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2" r:id="rId3"/>
  </p:sldMasterIdLst>
  <p:notesMasterIdLst>
    <p:notesMasterId r:id="rId18"/>
  </p:notesMasterIdLst>
  <p:sldIdLst>
    <p:sldId id="256" r:id="rId4"/>
    <p:sldId id="342" r:id="rId5"/>
    <p:sldId id="323" r:id="rId6"/>
    <p:sldId id="324" r:id="rId7"/>
    <p:sldId id="344" r:id="rId8"/>
    <p:sldId id="320" r:id="rId9"/>
    <p:sldId id="312" r:id="rId10"/>
    <p:sldId id="349" r:id="rId11"/>
    <p:sldId id="315" r:id="rId12"/>
    <p:sldId id="314" r:id="rId13"/>
    <p:sldId id="318" r:id="rId14"/>
    <p:sldId id="311" r:id="rId15"/>
    <p:sldId id="319" r:id="rId16"/>
    <p:sldId id="336" r:id="rId17"/>
  </p:sldIdLst>
  <p:sldSz cx="9144000" cy="6858000" type="screen4x3"/>
  <p:notesSz cx="6807200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Helvetica" panose="020B0604020202020204" pitchFamily="34" charset="0"/>
        <a:cs typeface="Helvetica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Helvetica" panose="020B0604020202020204" pitchFamily="34" charset="0"/>
        <a:cs typeface="Helvetica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Helvetica" panose="020B0604020202020204" pitchFamily="34" charset="0"/>
        <a:cs typeface="Helvetica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Helvetica" panose="020B0604020202020204" pitchFamily="34" charset="0"/>
        <a:cs typeface="Helvetica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Helvetica" panose="020B0604020202020204" pitchFamily="34" charset="0"/>
        <a:cs typeface="Helvetica" panose="020B0604020202020204" pitchFamily="34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ahoma" panose="020B0604030504040204" pitchFamily="34" charset="0"/>
        <a:ea typeface="Helvetica" panose="020B0604020202020204" pitchFamily="34" charset="0"/>
        <a:cs typeface="Helvetica" panose="020B0604020202020204" pitchFamily="34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ahoma" panose="020B0604030504040204" pitchFamily="34" charset="0"/>
        <a:ea typeface="Helvetica" panose="020B0604020202020204" pitchFamily="34" charset="0"/>
        <a:cs typeface="Helvetica" panose="020B0604020202020204" pitchFamily="34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ahoma" panose="020B0604030504040204" pitchFamily="34" charset="0"/>
        <a:ea typeface="Helvetica" panose="020B0604020202020204" pitchFamily="34" charset="0"/>
        <a:cs typeface="Helvetica" panose="020B0604020202020204" pitchFamily="34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ahoma" panose="020B0604030504040204" pitchFamily="34" charset="0"/>
        <a:ea typeface="Helvetica" panose="020B0604020202020204" pitchFamily="34" charset="0"/>
        <a:cs typeface="Helvetica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9900"/>
    <a:srgbClr val="FF0000"/>
    <a:srgbClr val="000000"/>
    <a:srgbClr val="FFFF99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1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endParaRPr lang="en-US" altLang="ja-JP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endParaRPr lang="en-US" altLang="ja-JP"/>
          </a:p>
        </p:txBody>
      </p:sp>
      <p:sp>
        <p:nvSpPr>
          <p:cNvPr id="102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5125" cy="44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endParaRPr lang="en-US" altLang="ja-JP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fld id="{8A39C0B2-D362-496D-8315-7AC543297B7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643985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C393CD-B683-4E1B-9A0C-5A0B7C7909E3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9216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9163" y="746125"/>
            <a:ext cx="4970462" cy="372745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45125" cy="4470400"/>
          </a:xfrm>
        </p:spPr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95829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ja-JP" altLang="en-US" noProof="0" smtClean="0"/>
              <a:t>マスタ タイトルの書式設定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ja-JP" altLang="en-US" noProof="0" smtClean="0"/>
              <a:t>マスタ サブタイトルの書式設定</a:t>
            </a:r>
          </a:p>
        </p:txBody>
      </p:sp>
      <p:sp>
        <p:nvSpPr>
          <p:cNvPr id="512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4714631-8062-495D-AF20-B913ED16453F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63FA9-1594-4FEB-AE51-2A3356FBF3A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94012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EB9F7-F6C2-43A6-8ED6-B5DB70302BB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71203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56819-4391-4FB2-8390-41F189E7F48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84539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C09FB-E72B-4F9C-8F50-6C608FC8150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71658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94BE8-1FCC-470F-8A6D-8EFC560C357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85125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97C96-D1B2-45D6-A9A5-4D80FA4F686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32752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9CC04-FFFF-4625-AF75-E2F9357C62D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86221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22218-33F5-4C05-8EBA-18F79037E9B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89422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385D3-9B26-4ECD-903A-608D9D7A6F9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20778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E6706-DDA4-4714-844F-1481A2CF728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17046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1609C-FF57-46D8-A9B8-135590D4343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88099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19972-2F6B-45B6-8B7C-C5BBFA5D289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10971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8AA72-1BFD-4DE7-8148-095D46DA6B3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63986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E2710-7A68-4E90-BBC4-0EA3C61C0A3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834673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3343A-0816-4365-B0E1-D23C63FACBF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045658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96A7F-38E1-4D90-AB3D-13D1C4BEE22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46855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8FA4C-6929-4B4B-B7FE-A9313FA7294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32292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68353-682D-4180-AF01-9E359A34D4B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379031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2E8BC3-9DD1-4D37-A84F-DE1E924CD50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60414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A2869-6D37-4FD2-BD87-175D8C5C5E3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398824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FCF94-69F6-44F2-BA8C-A9B35D40802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91388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0BF52-B0B9-4D68-8466-179B1ACF23D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592923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7F39D-118E-4271-B622-0A85C4A7BF1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41812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03377-329B-457A-A9A2-36199B12D72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23516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9AA96-460C-4EAB-8548-4F16A1D9EBE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790265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4DD60-4EAD-411C-BE3D-1CDD7A12F13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97697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914BF-2764-4A94-9D9C-68EB730C3F5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3466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AB865-FC1D-4AF1-ACB1-E2C68E11915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85911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EE343-A4A2-4B2D-99E7-A4EA0249B8D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53408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0C32C-19C8-4233-987B-62134E88C89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0511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87D10-E78E-4434-874D-D22EF76AB81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96713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B1C44-7AF1-4B74-BF3A-5E03A2DFEEF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90862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  <a:ea typeface="+mn-ea"/>
              </a:defRPr>
            </a:lvl1pPr>
          </a:lstStyle>
          <a:p>
            <a:endParaRPr lang="en-US" altLang="ja-JP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  <a:ea typeface="+mn-ea"/>
              </a:defRPr>
            </a:lvl1pPr>
          </a:lstStyle>
          <a:p>
            <a:endParaRPr lang="en-US" altLang="ja-JP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  <a:ea typeface="+mn-ea"/>
              </a:defRPr>
            </a:lvl1pPr>
          </a:lstStyle>
          <a:p>
            <a:fld id="{234BBB08-224B-44A0-8132-578F89C864C7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effectLst>
            <a:outerShdw blurRad="38100" dist="38100" dir="2700000" algn="tl">
              <a:srgbClr val="010199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10199"/>
            </a:outerShdw>
          </a:effectLst>
          <a:latin typeface="Tahoma" panose="020B0604030504040204" pitchFamily="34" charset="0"/>
          <a:ea typeface="ＭＳ Ｐゴシック" panose="020B0600070205080204" pitchFamily="50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10199"/>
            </a:outerShdw>
          </a:effectLst>
          <a:latin typeface="Tahoma" panose="020B0604030504040204" pitchFamily="34" charset="0"/>
          <a:ea typeface="ＭＳ Ｐゴシック" panose="020B0600070205080204" pitchFamily="50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10199"/>
            </a:outerShdw>
          </a:effectLst>
          <a:latin typeface="Tahoma" panose="020B0604030504040204" pitchFamily="34" charset="0"/>
          <a:ea typeface="ＭＳ Ｐゴシック" panose="020B0600070205080204" pitchFamily="50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10199"/>
            </a:outerShdw>
          </a:effectLst>
          <a:latin typeface="Tahoma" panose="020B0604030504040204" pitchFamily="34" charset="0"/>
          <a:ea typeface="ＭＳ Ｐゴシック" panose="020B0600070205080204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10199"/>
            </a:outerShdw>
          </a:effectLst>
          <a:latin typeface="Tahoma" panose="020B0604030504040204" pitchFamily="34" charset="0"/>
          <a:ea typeface="ＭＳ Ｐゴシック" panose="020B0600070205080204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10199"/>
            </a:outerShdw>
          </a:effectLst>
          <a:latin typeface="Tahoma" panose="020B0604030504040204" pitchFamily="34" charset="0"/>
          <a:ea typeface="ＭＳ Ｐゴシック" panose="020B0600070205080204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10199"/>
            </a:outerShdw>
          </a:effectLst>
          <a:latin typeface="Tahoma" panose="020B0604030504040204" pitchFamily="34" charset="0"/>
          <a:ea typeface="ＭＳ Ｐゴシック" panose="020B0600070205080204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10199"/>
            </a:outerShdw>
          </a:effectLst>
          <a:latin typeface="Tahoma" panose="020B060403050404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kumimoji="1" sz="20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endParaRPr lang="en-US" altLang="ja-JP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endParaRPr lang="en-US" altLang="ja-JP"/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fld id="{BC164A1F-196B-4B6A-9CD3-80E8C41890F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3600" u="sng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600" u="sng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3600" u="sng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3600" u="sng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3600" u="sng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 u="sng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 u="sng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 u="sng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 u="sng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endParaRPr lang="en-US" altLang="ja-JP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endParaRPr lang="en-US" altLang="ja-JP"/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fld id="{CA0DB774-801B-4CB9-B8E4-ED57D66A6A6E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57338"/>
            <a:ext cx="7772400" cy="1431925"/>
          </a:xfrm>
        </p:spPr>
        <p:txBody>
          <a:bodyPr/>
          <a:lstStyle/>
          <a:p>
            <a:r>
              <a:rPr lang="en-US" altLang="ja-JP"/>
              <a:t>Q&amp;A on T2K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197100" y="3716338"/>
            <a:ext cx="5183188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ja-JP" sz="2400">
                <a:latin typeface="Helvetica" panose="020B0604020202020204" pitchFamily="34" charset="0"/>
              </a:rPr>
              <a:t> construction of beam line</a:t>
            </a:r>
          </a:p>
          <a:p>
            <a:pPr>
              <a:buFontTx/>
              <a:buChar char="•"/>
            </a:pPr>
            <a:r>
              <a:rPr lang="en-US" altLang="ja-JP" sz="2400">
                <a:latin typeface="Helvetica" panose="020B0604020202020204" pitchFamily="34" charset="0"/>
              </a:rPr>
              <a:t> near detectors</a:t>
            </a:r>
          </a:p>
          <a:p>
            <a:pPr>
              <a:buFontTx/>
              <a:buChar char="•"/>
            </a:pPr>
            <a:r>
              <a:rPr lang="en-US" altLang="ja-JP" sz="2400">
                <a:latin typeface="Helvetica" panose="020B0604020202020204" pitchFamily="34" charset="0"/>
              </a:rPr>
              <a:t> budget</a:t>
            </a:r>
          </a:p>
          <a:p>
            <a:pPr>
              <a:buFontTx/>
              <a:buChar char="•"/>
            </a:pPr>
            <a:r>
              <a:rPr lang="en-US" altLang="ja-JP" sz="2400">
                <a:latin typeface="Helvetica" panose="020B0604020202020204" pitchFamily="34" charset="0"/>
              </a:rPr>
              <a:t> collaboration (contribution from each)</a:t>
            </a:r>
          </a:p>
          <a:p>
            <a:pPr>
              <a:buFontTx/>
              <a:buChar char="•"/>
            </a:pPr>
            <a:r>
              <a:rPr lang="en-US" altLang="ja-JP" sz="2400">
                <a:latin typeface="Helvetica" panose="020B0604020202020204" pitchFamily="34" charset="0"/>
              </a:rPr>
              <a:t> T2KK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概算要求配置図　拡大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1" t="14937" b="62590"/>
          <a:stretch>
            <a:fillRect/>
          </a:stretch>
        </p:blipFill>
        <p:spPr bwMode="auto">
          <a:xfrm>
            <a:off x="304800" y="1352550"/>
            <a:ext cx="8745538" cy="293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06487"/>
          </a:xfrm>
        </p:spPr>
        <p:txBody>
          <a:bodyPr/>
          <a:lstStyle/>
          <a:p>
            <a:r>
              <a:rPr lang="en-US" altLang="ja-JP"/>
              <a:t>Schedule of </a:t>
            </a:r>
            <a:r>
              <a:rPr lang="en-US" altLang="ja-JP">
                <a:latin typeface="Symbol" panose="05050102010706020507" pitchFamily="18" charset="2"/>
              </a:rPr>
              <a:t>n</a:t>
            </a:r>
            <a:r>
              <a:rPr lang="en-US" altLang="ja-JP"/>
              <a:t> beam line</a:t>
            </a:r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5334000" y="2149475"/>
            <a:ext cx="604838" cy="4095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6624638" y="2682875"/>
            <a:ext cx="261937" cy="319088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7199313" y="3265488"/>
            <a:ext cx="573087" cy="646112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95239" name="Group 7"/>
          <p:cNvGrpSpPr>
            <a:grpSpLocks/>
          </p:cNvGrpSpPr>
          <p:nvPr/>
        </p:nvGrpSpPr>
        <p:grpSpPr bwMode="auto">
          <a:xfrm>
            <a:off x="152400" y="2878138"/>
            <a:ext cx="2647950" cy="1328737"/>
            <a:chOff x="1440" y="1731"/>
            <a:chExt cx="1668" cy="837"/>
          </a:xfrm>
        </p:grpSpPr>
        <p:pic>
          <p:nvPicPr>
            <p:cNvPr id="95240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731"/>
              <a:ext cx="1668" cy="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5241" name="Text Box 9"/>
            <p:cNvSpPr txBox="1">
              <a:spLocks noChangeArrowheads="1"/>
            </p:cNvSpPr>
            <p:nvPr/>
          </p:nvSpPr>
          <p:spPr bwMode="auto">
            <a:xfrm>
              <a:off x="1883" y="1738"/>
              <a:ext cx="120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>
                  <a:latin typeface="Verdana" panose="020B0604030504040204" pitchFamily="34" charset="0"/>
                  <a:ea typeface="ＭＳ Ｐゴシック" panose="020B0600070205080204" pitchFamily="50" charset="-128"/>
                </a:rPr>
                <a:t>2004.4-2006.3</a:t>
              </a:r>
            </a:p>
          </p:txBody>
        </p:sp>
        <p:sp>
          <p:nvSpPr>
            <p:cNvPr id="95242" name="Text Box 10"/>
            <p:cNvSpPr txBox="1">
              <a:spLocks noChangeArrowheads="1"/>
            </p:cNvSpPr>
            <p:nvPr/>
          </p:nvSpPr>
          <p:spPr bwMode="auto">
            <a:xfrm>
              <a:off x="1880" y="1931"/>
              <a:ext cx="120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>
                  <a:latin typeface="Verdana" panose="020B0604030504040204" pitchFamily="34" charset="0"/>
                  <a:ea typeface="ＭＳ Ｐゴシック" panose="020B0600070205080204" pitchFamily="50" charset="-128"/>
                </a:rPr>
                <a:t>2005.4-2007.3</a:t>
              </a:r>
            </a:p>
          </p:txBody>
        </p:sp>
        <p:sp>
          <p:nvSpPr>
            <p:cNvPr id="95243" name="Text Box 11"/>
            <p:cNvSpPr txBox="1">
              <a:spLocks noChangeArrowheads="1"/>
            </p:cNvSpPr>
            <p:nvPr/>
          </p:nvSpPr>
          <p:spPr bwMode="auto">
            <a:xfrm>
              <a:off x="1875" y="2126"/>
              <a:ext cx="120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>
                  <a:latin typeface="Verdana" panose="020B0604030504040204" pitchFamily="34" charset="0"/>
                  <a:ea typeface="ＭＳ Ｐゴシック" panose="020B0600070205080204" pitchFamily="50" charset="-128"/>
                </a:rPr>
                <a:t>2006.4-2008.3</a:t>
              </a:r>
            </a:p>
          </p:txBody>
        </p:sp>
        <p:sp>
          <p:nvSpPr>
            <p:cNvPr id="95244" name="Text Box 12"/>
            <p:cNvSpPr txBox="1">
              <a:spLocks noChangeArrowheads="1"/>
            </p:cNvSpPr>
            <p:nvPr/>
          </p:nvSpPr>
          <p:spPr bwMode="auto">
            <a:xfrm>
              <a:off x="1872" y="2329"/>
              <a:ext cx="120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>
                  <a:latin typeface="Verdana" panose="020B0604030504040204" pitchFamily="34" charset="0"/>
                  <a:ea typeface="ＭＳ Ｐゴシック" panose="020B0600070205080204" pitchFamily="50" charset="-128"/>
                </a:rPr>
                <a:t>2007.4-2009.3</a:t>
              </a:r>
            </a:p>
          </p:txBody>
        </p:sp>
      </p:grpSp>
      <p:grpSp>
        <p:nvGrpSpPr>
          <p:cNvPr id="95245" name="Group 13"/>
          <p:cNvGrpSpPr>
            <a:grpSpLocks/>
          </p:cNvGrpSpPr>
          <p:nvPr/>
        </p:nvGrpSpPr>
        <p:grpSpPr bwMode="auto">
          <a:xfrm>
            <a:off x="4876800" y="808038"/>
            <a:ext cx="2057400" cy="1341437"/>
            <a:chOff x="3072" y="739"/>
            <a:chExt cx="1296" cy="845"/>
          </a:xfrm>
        </p:grpSpPr>
        <p:sp>
          <p:nvSpPr>
            <p:cNvPr id="95246" name="Text Box 14"/>
            <p:cNvSpPr txBox="1">
              <a:spLocks noChangeArrowheads="1"/>
            </p:cNvSpPr>
            <p:nvPr/>
          </p:nvSpPr>
          <p:spPr bwMode="auto">
            <a:xfrm>
              <a:off x="3072" y="739"/>
              <a:ext cx="1296" cy="55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ja-JP" b="1">
                  <a:solidFill>
                    <a:schemeClr val="hlink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rPr>
                <a:t>Target station</a:t>
              </a:r>
            </a:p>
            <a:p>
              <a:pPr>
                <a:buFontTx/>
                <a:buChar char="•"/>
              </a:pPr>
              <a:r>
                <a:rPr lang="en-US" altLang="ja-JP" sz="1600" b="1">
                  <a:solidFill>
                    <a:schemeClr val="hlink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rPr>
                <a:t>const.: ’06~’07</a:t>
              </a:r>
            </a:p>
            <a:p>
              <a:pPr>
                <a:buFontTx/>
                <a:buChar char="•"/>
              </a:pPr>
              <a:r>
                <a:rPr lang="en-US" altLang="ja-JP" sz="1600" b="1">
                  <a:solidFill>
                    <a:schemeClr val="hlink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rPr>
                <a:t>Install: ’08</a:t>
              </a:r>
            </a:p>
          </p:txBody>
        </p:sp>
        <p:sp>
          <p:nvSpPr>
            <p:cNvPr id="95247" name="Line 15"/>
            <p:cNvSpPr>
              <a:spLocks noChangeShapeType="1"/>
            </p:cNvSpPr>
            <p:nvPr/>
          </p:nvSpPr>
          <p:spPr bwMode="auto">
            <a:xfrm>
              <a:off x="3456" y="1296"/>
              <a:ext cx="48" cy="28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grpSp>
        <p:nvGrpSpPr>
          <p:cNvPr id="95248" name="Group 16"/>
          <p:cNvGrpSpPr>
            <a:grpSpLocks/>
          </p:cNvGrpSpPr>
          <p:nvPr/>
        </p:nvGrpSpPr>
        <p:grpSpPr bwMode="auto">
          <a:xfrm>
            <a:off x="7010400" y="854075"/>
            <a:ext cx="2057400" cy="1676400"/>
            <a:chOff x="4416" y="768"/>
            <a:chExt cx="1296" cy="1056"/>
          </a:xfrm>
        </p:grpSpPr>
        <p:sp>
          <p:nvSpPr>
            <p:cNvPr id="95249" name="Text Box 17"/>
            <p:cNvSpPr txBox="1">
              <a:spLocks noChangeArrowheads="1"/>
            </p:cNvSpPr>
            <p:nvPr/>
          </p:nvSpPr>
          <p:spPr bwMode="auto">
            <a:xfrm>
              <a:off x="4416" y="768"/>
              <a:ext cx="1296" cy="73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ja-JP" b="1">
                  <a:solidFill>
                    <a:schemeClr val="accent2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rPr>
                <a:t>Proton beam line</a:t>
              </a:r>
            </a:p>
            <a:p>
              <a:pPr>
                <a:buFontTx/>
                <a:buChar char="•"/>
              </a:pPr>
              <a:r>
                <a:rPr lang="en-US" altLang="ja-JP" sz="1600" b="1">
                  <a:solidFill>
                    <a:schemeClr val="accent2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rPr>
                <a:t>const.: ’05~’06</a:t>
              </a:r>
            </a:p>
            <a:p>
              <a:pPr>
                <a:buFontTx/>
                <a:buChar char="•"/>
              </a:pPr>
              <a:r>
                <a:rPr lang="en-US" altLang="ja-JP" sz="1600" b="1">
                  <a:solidFill>
                    <a:schemeClr val="accent2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rPr>
                <a:t>Install: ’08</a:t>
              </a:r>
            </a:p>
          </p:txBody>
        </p:sp>
        <p:sp>
          <p:nvSpPr>
            <p:cNvPr id="95250" name="Line 18"/>
            <p:cNvSpPr>
              <a:spLocks noChangeShapeType="1"/>
            </p:cNvSpPr>
            <p:nvPr/>
          </p:nvSpPr>
          <p:spPr bwMode="auto">
            <a:xfrm>
              <a:off x="4704" y="1488"/>
              <a:ext cx="0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grpSp>
        <p:nvGrpSpPr>
          <p:cNvPr id="95251" name="Group 19"/>
          <p:cNvGrpSpPr>
            <a:grpSpLocks/>
          </p:cNvGrpSpPr>
          <p:nvPr/>
        </p:nvGrpSpPr>
        <p:grpSpPr bwMode="auto">
          <a:xfrm>
            <a:off x="2895600" y="2454275"/>
            <a:ext cx="2286000" cy="1692275"/>
            <a:chOff x="1824" y="1776"/>
            <a:chExt cx="1440" cy="1066"/>
          </a:xfrm>
        </p:grpSpPr>
        <p:sp>
          <p:nvSpPr>
            <p:cNvPr id="95252" name="Text Box 20"/>
            <p:cNvSpPr txBox="1">
              <a:spLocks noChangeArrowheads="1"/>
            </p:cNvSpPr>
            <p:nvPr/>
          </p:nvSpPr>
          <p:spPr bwMode="auto">
            <a:xfrm>
              <a:off x="1824" y="2112"/>
              <a:ext cx="1440" cy="73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66FF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ja-JP" b="1">
                  <a:solidFill>
                    <a:srgbClr val="66FF33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rPr>
                <a:t>half of Decay volume</a:t>
              </a:r>
            </a:p>
            <a:p>
              <a:pPr>
                <a:buFontTx/>
                <a:buChar char="•"/>
              </a:pPr>
              <a:r>
                <a:rPr lang="en-US" altLang="ja-JP" sz="1600" b="1">
                  <a:solidFill>
                    <a:srgbClr val="66FF33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rPr>
                <a:t>const.: ’04~’05</a:t>
              </a:r>
            </a:p>
            <a:p>
              <a:pPr>
                <a:buFontTx/>
                <a:buChar char="•"/>
              </a:pPr>
              <a:r>
                <a:rPr lang="en-US" altLang="ja-JP" sz="1600" b="1">
                  <a:solidFill>
                    <a:srgbClr val="66FF33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rPr>
                <a:t>Install: ’04</a:t>
              </a:r>
            </a:p>
          </p:txBody>
        </p:sp>
        <p:sp>
          <p:nvSpPr>
            <p:cNvPr id="95253" name="Line 21"/>
            <p:cNvSpPr>
              <a:spLocks noChangeShapeType="1"/>
            </p:cNvSpPr>
            <p:nvPr/>
          </p:nvSpPr>
          <p:spPr bwMode="auto">
            <a:xfrm flipV="1">
              <a:off x="3072" y="1776"/>
              <a:ext cx="0" cy="336"/>
            </a:xfrm>
            <a:prstGeom prst="line">
              <a:avLst/>
            </a:prstGeom>
            <a:noFill/>
            <a:ln w="38100">
              <a:solidFill>
                <a:srgbClr val="66FF33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grpSp>
        <p:nvGrpSpPr>
          <p:cNvPr id="95254" name="Group 22"/>
          <p:cNvGrpSpPr>
            <a:grpSpLocks/>
          </p:cNvGrpSpPr>
          <p:nvPr/>
        </p:nvGrpSpPr>
        <p:grpSpPr bwMode="auto">
          <a:xfrm>
            <a:off x="76200" y="701675"/>
            <a:ext cx="7086600" cy="3459163"/>
            <a:chOff x="48" y="672"/>
            <a:chExt cx="4464" cy="2179"/>
          </a:xfrm>
        </p:grpSpPr>
        <p:sp>
          <p:nvSpPr>
            <p:cNvPr id="95255" name="Text Box 23"/>
            <p:cNvSpPr txBox="1">
              <a:spLocks noChangeArrowheads="1"/>
            </p:cNvSpPr>
            <p:nvPr/>
          </p:nvSpPr>
          <p:spPr bwMode="auto">
            <a:xfrm>
              <a:off x="3360" y="2448"/>
              <a:ext cx="1152" cy="40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ja-JP" b="1">
                  <a:solidFill>
                    <a:srgbClr val="3333FF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rPr>
                <a:t>Buildings</a:t>
              </a:r>
            </a:p>
            <a:p>
              <a:pPr>
                <a:buFontTx/>
                <a:buChar char="•"/>
              </a:pPr>
              <a:r>
                <a:rPr lang="en-US" altLang="ja-JP" sz="1600" b="1">
                  <a:solidFill>
                    <a:srgbClr val="3333FF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rPr>
                <a:t>Const.: ’07</a:t>
              </a:r>
            </a:p>
          </p:txBody>
        </p:sp>
        <p:sp>
          <p:nvSpPr>
            <p:cNvPr id="95256" name="Text Box 24"/>
            <p:cNvSpPr txBox="1">
              <a:spLocks noChangeArrowheads="1"/>
            </p:cNvSpPr>
            <p:nvPr/>
          </p:nvSpPr>
          <p:spPr bwMode="auto">
            <a:xfrm>
              <a:off x="48" y="768"/>
              <a:ext cx="1296" cy="55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ja-JP" b="1">
                  <a:solidFill>
                    <a:srgbClr val="3333FF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rPr>
                <a:t>Near detector</a:t>
              </a:r>
            </a:p>
            <a:p>
              <a:pPr>
                <a:buFontTx/>
                <a:buChar char="•"/>
              </a:pPr>
              <a:r>
                <a:rPr lang="en-US" altLang="ja-JP" sz="1600" b="1">
                  <a:solidFill>
                    <a:srgbClr val="3333FF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rPr>
                <a:t>const.: ’07~’08</a:t>
              </a:r>
            </a:p>
            <a:p>
              <a:pPr>
                <a:buFontTx/>
                <a:buChar char="•"/>
              </a:pPr>
              <a:r>
                <a:rPr lang="en-US" altLang="ja-JP" sz="1600" b="1">
                  <a:solidFill>
                    <a:srgbClr val="3333FF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rPr>
                <a:t>Install: ’08</a:t>
              </a:r>
            </a:p>
          </p:txBody>
        </p:sp>
        <p:sp>
          <p:nvSpPr>
            <p:cNvPr id="95257" name="Text Box 25"/>
            <p:cNvSpPr txBox="1">
              <a:spLocks noChangeArrowheads="1"/>
            </p:cNvSpPr>
            <p:nvPr/>
          </p:nvSpPr>
          <p:spPr bwMode="auto">
            <a:xfrm>
              <a:off x="1440" y="672"/>
              <a:ext cx="1536" cy="73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333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ja-JP" b="1">
                  <a:solidFill>
                    <a:srgbClr val="3333FF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rPr>
                <a:t>Beam dump &amp;</a:t>
              </a:r>
            </a:p>
            <a:p>
              <a:r>
                <a:rPr lang="en-US" altLang="ja-JP" b="1">
                  <a:solidFill>
                    <a:srgbClr val="3333FF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rPr>
                <a:t>half of Decay vol.</a:t>
              </a:r>
            </a:p>
            <a:p>
              <a:pPr>
                <a:buFontTx/>
                <a:buChar char="•"/>
              </a:pPr>
              <a:r>
                <a:rPr lang="en-US" altLang="ja-JP" sz="1600" b="1">
                  <a:solidFill>
                    <a:srgbClr val="3333FF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rPr>
                <a:t>const.: ’07~’08</a:t>
              </a:r>
            </a:p>
            <a:p>
              <a:pPr>
                <a:buFontTx/>
                <a:buChar char="•"/>
              </a:pPr>
              <a:r>
                <a:rPr lang="en-US" altLang="ja-JP" sz="1600" b="1">
                  <a:solidFill>
                    <a:srgbClr val="3333FF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rPr>
                <a:t>Install: ’08</a:t>
              </a:r>
            </a:p>
          </p:txBody>
        </p:sp>
        <p:sp>
          <p:nvSpPr>
            <p:cNvPr id="95258" name="Line 26"/>
            <p:cNvSpPr>
              <a:spLocks noChangeShapeType="1"/>
            </p:cNvSpPr>
            <p:nvPr/>
          </p:nvSpPr>
          <p:spPr bwMode="auto">
            <a:xfrm>
              <a:off x="528" y="1344"/>
              <a:ext cx="48" cy="336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95259" name="Line 27"/>
            <p:cNvSpPr>
              <a:spLocks noChangeShapeType="1"/>
            </p:cNvSpPr>
            <p:nvPr/>
          </p:nvSpPr>
          <p:spPr bwMode="auto">
            <a:xfrm>
              <a:off x="2064" y="1392"/>
              <a:ext cx="96" cy="24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95260" name="Line 28"/>
            <p:cNvSpPr>
              <a:spLocks noChangeShapeType="1"/>
            </p:cNvSpPr>
            <p:nvPr/>
          </p:nvSpPr>
          <p:spPr bwMode="auto">
            <a:xfrm flipV="1">
              <a:off x="4080" y="2160"/>
              <a:ext cx="0" cy="288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graphicFrame>
        <p:nvGraphicFramePr>
          <p:cNvPr id="95261" name="Object 29"/>
          <p:cNvGraphicFramePr>
            <a:graphicFrameLocks noChangeAspect="1"/>
          </p:cNvGraphicFramePr>
          <p:nvPr>
            <p:ph type="body" idx="1"/>
          </p:nvPr>
        </p:nvGraphicFramePr>
        <p:xfrm>
          <a:off x="730250" y="4557713"/>
          <a:ext cx="7310438" cy="230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2" name="ワークシート" r:id="rId5" imgW="8172450" imgH="3076575" progId="Excel.Sheet.8">
                  <p:embed/>
                </p:oleObj>
              </mc:Choice>
              <mc:Fallback>
                <p:oleObj name="ワークシート" r:id="rId5" imgW="8172450" imgH="3076575" progId="Excel.Sheet.8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" y="4557713"/>
                        <a:ext cx="7310438" cy="230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6049963" cy="765175"/>
          </a:xfrm>
        </p:spPr>
        <p:txBody>
          <a:bodyPr/>
          <a:lstStyle/>
          <a:p>
            <a:r>
              <a:rPr lang="en-US" altLang="ja-JP"/>
              <a:t>Japanese funding situation</a:t>
            </a: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1042988" y="1125538"/>
            <a:ext cx="7127875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800">
                <a:latin typeface="Arial" panose="020B0604020202020204" pitchFamily="34" charset="0"/>
                <a:ea typeface="ＭＳ Ｐゴシック" panose="020B0600070205080204" pitchFamily="50" charset="-128"/>
              </a:rPr>
              <a:t>Beamline, detector hall civil 	(~80-oku\)</a:t>
            </a:r>
          </a:p>
          <a:p>
            <a:r>
              <a:rPr lang="en-US" altLang="ja-JP" sz="2800">
                <a:latin typeface="Arial" panose="020B0604020202020204" pitchFamily="34" charset="0"/>
                <a:ea typeface="ＭＳ Ｐゴシック" panose="020B0600070205080204" pitchFamily="50" charset="-128"/>
              </a:rPr>
              <a:t>Equipments     			(~72-oku\)</a:t>
            </a:r>
          </a:p>
          <a:p>
            <a:r>
              <a:rPr lang="en-US" altLang="ja-JP" sz="2800">
                <a:latin typeface="Arial" panose="020B0604020202020204" pitchFamily="34" charset="0"/>
                <a:ea typeface="ＭＳ Ｐゴシック" panose="020B0600070205080204" pitchFamily="50" charset="-128"/>
              </a:rPr>
              <a:t>Proton, muon, neutrino monitor (~  4-oku\)</a:t>
            </a: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611188" y="2997200"/>
            <a:ext cx="6732587" cy="302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3600" u="sng">
                <a:latin typeface="Arial" panose="020B0604020202020204" pitchFamily="34" charset="0"/>
                <a:ea typeface="ＭＳ Ｐゴシック" panose="020B0600070205080204" pitchFamily="50" charset="-128"/>
              </a:rPr>
              <a:t>Foreign Contributions</a:t>
            </a:r>
          </a:p>
          <a:p>
            <a:r>
              <a:rPr lang="en-US" altLang="ja-JP" sz="3600">
                <a:latin typeface="Arial" panose="020B0604020202020204" pitchFamily="34" charset="0"/>
                <a:ea typeface="ＭＳ Ｐゴシック" panose="020B0600070205080204" pitchFamily="50" charset="-128"/>
              </a:rPr>
              <a:t>    </a:t>
            </a:r>
            <a:r>
              <a:rPr lang="en-US" altLang="ja-JP" sz="2800">
                <a:latin typeface="Arial" panose="020B0604020202020204" pitchFamily="34" charset="0"/>
                <a:ea typeface="ＭＳ Ｐゴシック" panose="020B0600070205080204" pitchFamily="50" charset="-128"/>
              </a:rPr>
              <a:t>~20M$ </a:t>
            </a:r>
            <a:endParaRPr lang="en-US" altLang="ja-JP" sz="3600">
              <a:latin typeface="Arial" panose="020B0604020202020204" pitchFamily="34" charset="0"/>
              <a:ea typeface="ＭＳ Ｐゴシック" panose="020B0600070205080204" pitchFamily="50" charset="-128"/>
            </a:endParaRPr>
          </a:p>
          <a:p>
            <a:r>
              <a:rPr lang="en-US" altLang="ja-JP" sz="2800">
                <a:latin typeface="Arial" panose="020B0604020202020204" pitchFamily="34" charset="0"/>
                <a:ea typeface="ＭＳ Ｐゴシック" panose="020B0600070205080204" pitchFamily="50" charset="-128"/>
              </a:rPr>
              <a:t>                        from </a:t>
            </a:r>
          </a:p>
          <a:p>
            <a:r>
              <a:rPr lang="en-US" altLang="ja-JP" sz="2800">
                <a:latin typeface="Arial" panose="020B0604020202020204" pitchFamily="34" charset="0"/>
                <a:ea typeface="ＭＳ Ｐゴシック" panose="020B0600070205080204" pitchFamily="50" charset="-128"/>
              </a:rPr>
              <a:t>     Canada, France, Italy, Korea, Poland, </a:t>
            </a:r>
          </a:p>
          <a:p>
            <a:r>
              <a:rPr lang="en-US" altLang="ja-JP" sz="2800">
                <a:latin typeface="Arial" panose="020B0604020202020204" pitchFamily="34" charset="0"/>
                <a:ea typeface="ＭＳ Ｐゴシック" panose="020B0600070205080204" pitchFamily="50" charset="-128"/>
              </a:rPr>
              <a:t>     Russia, Spain, Switzerland, UK, USA</a:t>
            </a:r>
            <a:endParaRPr lang="en-US" altLang="ja-JP" sz="2400">
              <a:latin typeface="Arial" panose="020B0604020202020204" pitchFamily="34" charset="0"/>
              <a:ea typeface="ＭＳ Ｐゴシック" panose="020B0600070205080204" pitchFamily="50" charset="-128"/>
            </a:endParaRPr>
          </a:p>
          <a:p>
            <a:endParaRPr lang="en-US" altLang="ja-JP" sz="36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IMG_05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47"/>
          <a:stretch>
            <a:fillRect/>
          </a:stretch>
        </p:blipFill>
        <p:spPr bwMode="auto">
          <a:xfrm>
            <a:off x="539750" y="549275"/>
            <a:ext cx="7993063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39" name="Rectangle 3"/>
          <p:cNvSpPr>
            <a:spLocks noGrp="1" noChangeArrowheads="1"/>
          </p:cNvSpPr>
          <p:nvPr>
            <p:ph type="title"/>
          </p:nvPr>
        </p:nvSpPr>
        <p:spPr>
          <a:xfrm>
            <a:off x="438150" y="65088"/>
            <a:ext cx="8229600" cy="563562"/>
          </a:xfrm>
        </p:spPr>
        <p:txBody>
          <a:bodyPr/>
          <a:lstStyle/>
          <a:p>
            <a:r>
              <a:rPr lang="en-US" altLang="ja-JP" sz="3200" b="1">
                <a:solidFill>
                  <a:srgbClr val="0000CC"/>
                </a:solidFill>
                <a:latin typeface="Times New Roman" panose="02020603050405020304" pitchFamily="18" charset="0"/>
              </a:rPr>
              <a:t>T2K Collaboration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4508500"/>
            <a:ext cx="8435975" cy="2133600"/>
          </a:xfrm>
        </p:spPr>
        <p:txBody>
          <a:bodyPr/>
          <a:lstStyle/>
          <a:p>
            <a:pPr marL="180975" indent="-180975"/>
            <a:r>
              <a:rPr lang="en-US" altLang="ja-JP" sz="2400">
                <a:latin typeface="Times New Roman" panose="02020603050405020304" pitchFamily="18" charset="0"/>
              </a:rPr>
              <a:t>11 Countries (number of members)</a:t>
            </a:r>
          </a:p>
          <a:p>
            <a:pPr marL="534988" lvl="1" indent="-174625"/>
            <a:r>
              <a:rPr lang="en-US" altLang="ja-JP" sz="2400">
                <a:latin typeface="Times New Roman" panose="02020603050405020304" pitchFamily="18" charset="0"/>
              </a:rPr>
              <a:t>Canada(24), France(8), Italy(11), Japan(46), Korea(9), Poland(1), Russia(8), Spain(12), Switzerland(3), UK(25), USA(42) </a:t>
            </a:r>
          </a:p>
          <a:p>
            <a:pPr marL="534988" lvl="1" indent="-174625"/>
            <a:r>
              <a:rPr lang="en-US" altLang="ja-JP" sz="2400">
                <a:latin typeface="Times New Roman" panose="02020603050405020304" pitchFamily="18" charset="0"/>
              </a:rPr>
              <a:t>58 Institutes, 189 Ph.D. members, still growing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4000" y="55563"/>
            <a:ext cx="8626475" cy="67262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sz="2000"/>
              <a:t>Canada</a:t>
            </a:r>
          </a:p>
          <a:p>
            <a:pPr lvl="1">
              <a:lnSpc>
                <a:spcPct val="80000"/>
              </a:lnSpc>
            </a:pPr>
            <a:r>
              <a:rPr lang="en-US" altLang="ja-JP" sz="1800">
                <a:solidFill>
                  <a:srgbClr val="663300"/>
                </a:solidFill>
              </a:rPr>
              <a:t>Damper system</a:t>
            </a:r>
            <a:r>
              <a:rPr lang="en-US" altLang="ja-JP" sz="1800"/>
              <a:t>, </a:t>
            </a:r>
            <a:r>
              <a:rPr lang="en-US" altLang="ja-JP" sz="1800">
                <a:solidFill>
                  <a:srgbClr val="0000CC"/>
                </a:solidFill>
              </a:rPr>
              <a:t>OTR beam monitor, Remote handling, Actuator, Vacuum chamber</a:t>
            </a:r>
            <a:r>
              <a:rPr lang="en-US" altLang="ja-JP" sz="1800"/>
              <a:t>, </a:t>
            </a:r>
            <a:r>
              <a:rPr lang="en-US" altLang="ja-JP" sz="1800">
                <a:solidFill>
                  <a:srgbClr val="FF3300"/>
                </a:solidFill>
              </a:rPr>
              <a:t>Fine-Grained-Detector (FGD), TPC</a:t>
            </a:r>
          </a:p>
          <a:p>
            <a:pPr>
              <a:lnSpc>
                <a:spcPct val="80000"/>
              </a:lnSpc>
            </a:pPr>
            <a:r>
              <a:rPr lang="en-US" altLang="ja-JP" sz="2000"/>
              <a:t>France</a:t>
            </a:r>
          </a:p>
          <a:p>
            <a:pPr lvl="1">
              <a:lnSpc>
                <a:spcPct val="80000"/>
              </a:lnSpc>
            </a:pPr>
            <a:r>
              <a:rPr lang="en-US" altLang="ja-JP" sz="1800">
                <a:solidFill>
                  <a:srgbClr val="0000CC"/>
                </a:solidFill>
              </a:rPr>
              <a:t>SC quench detection system</a:t>
            </a:r>
            <a:r>
              <a:rPr lang="en-US" altLang="ja-JP" sz="1800"/>
              <a:t>, </a:t>
            </a:r>
            <a:r>
              <a:rPr lang="en-US" altLang="ja-JP" sz="1800">
                <a:solidFill>
                  <a:srgbClr val="FF0000"/>
                </a:solidFill>
              </a:rPr>
              <a:t>TPC electronics, TPC</a:t>
            </a:r>
          </a:p>
          <a:p>
            <a:pPr>
              <a:lnSpc>
                <a:spcPct val="80000"/>
              </a:lnSpc>
            </a:pPr>
            <a:r>
              <a:rPr lang="en-US" altLang="ja-JP" sz="2000"/>
              <a:t>Italy</a:t>
            </a:r>
          </a:p>
          <a:p>
            <a:pPr lvl="1">
              <a:lnSpc>
                <a:spcPct val="80000"/>
              </a:lnSpc>
            </a:pPr>
            <a:r>
              <a:rPr lang="en-US" altLang="ja-JP" sz="1800">
                <a:solidFill>
                  <a:srgbClr val="FF0000"/>
                </a:solidFill>
              </a:rPr>
              <a:t>UA1 magnet, Side-Muon-Ranger (SMRD), 2km ND</a:t>
            </a:r>
          </a:p>
          <a:p>
            <a:pPr>
              <a:lnSpc>
                <a:spcPct val="80000"/>
              </a:lnSpc>
            </a:pPr>
            <a:r>
              <a:rPr lang="en-US" altLang="ja-JP" sz="2000"/>
              <a:t>Korea</a:t>
            </a:r>
          </a:p>
          <a:p>
            <a:pPr lvl="1">
              <a:lnSpc>
                <a:spcPct val="80000"/>
              </a:lnSpc>
            </a:pPr>
            <a:r>
              <a:rPr lang="en-US" altLang="ja-JP" sz="1800">
                <a:solidFill>
                  <a:srgbClr val="0000CC"/>
                </a:solidFill>
              </a:rPr>
              <a:t>Beam Monitor electronics</a:t>
            </a:r>
            <a:r>
              <a:rPr lang="en-US" altLang="ja-JP" sz="1800"/>
              <a:t>, </a:t>
            </a:r>
            <a:r>
              <a:rPr lang="en-US" altLang="ja-JP" sz="1800">
                <a:solidFill>
                  <a:srgbClr val="FF0000"/>
                </a:solidFill>
              </a:rPr>
              <a:t>neutrino monitor</a:t>
            </a:r>
            <a:r>
              <a:rPr lang="en-US" altLang="ja-JP" sz="1800"/>
              <a:t>, </a:t>
            </a:r>
          </a:p>
          <a:p>
            <a:pPr>
              <a:lnSpc>
                <a:spcPct val="80000"/>
              </a:lnSpc>
            </a:pPr>
            <a:r>
              <a:rPr lang="en-US" altLang="ja-JP" sz="2000"/>
              <a:t>Poland</a:t>
            </a:r>
          </a:p>
          <a:p>
            <a:pPr lvl="1">
              <a:lnSpc>
                <a:spcPct val="80000"/>
              </a:lnSpc>
            </a:pPr>
            <a:r>
              <a:rPr lang="en-US" altLang="ja-JP" sz="1800">
                <a:solidFill>
                  <a:srgbClr val="FF0000"/>
                </a:solidFill>
              </a:rPr>
              <a:t>Neutrino MC</a:t>
            </a:r>
          </a:p>
          <a:p>
            <a:pPr>
              <a:lnSpc>
                <a:spcPct val="80000"/>
              </a:lnSpc>
            </a:pPr>
            <a:r>
              <a:rPr lang="en-US" altLang="ja-JP" sz="2000"/>
              <a:t>Russia</a:t>
            </a:r>
          </a:p>
          <a:p>
            <a:pPr lvl="1">
              <a:lnSpc>
                <a:spcPct val="80000"/>
              </a:lnSpc>
            </a:pPr>
            <a:r>
              <a:rPr lang="en-US" altLang="ja-JP" sz="1800">
                <a:solidFill>
                  <a:srgbClr val="FF0000"/>
                </a:solidFill>
              </a:rPr>
              <a:t>Neutrino Monitor, Photo-sensor, SMRD, </a:t>
            </a:r>
          </a:p>
          <a:p>
            <a:pPr>
              <a:lnSpc>
                <a:spcPct val="80000"/>
              </a:lnSpc>
            </a:pPr>
            <a:r>
              <a:rPr lang="en-US" altLang="ja-JP" sz="2000"/>
              <a:t>Spain</a:t>
            </a:r>
          </a:p>
          <a:p>
            <a:pPr lvl="1">
              <a:lnSpc>
                <a:spcPct val="80000"/>
              </a:lnSpc>
            </a:pPr>
            <a:r>
              <a:rPr lang="en-US" altLang="ja-JP" sz="1800">
                <a:solidFill>
                  <a:srgbClr val="FF0000"/>
                </a:solidFill>
              </a:rPr>
              <a:t>UA1 magnet, TPC, software</a:t>
            </a:r>
          </a:p>
          <a:p>
            <a:pPr>
              <a:lnSpc>
                <a:spcPct val="80000"/>
              </a:lnSpc>
            </a:pPr>
            <a:r>
              <a:rPr lang="en-US" altLang="ja-JP" sz="2000"/>
              <a:t>Switzerland</a:t>
            </a:r>
          </a:p>
          <a:p>
            <a:pPr lvl="1">
              <a:lnSpc>
                <a:spcPct val="80000"/>
              </a:lnSpc>
            </a:pPr>
            <a:r>
              <a:rPr lang="en-US" altLang="ja-JP" sz="1800">
                <a:solidFill>
                  <a:srgbClr val="FF0000"/>
                </a:solidFill>
              </a:rPr>
              <a:t>UA1 magnet, TPC, neutrino monitor</a:t>
            </a:r>
          </a:p>
          <a:p>
            <a:pPr>
              <a:lnSpc>
                <a:spcPct val="80000"/>
              </a:lnSpc>
            </a:pPr>
            <a:r>
              <a:rPr lang="en-US" altLang="ja-JP" sz="2000"/>
              <a:t>UK</a:t>
            </a:r>
          </a:p>
          <a:p>
            <a:pPr lvl="1">
              <a:lnSpc>
                <a:spcPct val="80000"/>
              </a:lnSpc>
            </a:pPr>
            <a:r>
              <a:rPr lang="en-US" altLang="ja-JP" sz="1800">
                <a:solidFill>
                  <a:srgbClr val="0000CC"/>
                </a:solidFill>
              </a:rPr>
              <a:t>Target, target remote handling, Dump, Beam window</a:t>
            </a:r>
            <a:r>
              <a:rPr lang="en-US" altLang="ja-JP" sz="1800"/>
              <a:t>, </a:t>
            </a:r>
            <a:r>
              <a:rPr lang="en-US" altLang="ja-JP" sz="1800">
                <a:solidFill>
                  <a:srgbClr val="FF0000"/>
                </a:solidFill>
              </a:rPr>
              <a:t>UA1 magnet, Electromagnetic Calorimeter, Basket, Electronics, Photo-sensor</a:t>
            </a:r>
          </a:p>
          <a:p>
            <a:pPr>
              <a:lnSpc>
                <a:spcPct val="80000"/>
              </a:lnSpc>
            </a:pPr>
            <a:r>
              <a:rPr lang="en-US" altLang="ja-JP" sz="2000"/>
              <a:t>USA</a:t>
            </a:r>
          </a:p>
          <a:p>
            <a:pPr lvl="1">
              <a:lnSpc>
                <a:spcPct val="80000"/>
              </a:lnSpc>
            </a:pPr>
            <a:r>
              <a:rPr lang="en-US" altLang="ja-JP" sz="1800">
                <a:solidFill>
                  <a:srgbClr val="0000CC"/>
                </a:solidFill>
              </a:rPr>
              <a:t>SC correction magnets, 2</a:t>
            </a:r>
            <a:r>
              <a:rPr lang="en-US" altLang="ja-JP" sz="1800" baseline="30000">
                <a:solidFill>
                  <a:srgbClr val="0000CC"/>
                </a:solidFill>
              </a:rPr>
              <a:t>nd</a:t>
            </a:r>
            <a:r>
              <a:rPr lang="en-US" altLang="ja-JP" sz="1800">
                <a:solidFill>
                  <a:srgbClr val="0000CC"/>
                </a:solidFill>
              </a:rPr>
              <a:t> horn, CT beam monitor, beam monitor electronics, GPS system</a:t>
            </a:r>
            <a:r>
              <a:rPr lang="en-US" altLang="ja-JP" sz="1800"/>
              <a:t>, </a:t>
            </a:r>
            <a:r>
              <a:rPr lang="en-US" altLang="ja-JP" sz="1800">
                <a:solidFill>
                  <a:srgbClr val="FF0000"/>
                </a:solidFill>
              </a:rPr>
              <a:t>pi-zero detector (P0D), SMRD, </a:t>
            </a:r>
            <a:r>
              <a:rPr lang="en-US" altLang="ja-JP" sz="1800"/>
              <a:t>2km ND</a:t>
            </a:r>
            <a:r>
              <a:rPr lang="en-US" altLang="ja-JP" sz="1800">
                <a:solidFill>
                  <a:srgbClr val="FF0000"/>
                </a:solidFill>
              </a:rPr>
              <a:t>, </a:t>
            </a:r>
            <a:r>
              <a:rPr lang="en-US" altLang="ja-JP" sz="1800">
                <a:solidFill>
                  <a:srgbClr val="006600"/>
                </a:solidFill>
              </a:rPr>
              <a:t>Super-K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887413" y="6515100"/>
            <a:ext cx="68532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b="1">
                <a:solidFill>
                  <a:srgbClr val="6633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(1)Accelerator</a:t>
            </a:r>
            <a:r>
              <a:rPr lang="en-US" altLang="ja-JP" sz="1600" b="1">
                <a:latin typeface="Arial" panose="020B0604020202020204" pitchFamily="34" charset="0"/>
                <a:ea typeface="ＭＳ Ｐゴシック" panose="020B0600070205080204" pitchFamily="50" charset="-128"/>
              </a:rPr>
              <a:t> </a:t>
            </a:r>
            <a:r>
              <a:rPr lang="en-US" altLang="ja-JP" sz="16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(2) Beam Line</a:t>
            </a:r>
            <a:r>
              <a:rPr lang="en-US" altLang="ja-JP" sz="1600" b="1">
                <a:latin typeface="Arial" panose="020B0604020202020204" pitchFamily="34" charset="0"/>
                <a:ea typeface="ＭＳ Ｐゴシック" panose="020B0600070205080204" pitchFamily="50" charset="-128"/>
              </a:rPr>
              <a:t>,  </a:t>
            </a:r>
            <a:r>
              <a:rPr lang="en-US" altLang="ja-JP" sz="1600" b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(3) Near Neutrino Detector</a:t>
            </a:r>
            <a:r>
              <a:rPr lang="en-US" altLang="ja-JP" sz="1600" b="1">
                <a:latin typeface="Arial" panose="020B0604020202020204" pitchFamily="34" charset="0"/>
                <a:ea typeface="ＭＳ Ｐゴシック" panose="020B0600070205080204" pitchFamily="50" charset="-128"/>
              </a:rPr>
              <a:t>, </a:t>
            </a:r>
            <a:r>
              <a:rPr lang="en-US" altLang="ja-JP" sz="1600" b="1">
                <a:solidFill>
                  <a:srgbClr val="0066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(4) Super-K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836" name="Object 4"/>
          <p:cNvGraphicFramePr>
            <a:graphicFrameLocks noChangeAspect="1"/>
          </p:cNvGraphicFramePr>
          <p:nvPr/>
        </p:nvGraphicFramePr>
        <p:xfrm>
          <a:off x="0" y="369888"/>
          <a:ext cx="9144000" cy="615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38" name="ビットマップ イメージ" r:id="rId3" imgW="12533333" imgH="8438095" progId="Paint.Picture">
                  <p:embed/>
                </p:oleObj>
              </mc:Choice>
              <mc:Fallback>
                <p:oleObj name="ビットマップ イメージ" r:id="rId3" imgW="12533333" imgH="8438095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69888"/>
                        <a:ext cx="9144000" cy="615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3529013" y="3068638"/>
            <a:ext cx="5795962" cy="338455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ja-JP" sz="2000" b="1">
                <a:latin typeface="Helvetica" panose="020B0604020202020204" pitchFamily="34" charset="0"/>
              </a:rPr>
              <a:t>One of the future options of T2K</a:t>
            </a:r>
          </a:p>
          <a:p>
            <a:pPr>
              <a:lnSpc>
                <a:spcPct val="80000"/>
              </a:lnSpc>
            </a:pPr>
            <a:r>
              <a:rPr lang="en-US" altLang="ja-JP" sz="2000" b="1">
                <a:latin typeface="Helvetica" panose="020B0604020202020204" pitchFamily="34" charset="0"/>
              </a:rPr>
              <a:t>0.5Mton at Kamioka and 0.5Mton at Korea</a:t>
            </a:r>
          </a:p>
          <a:p>
            <a:pPr>
              <a:lnSpc>
                <a:spcPct val="80000"/>
              </a:lnSpc>
            </a:pPr>
            <a:r>
              <a:rPr lang="en-US" altLang="ja-JP" sz="2000" b="1">
                <a:latin typeface="Helvetica" panose="020B0604020202020204" pitchFamily="34" charset="0"/>
              </a:rPr>
              <a:t>Aim to </a:t>
            </a:r>
          </a:p>
          <a:p>
            <a:pPr lvl="1">
              <a:lnSpc>
                <a:spcPct val="80000"/>
              </a:lnSpc>
            </a:pPr>
            <a:r>
              <a:rPr lang="en-US" altLang="ja-JP" sz="2000" b="1">
                <a:latin typeface="Helvetica" panose="020B0604020202020204" pitchFamily="34" charset="0"/>
              </a:rPr>
              <a:t>resolve q13, d digeneracy</a:t>
            </a:r>
          </a:p>
          <a:p>
            <a:pPr lvl="1">
              <a:lnSpc>
                <a:spcPct val="80000"/>
              </a:lnSpc>
            </a:pPr>
            <a:r>
              <a:rPr lang="en-US" altLang="ja-JP" sz="2000" b="1">
                <a:latin typeface="Helvetica" panose="020B0604020202020204" pitchFamily="34" charset="0"/>
              </a:rPr>
              <a:t>Discriminate mass hierarchy</a:t>
            </a:r>
          </a:p>
          <a:p>
            <a:pPr>
              <a:lnSpc>
                <a:spcPct val="80000"/>
              </a:lnSpc>
            </a:pPr>
            <a:r>
              <a:rPr lang="en-US" altLang="ja-JP" sz="2000" b="1">
                <a:latin typeface="Helvetica" panose="020B0604020202020204" pitchFamily="34" charset="0"/>
              </a:rPr>
              <a:t>Studies and discussions have been done</a:t>
            </a:r>
          </a:p>
          <a:p>
            <a:pPr lvl="1">
              <a:lnSpc>
                <a:spcPct val="80000"/>
              </a:lnSpc>
            </a:pPr>
            <a:r>
              <a:rPr lang="en-US" altLang="ja-JP" sz="2000" b="1">
                <a:latin typeface="Helvetica" panose="020B0604020202020204" pitchFamily="34" charset="0"/>
              </a:rPr>
              <a:t>Hagiwara et al. Phy.Rev.B 637 (2006) 266</a:t>
            </a:r>
          </a:p>
          <a:p>
            <a:pPr lvl="1">
              <a:lnSpc>
                <a:spcPct val="80000"/>
              </a:lnSpc>
            </a:pPr>
            <a:r>
              <a:rPr lang="en-US" altLang="ja-JP" sz="2000" b="1">
                <a:latin typeface="Helvetica" panose="020B0604020202020204" pitchFamily="34" charset="0"/>
              </a:rPr>
              <a:t>Ishizuka et al., PRD 72 (2005) 033033</a:t>
            </a:r>
          </a:p>
          <a:p>
            <a:pPr lvl="1">
              <a:lnSpc>
                <a:spcPct val="80000"/>
              </a:lnSpc>
            </a:pPr>
            <a:r>
              <a:rPr lang="en-US" altLang="ja-JP" sz="2000" b="1">
                <a:latin typeface="Helvetica" panose="020B0604020202020204" pitchFamily="34" charset="0"/>
              </a:rPr>
              <a:t>2 International workshop on a Far Detector in Korea for the J-PARC Neutrino Beam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5813" y="227013"/>
            <a:ext cx="5803900" cy="604837"/>
          </a:xfrm>
        </p:spPr>
        <p:txBody>
          <a:bodyPr/>
          <a:lstStyle/>
          <a:p>
            <a:r>
              <a:rPr lang="en-US" altLang="ja-JP"/>
              <a:t>Bird’s-Eye View (Feb. 2006)</a:t>
            </a:r>
          </a:p>
        </p:txBody>
      </p:sp>
      <p:pic>
        <p:nvPicPr>
          <p:cNvPr id="130051" name="Picture 3" descr="Photo#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1073150"/>
            <a:ext cx="7635875" cy="574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3727450" y="1136650"/>
            <a:ext cx="2047875" cy="284163"/>
          </a:xfrm>
          <a:prstGeom prst="rect">
            <a:avLst/>
          </a:prstGeom>
          <a:solidFill>
            <a:schemeClr val="tx1">
              <a:alpha val="50000"/>
            </a:schemeClr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b="1" i="1">
                <a:solidFill>
                  <a:schemeClr val="bg1"/>
                </a:solidFill>
                <a:latin typeface="Helvetica" panose="020B0604020202020204" pitchFamily="34" charset="0"/>
                <a:ea typeface="Osaka" charset="-128"/>
              </a:rPr>
              <a:t>Hadron Experimental Hall</a:t>
            </a:r>
          </a:p>
        </p:txBody>
      </p:sp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6557963" y="1255713"/>
            <a:ext cx="1446212" cy="650875"/>
          </a:xfrm>
          <a:prstGeom prst="rect">
            <a:avLst/>
          </a:prstGeom>
          <a:solidFill>
            <a:schemeClr val="tx1">
              <a:alpha val="50000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Helvetica" panose="020B0604020202020204" pitchFamily="34" charset="0"/>
                <a:ea typeface="Osaka" charset="-128"/>
              </a:rPr>
              <a:t>50 GeV MR</a:t>
            </a:r>
          </a:p>
          <a:p>
            <a:pPr algn="ctr"/>
            <a:r>
              <a:rPr lang="en-US" altLang="ja-JP" sz="12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  <a:ea typeface="Osaka" charset="-128"/>
              </a:rPr>
              <a:t>A round=1,600m</a:t>
            </a:r>
            <a:r>
              <a:rPr lang="en-US" altLang="ja-JP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Helvetica" panose="020B0604020202020204" pitchFamily="34" charset="0"/>
                <a:ea typeface="Osaka" charset="-128"/>
              </a:rPr>
              <a:t> </a:t>
            </a:r>
          </a:p>
        </p:txBody>
      </p:sp>
      <p:sp>
        <p:nvSpPr>
          <p:cNvPr id="130054" name="Rectangle 6"/>
          <p:cNvSpPr>
            <a:spLocks noChangeArrowheads="1"/>
          </p:cNvSpPr>
          <p:nvPr/>
        </p:nvSpPr>
        <p:spPr bwMode="auto">
          <a:xfrm>
            <a:off x="1420813" y="1408113"/>
            <a:ext cx="1744662" cy="466725"/>
          </a:xfrm>
          <a:prstGeom prst="rect">
            <a:avLst/>
          </a:prstGeom>
          <a:solidFill>
            <a:schemeClr val="tx1">
              <a:alpha val="50000"/>
            </a:schemeClr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1200" b="1" i="1">
                <a:solidFill>
                  <a:schemeClr val="bg1"/>
                </a:solidFill>
                <a:latin typeface="Helvetica" panose="020B0604020202020204" pitchFamily="34" charset="0"/>
                <a:ea typeface="Osaka" charset="-128"/>
              </a:rPr>
              <a:t>Materials &amp; Life</a:t>
            </a:r>
          </a:p>
          <a:p>
            <a:pPr algn="ctr"/>
            <a:r>
              <a:rPr lang="en-US" altLang="ja-JP" sz="1200" b="1" i="1">
                <a:solidFill>
                  <a:schemeClr val="bg1"/>
                </a:solidFill>
                <a:latin typeface="Helvetica" panose="020B0604020202020204" pitchFamily="34" charset="0"/>
                <a:ea typeface="Osaka" charset="-128"/>
              </a:rPr>
              <a:t>Experimental Hall</a:t>
            </a:r>
          </a:p>
        </p:txBody>
      </p:sp>
      <p:sp>
        <p:nvSpPr>
          <p:cNvPr id="130055" name="Rectangle 7"/>
          <p:cNvSpPr>
            <a:spLocks noChangeArrowheads="1"/>
          </p:cNvSpPr>
          <p:nvPr/>
        </p:nvSpPr>
        <p:spPr bwMode="auto">
          <a:xfrm>
            <a:off x="1536700" y="3225800"/>
            <a:ext cx="1376363" cy="528638"/>
          </a:xfrm>
          <a:prstGeom prst="rect">
            <a:avLst/>
          </a:prstGeom>
          <a:solidFill>
            <a:schemeClr val="tx1">
              <a:alpha val="50000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16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Helvetica" panose="020B0604020202020204" pitchFamily="34" charset="0"/>
                <a:ea typeface="Osaka" charset="-128"/>
              </a:rPr>
              <a:t>3GeV RCS</a:t>
            </a:r>
          </a:p>
          <a:p>
            <a:pPr algn="ctr"/>
            <a:r>
              <a:rPr lang="en-US" altLang="ja-JP" sz="12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  <a:ea typeface="Osaka" charset="-128"/>
              </a:rPr>
              <a:t>A round=350m</a:t>
            </a:r>
          </a:p>
        </p:txBody>
      </p:sp>
      <p:sp>
        <p:nvSpPr>
          <p:cNvPr id="130056" name="Rectangle 8"/>
          <p:cNvSpPr>
            <a:spLocks noChangeArrowheads="1"/>
          </p:cNvSpPr>
          <p:nvPr/>
        </p:nvSpPr>
        <p:spPr bwMode="auto">
          <a:xfrm>
            <a:off x="4295775" y="5251450"/>
            <a:ext cx="708025" cy="588963"/>
          </a:xfrm>
          <a:prstGeom prst="rect">
            <a:avLst/>
          </a:prstGeom>
          <a:solidFill>
            <a:schemeClr val="tx1">
              <a:alpha val="50000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Helvetica" panose="020B0604020202020204" pitchFamily="34" charset="0"/>
                <a:ea typeface="Osaka" charset="-128"/>
              </a:rPr>
              <a:t>Linac</a:t>
            </a:r>
          </a:p>
          <a:p>
            <a:r>
              <a:rPr lang="en-US" altLang="ja-JP" sz="14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  <a:ea typeface="Osaka" charset="-128"/>
              </a:rPr>
              <a:t>(330m)</a:t>
            </a:r>
          </a:p>
        </p:txBody>
      </p:sp>
      <p:sp>
        <p:nvSpPr>
          <p:cNvPr id="130057" name="Rectangle 9"/>
          <p:cNvSpPr>
            <a:spLocks noChangeArrowheads="1"/>
          </p:cNvSpPr>
          <p:nvPr/>
        </p:nvSpPr>
        <p:spPr bwMode="auto">
          <a:xfrm rot="214589">
            <a:off x="7253288" y="3059113"/>
            <a:ext cx="912812" cy="3048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b="1" i="1">
                <a:solidFill>
                  <a:srgbClr val="FF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  <a:ea typeface="Osaka" charset="-128"/>
              </a:rPr>
              <a:t>Neutrino</a:t>
            </a:r>
          </a:p>
        </p:txBody>
      </p:sp>
      <p:sp>
        <p:nvSpPr>
          <p:cNvPr id="130058" name="Line 10"/>
          <p:cNvSpPr>
            <a:spLocks noChangeShapeType="1"/>
          </p:cNvSpPr>
          <p:nvPr/>
        </p:nvSpPr>
        <p:spPr bwMode="auto">
          <a:xfrm>
            <a:off x="6111875" y="3089275"/>
            <a:ext cx="1149350" cy="9207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0060" name="Line 12"/>
          <p:cNvSpPr>
            <a:spLocks noChangeShapeType="1"/>
          </p:cNvSpPr>
          <p:nvPr/>
        </p:nvSpPr>
        <p:spPr bwMode="auto">
          <a:xfrm>
            <a:off x="2908300" y="3568700"/>
            <a:ext cx="1139825" cy="904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0061" name="Line 13"/>
          <p:cNvSpPr>
            <a:spLocks noChangeShapeType="1"/>
          </p:cNvSpPr>
          <p:nvPr/>
        </p:nvSpPr>
        <p:spPr bwMode="auto">
          <a:xfrm>
            <a:off x="3168650" y="1892300"/>
            <a:ext cx="1276350" cy="57943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0062" name="Line 14"/>
          <p:cNvSpPr>
            <a:spLocks noChangeShapeType="1"/>
          </p:cNvSpPr>
          <p:nvPr/>
        </p:nvSpPr>
        <p:spPr bwMode="auto">
          <a:xfrm flipV="1">
            <a:off x="5432425" y="4132263"/>
            <a:ext cx="17463" cy="1901825"/>
          </a:xfrm>
          <a:prstGeom prst="line">
            <a:avLst/>
          </a:prstGeom>
          <a:noFill/>
          <a:ln w="38100">
            <a:solidFill>
              <a:srgbClr val="FF99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0063" name="Freeform 15"/>
          <p:cNvSpPr>
            <a:spLocks/>
          </p:cNvSpPr>
          <p:nvPr/>
        </p:nvSpPr>
        <p:spPr bwMode="auto">
          <a:xfrm>
            <a:off x="5295900" y="4014788"/>
            <a:ext cx="161925" cy="117475"/>
          </a:xfrm>
          <a:custGeom>
            <a:avLst/>
            <a:gdLst>
              <a:gd name="T0" fmla="*/ 97 w 102"/>
              <a:gd name="T1" fmla="*/ 74 h 74"/>
              <a:gd name="T2" fmla="*/ 86 w 102"/>
              <a:gd name="T3" fmla="*/ 28 h 74"/>
              <a:gd name="T4" fmla="*/ 0 w 102"/>
              <a:gd name="T5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2" h="74">
                <a:moveTo>
                  <a:pt x="97" y="74"/>
                </a:moveTo>
                <a:cubicBezTo>
                  <a:pt x="99" y="57"/>
                  <a:pt x="102" y="40"/>
                  <a:pt x="86" y="28"/>
                </a:cubicBezTo>
                <a:cubicBezTo>
                  <a:pt x="70" y="16"/>
                  <a:pt x="16" y="5"/>
                  <a:pt x="0" y="0"/>
                </a:cubicBezTo>
              </a:path>
            </a:pathLst>
          </a:custGeom>
          <a:noFill/>
          <a:ln w="28575" cap="flat" cmpd="sng">
            <a:solidFill>
              <a:srgbClr val="FF9900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0064" name="Line 16"/>
          <p:cNvSpPr>
            <a:spLocks noChangeShapeType="1"/>
          </p:cNvSpPr>
          <p:nvPr/>
        </p:nvSpPr>
        <p:spPr bwMode="auto">
          <a:xfrm flipH="1" flipV="1">
            <a:off x="3856038" y="3897313"/>
            <a:ext cx="1385887" cy="134937"/>
          </a:xfrm>
          <a:prstGeom prst="line">
            <a:avLst/>
          </a:prstGeom>
          <a:noFill/>
          <a:ln w="28575">
            <a:solidFill>
              <a:srgbClr val="FF99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0065" name="Line 17"/>
          <p:cNvSpPr>
            <a:spLocks noChangeShapeType="1"/>
          </p:cNvSpPr>
          <p:nvPr/>
        </p:nvSpPr>
        <p:spPr bwMode="auto">
          <a:xfrm flipV="1">
            <a:off x="3775075" y="3454400"/>
            <a:ext cx="307975" cy="233363"/>
          </a:xfrm>
          <a:prstGeom prst="line">
            <a:avLst/>
          </a:prstGeom>
          <a:noFill/>
          <a:ln w="28575">
            <a:solidFill>
              <a:srgbClr val="FF99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0066" name="Line 18"/>
          <p:cNvSpPr>
            <a:spLocks noChangeShapeType="1"/>
          </p:cNvSpPr>
          <p:nvPr/>
        </p:nvSpPr>
        <p:spPr bwMode="auto">
          <a:xfrm flipH="1" flipV="1">
            <a:off x="4335463" y="3487738"/>
            <a:ext cx="246062" cy="325437"/>
          </a:xfrm>
          <a:prstGeom prst="line">
            <a:avLst/>
          </a:prstGeom>
          <a:noFill/>
          <a:ln w="28575">
            <a:solidFill>
              <a:srgbClr val="FF9900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0067" name="Freeform 19"/>
          <p:cNvSpPr>
            <a:spLocks/>
          </p:cNvSpPr>
          <p:nvPr/>
        </p:nvSpPr>
        <p:spPr bwMode="auto">
          <a:xfrm>
            <a:off x="3724275" y="3687763"/>
            <a:ext cx="96838" cy="209550"/>
          </a:xfrm>
          <a:custGeom>
            <a:avLst/>
            <a:gdLst>
              <a:gd name="T0" fmla="*/ 61 w 61"/>
              <a:gd name="T1" fmla="*/ 132 h 132"/>
              <a:gd name="T2" fmla="*/ 4 w 61"/>
              <a:gd name="T3" fmla="*/ 86 h 132"/>
              <a:gd name="T4" fmla="*/ 38 w 61"/>
              <a:gd name="T5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" h="132">
                <a:moveTo>
                  <a:pt x="61" y="132"/>
                </a:moveTo>
                <a:cubicBezTo>
                  <a:pt x="34" y="120"/>
                  <a:pt x="8" y="108"/>
                  <a:pt x="4" y="86"/>
                </a:cubicBezTo>
                <a:cubicBezTo>
                  <a:pt x="0" y="64"/>
                  <a:pt x="32" y="13"/>
                  <a:pt x="38" y="0"/>
                </a:cubicBezTo>
              </a:path>
            </a:pathLst>
          </a:custGeom>
          <a:noFill/>
          <a:ln w="28575" cap="flat" cmpd="sng">
            <a:solidFill>
              <a:srgbClr val="FF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0068" name="Freeform 20"/>
          <p:cNvSpPr>
            <a:spLocks/>
          </p:cNvSpPr>
          <p:nvPr/>
        </p:nvSpPr>
        <p:spPr bwMode="auto">
          <a:xfrm>
            <a:off x="4092575" y="3419475"/>
            <a:ext cx="252413" cy="87313"/>
          </a:xfrm>
          <a:custGeom>
            <a:avLst/>
            <a:gdLst>
              <a:gd name="T0" fmla="*/ 0 w 119"/>
              <a:gd name="T1" fmla="*/ 4 h 26"/>
              <a:gd name="T2" fmla="*/ 57 w 119"/>
              <a:gd name="T3" fmla="*/ 4 h 26"/>
              <a:gd name="T4" fmla="*/ 119 w 119"/>
              <a:gd name="T5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9" h="26">
                <a:moveTo>
                  <a:pt x="0" y="4"/>
                </a:moveTo>
                <a:cubicBezTo>
                  <a:pt x="18" y="2"/>
                  <a:pt x="37" y="0"/>
                  <a:pt x="57" y="4"/>
                </a:cubicBezTo>
                <a:cubicBezTo>
                  <a:pt x="77" y="8"/>
                  <a:pt x="98" y="17"/>
                  <a:pt x="119" y="26"/>
                </a:cubicBezTo>
              </a:path>
            </a:pathLst>
          </a:custGeom>
          <a:noFill/>
          <a:ln w="28575" cap="flat" cmpd="sng">
            <a:solidFill>
              <a:srgbClr val="FF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0069" name="Freeform 21"/>
          <p:cNvSpPr>
            <a:spLocks/>
          </p:cNvSpPr>
          <p:nvPr/>
        </p:nvSpPr>
        <p:spPr bwMode="auto">
          <a:xfrm>
            <a:off x="4398963" y="3862388"/>
            <a:ext cx="201612" cy="98425"/>
          </a:xfrm>
          <a:custGeom>
            <a:avLst/>
            <a:gdLst>
              <a:gd name="T0" fmla="*/ 109 w 127"/>
              <a:gd name="T1" fmla="*/ 0 h 62"/>
              <a:gd name="T2" fmla="*/ 109 w 127"/>
              <a:gd name="T3" fmla="*/ 34 h 62"/>
              <a:gd name="T4" fmla="*/ 0 w 127"/>
              <a:gd name="T5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7" h="62">
                <a:moveTo>
                  <a:pt x="109" y="0"/>
                </a:moveTo>
                <a:cubicBezTo>
                  <a:pt x="118" y="12"/>
                  <a:pt x="127" y="24"/>
                  <a:pt x="109" y="34"/>
                </a:cubicBezTo>
                <a:cubicBezTo>
                  <a:pt x="91" y="44"/>
                  <a:pt x="45" y="53"/>
                  <a:pt x="0" y="62"/>
                </a:cubicBezTo>
              </a:path>
            </a:pathLst>
          </a:custGeom>
          <a:noFill/>
          <a:ln w="28575" cap="flat" cmpd="sng">
            <a:solidFill>
              <a:srgbClr val="FF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0070" name="Line 22"/>
          <p:cNvSpPr>
            <a:spLocks noChangeShapeType="1"/>
          </p:cNvSpPr>
          <p:nvPr/>
        </p:nvSpPr>
        <p:spPr bwMode="auto">
          <a:xfrm flipV="1">
            <a:off x="4200525" y="3024188"/>
            <a:ext cx="425450" cy="334962"/>
          </a:xfrm>
          <a:prstGeom prst="line">
            <a:avLst/>
          </a:prstGeom>
          <a:noFill/>
          <a:ln w="28575">
            <a:solidFill>
              <a:srgbClr val="FF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0071" name="Line 23"/>
          <p:cNvSpPr>
            <a:spLocks noChangeShapeType="1"/>
          </p:cNvSpPr>
          <p:nvPr/>
        </p:nvSpPr>
        <p:spPr bwMode="auto">
          <a:xfrm flipV="1">
            <a:off x="4627563" y="2689225"/>
            <a:ext cx="46037" cy="288925"/>
          </a:xfrm>
          <a:prstGeom prst="line">
            <a:avLst/>
          </a:prstGeom>
          <a:noFill/>
          <a:ln w="28575">
            <a:solidFill>
              <a:srgbClr val="FF99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0072" name="Line 24"/>
          <p:cNvSpPr>
            <a:spLocks noChangeShapeType="1"/>
          </p:cNvSpPr>
          <p:nvPr/>
        </p:nvSpPr>
        <p:spPr bwMode="auto">
          <a:xfrm flipV="1">
            <a:off x="4191000" y="3240088"/>
            <a:ext cx="952500" cy="163512"/>
          </a:xfrm>
          <a:prstGeom prst="line">
            <a:avLst/>
          </a:prstGeom>
          <a:noFill/>
          <a:ln w="28575">
            <a:solidFill>
              <a:srgbClr val="FF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0073" name="Line 25"/>
          <p:cNvSpPr>
            <a:spLocks noChangeShapeType="1"/>
          </p:cNvSpPr>
          <p:nvPr/>
        </p:nvSpPr>
        <p:spPr bwMode="auto">
          <a:xfrm flipV="1">
            <a:off x="5168900" y="2978150"/>
            <a:ext cx="1085850" cy="254000"/>
          </a:xfrm>
          <a:prstGeom prst="line">
            <a:avLst/>
          </a:prstGeom>
          <a:noFill/>
          <a:ln w="28575">
            <a:solidFill>
              <a:srgbClr val="FF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0074" name="Line 26"/>
          <p:cNvSpPr>
            <a:spLocks noChangeShapeType="1"/>
          </p:cNvSpPr>
          <p:nvPr/>
        </p:nvSpPr>
        <p:spPr bwMode="auto">
          <a:xfrm flipH="1" flipV="1">
            <a:off x="4672013" y="1530350"/>
            <a:ext cx="1022350" cy="334963"/>
          </a:xfrm>
          <a:prstGeom prst="line">
            <a:avLst/>
          </a:prstGeom>
          <a:noFill/>
          <a:ln w="28575">
            <a:solidFill>
              <a:srgbClr val="FF99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0075" name="Freeform 27"/>
          <p:cNvSpPr>
            <a:spLocks/>
          </p:cNvSpPr>
          <p:nvPr/>
        </p:nvSpPr>
        <p:spPr bwMode="auto">
          <a:xfrm>
            <a:off x="3260725" y="2127250"/>
            <a:ext cx="1112838" cy="850900"/>
          </a:xfrm>
          <a:custGeom>
            <a:avLst/>
            <a:gdLst>
              <a:gd name="T0" fmla="*/ 68 w 701"/>
              <a:gd name="T1" fmla="*/ 0 h 536"/>
              <a:gd name="T2" fmla="*/ 10 w 701"/>
              <a:gd name="T3" fmla="*/ 200 h 536"/>
              <a:gd name="T4" fmla="*/ 130 w 701"/>
              <a:gd name="T5" fmla="*/ 417 h 536"/>
              <a:gd name="T6" fmla="*/ 450 w 701"/>
              <a:gd name="T7" fmla="*/ 502 h 536"/>
              <a:gd name="T8" fmla="*/ 701 w 701"/>
              <a:gd name="T9" fmla="*/ 536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1" h="536">
                <a:moveTo>
                  <a:pt x="68" y="0"/>
                </a:moveTo>
                <a:cubicBezTo>
                  <a:pt x="34" y="65"/>
                  <a:pt x="0" y="131"/>
                  <a:pt x="10" y="200"/>
                </a:cubicBezTo>
                <a:cubicBezTo>
                  <a:pt x="20" y="269"/>
                  <a:pt x="57" y="367"/>
                  <a:pt x="130" y="417"/>
                </a:cubicBezTo>
                <a:cubicBezTo>
                  <a:pt x="203" y="467"/>
                  <a:pt x="355" y="482"/>
                  <a:pt x="450" y="502"/>
                </a:cubicBezTo>
                <a:cubicBezTo>
                  <a:pt x="545" y="522"/>
                  <a:pt x="623" y="529"/>
                  <a:pt x="701" y="536"/>
                </a:cubicBezTo>
              </a:path>
            </a:pathLst>
          </a:cu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0076" name="Line 28"/>
          <p:cNvSpPr>
            <a:spLocks noChangeShapeType="1"/>
          </p:cNvSpPr>
          <p:nvPr/>
        </p:nvSpPr>
        <p:spPr bwMode="auto">
          <a:xfrm>
            <a:off x="4879975" y="3024188"/>
            <a:ext cx="787400" cy="4445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0077" name="Text Box 29"/>
          <p:cNvSpPr txBox="1">
            <a:spLocks noChangeArrowheads="1"/>
          </p:cNvSpPr>
          <p:nvPr/>
        </p:nvSpPr>
        <p:spPr bwMode="auto">
          <a:xfrm rot="-24118813">
            <a:off x="4006850" y="3025775"/>
            <a:ext cx="5810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1200" b="1">
                <a:solidFill>
                  <a:schemeClr val="folHlink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3NBT</a:t>
            </a:r>
          </a:p>
        </p:txBody>
      </p:sp>
      <p:sp>
        <p:nvSpPr>
          <p:cNvPr id="130078" name="Text Box 30"/>
          <p:cNvSpPr txBox="1">
            <a:spLocks noChangeArrowheads="1"/>
          </p:cNvSpPr>
          <p:nvPr/>
        </p:nvSpPr>
        <p:spPr bwMode="auto">
          <a:xfrm rot="-22064566">
            <a:off x="4800600" y="3187700"/>
            <a:ext cx="690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1200" b="1">
                <a:solidFill>
                  <a:schemeClr val="folHlink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3-50BT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ja-JP" altLang="ja-JP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490538"/>
            <a:ext cx="8088313" cy="588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ja-JP" altLang="ja-JP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446088"/>
            <a:ext cx="8088313" cy="597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Primary Beam-line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792788"/>
            <a:ext cx="8229600" cy="333375"/>
          </a:xfrm>
        </p:spPr>
        <p:txBody>
          <a:bodyPr/>
          <a:lstStyle/>
          <a:p>
            <a:endParaRPr lang="ja-JP" altLang="ja-JP"/>
          </a:p>
        </p:txBody>
      </p:sp>
      <p:pic>
        <p:nvPicPr>
          <p:cNvPr id="132100" name="Picture 4" descr="DSC03545-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041400"/>
            <a:ext cx="5287962" cy="396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2619375" y="1631950"/>
            <a:ext cx="7127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1600" b="1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50" charset="-128"/>
              </a:rPr>
              <a:t>3NBT</a:t>
            </a:r>
          </a:p>
        </p:txBody>
      </p:sp>
      <p:sp>
        <p:nvSpPr>
          <p:cNvPr id="132102" name="Text Box 6"/>
          <p:cNvSpPr txBox="1">
            <a:spLocks noChangeArrowheads="1"/>
          </p:cNvSpPr>
          <p:nvPr/>
        </p:nvSpPr>
        <p:spPr bwMode="auto">
          <a:xfrm>
            <a:off x="3198813" y="1871663"/>
            <a:ext cx="538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2000" b="1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50" charset="-128"/>
              </a:rPr>
              <a:t>DV</a:t>
            </a:r>
          </a:p>
        </p:txBody>
      </p:sp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3849688" y="2354263"/>
            <a:ext cx="73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2000" b="1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50" charset="-128"/>
              </a:rPr>
              <a:t>ARC</a:t>
            </a:r>
          </a:p>
        </p:txBody>
      </p:sp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1117600" y="3019425"/>
            <a:ext cx="16652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2000" b="1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50" charset="-128"/>
              </a:rPr>
              <a:t>Preparation </a:t>
            </a:r>
          </a:p>
          <a:p>
            <a:pPr algn="ctr"/>
            <a:r>
              <a:rPr lang="en-US" altLang="ja-JP" sz="2000" b="1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50" charset="-128"/>
              </a:rPr>
              <a:t>Section</a:t>
            </a:r>
          </a:p>
        </p:txBody>
      </p:sp>
      <p:sp>
        <p:nvSpPr>
          <p:cNvPr id="132105" name="Text Box 9"/>
          <p:cNvSpPr txBox="1">
            <a:spLocks noChangeArrowheads="1"/>
          </p:cNvSpPr>
          <p:nvPr/>
        </p:nvSpPr>
        <p:spPr bwMode="auto">
          <a:xfrm>
            <a:off x="238125" y="1330325"/>
            <a:ext cx="12668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1400" b="1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50" charset="-128"/>
              </a:rPr>
              <a:t>Material Life </a:t>
            </a:r>
          </a:p>
          <a:p>
            <a:pPr algn="ctr"/>
            <a:r>
              <a:rPr lang="en-US" altLang="ja-JP" sz="1400" b="1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50" charset="-128"/>
              </a:rPr>
              <a:t>&amp; Science</a:t>
            </a:r>
          </a:p>
        </p:txBody>
      </p:sp>
      <p:pic>
        <p:nvPicPr>
          <p:cNvPr id="132106" name="Picture 10" descr="IMG_4143-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1" b="12721"/>
          <a:stretch>
            <a:fillRect/>
          </a:stretch>
        </p:blipFill>
        <p:spPr bwMode="auto">
          <a:xfrm>
            <a:off x="3132138" y="3624263"/>
            <a:ext cx="5989637" cy="32004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107" name="Text Box 11"/>
          <p:cNvSpPr txBox="1">
            <a:spLocks noChangeArrowheads="1"/>
          </p:cNvSpPr>
          <p:nvPr/>
        </p:nvSpPr>
        <p:spPr bwMode="auto">
          <a:xfrm>
            <a:off x="7767638" y="4011613"/>
            <a:ext cx="89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b="1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50" charset="-128"/>
              </a:rPr>
              <a:t>50GeV</a:t>
            </a:r>
          </a:p>
        </p:txBody>
      </p:sp>
      <p:sp>
        <p:nvSpPr>
          <p:cNvPr id="132108" name="Text Box 12"/>
          <p:cNvSpPr txBox="1">
            <a:spLocks noChangeArrowheads="1"/>
          </p:cNvSpPr>
          <p:nvPr/>
        </p:nvSpPr>
        <p:spPr bwMode="auto">
          <a:xfrm>
            <a:off x="4154488" y="3998913"/>
            <a:ext cx="2343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b="1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50" charset="-128"/>
              </a:rPr>
              <a:t>Preparation Section</a:t>
            </a:r>
          </a:p>
        </p:txBody>
      </p:sp>
      <p:sp>
        <p:nvSpPr>
          <p:cNvPr id="132109" name="Text Box 13"/>
          <p:cNvSpPr txBox="1">
            <a:spLocks noChangeArrowheads="1"/>
          </p:cNvSpPr>
          <p:nvPr/>
        </p:nvSpPr>
        <p:spPr bwMode="auto">
          <a:xfrm>
            <a:off x="7967663" y="3354388"/>
            <a:ext cx="11541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1600" b="1">
                <a:latin typeface="Arial" panose="020B0604020202020204" pitchFamily="34" charset="0"/>
                <a:ea typeface="ＭＳ Ｐゴシック" panose="020B0600070205080204" pitchFamily="50" charset="-128"/>
              </a:rPr>
              <a:t>July, 2006</a:t>
            </a:r>
          </a:p>
        </p:txBody>
      </p:sp>
      <p:sp>
        <p:nvSpPr>
          <p:cNvPr id="132110" name="Text Box 14"/>
          <p:cNvSpPr txBox="1">
            <a:spLocks noChangeArrowheads="1"/>
          </p:cNvSpPr>
          <p:nvPr/>
        </p:nvSpPr>
        <p:spPr bwMode="auto">
          <a:xfrm>
            <a:off x="34925" y="4948238"/>
            <a:ext cx="13477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1600" b="1">
                <a:latin typeface="Arial" panose="020B0604020202020204" pitchFamily="34" charset="0"/>
                <a:ea typeface="ＭＳ Ｐゴシック" panose="020B0600070205080204" pitchFamily="50" charset="-128"/>
              </a:rPr>
              <a:t>March,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229600" cy="906463"/>
          </a:xfrm>
        </p:spPr>
        <p:txBody>
          <a:bodyPr/>
          <a:lstStyle/>
          <a:p>
            <a:r>
              <a:rPr lang="en-US" altLang="ja-JP"/>
              <a:t>plan</a:t>
            </a:r>
          </a:p>
        </p:txBody>
      </p:sp>
      <p:grpSp>
        <p:nvGrpSpPr>
          <p:cNvPr id="101379" name="Group 3"/>
          <p:cNvGrpSpPr>
            <a:grpSpLocks/>
          </p:cNvGrpSpPr>
          <p:nvPr/>
        </p:nvGrpSpPr>
        <p:grpSpPr bwMode="auto">
          <a:xfrm>
            <a:off x="107950" y="908050"/>
            <a:ext cx="8820150" cy="5616575"/>
            <a:chOff x="113" y="527"/>
            <a:chExt cx="5443" cy="3538"/>
          </a:xfrm>
        </p:grpSpPr>
        <p:graphicFrame>
          <p:nvGraphicFramePr>
            <p:cNvPr id="101380" name="Object 4"/>
            <p:cNvGraphicFramePr>
              <a:graphicFrameLocks noChangeAspect="1"/>
            </p:cNvGraphicFramePr>
            <p:nvPr/>
          </p:nvGraphicFramePr>
          <p:xfrm>
            <a:off x="249" y="527"/>
            <a:ext cx="5262" cy="34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414" name="グラフ" r:id="rId3" imgW="10172700" imgH="5886450" progId="Excel.Chart.8">
                    <p:embed/>
                  </p:oleObj>
                </mc:Choice>
                <mc:Fallback>
                  <p:oleObj name="グラフ" r:id="rId3" imgW="10172700" imgH="5886450" progId="Excel.Chart.8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" y="527"/>
                          <a:ext cx="5262" cy="34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1381" name="Rectangle 5"/>
            <p:cNvSpPr>
              <a:spLocks noChangeArrowheads="1"/>
            </p:cNvSpPr>
            <p:nvPr/>
          </p:nvSpPr>
          <p:spPr bwMode="auto">
            <a:xfrm>
              <a:off x="385" y="3566"/>
              <a:ext cx="4536" cy="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382" name="Rectangle 6"/>
            <p:cNvSpPr>
              <a:spLocks noChangeArrowheads="1"/>
            </p:cNvSpPr>
            <p:nvPr/>
          </p:nvSpPr>
          <p:spPr bwMode="auto">
            <a:xfrm>
              <a:off x="158" y="663"/>
              <a:ext cx="499" cy="30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383" name="Rectangle 7"/>
            <p:cNvSpPr>
              <a:spLocks noChangeArrowheads="1"/>
            </p:cNvSpPr>
            <p:nvPr/>
          </p:nvSpPr>
          <p:spPr bwMode="auto">
            <a:xfrm>
              <a:off x="113" y="527"/>
              <a:ext cx="5443" cy="3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1384" name="Text Box 8"/>
          <p:cNvSpPr txBox="1">
            <a:spLocks noChangeArrowheads="1"/>
          </p:cNvSpPr>
          <p:nvPr/>
        </p:nvSpPr>
        <p:spPr bwMode="auto">
          <a:xfrm rot="-5400000">
            <a:off x="-714375" y="2941638"/>
            <a:ext cx="2327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>
                <a:latin typeface="Arial" panose="020B0604020202020204" pitchFamily="34" charset="0"/>
                <a:ea typeface="ＭＳ Ｐゴシック" panose="020B0600070205080204" pitchFamily="50" charset="-128"/>
              </a:rPr>
              <a:t>Beam Power (MW)</a:t>
            </a:r>
          </a:p>
        </p:txBody>
      </p:sp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539750" y="53736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latin typeface="Arial" panose="020B0604020202020204" pitchFamily="34" charset="0"/>
                <a:ea typeface="ＭＳ Ｐゴシック" panose="020B0600070205080204" pitchFamily="50" charset="-128"/>
              </a:rPr>
              <a:t>0</a:t>
            </a:r>
          </a:p>
        </p:txBody>
      </p:sp>
      <p:sp>
        <p:nvSpPr>
          <p:cNvPr id="101386" name="Text Box 10"/>
          <p:cNvSpPr txBox="1">
            <a:spLocks noChangeArrowheads="1"/>
          </p:cNvSpPr>
          <p:nvPr/>
        </p:nvSpPr>
        <p:spPr bwMode="auto">
          <a:xfrm>
            <a:off x="539750" y="41497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latin typeface="Arial" panose="020B0604020202020204" pitchFamily="34" charset="0"/>
                <a:ea typeface="ＭＳ Ｐゴシック" panose="020B0600070205080204" pitchFamily="50" charset="-128"/>
              </a:rPr>
              <a:t>1</a:t>
            </a:r>
          </a:p>
        </p:txBody>
      </p:sp>
      <p:sp>
        <p:nvSpPr>
          <p:cNvPr id="101387" name="Text Box 11"/>
          <p:cNvSpPr txBox="1">
            <a:spLocks noChangeArrowheads="1"/>
          </p:cNvSpPr>
          <p:nvPr/>
        </p:nvSpPr>
        <p:spPr bwMode="auto">
          <a:xfrm>
            <a:off x="611188" y="27082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latin typeface="Arial" panose="020B0604020202020204" pitchFamily="34" charset="0"/>
                <a:ea typeface="ＭＳ Ｐゴシック" panose="020B0600070205080204" pitchFamily="50" charset="-128"/>
              </a:rPr>
              <a:t>2</a:t>
            </a:r>
          </a:p>
        </p:txBody>
      </p:sp>
      <p:sp>
        <p:nvSpPr>
          <p:cNvPr id="101388" name="Text Box 12"/>
          <p:cNvSpPr txBox="1">
            <a:spLocks noChangeArrowheads="1"/>
          </p:cNvSpPr>
          <p:nvPr/>
        </p:nvSpPr>
        <p:spPr bwMode="auto">
          <a:xfrm>
            <a:off x="468313" y="14128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latin typeface="Arial" panose="020B0604020202020204" pitchFamily="34" charset="0"/>
                <a:ea typeface="ＭＳ Ｐゴシック" panose="020B0600070205080204" pitchFamily="50" charset="-128"/>
              </a:rPr>
              <a:t>3</a:t>
            </a:r>
          </a:p>
        </p:txBody>
      </p:sp>
      <p:sp>
        <p:nvSpPr>
          <p:cNvPr id="101389" name="Text Box 13"/>
          <p:cNvSpPr txBox="1">
            <a:spLocks noChangeArrowheads="1"/>
          </p:cNvSpPr>
          <p:nvPr/>
        </p:nvSpPr>
        <p:spPr bwMode="auto">
          <a:xfrm>
            <a:off x="1331913" y="5876925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latin typeface="Arial" panose="020B0604020202020204" pitchFamily="34" charset="0"/>
                <a:ea typeface="ＭＳ Ｐゴシック" panose="020B0600070205080204" pitchFamily="50" charset="-128"/>
              </a:rPr>
              <a:t>2008</a:t>
            </a:r>
          </a:p>
        </p:txBody>
      </p:sp>
      <p:sp>
        <p:nvSpPr>
          <p:cNvPr id="101390" name="Text Box 14"/>
          <p:cNvSpPr txBox="1">
            <a:spLocks noChangeArrowheads="1"/>
          </p:cNvSpPr>
          <p:nvPr/>
        </p:nvSpPr>
        <p:spPr bwMode="auto">
          <a:xfrm>
            <a:off x="2627313" y="5803900"/>
            <a:ext cx="4500562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latin typeface="Arial" panose="020B0604020202020204" pitchFamily="34" charset="0"/>
                <a:ea typeface="ＭＳ Ｐゴシック" panose="020B0600070205080204" pitchFamily="50" charset="-128"/>
              </a:rPr>
              <a:t>2009      2010       2011      2012</a:t>
            </a:r>
          </a:p>
        </p:txBody>
      </p:sp>
      <p:sp>
        <p:nvSpPr>
          <p:cNvPr id="101391" name="Line 15"/>
          <p:cNvSpPr>
            <a:spLocks noChangeShapeType="1"/>
          </p:cNvSpPr>
          <p:nvPr/>
        </p:nvSpPr>
        <p:spPr bwMode="auto">
          <a:xfrm>
            <a:off x="1100138" y="5229225"/>
            <a:ext cx="0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1392" name="Line 16"/>
          <p:cNvSpPr>
            <a:spLocks noChangeShapeType="1"/>
          </p:cNvSpPr>
          <p:nvPr/>
        </p:nvSpPr>
        <p:spPr bwMode="auto">
          <a:xfrm>
            <a:off x="2338388" y="5229225"/>
            <a:ext cx="0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1393" name="Line 17"/>
          <p:cNvSpPr>
            <a:spLocks noChangeShapeType="1"/>
          </p:cNvSpPr>
          <p:nvPr/>
        </p:nvSpPr>
        <p:spPr bwMode="auto">
          <a:xfrm>
            <a:off x="3579813" y="5229225"/>
            <a:ext cx="0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1394" name="Line 18"/>
          <p:cNvSpPr>
            <a:spLocks noChangeShapeType="1"/>
          </p:cNvSpPr>
          <p:nvPr/>
        </p:nvSpPr>
        <p:spPr bwMode="auto">
          <a:xfrm>
            <a:off x="4811713" y="5229225"/>
            <a:ext cx="0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1395" name="Line 19"/>
          <p:cNvSpPr>
            <a:spLocks noChangeShapeType="1"/>
          </p:cNvSpPr>
          <p:nvPr/>
        </p:nvSpPr>
        <p:spPr bwMode="auto">
          <a:xfrm>
            <a:off x="6059488" y="5229225"/>
            <a:ext cx="0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1396" name="Line 20"/>
          <p:cNvSpPr>
            <a:spLocks noChangeShapeType="1"/>
          </p:cNvSpPr>
          <p:nvPr/>
        </p:nvSpPr>
        <p:spPr bwMode="auto">
          <a:xfrm>
            <a:off x="7308850" y="5229225"/>
            <a:ext cx="0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1397" name="Text Box 21"/>
          <p:cNvSpPr txBox="1">
            <a:spLocks noChangeArrowheads="1"/>
          </p:cNvSpPr>
          <p:nvPr/>
        </p:nvSpPr>
        <p:spPr bwMode="auto">
          <a:xfrm>
            <a:off x="7524750" y="40052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ja-JP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01398" name="Text Box 22"/>
          <p:cNvSpPr txBox="1">
            <a:spLocks noChangeArrowheads="1"/>
          </p:cNvSpPr>
          <p:nvPr/>
        </p:nvSpPr>
        <p:spPr bwMode="auto">
          <a:xfrm>
            <a:off x="7399338" y="4005263"/>
            <a:ext cx="1744662" cy="457200"/>
          </a:xfrm>
          <a:prstGeom prst="rect">
            <a:avLst/>
          </a:prstGeom>
          <a:solidFill>
            <a:srgbClr val="EAEA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latin typeface="Arial" panose="020B0604020202020204" pitchFamily="34" charset="0"/>
                <a:ea typeface="ＭＳ Ｐゴシック" panose="020B0600070205080204" pitchFamily="50" charset="-128"/>
              </a:rPr>
              <a:t>RCS power</a:t>
            </a:r>
          </a:p>
        </p:txBody>
      </p:sp>
      <p:sp>
        <p:nvSpPr>
          <p:cNvPr id="101399" name="Text Box 23"/>
          <p:cNvSpPr txBox="1">
            <a:spLocks noChangeArrowheads="1"/>
          </p:cNvSpPr>
          <p:nvPr/>
        </p:nvSpPr>
        <p:spPr bwMode="auto">
          <a:xfrm>
            <a:off x="7596188" y="2852738"/>
            <a:ext cx="1352550" cy="822325"/>
          </a:xfrm>
          <a:prstGeom prst="rect">
            <a:avLst/>
          </a:prstGeom>
          <a:solidFill>
            <a:srgbClr val="EAEA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latin typeface="Arial" panose="020B0604020202020204" pitchFamily="34" charset="0"/>
                <a:ea typeface="ＭＳ Ｐゴシック" panose="020B0600070205080204" pitchFamily="50" charset="-128"/>
              </a:rPr>
              <a:t>h.n.</a:t>
            </a:r>
          </a:p>
          <a:p>
            <a:r>
              <a:rPr lang="en-US" altLang="ja-JP" sz="2400">
                <a:latin typeface="Arial" panose="020B0604020202020204" pitchFamily="34" charset="0"/>
                <a:ea typeface="ＭＳ Ｐゴシック" panose="020B0600070205080204" pitchFamily="50" charset="-128"/>
              </a:rPr>
              <a:t>RF mod </a:t>
            </a:r>
          </a:p>
        </p:txBody>
      </p:sp>
      <p:sp>
        <p:nvSpPr>
          <p:cNvPr id="101400" name="Text Box 24"/>
          <p:cNvSpPr txBox="1">
            <a:spLocks noChangeArrowheads="1"/>
          </p:cNvSpPr>
          <p:nvPr/>
        </p:nvSpPr>
        <p:spPr bwMode="auto">
          <a:xfrm>
            <a:off x="7359650" y="1647825"/>
            <a:ext cx="1598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latin typeface="Arial" panose="020B0604020202020204" pitchFamily="34" charset="0"/>
                <a:ea typeface="ＭＳ Ｐゴシック" panose="020B0600070205080204" pitchFamily="50" charset="-128"/>
              </a:rPr>
              <a:t>h.n.+RFx2</a:t>
            </a:r>
          </a:p>
        </p:txBody>
      </p:sp>
      <p:sp>
        <p:nvSpPr>
          <p:cNvPr id="101401" name="Line 25"/>
          <p:cNvSpPr>
            <a:spLocks noChangeShapeType="1"/>
          </p:cNvSpPr>
          <p:nvPr/>
        </p:nvSpPr>
        <p:spPr bwMode="auto">
          <a:xfrm>
            <a:off x="7380288" y="2852738"/>
            <a:ext cx="0" cy="936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1402" name="Text Box 26"/>
          <p:cNvSpPr txBox="1">
            <a:spLocks noChangeArrowheads="1"/>
          </p:cNvSpPr>
          <p:nvPr/>
        </p:nvSpPr>
        <p:spPr bwMode="auto">
          <a:xfrm>
            <a:off x="303213" y="4673600"/>
            <a:ext cx="90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latin typeface="Arial" panose="020B0604020202020204" pitchFamily="34" charset="0"/>
                <a:ea typeface="ＭＳ Ｐゴシック" panose="020B0600070205080204" pitchFamily="50" charset="-128"/>
              </a:rPr>
              <a:t>0.5MW</a:t>
            </a:r>
          </a:p>
        </p:txBody>
      </p:sp>
      <p:sp>
        <p:nvSpPr>
          <p:cNvPr id="101403" name="Text Box 27"/>
          <p:cNvSpPr txBox="1">
            <a:spLocks noChangeArrowheads="1"/>
          </p:cNvSpPr>
          <p:nvPr/>
        </p:nvSpPr>
        <p:spPr bwMode="auto">
          <a:xfrm>
            <a:off x="2987675" y="6284913"/>
            <a:ext cx="4264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latin typeface="Arial" panose="020B0604020202020204" pitchFamily="34" charset="0"/>
                <a:ea typeface="ＭＳ Ｐゴシック" panose="020B0600070205080204" pitchFamily="50" charset="-128"/>
              </a:rPr>
              <a:t>0.1MW</a:t>
            </a:r>
            <a:r>
              <a:rPr lang="ja-JP" altLang="en-US" sz="2400">
                <a:latin typeface="Arial" panose="020B0604020202020204" pitchFamily="34" charset="0"/>
                <a:ea typeface="ＭＳ Ｐゴシック" panose="020B0600070205080204" pitchFamily="50" charset="-128"/>
              </a:rPr>
              <a:t>　 </a:t>
            </a:r>
            <a:r>
              <a:rPr lang="en-US" altLang="ja-JP" sz="2400">
                <a:latin typeface="Arial" panose="020B0604020202020204" pitchFamily="34" charset="0"/>
                <a:ea typeface="ＭＳ Ｐゴシック" panose="020B0600070205080204" pitchFamily="50" charset="-128"/>
              </a:rPr>
              <a:t>&gt;0.5MW  &gt;0.75MW</a:t>
            </a:r>
            <a:r>
              <a:rPr lang="ja-JP" altLang="en-US" sz="2400">
                <a:latin typeface="Arial" panose="020B0604020202020204" pitchFamily="34" charset="0"/>
                <a:ea typeface="ＭＳ Ｐゴシック" panose="020B0600070205080204" pitchFamily="50" charset="-128"/>
              </a:rPr>
              <a:t>　</a:t>
            </a:r>
          </a:p>
        </p:txBody>
      </p:sp>
      <p:sp>
        <p:nvSpPr>
          <p:cNvPr id="101404" name="Text Box 28"/>
          <p:cNvSpPr txBox="1">
            <a:spLocks noChangeArrowheads="1"/>
          </p:cNvSpPr>
          <p:nvPr/>
        </p:nvSpPr>
        <p:spPr bwMode="auto">
          <a:xfrm>
            <a:off x="3759200" y="3016250"/>
            <a:ext cx="628650" cy="495300"/>
          </a:xfrm>
          <a:prstGeom prst="rect">
            <a:avLst/>
          </a:prstGeom>
          <a:solidFill>
            <a:srgbClr val="F7FB47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400">
                <a:latin typeface="Arial" panose="020B0604020202020204" pitchFamily="34" charset="0"/>
                <a:ea typeface="ＭＳ Ｐゴシック" panose="020B0600070205080204" pitchFamily="50" charset="-128"/>
              </a:rPr>
              <a:t>RF</a:t>
            </a:r>
          </a:p>
        </p:txBody>
      </p:sp>
      <p:sp>
        <p:nvSpPr>
          <p:cNvPr id="101405" name="Text Box 29"/>
          <p:cNvSpPr txBox="1">
            <a:spLocks noChangeArrowheads="1"/>
          </p:cNvSpPr>
          <p:nvPr/>
        </p:nvSpPr>
        <p:spPr bwMode="auto">
          <a:xfrm>
            <a:off x="4859338" y="2708275"/>
            <a:ext cx="1358900" cy="860425"/>
          </a:xfrm>
          <a:prstGeom prst="rect">
            <a:avLst/>
          </a:prstGeom>
          <a:solidFill>
            <a:srgbClr val="FFFF66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latin typeface="Arial" panose="020B0604020202020204" pitchFamily="34" charset="0"/>
                <a:ea typeface="ＭＳ Ｐゴシック" panose="020B0600070205080204" pitchFamily="50" charset="-128"/>
              </a:rPr>
              <a:t>400MeV</a:t>
            </a:r>
          </a:p>
          <a:p>
            <a:r>
              <a:rPr lang="en-US" altLang="ja-JP" sz="2400">
                <a:latin typeface="Arial" panose="020B0604020202020204" pitchFamily="34" charset="0"/>
                <a:ea typeface="ＭＳ Ｐゴシック" panose="020B0600070205080204" pitchFamily="50" charset="-128"/>
              </a:rPr>
              <a:t>Linac</a:t>
            </a:r>
          </a:p>
        </p:txBody>
      </p:sp>
      <p:sp>
        <p:nvSpPr>
          <p:cNvPr id="101406" name="Line 30"/>
          <p:cNvSpPr>
            <a:spLocks noChangeShapeType="1"/>
          </p:cNvSpPr>
          <p:nvPr/>
        </p:nvSpPr>
        <p:spPr bwMode="auto">
          <a:xfrm>
            <a:off x="3276600" y="5445125"/>
            <a:ext cx="6477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1407" name="Line 31"/>
          <p:cNvSpPr>
            <a:spLocks noChangeShapeType="1"/>
          </p:cNvSpPr>
          <p:nvPr/>
        </p:nvSpPr>
        <p:spPr bwMode="auto">
          <a:xfrm>
            <a:off x="4356100" y="5013325"/>
            <a:ext cx="6477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1408" name="Line 32"/>
          <p:cNvSpPr>
            <a:spLocks noChangeShapeType="1"/>
          </p:cNvSpPr>
          <p:nvPr/>
        </p:nvSpPr>
        <p:spPr bwMode="auto">
          <a:xfrm>
            <a:off x="5364163" y="4652963"/>
            <a:ext cx="20161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1409" name="AutoShape 33"/>
          <p:cNvSpPr>
            <a:spLocks noChangeArrowheads="1"/>
          </p:cNvSpPr>
          <p:nvPr/>
        </p:nvSpPr>
        <p:spPr bwMode="auto">
          <a:xfrm>
            <a:off x="5219700" y="3573463"/>
            <a:ext cx="215900" cy="1006475"/>
          </a:xfrm>
          <a:prstGeom prst="downArrow">
            <a:avLst>
              <a:gd name="adj1" fmla="val 50000"/>
              <a:gd name="adj2" fmla="val 11654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01410" name="AutoShape 34"/>
          <p:cNvSpPr>
            <a:spLocks noChangeArrowheads="1"/>
          </p:cNvSpPr>
          <p:nvPr/>
        </p:nvSpPr>
        <p:spPr bwMode="auto">
          <a:xfrm>
            <a:off x="4138613" y="3500438"/>
            <a:ext cx="217487" cy="1296987"/>
          </a:xfrm>
          <a:prstGeom prst="downArrow">
            <a:avLst>
              <a:gd name="adj1" fmla="val 50000"/>
              <a:gd name="adj2" fmla="val 14908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01411" name="Line 35"/>
          <p:cNvSpPr>
            <a:spLocks noChangeShapeType="1"/>
          </p:cNvSpPr>
          <p:nvPr/>
        </p:nvSpPr>
        <p:spPr bwMode="auto">
          <a:xfrm>
            <a:off x="2339975" y="5589588"/>
            <a:ext cx="431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1412" name="Text Box 36"/>
          <p:cNvSpPr txBox="1">
            <a:spLocks noChangeArrowheads="1"/>
          </p:cNvSpPr>
          <p:nvPr/>
        </p:nvSpPr>
        <p:spPr bwMode="auto">
          <a:xfrm>
            <a:off x="1476375" y="3789363"/>
            <a:ext cx="2232025" cy="485775"/>
          </a:xfrm>
          <a:prstGeom prst="rect">
            <a:avLst/>
          </a:prstGeom>
          <a:solidFill>
            <a:srgbClr val="F7FB47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>
                <a:latin typeface="Arial" panose="020B0604020202020204" pitchFamily="34" charset="0"/>
                <a:ea typeface="ＭＳ Ｐゴシック" panose="020B0600070205080204" pitchFamily="50" charset="-128"/>
              </a:rPr>
              <a:t>commissioning</a:t>
            </a:r>
          </a:p>
        </p:txBody>
      </p:sp>
      <p:sp>
        <p:nvSpPr>
          <p:cNvPr id="101413" name="Line 37"/>
          <p:cNvSpPr>
            <a:spLocks noChangeShapeType="1"/>
          </p:cNvSpPr>
          <p:nvPr/>
        </p:nvSpPr>
        <p:spPr bwMode="auto">
          <a:xfrm>
            <a:off x="2411413" y="4365625"/>
            <a:ext cx="144462" cy="1079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92638" y="476250"/>
            <a:ext cx="4156075" cy="6381750"/>
          </a:xfrm>
          <a:noFill/>
          <a:ln/>
        </p:spPr>
      </p:pic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6083300" y="3573463"/>
            <a:ext cx="159385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latin typeface="Arial" panose="020B0604020202020204" pitchFamily="34" charset="0"/>
                <a:ea typeface="ＭＳ Ｐゴシック" panose="020B0600070205080204" pitchFamily="50" charset="-128"/>
              </a:rPr>
              <a:t>decay volume</a:t>
            </a: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6156325" y="6021388"/>
            <a:ext cx="156845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latin typeface="Arial" panose="020B0604020202020204" pitchFamily="34" charset="0"/>
                <a:ea typeface="ＭＳ Ｐゴシック" panose="020B0600070205080204" pitchFamily="50" charset="-128"/>
              </a:rPr>
              <a:t>Near detector</a:t>
            </a: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6588125" y="2636838"/>
            <a:ext cx="895350" cy="6413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latin typeface="Arial" panose="020B0604020202020204" pitchFamily="34" charset="0"/>
                <a:ea typeface="ＭＳ Ｐゴシック" panose="020B0600070205080204" pitchFamily="50" charset="-128"/>
              </a:rPr>
              <a:t>Target</a:t>
            </a:r>
          </a:p>
          <a:p>
            <a:r>
              <a:rPr lang="en-US" altLang="ja-JP">
                <a:latin typeface="Arial" panose="020B0604020202020204" pitchFamily="34" charset="0"/>
                <a:ea typeface="ＭＳ Ｐゴシック" panose="020B0600070205080204" pitchFamily="50" charset="-128"/>
              </a:rPr>
              <a:t>Station</a:t>
            </a:r>
          </a:p>
        </p:txBody>
      </p:sp>
      <p:sp>
        <p:nvSpPr>
          <p:cNvPr id="93190" name="Line 6"/>
          <p:cNvSpPr>
            <a:spLocks noChangeShapeType="1"/>
          </p:cNvSpPr>
          <p:nvPr/>
        </p:nvSpPr>
        <p:spPr bwMode="auto">
          <a:xfrm flipH="1" flipV="1">
            <a:off x="5981700" y="2994025"/>
            <a:ext cx="677863" cy="317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6477000" y="4691063"/>
            <a:ext cx="1928813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latin typeface="Arial" panose="020B0604020202020204" pitchFamily="34" charset="0"/>
                <a:ea typeface="ＭＳ Ｐゴシック" panose="020B0600070205080204" pitchFamily="50" charset="-128"/>
              </a:rPr>
              <a:t>Beam dump/</a:t>
            </a:r>
            <a:r>
              <a:rPr lang="en-US" altLang="ja-JP">
                <a:latin typeface="Symbol" panose="05050102010706020507" pitchFamily="18" charset="2"/>
                <a:ea typeface="ＭＳ Ｐゴシック" panose="020B0600070205080204" pitchFamily="50" charset="-128"/>
              </a:rPr>
              <a:t>m</a:t>
            </a:r>
            <a:r>
              <a:rPr lang="en-US" altLang="ja-JP">
                <a:latin typeface="Arial" panose="020B0604020202020204" pitchFamily="34" charset="0"/>
                <a:ea typeface="ＭＳ Ｐゴシック" panose="020B0600070205080204" pitchFamily="50" charset="-128"/>
              </a:rPr>
              <a:t>-pit</a:t>
            </a:r>
          </a:p>
        </p:txBody>
      </p:sp>
      <p:sp>
        <p:nvSpPr>
          <p:cNvPr id="93192" name="Line 8"/>
          <p:cNvSpPr>
            <a:spLocks noChangeShapeType="1"/>
          </p:cNvSpPr>
          <p:nvPr/>
        </p:nvSpPr>
        <p:spPr bwMode="auto">
          <a:xfrm flipH="1" flipV="1">
            <a:off x="6083300" y="4508500"/>
            <a:ext cx="350838" cy="33337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3193" name="Line 9"/>
          <p:cNvSpPr>
            <a:spLocks noChangeShapeType="1"/>
          </p:cNvSpPr>
          <p:nvPr/>
        </p:nvSpPr>
        <p:spPr bwMode="auto">
          <a:xfrm>
            <a:off x="5202238" y="2981325"/>
            <a:ext cx="0" cy="33147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3194" name="Text Box 10"/>
          <p:cNvSpPr txBox="1">
            <a:spLocks noChangeArrowheads="1"/>
          </p:cNvSpPr>
          <p:nvPr/>
        </p:nvSpPr>
        <p:spPr bwMode="auto">
          <a:xfrm rot="-5400000">
            <a:off x="4625182" y="4507706"/>
            <a:ext cx="76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280m</a:t>
            </a:r>
          </a:p>
        </p:txBody>
      </p:sp>
      <p:sp>
        <p:nvSpPr>
          <p:cNvPr id="93195" name="Line 11"/>
          <p:cNvSpPr>
            <a:spLocks noChangeShapeType="1"/>
          </p:cNvSpPr>
          <p:nvPr/>
        </p:nvSpPr>
        <p:spPr bwMode="auto">
          <a:xfrm>
            <a:off x="5013325" y="4437063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3196" name="Rectangle 1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792163"/>
          </a:xfrm>
        </p:spPr>
        <p:txBody>
          <a:bodyPr/>
          <a:lstStyle/>
          <a:p>
            <a:r>
              <a:rPr lang="en-US" altLang="ja-JP" sz="3200"/>
              <a:t>Neutrino Beam Line for T2K Experiment</a:t>
            </a:r>
          </a:p>
        </p:txBody>
      </p:sp>
      <p:sp>
        <p:nvSpPr>
          <p:cNvPr id="93197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981075"/>
            <a:ext cx="4248150" cy="5614988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Components</a:t>
            </a:r>
          </a:p>
          <a:p>
            <a:pPr>
              <a:lnSpc>
                <a:spcPct val="135000"/>
              </a:lnSpc>
              <a:spcBef>
                <a:spcPct val="0"/>
              </a:spcBef>
              <a:buClr>
                <a:srgbClr val="FF00FF"/>
              </a:buClr>
              <a:buFont typeface="Wingdings" panose="05000000000000000000" pitchFamily="2" charset="2"/>
              <a:buChar char="Ø"/>
            </a:pPr>
            <a:r>
              <a:rPr lang="en-US" altLang="ja-JP" sz="1600"/>
              <a:t>Primary proton beam line</a:t>
            </a:r>
          </a:p>
          <a:p>
            <a:pPr lvl="1">
              <a:lnSpc>
                <a:spcPct val="135000"/>
              </a:lnSpc>
              <a:spcBef>
                <a:spcPct val="0"/>
              </a:spcBef>
              <a:buClr>
                <a:srgbClr val="FF00FF"/>
              </a:buClr>
              <a:buFont typeface="Wingdings" panose="05000000000000000000" pitchFamily="2" charset="2"/>
              <a:buChar char="Ø"/>
            </a:pPr>
            <a:r>
              <a:rPr lang="en-US" altLang="ja-JP" sz="1400"/>
              <a:t>Normal conducting magnets</a:t>
            </a:r>
          </a:p>
          <a:p>
            <a:pPr lvl="1">
              <a:lnSpc>
                <a:spcPct val="135000"/>
              </a:lnSpc>
              <a:spcBef>
                <a:spcPct val="0"/>
              </a:spcBef>
              <a:buClr>
                <a:srgbClr val="FF00FF"/>
              </a:buClr>
              <a:buFont typeface="Wingdings" panose="05000000000000000000" pitchFamily="2" charset="2"/>
              <a:buChar char="Ø"/>
            </a:pPr>
            <a:r>
              <a:rPr lang="en-US" altLang="ja-JP" sz="1400"/>
              <a:t>Superconducting arc</a:t>
            </a:r>
          </a:p>
          <a:p>
            <a:pPr lvl="1">
              <a:lnSpc>
                <a:spcPct val="135000"/>
              </a:lnSpc>
              <a:spcBef>
                <a:spcPct val="0"/>
              </a:spcBef>
              <a:buClr>
                <a:srgbClr val="FF00FF"/>
              </a:buClr>
              <a:buFont typeface="Wingdings" panose="05000000000000000000" pitchFamily="2" charset="2"/>
              <a:buChar char="Ø"/>
            </a:pPr>
            <a:r>
              <a:rPr lang="en-US" altLang="ja-JP" sz="1400"/>
              <a:t>Proton beam monitors </a:t>
            </a:r>
          </a:p>
          <a:p>
            <a:pPr>
              <a:lnSpc>
                <a:spcPct val="135000"/>
              </a:lnSpc>
              <a:spcBef>
                <a:spcPct val="0"/>
              </a:spcBef>
              <a:buClr>
                <a:srgbClr val="FF00FF"/>
              </a:buClr>
              <a:buFont typeface="Wingdings" panose="05000000000000000000" pitchFamily="2" charset="2"/>
              <a:buChar char="Ø"/>
            </a:pPr>
            <a:r>
              <a:rPr lang="en-US" altLang="ja-JP" sz="1600"/>
              <a:t>Target/Horn system</a:t>
            </a:r>
          </a:p>
          <a:p>
            <a:pPr>
              <a:lnSpc>
                <a:spcPct val="135000"/>
              </a:lnSpc>
              <a:spcBef>
                <a:spcPct val="0"/>
              </a:spcBef>
              <a:buClr>
                <a:srgbClr val="FF00FF"/>
              </a:buClr>
              <a:buFont typeface="Wingdings" panose="05000000000000000000" pitchFamily="2" charset="2"/>
              <a:buChar char="Ø"/>
            </a:pPr>
            <a:r>
              <a:rPr lang="en-US" altLang="ja-JP" sz="1600"/>
              <a:t>Decay pipe</a:t>
            </a:r>
          </a:p>
          <a:p>
            <a:pPr>
              <a:lnSpc>
                <a:spcPct val="135000"/>
              </a:lnSpc>
              <a:spcBef>
                <a:spcPct val="0"/>
              </a:spcBef>
              <a:buClr>
                <a:srgbClr val="FF00FF"/>
              </a:buClr>
              <a:buFont typeface="Wingdings" panose="05000000000000000000" pitchFamily="2" charset="2"/>
              <a:buChar char="Ø"/>
            </a:pPr>
            <a:r>
              <a:rPr lang="en-US" altLang="ja-JP" sz="1600"/>
              <a:t>Beam dump</a:t>
            </a:r>
          </a:p>
          <a:p>
            <a:pPr>
              <a:lnSpc>
                <a:spcPct val="135000"/>
              </a:lnSpc>
              <a:spcBef>
                <a:spcPct val="0"/>
              </a:spcBef>
              <a:buClr>
                <a:srgbClr val="FF00FF"/>
              </a:buClr>
              <a:buFont typeface="Wingdings" panose="05000000000000000000" pitchFamily="2" charset="2"/>
              <a:buChar char="Ø"/>
            </a:pPr>
            <a:r>
              <a:rPr lang="en-US" altLang="ja-JP" sz="1600"/>
              <a:t>muon monitors</a:t>
            </a:r>
          </a:p>
          <a:p>
            <a:pPr>
              <a:lnSpc>
                <a:spcPct val="135000"/>
              </a:lnSpc>
              <a:spcBef>
                <a:spcPct val="0"/>
              </a:spcBef>
              <a:buClr>
                <a:srgbClr val="FF00FF"/>
              </a:buClr>
              <a:buFont typeface="Wingdings" panose="05000000000000000000" pitchFamily="2" charset="2"/>
              <a:buChar char="Ø"/>
            </a:pPr>
            <a:r>
              <a:rPr lang="en-US" altLang="ja-JP" sz="1600"/>
              <a:t>Near neutrino detector</a:t>
            </a:r>
            <a:endParaRPr lang="en-US" altLang="ja-JP" sz="20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35000"/>
              </a:lnSpc>
              <a:spcBef>
                <a:spcPct val="0"/>
              </a:spcBef>
              <a:buClr>
                <a:srgbClr val="FF00FF"/>
              </a:buClr>
              <a:buFont typeface="Wingdings" panose="05000000000000000000" pitchFamily="2" charset="2"/>
              <a:buNone/>
            </a:pPr>
            <a:endParaRPr lang="en-US" altLang="ja-JP" sz="20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35000"/>
              </a:lnSpc>
              <a:spcBef>
                <a:spcPct val="0"/>
              </a:spcBef>
              <a:buClr>
                <a:srgbClr val="FF00FF"/>
              </a:buClr>
              <a:buFont typeface="Wingdings" panose="05000000000000000000" pitchFamily="2" charset="2"/>
              <a:buNone/>
            </a:pPr>
            <a:r>
              <a:rPr lang="en-US" altLang="ja-JP" sz="2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Special Features</a:t>
            </a:r>
          </a:p>
          <a:p>
            <a:pPr>
              <a:lnSpc>
                <a:spcPct val="135000"/>
              </a:lnSpc>
              <a:spcBef>
                <a:spcPct val="0"/>
              </a:spcBef>
              <a:buClr>
                <a:srgbClr val="FF00FF"/>
              </a:buClr>
              <a:buFont typeface="Wingdings" panose="05000000000000000000" pitchFamily="2" charset="2"/>
              <a:buChar char="Ø"/>
            </a:pPr>
            <a:r>
              <a:rPr lang="en-US" altLang="ja-JP" sz="20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Superconducting </a:t>
            </a:r>
            <a:r>
              <a:rPr lang="en-US" altLang="ja-JP" sz="2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combined function</a:t>
            </a:r>
            <a:r>
              <a:rPr lang="en-US" altLang="ja-JP" sz="20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magnets</a:t>
            </a:r>
          </a:p>
          <a:p>
            <a:pPr>
              <a:lnSpc>
                <a:spcPct val="135000"/>
              </a:lnSpc>
              <a:spcBef>
                <a:spcPct val="0"/>
              </a:spcBef>
              <a:buClr>
                <a:srgbClr val="FF00FF"/>
              </a:buClr>
              <a:buFont typeface="Wingdings" panose="05000000000000000000" pitchFamily="2" charset="2"/>
              <a:buChar char="Ø"/>
            </a:pPr>
            <a:r>
              <a:rPr lang="en-US" altLang="ja-JP" sz="20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Off-axis beam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ja-JP" sz="2000"/>
          </a:p>
        </p:txBody>
      </p:sp>
      <p:sp>
        <p:nvSpPr>
          <p:cNvPr id="93198" name="Line 14"/>
          <p:cNvSpPr>
            <a:spLocks noChangeShapeType="1"/>
          </p:cNvSpPr>
          <p:nvPr/>
        </p:nvSpPr>
        <p:spPr bwMode="auto">
          <a:xfrm flipH="1">
            <a:off x="5970588" y="6323013"/>
            <a:ext cx="6350" cy="5349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3199" name="Text Box 15"/>
          <p:cNvSpPr txBox="1">
            <a:spLocks noChangeArrowheads="1"/>
          </p:cNvSpPr>
          <p:nvPr/>
        </p:nvSpPr>
        <p:spPr bwMode="auto">
          <a:xfrm>
            <a:off x="6067425" y="6454775"/>
            <a:ext cx="247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latin typeface="Arial" panose="020B0604020202020204" pitchFamily="34" charset="0"/>
                <a:ea typeface="ＭＳ Ｐゴシック" panose="020B0600070205080204" pitchFamily="50" charset="-128"/>
              </a:rPr>
              <a:t>To Super-Kamiokande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18" name="Group 2"/>
          <p:cNvGrpSpPr>
            <a:grpSpLocks/>
          </p:cNvGrpSpPr>
          <p:nvPr/>
        </p:nvGrpSpPr>
        <p:grpSpPr bwMode="auto">
          <a:xfrm>
            <a:off x="36513" y="1244600"/>
            <a:ext cx="4008437" cy="5030788"/>
            <a:chOff x="157" y="918"/>
            <a:chExt cx="2125" cy="2669"/>
          </a:xfrm>
        </p:grpSpPr>
        <p:grpSp>
          <p:nvGrpSpPr>
            <p:cNvPr id="137219" name="Group 3"/>
            <p:cNvGrpSpPr>
              <a:grpSpLocks/>
            </p:cNvGrpSpPr>
            <p:nvPr/>
          </p:nvGrpSpPr>
          <p:grpSpPr bwMode="auto">
            <a:xfrm>
              <a:off x="157" y="918"/>
              <a:ext cx="1730" cy="2669"/>
              <a:chOff x="0" y="0"/>
              <a:chExt cx="2606" cy="4020"/>
            </a:xfrm>
          </p:grpSpPr>
          <p:pic>
            <p:nvPicPr>
              <p:cNvPr id="137220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606" cy="40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37221" name="AutoShape 5"/>
              <p:cNvSpPr>
                <a:spLocks noChangeArrowheads="1"/>
              </p:cNvSpPr>
              <p:nvPr/>
            </p:nvSpPr>
            <p:spPr bwMode="auto">
              <a:xfrm rot="10800000">
                <a:off x="2154" y="2976"/>
                <a:ext cx="363" cy="91"/>
              </a:xfrm>
              <a:prstGeom prst="rightArrow">
                <a:avLst>
                  <a:gd name="adj1" fmla="val 50000"/>
                  <a:gd name="adj2" fmla="val 99725"/>
                </a:avLst>
              </a:prstGeom>
              <a:noFill/>
              <a:ln w="190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37222" name="Text Box 6"/>
            <p:cNvSpPr txBox="1">
              <a:spLocks noChangeArrowheads="1"/>
            </p:cNvSpPr>
            <p:nvPr/>
          </p:nvSpPr>
          <p:spPr bwMode="auto">
            <a:xfrm>
              <a:off x="763" y="2120"/>
              <a:ext cx="978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600">
                  <a:latin typeface="Arial" panose="020B0604020202020204" pitchFamily="34" charset="0"/>
                  <a:ea typeface="ＭＳ Ｐゴシック" panose="020B0600070205080204" pitchFamily="50" charset="-128"/>
                </a:rPr>
                <a:t>Iron Block Shield inside</a:t>
              </a:r>
            </a:p>
          </p:txBody>
        </p:sp>
        <p:sp>
          <p:nvSpPr>
            <p:cNvPr id="137223" name="Text Box 7"/>
            <p:cNvSpPr txBox="1">
              <a:spLocks noChangeArrowheads="1"/>
            </p:cNvSpPr>
            <p:nvPr/>
          </p:nvSpPr>
          <p:spPr bwMode="auto">
            <a:xfrm>
              <a:off x="693" y="1233"/>
              <a:ext cx="862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concrete</a:t>
              </a:r>
            </a:p>
          </p:txBody>
        </p:sp>
        <p:sp>
          <p:nvSpPr>
            <p:cNvPr id="137224" name="Text Box 8"/>
            <p:cNvSpPr txBox="1">
              <a:spLocks noChangeArrowheads="1"/>
            </p:cNvSpPr>
            <p:nvPr/>
          </p:nvSpPr>
          <p:spPr bwMode="auto">
            <a:xfrm>
              <a:off x="1466" y="2970"/>
              <a:ext cx="816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200">
                  <a:latin typeface="Arial" panose="020B0604020202020204" pitchFamily="34" charset="0"/>
                  <a:ea typeface="ＭＳ Ｐゴシック" panose="020B0600070205080204" pitchFamily="50" charset="-128"/>
                </a:rPr>
                <a:t>Remote coupling here</a:t>
              </a:r>
            </a:p>
          </p:txBody>
        </p:sp>
      </p:grpSp>
      <p:sp>
        <p:nvSpPr>
          <p:cNvPr id="137225" name="Rectangle 9"/>
          <p:cNvSpPr>
            <a:spLocks noGrp="1" noChangeArrowheads="1"/>
          </p:cNvSpPr>
          <p:nvPr>
            <p:ph type="title"/>
          </p:nvPr>
        </p:nvSpPr>
        <p:spPr>
          <a:xfrm>
            <a:off x="3482975" y="165100"/>
            <a:ext cx="3344863" cy="665163"/>
          </a:xfrm>
        </p:spPr>
        <p:txBody>
          <a:bodyPr/>
          <a:lstStyle/>
          <a:p>
            <a:r>
              <a:rPr lang="en-US" altLang="ja-JP" sz="3200"/>
              <a:t>Horns</a:t>
            </a:r>
            <a:endParaRPr lang="en-US" altLang="ja-JP" sz="1800"/>
          </a:p>
        </p:txBody>
      </p:sp>
      <p:sp>
        <p:nvSpPr>
          <p:cNvPr id="13722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411538" y="1387475"/>
            <a:ext cx="5732462" cy="4899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400"/>
              <a:t>1</a:t>
            </a:r>
            <a:r>
              <a:rPr lang="en-US" altLang="ja-JP" sz="2400" baseline="30000"/>
              <a:t>st</a:t>
            </a:r>
            <a:r>
              <a:rPr lang="en-US" altLang="ja-JP" sz="2400"/>
              <a:t> horn</a:t>
            </a:r>
          </a:p>
          <a:p>
            <a:pPr lvl="1">
              <a:lnSpc>
                <a:spcPct val="90000"/>
              </a:lnSpc>
            </a:pPr>
            <a:r>
              <a:rPr lang="en-US" altLang="ja-JP" sz="2000">
                <a:solidFill>
                  <a:srgbClr val="FF3300"/>
                </a:solidFill>
              </a:rPr>
              <a:t>Successful operation at 320kA</a:t>
            </a:r>
          </a:p>
          <a:p>
            <a:pPr lvl="1">
              <a:lnSpc>
                <a:spcPct val="90000"/>
              </a:lnSpc>
            </a:pPr>
            <a:r>
              <a:rPr lang="en-US" altLang="ja-JP" sz="2000"/>
              <a:t>Long-term current operation test</a:t>
            </a:r>
          </a:p>
          <a:p>
            <a:pPr>
              <a:lnSpc>
                <a:spcPct val="90000"/>
              </a:lnSpc>
            </a:pPr>
            <a:r>
              <a:rPr lang="en-US" altLang="ja-JP" sz="2400"/>
              <a:t>2</a:t>
            </a:r>
            <a:r>
              <a:rPr lang="en-US" altLang="ja-JP" sz="2400" baseline="30000"/>
              <a:t>nd</a:t>
            </a:r>
            <a:r>
              <a:rPr lang="en-US" altLang="ja-JP" sz="2400"/>
              <a:t> horn design / 3</a:t>
            </a:r>
            <a:r>
              <a:rPr lang="en-US" altLang="ja-JP" sz="2400" baseline="30000"/>
              <a:t>rd</a:t>
            </a:r>
            <a:r>
              <a:rPr lang="en-US" altLang="ja-JP" sz="2400"/>
              <a:t> horn prototype in FY06</a:t>
            </a:r>
          </a:p>
          <a:p>
            <a:pPr>
              <a:lnSpc>
                <a:spcPct val="90000"/>
              </a:lnSpc>
            </a:pPr>
            <a:r>
              <a:rPr lang="en-US" altLang="ja-JP" sz="2400"/>
              <a:t>Support module</a:t>
            </a:r>
          </a:p>
          <a:p>
            <a:pPr lvl="1">
              <a:lnSpc>
                <a:spcPct val="90000"/>
              </a:lnSpc>
            </a:pPr>
            <a:r>
              <a:rPr lang="en-US" altLang="ja-JP" sz="2000"/>
              <a:t>Conceptual design done on</a:t>
            </a:r>
          </a:p>
          <a:p>
            <a:pPr lvl="2">
              <a:lnSpc>
                <a:spcPct val="90000"/>
              </a:lnSpc>
            </a:pPr>
            <a:r>
              <a:rPr lang="en-US" altLang="ja-JP" sz="1800"/>
              <a:t>Remote coupling of horns and water / He pipes.</a:t>
            </a:r>
          </a:p>
          <a:p>
            <a:pPr lvl="2">
              <a:lnSpc>
                <a:spcPct val="90000"/>
              </a:lnSpc>
            </a:pPr>
            <a:r>
              <a:rPr lang="en-US" altLang="ja-JP" sz="1800"/>
              <a:t>Kinematic alignment system</a:t>
            </a:r>
          </a:p>
          <a:p>
            <a:pPr lvl="1">
              <a:lnSpc>
                <a:spcPct val="90000"/>
              </a:lnSpc>
            </a:pPr>
            <a:r>
              <a:rPr lang="en-US" altLang="ja-JP" sz="2000"/>
              <a:t>R&amp;D</a:t>
            </a:r>
          </a:p>
          <a:p>
            <a:pPr lvl="2">
              <a:lnSpc>
                <a:spcPct val="90000"/>
              </a:lnSpc>
            </a:pPr>
            <a:r>
              <a:rPr lang="en-US" altLang="ja-JP" sz="1800"/>
              <a:t>Remote coupling of strip-lines</a:t>
            </a:r>
          </a:p>
          <a:p>
            <a:pPr lvl="2">
              <a:lnSpc>
                <a:spcPct val="90000"/>
              </a:lnSpc>
            </a:pPr>
            <a:r>
              <a:rPr lang="en-US" altLang="ja-JP" sz="1800"/>
              <a:t>Water circulation system (7m pumping up)</a:t>
            </a:r>
          </a:p>
          <a:p>
            <a:pPr lvl="2">
              <a:lnSpc>
                <a:spcPct val="90000"/>
              </a:lnSpc>
            </a:pPr>
            <a:r>
              <a:rPr lang="en-US" altLang="ja-JP" sz="1800"/>
              <a:t>Support module itself</a:t>
            </a:r>
          </a:p>
          <a:p>
            <a:pPr lvl="2">
              <a:lnSpc>
                <a:spcPct val="90000"/>
              </a:lnSpc>
              <a:buFontTx/>
              <a:buNone/>
            </a:pPr>
            <a:endParaRPr lang="en-US" altLang="ja-JP" sz="1800"/>
          </a:p>
          <a:p>
            <a:pPr>
              <a:lnSpc>
                <a:spcPct val="90000"/>
              </a:lnSpc>
            </a:pPr>
            <a:r>
              <a:rPr lang="en-US" altLang="ja-JP" sz="2400"/>
              <a:t>Produce everything in FY2007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ND280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361950"/>
            <a:ext cx="4981575" cy="720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59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96337" cy="836613"/>
          </a:xfrm>
        </p:spPr>
        <p:txBody>
          <a:bodyPr/>
          <a:lstStyle/>
          <a:p>
            <a:r>
              <a:rPr lang="en-US" altLang="ja-JP" sz="2000">
                <a:solidFill>
                  <a:schemeClr val="accent2"/>
                </a:solidFill>
              </a:rPr>
              <a:t>ND280 Neutrino Detector</a:t>
            </a:r>
            <a:br>
              <a:rPr lang="en-US" altLang="ja-JP" sz="2000">
                <a:solidFill>
                  <a:schemeClr val="accent2"/>
                </a:solidFill>
              </a:rPr>
            </a:br>
            <a:r>
              <a:rPr lang="en-US" altLang="ja-JP" sz="2000">
                <a:solidFill>
                  <a:schemeClr val="accent2"/>
                </a:solidFill>
              </a:rPr>
              <a:t>(Experimental Hall with 3 floors)</a:t>
            </a: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3030538" y="4365625"/>
            <a:ext cx="647700" cy="2016125"/>
          </a:xfrm>
          <a:prstGeom prst="rect">
            <a:avLst/>
          </a:prstGeom>
          <a:noFill/>
          <a:ln w="1905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6261" name="Line 5"/>
          <p:cNvSpPr>
            <a:spLocks noChangeShapeType="1"/>
          </p:cNvSpPr>
          <p:nvPr/>
        </p:nvSpPr>
        <p:spPr bwMode="auto">
          <a:xfrm>
            <a:off x="3030538" y="5886450"/>
            <a:ext cx="647700" cy="0"/>
          </a:xfrm>
          <a:prstGeom prst="line">
            <a:avLst/>
          </a:prstGeom>
          <a:noFill/>
          <a:ln w="19050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6262" name="Line 6"/>
          <p:cNvSpPr>
            <a:spLocks noChangeShapeType="1"/>
          </p:cNvSpPr>
          <p:nvPr/>
        </p:nvSpPr>
        <p:spPr bwMode="auto">
          <a:xfrm>
            <a:off x="3030538" y="4619625"/>
            <a:ext cx="647700" cy="0"/>
          </a:xfrm>
          <a:prstGeom prst="line">
            <a:avLst/>
          </a:prstGeom>
          <a:noFill/>
          <a:ln w="19050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6263" name="Line 7"/>
          <p:cNvSpPr>
            <a:spLocks noChangeShapeType="1"/>
          </p:cNvSpPr>
          <p:nvPr/>
        </p:nvSpPr>
        <p:spPr bwMode="auto">
          <a:xfrm>
            <a:off x="3030538" y="4826000"/>
            <a:ext cx="647700" cy="0"/>
          </a:xfrm>
          <a:prstGeom prst="line">
            <a:avLst/>
          </a:prstGeom>
          <a:noFill/>
          <a:ln w="19050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6264" name="Line 8"/>
          <p:cNvSpPr>
            <a:spLocks noChangeShapeType="1"/>
          </p:cNvSpPr>
          <p:nvPr/>
        </p:nvSpPr>
        <p:spPr bwMode="auto">
          <a:xfrm>
            <a:off x="3030538" y="5041900"/>
            <a:ext cx="647700" cy="0"/>
          </a:xfrm>
          <a:prstGeom prst="line">
            <a:avLst/>
          </a:prstGeom>
          <a:noFill/>
          <a:ln w="19050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6265" name="Line 9"/>
          <p:cNvSpPr>
            <a:spLocks noChangeShapeType="1"/>
          </p:cNvSpPr>
          <p:nvPr/>
        </p:nvSpPr>
        <p:spPr bwMode="auto">
          <a:xfrm>
            <a:off x="3030538" y="5248275"/>
            <a:ext cx="647700" cy="0"/>
          </a:xfrm>
          <a:prstGeom prst="line">
            <a:avLst/>
          </a:prstGeom>
          <a:noFill/>
          <a:ln w="19050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6266" name="Line 10"/>
          <p:cNvSpPr>
            <a:spLocks noChangeShapeType="1"/>
          </p:cNvSpPr>
          <p:nvPr/>
        </p:nvSpPr>
        <p:spPr bwMode="auto">
          <a:xfrm>
            <a:off x="3030538" y="5464175"/>
            <a:ext cx="647700" cy="0"/>
          </a:xfrm>
          <a:prstGeom prst="line">
            <a:avLst/>
          </a:prstGeom>
          <a:noFill/>
          <a:ln w="19050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6267" name="Line 11"/>
          <p:cNvSpPr>
            <a:spLocks noChangeShapeType="1"/>
          </p:cNvSpPr>
          <p:nvPr/>
        </p:nvSpPr>
        <p:spPr bwMode="auto">
          <a:xfrm>
            <a:off x="3030538" y="5670550"/>
            <a:ext cx="647700" cy="0"/>
          </a:xfrm>
          <a:prstGeom prst="line">
            <a:avLst/>
          </a:prstGeom>
          <a:noFill/>
          <a:ln w="19050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6268" name="Rectangle 12"/>
          <p:cNvSpPr>
            <a:spLocks noChangeArrowheads="1"/>
          </p:cNvSpPr>
          <p:nvPr/>
        </p:nvSpPr>
        <p:spPr bwMode="auto">
          <a:xfrm>
            <a:off x="2627313" y="5273675"/>
            <a:ext cx="1512887" cy="142875"/>
          </a:xfrm>
          <a:prstGeom prst="rect">
            <a:avLst/>
          </a:prstGeom>
          <a:noFill/>
          <a:ln w="19050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6269" name="Line 13"/>
          <p:cNvSpPr>
            <a:spLocks noChangeShapeType="1"/>
          </p:cNvSpPr>
          <p:nvPr/>
        </p:nvSpPr>
        <p:spPr bwMode="auto">
          <a:xfrm>
            <a:off x="2724150" y="46529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6270" name="Freeform 14"/>
          <p:cNvSpPr>
            <a:spLocks/>
          </p:cNvSpPr>
          <p:nvPr/>
        </p:nvSpPr>
        <p:spPr bwMode="auto">
          <a:xfrm>
            <a:off x="2646363" y="5013325"/>
            <a:ext cx="165100" cy="82550"/>
          </a:xfrm>
          <a:custGeom>
            <a:avLst/>
            <a:gdLst>
              <a:gd name="T0" fmla="*/ 52 w 104"/>
              <a:gd name="T1" fmla="*/ 0 h 52"/>
              <a:gd name="T2" fmla="*/ 7 w 104"/>
              <a:gd name="T3" fmla="*/ 45 h 52"/>
              <a:gd name="T4" fmla="*/ 97 w 104"/>
              <a:gd name="T5" fmla="*/ 45 h 52"/>
              <a:gd name="T6" fmla="*/ 52 w 104"/>
              <a:gd name="T7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" h="52">
                <a:moveTo>
                  <a:pt x="52" y="0"/>
                </a:moveTo>
                <a:cubicBezTo>
                  <a:pt x="37" y="0"/>
                  <a:pt x="0" y="38"/>
                  <a:pt x="7" y="45"/>
                </a:cubicBezTo>
                <a:cubicBezTo>
                  <a:pt x="14" y="52"/>
                  <a:pt x="90" y="52"/>
                  <a:pt x="97" y="45"/>
                </a:cubicBezTo>
                <a:cubicBezTo>
                  <a:pt x="104" y="38"/>
                  <a:pt x="67" y="0"/>
                  <a:pt x="52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6271" name="Line 15"/>
          <p:cNvSpPr>
            <a:spLocks noChangeShapeType="1"/>
          </p:cNvSpPr>
          <p:nvPr/>
        </p:nvSpPr>
        <p:spPr bwMode="auto">
          <a:xfrm>
            <a:off x="1979613" y="5084763"/>
            <a:ext cx="64770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6272" name="Line 16"/>
          <p:cNvSpPr>
            <a:spLocks noChangeShapeType="1"/>
          </p:cNvSpPr>
          <p:nvPr/>
        </p:nvSpPr>
        <p:spPr bwMode="auto">
          <a:xfrm>
            <a:off x="4284663" y="5157788"/>
            <a:ext cx="1655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6273" name="Line 17"/>
          <p:cNvSpPr>
            <a:spLocks noChangeShapeType="1"/>
          </p:cNvSpPr>
          <p:nvPr/>
        </p:nvSpPr>
        <p:spPr bwMode="auto">
          <a:xfrm>
            <a:off x="5795963" y="1196975"/>
            <a:ext cx="0" cy="3960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6274" name="Line 18"/>
          <p:cNvSpPr>
            <a:spLocks noChangeShapeType="1"/>
          </p:cNvSpPr>
          <p:nvPr/>
        </p:nvSpPr>
        <p:spPr bwMode="auto">
          <a:xfrm>
            <a:off x="5148263" y="6381750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6275" name="Line 19"/>
          <p:cNvSpPr>
            <a:spLocks noChangeShapeType="1"/>
          </p:cNvSpPr>
          <p:nvPr/>
        </p:nvSpPr>
        <p:spPr bwMode="auto">
          <a:xfrm>
            <a:off x="5508625" y="1196975"/>
            <a:ext cx="0" cy="518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6276" name="Text Box 20"/>
          <p:cNvSpPr txBox="1">
            <a:spLocks noChangeArrowheads="1"/>
          </p:cNvSpPr>
          <p:nvPr/>
        </p:nvSpPr>
        <p:spPr bwMode="auto">
          <a:xfrm>
            <a:off x="5435600" y="5661025"/>
            <a:ext cx="168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latin typeface="Arial" panose="020B0604020202020204" pitchFamily="34" charset="0"/>
                <a:ea typeface="ＭＳ Ｐゴシック" panose="020B0600070205080204" pitchFamily="50" charset="-128"/>
              </a:rPr>
              <a:t>Current design</a:t>
            </a:r>
          </a:p>
          <a:p>
            <a:r>
              <a:rPr lang="en-US" altLang="ja-JP">
                <a:latin typeface="Arial" panose="020B0604020202020204" pitchFamily="34" charset="0"/>
                <a:ea typeface="ＭＳ Ｐゴシック" panose="020B0600070205080204" pitchFamily="50" charset="-128"/>
              </a:rPr>
              <a:t>37m</a:t>
            </a:r>
          </a:p>
        </p:txBody>
      </p:sp>
      <p:sp>
        <p:nvSpPr>
          <p:cNvPr id="96277" name="Text Box 21"/>
          <p:cNvSpPr txBox="1">
            <a:spLocks noChangeArrowheads="1"/>
          </p:cNvSpPr>
          <p:nvPr/>
        </p:nvSpPr>
        <p:spPr bwMode="auto">
          <a:xfrm>
            <a:off x="5740400" y="2990850"/>
            <a:ext cx="2216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latin typeface="Arial" panose="020B0604020202020204" pitchFamily="34" charset="0"/>
                <a:ea typeface="ＭＳ Ｐゴシック" panose="020B0600070205080204" pitchFamily="50" charset="-128"/>
              </a:rPr>
              <a:t>2.5deg beam center</a:t>
            </a:r>
          </a:p>
          <a:p>
            <a:r>
              <a:rPr lang="en-US" altLang="ja-JP">
                <a:latin typeface="Arial" panose="020B0604020202020204" pitchFamily="34" charset="0"/>
                <a:ea typeface="ＭＳ Ｐゴシック" panose="020B0600070205080204" pitchFamily="50" charset="-128"/>
              </a:rPr>
              <a:t>28.5m</a:t>
            </a:r>
          </a:p>
        </p:txBody>
      </p:sp>
      <p:sp>
        <p:nvSpPr>
          <p:cNvPr id="96278" name="Text Box 22"/>
          <p:cNvSpPr txBox="1">
            <a:spLocks noChangeArrowheads="1"/>
          </p:cNvSpPr>
          <p:nvPr/>
        </p:nvSpPr>
        <p:spPr bwMode="auto">
          <a:xfrm>
            <a:off x="6227763" y="974725"/>
            <a:ext cx="1479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latin typeface="Arial" panose="020B0604020202020204" pitchFamily="34" charset="0"/>
                <a:ea typeface="ＭＳ Ｐゴシック" panose="020B0600070205080204" pitchFamily="50" charset="-128"/>
              </a:rPr>
              <a:t>Ground level</a:t>
            </a:r>
          </a:p>
        </p:txBody>
      </p:sp>
      <p:sp>
        <p:nvSpPr>
          <p:cNvPr id="96279" name="Line 23"/>
          <p:cNvSpPr>
            <a:spLocks noChangeShapeType="1"/>
          </p:cNvSpPr>
          <p:nvPr/>
        </p:nvSpPr>
        <p:spPr bwMode="auto">
          <a:xfrm flipV="1">
            <a:off x="4643438" y="4437063"/>
            <a:ext cx="792162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96280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" r="4779" b="1984"/>
          <a:stretch>
            <a:fillRect/>
          </a:stretch>
        </p:blipFill>
        <p:spPr bwMode="auto">
          <a:xfrm>
            <a:off x="5148263" y="1341438"/>
            <a:ext cx="3887787" cy="304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281" name="Oval 25"/>
          <p:cNvSpPr>
            <a:spLocks noChangeArrowheads="1"/>
          </p:cNvSpPr>
          <p:nvPr/>
        </p:nvSpPr>
        <p:spPr bwMode="auto">
          <a:xfrm>
            <a:off x="5364163" y="1412875"/>
            <a:ext cx="3779837" cy="3455988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6282" name="Line 26"/>
          <p:cNvSpPr>
            <a:spLocks noChangeShapeType="1"/>
          </p:cNvSpPr>
          <p:nvPr/>
        </p:nvSpPr>
        <p:spPr bwMode="auto">
          <a:xfrm flipV="1">
            <a:off x="4284663" y="1628775"/>
            <a:ext cx="2016125" cy="14398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6283" name="Line 27"/>
          <p:cNvSpPr>
            <a:spLocks noChangeShapeType="1"/>
          </p:cNvSpPr>
          <p:nvPr/>
        </p:nvSpPr>
        <p:spPr bwMode="auto">
          <a:xfrm>
            <a:off x="4572000" y="4581525"/>
            <a:ext cx="2592388" cy="2873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6284" name="Text Box 28"/>
          <p:cNvSpPr txBox="1">
            <a:spLocks noChangeArrowheads="1"/>
          </p:cNvSpPr>
          <p:nvPr/>
        </p:nvSpPr>
        <p:spPr bwMode="auto">
          <a:xfrm>
            <a:off x="6372225" y="4916488"/>
            <a:ext cx="27717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sz="2000" b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Off-Axis </a:t>
            </a:r>
          </a:p>
          <a:p>
            <a:pPr algn="ctr"/>
            <a:r>
              <a:rPr lang="en-US" altLang="ja-JP" sz="2000" b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Neutrino Detector</a:t>
            </a:r>
          </a:p>
        </p:txBody>
      </p:sp>
      <p:pic>
        <p:nvPicPr>
          <p:cNvPr id="96285" name="Picture 29" descr="NGRID_Concep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2843213" cy="277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86" name="Oval 30"/>
          <p:cNvSpPr>
            <a:spLocks noChangeArrowheads="1"/>
          </p:cNvSpPr>
          <p:nvPr/>
        </p:nvSpPr>
        <p:spPr bwMode="auto">
          <a:xfrm>
            <a:off x="685800" y="2349500"/>
            <a:ext cx="2230438" cy="22320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6287" name="Line 31"/>
          <p:cNvSpPr>
            <a:spLocks noChangeShapeType="1"/>
          </p:cNvSpPr>
          <p:nvPr/>
        </p:nvSpPr>
        <p:spPr bwMode="auto">
          <a:xfrm flipH="1" flipV="1">
            <a:off x="1258888" y="4437063"/>
            <a:ext cx="1296987" cy="7921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6288" name="Line 32"/>
          <p:cNvSpPr>
            <a:spLocks noChangeShapeType="1"/>
          </p:cNvSpPr>
          <p:nvPr/>
        </p:nvSpPr>
        <p:spPr bwMode="auto">
          <a:xfrm flipH="1" flipV="1">
            <a:off x="2843213" y="3141663"/>
            <a:ext cx="1081087" cy="18716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6289" name="Text Box 33"/>
          <p:cNvSpPr txBox="1">
            <a:spLocks noChangeArrowheads="1"/>
          </p:cNvSpPr>
          <p:nvPr/>
        </p:nvSpPr>
        <p:spPr bwMode="auto">
          <a:xfrm>
            <a:off x="431800" y="4508500"/>
            <a:ext cx="14033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000" b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On-Axis Neutrino Monitor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2661</TotalTime>
  <Words>599</Words>
  <Application>Microsoft Office PowerPoint</Application>
  <PresentationFormat>画面に合わせる (4:3)</PresentationFormat>
  <Paragraphs>165</Paragraphs>
  <Slides>14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3</vt:i4>
      </vt:variant>
      <vt:variant>
        <vt:lpstr>埋め込まれた OLE サーバー</vt:lpstr>
      </vt:variant>
      <vt:variant>
        <vt:i4>3</vt:i4>
      </vt:variant>
      <vt:variant>
        <vt:lpstr>スライド タイトル</vt:lpstr>
      </vt:variant>
      <vt:variant>
        <vt:i4>14</vt:i4>
      </vt:variant>
    </vt:vector>
  </HeadingPairs>
  <TitlesOfParts>
    <vt:vector size="30" baseType="lpstr">
      <vt:lpstr>Arial</vt:lpstr>
      <vt:lpstr>ＭＳ Ｐゴシック</vt:lpstr>
      <vt:lpstr>Tahoma</vt:lpstr>
      <vt:lpstr>Wingdings</vt:lpstr>
      <vt:lpstr>ＭＳ Ｐ明朝</vt:lpstr>
      <vt:lpstr>Helvetica</vt:lpstr>
      <vt:lpstr>Osaka</vt:lpstr>
      <vt:lpstr>Symbol</vt:lpstr>
      <vt:lpstr>Verdana</vt:lpstr>
      <vt:lpstr>Times New Roman</vt:lpstr>
      <vt:lpstr>Ocean</vt:lpstr>
      <vt:lpstr>標準デザイン</vt:lpstr>
      <vt:lpstr>1_標準デザイン</vt:lpstr>
      <vt:lpstr>Microsoft Excel グラフ</vt:lpstr>
      <vt:lpstr>Microsoft Excel ワークシート</vt:lpstr>
      <vt:lpstr>ビットマップ イメージ</vt:lpstr>
      <vt:lpstr>Q&amp;A on T2K</vt:lpstr>
      <vt:lpstr>Bird’s-Eye View (Feb. 2006)</vt:lpstr>
      <vt:lpstr>PowerPoint プレゼンテーション</vt:lpstr>
      <vt:lpstr>PowerPoint プレゼンテーション</vt:lpstr>
      <vt:lpstr>Primary Beam-line</vt:lpstr>
      <vt:lpstr>plan</vt:lpstr>
      <vt:lpstr>Neutrino Beam Line for T2K Experiment</vt:lpstr>
      <vt:lpstr>Horns</vt:lpstr>
      <vt:lpstr>ND280 Neutrino Detector (Experimental Hall with 3 floors)</vt:lpstr>
      <vt:lpstr>Schedule of n beam line</vt:lpstr>
      <vt:lpstr>Japanese funding situation</vt:lpstr>
      <vt:lpstr>T2K Collaboration</vt:lpstr>
      <vt:lpstr>PowerPoint プレゼンテーション</vt:lpstr>
      <vt:lpstr>PowerPoint プレゼンテーション</vt:lpstr>
    </vt:vector>
  </TitlesOfParts>
  <Company>Univ. of Tokyo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K2K and T2K</dc:title>
  <dc:creator>shiozawa</dc:creator>
  <cp:lastModifiedBy>Suzuki, Tomotaka/鈴木 智敬</cp:lastModifiedBy>
  <cp:revision>129</cp:revision>
  <dcterms:created xsi:type="dcterms:W3CDTF">2006-10-17T04:24:27Z</dcterms:created>
  <dcterms:modified xsi:type="dcterms:W3CDTF">2019-11-28T05:36:01Z</dcterms:modified>
</cp:coreProperties>
</file>