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307" r:id="rId3"/>
    <p:sldId id="308" r:id="rId4"/>
    <p:sldId id="309" r:id="rId5"/>
    <p:sldId id="310" r:id="rId6"/>
    <p:sldId id="311" r:id="rId7"/>
    <p:sldId id="313" r:id="rId8"/>
    <p:sldId id="314" r:id="rId9"/>
    <p:sldId id="316" r:id="rId10"/>
    <p:sldId id="317" r:id="rId11"/>
    <p:sldId id="306" r:id="rId12"/>
    <p:sldId id="325" r:id="rId13"/>
    <p:sldId id="320" r:id="rId14"/>
    <p:sldId id="319" r:id="rId15"/>
    <p:sldId id="321" r:id="rId16"/>
    <p:sldId id="267" r:id="rId17"/>
    <p:sldId id="322" r:id="rId18"/>
    <p:sldId id="332" r:id="rId19"/>
    <p:sldId id="268" r:id="rId20"/>
    <p:sldId id="271" r:id="rId21"/>
    <p:sldId id="294" r:id="rId22"/>
    <p:sldId id="295" r:id="rId23"/>
    <p:sldId id="296" r:id="rId24"/>
    <p:sldId id="297" r:id="rId25"/>
    <p:sldId id="284" r:id="rId26"/>
    <p:sldId id="302" r:id="rId27"/>
    <p:sldId id="301" r:id="rId28"/>
    <p:sldId id="312" r:id="rId29"/>
    <p:sldId id="326" r:id="rId30"/>
    <p:sldId id="323" r:id="rId31"/>
    <p:sldId id="263" r:id="rId32"/>
    <p:sldId id="264" r:id="rId33"/>
    <p:sldId id="335" r:id="rId34"/>
    <p:sldId id="336" r:id="rId35"/>
    <p:sldId id="260" r:id="rId36"/>
    <p:sldId id="330" r:id="rId37"/>
    <p:sldId id="278" r:id="rId38"/>
    <p:sldId id="327" r:id="rId39"/>
    <p:sldId id="328" r:id="rId40"/>
    <p:sldId id="329" r:id="rId41"/>
    <p:sldId id="290" r:id="rId42"/>
    <p:sldId id="257" r:id="rId43"/>
    <p:sldId id="333" r:id="rId44"/>
    <p:sldId id="331" r:id="rId45"/>
  </p:sldIdLst>
  <p:sldSz cx="9144000" cy="6858000" type="screen4x3"/>
  <p:notesSz cx="6784975" cy="99187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666699"/>
    <a:srgbClr val="0000FF"/>
    <a:srgbClr val="FFFF00"/>
    <a:srgbClr val="FF9900"/>
    <a:srgbClr val="D2E0B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181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1C46D5-C573-4BCB-A688-EED6A3CD6D6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86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925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181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DC079D-295A-4784-8AC1-B199466AF60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331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95FCC-796C-4F98-8854-859335284351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5225" cy="4462463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6924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730CE-056C-4502-B907-2A8EBCA9704D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5225" cy="4462463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6305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53CE6-9693-467A-BEF2-2AF34E593A9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98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3A91-A821-42F6-8F44-633167516B5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407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399CD-B336-487D-A215-7965AFA652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477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オンライン画像のプレースホルダー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0D3CAE-9C12-47F9-BB7E-95C2E03F287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796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64C3E-956D-4F0C-858E-3B6C86CE55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217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2566D-2BB0-461C-9E3F-825288C4E92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703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3AC9E-5C6B-4260-98A6-E95D40D97D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894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66F9D-CC2C-4652-9920-57CC694E2B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020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BB9E1-AD5E-4F3C-85AD-F3925BE5D47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301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C0320-5DAE-46C7-94C2-1D2A2B01993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02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F4AB2-132C-4204-9872-4321A899845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097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9BA6B-9872-4AE6-B714-28D82475C14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220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DB49E6-6D7B-4CAA-B4F8-D2BFCF7C0BC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CGT04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694488" y="476250"/>
            <a:ext cx="24495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CC0099"/>
                </a:solidFill>
              </a:rPr>
              <a:t>ICRR Review</a:t>
            </a:r>
          </a:p>
          <a:p>
            <a:r>
              <a:rPr lang="en-US" altLang="ja-JP">
                <a:solidFill>
                  <a:srgbClr val="CC0099"/>
                </a:solidFill>
              </a:rPr>
              <a:t>@Kashiwa</a:t>
            </a:r>
          </a:p>
          <a:p>
            <a:r>
              <a:rPr lang="en-US" altLang="ja-JP">
                <a:solidFill>
                  <a:srgbClr val="CC0099"/>
                </a:solidFill>
              </a:rPr>
              <a:t>19-20, October 2006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42988" y="2349500"/>
            <a:ext cx="738028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solidFill>
                  <a:srgbClr val="FF0066"/>
                </a:solidFill>
              </a:rPr>
              <a:t>Gravitational wave group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364163" y="5734050"/>
            <a:ext cx="33448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algn="ctr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>
                <a:solidFill>
                  <a:srgbClr val="FFFF00"/>
                </a:solidFill>
              </a:rPr>
              <a:t>Kazuaki Kuroda</a:t>
            </a:r>
          </a:p>
          <a:p>
            <a:r>
              <a:rPr lang="en-US" altLang="ja-JP" sz="1600">
                <a:solidFill>
                  <a:srgbClr val="FFFF00"/>
                </a:solidFill>
              </a:rPr>
              <a:t>LCGT/CLIO/TAMA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417512"/>
          </a:xfrm>
        </p:spPr>
        <p:txBody>
          <a:bodyPr/>
          <a:lstStyle/>
          <a:p>
            <a:r>
              <a:rPr lang="en-US" altLang="ja-JP" sz="3200"/>
              <a:t>Technical achievements by TAMA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900113" y="620713"/>
            <a:ext cx="3324225" cy="3352800"/>
            <a:chOff x="672" y="864"/>
            <a:chExt cx="2094" cy="2112"/>
          </a:xfrm>
        </p:grpSpPr>
        <p:pic>
          <p:nvPicPr>
            <p:cNvPr id="83974" name="Picture 6" descr="suspens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864"/>
              <a:ext cx="2094" cy="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677" y="919"/>
              <a:ext cx="12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Mirror suspension</a:t>
              </a:r>
            </a:p>
          </p:txBody>
        </p:sp>
      </p:grp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4284663" y="692150"/>
            <a:ext cx="4419600" cy="3014663"/>
            <a:chOff x="2592" y="912"/>
            <a:chExt cx="2784" cy="1899"/>
          </a:xfrm>
        </p:grpSpPr>
        <p:pic>
          <p:nvPicPr>
            <p:cNvPr id="83977" name="Picture 9" descr="duc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12"/>
              <a:ext cx="2784" cy="1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2636" y="919"/>
              <a:ext cx="12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300m vacuum duct</a:t>
              </a:r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611188" y="4056063"/>
            <a:ext cx="3643312" cy="2801937"/>
            <a:chOff x="397" y="2016"/>
            <a:chExt cx="2387" cy="1895"/>
          </a:xfrm>
        </p:grpSpPr>
        <p:pic>
          <p:nvPicPr>
            <p:cNvPr id="83980" name="Picture 12" descr="mirr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016"/>
              <a:ext cx="2352" cy="1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397" y="3683"/>
              <a:ext cx="1314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Fused silica mirror</a:t>
              </a:r>
            </a:p>
          </p:txBody>
        </p:sp>
      </p:grp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4284663" y="3716338"/>
            <a:ext cx="4548187" cy="3141662"/>
            <a:chOff x="2832" y="2160"/>
            <a:chExt cx="2645" cy="1751"/>
          </a:xfrm>
        </p:grpSpPr>
        <p:grpSp>
          <p:nvGrpSpPr>
            <p:cNvPr id="83983" name="Group 15"/>
            <p:cNvGrpSpPr>
              <a:grpSpLocks/>
            </p:cNvGrpSpPr>
            <p:nvPr/>
          </p:nvGrpSpPr>
          <p:grpSpPr bwMode="auto">
            <a:xfrm>
              <a:off x="2832" y="2160"/>
              <a:ext cx="2640" cy="1751"/>
              <a:chOff x="2832" y="2160"/>
              <a:chExt cx="2640" cy="1751"/>
            </a:xfrm>
          </p:grpSpPr>
          <p:pic>
            <p:nvPicPr>
              <p:cNvPr id="83984" name="Picture 16" descr="TAMA_Center_Roo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2160"/>
                <a:ext cx="2640" cy="1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3985" name="Group 17"/>
              <p:cNvGrpSpPr>
                <a:grpSpLocks/>
              </p:cNvGrpSpPr>
              <p:nvPr/>
            </p:nvGrpSpPr>
            <p:grpSpPr bwMode="auto">
              <a:xfrm>
                <a:off x="2849" y="2455"/>
                <a:ext cx="2552" cy="715"/>
                <a:chOff x="2849" y="2455"/>
                <a:chExt cx="2552" cy="715"/>
              </a:xfrm>
            </p:grpSpPr>
            <p:sp>
              <p:nvSpPr>
                <p:cNvPr id="839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849" y="2520"/>
                  <a:ext cx="421" cy="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6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Laser</a:t>
                  </a:r>
                </a:p>
              </p:txBody>
            </p:sp>
            <p:sp>
              <p:nvSpPr>
                <p:cNvPr id="839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553" y="2887"/>
                  <a:ext cx="291" cy="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6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RM</a:t>
                  </a:r>
                </a:p>
              </p:txBody>
            </p:sp>
            <p:sp>
              <p:nvSpPr>
                <p:cNvPr id="8398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44" y="2887"/>
                  <a:ext cx="290" cy="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6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MC</a:t>
                  </a:r>
                </a:p>
              </p:txBody>
            </p:sp>
            <p:sp>
              <p:nvSpPr>
                <p:cNvPr id="839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283" y="2887"/>
                  <a:ext cx="271" cy="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6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BS</a:t>
                  </a:r>
                </a:p>
              </p:txBody>
            </p:sp>
            <p:sp>
              <p:nvSpPr>
                <p:cNvPr id="839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247" y="2455"/>
                  <a:ext cx="343" cy="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6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FM2</a:t>
                  </a:r>
                </a:p>
              </p:txBody>
            </p:sp>
            <p:sp>
              <p:nvSpPr>
                <p:cNvPr id="8399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058" y="2983"/>
                  <a:ext cx="343" cy="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6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FM1</a:t>
                  </a:r>
                </a:p>
              </p:txBody>
            </p:sp>
          </p:grpSp>
        </p:grpSp>
        <p:sp>
          <p:nvSpPr>
            <p:cNvPr id="83992" name="Text Box 24"/>
            <p:cNvSpPr txBox="1">
              <a:spLocks noChangeArrowheads="1"/>
            </p:cNvSpPr>
            <p:nvPr/>
          </p:nvSpPr>
          <p:spPr bwMode="auto">
            <a:xfrm>
              <a:off x="4667" y="3683"/>
              <a:ext cx="810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Center room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tama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5976938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339975" y="333375"/>
            <a:ext cx="3665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/>
              <a:t>Observation by TAMA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227763" y="1052513"/>
            <a:ext cx="2736850" cy="379412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Sensitivity improvement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227763" y="1930400"/>
            <a:ext cx="2292350" cy="65405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Automatic operation </a:t>
            </a:r>
          </a:p>
          <a:p>
            <a:r>
              <a:rPr lang="en-US" altLang="ja-JP"/>
              <a:t>system for reliability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229350" y="2708275"/>
            <a:ext cx="2914650" cy="928688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Continuous observation</a:t>
            </a:r>
          </a:p>
          <a:p>
            <a:r>
              <a:rPr lang="en-US" altLang="ja-JP"/>
              <a:t>more than 1000 hr with the</a:t>
            </a:r>
          </a:p>
          <a:p>
            <a:r>
              <a:rPr lang="en-US" altLang="ja-JP"/>
              <a:t>highest sensitivity.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156325" y="3803650"/>
            <a:ext cx="2876550" cy="379413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Introduction of power recyl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156325" y="4437063"/>
            <a:ext cx="2381250" cy="379412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LIGO overtook TAMA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50825" y="1341438"/>
            <a:ext cx="72072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5364163" y="2133600"/>
            <a:ext cx="0" cy="9350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5219700" y="2133600"/>
            <a:ext cx="1444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5148263" y="3068638"/>
            <a:ext cx="2159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H="1">
            <a:off x="5724525" y="1196975"/>
            <a:ext cx="503238" cy="13684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flipH="1">
            <a:off x="5364163" y="2565400"/>
            <a:ext cx="3603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5219700" y="3429000"/>
            <a:ext cx="3603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 flipV="1">
            <a:off x="5580063" y="2276475"/>
            <a:ext cx="647700" cy="11525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5219700" y="3716338"/>
            <a:ext cx="3603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 flipV="1">
            <a:off x="5580063" y="3213100"/>
            <a:ext cx="576262" cy="5032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5148263" y="4005263"/>
            <a:ext cx="10080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>
            <a:off x="5148263" y="4365625"/>
            <a:ext cx="431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>
            <a:off x="5580063" y="4365625"/>
            <a:ext cx="576262" cy="2873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808038" y="5465763"/>
            <a:ext cx="7740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Some parts of DT7-9 are overlapped with the science runs of  LIGO (GEO)</a:t>
            </a:r>
          </a:p>
          <a:p>
            <a:r>
              <a:rPr lang="en-US" altLang="ja-JP"/>
              <a:t>and cooperative two papers have been published to limit the birth rates</a:t>
            </a:r>
          </a:p>
          <a:p>
            <a:r>
              <a:rPr lang="en-US" altLang="ja-JP"/>
              <a:t>of both coalescence and supernova in our Galaxy.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lock_d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7777162" cy="5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971550" y="5661025"/>
            <a:ext cx="7200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0000FF"/>
                </a:solidFill>
              </a:rPr>
              <a:t>Large seismic disturbances tend to cause the loose lock. By this data we installed extra anti-vibration systems under the vacuum chambers and improved the suspension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noise_estimation_ペー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96988"/>
            <a:ext cx="7812087" cy="556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042988" y="260350"/>
            <a:ext cx="7632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800"/>
              <a:t>               Current sensitivity of TAMA</a:t>
            </a:r>
          </a:p>
          <a:p>
            <a:r>
              <a:rPr lang="en-US" altLang="ja-JP" sz="2000">
                <a:solidFill>
                  <a:srgbClr val="0000FF"/>
                </a:solidFill>
              </a:rPr>
              <a:t>---all noise sources are identified within an error of factor 2---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en-US" altLang="ja-JP" sz="4000">
                <a:solidFill>
                  <a:srgbClr val="0000FF"/>
                </a:solidFill>
              </a:rPr>
              <a:t>TAMA Achievement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80645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ja-JP" sz="2400"/>
              <a:t>Optical interferometer system (power recycling, Fabry-Perot Michelson, control system) was successfully completed.</a:t>
            </a:r>
          </a:p>
          <a:p>
            <a:r>
              <a:rPr lang="en-US" altLang="ja-JP" sz="2400"/>
              <a:t>2. Nine observation runs accumulated data exceeding 3000 hours.</a:t>
            </a:r>
            <a:r>
              <a:rPr lang="en-US" altLang="ja-JP"/>
              <a:t>  </a:t>
            </a:r>
            <a:r>
              <a:rPr lang="en-US" altLang="ja-JP">
                <a:solidFill>
                  <a:srgbClr val="FF0000"/>
                </a:solidFill>
                <a:sym typeface="Wingdings" panose="05000000000000000000" pitchFamily="2" charset="2"/>
              </a:rPr>
              <a:t>Nine papers published</a:t>
            </a:r>
            <a:endParaRPr lang="en-US" altLang="ja-JP">
              <a:solidFill>
                <a:srgbClr val="FF0000"/>
              </a:solidFill>
            </a:endParaRPr>
          </a:p>
          <a:p>
            <a:r>
              <a:rPr lang="en-US" altLang="ja-JP" sz="2400"/>
              <a:t>3. The sensitivity of TAMA in 2000 was the best in the world and achieved a stable long term operation for the first time.</a:t>
            </a:r>
            <a:r>
              <a:rPr lang="en-US" altLang="ja-JP"/>
              <a:t> </a:t>
            </a:r>
            <a:endParaRPr lang="en-US" altLang="ja-JP" sz="2400"/>
          </a:p>
          <a:p>
            <a:endParaRPr lang="en-US" altLang="ja-JP" sz="2400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82057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/>
              <a:t>１．</a:t>
            </a:r>
            <a:r>
              <a:rPr lang="en-US" altLang="ja-JP" sz="2400"/>
              <a:t>Observation runs have not been done after DT9 ended in January, 2004.</a:t>
            </a:r>
          </a:p>
          <a:p>
            <a:r>
              <a:rPr lang="ja-JP" altLang="en-US" sz="2400"/>
              <a:t>２．</a:t>
            </a:r>
            <a:r>
              <a:rPr lang="en-US" altLang="ja-JP" sz="2400"/>
              <a:t>Installation of a low frequency anti-vibration system (SAS) is ongoing. 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916238" y="4005263"/>
            <a:ext cx="4319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4000">
                <a:solidFill>
                  <a:srgbClr val="009900"/>
                </a:solidFill>
              </a:rPr>
              <a:t>Current status</a:t>
            </a:r>
            <a:r>
              <a:rPr lang="en-US" altLang="ja-JP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en-US" altLang="ja-JP"/>
              <a:t>LISM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68313" y="1700213"/>
            <a:ext cx="8326437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/>
              <a:t>We had been heavily bothered by seismic noise in </a:t>
            </a:r>
          </a:p>
          <a:p>
            <a:r>
              <a:rPr lang="en-US" altLang="ja-JP" sz="2800"/>
              <a:t>the operation of both a </a:t>
            </a:r>
            <a:r>
              <a:rPr lang="en-US" altLang="ja-JP" sz="2800">
                <a:solidFill>
                  <a:srgbClr val="FF0000"/>
                </a:solidFill>
              </a:rPr>
              <a:t>20m prototype</a:t>
            </a:r>
            <a:r>
              <a:rPr lang="en-US" altLang="ja-JP" sz="2800"/>
              <a:t> and TAMA. </a:t>
            </a:r>
          </a:p>
          <a:p>
            <a:r>
              <a:rPr lang="en-US" altLang="ja-JP" sz="2800"/>
              <a:t>LISM is the </a:t>
            </a:r>
            <a:r>
              <a:rPr lang="en-US" altLang="ja-JP" sz="2800">
                <a:solidFill>
                  <a:srgbClr val="FF0000"/>
                </a:solidFill>
              </a:rPr>
              <a:t>20m prototype</a:t>
            </a:r>
            <a:r>
              <a:rPr lang="en-US" altLang="ja-JP" sz="2800"/>
              <a:t> moved from Mitaka</a:t>
            </a:r>
          </a:p>
          <a:p>
            <a:r>
              <a:rPr lang="en-US" altLang="ja-JP" sz="2800"/>
              <a:t>campus of NAOJ to Kamioka mine. This prototype</a:t>
            </a:r>
          </a:p>
          <a:p>
            <a:r>
              <a:rPr lang="en-US" altLang="ja-JP" sz="2800"/>
              <a:t>confirmed the quietness of the underground and</a:t>
            </a:r>
          </a:p>
          <a:p>
            <a:r>
              <a:rPr lang="en-US" altLang="ja-JP" sz="2800"/>
              <a:t>guaranteed a stable operation of the interferometer.</a:t>
            </a:r>
          </a:p>
          <a:p>
            <a:r>
              <a:rPr lang="en-US" altLang="ja-JP" sz="2800"/>
              <a:t>The </a:t>
            </a:r>
            <a:r>
              <a:rPr lang="en-US" altLang="ja-JP" sz="2800">
                <a:solidFill>
                  <a:srgbClr val="FF0000"/>
                </a:solidFill>
              </a:rPr>
              <a:t>20m prototype</a:t>
            </a:r>
            <a:r>
              <a:rPr lang="en-US" altLang="ja-JP" sz="2800"/>
              <a:t> at Mitaka was a Fabry-Perot </a:t>
            </a:r>
          </a:p>
          <a:p>
            <a:r>
              <a:rPr lang="en-US" altLang="ja-JP" sz="2800"/>
              <a:t>Michelson interferometer but it was changed to</a:t>
            </a:r>
          </a:p>
          <a:p>
            <a:r>
              <a:rPr lang="en-US" altLang="ja-JP" sz="2800"/>
              <a:t>a locked Fabry-Perot one at Kamioka.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/>
              <a:t>When the </a:t>
            </a:r>
            <a:r>
              <a:rPr lang="ja-JP" altLang="en-US" sz="2000">
                <a:latin typeface="Times New Roman" panose="02020603050405020304" pitchFamily="18" charset="0"/>
              </a:rPr>
              <a:t>２０ｍ</a:t>
            </a:r>
            <a:r>
              <a:rPr lang="ja-JP" altLang="en-US" sz="2000"/>
              <a:t> </a:t>
            </a:r>
            <a:r>
              <a:rPr lang="en-US" altLang="ja-JP" sz="2000"/>
              <a:t>interferometer was moved from Mitaka to Kamioka mine, the noise at 100Hz was decreased by </a:t>
            </a:r>
            <a:r>
              <a:rPr lang="ja-JP" altLang="en-US" sz="2000">
                <a:latin typeface="Times New Roman" panose="02020603050405020304" pitchFamily="18" charset="0"/>
              </a:rPr>
              <a:t>４</a:t>
            </a:r>
            <a:r>
              <a:rPr lang="ja-JP" altLang="en-US" sz="2000"/>
              <a:t> </a:t>
            </a:r>
            <a:r>
              <a:rPr lang="en-US" altLang="ja-JP" sz="2000"/>
              <a:t>orders and the spectrum limit by the anti-vibration system was achieved at frequencies less than 100Hz.</a:t>
            </a:r>
          </a:p>
        </p:txBody>
      </p:sp>
      <p:pic>
        <p:nvPicPr>
          <p:cNvPr id="13315" name="Picture 3" descr="20m_lism(3)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89088"/>
            <a:ext cx="8604250" cy="4849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048125" y="64008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Hz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16200000">
            <a:off x="-1304131" y="3759994"/>
            <a:ext cx="333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Displacement spectrum m/RHz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97550" y="2060575"/>
            <a:ext cx="3346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Blue: at Mitaka</a:t>
            </a:r>
          </a:p>
          <a:p>
            <a:r>
              <a:rPr lang="en-US" altLang="ja-JP"/>
              <a:t>Red: underground Kamioka </a:t>
            </a:r>
          </a:p>
          <a:p>
            <a:r>
              <a:rPr lang="en-US" altLang="ja-JP"/>
              <a:t>Green: limit by isolation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altLang="ja-JP">
                <a:solidFill>
                  <a:srgbClr val="0000FF"/>
                </a:solidFill>
              </a:rPr>
              <a:t>CLIO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105275"/>
          </a:xfrm>
        </p:spPr>
        <p:txBody>
          <a:bodyPr/>
          <a:lstStyle/>
          <a:p>
            <a:r>
              <a:rPr lang="en-US" altLang="ja-JP"/>
              <a:t>CLIO is a 100 m locked Fabry-Perot interferometer with cryogenic mirrors</a:t>
            </a:r>
          </a:p>
          <a:p>
            <a:r>
              <a:rPr lang="en-US" altLang="ja-JP"/>
              <a:t>Construction was started in 2002 and finished early in 2006.</a:t>
            </a:r>
          </a:p>
          <a:p>
            <a:r>
              <a:rPr lang="en-US" altLang="ja-JP"/>
              <a:t>Commissioning is underway. </a:t>
            </a:r>
          </a:p>
          <a:p>
            <a:r>
              <a:rPr lang="en-US" altLang="ja-JP"/>
              <a:t>CLIO will demonstrate the effectiveness of cryogenic mirror.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r>
              <a:rPr lang="en-US" altLang="ja-JP">
                <a:solidFill>
                  <a:srgbClr val="FF9900"/>
                </a:solidFill>
              </a:rPr>
              <a:t>Thermal noise</a:t>
            </a:r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Amplitude of thermal noise ∝{TΦ}</a:t>
            </a:r>
            <a:r>
              <a:rPr lang="en-US" altLang="ja-JP" sz="2800" baseline="30000"/>
              <a:t>1/2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T: temperature, Φ: mechanical loss angle</a:t>
            </a:r>
          </a:p>
          <a:p>
            <a:pPr>
              <a:lnSpc>
                <a:spcPct val="90000"/>
              </a:lnSpc>
            </a:pPr>
            <a:r>
              <a:rPr lang="en-US" altLang="ja-JP" sz="2800"/>
              <a:t>Pendulum mode thermal noise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amplitude ∝ {1/f}</a:t>
            </a:r>
            <a:r>
              <a:rPr lang="en-US" altLang="ja-JP" sz="2400" baseline="30000"/>
              <a:t>1/2</a:t>
            </a:r>
            <a:r>
              <a:rPr lang="en-US" altLang="ja-JP" sz="2400"/>
              <a:t>  (f&lt;f</a:t>
            </a:r>
            <a:r>
              <a:rPr lang="en-US" altLang="ja-JP" sz="2400" baseline="-25000"/>
              <a:t>0</a:t>
            </a:r>
            <a:r>
              <a:rPr lang="en-US" altLang="ja-JP" sz="2400"/>
              <a:t>)     f</a:t>
            </a:r>
            <a:r>
              <a:rPr lang="en-US" altLang="ja-JP" sz="2400" baseline="-25000"/>
              <a:t>0</a:t>
            </a:r>
            <a:r>
              <a:rPr lang="en-US" altLang="ja-JP" sz="2400"/>
              <a:t>: pendulum resonance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amplitude ∝ {1/f}</a:t>
            </a:r>
            <a:r>
              <a:rPr lang="en-US" altLang="ja-JP" sz="2400" baseline="30000"/>
              <a:t>5/2    </a:t>
            </a:r>
            <a:r>
              <a:rPr lang="en-US" altLang="ja-JP" sz="2400"/>
              <a:t>(f&gt;f</a:t>
            </a:r>
            <a:r>
              <a:rPr lang="en-US" altLang="ja-JP" sz="2400" baseline="-25000"/>
              <a:t>0</a:t>
            </a:r>
            <a:r>
              <a:rPr lang="en-US" altLang="ja-JP" sz="2400"/>
              <a:t>) </a:t>
            </a:r>
          </a:p>
          <a:p>
            <a:pPr>
              <a:lnSpc>
                <a:spcPct val="90000"/>
              </a:lnSpc>
            </a:pPr>
            <a:r>
              <a:rPr lang="en-US" altLang="ja-JP" sz="2800"/>
              <a:t>Substrate and Coating thermal noise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800"/>
              <a:t>(consisting of Brownian noise and thermo-elastic one) 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amplitude ∝ {TΦ</a:t>
            </a:r>
            <a:r>
              <a:rPr lang="en-US" altLang="ja-JP" sz="2400" baseline="-25000"/>
              <a:t>eff </a:t>
            </a:r>
            <a:r>
              <a:rPr lang="en-US" altLang="ja-JP" sz="2400"/>
              <a:t>/ r }</a:t>
            </a:r>
            <a:r>
              <a:rPr lang="en-US" altLang="ja-JP" sz="2400" baseline="30000"/>
              <a:t>1/2</a:t>
            </a:r>
            <a:r>
              <a:rPr lang="en-US" altLang="ja-JP" sz="2400"/>
              <a:t>Λ</a:t>
            </a:r>
            <a:r>
              <a:rPr lang="en-US" altLang="ja-JP" sz="2400" baseline="30000"/>
              <a:t>  </a:t>
            </a:r>
            <a:r>
              <a:rPr lang="en-US" altLang="ja-JP" sz="2400"/>
              <a:t>,</a:t>
            </a:r>
            <a:r>
              <a:rPr lang="en-US" altLang="ja-JP" sz="2400" baseline="30000"/>
              <a:t> </a:t>
            </a:r>
            <a:r>
              <a:rPr lang="en-US" altLang="ja-JP" sz="2400"/>
              <a:t>r: beam radius, Λ: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800"/>
              <a:t>		</a:t>
            </a:r>
            <a:r>
              <a:rPr lang="en-US" altLang="ja-JP" sz="2400"/>
              <a:t>Brownian noise changes ∝ {1/f}</a:t>
            </a:r>
            <a:r>
              <a:rPr lang="en-US" altLang="ja-JP" sz="2400" baseline="30000"/>
              <a:t>1/2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400"/>
              <a:t>           thermo-elastic noise        ∝ {1/f}</a:t>
            </a:r>
            <a:r>
              <a:rPr lang="en-US" altLang="ja-JP" sz="28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ryo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495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Sapphire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124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3048000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ontamispe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352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427538" y="0"/>
            <a:ext cx="141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FF9900"/>
                </a:solidFill>
                <a:latin typeface="Times New Roman" panose="02020603050405020304" pitchFamily="18" charset="0"/>
              </a:rPr>
              <a:t>Cooling test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85800" y="1905000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9900"/>
                </a:solidFill>
                <a:latin typeface="Times New Roman" panose="02020603050405020304" pitchFamily="18" charset="0"/>
              </a:rPr>
              <a:t>Contamination test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86200" y="1922463"/>
            <a:ext cx="202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9900"/>
                </a:solidFill>
                <a:latin typeface="Times New Roman" panose="02020603050405020304" pitchFamily="18" charset="0"/>
              </a:rPr>
              <a:t>Mechanical Q test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0" y="476250"/>
            <a:ext cx="5661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FF"/>
                </a:solidFill>
                <a:latin typeface="Times New Roman" panose="02020603050405020304" pitchFamily="18" charset="0"/>
              </a:rPr>
              <a:t>Cryogenic mirror was established</a:t>
            </a:r>
          </a:p>
          <a:p>
            <a:r>
              <a:rPr lang="en-US" altLang="ja-JP" sz="3200">
                <a:solidFill>
                  <a:srgbClr val="0000FF"/>
                </a:solidFill>
                <a:latin typeface="Times New Roman" panose="02020603050405020304" pitchFamily="18" charset="0"/>
              </a:rPr>
              <a:t>by several basic experiments.</a:t>
            </a:r>
            <a:r>
              <a:rPr lang="en-US" altLang="ja-JP" sz="240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 rot="-1430828">
            <a:off x="4451350" y="4413250"/>
            <a:ext cx="437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9900"/>
                </a:solidFill>
              </a:rPr>
              <a:t>Original schematic diagram of cryo-mirror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altLang="ja-JP" sz="2400">
                <a:solidFill>
                  <a:srgbClr val="3333FF"/>
                </a:solidFill>
                <a:latin typeface="Century" panose="02040604050505020304" pitchFamily="18" charset="0"/>
              </a:rPr>
              <a:t>Gravitational wave (GW) is the propagation of spacetime distortion predicted by Einstein’s general relativity.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371600"/>
            <a:ext cx="4038600" cy="5029200"/>
          </a:xfrm>
        </p:spPr>
        <p:txBody>
          <a:bodyPr/>
          <a:lstStyle/>
          <a:p>
            <a:r>
              <a:rPr lang="en-US" altLang="ja-JP" sz="2400">
                <a:latin typeface="Century" panose="02040604050505020304" pitchFamily="18" charset="0"/>
              </a:rPr>
              <a:t>Hulse &amp; Taylor proved its existence by the observation of PSR 1913+16.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It propagates as transverse wave with the speed of light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Theories of gravitation are tested by the detection of GW.</a:t>
            </a:r>
          </a:p>
          <a:p>
            <a:r>
              <a:rPr lang="en-US" altLang="ja-JP" sz="2400">
                <a:latin typeface="Century" panose="02040604050505020304" pitchFamily="18" charset="0"/>
              </a:rPr>
              <a:t>GW presents new eye to observe the Universe.</a:t>
            </a:r>
          </a:p>
        </p:txBody>
      </p:sp>
      <p:pic>
        <p:nvPicPr>
          <p:cNvPr id="72708" name="Picture 4" descr="コピー～Polarizat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6477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altLang="ja-JP" sz="2400">
                <a:solidFill>
                  <a:srgbClr val="3333FF"/>
                </a:solidFill>
              </a:rPr>
              <a:t>Suspension prototype was tested in Kashiwa campus in ICRR, in 2001.</a:t>
            </a:r>
          </a:p>
        </p:txBody>
      </p:sp>
      <p:pic>
        <p:nvPicPr>
          <p:cNvPr id="17412" name="Picture 4" descr="CryoSus for KEK Repor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0575"/>
            <a:ext cx="5364163" cy="3516313"/>
          </a:xfrm>
        </p:spPr>
      </p:pic>
      <p:pic>
        <p:nvPicPr>
          <p:cNvPr id="17414" name="Picture 6" descr="click_x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133600"/>
            <a:ext cx="3487738" cy="362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411413" y="1268413"/>
            <a:ext cx="582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Fabry-Perot cavity was locked at cryogenic temperature</a:t>
            </a:r>
          </a:p>
          <a:p>
            <a:r>
              <a:rPr lang="en-US" altLang="ja-JP"/>
              <a:t>and requirements on refrigerator were studied. 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950913" y="5954713"/>
            <a:ext cx="7869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</a:rPr>
              <a:t>This result makes us to develop quieter refrigerator and softer heat link design.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en-US" altLang="ja-JP" sz="4000">
                <a:solidFill>
                  <a:srgbClr val="3333FF"/>
                </a:solidFill>
              </a:rPr>
              <a:t>Parameters of CLIO</a:t>
            </a:r>
            <a:endParaRPr lang="en-US" altLang="ja-JP" sz="2800">
              <a:solidFill>
                <a:schemeClr val="accent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848600" cy="4321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b="1"/>
              <a:t>Practical prototype of cryogenic interferometer</a:t>
            </a:r>
          </a:p>
          <a:p>
            <a:pPr>
              <a:lnSpc>
                <a:spcPct val="80000"/>
              </a:lnSpc>
            </a:pPr>
            <a:r>
              <a:rPr lang="en-US" altLang="ja-JP" b="1"/>
              <a:t>Baseline length: </a:t>
            </a:r>
            <a:r>
              <a:rPr lang="en-US" altLang="ja-JP">
                <a:solidFill>
                  <a:srgbClr val="CC0000"/>
                </a:solidFill>
              </a:rPr>
              <a:t>100m</a:t>
            </a:r>
          </a:p>
          <a:p>
            <a:pPr>
              <a:lnSpc>
                <a:spcPct val="80000"/>
              </a:lnSpc>
            </a:pPr>
            <a:r>
              <a:rPr lang="en-US" altLang="ja-JP"/>
              <a:t>Interferometer:</a:t>
            </a:r>
            <a:r>
              <a:rPr lang="en-US" altLang="ja-JP">
                <a:solidFill>
                  <a:srgbClr val="CC0000"/>
                </a:solidFill>
              </a:rPr>
              <a:t> Locked FP</a:t>
            </a:r>
            <a:endParaRPr lang="en-US" altLang="ja-JP"/>
          </a:p>
          <a:p>
            <a:pPr>
              <a:lnSpc>
                <a:spcPct val="80000"/>
              </a:lnSpc>
            </a:pPr>
            <a:r>
              <a:rPr lang="en-US" altLang="ja-JP" b="1"/>
              <a:t>Laser source: </a:t>
            </a:r>
            <a:r>
              <a:rPr lang="en-US" altLang="ja-JP">
                <a:solidFill>
                  <a:srgbClr val="CC0000"/>
                </a:solidFill>
              </a:rPr>
              <a:t>2W </a:t>
            </a:r>
            <a:r>
              <a:rPr lang="en-US" altLang="ja-JP"/>
              <a:t>NPRO (1064nm)</a:t>
            </a:r>
          </a:p>
          <a:p>
            <a:pPr>
              <a:lnSpc>
                <a:spcPct val="80000"/>
              </a:lnSpc>
            </a:pPr>
            <a:r>
              <a:rPr lang="en-US" altLang="ja-JP" b="1"/>
              <a:t>Finesse: </a:t>
            </a:r>
            <a:r>
              <a:rPr lang="en-US" altLang="ja-JP">
                <a:solidFill>
                  <a:srgbClr val="CC0000"/>
                </a:solidFill>
              </a:rPr>
              <a:t>7500</a:t>
            </a:r>
          </a:p>
          <a:p>
            <a:pPr>
              <a:lnSpc>
                <a:spcPct val="80000"/>
              </a:lnSpc>
            </a:pPr>
            <a:r>
              <a:rPr lang="en-US" altLang="ja-JP"/>
              <a:t>Main mirrors:</a:t>
            </a:r>
            <a:r>
              <a:rPr lang="en-US" altLang="ja-JP">
                <a:solidFill>
                  <a:srgbClr val="CC0000"/>
                </a:solidFill>
              </a:rPr>
              <a:t> 20K sapphire</a:t>
            </a:r>
            <a:r>
              <a:rPr lang="ja-JP" altLang="en-US"/>
              <a:t>（</a:t>
            </a:r>
            <a:r>
              <a:rPr lang="en-US" altLang="ja-JP"/>
              <a:t>TAMA size,Φ10cm</a:t>
            </a:r>
            <a:r>
              <a:rPr lang="ja-JP" altLang="en-US"/>
              <a:t>）</a:t>
            </a:r>
          </a:p>
          <a:p>
            <a:pPr>
              <a:lnSpc>
                <a:spcPct val="80000"/>
              </a:lnSpc>
            </a:pPr>
            <a:r>
              <a:rPr lang="en-US" altLang="ja-JP" b="1"/>
              <a:t>Refrigerators:</a:t>
            </a:r>
            <a:r>
              <a:rPr lang="en-US" altLang="ja-JP" b="1">
                <a:solidFill>
                  <a:srgbClr val="CC0000"/>
                </a:solidFill>
              </a:rPr>
              <a:t> Pulse Tube type with flexible heat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20713"/>
            <a:ext cx="3886200" cy="1143000"/>
          </a:xfrm>
        </p:spPr>
        <p:txBody>
          <a:bodyPr/>
          <a:lstStyle/>
          <a:p>
            <a:r>
              <a:rPr lang="en-US" altLang="ja-JP" sz="3200"/>
              <a:t>CLIO Optical design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940425" y="836613"/>
            <a:ext cx="1900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Times New Roman" panose="02020603050405020304" pitchFamily="18" charset="0"/>
              </a:rPr>
              <a:t>Locked FP</a:t>
            </a:r>
          </a:p>
          <a:p>
            <a:r>
              <a:rPr lang="en-US" altLang="ja-JP" sz="2400">
                <a:latin typeface="Times New Roman" panose="02020603050405020304" pitchFamily="18" charset="0"/>
              </a:rPr>
              <a:t>(no recycling)</a:t>
            </a:r>
          </a:p>
        </p:txBody>
      </p:sp>
      <p:pic>
        <p:nvPicPr>
          <p:cNvPr id="54277" name="Picture 5" descr="Opt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69723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58938"/>
            <a:ext cx="6400800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3375"/>
            <a:ext cx="7772400" cy="1125538"/>
          </a:xfrm>
        </p:spPr>
        <p:txBody>
          <a:bodyPr/>
          <a:lstStyle/>
          <a:p>
            <a:r>
              <a:rPr lang="en-US" altLang="ja-JP" sz="4000"/>
              <a:t>Expected reduction of thermal noise by CLIO (300K – 20K)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2555875" y="2852738"/>
            <a:ext cx="228600" cy="1524000"/>
          </a:xfrm>
          <a:prstGeom prst="downArrow">
            <a:avLst>
              <a:gd name="adj1" fmla="val 50000"/>
              <a:gd name="adj2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4140200" y="4149725"/>
            <a:ext cx="228600" cy="10668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932363" y="2276475"/>
            <a:ext cx="1925637" cy="8223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Times New Roman" panose="02020603050405020304" pitchFamily="18" charset="0"/>
              </a:rPr>
              <a:t>Mirror size</a:t>
            </a:r>
          </a:p>
          <a:p>
            <a:r>
              <a:rPr lang="en-US" altLang="ja-JP" sz="2400">
                <a:latin typeface="Times New Roman" panose="02020603050405020304" pitchFamily="18" charset="0"/>
              </a:rPr>
              <a:t>Φ10cm, t6cm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WDAW10_kanda_ページ_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9036050" cy="638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68313" y="404813"/>
            <a:ext cx="7712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u="sng">
                <a:latin typeface="ＤＦＰ中楷書体" charset="-128"/>
                <a:ea typeface="ＤＦＰ中楷書体" charset="-128"/>
              </a:rPr>
              <a:t> Quiet refrigerator was developed ( design in 2003)</a:t>
            </a:r>
            <a:endParaRPr lang="en-US" altLang="ja-JP">
              <a:latin typeface="ＤＦＰ中楷書体" charset="-128"/>
              <a:ea typeface="ＤＦＰ中楷書体" charset="-128"/>
            </a:endParaRPr>
          </a:p>
          <a:p>
            <a:r>
              <a:rPr lang="en-US" altLang="ja-JP">
                <a:latin typeface="ＤＦＰ中楷書体" charset="-128"/>
                <a:ea typeface="ＤＦＰ中楷書体" charset="-128"/>
              </a:rPr>
              <a:t>	F-6: Class. Quantum Grav. (Accepted), Pr-1: Proc. 28th ICRC (2003),</a:t>
            </a:r>
          </a:p>
          <a:p>
            <a:r>
              <a:rPr lang="en-US" altLang="ja-JP">
                <a:latin typeface="ＤＦＰ中楷書体" charset="-128"/>
                <a:ea typeface="ＤＦＰ中楷書体" charset="-128"/>
              </a:rPr>
              <a:t>             </a:t>
            </a:r>
            <a:r>
              <a:rPr lang="en-US" altLang="ja-JP">
                <a:solidFill>
                  <a:srgbClr val="19CC0B"/>
                </a:solidFill>
                <a:latin typeface="ＤＦＰ中楷書体" charset="-128"/>
                <a:ea typeface="ＤＦＰ中楷書体" charset="-128"/>
              </a:rPr>
              <a:t>patent: Pa-3 Tomaru et al., 2003; Suzuki et al., 2003.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47800"/>
            <a:ext cx="7877175" cy="48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732588" y="1484313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Switching box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19113" y="1865313"/>
            <a:ext cx="1741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Pulse tube ref.</a:t>
            </a:r>
          </a:p>
          <a:p>
            <a:r>
              <a:rPr lang="en-US" altLang="ja-JP">
                <a:solidFill>
                  <a:srgbClr val="0000FF"/>
                </a:solidFill>
              </a:rPr>
              <a:t>1</a:t>
            </a:r>
            <a:r>
              <a:rPr lang="en-US" altLang="ja-JP" baseline="30000">
                <a:solidFill>
                  <a:srgbClr val="0000FF"/>
                </a:solidFill>
              </a:rPr>
              <a:t>st</a:t>
            </a:r>
            <a:r>
              <a:rPr lang="en-US" altLang="ja-JP">
                <a:solidFill>
                  <a:srgbClr val="0000FF"/>
                </a:solidFill>
              </a:rPr>
              <a:t> &amp; 2</a:t>
            </a:r>
            <a:r>
              <a:rPr lang="en-US" altLang="ja-JP" baseline="30000">
                <a:solidFill>
                  <a:srgbClr val="0000FF"/>
                </a:solidFill>
              </a:rPr>
              <a:t>nd</a:t>
            </a:r>
            <a:r>
              <a:rPr lang="en-US" altLang="ja-JP">
                <a:solidFill>
                  <a:srgbClr val="0000FF"/>
                </a:solidFill>
              </a:rPr>
              <a:t> stages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235825" y="5157788"/>
            <a:ext cx="170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To compressor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771775" y="5229225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4K cold head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067175" y="4076700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40K cold stage</a:t>
            </a: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>
            <a:off x="5795963" y="1773238"/>
            <a:ext cx="936625" cy="2159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 flipV="1">
            <a:off x="3708400" y="4005263"/>
            <a:ext cx="431800" cy="2873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V="1">
            <a:off x="3348038" y="4797425"/>
            <a:ext cx="0" cy="5762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7667625" y="558958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39750" y="3644900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Soft heat links</a:t>
            </a: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2195513" y="3860800"/>
            <a:ext cx="936625" cy="2159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2195513" y="3860800"/>
            <a:ext cx="1008062" cy="10080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1331913" y="2420938"/>
            <a:ext cx="2087562" cy="86360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755650" y="2420938"/>
            <a:ext cx="2736850" cy="2160587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1000" y="457200"/>
            <a:ext cx="51990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ja-JP" sz="2400" i="1">
                <a:solidFill>
                  <a:srgbClr val="0740F4"/>
                </a:solidFill>
                <a:latin typeface="Geneva" pitchFamily="20" charset="0"/>
              </a:rPr>
              <a:t>Vibration test in the Kamioka mine</a:t>
            </a:r>
            <a:endParaRPr lang="en-US" altLang="ja-JP" sz="2400" i="1" u="sng">
              <a:solidFill>
                <a:srgbClr val="0740F4"/>
              </a:solidFill>
              <a:latin typeface="Geneva" pitchFamily="20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53340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895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477000" y="3124200"/>
            <a:ext cx="189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2"/>
                </a:solidFill>
                <a:latin typeface="Times New Roman" panose="02020603050405020304" pitchFamily="18" charset="0"/>
              </a:rPr>
              <a:t>Compressor inside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762000" y="6192838"/>
            <a:ext cx="656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EB0D21"/>
              </a:buClr>
              <a:buFont typeface="Wingdings" panose="05000000000000000000" pitchFamily="2" charset="2"/>
              <a:buChar char="l"/>
            </a:pPr>
            <a:r>
              <a:rPr lang="en-US" altLang="ja-JP" sz="2400">
                <a:solidFill>
                  <a:srgbClr val="EB0D21"/>
                </a:solidFill>
                <a:latin typeface="Times New Roman" panose="02020603050405020304" pitchFamily="18" charset="0"/>
              </a:rPr>
              <a:t>Equivalent to the seismic noise has been achieved.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71328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2431" r="26978"/>
          <a:stretch>
            <a:fillRect/>
          </a:stretch>
        </p:blipFill>
        <p:spPr bwMode="auto">
          <a:xfrm>
            <a:off x="4876800" y="1143000"/>
            <a:ext cx="37512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343400" y="381000"/>
            <a:ext cx="4765675" cy="381000"/>
          </a:xfrm>
        </p:spPr>
        <p:txBody>
          <a:bodyPr/>
          <a:lstStyle/>
          <a:p>
            <a:r>
              <a:rPr lang="en-US" altLang="ja-JP" sz="2400" b="1" i="1" u="sng">
                <a:latin typeface="ＭＳ Ｐゴシック" panose="020B0600070205080204" pitchFamily="50" charset="-128"/>
              </a:rPr>
              <a:t>Internal view of mirror suspension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ln/>
        </p:spPr>
        <p:txBody>
          <a:bodyPr rIns="0"/>
          <a:lstStyle/>
          <a:p>
            <a:pPr>
              <a:tabLst>
                <a:tab pos="1219200" algn="l"/>
              </a:tabLst>
            </a:pPr>
            <a:r>
              <a:rPr lang="en-US" altLang="ja-JP" sz="3200"/>
              <a:t>Sensitivity improvement of CLIO at 300K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187450"/>
            <a:ext cx="5394325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FF"/>
                </a:solidFill>
              </a:rPr>
              <a:t>Current status of CLIO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We have finished its hardware in this March and have succeeded to lock Fabry-Perot cavities at cryogenic temperature. </a:t>
            </a:r>
          </a:p>
          <a:p>
            <a:pPr>
              <a:lnSpc>
                <a:spcPct val="90000"/>
              </a:lnSpc>
            </a:pPr>
            <a:r>
              <a:rPr lang="en-US" altLang="ja-JP" sz="2800"/>
              <a:t>We are now in commissioning phase of the interferometer.</a:t>
            </a:r>
          </a:p>
          <a:p>
            <a:pPr>
              <a:lnSpc>
                <a:spcPct val="90000"/>
              </a:lnSpc>
            </a:pPr>
            <a:r>
              <a:rPr lang="en-US" altLang="ja-JP" sz="2800"/>
              <a:t>During this phase, we found out that the radiation shields extending to both sides introduced more heat than expected, which was quantitatively measured and radiation baffles were designed.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/>
          <a:lstStyle/>
          <a:p>
            <a:r>
              <a:rPr lang="en-US" altLang="ja-JP" sz="3200">
                <a:solidFill>
                  <a:srgbClr val="3333FF"/>
                </a:solidFill>
                <a:latin typeface="Century" panose="02040604050505020304" pitchFamily="18" charset="0"/>
              </a:rPr>
              <a:t>Possible sources of GW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787900" cy="4724400"/>
          </a:xfrm>
        </p:spPr>
        <p:txBody>
          <a:bodyPr/>
          <a:lstStyle/>
          <a:p>
            <a:r>
              <a:rPr lang="en-US" altLang="ja-JP" sz="2400">
                <a:solidFill>
                  <a:srgbClr val="339933"/>
                </a:solidFill>
              </a:rPr>
              <a:t>Coalescence of neutron star binary</a:t>
            </a:r>
          </a:p>
          <a:p>
            <a:r>
              <a:rPr lang="en-US" altLang="ja-JP" sz="2400">
                <a:solidFill>
                  <a:srgbClr val="339933"/>
                </a:solidFill>
              </a:rPr>
              <a:t>Super nova explosion</a:t>
            </a:r>
          </a:p>
          <a:p>
            <a:r>
              <a:rPr lang="en-US" altLang="ja-JP" sz="2400">
                <a:solidFill>
                  <a:srgbClr val="CC9900"/>
                </a:solidFill>
              </a:rPr>
              <a:t>Coalescence of blackhole (BH) binary</a:t>
            </a:r>
          </a:p>
          <a:p>
            <a:r>
              <a:rPr lang="en-US" altLang="ja-JP" sz="2400">
                <a:solidFill>
                  <a:srgbClr val="CC9900"/>
                </a:solidFill>
              </a:rPr>
              <a:t>Falling stars to BH</a:t>
            </a:r>
          </a:p>
          <a:p>
            <a:r>
              <a:rPr lang="en-US" altLang="ja-JP" sz="2400">
                <a:solidFill>
                  <a:srgbClr val="FF3300"/>
                </a:solidFill>
              </a:rPr>
              <a:t>Spinning of a neutron star</a:t>
            </a:r>
          </a:p>
          <a:p>
            <a:r>
              <a:rPr lang="en-US" altLang="ja-JP" sz="2400">
                <a:solidFill>
                  <a:srgbClr val="FF3300"/>
                </a:solidFill>
              </a:rPr>
              <a:t>Orbital motion of neutron star binary</a:t>
            </a:r>
          </a:p>
          <a:p>
            <a:r>
              <a:rPr lang="en-US" altLang="ja-JP" sz="2400">
                <a:solidFill>
                  <a:srgbClr val="FF3300"/>
                </a:solidFill>
              </a:rPr>
              <a:t>Cosmic back ground radiation</a:t>
            </a:r>
          </a:p>
          <a:p>
            <a:r>
              <a:rPr lang="en-US" altLang="ja-JP" sz="2400">
                <a:solidFill>
                  <a:srgbClr val="FF3300"/>
                </a:solidFill>
              </a:rPr>
              <a:t>Vibration of a cosmic string</a:t>
            </a:r>
          </a:p>
        </p:txBody>
      </p:sp>
      <p:pic>
        <p:nvPicPr>
          <p:cNvPr id="73732" name="Picture 4" descr="SN1987A_Ring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962400"/>
            <a:ext cx="2425700" cy="2667000"/>
          </a:xfrm>
        </p:spPr>
      </p:pic>
      <p:pic>
        <p:nvPicPr>
          <p:cNvPr id="73733" name="Picture 5" descr="B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2743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FF"/>
                </a:solidFill>
              </a:rPr>
              <a:t>LCGT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/>
              <a:t>LCGT is characterized by ‘cryogenics’,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/>
              <a:t>‘underground’, and ‘3 km’.</a:t>
            </a:r>
          </a:p>
          <a:p>
            <a:pPr>
              <a:lnSpc>
                <a:spcPct val="90000"/>
              </a:lnSpc>
            </a:pPr>
            <a:r>
              <a:rPr lang="en-US" altLang="ja-JP"/>
              <a:t>Budget request for FY 2007 </a:t>
            </a:r>
            <a:r>
              <a:rPr lang="en-US" altLang="ja-JP">
                <a:solidFill>
                  <a:srgbClr val="FF0000"/>
                </a:solidFill>
              </a:rPr>
              <a:t>in vain</a:t>
            </a:r>
            <a:r>
              <a:rPr lang="en-US" altLang="ja-JP"/>
              <a:t>.</a:t>
            </a:r>
          </a:p>
          <a:p>
            <a:pPr>
              <a:lnSpc>
                <a:spcPct val="90000"/>
              </a:lnSpc>
            </a:pPr>
            <a:r>
              <a:rPr lang="en-US" altLang="ja-JP"/>
              <a:t>LCGT collaboration requests to repeat the trial for </a:t>
            </a:r>
            <a:r>
              <a:rPr lang="en-US" altLang="ja-JP">
                <a:solidFill>
                  <a:srgbClr val="FF0000"/>
                </a:solidFill>
              </a:rPr>
              <a:t>FY 2008</a:t>
            </a:r>
            <a:r>
              <a:rPr lang="en-US" altLang="ja-JP"/>
              <a:t>.</a:t>
            </a:r>
          </a:p>
          <a:p>
            <a:pPr>
              <a:lnSpc>
                <a:spcPct val="90000"/>
              </a:lnSpc>
            </a:pPr>
            <a:r>
              <a:rPr lang="en-US" altLang="ja-JP"/>
              <a:t>LCGT has a potential to be the final detector on the Earth.</a:t>
            </a:r>
          </a:p>
          <a:p>
            <a:pPr>
              <a:lnSpc>
                <a:spcPct val="90000"/>
              </a:lnSpc>
            </a:pPr>
            <a:r>
              <a:rPr lang="en-US" altLang="ja-JP">
                <a:solidFill>
                  <a:srgbClr val="FF0000"/>
                </a:solidFill>
              </a:rPr>
              <a:t>Standard GW detector</a:t>
            </a:r>
            <a:r>
              <a:rPr lang="en-US" altLang="ja-JP"/>
              <a:t> in the future international network to detect GW.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ja-JP"/>
          </a:p>
          <a:p>
            <a:pPr>
              <a:lnSpc>
                <a:spcPct val="90000"/>
              </a:lnSpc>
              <a:buFontTx/>
              <a:buNone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ja-JP" altLang="ja-JP" sz="44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ja-JP" altLang="ja-JP" sz="32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508625" y="18891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bg2"/>
                </a:solidFill>
              </a:rPr>
              <a:t>Optical design of LCGT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5400"/>
            <a:ext cx="7288213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2dete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794250" y="1844675"/>
            <a:ext cx="434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Optical design of the basic interferometer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408488" y="928688"/>
            <a:ext cx="428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Two interferometers are arranged not to </a:t>
            </a:r>
          </a:p>
          <a:p>
            <a:r>
              <a:rPr lang="en-US" altLang="ja-JP">
                <a:solidFill>
                  <a:srgbClr val="0000FF"/>
                </a:solidFill>
              </a:rPr>
              <a:t>interfere in the same vacuum system.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6084888" y="2205038"/>
            <a:ext cx="142875" cy="431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3851275" y="1268413"/>
            <a:ext cx="504825" cy="2889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92275" y="4941888"/>
            <a:ext cx="287338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527175" y="4987925"/>
            <a:ext cx="514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000"/>
              <a:t>150W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4213" y="0"/>
            <a:ext cx="84597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800"/>
              <a:t>Sensitivity is limited only by quantum noises around </a:t>
            </a:r>
          </a:p>
          <a:p>
            <a:r>
              <a:rPr lang="en-US" altLang="ja-JP" sz="2800"/>
              <a:t>at observational frequency band.</a:t>
            </a:r>
          </a:p>
        </p:txBody>
      </p:sp>
      <p:pic>
        <p:nvPicPr>
          <p:cNvPr id="10247" name="Picture 7" descr="lcgt_sen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8964613" cy="5505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ana_detection_ran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788"/>
            <a:ext cx="8532813" cy="652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3111500" y="1130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3419475" y="1427163"/>
            <a:ext cx="379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Single interferometer at its optimum</a:t>
            </a: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 flipH="1">
            <a:off x="3276600" y="1700213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en-US" altLang="ja-JP" sz="3200"/>
              <a:t>Displacement Sensitivities of interferometers </a:t>
            </a:r>
          </a:p>
        </p:txBody>
      </p:sp>
      <p:pic>
        <p:nvPicPr>
          <p:cNvPr id="109571" name="Picture 3" descr="dt9-lcgt-clio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90613"/>
            <a:ext cx="8497887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ja-JP" sz="2800">
                <a:solidFill>
                  <a:srgbClr val="0000FF"/>
                </a:solidFill>
              </a:rPr>
              <a:t>Technical foundation of LCGT is established by a prototype and intermediate size interferometers with challenging techniques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516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/>
              <a:t>20m interferometer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 Kamioka mine              1999-2002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Cryogenic experiments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KEK-ICRR                     1997-2002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TAMA advancement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NAO                              1995-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RSE adoption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NAO                              1998-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SPI installation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Phys. Dept. UT             1999-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SAS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 Phys. Dept. &amp; NAO      1998-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ja-JP" sz="2000"/>
              <a:t>(CALTECH)      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227763" y="1916113"/>
            <a:ext cx="1223962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6227763" y="2349500"/>
            <a:ext cx="1223962" cy="358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596188" y="2060575"/>
            <a:ext cx="865187" cy="5032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CLIO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732588" y="4149725"/>
            <a:ext cx="1727200" cy="719138"/>
          </a:xfrm>
          <a:prstGeom prst="rect">
            <a:avLst/>
          </a:prstGeom>
          <a:gradFill rotWithShape="1">
            <a:gsLst>
              <a:gs pos="0">
                <a:srgbClr val="D2E0BE">
                  <a:gamma/>
                  <a:shade val="46275"/>
                  <a:invGamma/>
                </a:srgbClr>
              </a:gs>
              <a:gs pos="50000">
                <a:srgbClr val="D2E0BE"/>
              </a:gs>
              <a:gs pos="100000">
                <a:srgbClr val="D2E0B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>
                <a:solidFill>
                  <a:schemeClr val="tx2"/>
                </a:solidFill>
              </a:rPr>
              <a:t>LCGT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7740650" y="2708275"/>
            <a:ext cx="0" cy="12969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6084888" y="3141663"/>
            <a:ext cx="0" cy="24479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5580063" y="3141663"/>
            <a:ext cx="5048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508625" y="3860800"/>
            <a:ext cx="5762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5508625" y="4724400"/>
            <a:ext cx="5762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5508625" y="5589588"/>
            <a:ext cx="5762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6084888" y="4581525"/>
            <a:ext cx="57467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824412"/>
          </a:xfrm>
        </p:spPr>
        <p:txBody>
          <a:bodyPr/>
          <a:lstStyle/>
          <a:p>
            <a:r>
              <a:rPr lang="en-US" altLang="ja-JP"/>
              <a:t>No thermal lens effect</a:t>
            </a:r>
          </a:p>
          <a:p>
            <a:pPr lvl="1"/>
            <a:r>
              <a:rPr lang="en-US" altLang="ja-JP">
                <a:solidFill>
                  <a:srgbClr val="009900"/>
                </a:solidFill>
              </a:rPr>
              <a:t>due to high thermal conductivity and low thermal expansion rate (sapphire)</a:t>
            </a:r>
          </a:p>
          <a:p>
            <a:r>
              <a:rPr lang="en-US" altLang="ja-JP"/>
              <a:t>Avoidable optical spring parametric instabilities</a:t>
            </a:r>
          </a:p>
          <a:p>
            <a:pPr lvl="1"/>
            <a:r>
              <a:rPr lang="en-US" altLang="ja-JP">
                <a:solidFill>
                  <a:srgbClr val="009900"/>
                </a:solidFill>
              </a:rPr>
              <a:t>due to higher elastic wave speed (sapphire) and small beam size (cryogenic)</a:t>
            </a:r>
          </a:p>
          <a:p>
            <a:r>
              <a:rPr lang="en-US" altLang="ja-JP"/>
              <a:t>Free from large optical coating loss</a:t>
            </a:r>
          </a:p>
          <a:p>
            <a:pPr lvl="1"/>
            <a:r>
              <a:rPr lang="en-US" altLang="ja-JP">
                <a:solidFill>
                  <a:srgbClr val="009900"/>
                </a:solidFill>
              </a:rPr>
              <a:t>due to low temperature</a:t>
            </a:r>
          </a:p>
          <a:p>
            <a:pPr>
              <a:buFontTx/>
              <a:buNone/>
            </a:pPr>
            <a:endParaRPr lang="en-US" altLang="ja-JP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4400">
                <a:solidFill>
                  <a:srgbClr val="0000FF"/>
                </a:solidFill>
              </a:rPr>
              <a:t>Sapphire cryogenic mirror produces valuable merits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FM-sec04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813"/>
            <a:ext cx="9144000" cy="700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516688" y="371633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SPI sub-mirror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919788" y="1144588"/>
            <a:ext cx="255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SAS: three stages with </a:t>
            </a:r>
          </a:p>
          <a:p>
            <a:r>
              <a:rPr lang="en-US" altLang="ja-JP"/>
              <a:t>inverted pendulum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424613" y="59690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Main mirror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50825" y="4076700"/>
            <a:ext cx="2978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Heat links extend from here</a:t>
            </a:r>
          </a:p>
          <a:p>
            <a:r>
              <a:rPr lang="en-US" altLang="ja-JP"/>
              <a:t> to the inner shield</a:t>
            </a:r>
          </a:p>
          <a:p>
            <a:r>
              <a:rPr lang="en-US" altLang="ja-JP"/>
              <a:t>heat anchor.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787900" y="3933825"/>
            <a:ext cx="1728788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3132138" y="4365625"/>
            <a:ext cx="1439862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4787900" y="5589588"/>
            <a:ext cx="1655763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5003800" y="1341438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5003800" y="1341438"/>
            <a:ext cx="86360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5003800" y="1341438"/>
            <a:ext cx="863600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500563" y="692150"/>
            <a:ext cx="1439862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79388" y="260350"/>
            <a:ext cx="3271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/>
              <a:t>Suspension system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755650" y="3141663"/>
            <a:ext cx="253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Outer shield of cryostat</a:t>
            </a: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 flipV="1">
            <a:off x="3059113" y="3429000"/>
            <a:ext cx="1225550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47675" y="1504950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9900"/>
                </a:solidFill>
              </a:rPr>
              <a:t>Vacuum is common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6496050" y="4313238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Sapphire fiber </a:t>
            </a:r>
          </a:p>
          <a:p>
            <a:r>
              <a:rPr lang="en-US" altLang="ja-JP"/>
              <a:t>suspending mirror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4787900" y="4581525"/>
            <a:ext cx="1728788" cy="935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solidFill>
                  <a:srgbClr val="0000FF"/>
                </a:solidFill>
              </a:rPr>
              <a:t>Large heat production is avoided by RSE</a:t>
            </a:r>
            <a:r>
              <a:rPr lang="en-US" altLang="ja-JP" sz="4000"/>
              <a:t>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Broad band RSE (Resonant Side band Extraction method) is applied.</a:t>
            </a:r>
          </a:p>
          <a:p>
            <a:r>
              <a:rPr lang="en-US" altLang="ja-JP"/>
              <a:t>Power recycling gain is set 11.</a:t>
            </a:r>
          </a:p>
          <a:p>
            <a:r>
              <a:rPr lang="en-US" altLang="ja-JP"/>
              <a:t>Finesse of the cavity is 1550, which means that observational band becomes to be lower than required.</a:t>
            </a:r>
          </a:p>
          <a:p>
            <a:r>
              <a:rPr lang="en-US" altLang="ja-JP"/>
              <a:t>RSE keeps the observation frequency band unchanged.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spi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9"/>
          <a:stretch>
            <a:fillRect/>
          </a:stretch>
        </p:blipFill>
        <p:spPr>
          <a:xfrm>
            <a:off x="3455988" y="1557338"/>
            <a:ext cx="5688012" cy="4652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0" y="1916113"/>
            <a:ext cx="37798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/>
              <a:t>Test mass of LCGT is connected to a cooling system by a heat link that possibly introduces mechanical noise. A </a:t>
            </a:r>
            <a:r>
              <a:rPr lang="en-US" altLang="ja-JP" sz="2400">
                <a:solidFill>
                  <a:srgbClr val="0000FF"/>
                </a:solidFill>
              </a:rPr>
              <a:t>suspension point interferometer (SPI)</a:t>
            </a:r>
            <a:r>
              <a:rPr lang="en-US" altLang="ja-JP" sz="2400"/>
              <a:t> is introduced to maintain high attenuation of seismic and mechanical noise without degrading high heat conductivity.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noFill/>
          <a:ln/>
        </p:spPr>
        <p:txBody>
          <a:bodyPr/>
          <a:lstStyle/>
          <a:p>
            <a:r>
              <a:rPr lang="en-US" altLang="ja-JP" sz="4000"/>
              <a:t>Refrigerator noise is avoided by SPI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/>
              <a:t>Neutron star binaries detected in our Galaxy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4525962"/>
          </a:xfrm>
        </p:spPr>
        <p:txBody>
          <a:bodyPr/>
          <a:lstStyle/>
          <a:p>
            <a:r>
              <a:rPr lang="en-US" altLang="ja-JP"/>
              <a:t>PSR B1913+16</a:t>
            </a:r>
          </a:p>
          <a:p>
            <a:r>
              <a:rPr lang="en-US" altLang="ja-JP"/>
              <a:t>PSR B1534+21</a:t>
            </a:r>
          </a:p>
          <a:p>
            <a:r>
              <a:rPr lang="en-US" altLang="ja-JP"/>
              <a:t>PSR  J1141-6545</a:t>
            </a:r>
          </a:p>
          <a:p>
            <a:r>
              <a:rPr lang="en-US" altLang="ja-JP"/>
              <a:t>PSR J0737-3039                            </a:t>
            </a:r>
          </a:p>
          <a:p>
            <a:r>
              <a:rPr lang="en-US" altLang="ja-JP"/>
              <a:t>PSR J1906+0746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55650" y="5084763"/>
            <a:ext cx="7689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hlink"/>
                </a:solidFill>
              </a:rPr>
              <a:t>Occurrence rate of coalescence is estimated by both the distribution and the life time of binaries, which gives about 10</a:t>
            </a:r>
            <a:r>
              <a:rPr lang="en-US" altLang="ja-JP" sz="2400" baseline="30000">
                <a:solidFill>
                  <a:schemeClr val="hlink"/>
                </a:solidFill>
              </a:rPr>
              <a:t>-5 </a:t>
            </a:r>
            <a:r>
              <a:rPr lang="en-US" altLang="ja-JP" sz="2400">
                <a:solidFill>
                  <a:schemeClr val="hlink"/>
                </a:solidFill>
              </a:rPr>
              <a:t>per galaxy every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8567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200">
                <a:solidFill>
                  <a:srgbClr val="0000FF"/>
                </a:solidFill>
              </a:rPr>
              <a:t>Schedule in the budget request for FY2008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6948488" y="981075"/>
            <a:ext cx="1949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110 JpnYen=1 US$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7740650" y="5373688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US$ 135M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470650" y="5805488"/>
            <a:ext cx="2673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9900"/>
                </a:solidFill>
              </a:rPr>
              <a:t>It does not include</a:t>
            </a:r>
          </a:p>
          <a:p>
            <a:r>
              <a:rPr lang="en-US" altLang="ja-JP">
                <a:solidFill>
                  <a:srgbClr val="FF9900"/>
                </a:solidFill>
              </a:rPr>
              <a:t>salaries &amp; maintenances</a:t>
            </a:r>
          </a:p>
          <a:p>
            <a:r>
              <a:rPr lang="en-US" altLang="ja-JP">
                <a:solidFill>
                  <a:srgbClr val="FF9900"/>
                </a:solidFill>
              </a:rPr>
              <a:t>of facilities.</a:t>
            </a:r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 flipV="1">
            <a:off x="6948488" y="5661025"/>
            <a:ext cx="792162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00366" name="Picture 14" descr="FlowBudget_ENG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1455" r="23070" b="42790"/>
          <a:stretch>
            <a:fillRect/>
          </a:stretch>
        </p:blipFill>
        <p:spPr bwMode="auto">
          <a:xfrm>
            <a:off x="250825" y="1341438"/>
            <a:ext cx="8604250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antena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532812" cy="44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00113" y="260350"/>
            <a:ext cx="6915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LCGT contributes the international observation by the coverage of </a:t>
            </a:r>
          </a:p>
          <a:p>
            <a:r>
              <a:rPr lang="en-US" altLang="ja-JP"/>
              <a:t>a complimentary sky to other detectors: </a:t>
            </a:r>
          </a:p>
          <a:p>
            <a:r>
              <a:rPr lang="en-US" altLang="ja-JP"/>
              <a:t>LCGT, grey scale, LIGO (Hanford), green contour curves.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en-US" altLang="ja-JP" sz="3600"/>
              <a:t>Summary of LCGT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3921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/>
              <a:t>It is a 3km Fabry-Perot MI with a power recycling scheme and equipped with a broadband RSE. The laser power is </a:t>
            </a:r>
            <a:r>
              <a:rPr lang="en-US" altLang="ja-JP" sz="2800">
                <a:solidFill>
                  <a:srgbClr val="FF0000"/>
                </a:solidFill>
              </a:rPr>
              <a:t>150W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Main mirrors made of </a:t>
            </a:r>
            <a:r>
              <a:rPr lang="en-US" altLang="ja-JP" sz="2800">
                <a:solidFill>
                  <a:srgbClr val="0000FF"/>
                </a:solidFill>
              </a:rPr>
              <a:t>sapphire</a:t>
            </a:r>
            <a:r>
              <a:rPr lang="en-US" altLang="ja-JP" sz="2800"/>
              <a:t> are cooled at </a:t>
            </a:r>
            <a:r>
              <a:rPr lang="en-US" altLang="ja-JP" sz="2800">
                <a:solidFill>
                  <a:srgbClr val="0000FF"/>
                </a:solidFill>
              </a:rPr>
              <a:t>20K. </a:t>
            </a:r>
            <a:r>
              <a:rPr lang="en-US" altLang="ja-JP" sz="2800"/>
              <a:t>A</a:t>
            </a:r>
            <a:r>
              <a:rPr lang="en-US" altLang="ja-JP" sz="2800">
                <a:solidFill>
                  <a:srgbClr val="0000FF"/>
                </a:solidFill>
              </a:rPr>
              <a:t> </a:t>
            </a:r>
            <a:r>
              <a:rPr lang="en-US" altLang="ja-JP" sz="2800"/>
              <a:t>SPI impedes the refrigerator- vibration.  </a:t>
            </a:r>
            <a:endParaRPr lang="en-US" altLang="ja-JP" sz="280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ja-JP" sz="2800"/>
              <a:t>Underground usage guarantees stable operation   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Two independent interferometers are installed in the vacuum system.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The main target is detecting the coalescence of BNS, which can be detected </a:t>
            </a:r>
            <a:r>
              <a:rPr lang="en-US" altLang="ja-JP" sz="2800">
                <a:solidFill>
                  <a:srgbClr val="0000FF"/>
                </a:solidFill>
              </a:rPr>
              <a:t>1.2-27.8</a:t>
            </a:r>
            <a:r>
              <a:rPr lang="en-US" altLang="ja-JP" sz="2800"/>
              <a:t> events per year</a:t>
            </a:r>
            <a:r>
              <a:rPr lang="en-US" altLang="ja-JP" sz="2800">
                <a:solidFill>
                  <a:srgbClr val="CC0000"/>
                </a:solidFill>
              </a:rPr>
              <a:t> at confidence level of 95%</a:t>
            </a:r>
            <a:r>
              <a:rPr lang="en-US" altLang="ja-JP" sz="2800"/>
              <a:t> for mass 1.4Msun and S/N=10.</a:t>
            </a:r>
          </a:p>
          <a:p>
            <a:pPr>
              <a:lnSpc>
                <a:spcPct val="80000"/>
              </a:lnSpc>
            </a:pPr>
            <a:r>
              <a:rPr lang="en-US" altLang="ja-JP" sz="2800">
                <a:solidFill>
                  <a:srgbClr val="009900"/>
                </a:solidFill>
              </a:rPr>
              <a:t>Possible standard interferometer in the future international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solidFill>
                  <a:srgbClr val="0000FF"/>
                </a:solidFill>
              </a:rPr>
              <a:t>International Collaboration</a:t>
            </a:r>
            <a:br>
              <a:rPr lang="en-US" altLang="ja-JP" sz="4000">
                <a:solidFill>
                  <a:srgbClr val="0000FF"/>
                </a:solidFill>
              </a:rPr>
            </a:br>
            <a:r>
              <a:rPr lang="en-US" altLang="ja-JP" sz="4000">
                <a:solidFill>
                  <a:srgbClr val="0000FF"/>
                </a:solidFill>
              </a:rPr>
              <a:t>(as a dream)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/>
              <a:t>GW observation on the Earth needs an international network consisting of detectors with similar sensitivity and reliable operation 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Positioning LCGT as the standard interferometer  on the Earth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Every observatory hopefully constructs LCGT in the future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An international organization is needed to help the hardware construction in each observatory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We will contribute to establish such organization by obtaining each governmental fund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Summary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/>
              <a:t>We have acquired interferometer techniques (power recycling, Fabry-Perot Michelson, control system) by </a:t>
            </a:r>
            <a:r>
              <a:rPr lang="en-US" altLang="ja-JP">
                <a:solidFill>
                  <a:srgbClr val="FF0000"/>
                </a:solidFill>
              </a:rPr>
              <a:t>TAMA</a:t>
            </a:r>
            <a:r>
              <a:rPr lang="en-US" altLang="ja-JP"/>
              <a:t>.</a:t>
            </a:r>
          </a:p>
          <a:p>
            <a:pPr>
              <a:lnSpc>
                <a:spcPct val="90000"/>
              </a:lnSpc>
            </a:pPr>
            <a:r>
              <a:rPr lang="en-US" altLang="ja-JP">
                <a:solidFill>
                  <a:srgbClr val="FF0000"/>
                </a:solidFill>
              </a:rPr>
              <a:t>LISM</a:t>
            </a:r>
            <a:r>
              <a:rPr lang="en-US" altLang="ja-JP"/>
              <a:t> confirmed underground significance.</a:t>
            </a:r>
          </a:p>
          <a:p>
            <a:pPr>
              <a:lnSpc>
                <a:spcPct val="90000"/>
              </a:lnSpc>
            </a:pPr>
            <a:r>
              <a:rPr lang="en-US" altLang="ja-JP">
                <a:solidFill>
                  <a:srgbClr val="FF0000"/>
                </a:solidFill>
              </a:rPr>
              <a:t>CLIO</a:t>
            </a:r>
            <a:r>
              <a:rPr lang="en-US" altLang="ja-JP"/>
              <a:t> proves the feasibility of cryogenic mirror, soon.</a:t>
            </a:r>
          </a:p>
          <a:p>
            <a:pPr>
              <a:lnSpc>
                <a:spcPct val="90000"/>
              </a:lnSpc>
            </a:pPr>
            <a:r>
              <a:rPr lang="en-US" altLang="ja-JP">
                <a:solidFill>
                  <a:srgbClr val="FF0000"/>
                </a:solidFill>
              </a:rPr>
              <a:t>LCGT</a:t>
            </a:r>
            <a:r>
              <a:rPr lang="en-US" altLang="ja-JP"/>
              <a:t> as the final and standard interferometer on the Earth reliably detects gravitational wave events.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hi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374775"/>
            <a:ext cx="6351587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979613" y="476250"/>
            <a:ext cx="5692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Chirping wave form produced </a:t>
            </a:r>
          </a:p>
          <a:p>
            <a:r>
              <a:rPr lang="en-US" altLang="ja-JP" sz="2400"/>
              <a:t>at the coalescence of binary neutron star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3419475" y="5734050"/>
            <a:ext cx="129698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767263" y="55372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time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V="1">
            <a:off x="1403350" y="2492375"/>
            <a:ext cx="0" cy="1152525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 rot="16200000">
            <a:off x="807244" y="1721644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Amplitude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ja-JP" sz="2800">
                <a:solidFill>
                  <a:srgbClr val="3333FF"/>
                </a:solidFill>
                <a:latin typeface="Century" panose="02040604050505020304" pitchFamily="18" charset="0"/>
              </a:rPr>
              <a:t>How to detect GW?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62600" y="981075"/>
            <a:ext cx="3581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>
                <a:latin typeface="Century" panose="02040604050505020304" pitchFamily="18" charset="0"/>
              </a:rPr>
              <a:t>Suspended mass (Mx) and suspended beam splitter (BS) behave as two test masses.</a:t>
            </a: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Century" panose="02040604050505020304" pitchFamily="18" charset="0"/>
              </a:rPr>
              <a:t>Michelson interferometer measures the difference of displacements of two arms; M</a:t>
            </a:r>
            <a:r>
              <a:rPr lang="en-US" altLang="ja-JP" sz="2000" baseline="-6000">
                <a:latin typeface="Century" panose="02040604050505020304" pitchFamily="18" charset="0"/>
              </a:rPr>
              <a:t>x</a:t>
            </a:r>
            <a:r>
              <a:rPr lang="en-US" altLang="ja-JP" sz="2000">
                <a:latin typeface="Century" panose="02040604050505020304" pitchFamily="18" charset="0"/>
              </a:rPr>
              <a:t>-BS and M</a:t>
            </a:r>
            <a:r>
              <a:rPr lang="en-US" altLang="ja-JP" sz="2000" baseline="-6000">
                <a:latin typeface="Century" panose="02040604050505020304" pitchFamily="18" charset="0"/>
              </a:rPr>
              <a:t>y</a:t>
            </a:r>
            <a:r>
              <a:rPr lang="en-US" altLang="ja-JP" sz="2000">
                <a:latin typeface="Century" panose="02040604050505020304" pitchFamily="18" charset="0"/>
              </a:rPr>
              <a:t>-BS</a:t>
            </a: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Century" panose="02040604050505020304" pitchFamily="18" charset="0"/>
              </a:rPr>
              <a:t>Typical displacement triggered by an event of VIRGO cluster is 10</a:t>
            </a:r>
            <a:r>
              <a:rPr lang="en-US" altLang="ja-JP" sz="2000" baseline="30000">
                <a:latin typeface="Century" panose="02040604050505020304" pitchFamily="18" charset="0"/>
              </a:rPr>
              <a:t>-14</a:t>
            </a:r>
            <a:r>
              <a:rPr lang="en-US" altLang="ja-JP" sz="2000">
                <a:latin typeface="Century" panose="02040604050505020304" pitchFamily="18" charset="0"/>
              </a:rPr>
              <a:t> rad (10</a:t>
            </a:r>
            <a:r>
              <a:rPr lang="en-US" altLang="ja-JP" sz="2000" baseline="30000">
                <a:latin typeface="Century" panose="02040604050505020304" pitchFamily="18" charset="0"/>
              </a:rPr>
              <a:t>-18</a:t>
            </a:r>
            <a:r>
              <a:rPr lang="en-US" altLang="ja-JP" sz="2000">
                <a:latin typeface="Century" panose="02040604050505020304" pitchFamily="18" charset="0"/>
              </a:rPr>
              <a:t> m) for 1km arm length.</a:t>
            </a: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Century" panose="02040604050505020304" pitchFamily="18" charset="0"/>
              </a:rPr>
              <a:t>To enhance the sensitivity, optical paths are folded by many times. There are Delay-Line,  Fabry-Perot and so on.</a:t>
            </a:r>
          </a:p>
        </p:txBody>
      </p:sp>
      <p:pic>
        <p:nvPicPr>
          <p:cNvPr id="76804" name="Picture 4" descr="MIgw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5638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LCGTViewEnglish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2250" y="0"/>
            <a:ext cx="511175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388778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/>
              <a:t>There are LIGO (USA), VIRGO (French-Italian), GEO (Germany-England), TAMA (Japan).</a:t>
            </a:r>
          </a:p>
          <a:p>
            <a:endParaRPr lang="en-US" altLang="ja-JP" b="1"/>
          </a:p>
          <a:p>
            <a:r>
              <a:rPr lang="en-US" altLang="ja-JP" b="1"/>
              <a:t>The frequency is </a:t>
            </a:r>
            <a:r>
              <a:rPr lang="en-US" altLang="ja-JP" b="1">
                <a:solidFill>
                  <a:srgbClr val="FF0000"/>
                </a:solidFill>
              </a:rPr>
              <a:t>about 10</a:t>
            </a:r>
            <a:r>
              <a:rPr lang="en-US" altLang="ja-JP" b="1" baseline="30000">
                <a:solidFill>
                  <a:srgbClr val="FF0000"/>
                </a:solidFill>
              </a:rPr>
              <a:t>-5 </a:t>
            </a:r>
            <a:r>
              <a:rPr lang="en-US" altLang="ja-JP" b="1">
                <a:solidFill>
                  <a:srgbClr val="FF0000"/>
                </a:solidFill>
              </a:rPr>
              <a:t>for one year for matured galaxy as ours</a:t>
            </a:r>
            <a:r>
              <a:rPr lang="en-US" altLang="ja-JP" b="1"/>
              <a:t>. The detector covering the Virgo cluster </a:t>
            </a:r>
            <a:r>
              <a:rPr lang="ja-JP" altLang="en-US" b="1"/>
              <a:t>（</a:t>
            </a:r>
            <a:r>
              <a:rPr lang="en-US" altLang="ja-JP" b="1"/>
              <a:t>20Mpc) needs many years of observation.</a:t>
            </a:r>
          </a:p>
          <a:p>
            <a:r>
              <a:rPr lang="en-US" altLang="ja-JP" b="1"/>
              <a:t> </a:t>
            </a:r>
          </a:p>
          <a:p>
            <a:r>
              <a:rPr lang="en-US" altLang="ja-JP" b="1"/>
              <a:t>For this reason, we need more sensitive detector to cover more remote galaxies. LCGT can observe events by neutron star binaries coalescing at </a:t>
            </a:r>
            <a:r>
              <a:rPr lang="en-US" altLang="ja-JP" b="1">
                <a:solidFill>
                  <a:srgbClr val="FF0000"/>
                </a:solidFill>
              </a:rPr>
              <a:t>260Mpc at the maximum</a:t>
            </a:r>
            <a:r>
              <a:rPr lang="en-US" altLang="ja-JP" b="1"/>
              <a:t>, rating from </a:t>
            </a:r>
            <a:r>
              <a:rPr lang="en-US" altLang="ja-JP" b="1">
                <a:solidFill>
                  <a:srgbClr val="0000FF"/>
                </a:solidFill>
              </a:rPr>
              <a:t>1 to</a:t>
            </a:r>
            <a:r>
              <a:rPr lang="en-US" altLang="ja-JP" b="1"/>
              <a:t> </a:t>
            </a:r>
            <a:r>
              <a:rPr lang="en-US" altLang="ja-JP" b="1">
                <a:solidFill>
                  <a:srgbClr val="0000FF"/>
                </a:solidFill>
              </a:rPr>
              <a:t>28</a:t>
            </a:r>
            <a:r>
              <a:rPr lang="en-US" altLang="ja-JP" b="1"/>
              <a:t> for year on average.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50825" y="477838"/>
            <a:ext cx="3668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>
                <a:solidFill>
                  <a:srgbClr val="0000FF"/>
                </a:solidFill>
              </a:rPr>
              <a:t>Existing observatories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411413" y="6237288"/>
            <a:ext cx="1347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3366FF"/>
                </a:solidFill>
              </a:rPr>
              <a:t>1pc=3.3 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/>
              <a:t>History of Interferometer in Japan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TENKO-100     1991-1994       ISAS</a:t>
            </a:r>
          </a:p>
          <a:p>
            <a:r>
              <a:rPr lang="en-US" altLang="ja-JP"/>
              <a:t>20m prototype  1991-1994      NAOJ</a:t>
            </a:r>
          </a:p>
          <a:p>
            <a:r>
              <a:rPr lang="en-US" altLang="ja-JP"/>
              <a:t>TAMA               1995-2001      NAOJ</a:t>
            </a:r>
          </a:p>
          <a:p>
            <a:r>
              <a:rPr lang="en-US" altLang="ja-JP"/>
              <a:t>LISM                 2000-2002     Kamioka</a:t>
            </a:r>
          </a:p>
          <a:p>
            <a:r>
              <a:rPr lang="en-US" altLang="ja-JP"/>
              <a:t>CLIO                 2003-2006     Kamioka</a:t>
            </a:r>
          </a:p>
          <a:p>
            <a:r>
              <a:rPr lang="en-US" altLang="ja-JP"/>
              <a:t>LCGT                   …….           Kamioka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6985000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808038" y="350838"/>
            <a:ext cx="74215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TAMA interferometer with baseline of 300m is placed </a:t>
            </a:r>
          </a:p>
          <a:p>
            <a:r>
              <a:rPr lang="en-US" altLang="ja-JP" sz="2400"/>
              <a:t>at Mitaka campus, NAOJ, in a suburb of Tokyo.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1683</Words>
  <Application>Microsoft Office PowerPoint</Application>
  <PresentationFormat>画面に合わせる (4:3)</PresentationFormat>
  <Paragraphs>247</Paragraphs>
  <Slides>44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5" baseType="lpstr">
      <vt:lpstr>Arial</vt:lpstr>
      <vt:lpstr>ＭＳ Ｐゴシック</vt:lpstr>
      <vt:lpstr>ＭＳ Ｐ明朝</vt:lpstr>
      <vt:lpstr>Century</vt:lpstr>
      <vt:lpstr>Times New Roman</vt:lpstr>
      <vt:lpstr>Wingdings</vt:lpstr>
      <vt:lpstr>ＤＦＰ中楷書体</vt:lpstr>
      <vt:lpstr>Times</vt:lpstr>
      <vt:lpstr>Geneva</vt:lpstr>
      <vt:lpstr>Optima</vt:lpstr>
      <vt:lpstr>標準デザイン</vt:lpstr>
      <vt:lpstr>PowerPoint プレゼンテーション</vt:lpstr>
      <vt:lpstr>Gravitational wave (GW) is the propagation of spacetime distortion predicted by Einstein’s general relativity.</vt:lpstr>
      <vt:lpstr>Possible sources of GW</vt:lpstr>
      <vt:lpstr>Neutron star binaries detected in our Galaxy</vt:lpstr>
      <vt:lpstr>PowerPoint プレゼンテーション</vt:lpstr>
      <vt:lpstr>How to detect GW?</vt:lpstr>
      <vt:lpstr>PowerPoint プレゼンテーション</vt:lpstr>
      <vt:lpstr>History of Interferometer in Japan</vt:lpstr>
      <vt:lpstr>PowerPoint プレゼンテーション</vt:lpstr>
      <vt:lpstr>Technical achievements by TAMA</vt:lpstr>
      <vt:lpstr>PowerPoint プレゼンテーション</vt:lpstr>
      <vt:lpstr>PowerPoint プレゼンテーション</vt:lpstr>
      <vt:lpstr>PowerPoint プレゼンテーション</vt:lpstr>
      <vt:lpstr>TAMA Achievement</vt:lpstr>
      <vt:lpstr>LISM</vt:lpstr>
      <vt:lpstr>When the ２０ｍ interferometer was moved from Mitaka to Kamioka mine, the noise at 100Hz was decreased by ４ orders and the spectrum limit by the anti-vibration system was achieved at frequencies less than 100Hz.</vt:lpstr>
      <vt:lpstr>CLIO</vt:lpstr>
      <vt:lpstr>Thermal noise</vt:lpstr>
      <vt:lpstr>PowerPoint プレゼンテーション</vt:lpstr>
      <vt:lpstr>Suspension prototype was tested in Kashiwa campus in ICRR, in 2001.</vt:lpstr>
      <vt:lpstr>Parameters of CLIO</vt:lpstr>
      <vt:lpstr>CLIO Optical design</vt:lpstr>
      <vt:lpstr>Expected reduction of thermal noise by CLIO (300K – 20K)</vt:lpstr>
      <vt:lpstr>PowerPoint プレゼンテーション</vt:lpstr>
      <vt:lpstr>PowerPoint プレゼンテーション</vt:lpstr>
      <vt:lpstr>PowerPoint プレゼンテーション</vt:lpstr>
      <vt:lpstr>Internal view of mirror suspension </vt:lpstr>
      <vt:lpstr>Sensitivity improvement of CLIO at 300K</vt:lpstr>
      <vt:lpstr>Current status of CLIO</vt:lpstr>
      <vt:lpstr>LCGT</vt:lpstr>
      <vt:lpstr>PowerPoint プレゼンテーション</vt:lpstr>
      <vt:lpstr>PowerPoint プレゼンテーション</vt:lpstr>
      <vt:lpstr>PowerPoint プレゼンテーション</vt:lpstr>
      <vt:lpstr>Displacement Sensitivities of interferometers </vt:lpstr>
      <vt:lpstr>Technical foundation of LCGT is established by a prototype and intermediate size interferometers with challenging techniques</vt:lpstr>
      <vt:lpstr>PowerPoint プレゼンテーション</vt:lpstr>
      <vt:lpstr>PowerPoint プレゼンテーション</vt:lpstr>
      <vt:lpstr>Large heat production is avoided by RSE </vt:lpstr>
      <vt:lpstr>Refrigerator noise is avoided by SPI</vt:lpstr>
      <vt:lpstr>PowerPoint プレゼンテーション</vt:lpstr>
      <vt:lpstr>PowerPoint プレゼンテーション</vt:lpstr>
      <vt:lpstr>Summary of LCGT</vt:lpstr>
      <vt:lpstr>International Collaboration (as a dream)</vt:lpstr>
      <vt:lpstr>Summary </vt:lpstr>
    </vt:vector>
  </TitlesOfParts>
  <Company>ICRRGW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LCGT project</dc:title>
  <dc:creator>kuroda</dc:creator>
  <cp:lastModifiedBy>Suzuki, Tomotaka/鈴木 智敬</cp:lastModifiedBy>
  <cp:revision>62</cp:revision>
  <dcterms:created xsi:type="dcterms:W3CDTF">2005-06-17T04:46:07Z</dcterms:created>
  <dcterms:modified xsi:type="dcterms:W3CDTF">2019-11-28T05:28:41Z</dcterms:modified>
</cp:coreProperties>
</file>