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256" r:id="rId2"/>
    <p:sldId id="298" r:id="rId3"/>
    <p:sldId id="260" r:id="rId4"/>
    <p:sldId id="299" r:id="rId5"/>
    <p:sldId id="28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310" r:id="rId18"/>
    <p:sldId id="271" r:id="rId19"/>
    <p:sldId id="309" r:id="rId20"/>
    <p:sldId id="296" r:id="rId21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CC00FF"/>
    <a:srgbClr val="009900"/>
    <a:srgbClr val="0000FF"/>
    <a:srgbClr val="00FF00"/>
    <a:srgbClr val="FF3300"/>
    <a:srgbClr val="FEC4B8"/>
    <a:srgbClr val="FDC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8" autoAdjust="0"/>
    <p:restoredTop sz="94660"/>
  </p:normalViewPr>
  <p:slideViewPr>
    <p:cSldViewPr>
      <p:cViewPr varScale="1">
        <p:scale>
          <a:sx n="114" d="100"/>
          <a:sy n="114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91673E-3472-46A9-B4B1-DEC8D7D97EC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8393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ja-JP" altLang="ja-JP" sz="2400">
              <a:latin typeface="Times New Roman" panose="02020603050405020304" pitchFamily="18" charset="0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ja-JP" altLang="ja-JP" sz="2400">
              <a:latin typeface="Times New Roman" panose="02020603050405020304" pitchFamily="18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ja-JP" altLang="ja-JP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 sz="3300"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3E6B4463-F48B-4091-9A13-31ADCCF701F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A45E0-7368-42AB-8B69-706B9A14BED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170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A3B7D-B04E-443E-8B10-DCE90E48587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992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87EC8-28D1-4E8D-82D0-3F20E1477A0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437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DE4A4-DB55-4D27-8C07-65D8F1CC42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552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4B882-7655-4356-8559-D76BCA6630B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74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07B90-7487-49AC-9CF3-26581C3A417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329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F5D98-9BF1-4F44-BAD7-DAAB6FE37DC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95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54588-BBC7-4694-8696-2E82AFBFF5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466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BD24F-C238-4AAB-B8CD-82DF4C27AFC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755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43F20-BF67-49FC-8EC0-4FDFD95DACD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29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ja-JP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fld id="{E94F494A-E434-4290-93A9-DA989038637C}" type="slidenum">
              <a:rPr lang="en-US" altLang="ja-JP"/>
              <a:pPr/>
              <a:t>‹#›</a:t>
            </a:fld>
            <a:endParaRPr lang="en-US" altLang="ja-JP"/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ja-JP" altLang="ja-JP" sz="2400">
                <a:latin typeface="Times New Roman" panose="02020603050405020304" pitchFamily="18" charset="0"/>
              </a:endParaRP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higetaka%20MORIYAMA\My%20Documents\powerpoint\sukpc\XMASS\HAW05\xmass2-geant4-blue.avi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mtools.berkeley.ed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.isas.ac.jp/graph/Yohkoh_full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1470025"/>
          </a:xfrm>
        </p:spPr>
        <p:txBody>
          <a:bodyPr/>
          <a:lstStyle/>
          <a:p>
            <a:r>
              <a:rPr lang="en-US" altLang="ja-JP" sz="4900"/>
              <a:t>XMASS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429000"/>
            <a:ext cx="5410200" cy="2232025"/>
          </a:xfrm>
        </p:spPr>
        <p:txBody>
          <a:bodyPr/>
          <a:lstStyle/>
          <a:p>
            <a:pPr marL="552450" indent="-552450" algn="l">
              <a:lnSpc>
                <a:spcPct val="80000"/>
              </a:lnSpc>
            </a:pPr>
            <a:r>
              <a:rPr lang="en-US" altLang="ja-JP" sz="2900"/>
              <a:t>1. XMASS: physics targets</a:t>
            </a:r>
          </a:p>
          <a:p>
            <a:pPr marL="552450" indent="-552450" algn="l">
              <a:lnSpc>
                <a:spcPct val="80000"/>
              </a:lnSpc>
            </a:pPr>
            <a:r>
              <a:rPr lang="en-US" altLang="ja-JP" sz="2900"/>
              <a:t>2. 3kg FV prototype detector</a:t>
            </a:r>
          </a:p>
          <a:p>
            <a:pPr marL="552450" indent="-552450" algn="l">
              <a:lnSpc>
                <a:spcPct val="80000"/>
              </a:lnSpc>
            </a:pPr>
            <a:r>
              <a:rPr lang="en-US" altLang="ja-JP" sz="2900"/>
              <a:t>    feasibility confirmation</a:t>
            </a:r>
          </a:p>
          <a:p>
            <a:pPr marL="552450" indent="-552450" algn="l">
              <a:lnSpc>
                <a:spcPct val="80000"/>
              </a:lnSpc>
            </a:pPr>
            <a:r>
              <a:rPr lang="en-US" altLang="ja-JP" sz="2900"/>
              <a:t>3. 800kg liquid xenon detector</a:t>
            </a:r>
          </a:p>
          <a:p>
            <a:pPr marL="552450" indent="-552450" algn="l">
              <a:lnSpc>
                <a:spcPct val="80000"/>
              </a:lnSpc>
            </a:pPr>
            <a:r>
              <a:rPr lang="en-US" altLang="ja-JP" sz="2900"/>
              <a:t>    Search for dark matter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356100" y="1916113"/>
            <a:ext cx="4321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19</a:t>
            </a:r>
            <a:r>
              <a:rPr lang="en-US" altLang="ja-JP" sz="2400" baseline="30000"/>
              <a:t>th</a:t>
            </a:r>
            <a:r>
              <a:rPr lang="en-US" altLang="ja-JP" sz="2400"/>
              <a:t> October 2006</a:t>
            </a:r>
          </a:p>
          <a:p>
            <a:r>
              <a:rPr lang="en-US" altLang="ja-JP" sz="2400"/>
              <a:t>ICRR external review meeting,</a:t>
            </a:r>
          </a:p>
          <a:p>
            <a:r>
              <a:rPr lang="en-US" altLang="ja-JP" sz="2400"/>
              <a:t>S. Moriyama, ICRR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22896" r="12309" b="56102"/>
          <a:stretch>
            <a:fillRect/>
          </a:stretch>
        </p:blipFill>
        <p:spPr bwMode="auto">
          <a:xfrm>
            <a:off x="827088" y="1730375"/>
            <a:ext cx="7489825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re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53452" r="13507" b="25546"/>
          <a:stretch>
            <a:fillRect/>
          </a:stretch>
        </p:blipFill>
        <p:spPr bwMode="auto">
          <a:xfrm>
            <a:off x="795338" y="3494088"/>
            <a:ext cx="7410450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6985000" cy="990600"/>
          </a:xfrm>
        </p:spPr>
        <p:txBody>
          <a:bodyPr/>
          <a:lstStyle/>
          <a:p>
            <a:r>
              <a:rPr lang="en-US" altLang="ja-JP" sz="2900"/>
              <a:t>Source run</a:t>
            </a:r>
            <a:br>
              <a:rPr lang="en-US" altLang="ja-JP" sz="2900"/>
            </a:br>
            <a:r>
              <a:rPr lang="en-US" altLang="ja-JP" sz="2900"/>
              <a:t>(</a:t>
            </a:r>
            <a:r>
              <a:rPr lang="en-US" altLang="ja-JP" sz="2900">
                <a:latin typeface="Symbol" panose="05050102010706020507" pitchFamily="18" charset="2"/>
              </a:rPr>
              <a:t>g</a:t>
            </a:r>
            <a:r>
              <a:rPr lang="en-US" altLang="ja-JP" sz="2900"/>
              <a:t> ray injection from collimators) I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92275" y="1844675"/>
            <a:ext cx="996950" cy="457200"/>
          </a:xfrm>
          <a:prstGeom prst="rect">
            <a:avLst/>
          </a:prstGeom>
          <a:solidFill>
            <a:schemeClr val="bg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</a:rPr>
              <a:t>DATA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692275" y="3789363"/>
            <a:ext cx="658813" cy="457200"/>
          </a:xfrm>
          <a:prstGeom prst="rect">
            <a:avLst/>
          </a:prstGeom>
          <a:solidFill>
            <a:schemeClr val="bg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3366FF"/>
                </a:solidFill>
              </a:rPr>
              <a:t>MC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763713" y="1341438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3399"/>
                </a:solidFill>
              </a:rPr>
              <a:t>Collimator A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087813" y="13208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3399"/>
                </a:solidFill>
              </a:rPr>
              <a:t>Collimator B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535738" y="13208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3399"/>
                </a:solidFill>
              </a:rPr>
              <a:t>Collimator C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2268538" y="5734050"/>
            <a:ext cx="3587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716463" y="5734050"/>
            <a:ext cx="3587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7019925" y="5661025"/>
            <a:ext cx="3587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7422" name="Group 14"/>
          <p:cNvGrpSpPr>
            <a:grpSpLocks/>
          </p:cNvGrpSpPr>
          <p:nvPr/>
        </p:nvGrpSpPr>
        <p:grpSpPr bwMode="auto">
          <a:xfrm>
            <a:off x="7235825" y="5157788"/>
            <a:ext cx="1546225" cy="1371600"/>
            <a:chOff x="4269" y="3339"/>
            <a:chExt cx="974" cy="864"/>
          </a:xfrm>
        </p:grpSpPr>
        <p:grpSp>
          <p:nvGrpSpPr>
            <p:cNvPr id="17423" name="Group 15"/>
            <p:cNvGrpSpPr>
              <a:grpSpLocks/>
            </p:cNvGrpSpPr>
            <p:nvPr/>
          </p:nvGrpSpPr>
          <p:grpSpPr bwMode="auto">
            <a:xfrm rot="-2748804">
              <a:off x="4379" y="3339"/>
              <a:ext cx="864" cy="864"/>
              <a:chOff x="960" y="3264"/>
              <a:chExt cx="864" cy="864"/>
            </a:xfrm>
          </p:grpSpPr>
          <p:sp>
            <p:nvSpPr>
              <p:cNvPr id="17424" name="Rectangle 16"/>
              <p:cNvSpPr>
                <a:spLocks noChangeArrowheads="1"/>
              </p:cNvSpPr>
              <p:nvPr/>
            </p:nvSpPr>
            <p:spPr bwMode="auto">
              <a:xfrm>
                <a:off x="960" y="3264"/>
                <a:ext cx="864" cy="8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25" name="Oval 17"/>
              <p:cNvSpPr>
                <a:spLocks noChangeArrowheads="1"/>
              </p:cNvSpPr>
              <p:nvPr/>
            </p:nvSpPr>
            <p:spPr bwMode="auto">
              <a:xfrm>
                <a:off x="1008" y="3312"/>
                <a:ext cx="192" cy="19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26" name="Oval 18"/>
              <p:cNvSpPr>
                <a:spLocks noChangeArrowheads="1"/>
              </p:cNvSpPr>
              <p:nvPr/>
            </p:nvSpPr>
            <p:spPr bwMode="auto">
              <a:xfrm>
                <a:off x="1296" y="3312"/>
                <a:ext cx="192" cy="19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27" name="Oval 19"/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192" cy="19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28" name="Oval 20"/>
              <p:cNvSpPr>
                <a:spLocks noChangeArrowheads="1"/>
              </p:cNvSpPr>
              <p:nvPr/>
            </p:nvSpPr>
            <p:spPr bwMode="auto">
              <a:xfrm>
                <a:off x="1008" y="3600"/>
                <a:ext cx="192" cy="19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29" name="Oval 21"/>
              <p:cNvSpPr>
                <a:spLocks noChangeArrowheads="1"/>
              </p:cNvSpPr>
              <p:nvPr/>
            </p:nvSpPr>
            <p:spPr bwMode="auto">
              <a:xfrm>
                <a:off x="1008" y="3888"/>
                <a:ext cx="192" cy="19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30" name="Oval 22"/>
              <p:cNvSpPr>
                <a:spLocks noChangeArrowheads="1"/>
              </p:cNvSpPr>
              <p:nvPr/>
            </p:nvSpPr>
            <p:spPr bwMode="auto">
              <a:xfrm>
                <a:off x="1296" y="3600"/>
                <a:ext cx="192" cy="19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31" name="Oval 23"/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192" cy="19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32" name="Oval 24"/>
              <p:cNvSpPr>
                <a:spLocks noChangeArrowheads="1"/>
              </p:cNvSpPr>
              <p:nvPr/>
            </p:nvSpPr>
            <p:spPr bwMode="auto">
              <a:xfrm>
                <a:off x="1296" y="3888"/>
                <a:ext cx="192" cy="19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33" name="Oval 25"/>
              <p:cNvSpPr>
                <a:spLocks noChangeArrowheads="1"/>
              </p:cNvSpPr>
              <p:nvPr/>
            </p:nvSpPr>
            <p:spPr bwMode="auto">
              <a:xfrm>
                <a:off x="1584" y="3888"/>
                <a:ext cx="192" cy="19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4269" y="382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3399"/>
                  </a:solidFill>
                  <a:latin typeface="Helvetica" panose="020B0604020202020204" pitchFamily="34" charset="0"/>
                  <a:ea typeface="Osaka" charset="-128"/>
                </a:rPr>
                <a:t>A</a:t>
              </a:r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4475" y="3819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3399"/>
                  </a:solidFill>
                  <a:latin typeface="Helvetica" panose="020B0604020202020204" pitchFamily="34" charset="0"/>
                  <a:ea typeface="Osaka" charset="-128"/>
                </a:rPr>
                <a:t>B</a:t>
              </a:r>
            </a:p>
          </p:txBody>
        </p:sp>
        <p:sp>
          <p:nvSpPr>
            <p:cNvPr id="17436" name="Text Box 28"/>
            <p:cNvSpPr txBox="1">
              <a:spLocks noChangeArrowheads="1"/>
            </p:cNvSpPr>
            <p:nvPr/>
          </p:nvSpPr>
          <p:spPr bwMode="auto">
            <a:xfrm>
              <a:off x="4695" y="382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3399"/>
                  </a:solidFill>
                  <a:latin typeface="Helvetica" panose="020B0604020202020204" pitchFamily="34" charset="0"/>
                  <a:ea typeface="Osaka" charset="-128"/>
                </a:rPr>
                <a:t>C</a:t>
              </a:r>
            </a:p>
          </p:txBody>
        </p:sp>
        <p:sp>
          <p:nvSpPr>
            <p:cNvPr id="17437" name="Text Box 29"/>
            <p:cNvSpPr txBox="1">
              <a:spLocks noChangeArrowheads="1"/>
            </p:cNvSpPr>
            <p:nvPr/>
          </p:nvSpPr>
          <p:spPr bwMode="auto">
            <a:xfrm>
              <a:off x="4715" y="3621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FF3399"/>
                  </a:solidFill>
                  <a:latin typeface="Helvetica" panose="020B0604020202020204" pitchFamily="34" charset="0"/>
                  <a:ea typeface="Osaka" charset="-128"/>
                </a:rPr>
                <a:t>+</a:t>
              </a:r>
            </a:p>
          </p:txBody>
        </p:sp>
        <p:sp>
          <p:nvSpPr>
            <p:cNvPr id="17438" name="Text Box 30"/>
            <p:cNvSpPr txBox="1">
              <a:spLocks noChangeArrowheads="1"/>
            </p:cNvSpPr>
            <p:nvPr/>
          </p:nvSpPr>
          <p:spPr bwMode="auto">
            <a:xfrm>
              <a:off x="4499" y="3621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FF3399"/>
                  </a:solidFill>
                  <a:latin typeface="Helvetica" panose="020B0604020202020204" pitchFamily="34" charset="0"/>
                  <a:ea typeface="Osaka" charset="-128"/>
                </a:rPr>
                <a:t>+</a:t>
              </a: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4299" y="3621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FF3399"/>
                  </a:solidFill>
                  <a:latin typeface="Helvetica" panose="020B0604020202020204" pitchFamily="34" charset="0"/>
                  <a:ea typeface="Osaka" charset="-128"/>
                </a:rPr>
                <a:t>+</a:t>
              </a:r>
            </a:p>
          </p:txBody>
        </p:sp>
      </p:grp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0113" y="5661025"/>
            <a:ext cx="6264275" cy="541338"/>
          </a:xfrm>
        </p:spPr>
        <p:txBody>
          <a:bodyPr/>
          <a:lstStyle/>
          <a:p>
            <a:r>
              <a:rPr lang="en-US" altLang="ja-JP" sz="3500"/>
              <a:t>Well reproduced.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8140" r="12309" b="23042"/>
          <a:stretch>
            <a:fillRect/>
          </a:stretch>
        </p:blipFill>
        <p:spPr bwMode="auto">
          <a:xfrm>
            <a:off x="4340225" y="1379538"/>
            <a:ext cx="3311525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8140" r="13535" b="19803"/>
          <a:stretch>
            <a:fillRect/>
          </a:stretch>
        </p:blipFill>
        <p:spPr bwMode="auto">
          <a:xfrm>
            <a:off x="877888" y="1393825"/>
            <a:ext cx="3254375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7772400" cy="1143000"/>
          </a:xfrm>
        </p:spPr>
        <p:txBody>
          <a:bodyPr/>
          <a:lstStyle/>
          <a:p>
            <a:r>
              <a:rPr lang="en-US" altLang="ja-JP" sz="2900"/>
              <a:t>Source run</a:t>
            </a:r>
            <a:br>
              <a:rPr lang="en-US" altLang="ja-JP" sz="2900"/>
            </a:br>
            <a:r>
              <a:rPr lang="en-US" altLang="ja-JP" sz="2900"/>
              <a:t>(</a:t>
            </a:r>
            <a:r>
              <a:rPr lang="en-US" altLang="ja-JP" sz="2900">
                <a:latin typeface="Symbol" panose="05050102010706020507" pitchFamily="18" charset="2"/>
              </a:rPr>
              <a:t>g</a:t>
            </a:r>
            <a:r>
              <a:rPr lang="en-US" altLang="ja-JP" sz="2900"/>
              <a:t> ray injection from collimators) II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51275" y="4770438"/>
            <a:ext cx="5292725" cy="197167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3200"/>
              <a:t>Self shield works as expected.</a:t>
            </a:r>
          </a:p>
          <a:p>
            <a:pPr>
              <a:lnSpc>
                <a:spcPct val="90000"/>
              </a:lnSpc>
            </a:pPr>
            <a:r>
              <a:rPr lang="en-US" altLang="ja-JP" sz="3200"/>
              <a:t>Photo electron yield ~ 0.8p.e./keV for all volume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673100" y="4787900"/>
            <a:ext cx="1600200" cy="1752600"/>
            <a:chOff x="3312" y="3120"/>
            <a:chExt cx="1008" cy="1104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3312" y="3120"/>
              <a:ext cx="100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3312" y="364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3408" y="3168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3696" y="3168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3" name="Oval 11"/>
            <p:cNvSpPr>
              <a:spLocks noChangeArrowheads="1"/>
            </p:cNvSpPr>
            <p:nvPr/>
          </p:nvSpPr>
          <p:spPr bwMode="auto">
            <a:xfrm>
              <a:off x="3984" y="3168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>
              <a:off x="3408" y="3312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5" name="Oval 13"/>
            <p:cNvSpPr>
              <a:spLocks noChangeArrowheads="1"/>
            </p:cNvSpPr>
            <p:nvPr/>
          </p:nvSpPr>
          <p:spPr bwMode="auto">
            <a:xfrm>
              <a:off x="3696" y="3456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6" name="Oval 14"/>
            <p:cNvSpPr>
              <a:spLocks noChangeArrowheads="1"/>
            </p:cNvSpPr>
            <p:nvPr/>
          </p:nvSpPr>
          <p:spPr bwMode="auto">
            <a:xfrm>
              <a:off x="3984" y="3312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>
              <a:off x="3408" y="3456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8" name="Oval 16"/>
            <p:cNvSpPr>
              <a:spLocks noChangeArrowheads="1"/>
            </p:cNvSpPr>
            <p:nvPr/>
          </p:nvSpPr>
          <p:spPr bwMode="auto">
            <a:xfrm>
              <a:off x="3696" y="3312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9" name="Oval 17"/>
            <p:cNvSpPr>
              <a:spLocks noChangeArrowheads="1"/>
            </p:cNvSpPr>
            <p:nvPr/>
          </p:nvSpPr>
          <p:spPr bwMode="auto">
            <a:xfrm>
              <a:off x="3984" y="3456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50" name="Oval 18"/>
            <p:cNvSpPr>
              <a:spLocks noChangeArrowheads="1"/>
            </p:cNvSpPr>
            <p:nvPr/>
          </p:nvSpPr>
          <p:spPr bwMode="auto">
            <a:xfrm>
              <a:off x="3408" y="3744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51" name="Oval 19"/>
            <p:cNvSpPr>
              <a:spLocks noChangeArrowheads="1"/>
            </p:cNvSpPr>
            <p:nvPr/>
          </p:nvSpPr>
          <p:spPr bwMode="auto">
            <a:xfrm>
              <a:off x="3696" y="3744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52" name="Oval 20"/>
            <p:cNvSpPr>
              <a:spLocks noChangeArrowheads="1"/>
            </p:cNvSpPr>
            <p:nvPr/>
          </p:nvSpPr>
          <p:spPr bwMode="auto">
            <a:xfrm>
              <a:off x="3984" y="3744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53" name="Oval 21"/>
            <p:cNvSpPr>
              <a:spLocks noChangeArrowheads="1"/>
            </p:cNvSpPr>
            <p:nvPr/>
          </p:nvSpPr>
          <p:spPr bwMode="auto">
            <a:xfrm>
              <a:off x="3408" y="3888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54" name="Oval 22"/>
            <p:cNvSpPr>
              <a:spLocks noChangeArrowheads="1"/>
            </p:cNvSpPr>
            <p:nvPr/>
          </p:nvSpPr>
          <p:spPr bwMode="auto">
            <a:xfrm>
              <a:off x="3696" y="3888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55" name="Oval 23"/>
            <p:cNvSpPr>
              <a:spLocks noChangeArrowheads="1"/>
            </p:cNvSpPr>
            <p:nvPr/>
          </p:nvSpPr>
          <p:spPr bwMode="auto">
            <a:xfrm>
              <a:off x="3984" y="3888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56" name="Oval 24"/>
            <p:cNvSpPr>
              <a:spLocks noChangeArrowheads="1"/>
            </p:cNvSpPr>
            <p:nvPr/>
          </p:nvSpPr>
          <p:spPr bwMode="auto">
            <a:xfrm>
              <a:off x="3408" y="4032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57" name="Oval 25"/>
            <p:cNvSpPr>
              <a:spLocks noChangeArrowheads="1"/>
            </p:cNvSpPr>
            <p:nvPr/>
          </p:nvSpPr>
          <p:spPr bwMode="auto">
            <a:xfrm>
              <a:off x="3696" y="4032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>
              <a:off x="3984" y="4032"/>
              <a:ext cx="192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59" name="Line 27"/>
          <p:cNvSpPr>
            <a:spLocks noChangeShapeType="1"/>
          </p:cNvSpPr>
          <p:nvPr/>
        </p:nvSpPr>
        <p:spPr bwMode="auto">
          <a:xfrm flipH="1">
            <a:off x="2273300" y="57023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2349500" y="5092700"/>
            <a:ext cx="15240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rPr>
              <a:t>Gamma rays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1739900" y="6540500"/>
            <a:ext cx="989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latin typeface="Helvetica" panose="020B0604020202020204" pitchFamily="34" charset="0"/>
                <a:ea typeface="Osaka" charset="-128"/>
              </a:rPr>
              <a:t>Z= +15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368300" y="6540500"/>
            <a:ext cx="925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latin typeface="Helvetica" panose="020B0604020202020204" pitchFamily="34" charset="0"/>
                <a:ea typeface="Osaka" charset="-128"/>
              </a:rPr>
              <a:t>Z= -15</a:t>
            </a:r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 flipH="1">
            <a:off x="2349500" y="55499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H="1">
            <a:off x="2425700" y="56261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1511300" y="1574800"/>
            <a:ext cx="2098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aseline="30000"/>
              <a:t>137</a:t>
            </a:r>
            <a:r>
              <a:rPr lang="en-US" altLang="ja-JP" sz="2400"/>
              <a:t>Cs: 662keV</a:t>
            </a:r>
          </a:p>
          <a:p>
            <a:r>
              <a:rPr lang="en-US" altLang="ja-JP" sz="2400">
                <a:solidFill>
                  <a:srgbClr val="FF3300"/>
                </a:solidFill>
              </a:rPr>
              <a:t>DATA</a:t>
            </a:r>
          </a:p>
          <a:p>
            <a:r>
              <a:rPr lang="en-US" altLang="ja-JP" sz="2400">
                <a:solidFill>
                  <a:srgbClr val="3366FF"/>
                </a:solidFill>
              </a:rPr>
              <a:t>MC</a:t>
            </a: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1100138" y="1412875"/>
            <a:ext cx="431800" cy="2995613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3629025" y="1412875"/>
            <a:ext cx="431800" cy="2995613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4527550" y="1412875"/>
            <a:ext cx="604838" cy="2995613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6932613" y="1412875"/>
            <a:ext cx="609600" cy="2995613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 flipH="1" flipV="1">
            <a:off x="7292975" y="342900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7653338" y="3500438"/>
            <a:ext cx="12255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PMT</a:t>
            </a:r>
          </a:p>
          <a:p>
            <a:r>
              <a:rPr lang="en-US" altLang="ja-JP"/>
              <a:t>Saturation</a:t>
            </a:r>
          </a:p>
          <a:p>
            <a:r>
              <a:rPr lang="en-US" altLang="ja-JP"/>
              <a:t>region</a:t>
            </a: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955675" y="4427538"/>
            <a:ext cx="6769100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955675" y="443706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-15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3475038" y="4437063"/>
            <a:ext cx="876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+15cm</a:t>
            </a: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4340225" y="443706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-15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7004050" y="4437063"/>
            <a:ext cx="876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+15cm</a:t>
            </a:r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>
            <a:off x="3619500" y="2349500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>
            <a:off x="1531938" y="3716338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2466975" y="3068638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~1/200</a:t>
            </a:r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6932613" y="23495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81" name="Line 49"/>
          <p:cNvSpPr>
            <a:spLocks noChangeShapeType="1"/>
          </p:cNvSpPr>
          <p:nvPr/>
        </p:nvSpPr>
        <p:spPr bwMode="auto">
          <a:xfrm>
            <a:off x="5132388" y="309403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5924550" y="2636838"/>
            <a:ext cx="95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~1/10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1674813" y="4437063"/>
            <a:ext cx="186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Reconstructed Z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5203825" y="4437063"/>
            <a:ext cx="186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Reconstructed Z</a:t>
            </a: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 rot="16200000">
            <a:off x="-324643" y="2123281"/>
            <a:ext cx="1517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Arbitrary Unit</a:t>
            </a:r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4124325" y="1341438"/>
            <a:ext cx="406400" cy="3138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792163" y="1412875"/>
            <a:ext cx="287337" cy="309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523875" y="1628775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10</a:t>
            </a:r>
            <a:r>
              <a:rPr lang="en-US" altLang="ja-JP" baseline="30000">
                <a:ea typeface=""/>
              </a:rPr>
              <a:t>-1</a:t>
            </a:r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523875" y="2276475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10</a:t>
            </a:r>
            <a:r>
              <a:rPr lang="en-US" altLang="ja-JP" baseline="30000">
                <a:ea typeface=""/>
              </a:rPr>
              <a:t>-2</a:t>
            </a: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523875" y="2924175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10</a:t>
            </a:r>
            <a:r>
              <a:rPr lang="en-US" altLang="ja-JP" baseline="30000">
                <a:ea typeface=""/>
              </a:rPr>
              <a:t>-3</a:t>
            </a:r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523875" y="3573463"/>
            <a:ext cx="57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10</a:t>
            </a:r>
            <a:r>
              <a:rPr lang="en-US" altLang="ja-JP" baseline="30000">
                <a:ea typeface=""/>
              </a:rPr>
              <a:t>-4</a:t>
            </a:r>
          </a:p>
        </p:txBody>
      </p:sp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523875" y="4221163"/>
            <a:ext cx="57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10</a:t>
            </a:r>
            <a:r>
              <a:rPr lang="en-US" altLang="ja-JP" baseline="30000">
                <a:ea typeface=""/>
              </a:rPr>
              <a:t>-5</a:t>
            </a: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4051300" y="1622425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10</a:t>
            </a:r>
            <a:r>
              <a:rPr lang="en-US" altLang="ja-JP" baseline="30000">
                <a:ea typeface=""/>
              </a:rPr>
              <a:t>-1</a:t>
            </a:r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4051300" y="2270125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10</a:t>
            </a:r>
            <a:r>
              <a:rPr lang="en-US" altLang="ja-JP" baseline="30000">
                <a:ea typeface=""/>
              </a:rPr>
              <a:t>-2</a:t>
            </a:r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4051300" y="2917825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10</a:t>
            </a:r>
            <a:r>
              <a:rPr lang="en-US" altLang="ja-JP" baseline="30000">
                <a:ea typeface=""/>
              </a:rPr>
              <a:t>-3</a:t>
            </a:r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4051300" y="3567113"/>
            <a:ext cx="57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10</a:t>
            </a:r>
            <a:r>
              <a:rPr lang="en-US" altLang="ja-JP" baseline="30000">
                <a:ea typeface=""/>
              </a:rPr>
              <a:t>-4</a:t>
            </a:r>
          </a:p>
        </p:txBody>
      </p:sp>
      <p:sp>
        <p:nvSpPr>
          <p:cNvPr id="18497" name="Text Box 65"/>
          <p:cNvSpPr txBox="1">
            <a:spLocks noChangeArrowheads="1"/>
          </p:cNvSpPr>
          <p:nvPr/>
        </p:nvSpPr>
        <p:spPr bwMode="auto">
          <a:xfrm>
            <a:off x="4051300" y="4214813"/>
            <a:ext cx="57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10</a:t>
            </a:r>
            <a:r>
              <a:rPr lang="en-US" altLang="ja-JP" baseline="30000">
                <a:ea typeface=""/>
              </a:rPr>
              <a:t>-5</a:t>
            </a:r>
          </a:p>
        </p:txBody>
      </p:sp>
      <p:sp>
        <p:nvSpPr>
          <p:cNvPr id="18498" name="Text Box 66"/>
          <p:cNvSpPr txBox="1">
            <a:spLocks noChangeArrowheads="1"/>
          </p:cNvSpPr>
          <p:nvPr/>
        </p:nvSpPr>
        <p:spPr bwMode="auto">
          <a:xfrm>
            <a:off x="4556125" y="1557338"/>
            <a:ext cx="2986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aseline="30000"/>
              <a:t>60</a:t>
            </a:r>
            <a:r>
              <a:rPr lang="en-US" altLang="ja-JP" sz="2400"/>
              <a:t>Co: 1.17&amp;1.33MeV</a:t>
            </a:r>
          </a:p>
          <a:p>
            <a:r>
              <a:rPr lang="en-US" altLang="ja-JP" sz="2400">
                <a:solidFill>
                  <a:srgbClr val="FF3300"/>
                </a:solidFill>
              </a:rPr>
              <a:t>      DATA</a:t>
            </a:r>
          </a:p>
          <a:p>
            <a:r>
              <a:rPr lang="en-US" altLang="ja-JP" sz="2400">
                <a:solidFill>
                  <a:srgbClr val="3366FF"/>
                </a:solidFill>
              </a:rPr>
              <a:t>      MC</a:t>
            </a:r>
          </a:p>
        </p:txBody>
      </p:sp>
      <p:sp>
        <p:nvSpPr>
          <p:cNvPr id="18499" name="Text Box 67"/>
          <p:cNvSpPr txBox="1">
            <a:spLocks noChangeArrowheads="1"/>
          </p:cNvSpPr>
          <p:nvPr/>
        </p:nvSpPr>
        <p:spPr bwMode="auto">
          <a:xfrm>
            <a:off x="7499350" y="1844675"/>
            <a:ext cx="16446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No energy</a:t>
            </a:r>
          </a:p>
          <a:p>
            <a:r>
              <a:rPr lang="en-US" altLang="ja-JP"/>
              <a:t>cut, only</a:t>
            </a:r>
          </a:p>
          <a:p>
            <a:r>
              <a:rPr lang="en-US" altLang="ja-JP"/>
              <a:t>saturation cut.</a:t>
            </a:r>
          </a:p>
          <a:p>
            <a:r>
              <a:rPr lang="en-US" altLang="ja-JP"/>
              <a:t>BG subtracted</a:t>
            </a:r>
          </a:p>
          <a:p>
            <a:r>
              <a:rPr lang="en-US" altLang="ja-JP">
                <a:latin typeface="Symbol" panose="05050102010706020507" pitchFamily="18" charset="2"/>
              </a:rPr>
              <a:t>r</a:t>
            </a:r>
            <a:r>
              <a:rPr lang="en-US" altLang="ja-JP"/>
              <a:t>=2.884g/cc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8" name="Rectangle 72"/>
          <p:cNvSpPr>
            <a:spLocks noChangeArrowheads="1"/>
          </p:cNvSpPr>
          <p:nvPr/>
        </p:nvSpPr>
        <p:spPr bwMode="auto">
          <a:xfrm>
            <a:off x="468313" y="1557338"/>
            <a:ext cx="828040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96" name="Picture 40" descr="e_spectrum_a60s55r20_mc_fac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703263"/>
            <a:ext cx="4284663" cy="428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97" name="Picture 41" descr="self_shielding_a60s55r20_real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52475"/>
            <a:ext cx="42481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772400" cy="431800"/>
          </a:xfrm>
        </p:spPr>
        <p:txBody>
          <a:bodyPr/>
          <a:lstStyle/>
          <a:p>
            <a:pPr algn="ctr"/>
            <a:r>
              <a:rPr lang="en-US" altLang="ja-JP" sz="2900"/>
              <a:t>Background data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373688"/>
            <a:ext cx="8785225" cy="148431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/>
              <a:t>MC uses U/Th/K activity from PMTs, etc (meas. by HPGe).</a:t>
            </a:r>
          </a:p>
          <a:p>
            <a:pPr>
              <a:lnSpc>
                <a:spcPct val="90000"/>
              </a:lnSpc>
            </a:pPr>
            <a:r>
              <a:rPr lang="en-US" altLang="ja-JP" sz="2400"/>
              <a:t>Self shield effect can be clearly seen.</a:t>
            </a:r>
          </a:p>
          <a:p>
            <a:pPr>
              <a:lnSpc>
                <a:spcPct val="90000"/>
              </a:lnSpc>
            </a:pPr>
            <a:r>
              <a:rPr lang="en-US" altLang="ja-JP" sz="2400"/>
              <a:t>Very low background (10</a:t>
            </a:r>
            <a:r>
              <a:rPr lang="en-US" altLang="ja-JP" sz="2400" baseline="30000"/>
              <a:t>-2</a:t>
            </a:r>
            <a:r>
              <a:rPr lang="en-US" altLang="ja-JP" sz="2400"/>
              <a:t> /kg/day/keV@50-300 keV)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11413" y="1196975"/>
            <a:ext cx="1878012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REAL DATA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443663" y="1125538"/>
            <a:ext cx="2117725" cy="4572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MC simulation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771775" y="1844675"/>
            <a:ext cx="360363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771775" y="2133600"/>
            <a:ext cx="360363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2771775" y="2420938"/>
            <a:ext cx="360363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132138" y="1628775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All volume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203575" y="191611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20cm FV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203575" y="2276475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10cm FV</a:t>
            </a:r>
          </a:p>
          <a:p>
            <a:r>
              <a:rPr lang="en-US" altLang="ja-JP"/>
              <a:t>(3kg)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7002463" y="1773238"/>
            <a:ext cx="360362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7002463" y="2062163"/>
            <a:ext cx="360362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7002463" y="2349500"/>
            <a:ext cx="360362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380288" y="1557338"/>
            <a:ext cx="123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All volume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434263" y="1844675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20cm FV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7434263" y="2205038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10cm FV</a:t>
            </a:r>
          </a:p>
          <a:p>
            <a:r>
              <a:rPr lang="en-US" altLang="ja-JP"/>
              <a:t>(3kg)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971550" y="5492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4643438" y="836613"/>
            <a:ext cx="142875" cy="1223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900113" y="3881438"/>
            <a:ext cx="2951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258888" y="3716338"/>
            <a:ext cx="1776412" cy="3762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10</a:t>
            </a:r>
            <a:r>
              <a:rPr lang="en-US" altLang="ja-JP" baseline="30000"/>
              <a:t>-2</a:t>
            </a:r>
            <a:r>
              <a:rPr lang="en-US" altLang="ja-JP"/>
              <a:t>/kg/day/keV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755650" y="83661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3.9days livetime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1187450" y="5492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/>
          </a:p>
        </p:txBody>
      </p:sp>
      <p:grpSp>
        <p:nvGrpSpPr>
          <p:cNvPr id="19494" name="Group 38"/>
          <p:cNvGrpSpPr>
            <a:grpSpLocks/>
          </p:cNvGrpSpPr>
          <p:nvPr/>
        </p:nvGrpSpPr>
        <p:grpSpPr bwMode="auto">
          <a:xfrm rot="2678559">
            <a:off x="6084888" y="3429000"/>
            <a:ext cx="768350" cy="744538"/>
            <a:chOff x="0" y="0"/>
            <a:chExt cx="680" cy="680"/>
          </a:xfrm>
        </p:grpSpPr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0" y="0"/>
              <a:ext cx="680" cy="6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2" name="Rectangle 36"/>
            <p:cNvSpPr>
              <a:spLocks noChangeArrowheads="1"/>
            </p:cNvSpPr>
            <p:nvPr/>
          </p:nvSpPr>
          <p:spPr bwMode="auto">
            <a:xfrm>
              <a:off x="113" y="113"/>
              <a:ext cx="453" cy="45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3" name="Rectangle 37"/>
            <p:cNvSpPr>
              <a:spLocks noChangeArrowheads="1"/>
            </p:cNvSpPr>
            <p:nvPr/>
          </p:nvSpPr>
          <p:spPr bwMode="auto">
            <a:xfrm>
              <a:off x="226" y="226"/>
              <a:ext cx="227" cy="22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323850" y="836613"/>
            <a:ext cx="287338" cy="1296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 rot="16200000">
            <a:off x="-1134268" y="2475706"/>
            <a:ext cx="2635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Event rate (/kg/day/keV)</a:t>
            </a:r>
          </a:p>
        </p:txBody>
      </p:sp>
      <p:sp useBgFill="1"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4848225" y="4594225"/>
            <a:ext cx="4044950" cy="457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ja-JP" altLang="en-US" sz="2400">
                <a:solidFill>
                  <a:schemeClr val="tx2"/>
                </a:solidFill>
              </a:rPr>
              <a:t>　　　　　　　　　　　　　　　　　　　</a:t>
            </a:r>
          </a:p>
        </p:txBody>
      </p:sp>
      <p:sp useBgFill="1">
        <p:nvSpPr>
          <p:cNvPr id="19499" name="Text Box 43"/>
          <p:cNvSpPr txBox="1">
            <a:spLocks noChangeArrowheads="1"/>
          </p:cNvSpPr>
          <p:nvPr/>
        </p:nvSpPr>
        <p:spPr bwMode="auto">
          <a:xfrm rot="16200000">
            <a:off x="3140075" y="2701926"/>
            <a:ext cx="3533775" cy="457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ja-JP" altLang="en-US" sz="2400">
                <a:solidFill>
                  <a:schemeClr val="tx2"/>
                </a:solidFill>
              </a:rPr>
              <a:t>　　　　　　　　　　　　      　　</a:t>
            </a:r>
          </a:p>
        </p:txBody>
      </p:sp>
      <p:sp useBgFill="1"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458788" y="4619625"/>
            <a:ext cx="4044950" cy="457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ja-JP" altLang="en-US" sz="2400">
                <a:solidFill>
                  <a:schemeClr val="tx2"/>
                </a:solidFill>
              </a:rPr>
              <a:t>　　　　　　　　　　　　　　　　　　　</a:t>
            </a:r>
          </a:p>
        </p:txBody>
      </p:sp>
      <p:sp useBgFill="1">
        <p:nvSpPr>
          <p:cNvPr id="19501" name="Text Box 45"/>
          <p:cNvSpPr txBox="1">
            <a:spLocks noChangeArrowheads="1"/>
          </p:cNvSpPr>
          <p:nvPr/>
        </p:nvSpPr>
        <p:spPr bwMode="auto">
          <a:xfrm rot="16200000">
            <a:off x="-1123950" y="2663826"/>
            <a:ext cx="3533775" cy="457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ja-JP" altLang="en-US" sz="2400">
                <a:solidFill>
                  <a:schemeClr val="tx2"/>
                </a:solidFill>
              </a:rPr>
              <a:t>　　　　　　　　　　　　      　　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755650" y="45577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0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2840038" y="4541838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2000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1690688" y="455295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1000</a:t>
            </a: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323850" y="3683000"/>
            <a:ext cx="614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10</a:t>
            </a:r>
            <a:r>
              <a:rPr lang="en-US" altLang="ja-JP" sz="2000" baseline="30000"/>
              <a:t>-2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539750" y="166687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1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3983038" y="4541838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3000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3903663" y="4784725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keV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323850" y="2714625"/>
            <a:ext cx="614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10</a:t>
            </a:r>
            <a:r>
              <a:rPr lang="en-US" altLang="ja-JP" sz="2000" baseline="30000"/>
              <a:t>-1</a:t>
            </a:r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5005388" y="45069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0</a:t>
            </a: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7046913" y="4516438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2000</a:t>
            </a:r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5910263" y="452755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1000</a:t>
            </a:r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8189913" y="4516438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3000</a:t>
            </a:r>
          </a:p>
        </p:txBody>
      </p:sp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8224838" y="4759325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keV</a:t>
            </a: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4579938" y="3624263"/>
            <a:ext cx="614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10</a:t>
            </a:r>
            <a:r>
              <a:rPr lang="en-US" altLang="ja-JP" sz="2000" baseline="30000"/>
              <a:t>-2</a:t>
            </a:r>
          </a:p>
        </p:txBody>
      </p: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4795838" y="16081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1</a:t>
            </a:r>
          </a:p>
        </p:txBody>
      </p:sp>
      <p:sp>
        <p:nvSpPr>
          <p:cNvPr id="19526" name="Text Box 70"/>
          <p:cNvSpPr txBox="1">
            <a:spLocks noChangeArrowheads="1"/>
          </p:cNvSpPr>
          <p:nvPr/>
        </p:nvSpPr>
        <p:spPr bwMode="auto">
          <a:xfrm>
            <a:off x="4579938" y="2655888"/>
            <a:ext cx="614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000"/>
              <a:t>10</a:t>
            </a:r>
            <a:r>
              <a:rPr lang="en-US" altLang="ja-JP" sz="2000" baseline="30000"/>
              <a:t>-1</a:t>
            </a:r>
          </a:p>
        </p:txBody>
      </p:sp>
      <p:sp>
        <p:nvSpPr>
          <p:cNvPr id="19530" name="Line 74"/>
          <p:cNvSpPr>
            <a:spLocks noChangeShapeType="1"/>
          </p:cNvSpPr>
          <p:nvPr/>
        </p:nvSpPr>
        <p:spPr bwMode="auto">
          <a:xfrm flipH="1">
            <a:off x="5148263" y="1125538"/>
            <a:ext cx="0" cy="3455987"/>
          </a:xfrm>
          <a:prstGeom prst="line">
            <a:avLst/>
          </a:prstGeom>
          <a:noFill/>
          <a:ln w="1651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533" name="Line 77"/>
          <p:cNvSpPr>
            <a:spLocks noChangeShapeType="1"/>
          </p:cNvSpPr>
          <p:nvPr/>
        </p:nvSpPr>
        <p:spPr bwMode="auto">
          <a:xfrm>
            <a:off x="8572500" y="1138238"/>
            <a:ext cx="9525" cy="3403600"/>
          </a:xfrm>
          <a:prstGeom prst="line">
            <a:avLst/>
          </a:prstGeom>
          <a:noFill/>
          <a:ln w="1651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531" name="Line 75"/>
          <p:cNvSpPr>
            <a:spLocks noChangeShapeType="1"/>
          </p:cNvSpPr>
          <p:nvPr/>
        </p:nvSpPr>
        <p:spPr bwMode="auto">
          <a:xfrm>
            <a:off x="885825" y="1177925"/>
            <a:ext cx="9525" cy="3403600"/>
          </a:xfrm>
          <a:prstGeom prst="line">
            <a:avLst/>
          </a:prstGeom>
          <a:noFill/>
          <a:ln w="1651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532" name="Line 76"/>
          <p:cNvSpPr>
            <a:spLocks noChangeShapeType="1"/>
          </p:cNvSpPr>
          <p:nvPr/>
        </p:nvSpPr>
        <p:spPr bwMode="auto">
          <a:xfrm>
            <a:off x="4284663" y="1182688"/>
            <a:ext cx="9525" cy="3403600"/>
          </a:xfrm>
          <a:prstGeom prst="line">
            <a:avLst/>
          </a:prstGeom>
          <a:noFill/>
          <a:ln w="1651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6553200" cy="4392612"/>
          </a:xfrm>
        </p:spPr>
        <p:txBody>
          <a:bodyPr/>
          <a:lstStyle/>
          <a:p>
            <a:r>
              <a:rPr lang="en-US" altLang="ja-JP" sz="3500"/>
              <a:t>Current results</a:t>
            </a:r>
          </a:p>
          <a:p>
            <a:pPr lvl="1"/>
            <a:r>
              <a:rPr lang="en-US" altLang="ja-JP" sz="3000" baseline="30000"/>
              <a:t>238</a:t>
            </a:r>
            <a:r>
              <a:rPr lang="en-US" altLang="ja-JP" sz="3000"/>
              <a:t>U(Bi/Po):   = </a:t>
            </a:r>
            <a:r>
              <a:rPr lang="en-US" altLang="ja-JP" sz="3000">
                <a:solidFill>
                  <a:srgbClr val="FF0066"/>
                </a:solidFill>
              </a:rPr>
              <a:t>(33+-7)x10</a:t>
            </a:r>
            <a:r>
              <a:rPr lang="en-US" altLang="ja-JP" sz="3000" baseline="30000">
                <a:solidFill>
                  <a:srgbClr val="FF0066"/>
                </a:solidFill>
              </a:rPr>
              <a:t>-14</a:t>
            </a:r>
            <a:r>
              <a:rPr lang="en-US" altLang="ja-JP" sz="3000" baseline="30000"/>
              <a:t> </a:t>
            </a:r>
            <a:r>
              <a:rPr lang="en-US" altLang="ja-JP" sz="3000"/>
              <a:t>g/g</a:t>
            </a:r>
          </a:p>
          <a:p>
            <a:pPr lvl="1"/>
            <a:endParaRPr lang="en-US" altLang="ja-JP" sz="3000" baseline="30000"/>
          </a:p>
          <a:p>
            <a:pPr lvl="1"/>
            <a:endParaRPr lang="en-US" altLang="ja-JP" sz="3000" baseline="30000"/>
          </a:p>
          <a:p>
            <a:pPr lvl="1"/>
            <a:r>
              <a:rPr lang="en-US" altLang="ja-JP" sz="3000" baseline="30000"/>
              <a:t>232</a:t>
            </a:r>
            <a:r>
              <a:rPr lang="en-US" altLang="ja-JP" sz="3000"/>
              <a:t>Th(Bi/Po): &lt;  </a:t>
            </a:r>
            <a:r>
              <a:rPr lang="en-US" altLang="ja-JP" sz="3000">
                <a:solidFill>
                  <a:srgbClr val="FF0066"/>
                </a:solidFill>
              </a:rPr>
              <a:t>23x10</a:t>
            </a:r>
            <a:r>
              <a:rPr lang="en-US" altLang="ja-JP" sz="3000" baseline="30000">
                <a:solidFill>
                  <a:srgbClr val="FF0066"/>
                </a:solidFill>
              </a:rPr>
              <a:t>-14</a:t>
            </a:r>
            <a:r>
              <a:rPr lang="en-US" altLang="ja-JP" sz="3000">
                <a:solidFill>
                  <a:srgbClr val="FF0066"/>
                </a:solidFill>
              </a:rPr>
              <a:t> </a:t>
            </a:r>
            <a:r>
              <a:rPr lang="en-US" altLang="ja-JP" sz="3000"/>
              <a:t>g/g</a:t>
            </a:r>
          </a:p>
          <a:p>
            <a:pPr lvl="1"/>
            <a:endParaRPr lang="en-US" altLang="ja-JP" sz="3000" baseline="30000"/>
          </a:p>
          <a:p>
            <a:pPr lvl="1"/>
            <a:endParaRPr lang="en-US" altLang="ja-JP" sz="3000" baseline="30000"/>
          </a:p>
          <a:p>
            <a:pPr lvl="1"/>
            <a:r>
              <a:rPr lang="en-US" altLang="ja-JP" sz="3000" baseline="30000"/>
              <a:t>  </a:t>
            </a:r>
            <a:r>
              <a:rPr lang="en-US" altLang="ja-JP" sz="3000"/>
              <a:t>   Kr:  = </a:t>
            </a:r>
            <a:r>
              <a:rPr lang="en-US" altLang="ja-JP" sz="3000">
                <a:solidFill>
                  <a:srgbClr val="FF0066"/>
                </a:solidFill>
              </a:rPr>
              <a:t>3.3±1.1ppt</a:t>
            </a:r>
            <a:r>
              <a:rPr lang="en-US" altLang="ja-JP" sz="3000"/>
              <a:t/>
            </a:r>
            <a:br>
              <a:rPr lang="en-US" altLang="ja-JP" sz="3000"/>
            </a:br>
            <a:r>
              <a:rPr lang="en-US" altLang="ja-JP" sz="3000"/>
              <a:t>           </a:t>
            </a:r>
          </a:p>
          <a:p>
            <a:endParaRPr lang="en-US" altLang="ja-JP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00"/>
              <a:t>Internal background activities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31913" y="4221163"/>
            <a:ext cx="44958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ea typeface="Arial Unicode MS" panose="020B0604020202020204" pitchFamily="50" charset="-128"/>
                <a:cs typeface="Arial Unicode MS" panose="020B0604020202020204" pitchFamily="50" charset="-128"/>
              </a:rPr>
              <a:t>Factor ~10 (under further study)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331913" y="5445125"/>
            <a:ext cx="33845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>
                <a:ea typeface="Arial Unicode MS" panose="020B0604020202020204" pitchFamily="50" charset="-128"/>
                <a:cs typeface="Arial Unicode MS" panose="020B0604020202020204" pitchFamily="50" charset="-128"/>
              </a:rPr>
              <a:t>Achieved by distillation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331913" y="2997200"/>
            <a:ext cx="5400675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>
                <a:ea typeface="Arial Unicode MS" panose="020B0604020202020204" pitchFamily="50" charset="-128"/>
                <a:cs typeface="Arial Unicode MS" panose="020B0604020202020204" pitchFamily="50" charset="-128"/>
              </a:rPr>
              <a:t>Factor ~30, but may decay out further</a:t>
            </a:r>
          </a:p>
        </p:txBody>
      </p: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12700" y="692150"/>
            <a:ext cx="9169400" cy="6040438"/>
            <a:chOff x="8" y="436"/>
            <a:chExt cx="5776" cy="3805"/>
          </a:xfrm>
        </p:grpSpPr>
        <p:sp>
          <p:nvSpPr>
            <p:cNvPr id="20482" name="Rectangle 2"/>
            <p:cNvSpPr>
              <a:spLocks noChangeArrowheads="1"/>
            </p:cNvSpPr>
            <p:nvPr/>
          </p:nvSpPr>
          <p:spPr bwMode="auto">
            <a:xfrm>
              <a:off x="4241" y="845"/>
              <a:ext cx="1361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4604" y="1117"/>
              <a:ext cx="1043" cy="2404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4513" y="436"/>
              <a:ext cx="1247" cy="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2400">
                  <a:solidFill>
                    <a:srgbClr val="FF3399"/>
                  </a:solidFill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Goal </a:t>
              </a:r>
              <a:r>
                <a:rPr lang="en-US" altLang="ja-JP" sz="2000">
                  <a:solidFill>
                    <a:srgbClr val="FF3399"/>
                  </a:solidFill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to look for DM by 800kg detector</a:t>
              </a:r>
            </a:p>
            <a:p>
              <a:endParaRPr lang="en-US" altLang="ja-JP" sz="2400"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endParaRPr lang="en-US" altLang="ja-JP" sz="2400"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r>
                <a:rPr lang="en-US" altLang="ja-JP" sz="2400"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1x10</a:t>
              </a:r>
              <a:r>
                <a:rPr lang="en-US" altLang="ja-JP" sz="2400" baseline="30000"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-14</a:t>
              </a:r>
              <a:r>
                <a:rPr lang="en-US" altLang="ja-JP" sz="2400"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g/g </a:t>
              </a: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4604" y="2251"/>
              <a:ext cx="10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2400"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2x10</a:t>
              </a:r>
              <a:r>
                <a:rPr lang="en-US" altLang="ja-JP" sz="2400" baseline="30000"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-14</a:t>
              </a:r>
              <a:r>
                <a:rPr lang="en-US" altLang="ja-JP" sz="2400"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g/g </a:t>
              </a: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830" y="3067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 ppt</a:t>
              </a: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 flipH="1">
              <a:off x="3198" y="3249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4241" y="3203"/>
              <a:ext cx="38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3200">
                  <a:solidFill>
                    <a:srgbClr val="FF3300"/>
                  </a:solidFill>
                </a:rPr>
                <a:t>x3</a:t>
              </a:r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 flipH="1">
              <a:off x="4014" y="2432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4150" y="2387"/>
              <a:ext cx="4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800">
                  <a:solidFill>
                    <a:srgbClr val="FF3300"/>
                  </a:solidFill>
                </a:rPr>
                <a:t>x12</a:t>
              </a:r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 flipH="1">
              <a:off x="4377" y="166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1" name="Text Box 21"/>
            <p:cNvSpPr txBox="1">
              <a:spLocks noChangeArrowheads="1"/>
            </p:cNvSpPr>
            <p:nvPr/>
          </p:nvSpPr>
          <p:spPr bwMode="auto">
            <a:xfrm>
              <a:off x="4150" y="1706"/>
              <a:ext cx="4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800">
                  <a:solidFill>
                    <a:srgbClr val="FF3300"/>
                  </a:solidFill>
                </a:rPr>
                <a:t>x33</a:t>
              </a:r>
            </a:p>
          </p:txBody>
        </p:sp>
        <p:sp>
          <p:nvSpPr>
            <p:cNvPr id="20502" name="Text Box 22"/>
            <p:cNvSpPr txBox="1">
              <a:spLocks noChangeArrowheads="1"/>
            </p:cNvSpPr>
            <p:nvPr/>
          </p:nvSpPr>
          <p:spPr bwMode="auto">
            <a:xfrm>
              <a:off x="8" y="3929"/>
              <a:ext cx="5776" cy="3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/>
                <a:t>Very near to the target level of U, Th Radon and Kr contamination.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893175" cy="620712"/>
          </a:xfrm>
        </p:spPr>
        <p:txBody>
          <a:bodyPr/>
          <a:lstStyle/>
          <a:p>
            <a:r>
              <a:rPr lang="en-US" altLang="ja-JP" sz="2900"/>
              <a:t>Distillation to reduce Kr (1/1000 by 1 pass)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6624637" cy="158432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700"/>
              <a:t>Very effective to reduce internal impurities (</a:t>
            </a:r>
            <a:r>
              <a:rPr lang="en-US" altLang="ja-JP" sz="2700" baseline="30000"/>
              <a:t>85</a:t>
            </a:r>
            <a:r>
              <a:rPr lang="en-US" altLang="ja-JP" sz="2700"/>
              <a:t>Kr, etc.)</a:t>
            </a:r>
          </a:p>
          <a:p>
            <a:pPr>
              <a:lnSpc>
                <a:spcPct val="90000"/>
              </a:lnSpc>
            </a:pPr>
            <a:r>
              <a:rPr lang="en-US" altLang="ja-JP" sz="2700"/>
              <a:t>We have processed our Xe before the measurement.</a:t>
            </a:r>
          </a:p>
        </p:txBody>
      </p:sp>
      <p:pic>
        <p:nvPicPr>
          <p:cNvPr id="21508" name="Picture 4" descr="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97200"/>
            <a:ext cx="155575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924300" y="3284538"/>
            <a:ext cx="1588" cy="33575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 rot="5400000">
            <a:off x="5275263" y="5391150"/>
            <a:ext cx="609600" cy="1295400"/>
          </a:xfrm>
          <a:prstGeom prst="upArrow">
            <a:avLst>
              <a:gd name="adj1" fmla="val 50000"/>
              <a:gd name="adj2" fmla="val 531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rot="5400000">
            <a:off x="1506538" y="3181350"/>
            <a:ext cx="600075" cy="1095375"/>
          </a:xfrm>
          <a:prstGeom prst="upArrow">
            <a:avLst>
              <a:gd name="adj1" fmla="val 50000"/>
              <a:gd name="adj2" fmla="val 45635"/>
            </a:avLst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411413" y="2997200"/>
            <a:ext cx="1143000" cy="345598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2700338" y="5084763"/>
            <a:ext cx="525462" cy="555625"/>
            <a:chOff x="2016" y="3168"/>
            <a:chExt cx="384" cy="480"/>
          </a:xfrm>
        </p:grpSpPr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V="1">
              <a:off x="2016" y="3168"/>
              <a:ext cx="0" cy="480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 flipV="1">
              <a:off x="2208" y="3168"/>
              <a:ext cx="0" cy="480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 flipV="1">
              <a:off x="2400" y="3168"/>
              <a:ext cx="0" cy="480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2771775" y="3789363"/>
            <a:ext cx="334963" cy="728662"/>
            <a:chOff x="1846" y="2160"/>
            <a:chExt cx="201" cy="428"/>
          </a:xfrm>
        </p:grpSpPr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1925" y="2338"/>
              <a:ext cx="0" cy="250"/>
            </a:xfrm>
            <a:prstGeom prst="line">
              <a:avLst/>
            </a:prstGeom>
            <a:noFill/>
            <a:ln w="412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1519" name="Group 15"/>
            <p:cNvGrpSpPr>
              <a:grpSpLocks/>
            </p:cNvGrpSpPr>
            <p:nvPr/>
          </p:nvGrpSpPr>
          <p:grpSpPr bwMode="auto">
            <a:xfrm>
              <a:off x="1846" y="2160"/>
              <a:ext cx="201" cy="202"/>
              <a:chOff x="1846" y="2160"/>
              <a:chExt cx="201" cy="202"/>
            </a:xfrm>
          </p:grpSpPr>
          <p:sp>
            <p:nvSpPr>
              <p:cNvPr id="21520" name="Oval 16"/>
              <p:cNvSpPr>
                <a:spLocks noChangeArrowheads="1"/>
              </p:cNvSpPr>
              <p:nvPr/>
            </p:nvSpPr>
            <p:spPr bwMode="auto">
              <a:xfrm>
                <a:off x="1846" y="2195"/>
                <a:ext cx="79" cy="7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521" name="Oval 17"/>
              <p:cNvSpPr>
                <a:spLocks noChangeArrowheads="1"/>
              </p:cNvSpPr>
              <p:nvPr/>
            </p:nvSpPr>
            <p:spPr bwMode="auto">
              <a:xfrm>
                <a:off x="1942" y="2291"/>
                <a:ext cx="79" cy="7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522" name="Oval 18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79" cy="7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aphicFrame>
        <p:nvGraphicFramePr>
          <p:cNvPr id="21552" name="Group 48"/>
          <p:cNvGraphicFramePr>
            <a:graphicFrameLocks noGrp="1"/>
          </p:cNvGraphicFramePr>
          <p:nvPr/>
        </p:nvGraphicFramePr>
        <p:xfrm>
          <a:off x="6804025" y="765175"/>
          <a:ext cx="2160588" cy="1947863"/>
        </p:xfrm>
        <a:graphic>
          <a:graphicData uri="http://schemas.openxmlformats.org/drawingml/2006/table">
            <a:tbl>
              <a:tblPr/>
              <a:tblGrid>
                <a:gridCol w="560388"/>
                <a:gridCol w="1600200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ja-JP" altLang="ja-JP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Boiling point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(@1 atm)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Xe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165K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Kr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120K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21537" name="Picture 33" descr="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14255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3924300" y="3717925"/>
            <a:ext cx="100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ja-JP" sz="2800" b="1">
                <a:solidFill>
                  <a:srgbClr val="FFFF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~3m</a:t>
            </a: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 rot="5400000">
            <a:off x="5203826" y="2941637"/>
            <a:ext cx="609600" cy="1152525"/>
          </a:xfrm>
          <a:prstGeom prst="upArrow">
            <a:avLst>
              <a:gd name="adj1" fmla="val 50000"/>
              <a:gd name="adj2" fmla="val 4726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684213" y="4437063"/>
            <a:ext cx="1303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13 stage of 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5076825" y="4292600"/>
            <a:ext cx="4089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Operation: 2 atm</a:t>
            </a:r>
          </a:p>
          <a:p>
            <a:r>
              <a:rPr lang="en-US" altLang="ja-JP" sz="20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Processing speed: 0.6 kg / hour</a:t>
            </a:r>
          </a:p>
          <a:p>
            <a:r>
              <a:rPr lang="en-US" altLang="ja-JP" sz="20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Design factor: </a:t>
            </a:r>
            <a:r>
              <a:rPr lang="en-US" altLang="ja-JP" sz="2000" b="1">
                <a:solidFill>
                  <a:srgbClr val="FF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1/1000 Kr</a:t>
            </a:r>
            <a:r>
              <a:rPr lang="en-US" altLang="ja-JP" sz="20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 / 1 pass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2411413" y="2997200"/>
            <a:ext cx="10810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Lower temp.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2411413" y="5589588"/>
            <a:ext cx="1152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Higher temp.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5219700" y="3357563"/>
            <a:ext cx="596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~1%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1476375" y="4941888"/>
            <a:ext cx="696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2cm</a:t>
            </a:r>
            <a:r>
              <a:rPr lang="en-US" altLang="ja-JP" sz="1600" b="1">
                <a:solidFill>
                  <a:schemeClr val="bg1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f</a:t>
            </a:r>
          </a:p>
        </p:txBody>
      </p:sp>
      <p:sp>
        <p:nvSpPr>
          <p:cNvPr id="21546" name="AutoShape 42"/>
          <p:cNvSpPr>
            <a:spLocks noChangeArrowheads="1"/>
          </p:cNvSpPr>
          <p:nvPr/>
        </p:nvSpPr>
        <p:spPr bwMode="auto">
          <a:xfrm>
            <a:off x="3132138" y="4221163"/>
            <a:ext cx="215900" cy="792162"/>
          </a:xfrm>
          <a:prstGeom prst="curvedLeft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 flipH="1" flipV="1">
            <a:off x="2555875" y="4149725"/>
            <a:ext cx="215900" cy="792163"/>
          </a:xfrm>
          <a:prstGeom prst="curvedLeft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5148263" y="5876925"/>
            <a:ext cx="709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~99%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6300788" y="5300663"/>
            <a:ext cx="2663825" cy="15176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altLang="ja-JP" sz="2400" u="sng">
                <a:ea typeface="Arial Unicode MS" panose="020B0604020202020204" pitchFamily="50" charset="-128"/>
                <a:cs typeface="Arial Unicode MS" panose="020B0604020202020204" pitchFamily="50" charset="-128"/>
              </a:rPr>
              <a:t>Purified Xe:</a:t>
            </a:r>
            <a:endParaRPr lang="en-US" altLang="ja-JP" sz="24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altLang="ja-JP" sz="2400"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400" b="1">
                <a:solidFill>
                  <a:srgbClr val="FF0066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=3.3±1.1ppt Kr</a:t>
            </a:r>
            <a:r>
              <a:rPr lang="en-US" altLang="ja-JP" sz="2400">
                <a:ea typeface="Arial Unicode MS" panose="020B0604020202020204" pitchFamily="50" charset="-128"/>
                <a:cs typeface="Arial Unicode MS" panose="020B0604020202020204" pitchFamily="50" charset="-128"/>
              </a:rPr>
              <a:t> (measured after</a:t>
            </a:r>
          </a:p>
          <a:p>
            <a:pPr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altLang="ja-JP" sz="2400">
                <a:ea typeface="Arial Unicode MS" panose="020B0604020202020204" pitchFamily="50" charset="-128"/>
                <a:cs typeface="Arial Unicode MS" panose="020B0604020202020204" pitchFamily="50" charset="-128"/>
              </a:rPr>
              <a:t>  Kr-enrichment)</a:t>
            </a: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6516688" y="2924175"/>
            <a:ext cx="2232025" cy="1047750"/>
          </a:xfrm>
          <a:prstGeom prst="rect">
            <a:avLst/>
          </a:prstGeom>
          <a:solidFill>
            <a:schemeClr val="accent2">
              <a:alpha val="7001"/>
            </a:schemeClr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altLang="ja-JP" sz="2000" u="sng">
                <a:ea typeface="Arial Unicode MS" panose="020B0604020202020204" pitchFamily="50" charset="-128"/>
                <a:cs typeface="Arial Unicode MS" panose="020B0604020202020204" pitchFamily="50" charset="-128"/>
              </a:rPr>
              <a:t>Off gas Xe:</a:t>
            </a:r>
            <a:endParaRPr lang="en-US" altLang="ja-JP" sz="20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330</a:t>
            </a:r>
            <a:r>
              <a:rPr lang="en-US" altLang="ja-JP" sz="2000">
                <a:ea typeface="Arial Unicode MS" panose="020B0604020202020204" pitchFamily="50" charset="-128"/>
                <a:cs typeface="Times New Roman" panose="02020603050405020304" pitchFamily="18" charset="0"/>
              </a:rPr>
              <a:t>±100</a:t>
            </a:r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 ppb Kr</a:t>
            </a:r>
          </a:p>
          <a:p>
            <a:pPr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(measured)</a:t>
            </a: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611188" y="2636838"/>
            <a:ext cx="1728787" cy="711200"/>
          </a:xfrm>
          <a:prstGeom prst="rect">
            <a:avLst/>
          </a:prstGeom>
          <a:solidFill>
            <a:srgbClr val="99CC00">
              <a:alpha val="8000"/>
            </a:srgbClr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altLang="ja-JP" sz="2000" u="sng">
                <a:ea typeface="Arial Unicode MS" panose="020B0604020202020204" pitchFamily="50" charset="-128"/>
                <a:cs typeface="Arial Unicode MS" panose="020B0604020202020204" pitchFamily="50" charset="-128"/>
              </a:rPr>
              <a:t>Original Xe:</a:t>
            </a:r>
          </a:p>
          <a:p>
            <a:pPr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   ~3 ppb Kr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bg1"/>
          </a:solidFill>
          <a:ln w="127000">
            <a:solidFill>
              <a:srgbClr val="66003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sz="2900"/>
              <a:t> 3. 800kg(100kg FV) detector for DM search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154146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/>
              <a:t>Improve Energy threshold </a:t>
            </a:r>
            <a:r>
              <a:rPr lang="en-US" altLang="ja-JP" sz="2400">
                <a:sym typeface="Wingdings" panose="05000000000000000000" pitchFamily="2" charset="2"/>
              </a:rPr>
              <a:t> </a:t>
            </a:r>
            <a:r>
              <a:rPr lang="en-US" altLang="ja-JP" sz="2400">
                <a:solidFill>
                  <a:srgbClr val="FF3300"/>
                </a:solidFill>
                <a:sym typeface="Wingdings" panose="05000000000000000000" pitchFamily="2" charset="2"/>
              </a:rPr>
              <a:t>immerse PMTs into LXe</a:t>
            </a:r>
            <a:endParaRPr lang="en-US" altLang="ja-JP" sz="240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ja-JP" sz="2400"/>
              <a:t>Ext. </a:t>
            </a:r>
            <a:r>
              <a:rPr lang="en-US" altLang="ja-JP" sz="2400">
                <a:latin typeface="Symbol" panose="05050102010706020507" pitchFamily="18" charset="2"/>
              </a:rPr>
              <a:t>g</a:t>
            </a:r>
            <a:r>
              <a:rPr lang="en-US" altLang="ja-JP" sz="2400"/>
              <a:t> BG: from PMT’s </a:t>
            </a:r>
            <a:r>
              <a:rPr lang="en-US" altLang="ja-JP" sz="2400">
                <a:sym typeface="Wingdings" panose="05000000000000000000" pitchFamily="2" charset="2"/>
              </a:rPr>
              <a:t> </a:t>
            </a:r>
            <a:r>
              <a:rPr lang="en-US" altLang="ja-JP" sz="2400">
                <a:solidFill>
                  <a:srgbClr val="FF3300"/>
                </a:solidFill>
                <a:sym typeface="Wingdings" panose="05000000000000000000" pitchFamily="2" charset="2"/>
              </a:rPr>
              <a:t>Self-shield effect demonstrated</a:t>
            </a:r>
            <a:endParaRPr lang="en-US" altLang="ja-JP" sz="240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ja-JP" sz="2400"/>
              <a:t>Int. BG: Kr (distillation), Radon </a:t>
            </a:r>
            <a:r>
              <a:rPr lang="en-US" altLang="ja-JP" sz="2400">
                <a:sym typeface="Wingdings" panose="05000000000000000000" pitchFamily="2" charset="2"/>
              </a:rPr>
              <a:t> </a:t>
            </a:r>
            <a:r>
              <a:rPr lang="en-US" altLang="ja-JP" sz="2400">
                <a:solidFill>
                  <a:srgbClr val="FF3300"/>
                </a:solidFill>
                <a:sym typeface="Wingdings" panose="05000000000000000000" pitchFamily="2" charset="2"/>
              </a:rPr>
              <a:t>Almost achieved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68313" y="2133600"/>
            <a:ext cx="828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000000"/>
                </a:solidFill>
              </a:rPr>
              <a:t>“Full” photo-sensitive,“Spherical” geometry detector</a:t>
            </a: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V="1">
            <a:off x="1549400" y="5445125"/>
            <a:ext cx="1871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116013" y="5516563"/>
            <a:ext cx="2735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>
                <a:solidFill>
                  <a:srgbClr val="FF3300"/>
                </a:solidFill>
                <a:latin typeface="Times New Roman" panose="02020603050405020304" pitchFamily="18" charset="0"/>
              </a:rPr>
              <a:t>80cm diameter</a:t>
            </a:r>
          </a:p>
        </p:txBody>
      </p:sp>
      <p:pic>
        <p:nvPicPr>
          <p:cNvPr id="22550" name="Picture 22" descr="no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5817" r="21541" b="18135"/>
          <a:stretch>
            <a:fillRect/>
          </a:stretch>
        </p:blipFill>
        <p:spPr bwMode="auto">
          <a:xfrm>
            <a:off x="1187450" y="2781300"/>
            <a:ext cx="24511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104775" y="6100763"/>
            <a:ext cx="4319588" cy="6699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9850" y="6086475"/>
            <a:ext cx="442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solidFill>
                  <a:srgbClr val="000000"/>
                </a:solidFill>
              </a:rPr>
              <a:t>812-hex PMTs (1/10 Low BG) 	</a:t>
            </a:r>
          </a:p>
          <a:p>
            <a:pPr algn="ctr"/>
            <a:r>
              <a:rPr lang="en-US" altLang="ja-JP" sz="2000" b="1">
                <a:solidFill>
                  <a:srgbClr val="FF3300"/>
                </a:solidFill>
              </a:rPr>
              <a:t>70% photo-coverage</a:t>
            </a:r>
            <a:r>
              <a:rPr lang="en-US" altLang="ja-JP" sz="2000" b="1">
                <a:solidFill>
                  <a:srgbClr val="000000"/>
                </a:solidFill>
              </a:rPr>
              <a:t> </a:t>
            </a:r>
            <a:r>
              <a:rPr lang="en-US" altLang="ja-JP" sz="2000" b="1">
                <a:solidFill>
                  <a:srgbClr val="FF0000"/>
                </a:solidFill>
              </a:rPr>
              <a:t>~5p.e./keVee</a:t>
            </a:r>
          </a:p>
        </p:txBody>
      </p:sp>
      <p:graphicFrame>
        <p:nvGraphicFramePr>
          <p:cNvPr id="22565" name="Object 37"/>
          <p:cNvGraphicFramePr>
            <a:graphicFrameLocks noChangeAspect="1"/>
          </p:cNvGraphicFramePr>
          <p:nvPr/>
        </p:nvGraphicFramePr>
        <p:xfrm>
          <a:off x="4427538" y="2565400"/>
          <a:ext cx="4103687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Artwork" r:id="rId4" imgW="43336800" imgH="5846400" progId="Adobe.Illustrator.9">
                  <p:embed/>
                </p:oleObj>
              </mc:Choice>
              <mc:Fallback>
                <p:oleObj name="Artwork" r:id="rId4" imgW="43336800" imgH="5846400" progId="Adobe.Illustrator.9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1118" r="87787" b="18120"/>
                      <a:stretch>
                        <a:fillRect/>
                      </a:stretch>
                    </p:blipFill>
                    <p:spPr bwMode="auto">
                      <a:xfrm>
                        <a:off x="4427538" y="2565400"/>
                        <a:ext cx="4103687" cy="341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4572000" y="2638425"/>
            <a:ext cx="3816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000000"/>
                </a:solidFill>
              </a:rPr>
              <a:t>            </a:t>
            </a:r>
            <a:r>
              <a:rPr lang="en-US" altLang="ja-JP" b="1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altLang="ja-JP" b="1">
                <a:solidFill>
                  <a:srgbClr val="000000"/>
                </a:solidFill>
              </a:rPr>
              <a:t> ray BG from PMTs: </a:t>
            </a:r>
          </a:p>
          <a:p>
            <a:r>
              <a:rPr lang="en-US" altLang="ja-JP" b="1">
                <a:solidFill>
                  <a:srgbClr val="000000"/>
                </a:solidFill>
              </a:rPr>
              <a:t>                                </a:t>
            </a:r>
            <a:r>
              <a:rPr lang="en-US" altLang="ja-JP" b="1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60cm, 346kg </a:t>
            </a:r>
          </a:p>
          <a:p>
            <a:r>
              <a:rPr lang="en-US" altLang="ja-JP" b="1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               </a:t>
            </a:r>
            <a:r>
              <a:rPr lang="en-US" altLang="ja-JP" b="1">
                <a:solidFill>
                  <a:srgbClr val="FF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40cm, 100kg</a:t>
            </a:r>
          </a:p>
          <a:p>
            <a:endParaRPr lang="en-US" altLang="ja-JP" b="1">
              <a:solidFill>
                <a:srgbClr val="000000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5867400" y="3097213"/>
            <a:ext cx="6492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>
            <a:off x="5867400" y="3357563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>
            <a:off x="5562600" y="3933825"/>
            <a:ext cx="2393950" cy="0"/>
          </a:xfrm>
          <a:prstGeom prst="line">
            <a:avLst/>
          </a:prstGeom>
          <a:noFill/>
          <a:ln w="63500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5940425" y="3502025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9900"/>
                </a:solidFill>
              </a:rPr>
              <a:t>Achieved</a:t>
            </a:r>
          </a:p>
        </p:txBody>
      </p:sp>
      <p:sp>
        <p:nvSpPr>
          <p:cNvPr id="22571" name="Line 43"/>
          <p:cNvSpPr>
            <a:spLocks noChangeShapeType="1"/>
          </p:cNvSpPr>
          <p:nvPr/>
        </p:nvSpPr>
        <p:spPr bwMode="auto">
          <a:xfrm>
            <a:off x="5868988" y="3600450"/>
            <a:ext cx="0" cy="33337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72" name="Line 44"/>
          <p:cNvSpPr>
            <a:spLocks noChangeShapeType="1"/>
          </p:cNvSpPr>
          <p:nvPr/>
        </p:nvSpPr>
        <p:spPr bwMode="auto">
          <a:xfrm flipH="1" flipV="1">
            <a:off x="5508625" y="3635375"/>
            <a:ext cx="0" cy="298450"/>
          </a:xfrm>
          <a:prstGeom prst="line">
            <a:avLst/>
          </a:prstGeom>
          <a:noFill/>
          <a:ln w="63500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5867400" y="5157788"/>
            <a:ext cx="192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33CC33"/>
                </a:solidFill>
              </a:rPr>
              <a:t>pp &amp; </a:t>
            </a:r>
            <a:r>
              <a:rPr lang="en-US" altLang="ja-JP" b="1" baseline="30000">
                <a:solidFill>
                  <a:srgbClr val="33CC33"/>
                </a:solidFill>
              </a:rPr>
              <a:t>7</a:t>
            </a:r>
            <a:r>
              <a:rPr lang="en-US" altLang="ja-JP" b="1">
                <a:solidFill>
                  <a:srgbClr val="33CC33"/>
                </a:solidFill>
              </a:rPr>
              <a:t>Be solar </a:t>
            </a:r>
            <a:r>
              <a:rPr lang="en-US" altLang="ja-JP" b="1">
                <a:solidFill>
                  <a:srgbClr val="33CC33"/>
                </a:solidFill>
                <a:latin typeface="Symbol" panose="05050102010706020507" pitchFamily="18" charset="2"/>
              </a:rPr>
              <a:t>n</a:t>
            </a: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4643438" y="6021388"/>
            <a:ext cx="4321175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0000FF"/>
                </a:solidFill>
              </a:rPr>
              <a:t>Expected dark matter signal</a:t>
            </a:r>
          </a:p>
          <a:p>
            <a:r>
              <a:rPr lang="en-US" altLang="ja-JP" sz="1600" b="1">
                <a:solidFill>
                  <a:srgbClr val="0000FF"/>
                </a:solidFill>
              </a:rPr>
              <a:t>(assuming 10</a:t>
            </a:r>
            <a:r>
              <a:rPr lang="en-US" altLang="ja-JP" sz="1600" b="1" baseline="30000">
                <a:solidFill>
                  <a:srgbClr val="0000FF"/>
                </a:solidFill>
              </a:rPr>
              <a:t>-42</a:t>
            </a:r>
            <a:r>
              <a:rPr lang="en-US" altLang="ja-JP" sz="1600" b="1">
                <a:solidFill>
                  <a:srgbClr val="0000FF"/>
                </a:solidFill>
              </a:rPr>
              <a:t> cm</a:t>
            </a:r>
            <a:r>
              <a:rPr lang="en-US" altLang="ja-JP" sz="1600" b="1" baseline="30000">
                <a:solidFill>
                  <a:srgbClr val="0000FF"/>
                </a:solidFill>
              </a:rPr>
              <a:t>2</a:t>
            </a:r>
            <a:r>
              <a:rPr lang="en-US" altLang="ja-JP" sz="1600" b="1">
                <a:solidFill>
                  <a:srgbClr val="0000FF"/>
                </a:solidFill>
              </a:rPr>
              <a:t>, Q.F.=0.2 50,100GeV)</a:t>
            </a:r>
          </a:p>
        </p:txBody>
      </p:sp>
      <p:sp>
        <p:nvSpPr>
          <p:cNvPr id="22575" name="Line 47"/>
          <p:cNvSpPr>
            <a:spLocks noChangeShapeType="1"/>
          </p:cNvSpPr>
          <p:nvPr/>
        </p:nvSpPr>
        <p:spPr bwMode="auto">
          <a:xfrm flipV="1">
            <a:off x="5076825" y="4221163"/>
            <a:ext cx="0" cy="1800225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76" name="Line 48"/>
          <p:cNvSpPr>
            <a:spLocks noChangeShapeType="1"/>
          </p:cNvSpPr>
          <p:nvPr/>
        </p:nvSpPr>
        <p:spPr bwMode="auto">
          <a:xfrm>
            <a:off x="4932363" y="2636838"/>
            <a:ext cx="0" cy="3024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696200" cy="863600"/>
          </a:xfrm>
          <a:noFill/>
          <a:ln/>
        </p:spPr>
        <p:txBody>
          <a:bodyPr anchor="ctr"/>
          <a:lstStyle/>
          <a:p>
            <a:r>
              <a:rPr lang="en-US" altLang="ja-JP" sz="2900"/>
              <a:t>More detailed geometrical design</a:t>
            </a:r>
            <a:r>
              <a:rPr lang="en-US" altLang="ja-JP" sz="29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16013" y="1052513"/>
            <a:ext cx="666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sz="2400"/>
              <a:t> A tentative design  (not final one)</a:t>
            </a:r>
          </a:p>
        </p:txBody>
      </p:sp>
      <p:pic>
        <p:nvPicPr>
          <p:cNvPr id="24584" name="Picture 8" descr="pentakisdodecahed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73238"/>
            <a:ext cx="2051050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859338" y="1700213"/>
            <a:ext cx="4284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ja-JP"/>
              <a:t>      12 pentagons / pentakisdodecahedron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84213" y="6308725"/>
            <a:ext cx="636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This geometry has been coded in a Geant 4 based simulator 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 flipV="1">
            <a:off x="539750" y="6381750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4589" name="Picture 13" descr="R8778 正面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0" t="12767" r="17194" b="3026"/>
          <a:stretch>
            <a:fillRect/>
          </a:stretch>
        </p:blipFill>
        <p:spPr bwMode="auto">
          <a:xfrm>
            <a:off x="4859338" y="2997200"/>
            <a:ext cx="1873250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787900" y="2349500"/>
            <a:ext cx="2093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Hexagonal PMT</a:t>
            </a:r>
          </a:p>
          <a:p>
            <a:r>
              <a:rPr lang="en-US" altLang="ja-JP" sz="2000"/>
              <a:t>~50mm diameter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932363" y="5229225"/>
            <a:ext cx="4211637" cy="11001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 Aiming for 1/10 lower BG than R8778</a:t>
            </a:r>
            <a:endParaRPr lang="en-US" altLang="ja-JP" sz="2000" b="1"/>
          </a:p>
          <a:p>
            <a:r>
              <a:rPr lang="en-US" altLang="ja-JP" sz="1600" b="1"/>
              <a:t> R8778:  U 1.8±0.2x10</a:t>
            </a:r>
            <a:r>
              <a:rPr lang="en-US" altLang="ja-JP" sz="1600" b="1" baseline="30000"/>
              <a:t>-2</a:t>
            </a:r>
            <a:r>
              <a:rPr lang="en-US" altLang="ja-JP" sz="1600" b="1"/>
              <a:t> Bq</a:t>
            </a:r>
          </a:p>
          <a:p>
            <a:r>
              <a:rPr lang="en-US" altLang="ja-JP" sz="1600" b="1"/>
              <a:t>              Th 6.9±1.3x10</a:t>
            </a:r>
            <a:r>
              <a:rPr lang="en-US" altLang="ja-JP" sz="1600" b="1" baseline="30000"/>
              <a:t>-3</a:t>
            </a:r>
            <a:r>
              <a:rPr lang="en-US" altLang="ja-JP" sz="1600" b="1"/>
              <a:t> Bq</a:t>
            </a:r>
          </a:p>
          <a:p>
            <a:r>
              <a:rPr lang="en-US" altLang="ja-JP" sz="1600" b="1" baseline="30000"/>
              <a:t>                    40</a:t>
            </a:r>
            <a:r>
              <a:rPr lang="en-US" altLang="ja-JP" sz="1600" b="1"/>
              <a:t>K 1.4±0.2x10</a:t>
            </a:r>
            <a:r>
              <a:rPr lang="en-US" altLang="ja-JP" sz="1600" b="1" baseline="30000"/>
              <a:t>-1</a:t>
            </a:r>
            <a:r>
              <a:rPr lang="en-US" altLang="ja-JP" sz="1600" b="1"/>
              <a:t> Bq</a:t>
            </a:r>
          </a:p>
        </p:txBody>
      </p:sp>
      <p:pic>
        <p:nvPicPr>
          <p:cNvPr id="24588" name="Picture 12" descr="R8778 側面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t="31129" r="15201" b="17438"/>
          <a:stretch>
            <a:fillRect/>
          </a:stretch>
        </p:blipFill>
        <p:spPr bwMode="auto">
          <a:xfrm>
            <a:off x="6623050" y="3716338"/>
            <a:ext cx="2520950" cy="14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xmass2-geant4-blue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24050"/>
            <a:ext cx="4319588" cy="43195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5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9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49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5038"/>
            <a:ext cx="3492500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51" name="Text Box 55"/>
          <p:cNvSpPr txBox="1">
            <a:spLocks noChangeArrowheads="1"/>
          </p:cNvSpPr>
          <p:nvPr/>
        </p:nvSpPr>
        <p:spPr bwMode="auto">
          <a:xfrm>
            <a:off x="5508625" y="4581525"/>
            <a:ext cx="102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FF00"/>
                </a:solidFill>
                <a:latin typeface="Helvetica" panose="020B0604020202020204" pitchFamily="34" charset="0"/>
              </a:rPr>
              <a:t>10keV</a:t>
            </a:r>
          </a:p>
          <a:p>
            <a:r>
              <a:rPr lang="en-US" altLang="ja-JP" sz="2000" b="1">
                <a:solidFill>
                  <a:srgbClr val="FFFF00"/>
                </a:solidFill>
                <a:latin typeface="Helvetica" panose="020B0604020202020204" pitchFamily="34" charset="0"/>
              </a:rPr>
              <a:t>R=5cm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382000" cy="1416050"/>
          </a:xfrm>
        </p:spPr>
        <p:txBody>
          <a:bodyPr/>
          <a:lstStyle/>
          <a:p>
            <a:r>
              <a:rPr lang="en-US" altLang="ja-JP"/>
              <a:t>800kg reconstruction and BG study</a:t>
            </a:r>
            <a:br>
              <a:rPr lang="en-US" altLang="ja-JP"/>
            </a:br>
            <a:r>
              <a:rPr lang="en-US" altLang="ja-JP"/>
              <a:t>   energy threshold: 5keV (~25p.e.)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092825"/>
            <a:ext cx="8820150" cy="576263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ja-JP"/>
              <a:t>Extensive study to optimize the detector ongoing</a:t>
            </a:r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250825" y="1989138"/>
            <a:ext cx="5148263" cy="3852862"/>
            <a:chOff x="2517" y="1344"/>
            <a:chExt cx="3243" cy="2427"/>
          </a:xfrm>
        </p:grpSpPr>
        <p:pic>
          <p:nvPicPr>
            <p:cNvPr id="809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434"/>
              <a:ext cx="2813" cy="1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902" name="Rectangle 6"/>
            <p:cNvSpPr>
              <a:spLocks noChangeArrowheads="1"/>
            </p:cNvSpPr>
            <p:nvPr/>
          </p:nvSpPr>
          <p:spPr bwMode="auto">
            <a:xfrm>
              <a:off x="2653" y="1434"/>
              <a:ext cx="363" cy="2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0903" name="Rectangle 7"/>
            <p:cNvSpPr>
              <a:spLocks noChangeArrowheads="1"/>
            </p:cNvSpPr>
            <p:nvPr/>
          </p:nvSpPr>
          <p:spPr bwMode="auto">
            <a:xfrm>
              <a:off x="2971" y="3294"/>
              <a:ext cx="2676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0904" name="Text Box 8"/>
            <p:cNvSpPr txBox="1">
              <a:spLocks noChangeArrowheads="1"/>
            </p:cNvSpPr>
            <p:nvPr/>
          </p:nvSpPr>
          <p:spPr bwMode="auto">
            <a:xfrm>
              <a:off x="3696" y="2115"/>
              <a:ext cx="5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>
                  <a:solidFill>
                    <a:srgbClr val="FF3300"/>
                  </a:solidFill>
                </a:rPr>
                <a:t>5 keV</a:t>
              </a:r>
            </a:p>
          </p:txBody>
        </p:sp>
        <p:sp>
          <p:nvSpPr>
            <p:cNvPr id="80905" name="Text Box 9"/>
            <p:cNvSpPr txBox="1">
              <a:spLocks noChangeArrowheads="1"/>
            </p:cNvSpPr>
            <p:nvPr/>
          </p:nvSpPr>
          <p:spPr bwMode="auto">
            <a:xfrm>
              <a:off x="3107" y="2341"/>
              <a:ext cx="6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>
                  <a:solidFill>
                    <a:schemeClr val="tx2"/>
                  </a:solidFill>
                </a:rPr>
                <a:t>10 keV</a:t>
              </a:r>
            </a:p>
          </p:txBody>
        </p:sp>
        <p:sp>
          <p:nvSpPr>
            <p:cNvPr id="80906" name="Text Box 10"/>
            <p:cNvSpPr txBox="1">
              <a:spLocks noChangeArrowheads="1"/>
            </p:cNvSpPr>
            <p:nvPr/>
          </p:nvSpPr>
          <p:spPr bwMode="auto">
            <a:xfrm>
              <a:off x="3154" y="2750"/>
              <a:ext cx="6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>
                  <a:solidFill>
                    <a:schemeClr val="folHlink"/>
                  </a:solidFill>
                </a:rPr>
                <a:t>50 keV</a:t>
              </a:r>
            </a:p>
          </p:txBody>
        </p:sp>
        <p:sp>
          <p:nvSpPr>
            <p:cNvPr id="80907" name="Text Box 11"/>
            <p:cNvSpPr txBox="1">
              <a:spLocks noChangeArrowheads="1"/>
            </p:cNvSpPr>
            <p:nvPr/>
          </p:nvSpPr>
          <p:spPr bwMode="auto">
            <a:xfrm>
              <a:off x="5057" y="2931"/>
              <a:ext cx="7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>
                  <a:solidFill>
                    <a:schemeClr val="folHlink"/>
                  </a:solidFill>
                </a:rPr>
                <a:t>100 keV</a:t>
              </a:r>
            </a:p>
          </p:txBody>
        </p:sp>
        <p:sp>
          <p:nvSpPr>
            <p:cNvPr id="80908" name="Text Box 12"/>
            <p:cNvSpPr txBox="1">
              <a:spLocks noChangeArrowheads="1"/>
            </p:cNvSpPr>
            <p:nvPr/>
          </p:nvSpPr>
          <p:spPr bwMode="auto">
            <a:xfrm>
              <a:off x="5057" y="3067"/>
              <a:ext cx="7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>
                  <a:solidFill>
                    <a:srgbClr val="CC00FF"/>
                  </a:solidFill>
                </a:rPr>
                <a:t>500 keV</a:t>
              </a:r>
            </a:p>
          </p:txBody>
        </p:sp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3061" y="3067"/>
              <a:ext cx="5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>
                  <a:solidFill>
                    <a:srgbClr val="FF33CC"/>
                  </a:solidFill>
                </a:rPr>
                <a:t>1 MeV</a:t>
              </a:r>
            </a:p>
          </p:txBody>
        </p:sp>
        <p:sp>
          <p:nvSpPr>
            <p:cNvPr id="80910" name="Line 14"/>
            <p:cNvSpPr>
              <a:spLocks noChangeShapeType="1"/>
            </p:cNvSpPr>
            <p:nvPr/>
          </p:nvSpPr>
          <p:spPr bwMode="auto">
            <a:xfrm flipH="1">
              <a:off x="4261" y="1480"/>
              <a:ext cx="0" cy="18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11" name="Line 15"/>
            <p:cNvSpPr>
              <a:spLocks noChangeShapeType="1"/>
            </p:cNvSpPr>
            <p:nvPr/>
          </p:nvSpPr>
          <p:spPr bwMode="auto">
            <a:xfrm flipH="1">
              <a:off x="3833" y="1616"/>
              <a:ext cx="407" cy="0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12" name="Text Box 16"/>
            <p:cNvSpPr txBox="1">
              <a:spLocks noChangeArrowheads="1"/>
            </p:cNvSpPr>
            <p:nvPr/>
          </p:nvSpPr>
          <p:spPr bwMode="auto">
            <a:xfrm>
              <a:off x="3016" y="1706"/>
              <a:ext cx="12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>
                  <a:solidFill>
                    <a:srgbClr val="FF0000"/>
                  </a:solidFill>
                </a:rPr>
                <a:t>Fiducial volume</a:t>
              </a:r>
            </a:p>
          </p:txBody>
        </p:sp>
        <p:sp>
          <p:nvSpPr>
            <p:cNvPr id="80913" name="Text Box 17"/>
            <p:cNvSpPr txBox="1">
              <a:spLocks noChangeArrowheads="1"/>
            </p:cNvSpPr>
            <p:nvPr/>
          </p:nvSpPr>
          <p:spPr bwMode="auto">
            <a:xfrm>
              <a:off x="4132" y="3264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/>
                <a:t>20</a:t>
              </a:r>
            </a:p>
          </p:txBody>
        </p:sp>
        <p:sp>
          <p:nvSpPr>
            <p:cNvPr id="80914" name="Text Box 18"/>
            <p:cNvSpPr txBox="1">
              <a:spLocks noChangeArrowheads="1"/>
            </p:cNvSpPr>
            <p:nvPr/>
          </p:nvSpPr>
          <p:spPr bwMode="auto">
            <a:xfrm>
              <a:off x="3497" y="3264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/>
                <a:t>10</a:t>
              </a:r>
            </a:p>
          </p:txBody>
        </p:sp>
        <p:sp>
          <p:nvSpPr>
            <p:cNvPr id="80915" name="Text Box 19"/>
            <p:cNvSpPr txBox="1">
              <a:spLocks noChangeArrowheads="1"/>
            </p:cNvSpPr>
            <p:nvPr/>
          </p:nvSpPr>
          <p:spPr bwMode="auto">
            <a:xfrm>
              <a:off x="4767" y="3264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/>
                <a:t>30</a:t>
              </a:r>
            </a:p>
          </p:txBody>
        </p:sp>
        <p:sp>
          <p:nvSpPr>
            <p:cNvPr id="80916" name="Text Box 20"/>
            <p:cNvSpPr txBox="1">
              <a:spLocks noChangeArrowheads="1"/>
            </p:cNvSpPr>
            <p:nvPr/>
          </p:nvSpPr>
          <p:spPr bwMode="auto">
            <a:xfrm>
              <a:off x="2962" y="326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/>
                <a:t>0</a:t>
              </a:r>
            </a:p>
          </p:txBody>
        </p:sp>
        <p:sp>
          <p:nvSpPr>
            <p:cNvPr id="80917" name="Text Box 21"/>
            <p:cNvSpPr txBox="1">
              <a:spLocks noChangeArrowheads="1"/>
            </p:cNvSpPr>
            <p:nvPr/>
          </p:nvSpPr>
          <p:spPr bwMode="auto">
            <a:xfrm>
              <a:off x="5311" y="3264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/>
                <a:t>40</a:t>
              </a:r>
            </a:p>
          </p:txBody>
        </p:sp>
        <p:sp>
          <p:nvSpPr>
            <p:cNvPr id="80918" name="Text Box 22"/>
            <p:cNvSpPr txBox="1">
              <a:spLocks noChangeArrowheads="1"/>
            </p:cNvSpPr>
            <p:nvPr/>
          </p:nvSpPr>
          <p:spPr bwMode="auto">
            <a:xfrm>
              <a:off x="2835" y="197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/>
                <a:t>8</a:t>
              </a:r>
            </a:p>
          </p:txBody>
        </p:sp>
        <p:sp>
          <p:nvSpPr>
            <p:cNvPr id="80919" name="Text Box 23"/>
            <p:cNvSpPr txBox="1">
              <a:spLocks noChangeArrowheads="1"/>
            </p:cNvSpPr>
            <p:nvPr/>
          </p:nvSpPr>
          <p:spPr bwMode="auto">
            <a:xfrm>
              <a:off x="2736" y="1661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/>
                <a:t>10</a:t>
              </a:r>
            </a:p>
          </p:txBody>
        </p:sp>
        <p:sp>
          <p:nvSpPr>
            <p:cNvPr id="80920" name="Text Box 24"/>
            <p:cNvSpPr txBox="1">
              <a:spLocks noChangeArrowheads="1"/>
            </p:cNvSpPr>
            <p:nvPr/>
          </p:nvSpPr>
          <p:spPr bwMode="auto">
            <a:xfrm>
              <a:off x="2835" y="22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/>
                <a:t>6</a:t>
              </a:r>
            </a:p>
          </p:txBody>
        </p:sp>
        <p:sp>
          <p:nvSpPr>
            <p:cNvPr id="80921" name="Text Box 25"/>
            <p:cNvSpPr txBox="1">
              <a:spLocks noChangeArrowheads="1"/>
            </p:cNvSpPr>
            <p:nvPr/>
          </p:nvSpPr>
          <p:spPr bwMode="auto">
            <a:xfrm>
              <a:off x="2835" y="252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/>
                <a:t>4</a:t>
              </a:r>
            </a:p>
          </p:txBody>
        </p:sp>
        <p:sp>
          <p:nvSpPr>
            <p:cNvPr id="80922" name="Text Box 26"/>
            <p:cNvSpPr txBox="1">
              <a:spLocks noChangeArrowheads="1"/>
            </p:cNvSpPr>
            <p:nvPr/>
          </p:nvSpPr>
          <p:spPr bwMode="auto">
            <a:xfrm>
              <a:off x="2835" y="284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/>
                <a:t>2</a:t>
              </a:r>
            </a:p>
          </p:txBody>
        </p:sp>
        <p:sp>
          <p:nvSpPr>
            <p:cNvPr id="80923" name="Text Box 27"/>
            <p:cNvSpPr txBox="1">
              <a:spLocks noChangeArrowheads="1"/>
            </p:cNvSpPr>
            <p:nvPr/>
          </p:nvSpPr>
          <p:spPr bwMode="auto">
            <a:xfrm>
              <a:off x="2835" y="31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/>
                <a:t>0</a:t>
              </a:r>
            </a:p>
          </p:txBody>
        </p:sp>
        <p:sp>
          <p:nvSpPr>
            <p:cNvPr id="80924" name="Text Box 28"/>
            <p:cNvSpPr txBox="1">
              <a:spLocks noChangeArrowheads="1"/>
            </p:cNvSpPr>
            <p:nvPr/>
          </p:nvSpPr>
          <p:spPr bwMode="auto">
            <a:xfrm>
              <a:off x="2744" y="1344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/>
                <a:t>12</a:t>
              </a:r>
            </a:p>
          </p:txBody>
        </p:sp>
        <p:sp>
          <p:nvSpPr>
            <p:cNvPr id="80925" name="Text Box 29"/>
            <p:cNvSpPr txBox="1">
              <a:spLocks noChangeArrowheads="1"/>
            </p:cNvSpPr>
            <p:nvPr/>
          </p:nvSpPr>
          <p:spPr bwMode="auto">
            <a:xfrm>
              <a:off x="3198" y="3521"/>
              <a:ext cx="22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/>
                <a:t>Distance from the center [cm]</a:t>
              </a:r>
            </a:p>
          </p:txBody>
        </p:sp>
        <p:sp>
          <p:nvSpPr>
            <p:cNvPr id="80926" name="Text Box 30"/>
            <p:cNvSpPr txBox="1">
              <a:spLocks noChangeArrowheads="1"/>
            </p:cNvSpPr>
            <p:nvPr/>
          </p:nvSpPr>
          <p:spPr bwMode="auto">
            <a:xfrm rot="16200000">
              <a:off x="1667" y="2330"/>
              <a:ext cx="19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>
                  <a:latin typeface="Symbol" panose="05050102010706020507" pitchFamily="18" charset="2"/>
                </a:rPr>
                <a:t>s </a:t>
              </a:r>
              <a:r>
                <a:rPr lang="en-US" altLang="ja-JP" sz="2400"/>
                <a:t>(reconstructed) [cm]</a:t>
              </a:r>
            </a:p>
          </p:txBody>
        </p:sp>
      </p:grpSp>
      <p:grpSp>
        <p:nvGrpSpPr>
          <p:cNvPr id="80954" name="Group 58"/>
          <p:cNvGrpSpPr>
            <a:grpSpLocks/>
          </p:cNvGrpSpPr>
          <p:nvPr/>
        </p:nvGrpSpPr>
        <p:grpSpPr bwMode="auto">
          <a:xfrm>
            <a:off x="5435600" y="2193925"/>
            <a:ext cx="3457575" cy="3222625"/>
            <a:chOff x="3424" y="1382"/>
            <a:chExt cx="2178" cy="2030"/>
          </a:xfrm>
        </p:grpSpPr>
        <p:pic>
          <p:nvPicPr>
            <p:cNvPr id="80950" name="Picture 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382"/>
              <a:ext cx="2178" cy="2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52" name="Text Box 56"/>
            <p:cNvSpPr txBox="1">
              <a:spLocks noChangeArrowheads="1"/>
            </p:cNvSpPr>
            <p:nvPr/>
          </p:nvSpPr>
          <p:spPr bwMode="auto">
            <a:xfrm>
              <a:off x="3470" y="2886"/>
              <a:ext cx="73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solidFill>
                    <a:srgbClr val="FFFF00"/>
                  </a:solidFill>
                  <a:latin typeface="Helvetica" panose="020B0604020202020204" pitchFamily="34" charset="0"/>
                </a:rPr>
                <a:t>10keV</a:t>
              </a:r>
            </a:p>
            <a:p>
              <a:r>
                <a:rPr lang="en-US" altLang="ja-JP" sz="2000" b="1">
                  <a:solidFill>
                    <a:srgbClr val="FFFF00"/>
                  </a:solidFill>
                  <a:latin typeface="Helvetica" panose="020B0604020202020204" pitchFamily="34" charset="0"/>
                </a:rPr>
                <a:t>R=35cm</a:t>
              </a:r>
            </a:p>
          </p:txBody>
        </p:sp>
      </p:grpSp>
      <p:sp>
        <p:nvSpPr>
          <p:cNvPr id="80955" name="Text Box 59"/>
          <p:cNvSpPr txBox="1">
            <a:spLocks noChangeArrowheads="1"/>
          </p:cNvSpPr>
          <p:nvPr/>
        </p:nvSpPr>
        <p:spPr bwMode="auto">
          <a:xfrm>
            <a:off x="5508625" y="5516563"/>
            <a:ext cx="309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Photon tracking: absorption, </a:t>
            </a:r>
          </a:p>
          <a:p>
            <a:r>
              <a:rPr lang="en-US" altLang="ja-JP"/>
              <a:t>  scattering, and reflection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-449"/>
          <a:stretch>
            <a:fillRect/>
          </a:stretch>
        </p:blipFill>
        <p:spPr bwMode="auto">
          <a:xfrm>
            <a:off x="827088" y="1557338"/>
            <a:ext cx="3937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1411288" y="3130550"/>
            <a:ext cx="552450" cy="11699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1944688" y="4275138"/>
            <a:ext cx="401637" cy="3016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2330450" y="4557713"/>
            <a:ext cx="5762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 flipV="1">
            <a:off x="2901950" y="4046538"/>
            <a:ext cx="1662113" cy="5111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887538" y="3956050"/>
            <a:ext cx="544512" cy="501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2435225" y="4457700"/>
            <a:ext cx="576263" cy="142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 flipV="1">
            <a:off x="2967038" y="4071938"/>
            <a:ext cx="1419225" cy="400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703263"/>
          </a:xfrm>
        </p:spPr>
        <p:txBody>
          <a:bodyPr/>
          <a:lstStyle/>
          <a:p>
            <a:pPr algn="ctr"/>
            <a:r>
              <a:rPr lang="en-US" altLang="ja-JP" sz="2900"/>
              <a:t>Expected sensitivity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092825"/>
            <a:ext cx="5256212" cy="50323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400"/>
              <a:t>Large improvements ~10</a:t>
            </a:r>
            <a:r>
              <a:rPr lang="en-US" altLang="ja-JP" sz="2400" baseline="30000"/>
              <a:t>2 </a:t>
            </a:r>
            <a:r>
              <a:rPr lang="en-US" altLang="ja-JP" sz="2400"/>
              <a:t>expected.</a:t>
            </a:r>
          </a:p>
        </p:txBody>
      </p:sp>
      <p:pic>
        <p:nvPicPr>
          <p:cNvPr id="23557" name="Picture 5" descr="sd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t="38"/>
          <a:stretch>
            <a:fillRect/>
          </a:stretch>
        </p:blipFill>
        <p:spPr bwMode="auto">
          <a:xfrm>
            <a:off x="5364163" y="1557338"/>
            <a:ext cx="3671887" cy="41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681788" y="4724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FF3300"/>
                </a:solidFill>
              </a:rPr>
              <a:t>XMASS800kg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343775" y="2466975"/>
            <a:ext cx="1331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/>
              <a:t>Edelweiss Al2O3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704138" y="2852738"/>
            <a:ext cx="8524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/>
              <a:t>Tokyo LiF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840538" y="3140075"/>
            <a:ext cx="1011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/>
              <a:t>Modane NaI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127875" y="3429000"/>
            <a:ext cx="801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/>
              <a:t>CRESST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416800" y="3644900"/>
            <a:ext cx="1020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/>
              <a:t>UKDMC NaI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8208963" y="4148138"/>
            <a:ext cx="649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/>
              <a:t>NAIAD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555875" y="620713"/>
            <a:ext cx="4248150" cy="10064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XMASS FV 0.5ton year (100kg, 5yr)</a:t>
            </a:r>
          </a:p>
          <a:p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3</a:t>
            </a:r>
            <a:r>
              <a:rPr lang="en-US" altLang="ja-JP" sz="200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 discovery</a:t>
            </a:r>
          </a:p>
          <a:p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w/o any pulse shape information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68313" y="2636838"/>
            <a:ext cx="704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-6</a:t>
            </a:r>
            <a:endParaRPr lang="en-US" altLang="ja-JP" sz="2400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68313" y="1557338"/>
            <a:ext cx="704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-4</a:t>
            </a:r>
            <a:endParaRPr lang="en-US" altLang="ja-JP" sz="2400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468313" y="3789363"/>
            <a:ext cx="704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-8</a:t>
            </a:r>
            <a:endParaRPr lang="en-US" altLang="ja-JP" sz="2400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44488" y="4941888"/>
            <a:ext cx="8175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-10</a:t>
            </a:r>
            <a:endParaRPr lang="en-US" altLang="ja-JP" sz="2400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 rot="16200000">
            <a:off x="-2039938" y="2947988"/>
            <a:ext cx="45370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/>
              <a:t>Cross section to nucleon  [pb]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4594225" y="1627188"/>
            <a:ext cx="374650" cy="3602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4667250" y="4292600"/>
            <a:ext cx="704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-2</a:t>
            </a:r>
            <a:endParaRPr lang="en-US" altLang="ja-JP" sz="2400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4968875" y="3644900"/>
            <a:ext cx="3825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/>
              <a:t>1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4737100" y="2852738"/>
            <a:ext cx="6365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2</a:t>
            </a:r>
            <a:endParaRPr lang="en-US" altLang="ja-JP" sz="2400"/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4737100" y="2205038"/>
            <a:ext cx="6365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4</a:t>
            </a:r>
            <a:endParaRPr lang="en-US" altLang="ja-JP" sz="2400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4754563" y="1627188"/>
            <a:ext cx="6365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6</a:t>
            </a:r>
            <a:endParaRPr lang="en-US" altLang="ja-JP" sz="2400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5651500" y="5942013"/>
            <a:ext cx="34925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Plots except for XMASS: </a:t>
            </a:r>
          </a:p>
          <a:p>
            <a:r>
              <a:rPr lang="en-US" altLang="ja-JP">
                <a:hlinkClick r:id="rId4"/>
              </a:rPr>
              <a:t>http://dmtools.berkeley.edu</a:t>
            </a:r>
            <a:endParaRPr lang="en-US" altLang="ja-JP"/>
          </a:p>
          <a:p>
            <a:r>
              <a:rPr lang="en-US" altLang="ja-JP"/>
              <a:t>Gaitskell &amp; Mandic</a:t>
            </a:r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1255713" y="4581525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0000FF"/>
                </a:solidFill>
              </a:rPr>
              <a:t>SuperCDMS Phase A</a:t>
            </a:r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1905000" y="3429000"/>
            <a:ext cx="1798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00CC00"/>
                </a:solidFill>
              </a:rPr>
              <a:t>XENON100</a:t>
            </a:r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1976438" y="3716338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solidFill>
                  <a:srgbClr val="FF0000"/>
                </a:solidFill>
              </a:rPr>
              <a:t>XMASS800kg</a:t>
            </a:r>
          </a:p>
        </p:txBody>
      </p:sp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2840038" y="270827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0000FF"/>
                </a:solidFill>
              </a:rPr>
              <a:t>CDMSII</a:t>
            </a:r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1039813" y="5300663"/>
            <a:ext cx="523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1712913" y="5265738"/>
            <a:ext cx="7431087" cy="684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2481263" y="5300663"/>
            <a:ext cx="6365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2</a:t>
            </a:r>
          </a:p>
        </p:txBody>
      </p: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4208463" y="5300663"/>
            <a:ext cx="6365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3</a:t>
            </a:r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5097463" y="5300663"/>
            <a:ext cx="523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6826250" y="5300663"/>
            <a:ext cx="6365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2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8337550" y="5300663"/>
            <a:ext cx="6365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3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667250" y="4941888"/>
            <a:ext cx="704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-4</a:t>
            </a:r>
            <a:endParaRPr lang="en-US" altLang="ja-JP" sz="2400"/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1619250" y="5589588"/>
            <a:ext cx="272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WIMP mass (GeV)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5795963" y="5589588"/>
            <a:ext cx="272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WIMP mass (GeV)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1331913" y="184467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FF3300"/>
                </a:solidFill>
              </a:rPr>
              <a:t>SI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5435600" y="1773238"/>
            <a:ext cx="749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FF"/>
                </a:solidFill>
              </a:rPr>
              <a:t>SD</a:t>
            </a: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2555875" y="4919663"/>
            <a:ext cx="2008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J Ellis et al. benchmark</a:t>
            </a:r>
          </a:p>
        </p:txBody>
      </p:sp>
      <p:sp>
        <p:nvSpPr>
          <p:cNvPr id="23609" name="Line 57"/>
          <p:cNvSpPr>
            <a:spLocks noChangeShapeType="1"/>
          </p:cNvSpPr>
          <p:nvPr/>
        </p:nvSpPr>
        <p:spPr bwMode="auto">
          <a:xfrm>
            <a:off x="5867400" y="4383088"/>
            <a:ext cx="720725" cy="71437"/>
          </a:xfrm>
          <a:prstGeom prst="line">
            <a:avLst/>
          </a:prstGeom>
          <a:noFill/>
          <a:ln w="1016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610" name="Line 58"/>
          <p:cNvSpPr>
            <a:spLocks noChangeShapeType="1"/>
          </p:cNvSpPr>
          <p:nvPr/>
        </p:nvSpPr>
        <p:spPr bwMode="auto">
          <a:xfrm flipV="1">
            <a:off x="6443663" y="4292600"/>
            <a:ext cx="649287" cy="2159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611" name="Line 59"/>
          <p:cNvSpPr>
            <a:spLocks noChangeShapeType="1"/>
          </p:cNvSpPr>
          <p:nvPr/>
        </p:nvSpPr>
        <p:spPr bwMode="auto">
          <a:xfrm flipV="1">
            <a:off x="7019925" y="4059238"/>
            <a:ext cx="1728788" cy="2540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612" name="Line 60"/>
          <p:cNvSpPr>
            <a:spLocks noChangeShapeType="1"/>
          </p:cNvSpPr>
          <p:nvPr/>
        </p:nvSpPr>
        <p:spPr bwMode="auto">
          <a:xfrm>
            <a:off x="6732588" y="4365625"/>
            <a:ext cx="287337" cy="19050"/>
          </a:xfrm>
          <a:prstGeom prst="line">
            <a:avLst/>
          </a:prstGeom>
          <a:noFill/>
          <a:ln w="12700">
            <a:solidFill>
              <a:srgbClr val="33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1116013" y="4005263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WARP 140kg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New experimental hall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41402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3825"/>
            <a:ext cx="3673475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1476375" y="4868863"/>
            <a:ext cx="1079500" cy="1295400"/>
          </a:xfrm>
          <a:prstGeom prst="can">
            <a:avLst>
              <a:gd name="adj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79886" name="Picture 14" descr="noshie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5817" r="21541" b="18135"/>
          <a:stretch>
            <a:fillRect/>
          </a:stretch>
        </p:blipFill>
        <p:spPr bwMode="auto">
          <a:xfrm>
            <a:off x="1855788" y="5445125"/>
            <a:ext cx="2794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250825" y="537368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15m</a:t>
            </a:r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900113" y="6524625"/>
            <a:ext cx="251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323850" y="5734050"/>
            <a:ext cx="503238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827088" y="4510088"/>
            <a:ext cx="0" cy="2014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1692275" y="649128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21m</a:t>
            </a:r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 flipV="1">
            <a:off x="3492500" y="5949950"/>
            <a:ext cx="8636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3851275" y="623728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15m</a:t>
            </a:r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1979613" y="4221163"/>
            <a:ext cx="145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Water shield</a:t>
            </a:r>
          </a:p>
          <a:p>
            <a:endParaRPr lang="en-US" altLang="ja-JP"/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2679700" y="5105400"/>
            <a:ext cx="10096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XMASS</a:t>
            </a:r>
          </a:p>
          <a:p>
            <a:r>
              <a:rPr lang="en-US" altLang="ja-JP"/>
              <a:t>detector</a:t>
            </a:r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 flipH="1">
            <a:off x="2268538" y="5300663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898" name="Rectangle 26"/>
          <p:cNvSpPr>
            <a:spLocks noChangeArrowheads="1"/>
          </p:cNvSpPr>
          <p:nvPr/>
        </p:nvSpPr>
        <p:spPr bwMode="auto">
          <a:xfrm>
            <a:off x="3708400" y="2205038"/>
            <a:ext cx="792163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3708400" y="2060575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3300"/>
                </a:solidFill>
              </a:rPr>
              <a:t>Super-K</a:t>
            </a:r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3276600" y="3481388"/>
            <a:ext cx="935038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auto">
          <a:xfrm>
            <a:off x="395288" y="2924175"/>
            <a:ext cx="647700" cy="468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auto">
          <a:xfrm>
            <a:off x="1331913" y="3716338"/>
            <a:ext cx="1152525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902" name="Rectangle 30"/>
          <p:cNvSpPr>
            <a:spLocks noChangeArrowheads="1"/>
          </p:cNvSpPr>
          <p:nvPr/>
        </p:nvSpPr>
        <p:spPr bwMode="auto">
          <a:xfrm>
            <a:off x="2051050" y="3195638"/>
            <a:ext cx="504825" cy="144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250825" y="2708275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3300"/>
                </a:solidFill>
              </a:rPr>
              <a:t>New</a:t>
            </a:r>
          </a:p>
          <a:p>
            <a:r>
              <a:rPr lang="en-US" altLang="ja-JP" sz="2000">
                <a:solidFill>
                  <a:srgbClr val="FF3300"/>
                </a:solidFill>
              </a:rPr>
              <a:t>hall 1</a:t>
            </a:r>
          </a:p>
        </p:txBody>
      </p:sp>
      <p:sp>
        <p:nvSpPr>
          <p:cNvPr id="79904" name="Line 32"/>
          <p:cNvSpPr>
            <a:spLocks noChangeShapeType="1"/>
          </p:cNvSpPr>
          <p:nvPr/>
        </p:nvSpPr>
        <p:spPr bwMode="auto">
          <a:xfrm>
            <a:off x="395288" y="3429000"/>
            <a:ext cx="10080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905" name="Text Box 33"/>
          <p:cNvSpPr txBox="1">
            <a:spLocks noChangeArrowheads="1"/>
          </p:cNvSpPr>
          <p:nvPr/>
        </p:nvSpPr>
        <p:spPr bwMode="auto">
          <a:xfrm>
            <a:off x="1908175" y="29972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Hall 2</a:t>
            </a:r>
          </a:p>
        </p:txBody>
      </p:sp>
      <p:sp>
        <p:nvSpPr>
          <p:cNvPr id="79907" name="Rectangle 35"/>
          <p:cNvSpPr>
            <a:spLocks noChangeArrowheads="1"/>
          </p:cNvSpPr>
          <p:nvPr/>
        </p:nvSpPr>
        <p:spPr bwMode="auto">
          <a:xfrm>
            <a:off x="4427538" y="6165850"/>
            <a:ext cx="4392612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916113"/>
            <a:ext cx="4427537" cy="4941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700"/>
              <a:t>New two halls will be excavated by the next summer.</a:t>
            </a:r>
          </a:p>
          <a:p>
            <a:pPr>
              <a:lnSpc>
                <a:spcPct val="80000"/>
              </a:lnSpc>
            </a:pPr>
            <a:r>
              <a:rPr lang="en-US" altLang="ja-JP" sz="2700"/>
              <a:t>One of them accommodates the xmass detector including a large water shield which protects it from gamma rays and neutrons.</a:t>
            </a:r>
          </a:p>
          <a:p>
            <a:pPr>
              <a:lnSpc>
                <a:spcPct val="80000"/>
              </a:lnSpc>
            </a:pPr>
            <a:r>
              <a:rPr lang="en-US" altLang="ja-JP" sz="2700"/>
              <a:t>250cm water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2700"/>
              <a:t>      </a:t>
            </a:r>
            <a:r>
              <a:rPr lang="en-US" altLang="ja-JP" sz="2700">
                <a:latin typeface="Symbol" panose="05050102010706020507" pitchFamily="18" charset="2"/>
              </a:rPr>
              <a:t>g</a:t>
            </a:r>
            <a:r>
              <a:rPr lang="en-US" altLang="ja-JP" sz="2700"/>
              <a:t> ~10</a:t>
            </a:r>
            <a:r>
              <a:rPr lang="en-US" altLang="ja-JP" sz="2700" baseline="30000"/>
              <a:t>-4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2700"/>
              <a:t>      Fast neutron ~ 10</a:t>
            </a:r>
            <a:r>
              <a:rPr lang="en-US" altLang="ja-JP" sz="2700" baseline="30000"/>
              <a:t>-5</a:t>
            </a:r>
            <a:r>
              <a:rPr lang="en-US" altLang="ja-JP" sz="2700"/>
              <a:t> </a:t>
            </a:r>
          </a:p>
        </p:txBody>
      </p:sp>
      <p:sp>
        <p:nvSpPr>
          <p:cNvPr id="79908" name="Text Box 36"/>
          <p:cNvSpPr txBox="1">
            <a:spLocks noChangeArrowheads="1"/>
          </p:cNvSpPr>
          <p:nvPr/>
        </p:nvSpPr>
        <p:spPr bwMode="auto">
          <a:xfrm>
            <a:off x="1835150" y="45085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8m</a:t>
            </a:r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 rot="16200000">
            <a:off x="975519" y="5296694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9m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50825" y="1484313"/>
            <a:ext cx="83534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6913562" cy="549275"/>
          </a:xfrm>
        </p:spPr>
        <p:txBody>
          <a:bodyPr/>
          <a:lstStyle/>
          <a:p>
            <a:r>
              <a:rPr lang="en-US" altLang="ja-JP" sz="2900" b="1">
                <a:latin typeface="Copperplate Gothic Bold" panose="020E0705020206020404" pitchFamily="34" charset="0"/>
              </a:rPr>
              <a:t>XMASS collaboration (2000-)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68313" y="1268413"/>
            <a:ext cx="867568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600" b="1"/>
              <a:t>ICRR, Kamioka observatory:	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600" b="1"/>
              <a:t>				Y. Suzuki, M. Nakahata, S.Moriyama, M. Shiozawa,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600" b="1"/>
              <a:t>				Y. Takeuchi, M. Miura,Y. Koshio, A.Takeda, K.Abe,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600" b="1"/>
              <a:t>				H.Sekiya, H.Ogawa, A.Minamino, T.Iida, K.Ueshima</a:t>
            </a:r>
          </a:p>
          <a:p>
            <a:pPr>
              <a:lnSpc>
                <a:spcPct val="90000"/>
              </a:lnSpc>
            </a:pPr>
            <a:r>
              <a:rPr lang="en-US" altLang="ja-JP" sz="1600" b="1"/>
              <a:t>ICRR, RCNN: 		T. Kajita, K. Kaneyuki</a:t>
            </a:r>
          </a:p>
          <a:p>
            <a:pPr>
              <a:lnSpc>
                <a:spcPct val="90000"/>
              </a:lnSpc>
            </a:pPr>
            <a:r>
              <a:rPr lang="en-US" altLang="ja-JP" sz="1600" b="1"/>
              <a:t>Saga Univ.:		H. Ohsumi </a:t>
            </a:r>
          </a:p>
          <a:p>
            <a:pPr>
              <a:lnSpc>
                <a:spcPct val="90000"/>
              </a:lnSpc>
            </a:pPr>
            <a:r>
              <a:rPr lang="en-US" altLang="ja-JP" sz="1600" b="1"/>
              <a:t>Tokai Univ.:		K. Nishijima, M.Sakurai, T.Maruyama</a:t>
            </a:r>
          </a:p>
          <a:p>
            <a:pPr>
              <a:lnSpc>
                <a:spcPct val="90000"/>
              </a:lnSpc>
            </a:pPr>
            <a:r>
              <a:rPr lang="en-US" altLang="ja-JP" sz="1600" b="1"/>
              <a:t>Gifu Univ.:		S. Tasaka</a:t>
            </a:r>
          </a:p>
          <a:p>
            <a:pPr>
              <a:lnSpc>
                <a:spcPct val="90000"/>
              </a:lnSpc>
            </a:pPr>
            <a:r>
              <a:rPr lang="en-US" altLang="ja-JP" sz="1600" b="1"/>
              <a:t>Waseda Univ.:		S. Suzuki, J. Kikuchi, T. Doke, A. Ohta, Y.Ebizuka, 				K.Deguchi</a:t>
            </a:r>
          </a:p>
          <a:p>
            <a:pPr>
              <a:lnSpc>
                <a:spcPct val="90000"/>
              </a:lnSpc>
            </a:pPr>
            <a:r>
              <a:rPr lang="en-US" altLang="ja-JP" sz="1600" b="1"/>
              <a:t>Yokohama Nat. Univ.:	S. Nakamura, K. Uchida, M. Kikuchi, K. Tomita, Y. Ozaki, 				T. Nagase, T. Kamei, M. Shibasaki, S. Hagiawara</a:t>
            </a:r>
          </a:p>
          <a:p>
            <a:pPr>
              <a:lnSpc>
                <a:spcPct val="90000"/>
              </a:lnSpc>
            </a:pPr>
            <a:r>
              <a:rPr lang="en-US" altLang="ja-JP" sz="1600" b="1"/>
              <a:t>Miyagi Univ. of Edu.:	Y. Fukuda, T. Sato</a:t>
            </a:r>
          </a:p>
          <a:p>
            <a:pPr>
              <a:lnSpc>
                <a:spcPct val="90000"/>
              </a:lnSpc>
            </a:pPr>
            <a:r>
              <a:rPr lang="en-US" altLang="ja-JP" sz="1600" b="1"/>
              <a:t>Nagoya Univ. :		Y. Itow </a:t>
            </a:r>
          </a:p>
          <a:p>
            <a:pPr>
              <a:lnSpc>
                <a:spcPct val="90000"/>
              </a:lnSpc>
            </a:pPr>
            <a:r>
              <a:rPr lang="en-US" altLang="ja-JP" sz="1600" b="1"/>
              <a:t>Seoul National Univ.:	Soo-Bong Kim</a:t>
            </a:r>
          </a:p>
          <a:p>
            <a:pPr>
              <a:lnSpc>
                <a:spcPct val="90000"/>
              </a:lnSpc>
            </a:pPr>
            <a:r>
              <a:rPr lang="en-US" altLang="ja-JP" sz="1600" b="1"/>
              <a:t>INR-Kiev, Ukraina:	O. Ponkratenko,</a:t>
            </a:r>
          </a:p>
          <a:p>
            <a:pPr>
              <a:lnSpc>
                <a:spcPct val="90000"/>
              </a:lnSpc>
            </a:pPr>
            <a:r>
              <a:rPr lang="en-US" altLang="ja-JP" sz="1600" b="1"/>
              <a:t>UCI, USA:		H. Sobel, M. Smy, M. Vagins, P.Cravens</a:t>
            </a:r>
          </a:p>
          <a:p>
            <a:pPr>
              <a:lnSpc>
                <a:spcPct val="90000"/>
              </a:lnSpc>
            </a:pPr>
            <a:r>
              <a:rPr lang="en-US" altLang="ja-JP" sz="1600" b="1"/>
              <a:t>Sejon University:	Y.D.Kim, J.I.Lee, S.H.Moon					</a:t>
            </a: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395288" y="1125538"/>
            <a:ext cx="8208962" cy="0"/>
          </a:xfrm>
          <a:prstGeom prst="line">
            <a:avLst/>
          </a:prstGeom>
          <a:noFill/>
          <a:ln w="317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763713" y="6092825"/>
            <a:ext cx="4818062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/>
              <a:t>48 collaborators, 13 institutes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Summary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80400" cy="4038600"/>
          </a:xfrm>
        </p:spPr>
        <p:txBody>
          <a:bodyPr/>
          <a:lstStyle/>
          <a:p>
            <a:r>
              <a:rPr lang="en-US" altLang="ja-JP" sz="2400"/>
              <a:t>XMASS aims to detect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ja-JP" sz="2400"/>
              <a:t>     Low energy solar </a:t>
            </a:r>
            <a:r>
              <a:rPr lang="en-US" altLang="ja-JP" sz="2400">
                <a:latin typeface="Symbol" panose="05050102010706020507" pitchFamily="18" charset="2"/>
              </a:rPr>
              <a:t>n, </a:t>
            </a:r>
            <a:r>
              <a:rPr lang="en-US" altLang="ja-JP" sz="2400"/>
              <a:t>0</a:t>
            </a:r>
            <a:r>
              <a:rPr lang="en-US" altLang="ja-JP" sz="2400">
                <a:latin typeface="Symbol" panose="05050102010706020507" pitchFamily="18" charset="2"/>
              </a:rPr>
              <a:t>nbb</a:t>
            </a:r>
            <a:r>
              <a:rPr lang="en-US" altLang="ja-JP" sz="2400"/>
              <a:t> decay, and </a:t>
            </a:r>
            <a:r>
              <a:rPr lang="en-US" altLang="ja-JP" sz="2400" i="1" u="sng"/>
              <a:t>Dark Matter</a:t>
            </a:r>
          </a:p>
          <a:p>
            <a:r>
              <a:rPr lang="en-US" altLang="ja-JP" sz="2400" b="1">
                <a:solidFill>
                  <a:srgbClr val="FF3300"/>
                </a:solidFill>
              </a:rPr>
              <a:t>Feasibility for 800kg liquid xenon detector was confirmed with the prototype detector.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ja-JP" sz="2400" b="1">
                <a:solidFill>
                  <a:srgbClr val="FF3300"/>
                </a:solidFill>
              </a:rPr>
              <a:t>    </a:t>
            </a:r>
            <a:r>
              <a:rPr lang="en-US" altLang="ja-JP" sz="2400" b="1">
                <a:solidFill>
                  <a:srgbClr val="0000FF"/>
                </a:solidFill>
              </a:rPr>
              <a:t>Reconstruction, self shielding, and purification tech. have been demonstrated.</a:t>
            </a:r>
          </a:p>
          <a:p>
            <a:r>
              <a:rPr lang="en-US" altLang="ja-JP" sz="2400">
                <a:solidFill>
                  <a:srgbClr val="FF3300"/>
                </a:solidFill>
              </a:rPr>
              <a:t>800kg detector is under designing.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ja-JP" sz="2400">
                <a:solidFill>
                  <a:srgbClr val="FF3300"/>
                </a:solidFill>
              </a:rPr>
              <a:t>    </a:t>
            </a:r>
            <a:r>
              <a:rPr lang="en-US" altLang="ja-JP" sz="2400" b="1" u="sng">
                <a:solidFill>
                  <a:srgbClr val="FF3300"/>
                </a:solidFill>
              </a:rPr>
              <a:t>10</a:t>
            </a:r>
            <a:r>
              <a:rPr lang="en-US" altLang="ja-JP" sz="2400" b="1" u="sng" baseline="30000">
                <a:solidFill>
                  <a:srgbClr val="FF3300"/>
                </a:solidFill>
              </a:rPr>
              <a:t>2</a:t>
            </a:r>
            <a:r>
              <a:rPr lang="en-US" altLang="ja-JP" sz="2400" b="1" u="sng">
                <a:solidFill>
                  <a:srgbClr val="FF3300"/>
                </a:solidFill>
              </a:rPr>
              <a:t> improvement of sensitivity (~10</a:t>
            </a:r>
            <a:r>
              <a:rPr lang="en-US" altLang="ja-JP" sz="2400" b="1" u="sng" baseline="30000">
                <a:solidFill>
                  <a:srgbClr val="FF3300"/>
                </a:solidFill>
              </a:rPr>
              <a:t>-9</a:t>
            </a:r>
            <a:r>
              <a:rPr lang="en-US" altLang="ja-JP" sz="2400" b="1" u="sng">
                <a:solidFill>
                  <a:srgbClr val="FF3300"/>
                </a:solidFill>
              </a:rPr>
              <a:t>pb) above existing experiments is expected.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6538913" y="4965700"/>
            <a:ext cx="2090737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331913" y="0"/>
            <a:ext cx="6324600" cy="828675"/>
          </a:xfrm>
          <a:prstGeom prst="rect">
            <a:avLst/>
          </a:prstGeom>
          <a:solidFill>
            <a:schemeClr val="bg1"/>
          </a:solidFill>
          <a:ln w="12700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000">
                <a:solidFill>
                  <a:schemeClr val="tx2"/>
                </a:solidFill>
              </a:rPr>
              <a:t>1. XMASS: physics targets</a:t>
            </a:r>
          </a:p>
        </p:txBody>
      </p:sp>
      <p:pic>
        <p:nvPicPr>
          <p:cNvPr id="12291" name="Picture 3" descr="noshie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5817" r="21541" b="18135"/>
          <a:stretch>
            <a:fillRect/>
          </a:stretch>
        </p:blipFill>
        <p:spPr bwMode="auto">
          <a:xfrm>
            <a:off x="3132138" y="2924175"/>
            <a:ext cx="230346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Yohkoh_full2_min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r="17508" b="-1491"/>
          <a:stretch>
            <a:fillRect/>
          </a:stretch>
        </p:blipFill>
        <p:spPr bwMode="auto">
          <a:xfrm>
            <a:off x="395288" y="2781300"/>
            <a:ext cx="2159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m31_gend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52738"/>
            <a:ext cx="304641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oublebe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518150"/>
            <a:ext cx="4460875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 rot="16200000">
            <a:off x="4067969" y="5156994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rot="9150042">
            <a:off x="5367338" y="3732213"/>
            <a:ext cx="647700" cy="503237"/>
          </a:xfrm>
          <a:prstGeom prst="rightArrow">
            <a:avLst>
              <a:gd name="adj1" fmla="val 50000"/>
              <a:gd name="adj2" fmla="val 32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 rot="1034173">
            <a:off x="2479675" y="3736975"/>
            <a:ext cx="719138" cy="503238"/>
          </a:xfrm>
          <a:prstGeom prst="rightArrow">
            <a:avLst>
              <a:gd name="adj1" fmla="val 50000"/>
              <a:gd name="adj2" fmla="val 35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681788" y="4965700"/>
            <a:ext cx="177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Dark matter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348038" y="6092825"/>
            <a:ext cx="20161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/>
              <a:t>Double beta</a:t>
            </a:r>
          </a:p>
        </p:txBody>
      </p:sp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468313" y="4797425"/>
            <a:ext cx="2090737" cy="504825"/>
            <a:chOff x="385" y="2976"/>
            <a:chExt cx="1317" cy="318"/>
          </a:xfrm>
        </p:grpSpPr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385" y="2976"/>
              <a:ext cx="131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/>
                <a:t>Solar neutrino</a:t>
              </a:r>
            </a:p>
          </p:txBody>
        </p:sp>
        <p:sp>
          <p:nvSpPr>
            <p:cNvPr id="12302" name="AutoShape 14"/>
            <p:cNvSpPr>
              <a:spLocks noChangeArrowheads="1"/>
            </p:cNvSpPr>
            <p:nvPr/>
          </p:nvSpPr>
          <p:spPr bwMode="auto">
            <a:xfrm>
              <a:off x="385" y="2976"/>
              <a:ext cx="1317" cy="31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3265488" y="6076950"/>
            <a:ext cx="2090737" cy="5048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95288" y="1484313"/>
            <a:ext cx="87487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sz="2000"/>
              <a:t> </a:t>
            </a:r>
            <a:r>
              <a:rPr lang="en-US" altLang="ja-JP" sz="2000" b="1">
                <a:solidFill>
                  <a:srgbClr val="FF0000"/>
                </a:solidFill>
              </a:rPr>
              <a:t>X</a:t>
            </a:r>
            <a:r>
              <a:rPr lang="en-US" altLang="ja-JP" sz="2000"/>
              <a:t>enon </a:t>
            </a:r>
            <a:r>
              <a:rPr lang="en-US" altLang="ja-JP" sz="2000" b="1">
                <a:solidFill>
                  <a:srgbClr val="FF0000"/>
                </a:solidFill>
              </a:rPr>
              <a:t>MASS</a:t>
            </a:r>
            <a:r>
              <a:rPr lang="en-US" altLang="ja-JP" sz="2000"/>
              <a:t>ive detector for solar neutrino (</a:t>
            </a:r>
            <a:r>
              <a:rPr lang="en-US" altLang="ja-JP" sz="2000" b="1">
                <a:solidFill>
                  <a:srgbClr val="00FF00"/>
                </a:solidFill>
              </a:rPr>
              <a:t>pp/</a:t>
            </a:r>
            <a:r>
              <a:rPr lang="en-US" altLang="ja-JP" sz="2000" b="1" baseline="30000">
                <a:solidFill>
                  <a:srgbClr val="00FF00"/>
                </a:solidFill>
              </a:rPr>
              <a:t>7</a:t>
            </a:r>
            <a:r>
              <a:rPr lang="en-US" altLang="ja-JP" sz="2000" b="1">
                <a:solidFill>
                  <a:srgbClr val="00FF00"/>
                </a:solidFill>
              </a:rPr>
              <a:t>Be</a:t>
            </a:r>
            <a:r>
              <a:rPr lang="en-US" altLang="ja-JP" sz="200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000"/>
              <a:t> </a:t>
            </a:r>
            <a:r>
              <a:rPr lang="en-US" altLang="ja-JP" sz="2000" b="1">
                <a:solidFill>
                  <a:srgbClr val="FF0000"/>
                </a:solidFill>
              </a:rPr>
              <a:t>X</a:t>
            </a:r>
            <a:r>
              <a:rPr lang="en-US" altLang="ja-JP" sz="2000"/>
              <a:t>enon neutrino </a:t>
            </a:r>
            <a:r>
              <a:rPr lang="en-US" altLang="ja-JP" sz="2000" b="1">
                <a:solidFill>
                  <a:srgbClr val="FF0000"/>
                </a:solidFill>
              </a:rPr>
              <a:t>MASS</a:t>
            </a:r>
            <a:r>
              <a:rPr lang="en-US" altLang="ja-JP" sz="2000"/>
              <a:t> detector (</a:t>
            </a:r>
            <a:r>
              <a:rPr lang="en-US" altLang="ja-JP" sz="2000" b="1">
                <a:solidFill>
                  <a:srgbClr val="00FF00"/>
                </a:solidFill>
                <a:latin typeface="Symbol" panose="05050102010706020507" pitchFamily="18" charset="2"/>
              </a:rPr>
              <a:t>bb</a:t>
            </a:r>
            <a:r>
              <a:rPr lang="en-US" altLang="ja-JP" sz="2000" b="1">
                <a:solidFill>
                  <a:srgbClr val="00FF00"/>
                </a:solidFill>
              </a:rPr>
              <a:t> decay</a:t>
            </a:r>
            <a:r>
              <a:rPr lang="en-US" altLang="ja-JP" sz="2000"/>
              <a:t>)</a:t>
            </a:r>
            <a:endParaRPr lang="en-US" altLang="ja-JP" sz="240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000"/>
              <a:t> </a:t>
            </a:r>
            <a:r>
              <a:rPr lang="en-US" altLang="ja-JP" sz="2000" b="1">
                <a:solidFill>
                  <a:srgbClr val="FF0000"/>
                </a:solidFill>
              </a:rPr>
              <a:t>X</a:t>
            </a:r>
            <a:r>
              <a:rPr lang="en-US" altLang="ja-JP" sz="2000"/>
              <a:t>enon detector for Weakly Interacting </a:t>
            </a:r>
            <a:r>
              <a:rPr lang="en-US" altLang="ja-JP" sz="2000" b="1">
                <a:solidFill>
                  <a:srgbClr val="FF0000"/>
                </a:solidFill>
              </a:rPr>
              <a:t>MASS</a:t>
            </a:r>
            <a:r>
              <a:rPr lang="en-US" altLang="ja-JP" sz="2000"/>
              <a:t>ive Particles (</a:t>
            </a:r>
            <a:r>
              <a:rPr lang="en-US" altLang="ja-JP" sz="2000" b="1">
                <a:solidFill>
                  <a:srgbClr val="00FF00"/>
                </a:solidFill>
              </a:rPr>
              <a:t>DM search</a:t>
            </a:r>
            <a:r>
              <a:rPr lang="en-US" altLang="ja-JP" sz="2000"/>
              <a:t>)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39700" y="836613"/>
            <a:ext cx="8748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800">
                <a:solidFill>
                  <a:srgbClr val="FF3300"/>
                </a:solidFill>
              </a:rPr>
              <a:t>Goal: Multi purpose low-bg experiment with 10t LXe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419475" y="256540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LXe scintillator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3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22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03" grpId="1" animBg="1"/>
      <p:bldP spid="12295" grpId="0" animBg="1"/>
      <p:bldP spid="12296" grpId="0" animBg="1"/>
      <p:bldP spid="12296" grpId="1" animBg="1"/>
      <p:bldP spid="12297" grpId="0" animBg="1"/>
      <p:bldP spid="12298" grpId="0"/>
      <p:bldP spid="12298" grpId="1"/>
      <p:bldP spid="12299" grpId="0" animBg="1"/>
      <p:bldP spid="123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131175" cy="1143000"/>
          </a:xfrm>
        </p:spPr>
        <p:txBody>
          <a:bodyPr/>
          <a:lstStyle/>
          <a:p>
            <a:r>
              <a:rPr lang="en-US" altLang="ja-JP"/>
              <a:t>Ultimate sensitivity with 10t LXe: </a:t>
            </a:r>
            <a:br>
              <a:rPr lang="en-US" altLang="ja-JP"/>
            </a:br>
            <a:r>
              <a:rPr lang="en-US" altLang="ja-JP"/>
              <a:t>Direct detection of Dark Matter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23850" y="6021388"/>
            <a:ext cx="8461375" cy="503237"/>
          </a:xfrm>
          <a:prstGeom prst="rect">
            <a:avLst/>
          </a:prstGeom>
          <a:solidFill>
            <a:srgbClr val="FEC0F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ja-JP" sz="2400" b="1">
                <a:solidFill>
                  <a:srgbClr val="0000FF"/>
                </a:solidFill>
                <a:latin typeface="Helvetica" panose="020B0604020202020204" pitchFamily="34" charset="0"/>
              </a:rPr>
              <a:t>Max.-sensitivity, &lt;10</a:t>
            </a:r>
            <a:r>
              <a:rPr lang="en-US" altLang="ja-JP" sz="2400" b="1" baseline="30000">
                <a:solidFill>
                  <a:srgbClr val="0000FF"/>
                </a:solidFill>
                <a:latin typeface="Helvetica" panose="020B0604020202020204" pitchFamily="34" charset="0"/>
              </a:rPr>
              <a:t>-10</a:t>
            </a:r>
            <a:r>
              <a:rPr lang="en-US" altLang="ja-JP" sz="2400" b="1">
                <a:solidFill>
                  <a:srgbClr val="0000FF"/>
                </a:solidFill>
                <a:latin typeface="Helvetica" panose="020B0604020202020204" pitchFamily="34" charset="0"/>
              </a:rPr>
              <a:t>pb for spin independent xsec (5yr)</a:t>
            </a:r>
          </a:p>
        </p:txBody>
      </p:sp>
      <p:pic>
        <p:nvPicPr>
          <p:cNvPr id="59405" name="Picture 13" descr="compa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4032250" cy="27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6" name="Line 14"/>
          <p:cNvSpPr>
            <a:spLocks noChangeShapeType="1"/>
          </p:cNvSpPr>
          <p:nvPr/>
        </p:nvSpPr>
        <p:spPr bwMode="auto">
          <a:xfrm flipH="1">
            <a:off x="1187450" y="2492375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1116013" y="3141663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 flipH="1" flipV="1">
            <a:off x="1187450" y="3716338"/>
            <a:ext cx="1444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323850" y="4508500"/>
            <a:ext cx="3927475" cy="4953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ja-JP" sz="2400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ja-JP" sz="2400">
                <a:solidFill>
                  <a:srgbClr val="FF3300"/>
                </a:solidFill>
                <a:latin typeface="Times New Roman" panose="02020603050405020304" pitchFamily="18" charset="0"/>
              </a:rPr>
              <a:t> =  5keV:   2000 events/day</a:t>
            </a: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611188" y="5013325"/>
            <a:ext cx="359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600" b="1"/>
              <a:t>（</a:t>
            </a:r>
            <a:r>
              <a:rPr lang="en-US" altLang="ja-JP" sz="1600" b="1"/>
              <a:t>Eth = 20keV:   30 events/day</a:t>
            </a:r>
            <a:r>
              <a:rPr lang="ja-JP" altLang="en-US" sz="1600" b="1"/>
              <a:t>）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395288" y="5516563"/>
            <a:ext cx="396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/>
              <a:t>Large photosensitive area</a:t>
            </a:r>
          </a:p>
        </p:txBody>
      </p:sp>
      <p:sp>
        <p:nvSpPr>
          <p:cNvPr id="59412" name="AutoShape 20"/>
          <p:cNvSpPr>
            <a:spLocks noChangeArrowheads="1"/>
          </p:cNvSpPr>
          <p:nvPr/>
        </p:nvSpPr>
        <p:spPr bwMode="auto">
          <a:xfrm>
            <a:off x="1835150" y="5300663"/>
            <a:ext cx="576263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59418" name="Group 26"/>
          <p:cNvGrpSpPr>
            <a:grpSpLocks/>
          </p:cNvGrpSpPr>
          <p:nvPr/>
        </p:nvGrpSpPr>
        <p:grpSpPr bwMode="auto">
          <a:xfrm>
            <a:off x="4643438" y="1773238"/>
            <a:ext cx="4284662" cy="4065587"/>
            <a:chOff x="204" y="114"/>
            <a:chExt cx="4400" cy="4223"/>
          </a:xfrm>
        </p:grpSpPr>
        <p:pic>
          <p:nvPicPr>
            <p:cNvPr id="59419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14"/>
              <a:ext cx="4400" cy="4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420" name="Line 28"/>
            <p:cNvSpPr>
              <a:spLocks noChangeShapeType="1"/>
            </p:cNvSpPr>
            <p:nvPr/>
          </p:nvSpPr>
          <p:spPr bwMode="auto">
            <a:xfrm>
              <a:off x="1629" y="2980"/>
              <a:ext cx="544" cy="4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1" name="Line 29"/>
            <p:cNvSpPr>
              <a:spLocks noChangeShapeType="1"/>
            </p:cNvSpPr>
            <p:nvPr/>
          </p:nvSpPr>
          <p:spPr bwMode="auto">
            <a:xfrm>
              <a:off x="2173" y="3414"/>
              <a:ext cx="544" cy="2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2" name="Line 30"/>
            <p:cNvSpPr>
              <a:spLocks noChangeShapeType="1"/>
            </p:cNvSpPr>
            <p:nvPr/>
          </p:nvSpPr>
          <p:spPr bwMode="auto">
            <a:xfrm flipV="1">
              <a:off x="2717" y="3087"/>
              <a:ext cx="1505" cy="34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6732588" y="2635250"/>
            <a:ext cx="175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FF"/>
                </a:solidFill>
              </a:rPr>
              <a:t>CDMSII</a:t>
            </a: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6083300" y="1989138"/>
            <a:ext cx="136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FF0000"/>
                </a:solidFill>
              </a:rPr>
              <a:t>DAMA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5508625" y="40052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solidFill>
                  <a:srgbClr val="FF0000"/>
                </a:solidFill>
              </a:rPr>
              <a:t>XMASS 10t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7486650" y="3070225"/>
            <a:ext cx="1873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Ellis et al.    post-LEP benchmark</a:t>
            </a:r>
          </a:p>
        </p:txBody>
      </p:sp>
      <p:sp>
        <p:nvSpPr>
          <p:cNvPr id="59427" name="Rectangle 35"/>
          <p:cNvSpPr>
            <a:spLocks noChangeArrowheads="1"/>
          </p:cNvSpPr>
          <p:nvPr/>
        </p:nvSpPr>
        <p:spPr bwMode="auto">
          <a:xfrm>
            <a:off x="5075238" y="5302250"/>
            <a:ext cx="381635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5148263" y="52498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6659563" y="5249863"/>
            <a:ext cx="636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2</a:t>
            </a: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8388350" y="524986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3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5724525" y="5537200"/>
            <a:ext cx="272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WIMP mass (GeV)</a:t>
            </a:r>
          </a:p>
        </p:txBody>
      </p:sp>
      <p:sp>
        <p:nvSpPr>
          <p:cNvPr id="59433" name="Rectangle 41"/>
          <p:cNvSpPr>
            <a:spLocks noChangeArrowheads="1"/>
          </p:cNvSpPr>
          <p:nvPr/>
        </p:nvSpPr>
        <p:spPr bwMode="auto">
          <a:xfrm>
            <a:off x="4643438" y="1936750"/>
            <a:ext cx="360362" cy="3457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4554538" y="4529138"/>
            <a:ext cx="8175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-10</a:t>
            </a:r>
            <a:endParaRPr lang="en-US" altLang="ja-JP" sz="2400"/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4676775" y="3594100"/>
            <a:ext cx="704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-8</a:t>
            </a:r>
            <a:endParaRPr lang="en-US" altLang="ja-JP" sz="2400"/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4659313" y="2638425"/>
            <a:ext cx="704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-6</a:t>
            </a:r>
            <a:endParaRPr lang="en-US" altLang="ja-JP" sz="2400"/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4660900" y="1793875"/>
            <a:ext cx="704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10</a:t>
            </a:r>
            <a:r>
              <a:rPr lang="en-US" altLang="ja-JP" sz="2400" baseline="30000"/>
              <a:t>-4</a:t>
            </a:r>
            <a:endParaRPr lang="en-US" altLang="ja-JP" sz="2400"/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 rot="16200000">
            <a:off x="2857500" y="3236913"/>
            <a:ext cx="32416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/>
              <a:t>xsec. to nucleon  [pb]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1752600" y="4953000"/>
            <a:ext cx="73914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0" y="838200"/>
            <a:ext cx="8763000" cy="2819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0"/>
            <a:ext cx="424815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</a:extLst>
        </p:spPr>
        <p:txBody>
          <a:bodyPr/>
          <a:lstStyle/>
          <a:p>
            <a:r>
              <a:rPr lang="en-US" altLang="ja-JP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Why Liquid Xenon?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0013" y="914400"/>
            <a:ext cx="92964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ja-JP" sz="2400" b="1">
                <a:solidFill>
                  <a:srgbClr val="0099CC"/>
                </a:solidFill>
              </a:rPr>
              <a:t>General properties:</a:t>
            </a:r>
          </a:p>
          <a:p>
            <a:r>
              <a:rPr lang="en-US" altLang="ja-JP" sz="2400" b="1">
                <a:solidFill>
                  <a:srgbClr val="FF0000"/>
                </a:solidFill>
              </a:rPr>
              <a:t>Large scintillation yield</a:t>
            </a:r>
            <a:r>
              <a:rPr lang="en-US" altLang="ja-JP" sz="2400" b="1"/>
              <a:t> (~42000photons/MeV ~NaI(Tl))</a:t>
            </a:r>
          </a:p>
          <a:p>
            <a:r>
              <a:rPr lang="en-US" altLang="ja-JP" sz="2400" b="1"/>
              <a:t>Scintillation wavelength (175nm, direct read out by PMTs)</a:t>
            </a:r>
          </a:p>
          <a:p>
            <a:r>
              <a:rPr lang="en-US" altLang="ja-JP" sz="2400" b="1"/>
              <a:t>Higher operation temperature (~165K, LNe~27K, LHe~4K)</a:t>
            </a:r>
          </a:p>
          <a:p>
            <a:r>
              <a:rPr lang="en-US" altLang="ja-JP" sz="2400" b="1"/>
              <a:t>Compact (</a:t>
            </a:r>
            <a:r>
              <a:rPr lang="en-US" altLang="ja-JP" sz="2400" b="1">
                <a:latin typeface="Symbol" panose="05050102010706020507" pitchFamily="18" charset="2"/>
              </a:rPr>
              <a:t>r=</a:t>
            </a:r>
            <a:r>
              <a:rPr lang="en-US" altLang="ja-JP" sz="2400" b="1"/>
              <a:t>2.9g, 10t detector ~ 1.5m cubic) </a:t>
            </a:r>
          </a:p>
          <a:p>
            <a:r>
              <a:rPr lang="en-US" altLang="ja-JP" sz="2400" b="1"/>
              <a:t>Not so expensive</a:t>
            </a:r>
          </a:p>
          <a:p>
            <a:r>
              <a:rPr lang="en-US" altLang="ja-JP" sz="2400" b="1"/>
              <a:t>Well-known EW xsec for solar </a:t>
            </a:r>
            <a:r>
              <a:rPr lang="en-US" altLang="ja-JP" sz="2400" b="1">
                <a:latin typeface="Symbol" panose="05050102010706020507" pitchFamily="18" charset="2"/>
              </a:rPr>
              <a:t>n</a:t>
            </a:r>
            <a:r>
              <a:rPr lang="en-US" altLang="ja-JP" sz="2400" b="1"/>
              <a:t>, 136Xe </a:t>
            </a:r>
            <a:r>
              <a:rPr lang="en-US" altLang="ja-JP" sz="2400" b="1">
                <a:latin typeface="Symbol" panose="05050102010706020507" pitchFamily="18" charset="2"/>
              </a:rPr>
              <a:t>bb</a:t>
            </a:r>
            <a:r>
              <a:rPr lang="en-US" altLang="ja-JP" sz="2400" b="1"/>
              <a:t>, large A (SI)</a:t>
            </a:r>
            <a:endParaRPr lang="en-US" altLang="ja-JP" sz="2400" b="1">
              <a:latin typeface="Symbol" panose="05050102010706020507" pitchFamily="18" charset="2"/>
            </a:endParaRPr>
          </a:p>
          <a:p>
            <a:endParaRPr lang="en-US" altLang="ja-JP" sz="2400"/>
          </a:p>
          <a:p>
            <a:r>
              <a:rPr lang="en-US" altLang="ja-JP" sz="2400"/>
              <a:t>	</a:t>
            </a:r>
            <a:r>
              <a:rPr lang="en-US" altLang="ja-JP" sz="2400" b="1">
                <a:solidFill>
                  <a:srgbClr val="0099CC"/>
                </a:solidFill>
              </a:rPr>
              <a:t>External gamma ray background:</a:t>
            </a:r>
          </a:p>
          <a:p>
            <a:r>
              <a:rPr lang="en-US" altLang="ja-JP" sz="2400" b="1"/>
              <a:t>	</a:t>
            </a:r>
            <a:r>
              <a:rPr lang="en-US" altLang="ja-JP" sz="2400" b="1">
                <a:solidFill>
                  <a:srgbClr val="FF0000"/>
                </a:solidFill>
              </a:rPr>
              <a:t>Self shielding</a:t>
            </a:r>
            <a:r>
              <a:rPr lang="en-US" altLang="ja-JP" sz="2400" b="1"/>
              <a:t> (large Z=54)</a:t>
            </a:r>
            <a:endParaRPr lang="en-US" altLang="ja-JP" sz="2400" b="1">
              <a:solidFill>
                <a:srgbClr val="FF0000"/>
              </a:solidFill>
            </a:endParaRPr>
          </a:p>
          <a:p>
            <a:endParaRPr lang="en-US" altLang="ja-JP" sz="2400" b="1"/>
          </a:p>
          <a:p>
            <a:r>
              <a:rPr lang="en-US" altLang="ja-JP" sz="2400" b="1"/>
              <a:t>		</a:t>
            </a:r>
            <a:r>
              <a:rPr lang="en-US" altLang="ja-JP" sz="2400" b="1">
                <a:solidFill>
                  <a:srgbClr val="0099CC"/>
                </a:solidFill>
              </a:rPr>
              <a:t>Internal background:</a:t>
            </a:r>
          </a:p>
          <a:p>
            <a:r>
              <a:rPr lang="en-US" altLang="ja-JP" sz="2400" b="1"/>
              <a:t>		Purification (distillation, etc)</a:t>
            </a:r>
            <a:endParaRPr lang="en-US" altLang="ja-JP" sz="2400" b="1">
              <a:solidFill>
                <a:schemeClr val="accent2"/>
              </a:solidFill>
            </a:endParaRPr>
          </a:p>
          <a:p>
            <a:r>
              <a:rPr lang="en-US" altLang="ja-JP" sz="2400" b="1"/>
              <a:t>		No long-life radio isotopes </a:t>
            </a:r>
          </a:p>
          <a:p>
            <a:r>
              <a:rPr lang="en-US" altLang="ja-JP" sz="2400" b="1"/>
              <a:t>		Isotope separation is relatively easy</a:t>
            </a:r>
          </a:p>
          <a:p>
            <a:r>
              <a:rPr lang="en-US" altLang="ja-JP" sz="2400" b="1"/>
              <a:t>		No </a:t>
            </a:r>
            <a:r>
              <a:rPr lang="en-US" altLang="ja-JP" sz="2400" b="1" baseline="30000"/>
              <a:t>14</a:t>
            </a:r>
            <a:r>
              <a:rPr lang="en-US" altLang="ja-JP" sz="2400" b="1"/>
              <a:t>C contamination (can measure low energy)</a:t>
            </a:r>
            <a:endParaRPr lang="en-US" altLang="ja-JP" sz="2400">
              <a:latin typeface="Garamond" panose="02020404030301010803" pitchFamily="18" charset="0"/>
            </a:endParaRP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838200" y="3810000"/>
            <a:ext cx="57150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248400" y="5334000"/>
            <a:ext cx="1774825" cy="4572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chemeClr val="accent2"/>
                </a:solidFill>
              </a:rPr>
              <a:t>Circulation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4859338" y="1484313"/>
            <a:ext cx="936625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459787" cy="774700"/>
          </a:xfrm>
        </p:spPr>
        <p:txBody>
          <a:bodyPr/>
          <a:lstStyle/>
          <a:p>
            <a:r>
              <a:rPr lang="en-US" altLang="ja-JP"/>
              <a:t>Key idea: self shielding effect for</a:t>
            </a:r>
            <a:br>
              <a:rPr lang="en-US" altLang="ja-JP"/>
            </a:br>
            <a:r>
              <a:rPr lang="en-US" altLang="ja-JP"/>
              <a:t>                       low energy signals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45125"/>
            <a:ext cx="7772400" cy="1412875"/>
          </a:xfrm>
          <a:solidFill>
            <a:schemeClr val="bg1"/>
          </a:solidFill>
        </p:spPr>
        <p:txBody>
          <a:bodyPr/>
          <a:lstStyle/>
          <a:p>
            <a:r>
              <a:rPr lang="en-US" altLang="ja-JP" sz="2700"/>
              <a:t>Large Z makes detectors very compact</a:t>
            </a:r>
          </a:p>
          <a:p>
            <a:r>
              <a:rPr lang="en-US" altLang="ja-JP" sz="2700"/>
              <a:t>Large photon yield (42 photon/keV ~ NaI(Tl))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ja-JP" sz="2700">
                <a:solidFill>
                  <a:schemeClr val="accent2"/>
                </a:solidFill>
              </a:rPr>
              <a:t>       </a:t>
            </a:r>
            <a:r>
              <a:rPr lang="en-US" altLang="ja-JP" sz="2700">
                <a:solidFill>
                  <a:srgbClr val="FF3300"/>
                </a:solidFill>
              </a:rPr>
              <a:t>Liquid Xe is the most promising material.</a:t>
            </a:r>
            <a:r>
              <a:rPr lang="en-US" altLang="ja-JP" sz="2700"/>
              <a:t> 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2133600"/>
            <a:ext cx="4464050" cy="3163888"/>
            <a:chOff x="113" y="1117"/>
            <a:chExt cx="2812" cy="1993"/>
          </a:xfrm>
        </p:grpSpPr>
        <p:grpSp>
          <p:nvGrpSpPr>
            <p:cNvPr id="13317" name="Group 5"/>
            <p:cNvGrpSpPr>
              <a:grpSpLocks/>
            </p:cNvGrpSpPr>
            <p:nvPr/>
          </p:nvGrpSpPr>
          <p:grpSpPr bwMode="auto">
            <a:xfrm>
              <a:off x="113" y="1117"/>
              <a:ext cx="2812" cy="1993"/>
              <a:chOff x="113" y="1117"/>
              <a:chExt cx="2812" cy="1993"/>
            </a:xfrm>
          </p:grpSpPr>
          <p:pic>
            <p:nvPicPr>
              <p:cNvPr id="13318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1207"/>
                <a:ext cx="2812" cy="19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19" name="Rectangle 7"/>
              <p:cNvSpPr>
                <a:spLocks noChangeArrowheads="1"/>
              </p:cNvSpPr>
              <p:nvPr/>
            </p:nvSpPr>
            <p:spPr bwMode="auto">
              <a:xfrm>
                <a:off x="113" y="1117"/>
                <a:ext cx="635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1745" y="1207"/>
              <a:ext cx="1135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1973" y="1525"/>
              <a:ext cx="952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322" name="Rectangle 10"/>
          <p:cNvSpPr>
            <a:spLocks noChangeArrowheads="1"/>
          </p:cNvSpPr>
          <p:nvPr/>
        </p:nvSpPr>
        <p:spPr bwMode="auto">
          <a:xfrm rot="716372">
            <a:off x="3095625" y="4149725"/>
            <a:ext cx="792163" cy="287338"/>
          </a:xfrm>
          <a:prstGeom prst="rect">
            <a:avLst/>
          </a:prstGeom>
          <a:gradFill rotWithShape="1">
            <a:gsLst>
              <a:gs pos="0">
                <a:srgbClr val="BBE0E3">
                  <a:gamma/>
                  <a:shade val="46275"/>
                  <a:invGamma/>
                </a:srgbClr>
              </a:gs>
              <a:gs pos="50000">
                <a:srgbClr val="BBE0E3"/>
              </a:gs>
              <a:gs pos="100000">
                <a:srgbClr val="BBE0E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151188" y="3708400"/>
            <a:ext cx="792162" cy="287338"/>
          </a:xfrm>
          <a:prstGeom prst="rect">
            <a:avLst/>
          </a:prstGeom>
          <a:gradFill rotWithShape="1">
            <a:gsLst>
              <a:gs pos="0">
                <a:srgbClr val="BBE0E3">
                  <a:gamma/>
                  <a:shade val="46275"/>
                  <a:invGamma/>
                </a:srgbClr>
              </a:gs>
              <a:gs pos="50000">
                <a:srgbClr val="BBE0E3"/>
              </a:gs>
              <a:gs pos="100000">
                <a:srgbClr val="BBE0E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960813" y="4510088"/>
            <a:ext cx="84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PMTs</a:t>
            </a:r>
          </a:p>
        </p:txBody>
      </p:sp>
      <p:sp>
        <p:nvSpPr>
          <p:cNvPr id="13325" name="AutoShape 13"/>
          <p:cNvSpPr>
            <a:spLocks/>
          </p:cNvSpPr>
          <p:nvPr/>
        </p:nvSpPr>
        <p:spPr bwMode="auto">
          <a:xfrm>
            <a:off x="3887788" y="3068638"/>
            <a:ext cx="288925" cy="1657350"/>
          </a:xfrm>
          <a:prstGeom prst="rightBrace">
            <a:avLst>
              <a:gd name="adj1" fmla="val 4780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23850" y="1671638"/>
            <a:ext cx="1654175" cy="70167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Single phase</a:t>
            </a:r>
          </a:p>
          <a:p>
            <a:r>
              <a:rPr lang="en-US" altLang="ja-JP" sz="200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liquid Xe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 rot="-806292">
            <a:off x="3087688" y="3221038"/>
            <a:ext cx="792162" cy="287337"/>
          </a:xfrm>
          <a:prstGeom prst="rect">
            <a:avLst/>
          </a:prstGeom>
          <a:gradFill rotWithShape="1">
            <a:gsLst>
              <a:gs pos="0">
                <a:srgbClr val="BBE0E3">
                  <a:gamma/>
                  <a:shade val="46275"/>
                  <a:invGamma/>
                </a:srgbClr>
              </a:gs>
              <a:gs pos="50000">
                <a:srgbClr val="BBE0E3"/>
              </a:gs>
              <a:gs pos="100000">
                <a:srgbClr val="BBE0E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124075" y="2060575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Volume for shielding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700338" y="2565400"/>
            <a:ext cx="1951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Fiducial volume</a:t>
            </a: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1187450" y="2349500"/>
            <a:ext cx="144463" cy="6477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3331" name="Picture 19" descr="xe_comp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341438"/>
            <a:ext cx="4176712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435600" y="1844675"/>
            <a:ext cx="3589338" cy="118745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23ton all volume </a:t>
            </a:r>
            <a:r>
              <a:rPr lang="en-US" altLang="ja-JP"/>
              <a:t>(d=240cm)</a:t>
            </a:r>
          </a:p>
          <a:p>
            <a:r>
              <a:rPr lang="en-US" altLang="ja-JP" sz="2400">
                <a:solidFill>
                  <a:srgbClr val="00FF00"/>
                </a:solidFill>
              </a:rPr>
              <a:t>20cm wall cut</a:t>
            </a:r>
          </a:p>
          <a:p>
            <a:r>
              <a:rPr lang="en-US" altLang="ja-JP" sz="2400">
                <a:solidFill>
                  <a:srgbClr val="FF0000"/>
                </a:solidFill>
              </a:rPr>
              <a:t>30cm wall cut (10ton FV)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 rot="16200000">
            <a:off x="3456782" y="2869406"/>
            <a:ext cx="28781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BG normalized by mass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219700" y="5127625"/>
            <a:ext cx="39243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156325" y="515778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1MeV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292725" y="5157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7235825" y="515778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2MeV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8362950" y="515778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3MeV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795963" y="31940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2400">
              <a:solidFill>
                <a:schemeClr val="accent1"/>
              </a:solidFill>
            </a:endParaRPr>
          </a:p>
        </p:txBody>
      </p:sp>
      <p:grpSp>
        <p:nvGrpSpPr>
          <p:cNvPr id="13340" name="Group 28"/>
          <p:cNvGrpSpPr>
            <a:grpSpLocks/>
          </p:cNvGrpSpPr>
          <p:nvPr/>
        </p:nvGrpSpPr>
        <p:grpSpPr bwMode="auto">
          <a:xfrm>
            <a:off x="5508625" y="3213100"/>
            <a:ext cx="3611563" cy="1295400"/>
            <a:chOff x="3470" y="2024"/>
            <a:chExt cx="2275" cy="816"/>
          </a:xfrm>
        </p:grpSpPr>
        <p:sp>
          <p:nvSpPr>
            <p:cNvPr id="13341" name="AutoShape 29"/>
            <p:cNvSpPr>
              <a:spLocks noChangeArrowheads="1"/>
            </p:cNvSpPr>
            <p:nvPr/>
          </p:nvSpPr>
          <p:spPr bwMode="auto">
            <a:xfrm>
              <a:off x="3470" y="2205"/>
              <a:ext cx="227" cy="635"/>
            </a:xfrm>
            <a:prstGeom prst="downArrow">
              <a:avLst>
                <a:gd name="adj1" fmla="val 50000"/>
                <a:gd name="adj2" fmla="val 69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3696" y="2024"/>
              <a:ext cx="2049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535229"/>
                  </a:solidFill>
                </a:rPr>
                <a:t>Large self-shield effect</a:t>
              </a:r>
            </a:p>
          </p:txBody>
        </p:sp>
      </p:grp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5448300" y="1557338"/>
            <a:ext cx="327183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External </a:t>
            </a:r>
            <a:r>
              <a:rPr lang="en-US" altLang="ja-JP">
                <a:latin typeface="Symbol" panose="05050102010706020507" pitchFamily="18" charset="2"/>
              </a:rPr>
              <a:t>g</a:t>
            </a:r>
            <a:r>
              <a:rPr lang="en-US" altLang="ja-JP"/>
              <a:t> ray from U/Th-chain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5" name="Picture 19" descr="10ton_sphere"/>
          <p:cNvPicPr>
            <a:picLocks noChangeAspect="1" noChangeArrowheads="1"/>
          </p:cNvPicPr>
          <p:nvPr/>
        </p:nvPicPr>
        <p:blipFill>
          <a:blip r:embed="rId2" cstate="print">
            <a:lum bright="30000"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8"/>
          <a:stretch>
            <a:fillRect/>
          </a:stretch>
        </p:blipFill>
        <p:spPr bwMode="auto">
          <a:xfrm>
            <a:off x="6372225" y="0"/>
            <a:ext cx="27717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with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r="34387" b="31670"/>
          <a:stretch>
            <a:fillRect/>
          </a:stretch>
        </p:blipFill>
        <p:spPr bwMode="auto">
          <a:xfrm>
            <a:off x="0" y="1052513"/>
            <a:ext cx="26638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647700"/>
          </a:xfrm>
        </p:spPr>
        <p:txBody>
          <a:bodyPr/>
          <a:lstStyle/>
          <a:p>
            <a:r>
              <a:rPr lang="en-US" altLang="ja-JP" sz="2900"/>
              <a:t>Strategy of the XMASS project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 rot="-1145957">
            <a:off x="2771775" y="2708275"/>
            <a:ext cx="719138" cy="414338"/>
          </a:xfrm>
          <a:prstGeom prst="rightArrow">
            <a:avLst>
              <a:gd name="adj1" fmla="val 44824"/>
              <a:gd name="adj2" fmla="val 54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08400" y="3644900"/>
            <a:ext cx="2949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800kg detector</a:t>
            </a:r>
          </a:p>
          <a:p>
            <a:r>
              <a:rPr lang="en-US" altLang="ja-JP" sz="20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(FV 100kg)</a:t>
            </a:r>
          </a:p>
          <a:p>
            <a:r>
              <a:rPr lang="en-US" altLang="ja-JP" sz="2400" b="1">
                <a:solidFill>
                  <a:srgbClr val="00CC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Dark matter search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588125" y="3860800"/>
            <a:ext cx="2555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~20 ton detector</a:t>
            </a:r>
          </a:p>
          <a:p>
            <a:r>
              <a:rPr lang="en-US" altLang="ja-JP" sz="20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(FV 10ton)</a:t>
            </a:r>
          </a:p>
          <a:p>
            <a:r>
              <a:rPr lang="en-US" altLang="ja-JP" sz="2000" b="1">
                <a:solidFill>
                  <a:srgbClr val="FF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Solar neutrinos</a:t>
            </a:r>
          </a:p>
          <a:p>
            <a:r>
              <a:rPr lang="en-US" altLang="ja-JP" sz="2000" b="1">
                <a:solidFill>
                  <a:srgbClr val="00CC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Dark matter search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79388" y="4005263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Prototype detector</a:t>
            </a:r>
          </a:p>
          <a:p>
            <a:r>
              <a:rPr lang="en-US" altLang="ja-JP" sz="20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 (FV 3kg) </a:t>
            </a:r>
            <a:r>
              <a:rPr lang="en-US" altLang="ja-JP" sz="2000" b="1">
                <a:solidFill>
                  <a:srgbClr val="FF0066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R&amp;D</a:t>
            </a:r>
          </a:p>
        </p:txBody>
      </p:sp>
      <p:pic>
        <p:nvPicPr>
          <p:cNvPr id="14345" name="Picture 9" descr="noshie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8659" r="23421" b="19487"/>
          <a:stretch>
            <a:fillRect/>
          </a:stretch>
        </p:blipFill>
        <p:spPr bwMode="auto">
          <a:xfrm>
            <a:off x="3563938" y="1628775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959725" y="3068638"/>
            <a:ext cx="1203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~2.5m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643438" y="3068638"/>
            <a:ext cx="906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>
                <a:solidFill>
                  <a:srgbClr val="FFFF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~1m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11188" y="3500438"/>
            <a:ext cx="1303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>
                <a:solidFill>
                  <a:srgbClr val="FFFF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~30cm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0" y="6094413"/>
            <a:ext cx="4464050" cy="5889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3200" b="1">
                <a:solidFill>
                  <a:srgbClr val="FF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Feasibility confirmed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 rot="-1145957">
            <a:off x="5651500" y="1773238"/>
            <a:ext cx="719138" cy="414337"/>
          </a:xfrm>
          <a:prstGeom prst="rightArrow">
            <a:avLst>
              <a:gd name="adj1" fmla="val 44824"/>
              <a:gd name="adj2" fmla="val 54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4724400"/>
            <a:ext cx="3635375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b="1">
                <a:ea typeface="Arial Unicode MS" panose="020B0604020202020204" pitchFamily="50" charset="-128"/>
                <a:cs typeface="Arial Unicode MS" panose="020B0604020202020204" pitchFamily="50" charset="-128"/>
              </a:rPr>
              <a:t>Confirmation of feasibility of the ~1ton detector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1692275" y="5516563"/>
            <a:ext cx="0" cy="5762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3539940">
            <a:off x="2510631" y="4409282"/>
            <a:ext cx="2232025" cy="414338"/>
          </a:xfrm>
          <a:prstGeom prst="rightArrow">
            <a:avLst>
              <a:gd name="adj1" fmla="val 44824"/>
              <a:gd name="adj2" fmla="val 168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4192588" y="5608638"/>
            <a:ext cx="4075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FF3300"/>
                </a:solidFill>
              </a:rPr>
              <a:t>Double beta decay option?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/>
      <p:bldP spid="14343" grpId="0"/>
      <p:bldP spid="14346" grpId="0"/>
      <p:bldP spid="14347" grpId="0"/>
      <p:bldP spid="14349" grpId="0" animBg="1"/>
      <p:bldP spid="14350" grpId="0" animBg="1"/>
      <p:bldP spid="14352" grpId="0" animBg="1"/>
      <p:bldP spid="14353" grpId="0" animBg="1"/>
      <p:bldP spid="143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0" name="Rectangle 50"/>
          <p:cNvSpPr>
            <a:spLocks noChangeArrowheads="1"/>
          </p:cNvSpPr>
          <p:nvPr/>
        </p:nvSpPr>
        <p:spPr bwMode="auto">
          <a:xfrm>
            <a:off x="0" y="5805488"/>
            <a:ext cx="4932363" cy="1052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848600" cy="936625"/>
          </a:xfrm>
          <a:solidFill>
            <a:schemeClr val="bg1"/>
          </a:solidFill>
          <a:ln w="127000">
            <a:solidFill>
              <a:srgbClr val="66003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sz="3700"/>
              <a:t>2. 3kg FV prototype detector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2950" y="1773238"/>
            <a:ext cx="1871663" cy="1800225"/>
          </a:xfrm>
          <a:solidFill>
            <a:srgbClr val="CCFFFF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200"/>
              <a:t>In the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200"/>
              <a:t>Kamioka Mine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200"/>
              <a:t>(near the Super-K)</a:t>
            </a:r>
          </a:p>
        </p:txBody>
      </p:sp>
      <p:pic>
        <p:nvPicPr>
          <p:cNvPr id="15364" name="Picture 4" descr="img_07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t="6660" r="10875" b="49"/>
          <a:stretch>
            <a:fillRect/>
          </a:stretch>
        </p:blipFill>
        <p:spPr bwMode="auto">
          <a:xfrm>
            <a:off x="0" y="1125538"/>
            <a:ext cx="331152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shield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89363"/>
            <a:ext cx="2665412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 descr="img_23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52513"/>
            <a:ext cx="3384550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5414963" y="3592513"/>
            <a:ext cx="3641725" cy="2732087"/>
            <a:chOff x="2653" y="2341"/>
            <a:chExt cx="2809" cy="2125"/>
          </a:xfrm>
        </p:grpSpPr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4151" y="3023"/>
              <a:ext cx="1043" cy="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b="1">
                  <a:latin typeface="Times New Roman" panose="02020603050405020304" pitchFamily="18" charset="0"/>
                </a:rPr>
                <a:t>Liq. Xe</a:t>
              </a:r>
              <a:r>
                <a:rPr lang="ja-JP" altLang="en-US" sz="2400" b="1">
                  <a:latin typeface="Times New Roman" panose="02020603050405020304" pitchFamily="18" charset="0"/>
                </a:rPr>
                <a:t>　</a:t>
              </a:r>
            </a:p>
            <a:p>
              <a:r>
                <a:rPr lang="en-US" altLang="ja-JP" sz="2400" b="1">
                  <a:latin typeface="Times New Roman" panose="02020603050405020304" pitchFamily="18" charset="0"/>
                </a:rPr>
                <a:t>(31cm)</a:t>
              </a:r>
              <a:r>
                <a:rPr lang="en-US" altLang="ja-JP" sz="2400" b="1" baseline="30000">
                  <a:latin typeface="Times New Roman" panose="02020603050405020304" pitchFamily="18" charset="0"/>
                </a:rPr>
                <a:t>3</a:t>
              </a:r>
              <a:endParaRPr lang="en-US" altLang="ja-JP" sz="2400" b="1">
                <a:latin typeface="Times New Roman" panose="02020603050405020304" pitchFamily="18" charset="0"/>
              </a:endParaRPr>
            </a:p>
          </p:txBody>
        </p:sp>
        <p:grpSp>
          <p:nvGrpSpPr>
            <p:cNvPr id="15369" name="Group 9"/>
            <p:cNvGrpSpPr>
              <a:grpSpLocks/>
            </p:cNvGrpSpPr>
            <p:nvPr/>
          </p:nvGrpSpPr>
          <p:grpSpPr bwMode="auto">
            <a:xfrm>
              <a:off x="2653" y="2341"/>
              <a:ext cx="2809" cy="2125"/>
              <a:chOff x="3430" y="1525"/>
              <a:chExt cx="2809" cy="2125"/>
            </a:xfrm>
          </p:grpSpPr>
          <p:sp>
            <p:nvSpPr>
              <p:cNvPr id="15370" name="Text Box 10"/>
              <p:cNvSpPr txBox="1">
                <a:spLocks noChangeArrowheads="1"/>
              </p:cNvSpPr>
              <p:nvPr/>
            </p:nvSpPr>
            <p:spPr bwMode="auto">
              <a:xfrm>
                <a:off x="3430" y="2688"/>
                <a:ext cx="432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1" name="Line 11"/>
              <p:cNvSpPr>
                <a:spLocks noChangeShapeType="1"/>
              </p:cNvSpPr>
              <p:nvPr/>
            </p:nvSpPr>
            <p:spPr bwMode="auto">
              <a:xfrm flipH="1">
                <a:off x="4477" y="2034"/>
                <a:ext cx="0" cy="2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pic>
            <p:nvPicPr>
              <p:cNvPr id="15372" name="Picture 12" descr="30lit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14" t="18626" r="31190" b="22331"/>
              <a:stretch>
                <a:fillRect/>
              </a:stretch>
            </p:blipFill>
            <p:spPr bwMode="auto">
              <a:xfrm rot="-2700000">
                <a:off x="3794" y="2081"/>
                <a:ext cx="877" cy="9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73" name="Text Box 13"/>
              <p:cNvSpPr txBox="1">
                <a:spLocks noChangeArrowheads="1"/>
              </p:cNvSpPr>
              <p:nvPr/>
            </p:nvSpPr>
            <p:spPr bwMode="auto">
              <a:xfrm>
                <a:off x="3470" y="3294"/>
                <a:ext cx="1496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latin typeface="Times New Roman" panose="02020603050405020304" pitchFamily="18" charset="0"/>
                  </a:rPr>
                  <a:t>MgF</a:t>
                </a:r>
                <a:r>
                  <a:rPr lang="en-US" altLang="ja-JP" sz="2400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ja-JP" sz="2400">
                    <a:latin typeface="Times New Roman" panose="02020603050405020304" pitchFamily="18" charset="0"/>
                  </a:rPr>
                  <a:t> window</a:t>
                </a:r>
              </a:p>
            </p:txBody>
          </p:sp>
          <p:sp>
            <p:nvSpPr>
              <p:cNvPr id="15374" name="Text Box 14"/>
              <p:cNvSpPr txBox="1">
                <a:spLocks noChangeArrowheads="1"/>
              </p:cNvSpPr>
              <p:nvPr/>
            </p:nvSpPr>
            <p:spPr bwMode="auto">
              <a:xfrm>
                <a:off x="3635" y="1525"/>
                <a:ext cx="2604" cy="3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>
                    <a:latin typeface="Times New Roman" panose="02020603050405020304" pitchFamily="18" charset="0"/>
                  </a:rPr>
                  <a:t>54  2-inch low BG PMTs</a:t>
                </a:r>
              </a:p>
            </p:txBody>
          </p:sp>
          <p:sp>
            <p:nvSpPr>
              <p:cNvPr id="15375" name="Line 15"/>
              <p:cNvSpPr>
                <a:spLocks noChangeShapeType="1"/>
              </p:cNvSpPr>
              <p:nvPr/>
            </p:nvSpPr>
            <p:spPr bwMode="auto">
              <a:xfrm flipH="1">
                <a:off x="4051" y="1737"/>
                <a:ext cx="91" cy="18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5376" name="Group 16"/>
              <p:cNvGrpSpPr>
                <a:grpSpLocks/>
              </p:cNvGrpSpPr>
              <p:nvPr/>
            </p:nvGrpSpPr>
            <p:grpSpPr bwMode="auto">
              <a:xfrm>
                <a:off x="4292" y="1907"/>
                <a:ext cx="686" cy="429"/>
                <a:chOff x="2835" y="1888"/>
                <a:chExt cx="1312" cy="784"/>
              </a:xfrm>
            </p:grpSpPr>
            <p:sp>
              <p:nvSpPr>
                <p:cNvPr id="15377" name="Rectangle 17"/>
                <p:cNvSpPr>
                  <a:spLocks noChangeArrowheads="1"/>
                </p:cNvSpPr>
                <p:nvPr/>
              </p:nvSpPr>
              <p:spPr bwMode="auto">
                <a:xfrm rot="2700000">
                  <a:off x="3643" y="2168"/>
                  <a:ext cx="240" cy="76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15294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15294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378" name="Rectangle 18"/>
                <p:cNvSpPr>
                  <a:spLocks noChangeArrowheads="1"/>
                </p:cNvSpPr>
                <p:nvPr/>
              </p:nvSpPr>
              <p:spPr bwMode="auto">
                <a:xfrm rot="2700000">
                  <a:off x="3355" y="1912"/>
                  <a:ext cx="272" cy="76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15294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15294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379" name="Rectangle 19"/>
                <p:cNvSpPr>
                  <a:spLocks noChangeArrowheads="1"/>
                </p:cNvSpPr>
                <p:nvPr/>
              </p:nvSpPr>
              <p:spPr bwMode="auto">
                <a:xfrm rot="2700000">
                  <a:off x="3083" y="1640"/>
                  <a:ext cx="272" cy="76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15294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15294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5380" name="Group 20"/>
              <p:cNvGrpSpPr>
                <a:grpSpLocks/>
              </p:cNvGrpSpPr>
              <p:nvPr/>
            </p:nvGrpSpPr>
            <p:grpSpPr bwMode="auto">
              <a:xfrm>
                <a:off x="3486" y="2787"/>
                <a:ext cx="686" cy="429"/>
                <a:chOff x="2835" y="1888"/>
                <a:chExt cx="1312" cy="784"/>
              </a:xfrm>
            </p:grpSpPr>
            <p:sp>
              <p:nvSpPr>
                <p:cNvPr id="15381" name="Rectangle 21"/>
                <p:cNvSpPr>
                  <a:spLocks noChangeArrowheads="1"/>
                </p:cNvSpPr>
                <p:nvPr/>
              </p:nvSpPr>
              <p:spPr bwMode="auto">
                <a:xfrm rot="2700000">
                  <a:off x="3643" y="2168"/>
                  <a:ext cx="240" cy="76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15294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15294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382" name="Rectangle 22"/>
                <p:cNvSpPr>
                  <a:spLocks noChangeArrowheads="1"/>
                </p:cNvSpPr>
                <p:nvPr/>
              </p:nvSpPr>
              <p:spPr bwMode="auto">
                <a:xfrm rot="2700000">
                  <a:off x="3355" y="1912"/>
                  <a:ext cx="272" cy="76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15294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15294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383" name="Rectangle 23"/>
                <p:cNvSpPr>
                  <a:spLocks noChangeArrowheads="1"/>
                </p:cNvSpPr>
                <p:nvPr/>
              </p:nvSpPr>
              <p:spPr bwMode="auto">
                <a:xfrm rot="2700000">
                  <a:off x="3083" y="1640"/>
                  <a:ext cx="272" cy="76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15294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15294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5384" name="Group 24"/>
              <p:cNvGrpSpPr>
                <a:grpSpLocks/>
              </p:cNvGrpSpPr>
              <p:nvPr/>
            </p:nvGrpSpPr>
            <p:grpSpPr bwMode="auto">
              <a:xfrm rot="5400000">
                <a:off x="4281" y="2806"/>
                <a:ext cx="718" cy="409"/>
                <a:chOff x="2835" y="1888"/>
                <a:chExt cx="1312" cy="784"/>
              </a:xfrm>
            </p:grpSpPr>
            <p:sp>
              <p:nvSpPr>
                <p:cNvPr id="15385" name="Rectangle 25"/>
                <p:cNvSpPr>
                  <a:spLocks noChangeArrowheads="1"/>
                </p:cNvSpPr>
                <p:nvPr/>
              </p:nvSpPr>
              <p:spPr bwMode="auto">
                <a:xfrm rot="2700000">
                  <a:off x="3643" y="2168"/>
                  <a:ext cx="240" cy="76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15294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15294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386" name="Rectangle 26"/>
                <p:cNvSpPr>
                  <a:spLocks noChangeArrowheads="1"/>
                </p:cNvSpPr>
                <p:nvPr/>
              </p:nvSpPr>
              <p:spPr bwMode="auto">
                <a:xfrm rot="2700000">
                  <a:off x="3355" y="1912"/>
                  <a:ext cx="272" cy="76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15294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15294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387" name="Rectangle 27"/>
                <p:cNvSpPr>
                  <a:spLocks noChangeArrowheads="1"/>
                </p:cNvSpPr>
                <p:nvPr/>
              </p:nvSpPr>
              <p:spPr bwMode="auto">
                <a:xfrm rot="2700000">
                  <a:off x="3083" y="1640"/>
                  <a:ext cx="272" cy="76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15294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15294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5388" name="Group 28"/>
              <p:cNvGrpSpPr>
                <a:grpSpLocks/>
              </p:cNvGrpSpPr>
              <p:nvPr/>
            </p:nvGrpSpPr>
            <p:grpSpPr bwMode="auto">
              <a:xfrm rot="5400000">
                <a:off x="3474" y="1937"/>
                <a:ext cx="718" cy="410"/>
                <a:chOff x="2835" y="1888"/>
                <a:chExt cx="1312" cy="784"/>
              </a:xfrm>
            </p:grpSpPr>
            <p:sp>
              <p:nvSpPr>
                <p:cNvPr id="15389" name="Rectangle 29"/>
                <p:cNvSpPr>
                  <a:spLocks noChangeArrowheads="1"/>
                </p:cNvSpPr>
                <p:nvPr/>
              </p:nvSpPr>
              <p:spPr bwMode="auto">
                <a:xfrm rot="2700000">
                  <a:off x="3643" y="2168"/>
                  <a:ext cx="240" cy="76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15294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15294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390" name="Rectangle 30"/>
                <p:cNvSpPr>
                  <a:spLocks noChangeArrowheads="1"/>
                </p:cNvSpPr>
                <p:nvPr/>
              </p:nvSpPr>
              <p:spPr bwMode="auto">
                <a:xfrm rot="2700000">
                  <a:off x="3355" y="1912"/>
                  <a:ext cx="272" cy="76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15294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15294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391" name="Rectangle 31"/>
                <p:cNvSpPr>
                  <a:spLocks noChangeArrowheads="1"/>
                </p:cNvSpPr>
                <p:nvPr/>
              </p:nvSpPr>
              <p:spPr bwMode="auto">
                <a:xfrm rot="2700000">
                  <a:off x="3083" y="1640"/>
                  <a:ext cx="272" cy="76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15294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15294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5392" name="Oval 32"/>
              <p:cNvSpPr>
                <a:spLocks noChangeArrowheads="1"/>
              </p:cNvSpPr>
              <p:nvPr/>
            </p:nvSpPr>
            <p:spPr bwMode="auto">
              <a:xfrm>
                <a:off x="4150" y="2205"/>
                <a:ext cx="118" cy="124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393" name="Oval 33"/>
              <p:cNvSpPr>
                <a:spLocks noChangeArrowheads="1"/>
              </p:cNvSpPr>
              <p:nvPr/>
            </p:nvSpPr>
            <p:spPr bwMode="auto">
              <a:xfrm>
                <a:off x="4012" y="2341"/>
                <a:ext cx="118" cy="124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394" name="Oval 34"/>
              <p:cNvSpPr>
                <a:spLocks noChangeArrowheads="1"/>
              </p:cNvSpPr>
              <p:nvPr/>
            </p:nvSpPr>
            <p:spPr bwMode="auto">
              <a:xfrm>
                <a:off x="3889" y="2478"/>
                <a:ext cx="119" cy="124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395" name="Oval 35"/>
              <p:cNvSpPr>
                <a:spLocks noChangeArrowheads="1"/>
              </p:cNvSpPr>
              <p:nvPr/>
            </p:nvSpPr>
            <p:spPr bwMode="auto">
              <a:xfrm>
                <a:off x="4288" y="2342"/>
                <a:ext cx="118" cy="125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396" name="Oval 36"/>
              <p:cNvSpPr>
                <a:spLocks noChangeArrowheads="1"/>
              </p:cNvSpPr>
              <p:nvPr/>
            </p:nvSpPr>
            <p:spPr bwMode="auto">
              <a:xfrm>
                <a:off x="4150" y="2478"/>
                <a:ext cx="118" cy="124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397" name="Oval 37"/>
              <p:cNvSpPr>
                <a:spLocks noChangeArrowheads="1"/>
              </p:cNvSpPr>
              <p:nvPr/>
            </p:nvSpPr>
            <p:spPr bwMode="auto">
              <a:xfrm>
                <a:off x="4027" y="2615"/>
                <a:ext cx="119" cy="125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398" name="Oval 38"/>
              <p:cNvSpPr>
                <a:spLocks noChangeArrowheads="1"/>
              </p:cNvSpPr>
              <p:nvPr/>
            </p:nvSpPr>
            <p:spPr bwMode="auto">
              <a:xfrm>
                <a:off x="4426" y="2480"/>
                <a:ext cx="118" cy="124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399" name="Oval 39"/>
              <p:cNvSpPr>
                <a:spLocks noChangeArrowheads="1"/>
              </p:cNvSpPr>
              <p:nvPr/>
            </p:nvSpPr>
            <p:spPr bwMode="auto">
              <a:xfrm>
                <a:off x="4288" y="2615"/>
                <a:ext cx="118" cy="125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00" name="Oval 40"/>
              <p:cNvSpPr>
                <a:spLocks noChangeArrowheads="1"/>
              </p:cNvSpPr>
              <p:nvPr/>
            </p:nvSpPr>
            <p:spPr bwMode="auto">
              <a:xfrm>
                <a:off x="4165" y="2753"/>
                <a:ext cx="119" cy="124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01" name="Line 41"/>
              <p:cNvSpPr>
                <a:spLocks noChangeShapeType="1"/>
              </p:cNvSpPr>
              <p:nvPr/>
            </p:nvSpPr>
            <p:spPr bwMode="auto">
              <a:xfrm flipH="1">
                <a:off x="4600" y="2478"/>
                <a:ext cx="321" cy="1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02" name="Line 42"/>
              <p:cNvSpPr>
                <a:spLocks noChangeShapeType="1"/>
              </p:cNvSpPr>
              <p:nvPr/>
            </p:nvSpPr>
            <p:spPr bwMode="auto">
              <a:xfrm flipV="1">
                <a:off x="4150" y="2841"/>
                <a:ext cx="73" cy="5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2555875" y="4792663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Symbol" panose="05050102010706020507" pitchFamily="18" charset="2"/>
              </a:rPr>
              <a:t>g</a:t>
            </a:r>
            <a:r>
              <a:rPr lang="en-US" altLang="ja-JP" sz="2400"/>
              <a:t> ray/neutron shield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107950" y="3716338"/>
            <a:ext cx="31162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OFHC cubic chamber</a:t>
            </a:r>
          </a:p>
        </p:txBody>
      </p:sp>
      <p:sp>
        <p:nvSpPr>
          <p:cNvPr id="15405" name="AutoShape 45"/>
          <p:cNvSpPr>
            <a:spLocks noChangeArrowheads="1"/>
          </p:cNvSpPr>
          <p:nvPr/>
        </p:nvSpPr>
        <p:spPr bwMode="auto">
          <a:xfrm>
            <a:off x="3203575" y="2349500"/>
            <a:ext cx="1152525" cy="719138"/>
          </a:xfrm>
          <a:prstGeom prst="rightArrow">
            <a:avLst>
              <a:gd name="adj1" fmla="val 50000"/>
              <a:gd name="adj2" fmla="val 4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06" name="AutoShape 46"/>
          <p:cNvSpPr>
            <a:spLocks noChangeArrowheads="1"/>
          </p:cNvSpPr>
          <p:nvPr/>
        </p:nvSpPr>
        <p:spPr bwMode="auto">
          <a:xfrm rot="-2492884">
            <a:off x="3348038" y="3573463"/>
            <a:ext cx="1296987" cy="720725"/>
          </a:xfrm>
          <a:prstGeom prst="rightArrow">
            <a:avLst>
              <a:gd name="adj1" fmla="val 50000"/>
              <a:gd name="adj2" fmla="val 449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0" y="5948363"/>
            <a:ext cx="7667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ja-JP" sz="2400">
                <a:solidFill>
                  <a:srgbClr val="FF3300"/>
                </a:solidFill>
              </a:rPr>
              <a:t> Demonstration of reconstruction, </a:t>
            </a:r>
          </a:p>
          <a:p>
            <a:r>
              <a:rPr lang="en-US" altLang="ja-JP" sz="2400">
                <a:solidFill>
                  <a:srgbClr val="FF3300"/>
                </a:solidFill>
              </a:rPr>
              <a:t> self shielding effect, and low background properties.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7399338" y="5300663"/>
            <a:ext cx="1744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</a:rPr>
              <a:t>16%</a:t>
            </a:r>
            <a:r>
              <a:rPr lang="en-US" altLang="ja-JP" sz="2400"/>
              <a:t> photo-</a:t>
            </a:r>
          </a:p>
          <a:p>
            <a:r>
              <a:rPr lang="en-US" altLang="ja-JP" sz="2400"/>
              <a:t>coverage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7451725" y="3933825"/>
            <a:ext cx="141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Hamamatsu</a:t>
            </a:r>
          </a:p>
          <a:p>
            <a:r>
              <a:rPr lang="en-US" altLang="ja-JP"/>
              <a:t>R8778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iewersam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18623" r="9212" b="19098"/>
          <a:stretch>
            <a:fillRect/>
          </a:stretch>
        </p:blipFill>
        <p:spPr bwMode="auto">
          <a:xfrm>
            <a:off x="4427538" y="1028700"/>
            <a:ext cx="4716462" cy="45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8313" y="3141663"/>
            <a:ext cx="3609975" cy="22685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533400" y="3200400"/>
            <a:ext cx="2892425" cy="658813"/>
            <a:chOff x="761" y="2252"/>
            <a:chExt cx="1822" cy="415"/>
          </a:xfrm>
        </p:grpSpPr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1834" y="2459"/>
              <a:ext cx="6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1360" y="2306"/>
              <a:ext cx="160" cy="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800">
                  <a:solidFill>
                    <a:srgbClr val="000000"/>
                  </a:solidFill>
                  <a:latin typeface="Symbol" panose="05050102010706020507" pitchFamily="18" charset="2"/>
                </a:rPr>
                <a:t>å</a:t>
              </a:r>
              <a:endParaRPr lang="en-US" altLang="ja-JP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2111" y="2252"/>
              <a:ext cx="8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ja-JP"/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1228" y="2346"/>
              <a:ext cx="8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ja-JP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1349" y="2561"/>
              <a:ext cx="176" cy="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PMT</a:t>
              </a:r>
              <a:endParaRPr lang="en-US" altLang="ja-JP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2458" y="2257"/>
              <a:ext cx="44" cy="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ja-JP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132" y="2480"/>
              <a:ext cx="76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ja-JP"/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1058" y="2363"/>
              <a:ext cx="85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ja-JP"/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2532" y="2363"/>
              <a:ext cx="51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ja-JP"/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2197" y="2480"/>
              <a:ext cx="51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!</a:t>
              </a:r>
              <a:endParaRPr lang="en-US" altLang="ja-JP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2298" y="2269"/>
              <a:ext cx="51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ja-JP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1842" y="2269"/>
              <a:ext cx="270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exp(</a:t>
              </a:r>
              <a:endParaRPr lang="en-US" altLang="ja-JP"/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1540" y="2363"/>
              <a:ext cx="295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Log(</a:t>
              </a:r>
              <a:endParaRPr lang="en-US" altLang="ja-JP"/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1144" y="2363"/>
              <a:ext cx="51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ja-JP"/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761" y="2363"/>
              <a:ext cx="295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Log(</a:t>
              </a:r>
              <a:endParaRPr lang="en-US" altLang="ja-JP"/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2354" y="2252"/>
              <a:ext cx="88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endParaRPr lang="en-US" altLang="ja-JP"/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2200" y="2252"/>
              <a:ext cx="88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endParaRPr lang="en-US" altLang="ja-JP"/>
            </a:p>
          </p:txBody>
        </p:sp>
      </p:grp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657225" y="3878263"/>
            <a:ext cx="131921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Times New Roman" panose="02020603050405020304" pitchFamily="18" charset="0"/>
              </a:rPr>
              <a:t>L: likelihood</a:t>
            </a:r>
            <a:endParaRPr lang="en-US" altLang="ja-JP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639763" y="4292600"/>
            <a:ext cx="1460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endParaRPr lang="en-US" altLang="ja-JP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827088" y="4292600"/>
            <a:ext cx="1333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en-US" altLang="ja-JP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1258888" y="4149725"/>
            <a:ext cx="10001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>
                <a:latin typeface="Times New Roman" panose="02020603050405020304" pitchFamily="18" charset="0"/>
              </a:rPr>
              <a:t>F(x,y,z,i) </a:t>
            </a:r>
            <a:endParaRPr lang="en-US" altLang="ja-JP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2484438" y="4292600"/>
            <a:ext cx="11334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Times New Roman" panose="02020603050405020304" pitchFamily="18" charset="0"/>
              </a:rPr>
              <a:t>x total p.e. </a:t>
            </a:r>
            <a:endParaRPr lang="en-US" altLang="ja-JP"/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1584325" y="4492625"/>
            <a:ext cx="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ja-JP" altLang="ja-JP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1187450" y="4508500"/>
            <a:ext cx="11509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000">
                <a:solidFill>
                  <a:srgbClr val="000000"/>
                </a:solidFill>
                <a:latin typeface="Times New Roman" panose="02020603050405020304" pitchFamily="18" charset="0"/>
              </a:rPr>
              <a:t> F(x,y,z,i)</a:t>
            </a:r>
            <a:endParaRPr lang="en-US" altLang="ja-JP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657225" y="4800600"/>
            <a:ext cx="23558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Times New Roman" panose="02020603050405020304" pitchFamily="18" charset="0"/>
              </a:rPr>
              <a:t>n: observed number of </a:t>
            </a:r>
            <a:endParaRPr lang="en-US" altLang="ja-JP"/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3035300" y="4800600"/>
            <a:ext cx="30321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Times New Roman" panose="02020603050405020304" pitchFamily="18" charset="0"/>
              </a:rPr>
              <a:t>p.e</a:t>
            </a:r>
            <a:endParaRPr lang="en-US" altLang="ja-JP"/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3343275" y="4800600"/>
            <a:ext cx="127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altLang="ja-JP"/>
          </a:p>
        </p:txBody>
      </p:sp>
      <p:sp>
        <p:nvSpPr>
          <p:cNvPr id="16416" name="Rectangle 32"/>
          <p:cNvSpPr>
            <a:spLocks noGrp="1" noChangeArrowheads="1"/>
          </p:cNvSpPr>
          <p:nvPr>
            <p:ph type="title"/>
          </p:nvPr>
        </p:nvSpPr>
        <p:spPr>
          <a:xfrm>
            <a:off x="719138" y="188913"/>
            <a:ext cx="8424862" cy="609600"/>
          </a:xfrm>
        </p:spPr>
        <p:txBody>
          <a:bodyPr/>
          <a:lstStyle/>
          <a:p>
            <a:r>
              <a:rPr lang="en-US" altLang="ja-JP" sz="3200"/>
              <a:t>Vertex and energy reconstruction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4197350" y="5715000"/>
            <a:ext cx="4695825" cy="990600"/>
          </a:xfrm>
          <a:prstGeom prst="rect">
            <a:avLst/>
          </a:prstGeom>
          <a:solidFill>
            <a:srgbClr val="FFFF00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2000">
                <a:latin typeface="Helvetica" panose="020B0604020202020204" pitchFamily="34" charset="0"/>
                <a:ea typeface="Osaka" charset="-128"/>
              </a:rPr>
              <a:t>===  Background event sample  ===</a:t>
            </a:r>
          </a:p>
          <a:p>
            <a:r>
              <a:rPr lang="en-US" altLang="ja-JP" sz="2000">
                <a:latin typeface="Helvetica" panose="020B0604020202020204" pitchFamily="34" charset="0"/>
                <a:ea typeface="Osaka" charset="-128"/>
              </a:rPr>
              <a:t>   QADC, FADC, and hit timing </a:t>
            </a:r>
          </a:p>
          <a:p>
            <a:r>
              <a:rPr lang="en-US" altLang="ja-JP" sz="2000">
                <a:latin typeface="Helvetica" panose="020B0604020202020204" pitchFamily="34" charset="0"/>
                <a:ea typeface="Osaka" charset="-128"/>
              </a:rPr>
              <a:t>   information are available for analysis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323850" y="5486400"/>
            <a:ext cx="3867150" cy="1314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>
                <a:latin typeface="Helvetica" panose="020B0604020202020204" pitchFamily="34" charset="0"/>
                <a:ea typeface="Osaka" charset="-128"/>
              </a:rPr>
              <a:t>F(x,y,z,i): acceptance for i-th PMT (MC)</a:t>
            </a:r>
          </a:p>
          <a:p>
            <a:r>
              <a:rPr lang="en-US" altLang="ja-JP" sz="1600">
                <a:latin typeface="Helvetica" panose="020B0604020202020204" pitchFamily="34" charset="0"/>
                <a:ea typeface="Osaka" charset="-128"/>
              </a:rPr>
              <a:t>VUV photon characteristics:</a:t>
            </a:r>
          </a:p>
          <a:p>
            <a:r>
              <a:rPr lang="en-US" altLang="ja-JP" sz="1600" i="1">
                <a:latin typeface="Helvetica" panose="020B0604020202020204" pitchFamily="34" charset="0"/>
                <a:ea typeface="Osaka" charset="-128"/>
              </a:rPr>
              <a:t>		L</a:t>
            </a:r>
            <a:r>
              <a:rPr lang="en-US" altLang="ja-JP" sz="1600" baseline="-25000">
                <a:latin typeface="Helvetica" panose="020B0604020202020204" pitchFamily="34" charset="0"/>
                <a:ea typeface="Osaka" charset="-128"/>
              </a:rPr>
              <a:t>emit</a:t>
            </a:r>
            <a:r>
              <a:rPr lang="en-US" altLang="ja-JP" sz="1600">
                <a:latin typeface="Helvetica" panose="020B0604020202020204" pitchFamily="34" charset="0"/>
                <a:ea typeface="Osaka" charset="-128"/>
              </a:rPr>
              <a:t>=42ph/keV</a:t>
            </a:r>
          </a:p>
          <a:p>
            <a:r>
              <a:rPr lang="en-US" altLang="ja-JP" sz="1600">
                <a:latin typeface="Symbol" panose="05050102010706020507" pitchFamily="18" charset="2"/>
                <a:ea typeface="Osaka" charset="-128"/>
              </a:rPr>
              <a:t>		t</a:t>
            </a:r>
            <a:r>
              <a:rPr lang="en-US" altLang="ja-JP" sz="1600" baseline="-25000">
                <a:latin typeface="Helvetica" panose="020B0604020202020204" pitchFamily="34" charset="0"/>
                <a:ea typeface="Osaka" charset="-128"/>
              </a:rPr>
              <a:t>abs</a:t>
            </a:r>
            <a:r>
              <a:rPr lang="en-US" altLang="ja-JP" sz="1600">
                <a:latin typeface="Helvetica" panose="020B0604020202020204" pitchFamily="34" charset="0"/>
                <a:ea typeface="Osaka" charset="-128"/>
              </a:rPr>
              <a:t>=100cm</a:t>
            </a:r>
          </a:p>
          <a:p>
            <a:r>
              <a:rPr lang="en-US" altLang="ja-JP" sz="1600">
                <a:latin typeface="Helvetica" panose="020B0604020202020204" pitchFamily="34" charset="0"/>
                <a:ea typeface="Osaka" charset="-128"/>
              </a:rPr>
              <a:t>		</a:t>
            </a:r>
            <a:r>
              <a:rPr lang="en-US" altLang="ja-JP" sz="1600">
                <a:latin typeface="Symbol" panose="05050102010706020507" pitchFamily="18" charset="2"/>
                <a:ea typeface="Osaka" charset="-128"/>
              </a:rPr>
              <a:t>t</a:t>
            </a:r>
            <a:r>
              <a:rPr lang="en-US" altLang="ja-JP" sz="1600" baseline="-25000">
                <a:latin typeface="Helvetica" panose="020B0604020202020204" pitchFamily="34" charset="0"/>
                <a:ea typeface="Osaka" charset="-128"/>
              </a:rPr>
              <a:t>scat</a:t>
            </a:r>
            <a:r>
              <a:rPr lang="en-US" altLang="ja-JP" sz="1600">
                <a:latin typeface="Helvetica" panose="020B0604020202020204" pitchFamily="34" charset="0"/>
                <a:ea typeface="Osaka" charset="-128"/>
              </a:rPr>
              <a:t>=30cm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0" y="1628775"/>
            <a:ext cx="4643438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Helvetica" panose="020B0604020202020204" pitchFamily="34" charset="0"/>
                <a:ea typeface="Osaka" charset="-128"/>
              </a:rPr>
              <a:t> Calculate PMT acceptances from various</a:t>
            </a:r>
          </a:p>
          <a:p>
            <a:r>
              <a:rPr lang="en-US" altLang="ja-JP">
                <a:latin typeface="Helvetica" panose="020B0604020202020204" pitchFamily="34" charset="0"/>
                <a:ea typeface="Osaka" charset="-128"/>
              </a:rPr>
              <a:t>   vertices by Monte Carlo.</a:t>
            </a:r>
          </a:p>
          <a:p>
            <a:r>
              <a:rPr lang="en-US" altLang="ja-JP">
                <a:latin typeface="Helvetica" panose="020B0604020202020204" pitchFamily="34" charset="0"/>
                <a:ea typeface="Osaka" charset="-128"/>
              </a:rPr>
              <a:t> Vtx.: compare acceptance map F(x,y,z,i)</a:t>
            </a:r>
          </a:p>
          <a:p>
            <a:r>
              <a:rPr lang="en-US" altLang="ja-JP">
                <a:latin typeface="Helvetica" panose="020B0604020202020204" pitchFamily="34" charset="0"/>
                <a:ea typeface="Osaka" charset="-128"/>
              </a:rPr>
              <a:t> Ene.: calc. from obs. p.e. &amp; total accept.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740650" y="1557338"/>
            <a:ext cx="1403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>
                <a:solidFill>
                  <a:srgbClr val="00FF00"/>
                </a:solidFill>
                <a:latin typeface="Helvetica" panose="020B0604020202020204" pitchFamily="34" charset="0"/>
                <a:ea typeface="Osaka" charset="-128"/>
              </a:rPr>
              <a:t>Reconstructed</a:t>
            </a:r>
          </a:p>
          <a:p>
            <a:pPr algn="ctr"/>
            <a:r>
              <a:rPr lang="en-US" altLang="ja-JP" sz="1600">
                <a:solidFill>
                  <a:srgbClr val="00FF00"/>
                </a:solidFill>
                <a:latin typeface="Helvetica" panose="020B0604020202020204" pitchFamily="34" charset="0"/>
                <a:ea typeface="Osaka" charset="-128"/>
              </a:rPr>
              <a:t>here</a:t>
            </a:r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 flipH="1">
            <a:off x="7308850" y="1773238"/>
            <a:ext cx="576263" cy="93503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 flipH="1">
            <a:off x="7308850" y="1773238"/>
            <a:ext cx="576263" cy="431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5148263" y="5300663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FADC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7524750" y="5300663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3366FF"/>
                </a:solidFill>
              </a:rPr>
              <a:t>Hit timing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8027988" y="36449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QADC</a:t>
            </a:r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 flipH="1">
            <a:off x="7740650" y="3789363"/>
            <a:ext cx="360363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H="1" flipV="1">
            <a:off x="7019925" y="4508500"/>
            <a:ext cx="576263" cy="8651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250825" y="692150"/>
            <a:ext cx="457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</a:rPr>
              <a:t>Reconstruction is performed by</a:t>
            </a:r>
          </a:p>
          <a:p>
            <a:r>
              <a:rPr lang="en-US" altLang="ja-JP" sz="2400">
                <a:solidFill>
                  <a:srgbClr val="FF3300"/>
                </a:solidFill>
              </a:rPr>
              <a:t> PMT charge pattern (not timing)</a:t>
            </a:r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>
            <a:off x="1116013" y="450850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5226</TotalTime>
  <Words>1348</Words>
  <Application>Microsoft Office PowerPoint</Application>
  <PresentationFormat>画面に合わせる (4:3)</PresentationFormat>
  <Paragraphs>427</Paragraphs>
  <Slides>20</Slides>
  <Notes>0</Notes>
  <HiddenSlides>0</HiddenSlides>
  <MMClips>1</MMClips>
  <ScaleCrop>false</ScaleCrop>
  <HeadingPairs>
    <vt:vector size="8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7" baseType="lpstr">
      <vt:lpstr>Arial</vt:lpstr>
      <vt:lpstr>ＭＳ Ｐゴシック</vt:lpstr>
      <vt:lpstr>Arial Black</vt:lpstr>
      <vt:lpstr>Times New Roman</vt:lpstr>
      <vt:lpstr>Wingdings</vt:lpstr>
      <vt:lpstr>ＭＳ Ｐ明朝</vt:lpstr>
      <vt:lpstr>Arial Unicode MS</vt:lpstr>
      <vt:lpstr>Copperplate Gothic Bold</vt:lpstr>
      <vt:lpstr>Symbol</vt:lpstr>
      <vt:lpstr>Helvetica</vt:lpstr>
      <vt:lpstr>Garamond</vt:lpstr>
      <vt:lpstr>$ＪＳゴシック</vt:lpstr>
      <vt:lpstr>Osaka</vt:lpstr>
      <vt:lpstr>Times</vt:lpstr>
      <vt:lpstr/>
      <vt:lpstr>Studio</vt:lpstr>
      <vt:lpstr>Adobe Illustrator Artwork 9.0</vt:lpstr>
      <vt:lpstr>XMASS</vt:lpstr>
      <vt:lpstr>XMASS collaboration (2000-)</vt:lpstr>
      <vt:lpstr>PowerPoint プレゼンテーション</vt:lpstr>
      <vt:lpstr>Ultimate sensitivity with 10t LXe:  Direct detection of Dark Matter</vt:lpstr>
      <vt:lpstr>Why Liquid Xenon?</vt:lpstr>
      <vt:lpstr>Key idea: self shielding effect for                        low energy signals</vt:lpstr>
      <vt:lpstr>Strategy of the XMASS project</vt:lpstr>
      <vt:lpstr>2. 3kg FV prototype detector</vt:lpstr>
      <vt:lpstr>Vertex and energy reconstruction</vt:lpstr>
      <vt:lpstr>Source run (g ray injection from collimators) I</vt:lpstr>
      <vt:lpstr>Source run (g ray injection from collimators) II</vt:lpstr>
      <vt:lpstr>Background data</vt:lpstr>
      <vt:lpstr>Internal background activities</vt:lpstr>
      <vt:lpstr>Distillation to reduce Kr (1/1000 by 1 pass)</vt:lpstr>
      <vt:lpstr> 3. 800kg(100kg FV) detector for DM search</vt:lpstr>
      <vt:lpstr>More detailed geometrical design  </vt:lpstr>
      <vt:lpstr>800kg reconstruction and BG study    energy threshold: 5keV (~25p.e.)</vt:lpstr>
      <vt:lpstr>Expected sensitivity</vt:lpstr>
      <vt:lpstr>New experimental hall</vt:lpstr>
      <vt:lpstr>Summary</vt:lpstr>
    </vt:vector>
  </TitlesOfParts>
  <Company>東京大学宇宙線研究所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XMASS experiment and its double beta decay option</dc:title>
  <dc:creator>moriyama</dc:creator>
  <cp:lastModifiedBy>Suzuki, Tomotaka/鈴木 智敬</cp:lastModifiedBy>
  <cp:revision>167</cp:revision>
  <dcterms:created xsi:type="dcterms:W3CDTF">2005-09-06T13:29:28Z</dcterms:created>
  <dcterms:modified xsi:type="dcterms:W3CDTF">2019-11-28T05:36:54Z</dcterms:modified>
</cp:coreProperties>
</file>