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9"/>
  </p:notesMasterIdLst>
  <p:sldIdLst>
    <p:sldId id="383" r:id="rId2"/>
    <p:sldId id="360" r:id="rId3"/>
    <p:sldId id="339" r:id="rId4"/>
    <p:sldId id="394" r:id="rId5"/>
    <p:sldId id="354" r:id="rId6"/>
    <p:sldId id="396" r:id="rId7"/>
    <p:sldId id="397"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B33"/>
    <a:srgbClr val="1BD119"/>
    <a:srgbClr val="20EF1F"/>
    <a:srgbClr val="F7FF7D"/>
    <a:srgbClr val="00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47" autoAdjust="0"/>
    <p:restoredTop sz="94660"/>
  </p:normalViewPr>
  <p:slideViewPr>
    <p:cSldViewPr>
      <p:cViewPr varScale="1">
        <p:scale>
          <a:sx n="128" d="100"/>
          <a:sy n="128" d="100"/>
        </p:scale>
        <p:origin x="-104" y="-1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E3895B-940A-4303-AA0D-F4FC4086A9E9}" type="datetimeFigureOut">
              <a:rPr kumimoji="1" lang="ja-JP" altLang="en-US" smtClean="0"/>
              <a:pPr/>
              <a:t>2013/06/26</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15DDA7-94E5-4418-B815-0D8AD4361AD8}" type="slidenum">
              <a:rPr kumimoji="1" lang="ja-JP" altLang="en-US" smtClean="0"/>
              <a:pPr/>
              <a:t>‹#›</a:t>
            </a:fld>
            <a:endParaRPr kumimoji="1" lang="ja-JP" altLang="en-US"/>
          </a:p>
        </p:txBody>
      </p:sp>
    </p:spTree>
    <p:extLst>
      <p:ext uri="{BB962C8B-B14F-4D97-AF65-F5344CB8AC3E}">
        <p14:creationId xmlns:p14="http://schemas.microsoft.com/office/powerpoint/2010/main" val="3450073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415DDA7-94E5-4418-B815-0D8AD4361AD8}" type="slidenum">
              <a:rPr kumimoji="1" lang="ja-JP" altLang="en-US" smtClean="0"/>
              <a:pPr/>
              <a:t>1</a:t>
            </a:fld>
            <a:endParaRPr kumimoji="1" lang="ja-JP" altLang="en-US"/>
          </a:p>
        </p:txBody>
      </p:sp>
    </p:spTree>
    <p:extLst>
      <p:ext uri="{BB962C8B-B14F-4D97-AF65-F5344CB8AC3E}">
        <p14:creationId xmlns:p14="http://schemas.microsoft.com/office/powerpoint/2010/main" val="104633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414FBD-3664-4D84-B525-D65A298B2486}" type="slidenum">
              <a:rPr lang="en-US" altLang="ja-JP"/>
              <a:pPr/>
              <a:t>2</a:t>
            </a:fld>
            <a:endParaRPr lang="en-US" altLang="ja-JP"/>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70ADD11-4055-44D3-AD09-D611CD509B89}" type="slidenum">
              <a:rPr kumimoji="0" lang="en-US" smtClean="0"/>
              <a:pPr eaLnBrk="1" latinLnBrk="0" hangingPunct="1"/>
              <a:t>‹#›</a:t>
            </a:fld>
            <a:endParaRPr kumimoji="0" lang="zh-CN" altLang="en-US"/>
          </a:p>
        </p:txBody>
      </p:sp>
    </p:spTree>
    <p:extLst>
      <p:ext uri="{BB962C8B-B14F-4D97-AF65-F5344CB8AC3E}">
        <p14:creationId xmlns:p14="http://schemas.microsoft.com/office/powerpoint/2010/main" val="312919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04401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954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064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5308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583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4531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493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8049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524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4005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C6798-1009-4FFF-9A76-C6090DC558A0}" type="datetimeFigureOut">
              <a:rPr lang="ja-JP" altLang="en-US" smtClean="0">
                <a:solidFill>
                  <a:prstClr val="black">
                    <a:tint val="75000"/>
                  </a:prstClr>
                </a:solidFill>
              </a:rPr>
              <a:pPr/>
              <a:t>2013/06/26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1A522-A00F-498A-86C5-0A93F639EEE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511351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 Id="rId3"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gif"/><Relationship Id="rId3"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27584" y="1199654"/>
            <a:ext cx="7632848" cy="2585323"/>
          </a:xfrm>
          <a:prstGeom prst="rect">
            <a:avLst/>
          </a:prstGeom>
          <a:noFill/>
        </p:spPr>
        <p:txBody>
          <a:bodyPr wrap="square" rtlCol="0">
            <a:spAutoFit/>
          </a:bodyPr>
          <a:lstStyle/>
          <a:p>
            <a:pPr algn="ctr"/>
            <a:r>
              <a:rPr lang="ja-JP" altLang="en-US" sz="5400" dirty="0" smtClean="0">
                <a:solidFill>
                  <a:schemeClr val="accent1"/>
                </a:solidFill>
                <a:latin typeface="HGP明朝E"/>
                <a:ea typeface="HGP明朝E"/>
                <a:cs typeface="HGP明朝E"/>
              </a:rPr>
              <a:t>銀河宇宙線中の</a:t>
            </a:r>
            <a:endParaRPr lang="en-US" altLang="ja-JP" sz="5400" dirty="0" smtClean="0">
              <a:solidFill>
                <a:schemeClr val="accent1"/>
              </a:solidFill>
              <a:latin typeface="HGP明朝E"/>
              <a:ea typeface="HGP明朝E"/>
              <a:cs typeface="HGP明朝E"/>
            </a:endParaRPr>
          </a:p>
          <a:p>
            <a:pPr algn="ctr"/>
            <a:r>
              <a:rPr lang="ja-JP" altLang="en-US" sz="5400" dirty="0" smtClean="0">
                <a:solidFill>
                  <a:schemeClr val="accent1"/>
                </a:solidFill>
                <a:latin typeface="HGP明朝E"/>
                <a:ea typeface="HGP明朝E"/>
                <a:cs typeface="HGP明朝E"/>
              </a:rPr>
              <a:t>「太陽の影」でさぐる</a:t>
            </a:r>
            <a:endParaRPr lang="en-US" altLang="ja-JP" sz="5400" dirty="0" smtClean="0">
              <a:solidFill>
                <a:schemeClr val="accent1"/>
              </a:solidFill>
              <a:latin typeface="HGP明朝E"/>
              <a:ea typeface="HGP明朝E"/>
              <a:cs typeface="HGP明朝E"/>
            </a:endParaRPr>
          </a:p>
          <a:p>
            <a:pPr algn="ctr"/>
            <a:r>
              <a:rPr lang="ja-JP" altLang="en-US" sz="5400" dirty="0" smtClean="0">
                <a:solidFill>
                  <a:schemeClr val="accent1"/>
                </a:solidFill>
                <a:latin typeface="HGP明朝E"/>
                <a:ea typeface="HGP明朝E"/>
                <a:cs typeface="HGP明朝E"/>
              </a:rPr>
              <a:t>太陽磁場構造</a:t>
            </a:r>
            <a:endParaRPr lang="ja-JP" altLang="en-US" sz="5400" dirty="0">
              <a:solidFill>
                <a:schemeClr val="accent1"/>
              </a:solidFill>
              <a:latin typeface="HGP明朝E"/>
              <a:ea typeface="HGP明朝E"/>
              <a:cs typeface="HGP明朝E"/>
            </a:endParaRPr>
          </a:p>
        </p:txBody>
      </p:sp>
      <p:sp>
        <p:nvSpPr>
          <p:cNvPr id="6" name="サブタイトル 2"/>
          <p:cNvSpPr txBox="1">
            <a:spLocks/>
          </p:cNvSpPr>
          <p:nvPr/>
        </p:nvSpPr>
        <p:spPr>
          <a:xfrm>
            <a:off x="827584" y="4293096"/>
            <a:ext cx="7488832" cy="1296144"/>
          </a:xfrm>
          <a:prstGeom prst="rect">
            <a:avLst/>
          </a:prstGeom>
        </p:spPr>
        <p:txBody>
          <a:bodyPr>
            <a:normAutofit/>
          </a:bodyPr>
          <a:lst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lgn="ctr">
              <a:buNone/>
            </a:pPr>
            <a:r>
              <a:rPr lang="ja-JP" altLang="en-US" dirty="0" smtClean="0">
                <a:solidFill>
                  <a:schemeClr val="bg1">
                    <a:lumMod val="50000"/>
                  </a:schemeClr>
                </a:solidFill>
                <a:latin typeface="HGS明朝E"/>
                <a:ea typeface="HGS明朝E"/>
                <a:cs typeface="HGS明朝E"/>
              </a:rPr>
              <a:t>添付資料</a:t>
            </a:r>
            <a:endParaRPr lang="en-US" altLang="ja-JP" dirty="0" smtClean="0">
              <a:solidFill>
                <a:schemeClr val="bg1">
                  <a:lumMod val="50000"/>
                </a:schemeClr>
              </a:solidFill>
              <a:latin typeface="HGS明朝E"/>
              <a:ea typeface="HGS明朝E"/>
              <a:cs typeface="HGS明朝E"/>
            </a:endParaRPr>
          </a:p>
        </p:txBody>
      </p:sp>
    </p:spTree>
    <p:extLst>
      <p:ext uri="{BB962C8B-B14F-4D97-AF65-F5344CB8AC3E}">
        <p14:creationId xmlns:p14="http://schemas.microsoft.com/office/powerpoint/2010/main" val="7233123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 3"/>
          <p:cNvSpPr>
            <a:spLocks noGrp="1"/>
          </p:cNvSpPr>
          <p:nvPr>
            <p:ph type="sldNum" sz="quarter" idx="12"/>
          </p:nvPr>
        </p:nvSpPr>
        <p:spPr/>
        <p:txBody>
          <a:bodyPr/>
          <a:lstStyle/>
          <a:p>
            <a:fld id="{A1213290-1ECF-40AA-8E8D-B1127DAE4FC1}" type="slidenum">
              <a:rPr lang="en-US" altLang="ja-JP"/>
              <a:pPr/>
              <a:t>2</a:t>
            </a:fld>
            <a:endParaRPr lang="en-US" altLang="ja-JP"/>
          </a:p>
        </p:txBody>
      </p:sp>
      <p:pic>
        <p:nvPicPr>
          <p:cNvPr id="71697" name="Picture 17"/>
          <p:cNvPicPr>
            <a:picLocks noChangeAspect="1" noChangeArrowheads="1"/>
          </p:cNvPicPr>
          <p:nvPr/>
        </p:nvPicPr>
        <p:blipFill>
          <a:blip r:embed="rId3" cstate="print"/>
          <a:srcRect/>
          <a:stretch>
            <a:fillRect/>
          </a:stretch>
        </p:blipFill>
        <p:spPr bwMode="auto">
          <a:xfrm>
            <a:off x="6012160" y="1967672"/>
            <a:ext cx="3168352" cy="4873659"/>
          </a:xfrm>
          <a:prstGeom prst="rect">
            <a:avLst/>
          </a:prstGeom>
          <a:noFill/>
          <a:ln w="9525">
            <a:noFill/>
            <a:miter lim="800000"/>
            <a:headEnd/>
            <a:tailEnd/>
          </a:ln>
          <a:effectLst/>
        </p:spPr>
      </p:pic>
      <p:pic>
        <p:nvPicPr>
          <p:cNvPr id="71695" name="Picture 9"/>
          <p:cNvPicPr>
            <a:picLocks noChangeAspect="1" noChangeArrowheads="1"/>
          </p:cNvPicPr>
          <p:nvPr/>
        </p:nvPicPr>
        <p:blipFill>
          <a:blip r:embed="rId4" cstate="print"/>
          <a:srcRect/>
          <a:stretch>
            <a:fillRect/>
          </a:stretch>
        </p:blipFill>
        <p:spPr bwMode="auto">
          <a:xfrm>
            <a:off x="523056" y="213932"/>
            <a:ext cx="8225408" cy="2278964"/>
          </a:xfrm>
          <a:prstGeom prst="rect">
            <a:avLst/>
          </a:prstGeom>
          <a:noFill/>
          <a:ln w="25400">
            <a:noFill/>
            <a:miter lim="800000"/>
            <a:headEnd/>
            <a:tailEnd/>
          </a:ln>
        </p:spPr>
      </p:pic>
      <p:sp>
        <p:nvSpPr>
          <p:cNvPr id="71687" name="Text Box 7"/>
          <p:cNvSpPr txBox="1">
            <a:spLocks noChangeArrowheads="1"/>
          </p:cNvSpPr>
          <p:nvPr/>
        </p:nvSpPr>
        <p:spPr bwMode="auto">
          <a:xfrm>
            <a:off x="827584" y="4221088"/>
            <a:ext cx="4608512" cy="1569660"/>
          </a:xfrm>
          <a:prstGeom prst="rect">
            <a:avLst/>
          </a:prstGeom>
          <a:noFill/>
          <a:ln w="9525">
            <a:solidFill>
              <a:schemeClr val="tx1"/>
            </a:solidFill>
            <a:miter lim="800000"/>
            <a:headEnd/>
            <a:tailEnd/>
          </a:ln>
          <a:effectLst/>
        </p:spPr>
        <p:txBody>
          <a:bodyPr wrap="square">
            <a:spAutoFit/>
          </a:bodyPr>
          <a:lstStyle/>
          <a:p>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図１</a:t>
            </a:r>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　チベット</a:t>
            </a:r>
            <a:r>
              <a:rPr lang="ja-JP" altLang="en-US" sz="2400" dirty="0">
                <a:effectLst>
                  <a:outerShdw blurRad="38100" dist="38100" dir="2700000" algn="tl">
                    <a:srgbClr val="000000">
                      <a:alpha val="43137"/>
                    </a:srgbClr>
                  </a:outerShdw>
                </a:effectLst>
                <a:latin typeface="HGS明朝E"/>
                <a:ea typeface="HGS明朝E"/>
                <a:cs typeface="HGS明朝E"/>
              </a:rPr>
              <a:t>空気</a:t>
            </a:r>
            <a:r>
              <a:rPr lang="ja-JP" altLang="en-US" sz="2400" dirty="0" smtClean="0">
                <a:effectLst>
                  <a:outerShdw blurRad="38100" dist="38100" dir="2700000" algn="tl">
                    <a:srgbClr val="000000">
                      <a:alpha val="43137"/>
                    </a:srgbClr>
                  </a:outerShdw>
                </a:effectLst>
                <a:latin typeface="HGS明朝E"/>
                <a:ea typeface="HGS明朝E"/>
                <a:cs typeface="HGS明朝E"/>
              </a:rPr>
              <a:t>シャワーアレイ。白く見える検出器で宇宙線が地球の大気と衝突してできるシャワー状の粒子を観測。</a:t>
            </a:r>
            <a:endParaRPr lang="en-US" altLang="ja-JP" sz="2400" dirty="0">
              <a:effectLst>
                <a:outerShdw blurRad="38100" dist="38100" dir="2700000" algn="tl">
                  <a:srgbClr val="000000">
                    <a:alpha val="43137"/>
                  </a:srgbClr>
                </a:outerShdw>
              </a:effectLst>
              <a:latin typeface="HGS明朝E"/>
              <a:ea typeface="HGS明朝E"/>
              <a:cs typeface="HGS明朝E"/>
            </a:endParaRPr>
          </a:p>
        </p:txBody>
      </p:sp>
      <p:sp>
        <p:nvSpPr>
          <p:cNvPr id="71688" name="Text Box 8"/>
          <p:cNvSpPr txBox="1">
            <a:spLocks noChangeArrowheads="1"/>
          </p:cNvSpPr>
          <p:nvPr/>
        </p:nvSpPr>
        <p:spPr bwMode="auto">
          <a:xfrm>
            <a:off x="539552" y="2516704"/>
            <a:ext cx="8077200" cy="1569660"/>
          </a:xfrm>
          <a:prstGeom prst="rect">
            <a:avLst/>
          </a:prstGeom>
          <a:noFill/>
          <a:ln w="9525">
            <a:noFill/>
            <a:miter lim="800000"/>
            <a:headEnd/>
            <a:tailEnd/>
          </a:ln>
          <a:effectLst/>
        </p:spPr>
        <p:txBody>
          <a:bodyPr>
            <a:spAutoFit/>
          </a:bodyPr>
          <a:lstStyle/>
          <a:p>
            <a:pPr>
              <a:buFont typeface="Wingdings" pitchFamily="2" charset="2"/>
              <a:buChar char="p"/>
            </a:pPr>
            <a:r>
              <a:rPr lang="en-US" altLang="ja-JP" sz="2400" dirty="0">
                <a:latin typeface="HGS明朝E"/>
                <a:ea typeface="HGS明朝E"/>
                <a:cs typeface="HGS明朝E"/>
              </a:rPr>
              <a:t> </a:t>
            </a:r>
            <a:r>
              <a:rPr lang="ja-JP" altLang="en-US" sz="2400" dirty="0" smtClean="0">
                <a:latin typeface="HGS明朝E"/>
                <a:ea typeface="HGS明朝E"/>
                <a:cs typeface="HGS明朝E"/>
              </a:rPr>
              <a:t>設置場所：中国チベット自治区</a:t>
            </a:r>
            <a:endParaRPr lang="en-US" altLang="ja-JP" sz="2400" dirty="0" smtClean="0">
              <a:latin typeface="HGS明朝E"/>
              <a:ea typeface="HGS明朝E"/>
              <a:cs typeface="HGS明朝E"/>
            </a:endParaRPr>
          </a:p>
          <a:p>
            <a:r>
              <a:rPr lang="en-US" altLang="ja-JP" sz="2400" dirty="0" smtClean="0">
                <a:latin typeface="HGS明朝E"/>
                <a:ea typeface="HGS明朝E"/>
                <a:cs typeface="HGS明朝E"/>
              </a:rPr>
              <a:t>                   </a:t>
            </a:r>
            <a:r>
              <a:rPr lang="ja-JP" altLang="en-US" sz="2400" dirty="0" smtClean="0">
                <a:latin typeface="HGS明朝E"/>
                <a:ea typeface="HGS明朝E"/>
                <a:cs typeface="HGS明朝E"/>
              </a:rPr>
              <a:t>羊八井</a:t>
            </a:r>
            <a:r>
              <a:rPr lang="en-US" altLang="ja-JP" sz="2400" dirty="0" smtClean="0">
                <a:latin typeface="HGS明朝E"/>
                <a:ea typeface="HGS明朝E"/>
                <a:cs typeface="HGS明朝E"/>
              </a:rPr>
              <a:t>(</a:t>
            </a:r>
            <a:r>
              <a:rPr lang="ja-JP" altLang="en-US" sz="2400" dirty="0" smtClean="0">
                <a:latin typeface="HGS明朝E"/>
                <a:ea typeface="HGS明朝E"/>
                <a:cs typeface="HGS明朝E"/>
              </a:rPr>
              <a:t>ヤンパーチン</a:t>
            </a:r>
            <a:r>
              <a:rPr lang="en-US" altLang="ja-JP" sz="2400" dirty="0" smtClean="0">
                <a:latin typeface="HGS明朝E"/>
                <a:ea typeface="HGS明朝E"/>
                <a:cs typeface="HGS明朝E"/>
              </a:rPr>
              <a:t>)</a:t>
            </a:r>
            <a:r>
              <a:rPr lang="ja-JP" altLang="en-US" sz="2400" dirty="0" smtClean="0">
                <a:latin typeface="HGS明朝E"/>
                <a:ea typeface="HGS明朝E"/>
                <a:cs typeface="HGS明朝E"/>
              </a:rPr>
              <a:t>　</a:t>
            </a:r>
            <a:endParaRPr lang="en-US" altLang="ja-JP" sz="2400" dirty="0" smtClean="0">
              <a:latin typeface="HGS明朝E"/>
              <a:ea typeface="HGS明朝E"/>
              <a:cs typeface="HGS明朝E"/>
            </a:endParaRPr>
          </a:p>
          <a:p>
            <a:r>
              <a:rPr lang="ja-JP" altLang="ja-JP" sz="2400" dirty="0" smtClean="0">
                <a:latin typeface="HGS明朝E"/>
                <a:ea typeface="HGS明朝E"/>
                <a:cs typeface="HGS明朝E"/>
              </a:rPr>
              <a:t>　</a:t>
            </a:r>
            <a:r>
              <a:rPr lang="ja-JP" altLang="en-US" sz="2400" dirty="0" smtClean="0">
                <a:latin typeface="HGS明朝E"/>
                <a:ea typeface="HGS明朝E"/>
                <a:cs typeface="HGS明朝E"/>
              </a:rPr>
              <a:t>　　　　　</a:t>
            </a:r>
            <a:r>
              <a:rPr lang="en-US" altLang="ja-JP" sz="2400" dirty="0" smtClean="0">
                <a:latin typeface="HGS明朝E"/>
                <a:ea typeface="HGS明朝E"/>
                <a:cs typeface="HGS明朝E"/>
              </a:rPr>
              <a:t> </a:t>
            </a:r>
            <a:r>
              <a:rPr lang="ja-JP" altLang="en-US" sz="2400" dirty="0" smtClean="0">
                <a:latin typeface="HGS明朝E"/>
                <a:ea typeface="HGS明朝E"/>
                <a:cs typeface="HGS明朝E"/>
              </a:rPr>
              <a:t>標高４３００</a:t>
            </a:r>
            <a:r>
              <a:rPr lang="en-US" altLang="ja-JP" sz="2400" dirty="0" smtClean="0">
                <a:latin typeface="HGS明朝E"/>
                <a:ea typeface="HGS明朝E"/>
                <a:cs typeface="HGS明朝E"/>
              </a:rPr>
              <a:t> </a:t>
            </a:r>
            <a:r>
              <a:rPr lang="en-US" altLang="ja-JP" sz="2400" dirty="0">
                <a:latin typeface="HGS明朝E"/>
                <a:ea typeface="HGS明朝E"/>
                <a:cs typeface="HGS明朝E"/>
              </a:rPr>
              <a:t>m</a:t>
            </a:r>
          </a:p>
          <a:p>
            <a:r>
              <a:rPr lang="en-US" altLang="ja-JP" sz="2400" dirty="0" smtClean="0">
                <a:latin typeface="HGS明朝E"/>
                <a:ea typeface="HGS明朝E"/>
                <a:cs typeface="HGS明朝E"/>
              </a:rPr>
              <a:t>    </a:t>
            </a:r>
            <a:endParaRPr lang="en-US" altLang="ja-JP" sz="2400" dirty="0">
              <a:latin typeface="HGS明朝E"/>
              <a:ea typeface="HGS明朝E"/>
              <a:cs typeface="HGS明朝E"/>
            </a:endParaRPr>
          </a:p>
        </p:txBody>
      </p:sp>
      <p:sp>
        <p:nvSpPr>
          <p:cNvPr id="2" name="正方形/長方形 1"/>
          <p:cNvSpPr/>
          <p:nvPr/>
        </p:nvSpPr>
        <p:spPr>
          <a:xfrm>
            <a:off x="7092280" y="2564904"/>
            <a:ext cx="1584176" cy="432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54031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円/楕円 15"/>
          <p:cNvSpPr/>
          <p:nvPr/>
        </p:nvSpPr>
        <p:spPr>
          <a:xfrm>
            <a:off x="7161427" y="1705938"/>
            <a:ext cx="900558" cy="1472062"/>
          </a:xfrm>
          <a:prstGeom prst="ellipse">
            <a:avLst/>
          </a:prstGeom>
          <a:gradFill flip="none" rotWithShape="1">
            <a:gsLst>
              <a:gs pos="0">
                <a:schemeClr val="bg1">
                  <a:lumMod val="65000"/>
                </a:schemeClr>
              </a:gs>
              <a:gs pos="50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chemeClr val="tx1"/>
              </a:solidFill>
            </a:endParaRPr>
          </a:p>
        </p:txBody>
      </p:sp>
      <p:sp>
        <p:nvSpPr>
          <p:cNvPr id="15" name="円/楕円 14"/>
          <p:cNvSpPr/>
          <p:nvPr/>
        </p:nvSpPr>
        <p:spPr>
          <a:xfrm>
            <a:off x="395536" y="260648"/>
            <a:ext cx="5112568" cy="5112568"/>
          </a:xfrm>
          <a:prstGeom prst="ellipse">
            <a:avLst/>
          </a:prstGeom>
          <a:gradFill flip="none" rotWithShape="1">
            <a:gsLst>
              <a:gs pos="0">
                <a:schemeClr val="bg1">
                  <a:lumMod val="50000"/>
                </a:schemeClr>
              </a:gs>
              <a:gs pos="50000">
                <a:schemeClr val="bg1"/>
              </a:gs>
              <a:gs pos="100000">
                <a:schemeClr val="bg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dirty="0">
              <a:solidFill>
                <a:schemeClr val="tx1"/>
              </a:solidFill>
            </a:endParaRPr>
          </a:p>
        </p:txBody>
      </p:sp>
      <p:sp>
        <p:nvSpPr>
          <p:cNvPr id="9" name="円/楕円 8"/>
          <p:cNvSpPr/>
          <p:nvPr/>
        </p:nvSpPr>
        <p:spPr>
          <a:xfrm>
            <a:off x="7518598" y="2349575"/>
            <a:ext cx="142875" cy="142875"/>
          </a:xfrm>
          <a:prstGeom prst="ellipse">
            <a:avLst/>
          </a:prstGeom>
          <a:solidFill>
            <a:srgbClr val="0070C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フリーフォーム 10"/>
          <p:cNvSpPr/>
          <p:nvPr/>
        </p:nvSpPr>
        <p:spPr>
          <a:xfrm rot="21224855">
            <a:off x="2149673" y="1524075"/>
            <a:ext cx="5391150" cy="1219200"/>
          </a:xfrm>
          <a:custGeom>
            <a:avLst/>
            <a:gdLst>
              <a:gd name="connsiteX0" fmla="*/ 0 w 5317588"/>
              <a:gd name="connsiteY0" fmla="*/ 0 h 1167619"/>
              <a:gd name="connsiteX1" fmla="*/ 1547447 w 5317588"/>
              <a:gd name="connsiteY1" fmla="*/ 801859 h 1167619"/>
              <a:gd name="connsiteX2" fmla="*/ 5317588 w 5317588"/>
              <a:gd name="connsiteY2" fmla="*/ 1167619 h 1167619"/>
            </a:gdLst>
            <a:ahLst/>
            <a:cxnLst>
              <a:cxn ang="0">
                <a:pos x="connsiteX0" y="connsiteY0"/>
              </a:cxn>
              <a:cxn ang="0">
                <a:pos x="connsiteX1" y="connsiteY1"/>
              </a:cxn>
              <a:cxn ang="0">
                <a:pos x="connsiteX2" y="connsiteY2"/>
              </a:cxn>
            </a:cxnLst>
            <a:rect l="l" t="t" r="r" b="b"/>
            <a:pathLst>
              <a:path w="5317588" h="1167619">
                <a:moveTo>
                  <a:pt x="0" y="0"/>
                </a:moveTo>
                <a:cubicBezTo>
                  <a:pt x="330591" y="303628"/>
                  <a:pt x="661182" y="607256"/>
                  <a:pt x="1547447" y="801859"/>
                </a:cubicBezTo>
                <a:cubicBezTo>
                  <a:pt x="2433712" y="996462"/>
                  <a:pt x="3875650" y="1082040"/>
                  <a:pt x="5317588" y="116761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 name="フリーフォーム 11"/>
          <p:cNvSpPr/>
          <p:nvPr/>
        </p:nvSpPr>
        <p:spPr>
          <a:xfrm rot="20418574">
            <a:off x="2278260" y="2182887"/>
            <a:ext cx="5281613" cy="1166813"/>
          </a:xfrm>
          <a:custGeom>
            <a:avLst/>
            <a:gdLst>
              <a:gd name="connsiteX0" fmla="*/ 0 w 5317588"/>
              <a:gd name="connsiteY0" fmla="*/ 0 h 1167619"/>
              <a:gd name="connsiteX1" fmla="*/ 1547447 w 5317588"/>
              <a:gd name="connsiteY1" fmla="*/ 801859 h 1167619"/>
              <a:gd name="connsiteX2" fmla="*/ 5317588 w 5317588"/>
              <a:gd name="connsiteY2" fmla="*/ 1167619 h 1167619"/>
            </a:gdLst>
            <a:ahLst/>
            <a:cxnLst>
              <a:cxn ang="0">
                <a:pos x="connsiteX0" y="connsiteY0"/>
              </a:cxn>
              <a:cxn ang="0">
                <a:pos x="connsiteX1" y="connsiteY1"/>
              </a:cxn>
              <a:cxn ang="0">
                <a:pos x="connsiteX2" y="connsiteY2"/>
              </a:cxn>
            </a:cxnLst>
            <a:rect l="l" t="t" r="r" b="b"/>
            <a:pathLst>
              <a:path w="5317588" h="1167619">
                <a:moveTo>
                  <a:pt x="0" y="0"/>
                </a:moveTo>
                <a:cubicBezTo>
                  <a:pt x="330591" y="303628"/>
                  <a:pt x="661182" y="607256"/>
                  <a:pt x="1547447" y="801859"/>
                </a:cubicBezTo>
                <a:cubicBezTo>
                  <a:pt x="2433712" y="996462"/>
                  <a:pt x="3875650" y="1082040"/>
                  <a:pt x="5317588" y="116761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7660" name="テキスト ボックス 13"/>
          <p:cNvSpPr txBox="1">
            <a:spLocks noChangeArrowheads="1"/>
          </p:cNvSpPr>
          <p:nvPr/>
        </p:nvSpPr>
        <p:spPr bwMode="auto">
          <a:xfrm>
            <a:off x="7804348" y="2421012"/>
            <a:ext cx="800100" cy="460375"/>
          </a:xfrm>
          <a:prstGeom prst="rect">
            <a:avLst/>
          </a:prstGeom>
          <a:noFill/>
          <a:ln w="9525">
            <a:noFill/>
            <a:miter lim="800000"/>
            <a:headEnd/>
            <a:tailEnd/>
          </a:ln>
        </p:spPr>
        <p:txBody>
          <a:bodyPr wrap="none">
            <a:spAutoFit/>
          </a:bodyPr>
          <a:lstStyle/>
          <a:p>
            <a:r>
              <a:rPr lang="ja-JP" altLang="en-US" sz="2400" dirty="0">
                <a:latin typeface="HGS明朝E"/>
                <a:ea typeface="HGS明朝E"/>
                <a:cs typeface="HGS明朝E"/>
              </a:rPr>
              <a:t>地球</a:t>
            </a:r>
          </a:p>
        </p:txBody>
      </p:sp>
      <p:cxnSp>
        <p:nvCxnSpPr>
          <p:cNvPr id="18" name="直線矢印コネクタ 17"/>
          <p:cNvCxnSpPr/>
          <p:nvPr/>
        </p:nvCxnSpPr>
        <p:spPr>
          <a:xfrm>
            <a:off x="1303535" y="1350020"/>
            <a:ext cx="1268760" cy="99886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1103420" y="2406458"/>
            <a:ext cx="1209898" cy="47637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547664" y="3212976"/>
            <a:ext cx="1528687" cy="3600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rot="16200000" flipH="1">
            <a:off x="1817091" y="1023219"/>
            <a:ext cx="1000125" cy="78581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3868439" y="3140968"/>
            <a:ext cx="1866900" cy="5651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4084835" y="2276550"/>
            <a:ext cx="1727200" cy="7302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爆発 1 64"/>
          <p:cNvSpPr/>
          <p:nvPr/>
        </p:nvSpPr>
        <p:spPr>
          <a:xfrm>
            <a:off x="2375098" y="2376562"/>
            <a:ext cx="285750" cy="357188"/>
          </a:xfrm>
          <a:prstGeom prst="irregularSeal1">
            <a:avLst/>
          </a:prstGeom>
          <a:solidFill>
            <a:srgbClr val="FFFF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9" name="直線矢印コネクタ 18"/>
          <p:cNvCxnSpPr/>
          <p:nvPr/>
        </p:nvCxnSpPr>
        <p:spPr>
          <a:xfrm>
            <a:off x="1276151" y="1805062"/>
            <a:ext cx="1085850" cy="714375"/>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2644303" y="3933056"/>
            <a:ext cx="1080120" cy="7200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a:off x="2788319" y="1700808"/>
            <a:ext cx="1296144" cy="43204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V="1">
            <a:off x="5956671" y="2780928"/>
            <a:ext cx="1218828" cy="57606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596631" y="1988840"/>
            <a:ext cx="1223144" cy="14503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爆発 1 32"/>
          <p:cNvSpPr/>
          <p:nvPr/>
        </p:nvSpPr>
        <p:spPr>
          <a:xfrm>
            <a:off x="2284263" y="2708920"/>
            <a:ext cx="285750" cy="357188"/>
          </a:xfrm>
          <a:prstGeom prst="irregularSeal1">
            <a:avLst/>
          </a:prstGeom>
          <a:solidFill>
            <a:srgbClr val="FFFF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テキスト ボックス 13"/>
          <p:cNvSpPr txBox="1">
            <a:spLocks noChangeArrowheads="1"/>
          </p:cNvSpPr>
          <p:nvPr/>
        </p:nvSpPr>
        <p:spPr bwMode="auto">
          <a:xfrm>
            <a:off x="412055" y="1412776"/>
            <a:ext cx="1107996" cy="461665"/>
          </a:xfrm>
          <a:prstGeom prst="rect">
            <a:avLst/>
          </a:prstGeom>
          <a:noFill/>
          <a:ln w="9525">
            <a:noFill/>
            <a:miter lim="800000"/>
            <a:headEnd/>
            <a:tailEnd/>
          </a:ln>
        </p:spPr>
        <p:txBody>
          <a:bodyPr wrap="none">
            <a:spAutoFit/>
          </a:bodyPr>
          <a:lstStyle/>
          <a:p>
            <a:r>
              <a:rPr lang="ja-JP" altLang="en-US" sz="2400" dirty="0" smtClean="0">
                <a:latin typeface="HGS明朝E"/>
                <a:ea typeface="HGS明朝E"/>
                <a:cs typeface="HGS明朝E"/>
              </a:rPr>
              <a:t>宇宙線　　　</a:t>
            </a:r>
            <a:endParaRPr lang="ja-JP" altLang="en-US" sz="2400" dirty="0">
              <a:latin typeface="HGS明朝E"/>
              <a:ea typeface="HGS明朝E"/>
              <a:cs typeface="HGS明朝E"/>
            </a:endParaRPr>
          </a:p>
        </p:txBody>
      </p:sp>
      <p:sp>
        <p:nvSpPr>
          <p:cNvPr id="10" name="円/楕円 9"/>
          <p:cNvSpPr/>
          <p:nvPr/>
        </p:nvSpPr>
        <p:spPr>
          <a:xfrm>
            <a:off x="2432248" y="2349575"/>
            <a:ext cx="928687" cy="928687"/>
          </a:xfrm>
          <a:prstGeom prst="ellipse">
            <a:avLst/>
          </a:prstGeom>
          <a:solidFill>
            <a:srgbClr val="FFC0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chemeClr val="tx1"/>
                </a:solidFill>
                <a:latin typeface="HGS明朝E"/>
                <a:ea typeface="HGS明朝E"/>
                <a:cs typeface="HGS明朝E"/>
              </a:rPr>
              <a:t>太陽</a:t>
            </a:r>
            <a:endParaRPr lang="ja-JP" altLang="en-US" sz="2400" dirty="0">
              <a:solidFill>
                <a:schemeClr val="tx1"/>
              </a:solidFill>
              <a:latin typeface="HGS明朝E"/>
              <a:ea typeface="HGS明朝E"/>
              <a:cs typeface="HGS明朝E"/>
            </a:endParaRPr>
          </a:p>
        </p:txBody>
      </p:sp>
      <p:sp>
        <p:nvSpPr>
          <p:cNvPr id="49" name="Text Box 7"/>
          <p:cNvSpPr txBox="1">
            <a:spLocks noChangeArrowheads="1"/>
          </p:cNvSpPr>
          <p:nvPr/>
        </p:nvSpPr>
        <p:spPr bwMode="auto">
          <a:xfrm>
            <a:off x="827584" y="5108992"/>
            <a:ext cx="7488832" cy="1200328"/>
          </a:xfrm>
          <a:prstGeom prst="rect">
            <a:avLst/>
          </a:prstGeom>
          <a:noFill/>
          <a:ln w="9525">
            <a:solidFill>
              <a:schemeClr val="tx1"/>
            </a:solidFill>
            <a:miter lim="800000"/>
            <a:headEnd/>
            <a:tailEnd/>
          </a:ln>
          <a:effectLst/>
        </p:spPr>
        <p:txBody>
          <a:bodyPr wrap="square">
            <a:spAutoFit/>
          </a:bodyPr>
          <a:lstStyle/>
          <a:p>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図２</a:t>
            </a:r>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　「太陽の影」。太陽によって宇宙線が遮られる現象。宇宙線は電気を帯びているために太陽磁場によって大きく曲げられる。</a:t>
            </a:r>
            <a:endParaRPr lang="en-US" altLang="ja-JP" sz="2400" dirty="0">
              <a:effectLst>
                <a:outerShdw blurRad="38100" dist="38100" dir="2700000" algn="tl">
                  <a:srgbClr val="000000">
                    <a:alpha val="43137"/>
                  </a:srgbClr>
                </a:outerShdw>
              </a:effectLst>
              <a:latin typeface="HGS明朝E"/>
              <a:ea typeface="HGS明朝E"/>
              <a:cs typeface="HGS明朝E"/>
            </a:endParaRPr>
          </a:p>
        </p:txBody>
      </p:sp>
    </p:spTree>
    <p:extLst>
      <p:ext uri="{BB962C8B-B14F-4D97-AF65-F5344CB8AC3E}">
        <p14:creationId xmlns:p14="http://schemas.microsoft.com/office/powerpoint/2010/main" val="341756785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1" descr="C:\Documents and Settings\kawata\デスクトップ\Sun2008\Sun_IIP1B.rate.tif"/>
          <p:cNvPicPr>
            <a:picLocks noChangeAspect="1" noChangeArrowheads="1"/>
          </p:cNvPicPr>
          <p:nvPr/>
        </p:nvPicPr>
        <p:blipFill>
          <a:blip r:embed="rId2" cstate="print"/>
          <a:srcRect/>
          <a:stretch>
            <a:fillRect/>
          </a:stretch>
        </p:blipFill>
        <p:spPr bwMode="auto">
          <a:xfrm>
            <a:off x="539552" y="1268760"/>
            <a:ext cx="2592288" cy="2592288"/>
          </a:xfrm>
          <a:prstGeom prst="rect">
            <a:avLst/>
          </a:prstGeom>
          <a:noFill/>
          <a:ln w="9525">
            <a:noFill/>
            <a:miter lim="800000"/>
            <a:headEnd/>
            <a:tailEnd/>
          </a:ln>
        </p:spPr>
      </p:pic>
      <p:pic>
        <p:nvPicPr>
          <p:cNvPr id="7" name="Picture 2" descr="C:\Documents and Settings\kawata\デスクトップ\Sun2008\Sun_IIIP1B3.rate.tif"/>
          <p:cNvPicPr>
            <a:picLocks noChangeAspect="1" noChangeArrowheads="1"/>
          </p:cNvPicPr>
          <p:nvPr/>
        </p:nvPicPr>
        <p:blipFill>
          <a:blip r:embed="rId3" cstate="print"/>
          <a:srcRect/>
          <a:stretch>
            <a:fillRect/>
          </a:stretch>
        </p:blipFill>
        <p:spPr bwMode="auto">
          <a:xfrm>
            <a:off x="3347864" y="1268760"/>
            <a:ext cx="2592288" cy="2592288"/>
          </a:xfrm>
          <a:prstGeom prst="rect">
            <a:avLst/>
          </a:prstGeom>
          <a:noFill/>
          <a:ln w="9525">
            <a:noFill/>
            <a:miter lim="800000"/>
            <a:headEnd/>
            <a:tailEnd/>
          </a:ln>
        </p:spPr>
      </p:pic>
      <p:pic>
        <p:nvPicPr>
          <p:cNvPr id="8" name="Picture 22" descr="C:\Documents and Settings\kawata\デスクトップ\20090512--sun\Sun_IIIP9B3.rate.tif"/>
          <p:cNvPicPr>
            <a:picLocks noChangeAspect="1" noChangeArrowheads="1"/>
          </p:cNvPicPr>
          <p:nvPr/>
        </p:nvPicPr>
        <p:blipFill>
          <a:blip r:embed="rId4" cstate="print"/>
          <a:srcRect/>
          <a:stretch>
            <a:fillRect/>
          </a:stretch>
        </p:blipFill>
        <p:spPr bwMode="auto">
          <a:xfrm>
            <a:off x="6156176" y="1268760"/>
            <a:ext cx="2592288" cy="2592288"/>
          </a:xfrm>
          <a:prstGeom prst="rect">
            <a:avLst/>
          </a:prstGeom>
          <a:noFill/>
          <a:ln w="9525">
            <a:noFill/>
            <a:miter lim="800000"/>
            <a:headEnd/>
            <a:tailEnd/>
          </a:ln>
        </p:spPr>
      </p:pic>
      <p:sp>
        <p:nvSpPr>
          <p:cNvPr id="9" name="テキスト ボックス 8"/>
          <p:cNvSpPr txBox="1"/>
          <p:nvPr/>
        </p:nvSpPr>
        <p:spPr>
          <a:xfrm>
            <a:off x="1284074" y="764704"/>
            <a:ext cx="1271702" cy="523220"/>
          </a:xfrm>
          <a:prstGeom prst="rect">
            <a:avLst/>
          </a:prstGeom>
          <a:noFill/>
        </p:spPr>
        <p:txBody>
          <a:bodyPr wrap="none" rtlCol="0">
            <a:spAutoFit/>
          </a:bodyPr>
          <a:lstStyle/>
          <a:p>
            <a:r>
              <a:rPr kumimoji="1" lang="en-US" altLang="ja-JP" sz="2800" dirty="0" smtClean="0"/>
              <a:t>1996</a:t>
            </a:r>
            <a:r>
              <a:rPr kumimoji="1" lang="ja-JP" altLang="en-US" sz="2800" dirty="0" smtClean="0"/>
              <a:t>年</a:t>
            </a:r>
            <a:endParaRPr kumimoji="1" lang="ja-JP" altLang="en-US" sz="2800" dirty="0"/>
          </a:p>
        </p:txBody>
      </p:sp>
      <p:sp>
        <p:nvSpPr>
          <p:cNvPr id="10" name="テキスト ボックス 9"/>
          <p:cNvSpPr txBox="1"/>
          <p:nvPr/>
        </p:nvSpPr>
        <p:spPr>
          <a:xfrm>
            <a:off x="4067944" y="764704"/>
            <a:ext cx="1271702" cy="523220"/>
          </a:xfrm>
          <a:prstGeom prst="rect">
            <a:avLst/>
          </a:prstGeom>
          <a:noFill/>
        </p:spPr>
        <p:txBody>
          <a:bodyPr wrap="none" rtlCol="0">
            <a:spAutoFit/>
          </a:bodyPr>
          <a:lstStyle/>
          <a:p>
            <a:r>
              <a:rPr lang="en-US" altLang="ja-JP" sz="2800" dirty="0" smtClean="0"/>
              <a:t>2000</a:t>
            </a:r>
            <a:r>
              <a:rPr kumimoji="1" lang="ja-JP" altLang="en-US" sz="2800" dirty="0" smtClean="0"/>
              <a:t>年</a:t>
            </a:r>
            <a:endParaRPr kumimoji="1" lang="ja-JP" altLang="en-US" sz="2800" dirty="0"/>
          </a:p>
        </p:txBody>
      </p:sp>
      <p:sp>
        <p:nvSpPr>
          <p:cNvPr id="11" name="テキスト ボックス 10"/>
          <p:cNvSpPr txBox="1"/>
          <p:nvPr/>
        </p:nvSpPr>
        <p:spPr>
          <a:xfrm>
            <a:off x="6948264" y="764704"/>
            <a:ext cx="1271702" cy="523220"/>
          </a:xfrm>
          <a:prstGeom prst="rect">
            <a:avLst/>
          </a:prstGeom>
          <a:noFill/>
        </p:spPr>
        <p:txBody>
          <a:bodyPr wrap="none" rtlCol="0">
            <a:spAutoFit/>
          </a:bodyPr>
          <a:lstStyle/>
          <a:p>
            <a:r>
              <a:rPr lang="en-US" altLang="ja-JP" sz="2800" dirty="0" smtClean="0"/>
              <a:t>2008</a:t>
            </a:r>
            <a:r>
              <a:rPr kumimoji="1" lang="ja-JP" altLang="en-US" sz="2800" dirty="0" smtClean="0"/>
              <a:t>年</a:t>
            </a:r>
            <a:endParaRPr kumimoji="1" lang="ja-JP" altLang="en-US" sz="2800" dirty="0"/>
          </a:p>
        </p:txBody>
      </p:sp>
      <p:sp>
        <p:nvSpPr>
          <p:cNvPr id="12" name="Text Box 7"/>
          <p:cNvSpPr txBox="1">
            <a:spLocks noChangeArrowheads="1"/>
          </p:cNvSpPr>
          <p:nvPr/>
        </p:nvSpPr>
        <p:spPr bwMode="auto">
          <a:xfrm>
            <a:off x="899592" y="4581128"/>
            <a:ext cx="7488832" cy="1569660"/>
          </a:xfrm>
          <a:prstGeom prst="rect">
            <a:avLst/>
          </a:prstGeom>
          <a:noFill/>
          <a:ln w="9525">
            <a:solidFill>
              <a:schemeClr val="tx1"/>
            </a:solidFill>
            <a:miter lim="800000"/>
            <a:headEnd/>
            <a:tailEnd/>
          </a:ln>
          <a:effectLst/>
        </p:spPr>
        <p:txBody>
          <a:bodyPr wrap="square">
            <a:spAutoFit/>
          </a:bodyPr>
          <a:lstStyle/>
          <a:p>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図３</a:t>
            </a:r>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　</a:t>
            </a:r>
            <a:r>
              <a:rPr lang="en-US" altLang="ja-JP" sz="2400" dirty="0" smtClean="0">
                <a:effectLst>
                  <a:outerShdw blurRad="38100" dist="38100" dir="2700000" algn="tl">
                    <a:srgbClr val="000000">
                      <a:alpha val="43137"/>
                    </a:srgbClr>
                  </a:outerShdw>
                </a:effectLst>
                <a:latin typeface="HGS明朝E"/>
                <a:ea typeface="HGS明朝E"/>
                <a:cs typeface="HGS明朝E"/>
              </a:rPr>
              <a:t>1996</a:t>
            </a:r>
            <a:r>
              <a:rPr lang="ja-JP" altLang="en-US" sz="2400" dirty="0" smtClean="0">
                <a:effectLst>
                  <a:outerShdw blurRad="38100" dist="38100" dir="2700000" algn="tl">
                    <a:srgbClr val="000000">
                      <a:alpha val="43137"/>
                    </a:srgbClr>
                  </a:outerShdw>
                </a:effectLst>
                <a:latin typeface="HGS明朝E"/>
                <a:ea typeface="HGS明朝E"/>
                <a:cs typeface="HGS明朝E"/>
              </a:rPr>
              <a:t>年、</a:t>
            </a:r>
            <a:r>
              <a:rPr lang="en-US" altLang="ja-JP" sz="2400" dirty="0" smtClean="0">
                <a:effectLst>
                  <a:outerShdw blurRad="38100" dist="38100" dir="2700000" algn="tl">
                    <a:srgbClr val="000000">
                      <a:alpha val="43137"/>
                    </a:srgbClr>
                  </a:outerShdw>
                </a:effectLst>
                <a:latin typeface="HGS明朝E"/>
                <a:ea typeface="HGS明朝E"/>
                <a:cs typeface="HGS明朝E"/>
              </a:rPr>
              <a:t>2000</a:t>
            </a:r>
            <a:r>
              <a:rPr lang="ja-JP" altLang="en-US" sz="2400" dirty="0" smtClean="0">
                <a:effectLst>
                  <a:outerShdw blurRad="38100" dist="38100" dir="2700000" algn="tl">
                    <a:srgbClr val="000000">
                      <a:alpha val="43137"/>
                    </a:srgbClr>
                  </a:outerShdw>
                </a:effectLst>
                <a:latin typeface="HGS明朝E"/>
                <a:ea typeface="HGS明朝E"/>
                <a:cs typeface="HGS明朝E"/>
              </a:rPr>
              <a:t>年と</a:t>
            </a:r>
            <a:r>
              <a:rPr lang="en-US" altLang="ja-JP" sz="2400" dirty="0" smtClean="0">
                <a:effectLst>
                  <a:outerShdw blurRad="38100" dist="38100" dir="2700000" algn="tl">
                    <a:srgbClr val="000000">
                      <a:alpha val="43137"/>
                    </a:srgbClr>
                  </a:outerShdw>
                </a:effectLst>
                <a:latin typeface="HGS明朝E"/>
                <a:ea typeface="HGS明朝E"/>
                <a:cs typeface="HGS明朝E"/>
              </a:rPr>
              <a:t>2008</a:t>
            </a:r>
            <a:r>
              <a:rPr lang="ja-JP" altLang="en-US" sz="2400" dirty="0" smtClean="0">
                <a:effectLst>
                  <a:outerShdw blurRad="38100" dist="38100" dir="2700000" algn="tl">
                    <a:srgbClr val="000000">
                      <a:alpha val="43137"/>
                    </a:srgbClr>
                  </a:outerShdw>
                </a:effectLst>
                <a:latin typeface="HGS明朝E"/>
                <a:ea typeface="HGS明朝E"/>
                <a:cs typeface="HGS明朝E"/>
              </a:rPr>
              <a:t>年にチベット空気シャワーアレイで観測した「太陽の影」。中心が太陽の位置。色が濃いほど宇宙線の遮られる量が多い。</a:t>
            </a:r>
            <a:r>
              <a:rPr lang="en-US" altLang="ja-JP" sz="2400" dirty="0" smtClean="0">
                <a:effectLst>
                  <a:outerShdw blurRad="38100" dist="38100" dir="2700000" algn="tl">
                    <a:srgbClr val="000000">
                      <a:alpha val="43137"/>
                    </a:srgbClr>
                  </a:outerShdw>
                </a:effectLst>
                <a:latin typeface="HGS明朝E"/>
                <a:ea typeface="HGS明朝E"/>
                <a:cs typeface="HGS明朝E"/>
              </a:rPr>
              <a:t>1996</a:t>
            </a:r>
            <a:r>
              <a:rPr lang="ja-JP" altLang="en-US" sz="2400" dirty="0" smtClean="0">
                <a:effectLst>
                  <a:outerShdw blurRad="38100" dist="38100" dir="2700000" algn="tl">
                    <a:srgbClr val="000000">
                      <a:alpha val="43137"/>
                    </a:srgbClr>
                  </a:outerShdw>
                </a:effectLst>
                <a:latin typeface="HGS明朝E"/>
                <a:ea typeface="HGS明朝E"/>
                <a:cs typeface="HGS明朝E"/>
              </a:rPr>
              <a:t>年から</a:t>
            </a:r>
            <a:r>
              <a:rPr lang="en-US" altLang="ja-JP" sz="2400" dirty="0" smtClean="0">
                <a:effectLst>
                  <a:outerShdw blurRad="38100" dist="38100" dir="2700000" algn="tl">
                    <a:srgbClr val="000000">
                      <a:alpha val="43137"/>
                    </a:srgbClr>
                  </a:outerShdw>
                </a:effectLst>
                <a:latin typeface="HGS明朝E"/>
                <a:ea typeface="HGS明朝E"/>
                <a:cs typeface="HGS明朝E"/>
              </a:rPr>
              <a:t>2006</a:t>
            </a:r>
            <a:r>
              <a:rPr lang="ja-JP" altLang="en-US" sz="2400" dirty="0" smtClean="0">
                <a:effectLst>
                  <a:outerShdw blurRad="38100" dist="38100" dir="2700000" algn="tl">
                    <a:srgbClr val="000000">
                      <a:alpha val="43137"/>
                    </a:srgbClr>
                  </a:outerShdw>
                </a:effectLst>
                <a:latin typeface="HGS明朝E"/>
                <a:ea typeface="HGS明朝E"/>
                <a:cs typeface="HGS明朝E"/>
              </a:rPr>
              <a:t>年頃が太陽の１活動周期に相当する。</a:t>
            </a:r>
            <a:endParaRPr lang="en-US" altLang="ja-JP" sz="2400" dirty="0">
              <a:effectLst>
                <a:outerShdw blurRad="38100" dist="38100" dir="2700000" algn="tl">
                  <a:srgbClr val="000000">
                    <a:alpha val="43137"/>
                  </a:srgbClr>
                </a:outerShdw>
              </a:effectLst>
              <a:latin typeface="HGS明朝E"/>
              <a:ea typeface="HGS明朝E"/>
              <a:cs typeface="HGS明朝E"/>
            </a:endParaRPr>
          </a:p>
        </p:txBody>
      </p:sp>
    </p:spTree>
    <p:extLst>
      <p:ext uri="{BB962C8B-B14F-4D97-AF65-F5344CB8AC3E}">
        <p14:creationId xmlns:p14="http://schemas.microsoft.com/office/powerpoint/2010/main" val="258084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テキスト ボックス 8"/>
          <p:cNvSpPr txBox="1">
            <a:spLocks noChangeArrowheads="1"/>
          </p:cNvSpPr>
          <p:nvPr/>
        </p:nvSpPr>
        <p:spPr bwMode="auto">
          <a:xfrm>
            <a:off x="899592" y="188640"/>
            <a:ext cx="2876734" cy="769441"/>
          </a:xfrm>
          <a:prstGeom prst="rect">
            <a:avLst/>
          </a:prstGeom>
          <a:noFill/>
          <a:ln w="9525">
            <a:noFill/>
            <a:miter lim="800000"/>
            <a:headEnd/>
            <a:tailEnd/>
          </a:ln>
        </p:spPr>
        <p:txBody>
          <a:bodyPr wrap="none">
            <a:spAutoFit/>
          </a:bodyPr>
          <a:lstStyle/>
          <a:p>
            <a:r>
              <a:rPr lang="en-US" altLang="ja-JP" sz="4400" dirty="0" smtClean="0">
                <a:latin typeface="Calibri" pitchFamily="34" charset="0"/>
              </a:rPr>
              <a:t>CSSS</a:t>
            </a:r>
            <a:r>
              <a:rPr lang="ja-JP" altLang="en-US" sz="4400" dirty="0" smtClean="0">
                <a:latin typeface="Calibri" pitchFamily="34" charset="0"/>
              </a:rPr>
              <a:t>モデル</a:t>
            </a:r>
            <a:endParaRPr lang="ja-JP" altLang="en-US" sz="4400" dirty="0">
              <a:latin typeface="Calibri" pitchFamily="34" charset="0"/>
            </a:endParaRPr>
          </a:p>
        </p:txBody>
      </p:sp>
      <p:sp>
        <p:nvSpPr>
          <p:cNvPr id="43011" name="テキスト ボックス 9"/>
          <p:cNvSpPr txBox="1">
            <a:spLocks noChangeArrowheads="1"/>
          </p:cNvSpPr>
          <p:nvPr/>
        </p:nvSpPr>
        <p:spPr bwMode="auto">
          <a:xfrm>
            <a:off x="5508104" y="188640"/>
            <a:ext cx="2867367" cy="769441"/>
          </a:xfrm>
          <a:prstGeom prst="rect">
            <a:avLst/>
          </a:prstGeom>
          <a:noFill/>
          <a:ln w="9525">
            <a:noFill/>
            <a:miter lim="800000"/>
            <a:headEnd/>
            <a:tailEnd/>
          </a:ln>
        </p:spPr>
        <p:txBody>
          <a:bodyPr wrap="none">
            <a:spAutoFit/>
          </a:bodyPr>
          <a:lstStyle/>
          <a:p>
            <a:r>
              <a:rPr lang="en-US" altLang="ja-JP" sz="4400" dirty="0" smtClean="0">
                <a:latin typeface="Calibri" pitchFamily="34" charset="0"/>
              </a:rPr>
              <a:t>PFSS</a:t>
            </a:r>
            <a:r>
              <a:rPr lang="ja-JP" altLang="en-US" sz="4400" dirty="0" smtClean="0">
                <a:latin typeface="Calibri" pitchFamily="34" charset="0"/>
              </a:rPr>
              <a:t>モデル</a:t>
            </a:r>
            <a:endParaRPr lang="ja-JP" altLang="en-US" sz="4400" dirty="0">
              <a:latin typeface="Calibri" pitchFamily="34" charset="0"/>
            </a:endParaRPr>
          </a:p>
        </p:txBody>
      </p:sp>
      <p:pic>
        <p:nvPicPr>
          <p:cNvPr id="43013" name="図 13" descr="PFSS-CR1910.gif"/>
          <p:cNvPicPr>
            <a:picLocks noChangeAspect="1"/>
          </p:cNvPicPr>
          <p:nvPr/>
        </p:nvPicPr>
        <p:blipFill>
          <a:blip r:embed="rId2" cstate="print"/>
          <a:srcRect/>
          <a:stretch>
            <a:fillRect/>
          </a:stretch>
        </p:blipFill>
        <p:spPr bwMode="auto">
          <a:xfrm>
            <a:off x="4572000" y="980579"/>
            <a:ext cx="4392613" cy="4402138"/>
          </a:xfrm>
          <a:prstGeom prst="rect">
            <a:avLst/>
          </a:prstGeom>
          <a:noFill/>
          <a:ln w="9525">
            <a:noFill/>
            <a:miter lim="800000"/>
            <a:headEnd/>
            <a:tailEnd/>
          </a:ln>
        </p:spPr>
      </p:pic>
      <p:pic>
        <p:nvPicPr>
          <p:cNvPr id="43014" name="図 14" descr="CSSS-CR1910.gif"/>
          <p:cNvPicPr>
            <a:picLocks noChangeAspect="1"/>
          </p:cNvPicPr>
          <p:nvPr/>
        </p:nvPicPr>
        <p:blipFill>
          <a:blip r:embed="rId3" cstate="print"/>
          <a:srcRect/>
          <a:stretch>
            <a:fillRect/>
          </a:stretch>
        </p:blipFill>
        <p:spPr bwMode="auto">
          <a:xfrm>
            <a:off x="34925" y="980579"/>
            <a:ext cx="4427538" cy="4437063"/>
          </a:xfrm>
          <a:prstGeom prst="rect">
            <a:avLst/>
          </a:prstGeom>
          <a:noFill/>
          <a:ln w="9525">
            <a:noFill/>
            <a:miter lim="800000"/>
            <a:headEnd/>
            <a:tailEnd/>
          </a:ln>
        </p:spPr>
      </p:pic>
      <p:sp>
        <p:nvSpPr>
          <p:cNvPr id="9" name="Text Box 7"/>
          <p:cNvSpPr txBox="1">
            <a:spLocks noChangeArrowheads="1"/>
          </p:cNvSpPr>
          <p:nvPr/>
        </p:nvSpPr>
        <p:spPr bwMode="auto">
          <a:xfrm>
            <a:off x="323528" y="5589240"/>
            <a:ext cx="8640960" cy="1200328"/>
          </a:xfrm>
          <a:prstGeom prst="rect">
            <a:avLst/>
          </a:prstGeom>
          <a:noFill/>
          <a:ln w="9525">
            <a:solidFill>
              <a:schemeClr val="tx1"/>
            </a:solidFill>
            <a:miter lim="800000"/>
            <a:headEnd/>
            <a:tailEnd/>
          </a:ln>
          <a:effectLst/>
        </p:spPr>
        <p:txBody>
          <a:bodyPr wrap="square">
            <a:spAutoFit/>
          </a:bodyPr>
          <a:lstStyle/>
          <a:p>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図４</a:t>
            </a:r>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２つの理論モデルによる１９９６年の太陽磁場構造。</a:t>
            </a:r>
            <a:endParaRPr lang="en-US" altLang="ja-JP" sz="2400" dirty="0" smtClean="0">
              <a:effectLst>
                <a:outerShdw blurRad="38100" dist="38100" dir="2700000" algn="tl">
                  <a:srgbClr val="000000">
                    <a:alpha val="43137"/>
                  </a:srgbClr>
                </a:outerShdw>
              </a:effectLst>
              <a:latin typeface="HGS明朝E"/>
              <a:ea typeface="HGS明朝E"/>
              <a:cs typeface="HGS明朝E"/>
            </a:endParaRPr>
          </a:p>
          <a:p>
            <a:r>
              <a:rPr lang="ja-JP" altLang="en-US" sz="2400" dirty="0" smtClean="0">
                <a:effectLst>
                  <a:outerShdw blurRad="38100" dist="38100" dir="2700000" algn="tl">
                    <a:srgbClr val="000000">
                      <a:alpha val="43137"/>
                    </a:srgbClr>
                  </a:outerShdw>
                </a:effectLst>
                <a:latin typeface="HGS明朝E"/>
                <a:ea typeface="HGS明朝E"/>
                <a:cs typeface="HGS明朝E"/>
              </a:rPr>
              <a:t>内側の球が太陽。赤線が太陽から出る磁力線。青線が太陽に入る磁力線</a:t>
            </a:r>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カラー版のみ</a:t>
            </a:r>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a:t>
            </a:r>
            <a:endParaRPr lang="en-US" altLang="ja-JP" sz="2400" dirty="0">
              <a:effectLst>
                <a:outerShdw blurRad="38100" dist="38100" dir="2700000" algn="tl">
                  <a:srgbClr val="000000">
                    <a:alpha val="43137"/>
                  </a:srgbClr>
                </a:outerShdw>
              </a:effectLst>
              <a:latin typeface="HGS明朝E"/>
              <a:ea typeface="HGS明朝E"/>
              <a:cs typeface="HGS明朝E"/>
            </a:endParaRPr>
          </a:p>
        </p:txBody>
      </p:sp>
    </p:spTree>
    <p:extLst>
      <p:ext uri="{BB962C8B-B14F-4D97-AF65-F5344CB8AC3E}">
        <p14:creationId xmlns:p14="http://schemas.microsoft.com/office/powerpoint/2010/main" val="24441168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8"/>
          <p:cNvSpPr txBox="1">
            <a:spLocks noChangeArrowheads="1"/>
          </p:cNvSpPr>
          <p:nvPr/>
        </p:nvSpPr>
        <p:spPr bwMode="auto">
          <a:xfrm>
            <a:off x="1119202" y="332656"/>
            <a:ext cx="2876734" cy="769441"/>
          </a:xfrm>
          <a:prstGeom prst="rect">
            <a:avLst/>
          </a:prstGeom>
          <a:noFill/>
          <a:ln w="9525">
            <a:noFill/>
            <a:miter lim="800000"/>
            <a:headEnd/>
            <a:tailEnd/>
          </a:ln>
        </p:spPr>
        <p:txBody>
          <a:bodyPr wrap="none">
            <a:spAutoFit/>
          </a:bodyPr>
          <a:lstStyle/>
          <a:p>
            <a:r>
              <a:rPr lang="en-US" altLang="ja-JP" sz="4400" dirty="0" smtClean="0">
                <a:latin typeface="Calibri" pitchFamily="34" charset="0"/>
              </a:rPr>
              <a:t>CSSS</a:t>
            </a:r>
            <a:r>
              <a:rPr lang="ja-JP" altLang="en-US" sz="4400" dirty="0" smtClean="0">
                <a:latin typeface="Calibri" pitchFamily="34" charset="0"/>
              </a:rPr>
              <a:t>モデル</a:t>
            </a:r>
            <a:endParaRPr lang="ja-JP" altLang="en-US" sz="4400" dirty="0">
              <a:latin typeface="Calibri" pitchFamily="34" charset="0"/>
            </a:endParaRPr>
          </a:p>
        </p:txBody>
      </p:sp>
      <p:sp>
        <p:nvSpPr>
          <p:cNvPr id="11" name="テキスト ボックス 9"/>
          <p:cNvSpPr txBox="1">
            <a:spLocks noChangeArrowheads="1"/>
          </p:cNvSpPr>
          <p:nvPr/>
        </p:nvSpPr>
        <p:spPr bwMode="auto">
          <a:xfrm>
            <a:off x="5593065" y="332656"/>
            <a:ext cx="2867367" cy="769441"/>
          </a:xfrm>
          <a:prstGeom prst="rect">
            <a:avLst/>
          </a:prstGeom>
          <a:noFill/>
          <a:ln w="9525">
            <a:noFill/>
            <a:miter lim="800000"/>
            <a:headEnd/>
            <a:tailEnd/>
          </a:ln>
        </p:spPr>
        <p:txBody>
          <a:bodyPr wrap="none">
            <a:spAutoFit/>
          </a:bodyPr>
          <a:lstStyle/>
          <a:p>
            <a:r>
              <a:rPr lang="en-US" altLang="ja-JP" sz="4400" dirty="0" smtClean="0">
                <a:latin typeface="Calibri" pitchFamily="34" charset="0"/>
              </a:rPr>
              <a:t>PFSS</a:t>
            </a:r>
            <a:r>
              <a:rPr lang="ja-JP" altLang="en-US" sz="4400" dirty="0" smtClean="0">
                <a:latin typeface="Calibri" pitchFamily="34" charset="0"/>
              </a:rPr>
              <a:t>モデル</a:t>
            </a:r>
            <a:endParaRPr lang="ja-JP" altLang="en-US" sz="4400" dirty="0">
              <a:latin typeface="Calibri" pitchFamily="34" charset="0"/>
            </a:endParaRPr>
          </a:p>
        </p:txBody>
      </p:sp>
      <p:sp>
        <p:nvSpPr>
          <p:cNvPr id="12" name="Text Box 7"/>
          <p:cNvSpPr txBox="1">
            <a:spLocks noChangeArrowheads="1"/>
          </p:cNvSpPr>
          <p:nvPr/>
        </p:nvSpPr>
        <p:spPr bwMode="auto">
          <a:xfrm>
            <a:off x="611560" y="5301208"/>
            <a:ext cx="8280920" cy="1200328"/>
          </a:xfrm>
          <a:prstGeom prst="rect">
            <a:avLst/>
          </a:prstGeom>
          <a:noFill/>
          <a:ln w="9525">
            <a:solidFill>
              <a:schemeClr val="tx1"/>
            </a:solidFill>
            <a:miter lim="800000"/>
            <a:headEnd/>
            <a:tailEnd/>
          </a:ln>
          <a:effectLst/>
        </p:spPr>
        <p:txBody>
          <a:bodyPr wrap="square">
            <a:spAutoFit/>
          </a:bodyPr>
          <a:lstStyle/>
          <a:p>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図５</a:t>
            </a:r>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コンピュータ・シミュレーションによる２つの磁場モデルにおける太陽近傍の宇宙線の軌跡。赤が宇宙線の軌道。青丸</a:t>
            </a:r>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実線</a:t>
            </a:r>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が太陽の大きさ。ずっと右側に地球がある。</a:t>
            </a:r>
            <a:endParaRPr lang="en-US" altLang="ja-JP" sz="2400" dirty="0" smtClean="0">
              <a:effectLst>
                <a:outerShdw blurRad="38100" dist="38100" dir="2700000" algn="tl">
                  <a:srgbClr val="000000">
                    <a:alpha val="43137"/>
                  </a:srgbClr>
                </a:outerShdw>
              </a:effectLst>
              <a:latin typeface="HGS明朝E"/>
              <a:ea typeface="HGS明朝E"/>
              <a:cs typeface="HGS明朝E"/>
            </a:endParaRPr>
          </a:p>
        </p:txBody>
      </p:sp>
      <p:pic>
        <p:nvPicPr>
          <p:cNvPr id="13" name="図 12"/>
          <p:cNvPicPr>
            <a:picLocks noChangeAspect="1"/>
          </p:cNvPicPr>
          <p:nvPr/>
        </p:nvPicPr>
        <p:blipFill>
          <a:blip r:embed="rId2"/>
          <a:stretch>
            <a:fillRect/>
          </a:stretch>
        </p:blipFill>
        <p:spPr>
          <a:xfrm>
            <a:off x="611561" y="958081"/>
            <a:ext cx="3778140" cy="3672408"/>
          </a:xfrm>
          <a:prstGeom prst="rect">
            <a:avLst/>
          </a:prstGeom>
        </p:spPr>
      </p:pic>
      <p:pic>
        <p:nvPicPr>
          <p:cNvPr id="14" name="図 13"/>
          <p:cNvPicPr>
            <a:picLocks noChangeAspect="1"/>
          </p:cNvPicPr>
          <p:nvPr/>
        </p:nvPicPr>
        <p:blipFill>
          <a:blip r:embed="rId3"/>
          <a:stretch>
            <a:fillRect/>
          </a:stretch>
        </p:blipFill>
        <p:spPr>
          <a:xfrm>
            <a:off x="4988876" y="958080"/>
            <a:ext cx="3831596" cy="3774301"/>
          </a:xfrm>
          <a:prstGeom prst="rect">
            <a:avLst/>
          </a:prstGeom>
        </p:spPr>
      </p:pic>
      <p:sp>
        <p:nvSpPr>
          <p:cNvPr id="15" name="テキスト ボックス 14"/>
          <p:cNvSpPr txBox="1"/>
          <p:nvPr/>
        </p:nvSpPr>
        <p:spPr>
          <a:xfrm>
            <a:off x="1547664" y="4702497"/>
            <a:ext cx="2300029" cy="369332"/>
          </a:xfrm>
          <a:prstGeom prst="rect">
            <a:avLst/>
          </a:prstGeom>
          <a:noFill/>
        </p:spPr>
        <p:txBody>
          <a:bodyPr wrap="none" rtlCol="0">
            <a:spAutoFit/>
          </a:bodyPr>
          <a:lstStyle/>
          <a:p>
            <a:r>
              <a:rPr lang="ja-JP" altLang="en-US" dirty="0" smtClean="0"/>
              <a:t>距離　単位：太陽半径</a:t>
            </a:r>
            <a:endParaRPr kumimoji="1" lang="ja-JP" altLang="en-US" dirty="0"/>
          </a:p>
        </p:txBody>
      </p:sp>
      <p:sp>
        <p:nvSpPr>
          <p:cNvPr id="16" name="テキスト ボックス 15"/>
          <p:cNvSpPr txBox="1"/>
          <p:nvPr/>
        </p:nvSpPr>
        <p:spPr>
          <a:xfrm>
            <a:off x="5940152" y="4702497"/>
            <a:ext cx="2300029" cy="369332"/>
          </a:xfrm>
          <a:prstGeom prst="rect">
            <a:avLst/>
          </a:prstGeom>
          <a:noFill/>
        </p:spPr>
        <p:txBody>
          <a:bodyPr wrap="none" rtlCol="0">
            <a:spAutoFit/>
          </a:bodyPr>
          <a:lstStyle/>
          <a:p>
            <a:r>
              <a:rPr lang="ja-JP" altLang="en-US" dirty="0" smtClean="0"/>
              <a:t>距離　単位：太陽半径</a:t>
            </a:r>
            <a:endParaRPr kumimoji="1" lang="ja-JP" altLang="en-US" dirty="0"/>
          </a:p>
        </p:txBody>
      </p:sp>
      <p:sp>
        <p:nvSpPr>
          <p:cNvPr id="17" name="テキスト ボックス 16"/>
          <p:cNvSpPr txBox="1"/>
          <p:nvPr/>
        </p:nvSpPr>
        <p:spPr>
          <a:xfrm rot="16200000">
            <a:off x="3534645" y="2643509"/>
            <a:ext cx="2300029" cy="369332"/>
          </a:xfrm>
          <a:prstGeom prst="rect">
            <a:avLst/>
          </a:prstGeom>
          <a:noFill/>
        </p:spPr>
        <p:txBody>
          <a:bodyPr wrap="none" rtlCol="0">
            <a:spAutoFit/>
          </a:bodyPr>
          <a:lstStyle/>
          <a:p>
            <a:r>
              <a:rPr lang="ja-JP" altLang="en-US" dirty="0" smtClean="0"/>
              <a:t>距離　単位：太陽半径</a:t>
            </a:r>
            <a:endParaRPr kumimoji="1" lang="ja-JP" altLang="en-US" dirty="0"/>
          </a:p>
        </p:txBody>
      </p:sp>
      <p:sp>
        <p:nvSpPr>
          <p:cNvPr id="18" name="テキスト ボックス 17"/>
          <p:cNvSpPr txBox="1"/>
          <p:nvPr/>
        </p:nvSpPr>
        <p:spPr>
          <a:xfrm rot="16200000">
            <a:off x="-789972" y="2715517"/>
            <a:ext cx="2300029" cy="369332"/>
          </a:xfrm>
          <a:prstGeom prst="rect">
            <a:avLst/>
          </a:prstGeom>
          <a:noFill/>
        </p:spPr>
        <p:txBody>
          <a:bodyPr wrap="none" rtlCol="0">
            <a:spAutoFit/>
          </a:bodyPr>
          <a:lstStyle/>
          <a:p>
            <a:r>
              <a:rPr lang="ja-JP" altLang="en-US" dirty="0" smtClean="0"/>
              <a:t>距離　単位：太陽半径</a:t>
            </a:r>
            <a:endParaRPr kumimoji="1" lang="ja-JP" altLang="en-US" dirty="0"/>
          </a:p>
        </p:txBody>
      </p:sp>
    </p:spTree>
    <p:extLst>
      <p:ext uri="{BB962C8B-B14F-4D97-AF65-F5344CB8AC3E}">
        <p14:creationId xmlns:p14="http://schemas.microsoft.com/office/powerpoint/2010/main" val="1800849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Deficit_PFSS_Rs2.5_w0.9.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108" y="44624"/>
            <a:ext cx="5840212" cy="2924107"/>
          </a:xfrm>
          <a:prstGeom prst="rect">
            <a:avLst/>
          </a:prstGeom>
        </p:spPr>
      </p:pic>
      <p:pic>
        <p:nvPicPr>
          <p:cNvPr id="2" name="図 1" descr="Deficit_CSSS_Rs10_w0.9.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108" y="2852936"/>
            <a:ext cx="5823931" cy="2915955"/>
          </a:xfrm>
          <a:prstGeom prst="rect">
            <a:avLst/>
          </a:prstGeom>
        </p:spPr>
      </p:pic>
      <p:sp>
        <p:nvSpPr>
          <p:cNvPr id="9" name="テキスト ボックス 8"/>
          <p:cNvSpPr txBox="1"/>
          <p:nvPr/>
        </p:nvSpPr>
        <p:spPr>
          <a:xfrm>
            <a:off x="4060380" y="5579948"/>
            <a:ext cx="1152128" cy="369332"/>
          </a:xfrm>
          <a:prstGeom prst="rect">
            <a:avLst/>
          </a:prstGeom>
          <a:solidFill>
            <a:schemeClr val="bg1"/>
          </a:solidFill>
        </p:spPr>
        <p:txBody>
          <a:bodyPr wrap="square" rtlCol="0">
            <a:spAutoFit/>
          </a:bodyPr>
          <a:lstStyle/>
          <a:p>
            <a:pPr algn="ctr"/>
            <a:r>
              <a:rPr lang="ja-JP" altLang="en-US" dirty="0" smtClean="0"/>
              <a:t>西暦</a:t>
            </a:r>
            <a:endParaRPr kumimoji="1" lang="ja-JP" altLang="en-US" dirty="0"/>
          </a:p>
        </p:txBody>
      </p:sp>
      <p:sp>
        <p:nvSpPr>
          <p:cNvPr id="10" name="テキスト ボックス 9"/>
          <p:cNvSpPr txBox="1"/>
          <p:nvPr/>
        </p:nvSpPr>
        <p:spPr>
          <a:xfrm rot="16200000">
            <a:off x="527342" y="4000418"/>
            <a:ext cx="2232248" cy="369332"/>
          </a:xfrm>
          <a:prstGeom prst="rect">
            <a:avLst/>
          </a:prstGeom>
          <a:solidFill>
            <a:schemeClr val="bg1"/>
          </a:solidFill>
        </p:spPr>
        <p:txBody>
          <a:bodyPr wrap="square" rtlCol="0">
            <a:spAutoFit/>
          </a:bodyPr>
          <a:lstStyle/>
          <a:p>
            <a:pPr algn="ctr"/>
            <a:r>
              <a:rPr lang="ja-JP" altLang="en-US" dirty="0" smtClean="0"/>
              <a:t>太陽の影の大きさ</a:t>
            </a:r>
            <a:endParaRPr kumimoji="1" lang="ja-JP" altLang="en-US" dirty="0"/>
          </a:p>
        </p:txBody>
      </p:sp>
      <p:sp>
        <p:nvSpPr>
          <p:cNvPr id="11" name="テキスト ボックス 10"/>
          <p:cNvSpPr txBox="1"/>
          <p:nvPr/>
        </p:nvSpPr>
        <p:spPr>
          <a:xfrm rot="16200000">
            <a:off x="527342" y="1120098"/>
            <a:ext cx="2232248" cy="369332"/>
          </a:xfrm>
          <a:prstGeom prst="rect">
            <a:avLst/>
          </a:prstGeom>
          <a:solidFill>
            <a:schemeClr val="bg1"/>
          </a:solidFill>
        </p:spPr>
        <p:txBody>
          <a:bodyPr wrap="square" rtlCol="0">
            <a:spAutoFit/>
          </a:bodyPr>
          <a:lstStyle/>
          <a:p>
            <a:pPr algn="ctr"/>
            <a:r>
              <a:rPr lang="ja-JP" altLang="en-US" dirty="0" smtClean="0"/>
              <a:t>太陽の影の大きさ</a:t>
            </a:r>
            <a:endParaRPr kumimoji="1" lang="ja-JP" altLang="en-US" dirty="0"/>
          </a:p>
        </p:txBody>
      </p:sp>
      <p:sp>
        <p:nvSpPr>
          <p:cNvPr id="12" name="テキスト ボックス 11"/>
          <p:cNvSpPr txBox="1"/>
          <p:nvPr/>
        </p:nvSpPr>
        <p:spPr>
          <a:xfrm>
            <a:off x="2260180" y="116632"/>
            <a:ext cx="1891839" cy="523220"/>
          </a:xfrm>
          <a:prstGeom prst="rect">
            <a:avLst/>
          </a:prstGeom>
          <a:noFill/>
        </p:spPr>
        <p:txBody>
          <a:bodyPr wrap="none" rtlCol="0">
            <a:spAutoFit/>
          </a:bodyPr>
          <a:lstStyle/>
          <a:p>
            <a:r>
              <a:rPr kumimoji="1" lang="en-US" altLang="ja-JP" sz="2800" dirty="0" smtClean="0">
                <a:solidFill>
                  <a:srgbClr val="0000FF"/>
                </a:solidFill>
              </a:rPr>
              <a:t>PFSS</a:t>
            </a:r>
            <a:r>
              <a:rPr kumimoji="1" lang="ja-JP" altLang="en-US" sz="2800" dirty="0" smtClean="0">
                <a:solidFill>
                  <a:srgbClr val="0000FF"/>
                </a:solidFill>
              </a:rPr>
              <a:t>モデル</a:t>
            </a:r>
            <a:endParaRPr kumimoji="1" lang="ja-JP" altLang="en-US" sz="2800" dirty="0">
              <a:solidFill>
                <a:srgbClr val="0000FF"/>
              </a:solidFill>
            </a:endParaRPr>
          </a:p>
        </p:txBody>
      </p:sp>
      <p:sp>
        <p:nvSpPr>
          <p:cNvPr id="13" name="テキスト ボックス 12"/>
          <p:cNvSpPr txBox="1"/>
          <p:nvPr/>
        </p:nvSpPr>
        <p:spPr>
          <a:xfrm>
            <a:off x="2188172" y="2977788"/>
            <a:ext cx="1897800" cy="523220"/>
          </a:xfrm>
          <a:prstGeom prst="rect">
            <a:avLst/>
          </a:prstGeom>
          <a:noFill/>
        </p:spPr>
        <p:txBody>
          <a:bodyPr wrap="none" rtlCol="0">
            <a:spAutoFit/>
          </a:bodyPr>
          <a:lstStyle/>
          <a:p>
            <a:r>
              <a:rPr lang="en-US" altLang="ja-JP" sz="2800" dirty="0" smtClean="0">
                <a:solidFill>
                  <a:srgbClr val="FF0000"/>
                </a:solidFill>
              </a:rPr>
              <a:t>CSSS</a:t>
            </a:r>
            <a:r>
              <a:rPr kumimoji="1" lang="ja-JP" altLang="en-US" sz="2800" dirty="0" smtClean="0">
                <a:solidFill>
                  <a:srgbClr val="FF0000"/>
                </a:solidFill>
              </a:rPr>
              <a:t>モデル</a:t>
            </a:r>
            <a:endParaRPr kumimoji="1" lang="ja-JP" altLang="en-US" sz="2800" dirty="0">
              <a:solidFill>
                <a:srgbClr val="FF0000"/>
              </a:solidFill>
            </a:endParaRPr>
          </a:p>
        </p:txBody>
      </p:sp>
      <p:sp>
        <p:nvSpPr>
          <p:cNvPr id="14" name="テキスト ボックス 13"/>
          <p:cNvSpPr txBox="1"/>
          <p:nvPr/>
        </p:nvSpPr>
        <p:spPr>
          <a:xfrm>
            <a:off x="3556324" y="4695527"/>
            <a:ext cx="1627369" cy="461665"/>
          </a:xfrm>
          <a:prstGeom prst="rect">
            <a:avLst/>
          </a:prstGeom>
          <a:noFill/>
        </p:spPr>
        <p:txBody>
          <a:bodyPr wrap="none" rtlCol="0">
            <a:spAutoFit/>
          </a:bodyPr>
          <a:lstStyle/>
          <a:p>
            <a:r>
              <a:rPr lang="ja-JP" altLang="en-US" sz="2400" dirty="0" smtClean="0"/>
              <a:t>観測データ</a:t>
            </a:r>
            <a:endParaRPr kumimoji="1" lang="ja-JP" altLang="en-US" sz="2400" dirty="0"/>
          </a:p>
        </p:txBody>
      </p:sp>
      <p:sp>
        <p:nvSpPr>
          <p:cNvPr id="15" name="テキスト ボックス 14"/>
          <p:cNvSpPr txBox="1"/>
          <p:nvPr/>
        </p:nvSpPr>
        <p:spPr>
          <a:xfrm>
            <a:off x="3556324" y="1916832"/>
            <a:ext cx="1627369" cy="461665"/>
          </a:xfrm>
          <a:prstGeom prst="rect">
            <a:avLst/>
          </a:prstGeom>
          <a:noFill/>
        </p:spPr>
        <p:txBody>
          <a:bodyPr wrap="none" rtlCol="0">
            <a:spAutoFit/>
          </a:bodyPr>
          <a:lstStyle/>
          <a:p>
            <a:r>
              <a:rPr lang="ja-JP" altLang="en-US" sz="2400" dirty="0" smtClean="0"/>
              <a:t>観測データ</a:t>
            </a:r>
            <a:endParaRPr kumimoji="1" lang="ja-JP" altLang="en-US" sz="2400" dirty="0"/>
          </a:p>
        </p:txBody>
      </p:sp>
      <p:cxnSp>
        <p:nvCxnSpPr>
          <p:cNvPr id="17" name="直線矢印コネクタ 16"/>
          <p:cNvCxnSpPr/>
          <p:nvPr/>
        </p:nvCxnSpPr>
        <p:spPr>
          <a:xfrm flipH="1" flipV="1">
            <a:off x="3124276" y="1988840"/>
            <a:ext cx="504056" cy="1440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p:nvPr/>
        </p:nvCxnSpPr>
        <p:spPr>
          <a:xfrm flipH="1" flipV="1">
            <a:off x="3124276" y="4797152"/>
            <a:ext cx="504056" cy="14401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2908252" y="620688"/>
            <a:ext cx="360040" cy="50405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a:off x="2980260" y="3501008"/>
            <a:ext cx="288032" cy="57606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Text Box 7"/>
          <p:cNvSpPr txBox="1">
            <a:spLocks noChangeArrowheads="1"/>
          </p:cNvSpPr>
          <p:nvPr/>
        </p:nvSpPr>
        <p:spPr bwMode="auto">
          <a:xfrm>
            <a:off x="323528" y="5982379"/>
            <a:ext cx="8640960" cy="830997"/>
          </a:xfrm>
          <a:prstGeom prst="rect">
            <a:avLst/>
          </a:prstGeom>
          <a:noFill/>
          <a:ln w="9525">
            <a:solidFill>
              <a:schemeClr val="tx1"/>
            </a:solidFill>
            <a:miter lim="800000"/>
            <a:headEnd/>
            <a:tailEnd/>
          </a:ln>
          <a:effectLst/>
        </p:spPr>
        <p:txBody>
          <a:bodyPr wrap="square">
            <a:spAutoFit/>
          </a:bodyPr>
          <a:lstStyle/>
          <a:p>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図６</a:t>
            </a:r>
            <a:r>
              <a:rPr lang="en-US" altLang="ja-JP" sz="2400" dirty="0" smtClean="0">
                <a:effectLst>
                  <a:outerShdw blurRad="38100" dist="38100" dir="2700000" algn="tl">
                    <a:srgbClr val="000000">
                      <a:alpha val="43137"/>
                    </a:srgbClr>
                  </a:outerShdw>
                </a:effectLst>
                <a:latin typeface="HGS明朝E"/>
                <a:ea typeface="HGS明朝E"/>
                <a:cs typeface="HGS明朝E"/>
              </a:rPr>
              <a:t>)</a:t>
            </a:r>
            <a:r>
              <a:rPr lang="ja-JP" altLang="en-US" sz="2400" dirty="0" smtClean="0">
                <a:effectLst>
                  <a:outerShdw blurRad="38100" dist="38100" dir="2700000" algn="tl">
                    <a:srgbClr val="000000">
                      <a:alpha val="43137"/>
                    </a:srgbClr>
                  </a:outerShdw>
                </a:effectLst>
                <a:latin typeface="HGS明朝E"/>
                <a:ea typeface="HGS明朝E"/>
                <a:cs typeface="HGS明朝E"/>
              </a:rPr>
              <a:t>　「太陽の影」の大きさの年変化。</a:t>
            </a:r>
            <a:r>
              <a:rPr lang="en-US" altLang="ja-JP" sz="2400" dirty="0" smtClean="0">
                <a:effectLst>
                  <a:outerShdw blurRad="38100" dist="38100" dir="2700000" algn="tl">
                    <a:srgbClr val="000000">
                      <a:alpha val="43137"/>
                    </a:srgbClr>
                  </a:outerShdw>
                </a:effectLst>
                <a:latin typeface="HGS明朝E"/>
                <a:ea typeface="HGS明朝E"/>
                <a:cs typeface="HGS明朝E"/>
              </a:rPr>
              <a:t>CSSS</a:t>
            </a:r>
            <a:r>
              <a:rPr lang="ja-JP" altLang="en-US" sz="2400" dirty="0" smtClean="0">
                <a:effectLst>
                  <a:outerShdw blurRad="38100" dist="38100" dir="2700000" algn="tl">
                    <a:srgbClr val="000000">
                      <a:alpha val="43137"/>
                    </a:srgbClr>
                  </a:outerShdw>
                </a:effectLst>
                <a:latin typeface="HGS明朝E"/>
                <a:ea typeface="HGS明朝E"/>
                <a:cs typeface="HGS明朝E"/>
              </a:rPr>
              <a:t>モデルの方が観測データを良く再現する。</a:t>
            </a:r>
            <a:endParaRPr lang="en-US" altLang="ja-JP" sz="2400" dirty="0" smtClean="0">
              <a:effectLst>
                <a:outerShdw blurRad="38100" dist="38100" dir="2700000" algn="tl">
                  <a:srgbClr val="000000">
                    <a:alpha val="43137"/>
                  </a:srgbClr>
                </a:outerShdw>
              </a:effectLst>
              <a:latin typeface="HGS明朝E"/>
              <a:ea typeface="HGS明朝E"/>
              <a:cs typeface="HGS明朝E"/>
            </a:endParaRPr>
          </a:p>
        </p:txBody>
      </p:sp>
    </p:spTree>
    <p:extLst>
      <p:ext uri="{BB962C8B-B14F-4D97-AF65-F5344CB8AC3E}">
        <p14:creationId xmlns:p14="http://schemas.microsoft.com/office/powerpoint/2010/main" val="1847471045"/>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50981</TotalTime>
  <Words>180</Words>
  <Application>Microsoft Macintosh PowerPoint</Application>
  <PresentationFormat>画面に合わせる (4:3)</PresentationFormat>
  <Paragraphs>39</Paragraphs>
  <Slides>7</Slides>
  <Notes>2</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Probing the Solar Magnetic Field with the “Cosmic-Ray Shadow” of the Sun</dc:title>
  <dc:creator>kawata</dc:creator>
  <cp:lastModifiedBy>Hayashida Misato</cp:lastModifiedBy>
  <cp:revision>1451</cp:revision>
  <dcterms:created xsi:type="dcterms:W3CDTF">2011-10-20T05:45:55Z</dcterms:created>
  <dcterms:modified xsi:type="dcterms:W3CDTF">2013-06-26T05:16:41Z</dcterms:modified>
</cp:coreProperties>
</file>