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0"/>
  </p:notesMasterIdLst>
  <p:sldIdLst>
    <p:sldId id="291" r:id="rId2"/>
    <p:sldId id="296" r:id="rId3"/>
    <p:sldId id="292" r:id="rId4"/>
    <p:sldId id="295" r:id="rId5"/>
    <p:sldId id="284" r:id="rId6"/>
    <p:sldId id="285" r:id="rId7"/>
    <p:sldId id="289" r:id="rId8"/>
    <p:sldId id="290" r:id="rId9"/>
    <p:sldId id="288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6" r:id="rId18"/>
    <p:sldId id="267" r:id="rId19"/>
    <p:sldId id="268" r:id="rId20"/>
    <p:sldId id="269" r:id="rId21"/>
    <p:sldId id="270" r:id="rId22"/>
    <p:sldId id="271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72" r:id="rId34"/>
    <p:sldId id="273" r:id="rId35"/>
    <p:sldId id="274" r:id="rId36"/>
    <p:sldId id="275" r:id="rId37"/>
    <p:sldId id="276" r:id="rId38"/>
    <p:sldId id="294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04" autoAdjust="0"/>
  </p:normalViewPr>
  <p:slideViewPr>
    <p:cSldViewPr showGuides="1">
      <p:cViewPr varScale="1">
        <p:scale>
          <a:sx n="87" d="100"/>
          <a:sy n="87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68A2-1ACD-4BDA-92CB-B872FA41A8EE}" type="datetimeFigureOut">
              <a:rPr kumimoji="1" lang="ja-JP" altLang="en-US" smtClean="0"/>
              <a:t>2015/3/7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CAA24-039E-47C2-AE2C-0FC7E17B8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5CD942-96D5-4E37-AE70-937E0E575D55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 smtClean="0">
                <a:latin typeface="+mn-ea"/>
              </a:rPr>
              <a:t>空気シャワーが大気を通過した時の大気蛍光（大体 </a:t>
            </a:r>
            <a:r>
              <a:rPr kumimoji="1" lang="en-US" altLang="ja-JP" sz="1200" dirty="0" smtClean="0">
                <a:latin typeface="+mn-ea"/>
              </a:rPr>
              <a:t>5photons/m</a:t>
            </a:r>
            <a:r>
              <a:rPr kumimoji="1" lang="ja-JP" altLang="en-US" sz="1200" dirty="0" smtClean="0">
                <a:latin typeface="+mn-ea"/>
              </a:rPr>
              <a:t>）を</a:t>
            </a:r>
            <a:r>
              <a:rPr lang="ja-JP" altLang="en-US" sz="1200" dirty="0" smtClean="0">
                <a:latin typeface="+mn-ea"/>
              </a:rPr>
              <a:t>観測</a:t>
            </a:r>
            <a:endParaRPr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空気シャワーの縦発達を観測できる</a:t>
            </a:r>
            <a:endParaRPr kumimoji="1" lang="en-US" altLang="ja-JP" sz="1200" dirty="0" smtClean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月のない晴れた夜のみに観測可能なため、事象数は少ない。</a:t>
            </a:r>
            <a:endParaRPr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最大発達深さ（</a:t>
            </a:r>
            <a:r>
              <a:rPr kumimoji="1" lang="en-US" altLang="ja-JP" sz="1200" dirty="0" err="1" smtClean="0">
                <a:latin typeface="+mn-ea"/>
              </a:rPr>
              <a:t>Xmax</a:t>
            </a:r>
            <a:r>
              <a:rPr kumimoji="1" lang="ja-JP" altLang="en-US" sz="1200" dirty="0" smtClean="0">
                <a:latin typeface="+mn-ea"/>
              </a:rPr>
              <a:t>）が直接観測できるので粒子識別ができる。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得られる情報は粒子の種類とエネルギーと到来方向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09B6-F295-4714-A5BE-A3692170F04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4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宇宙線が大気中を通過すると窒素分子が紫外領域の光を放出。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それを直径</a:t>
            </a:r>
            <a:r>
              <a:rPr kumimoji="1" lang="en-US" altLang="ja-JP" dirty="0" smtClean="0"/>
              <a:t>3300cm</a:t>
            </a:r>
            <a:r>
              <a:rPr kumimoji="1" lang="ja-JP" altLang="en-US" dirty="0" smtClean="0"/>
              <a:t>の巨大な鏡で受け取る。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２つの</a:t>
            </a:r>
            <a:r>
              <a:rPr kumimoji="1" lang="en-US" altLang="ja-JP" dirty="0" smtClean="0"/>
              <a:t>FD</a:t>
            </a:r>
            <a:r>
              <a:rPr kumimoji="1" lang="ja-JP" altLang="en-US" dirty="0" smtClean="0"/>
              <a:t>で観測されたものを使用。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ステレオ観測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09B6-F295-4714-A5BE-A3692170F04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3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SD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FD</a:t>
            </a:r>
            <a:r>
              <a:rPr kumimoji="1" lang="ja-JP" altLang="en-US" dirty="0" smtClean="0"/>
              <a:t>の違い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SD</a:t>
            </a:r>
            <a:r>
              <a:rPr kumimoji="1" lang="ja-JP" altLang="en-US" dirty="0" smtClean="0"/>
              <a:t>は２４時間観測できるので年間を通じて観測できる。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FD</a:t>
            </a:r>
            <a:r>
              <a:rPr kumimoji="1" lang="ja-JP" altLang="en-US" dirty="0" smtClean="0"/>
              <a:t>は月のない晴れた夜のみ観測できるので年間の１０％以下しか観測できない。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FD</a:t>
            </a:r>
            <a:r>
              <a:rPr kumimoji="1" lang="ja-JP" altLang="en-US" dirty="0" smtClean="0"/>
              <a:t>のデータ量は</a:t>
            </a:r>
            <a:r>
              <a:rPr kumimoji="1" lang="en-US" altLang="ja-JP" dirty="0" smtClean="0"/>
              <a:t>SD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1/10</a:t>
            </a:r>
            <a:r>
              <a:rPr kumimoji="1" lang="ja-JP" altLang="en-US" dirty="0" err="1" smtClean="0"/>
              <a:t>ほど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ただし</a:t>
            </a:r>
            <a:r>
              <a:rPr kumimoji="1" lang="en-US" altLang="ja-JP" dirty="0" smtClean="0"/>
              <a:t>FD</a:t>
            </a:r>
            <a:r>
              <a:rPr kumimoji="1" lang="ja-JP" altLang="en-US" dirty="0" smtClean="0"/>
              <a:t>は一次宇宙線の識別ができる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09B6-F295-4714-A5BE-A3692170F04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49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自己相関を調べて分かるもの：異方性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8E36-A368-4401-9978-CDDC16BCF79F}" type="slidenum">
              <a:rPr lang="ja-JP" altLang="en-US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43D5C4-330E-4247-B43E-4855446FA00C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DB26F7-7B55-44DB-AB94-91852D4D5F5E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DB26F7-7B55-44DB-AB94-91852D4D5F5E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21E4D5-F57F-41AC-BC0A-59FD623516C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超高エネルギー宇宙線の観測装置について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ユタ州にある超高エネルギー宇宙線を検出するための観測装置。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到来頻度はエネルギーの三乗で少なくなる。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最高エネルギー宇宙線は極めて少ない。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大面積の観測装置が必要。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09B6-F295-4714-A5BE-A3692170F04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41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SD</a:t>
            </a:r>
            <a:r>
              <a:rPr lang="ja-JP" altLang="en-US" dirty="0" smtClean="0"/>
              <a:t>と</a:t>
            </a:r>
            <a:r>
              <a:rPr lang="en-US" altLang="ja-JP" dirty="0" smtClean="0"/>
              <a:t>FD</a:t>
            </a:r>
            <a:r>
              <a:rPr lang="ja-JP" altLang="en-US" dirty="0" smtClean="0"/>
              <a:t>の二種類の検出器。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それぞれの検出の方法が違う。</a:t>
            </a:r>
            <a:endParaRPr lang="en-US" altLang="ja-JP" dirty="0" smtClean="0"/>
          </a:p>
          <a:p>
            <a:r>
              <a:rPr lang="en-US" altLang="ja-JP" dirty="0" smtClean="0"/>
              <a:t>SD:</a:t>
            </a:r>
            <a:r>
              <a:rPr lang="ja-JP" altLang="en-US" dirty="0" smtClean="0"/>
              <a:t>二次宇宙線を直接観測</a:t>
            </a:r>
            <a:endParaRPr lang="en-US" altLang="ja-JP" dirty="0" smtClean="0"/>
          </a:p>
          <a:p>
            <a:r>
              <a:rPr lang="en-US" altLang="ja-JP" dirty="0" smtClean="0"/>
              <a:t>FD:</a:t>
            </a:r>
            <a:r>
              <a:rPr lang="ja-JP" altLang="en-US" dirty="0" smtClean="0"/>
              <a:t>空気シャワーからの大気蛍光を観測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7C3AB-62C1-447C-9DB9-D4FE5A4917A8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6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空気シャワーは</a:t>
            </a:r>
            <a:r>
              <a:rPr kumimoji="1" lang="en-US" altLang="ja-JP" dirty="0" smtClean="0"/>
              <a:t>6km</a:t>
            </a:r>
            <a:r>
              <a:rPr kumimoji="1" lang="ja-JP" altLang="en-US" dirty="0" err="1" smtClean="0"/>
              <a:t>ほどに</a:t>
            </a:r>
            <a:r>
              <a:rPr kumimoji="1" lang="ja-JP" altLang="en-US" dirty="0" smtClean="0"/>
              <a:t>広がっているから、広範囲に検出器を置くことが必要。</a:t>
            </a:r>
            <a:endParaRPr kumimoji="1" lang="en-US" altLang="ja-JP" dirty="0" smtClean="0"/>
          </a:p>
          <a:p>
            <a:r>
              <a:rPr kumimoji="1" lang="ja-JP" altLang="en-US" dirty="0" smtClean="0">
                <a:latin typeface="+mn-ea"/>
              </a:rPr>
              <a:t>空気シャワーの構成する粒子</a:t>
            </a:r>
            <a:r>
              <a:rPr kumimoji="1" lang="en-US" altLang="ja-JP" dirty="0" smtClean="0">
                <a:latin typeface="+mn-ea"/>
              </a:rPr>
              <a:t>(2</a:t>
            </a:r>
            <a:r>
              <a:rPr kumimoji="1" lang="ja-JP" altLang="en-US" dirty="0" smtClean="0">
                <a:latin typeface="+mn-ea"/>
              </a:rPr>
              <a:t>次宇宙線</a:t>
            </a:r>
            <a:r>
              <a:rPr kumimoji="1" lang="en-US" altLang="ja-JP" dirty="0" smtClean="0">
                <a:latin typeface="+mn-ea"/>
              </a:rPr>
              <a:t>)</a:t>
            </a:r>
            <a:r>
              <a:rPr kumimoji="1" lang="ja-JP" altLang="en-US" dirty="0" smtClean="0">
                <a:latin typeface="+mn-ea"/>
              </a:rPr>
              <a:t>を直接観測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２４時間天気によらず、均一に観測可能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１個３ｍ＾２シンチレータで観測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５０７個１．２ｋｍ間隔で設置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全面積約７００ｋｍ＾２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均一に観測でき、事象は多い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地表に来た情報のみになるので、データをもとの宇宙線の情報を知るにはシミュレーションとの比較で決定。しかしエネルギーが高すぎるので、加速器で振る舞いを知ることができないので、シミュレーションの誤差が大きい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得られる情報はエネルギーと時間情報を使った曲率パラメータと到来方向</a:t>
            </a:r>
            <a:endParaRPr kumimoji="1" lang="ja-JP" altLang="en-US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09B6-F295-4714-A5BE-A3692170F04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86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約</a:t>
            </a:r>
            <a:r>
              <a:rPr kumimoji="1" lang="en-US" altLang="ja-JP" dirty="0" smtClean="0"/>
              <a:t>3km^2</a:t>
            </a:r>
            <a:r>
              <a:rPr kumimoji="1" lang="ja-JP" altLang="en-US" dirty="0" smtClean="0"/>
              <a:t>のシンチレータに二次宇宙線が通過して発光してそれを光ファイバーで光電子倍増管（</a:t>
            </a:r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）に伝える。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ステンレス板を挟んで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枚のシンチレータ。エネルギーが高いもののみ２枚通過できる。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09B6-F295-4714-A5BE-A3692170F04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70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3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1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6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1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7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6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rgbClr val="000F28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4F05-42C6-466A-8F73-36EE95482C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7285-9A75-43BC-9601-9526586EC1A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5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YATO\Desktop\SpringSchool\IMG_1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682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effectLst>
                  <a:glow rad="101600">
                    <a:schemeClr val="tx1">
                      <a:alpha val="56000"/>
                    </a:schemeClr>
                  </a:glow>
                </a:effectLst>
              </a:rPr>
              <a:t>最高エネルギー宇宙線</a:t>
            </a:r>
            <a:endParaRPr kumimoji="1" lang="ja-JP" altLang="en-US" dirty="0">
              <a:effectLst>
                <a:glow rad="101600">
                  <a:schemeClr val="tx1">
                    <a:alpha val="56000"/>
                  </a:schemeClr>
                </a:glow>
              </a:effectLst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effectLst>
                  <a:glow rad="101600">
                    <a:schemeClr val="tx1">
                      <a:alpha val="56000"/>
                    </a:schemeClr>
                  </a:glow>
                </a:effectLst>
              </a:rPr>
              <a:t>岡田　貴文</a:t>
            </a:r>
            <a:endParaRPr kumimoji="1" lang="en-US" altLang="ja-JP" dirty="0" smtClean="0">
              <a:effectLst>
                <a:glow rad="101600">
                  <a:schemeClr val="tx1">
                    <a:alpha val="56000"/>
                  </a:schemeClr>
                </a:glow>
              </a:effectLst>
            </a:endParaRPr>
          </a:p>
          <a:p>
            <a:r>
              <a:rPr lang="ja-JP" altLang="en-US" dirty="0" smtClean="0">
                <a:effectLst>
                  <a:glow rad="101600">
                    <a:schemeClr val="tx1">
                      <a:alpha val="56000"/>
                    </a:schemeClr>
                  </a:glow>
                </a:effectLst>
              </a:rPr>
              <a:t>黒田　隼人</a:t>
            </a:r>
            <a:endParaRPr lang="en-US" altLang="ja-JP" dirty="0" smtClean="0">
              <a:effectLst>
                <a:glow rad="101600">
                  <a:schemeClr val="tx1">
                    <a:alpha val="56000"/>
                  </a:schemeClr>
                </a:glow>
              </a:effectLst>
            </a:endParaRPr>
          </a:p>
          <a:p>
            <a:r>
              <a:rPr kumimoji="1" lang="ja-JP" altLang="en-US" dirty="0" smtClean="0">
                <a:effectLst>
                  <a:glow rad="101600">
                    <a:schemeClr val="tx1">
                      <a:alpha val="56000"/>
                    </a:schemeClr>
                  </a:glow>
                </a:effectLst>
              </a:rPr>
              <a:t>ハク　翔</a:t>
            </a:r>
            <a:endParaRPr kumimoji="1" lang="en-US" altLang="ja-JP" dirty="0" smtClean="0">
              <a:effectLst>
                <a:glow rad="101600">
                  <a:schemeClr val="tx1">
                    <a:alpha val="56000"/>
                  </a:schemeClr>
                </a:glow>
              </a:effectLst>
            </a:endParaRPr>
          </a:p>
          <a:p>
            <a:r>
              <a:rPr lang="ja-JP" altLang="en-US" dirty="0" smtClean="0">
                <a:effectLst>
                  <a:glow rad="101600">
                    <a:schemeClr val="tx1">
                      <a:alpha val="56000"/>
                    </a:schemeClr>
                  </a:glow>
                </a:effectLst>
              </a:rPr>
              <a:t>樋口　諒</a:t>
            </a:r>
            <a:endParaRPr lang="en-US" altLang="ja-JP" dirty="0" smtClean="0">
              <a:effectLst>
                <a:glow rad="101600">
                  <a:schemeClr val="tx1">
                    <a:alpha val="56000"/>
                  </a:schemeClr>
                </a:glow>
              </a:effectLst>
            </a:endParaRPr>
          </a:p>
          <a:p>
            <a:r>
              <a:rPr kumimoji="1" lang="ja-JP" altLang="en-US" dirty="0" smtClean="0">
                <a:effectLst>
                  <a:glow rad="101600">
                    <a:schemeClr val="tx1">
                      <a:alpha val="56000"/>
                    </a:schemeClr>
                  </a:glow>
                </a:effectLst>
              </a:rPr>
              <a:t>森　寛治</a:t>
            </a:r>
            <a:endParaRPr kumimoji="1" lang="ja-JP" altLang="en-US" dirty="0">
              <a:effectLst>
                <a:glow rad="101600">
                  <a:schemeClr val="tx1">
                    <a:alpha val="5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2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テレスコープアレイ（</a:t>
            </a:r>
            <a:r>
              <a:rPr kumimoji="1" lang="en-US" altLang="ja-JP" dirty="0" smtClean="0"/>
              <a:t>TA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Picture 1" descr="D:\Data\jimu\d-thesis\thesis\TA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25214"/>
            <a:ext cx="4032448" cy="45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aws100.icrr.u-tokyo.ac.jp/documents/PICTURE/SD_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0275"/>
            <a:ext cx="3563888" cy="21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aws100.icrr.u-tokyo.ac.jp/documents/PICTURE/FD_pic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563888" cy="20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031088" y="1008566"/>
            <a:ext cx="2061191" cy="1200329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地表検出器（</a:t>
            </a:r>
            <a:r>
              <a:rPr kumimoji="1" lang="en-US" altLang="ja-JP" dirty="0" smtClean="0"/>
              <a:t>SD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en-US" altLang="ja-JP" dirty="0"/>
              <a:t>507</a:t>
            </a:r>
            <a:r>
              <a:rPr lang="ja-JP" altLang="en-US" dirty="0" smtClean="0"/>
              <a:t>台</a:t>
            </a:r>
            <a:endParaRPr lang="en-US" altLang="ja-JP" dirty="0" smtClean="0"/>
          </a:p>
          <a:p>
            <a:r>
              <a:rPr kumimoji="1" lang="ja-JP" altLang="en-US" dirty="0" smtClean="0"/>
              <a:t>１．２</a:t>
            </a:r>
            <a:r>
              <a:rPr kumimoji="1" lang="en-US" altLang="ja-JP" dirty="0" smtClean="0"/>
              <a:t>km</a:t>
            </a:r>
            <a:r>
              <a:rPr kumimoji="1" lang="ja-JP" altLang="en-US" dirty="0" smtClean="0"/>
              <a:t>間隔</a:t>
            </a:r>
            <a:endParaRPr kumimoji="1" lang="en-US" altLang="ja-JP" dirty="0" smtClean="0"/>
          </a:p>
          <a:p>
            <a:r>
              <a:rPr lang="ja-JP" altLang="en-US" dirty="0" smtClean="0"/>
              <a:t>約７００ｋｍ＾２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7474" y="3933056"/>
            <a:ext cx="2279791" cy="646331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大気蛍光望遠鏡（</a:t>
            </a:r>
            <a:r>
              <a:rPr kumimoji="1" lang="en-US" altLang="ja-JP" dirty="0" smtClean="0"/>
              <a:t>FD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３台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1800" y="1008566"/>
            <a:ext cx="1800200" cy="646331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米国ユタ州</a:t>
            </a:r>
            <a:endParaRPr kumimoji="1" lang="en-US" altLang="ja-JP" dirty="0" smtClean="0"/>
          </a:p>
          <a:p>
            <a:r>
              <a:rPr kumimoji="1" lang="ja-JP" altLang="en-US" dirty="0" smtClean="0"/>
              <a:t>北緯３９．２度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1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029"/>
            <a:ext cx="9144000" cy="53421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6" y="4032000"/>
            <a:ext cx="1180464" cy="163934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70" y="4031001"/>
            <a:ext cx="1180464" cy="16393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0" y="324000"/>
            <a:ext cx="5806822" cy="6984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1200" y="5798145"/>
            <a:ext cx="241765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地表検出器</a:t>
            </a:r>
            <a:endParaRPr lang="en-US" altLang="ja-JP" sz="2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通過する二次宇宙線を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直接観測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2400"/>
          <a:stretch/>
        </p:blipFill>
        <p:spPr>
          <a:xfrm rot="780000">
            <a:off x="2529253" y="3960000"/>
            <a:ext cx="5832000" cy="23776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4" r="86480" b="-4"/>
          <a:stretch/>
        </p:blipFill>
        <p:spPr>
          <a:xfrm rot="-840000">
            <a:off x="7344000" y="4716000"/>
            <a:ext cx="900000" cy="2377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" r="57282" b="-5"/>
          <a:stretch/>
        </p:blipFill>
        <p:spPr>
          <a:xfrm rot="-840000">
            <a:off x="3285345" y="3990714"/>
            <a:ext cx="2844000" cy="2377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9" r="66470" b="-9"/>
          <a:stretch/>
        </p:blipFill>
        <p:spPr>
          <a:xfrm rot="1080000">
            <a:off x="774120" y="3601722"/>
            <a:ext cx="2232000" cy="23776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9" r="66470" b="-9"/>
          <a:stretch/>
        </p:blipFill>
        <p:spPr>
          <a:xfrm rot="-1140000">
            <a:off x="847050" y="4531379"/>
            <a:ext cx="2232000" cy="23776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9" r="76204" b="-9"/>
          <a:stretch/>
        </p:blipFill>
        <p:spPr>
          <a:xfrm rot="-2700000">
            <a:off x="1908000" y="5040000"/>
            <a:ext cx="1584000" cy="23776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9" r="78366" b="-9"/>
          <a:stretch/>
        </p:blipFill>
        <p:spPr>
          <a:xfrm rot="-2700000">
            <a:off x="2883345" y="3575340"/>
            <a:ext cx="1440000" cy="23776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194127" y="4525756"/>
            <a:ext cx="7280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カメラ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49035" y="4102737"/>
            <a:ext cx="4154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鏡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20" y="4035109"/>
            <a:ext cx="1180464" cy="163934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472059" y="2970984"/>
            <a:ext cx="212590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  <a:latin typeface="ヒラギノ丸ゴ Pro W4"/>
              </a:rPr>
              <a:t>大気蛍光望遠鏡</a:t>
            </a:r>
            <a:endParaRPr lang="en-US" altLang="ja-JP" sz="2000" b="1" dirty="0">
              <a:solidFill>
                <a:prstClr val="black"/>
              </a:solidFill>
              <a:latin typeface="ヒラギノ丸ゴ Pro W4"/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空気シャワーからの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大気蛍光を撮像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9720" y="3280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9900FF"/>
                </a:solidFill>
              </a:rPr>
              <a:t>大気蛍光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88236" y="2107434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8000"/>
                </a:solidFill>
              </a:rPr>
              <a:t>宇宙線空気シャワー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" r="57282" b="-5"/>
          <a:stretch/>
        </p:blipFill>
        <p:spPr>
          <a:xfrm rot="1080000">
            <a:off x="3484726" y="4932143"/>
            <a:ext cx="2844000" cy="237765"/>
          </a:xfrm>
          <a:prstGeom prst="rect">
            <a:avLst/>
          </a:prstGeom>
        </p:spPr>
      </p:pic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２つ</a:t>
            </a:r>
            <a:r>
              <a:rPr kumimoji="1" lang="ja-JP" altLang="en-US" dirty="0" smtClean="0"/>
              <a:t>の観測装置</a:t>
            </a:r>
            <a:r>
              <a:rPr kumimoji="1" lang="en-US" altLang="ja-JP" dirty="0" smtClean="0"/>
              <a:t>SD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FD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1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rtist's Rendering of a particle shower front aproaching surface detect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0" y="841254"/>
            <a:ext cx="6726774" cy="58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地表検出器</a:t>
            </a:r>
            <a:r>
              <a:rPr kumimoji="1" lang="en-US" altLang="ja-JP" dirty="0" smtClean="0"/>
              <a:t>SD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00192" y="4510452"/>
            <a:ext cx="2016899" cy="646331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面積</a:t>
            </a:r>
            <a:r>
              <a:rPr kumimoji="1" lang="ja-JP" altLang="en-US" dirty="0" smtClean="0"/>
              <a:t>は約３ｍ＾２</a:t>
            </a:r>
            <a:endParaRPr kumimoji="1" lang="en-US" altLang="ja-JP" dirty="0" smtClean="0"/>
          </a:p>
          <a:p>
            <a:r>
              <a:rPr kumimoji="1" lang="en-US" altLang="ja-JP" dirty="0" smtClean="0"/>
              <a:t>1.2km</a:t>
            </a:r>
            <a:r>
              <a:rPr kumimoji="1" lang="ja-JP" altLang="en-US" dirty="0" smtClean="0"/>
              <a:t>間隔で</a:t>
            </a:r>
            <a:r>
              <a:rPr kumimoji="1" lang="en-US" altLang="ja-JP" dirty="0" smtClean="0"/>
              <a:t>507</a:t>
            </a:r>
            <a:r>
              <a:rPr kumimoji="1" lang="ja-JP" altLang="en-US" dirty="0" smtClean="0"/>
              <a:t>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4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graph of a surface detector with diagrams illustrating its internal working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" y="930969"/>
            <a:ext cx="5191916" cy="45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地表検出器</a:t>
            </a:r>
            <a:r>
              <a:rPr kumimoji="1" lang="en-US" altLang="ja-JP" dirty="0" smtClean="0"/>
              <a:t>SD</a:t>
            </a:r>
            <a:endParaRPr kumimoji="1" lang="ja-JP" altLang="en-US" dirty="0"/>
          </a:p>
        </p:txBody>
      </p:sp>
      <p:sp>
        <p:nvSpPr>
          <p:cNvPr id="8" name="線吹き出し 1 (枠付き) 7"/>
          <p:cNvSpPr/>
          <p:nvPr/>
        </p:nvSpPr>
        <p:spPr>
          <a:xfrm>
            <a:off x="2195747" y="990140"/>
            <a:ext cx="1288417" cy="450340"/>
          </a:xfrm>
          <a:prstGeom prst="borderCallout1">
            <a:avLst>
              <a:gd name="adj1" fmla="val 83209"/>
              <a:gd name="adj2" fmla="val 107699"/>
              <a:gd name="adj3" fmla="val 167290"/>
              <a:gd name="adj4" fmla="val 152049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アンテナ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146" y="855588"/>
            <a:ext cx="4137959" cy="28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線吹き出し 1 (枠付き) 8"/>
          <p:cNvSpPr/>
          <p:nvPr/>
        </p:nvSpPr>
        <p:spPr>
          <a:xfrm>
            <a:off x="1299141" y="4581818"/>
            <a:ext cx="1930887" cy="450340"/>
          </a:xfrm>
          <a:prstGeom prst="borderCallout1">
            <a:avLst>
              <a:gd name="adj1" fmla="val 18750"/>
              <a:gd name="adj2" fmla="val -8333"/>
              <a:gd name="adj3" fmla="val -80878"/>
              <a:gd name="adj4" fmla="val 11345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シンチレータ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2535380" y="2065308"/>
            <a:ext cx="1172523" cy="704340"/>
          </a:xfrm>
          <a:prstGeom prst="borderCallout1">
            <a:avLst>
              <a:gd name="adj1" fmla="val 54203"/>
              <a:gd name="adj2" fmla="val 107699"/>
              <a:gd name="adj3" fmla="val 122169"/>
              <a:gd name="adj4" fmla="val 117562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ソーラーパネル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2" name="線吹き出し 1 (枠付き) 11"/>
          <p:cNvSpPr/>
          <p:nvPr/>
        </p:nvSpPr>
        <p:spPr>
          <a:xfrm>
            <a:off x="5239098" y="2290478"/>
            <a:ext cx="1648457" cy="479170"/>
          </a:xfrm>
          <a:prstGeom prst="borderCallout1">
            <a:avLst>
              <a:gd name="adj1" fmla="val -32817"/>
              <a:gd name="adj2" fmla="val 4059"/>
              <a:gd name="adj3" fmla="val -82151"/>
              <a:gd name="adj4" fmla="val 54042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シンチレータ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線吹き出し 1 (枠付き) 12"/>
          <p:cNvSpPr/>
          <p:nvPr/>
        </p:nvSpPr>
        <p:spPr>
          <a:xfrm>
            <a:off x="7452014" y="2065308"/>
            <a:ext cx="1691986" cy="450340"/>
          </a:xfrm>
          <a:prstGeom prst="borderCallout1">
            <a:avLst>
              <a:gd name="adj1" fmla="val 18750"/>
              <a:gd name="adj2" fmla="val -8333"/>
              <a:gd name="adj3" fmla="val 189851"/>
              <a:gd name="adj4" fmla="val -19978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光電子倍増</a:t>
            </a:r>
            <a:r>
              <a:rPr lang="ja-JP" altLang="en-US" dirty="0">
                <a:solidFill>
                  <a:schemeClr val="tx1"/>
                </a:solidFill>
              </a:rPr>
              <a:t>管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4" name="線吹き出し 1 (枠付き) 13"/>
          <p:cNvSpPr/>
          <p:nvPr/>
        </p:nvSpPr>
        <p:spPr>
          <a:xfrm>
            <a:off x="6660232" y="930969"/>
            <a:ext cx="1932625" cy="450340"/>
          </a:xfrm>
          <a:prstGeom prst="borderCallout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光ファイバー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2907" y="4471676"/>
            <a:ext cx="3631734" cy="20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直線矢印コネクタ 61"/>
          <p:cNvCxnSpPr/>
          <p:nvPr/>
        </p:nvCxnSpPr>
        <p:spPr>
          <a:xfrm>
            <a:off x="6031952" y="4405096"/>
            <a:ext cx="1276352" cy="1976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線吹き出し 1 (枠付き) 63"/>
          <p:cNvSpPr/>
          <p:nvPr/>
        </p:nvSpPr>
        <p:spPr>
          <a:xfrm>
            <a:off x="7430956" y="4405096"/>
            <a:ext cx="1932625" cy="450340"/>
          </a:xfrm>
          <a:prstGeom prst="borderCallout1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光ファイバー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6256800" y="4912921"/>
            <a:ext cx="503519" cy="480291"/>
            <a:chOff x="5540244" y="4719537"/>
            <a:chExt cx="601383" cy="587277"/>
          </a:xfrm>
        </p:grpSpPr>
        <p:cxnSp>
          <p:nvCxnSpPr>
            <p:cNvPr id="66" name="直線矢印コネクタ 65"/>
            <p:cNvCxnSpPr/>
            <p:nvPr/>
          </p:nvCxnSpPr>
          <p:spPr>
            <a:xfrm>
              <a:off x="5540244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rot="5400000">
              <a:off x="5540244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rot="2700000">
              <a:off x="5554351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rot="8100000">
              <a:off x="5554350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>
            <a:off x="6623395" y="5474214"/>
            <a:ext cx="515379" cy="501273"/>
            <a:chOff x="5540244" y="4719537"/>
            <a:chExt cx="601383" cy="587277"/>
          </a:xfrm>
        </p:grpSpPr>
        <p:cxnSp>
          <p:nvCxnSpPr>
            <p:cNvPr id="71" name="直線矢印コネクタ 70"/>
            <p:cNvCxnSpPr/>
            <p:nvPr/>
          </p:nvCxnSpPr>
          <p:spPr>
            <a:xfrm>
              <a:off x="5540244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rot="5400000">
              <a:off x="5540244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 rot="2700000">
              <a:off x="5554351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rot="8100000">
              <a:off x="5554350" y="5013176"/>
              <a:ext cx="587277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24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ist's Rendering of the Fluorescence Detection techniqu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1" y="1475896"/>
            <a:ext cx="8769242" cy="45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大気蛍光望遠鏡（</a:t>
            </a:r>
            <a:r>
              <a:rPr lang="en-US" altLang="ja-JP" dirty="0" smtClean="0"/>
              <a:t>FD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4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大気蛍光望遠鏡（</a:t>
            </a:r>
            <a:r>
              <a:rPr lang="en-US" altLang="ja-JP" dirty="0" smtClean="0"/>
              <a:t>FD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3077" name="Picture 5" descr="http://wwwcr.phys.titech.ac.jp/kakilab/index.php?plugin=attach&amp;refer=Telescope%20Array&amp;openfile=tele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9" y="1320889"/>
            <a:ext cx="3791339" cy="52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線吹き出し 1 (枠付き) 11"/>
          <p:cNvSpPr/>
          <p:nvPr/>
        </p:nvSpPr>
        <p:spPr>
          <a:xfrm>
            <a:off x="6773392" y="3424467"/>
            <a:ext cx="1778589" cy="720080"/>
          </a:xfrm>
          <a:prstGeom prst="borderCallout1">
            <a:avLst>
              <a:gd name="adj1" fmla="val 96756"/>
              <a:gd name="adj2" fmla="val -7599"/>
              <a:gd name="adj3" fmla="val 161785"/>
              <a:gd name="adj4" fmla="val -732"/>
            </a:avLst>
          </a:prstGeom>
          <a:solidFill>
            <a:schemeClr val="bg1"/>
          </a:solidFill>
          <a:ln w="44450"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鏡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直径：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3300cm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4730059" y="2702449"/>
            <a:ext cx="889294" cy="360040"/>
          </a:xfrm>
          <a:prstGeom prst="borderCallout1">
            <a:avLst>
              <a:gd name="adj1" fmla="val 123842"/>
              <a:gd name="adj2" fmla="val 28896"/>
              <a:gd name="adj3" fmla="val 216841"/>
              <a:gd name="adj4" fmla="val 5208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カメラ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288899"/>
            <a:ext cx="3297698" cy="92333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大気</a:t>
            </a:r>
            <a:r>
              <a:rPr lang="ja-JP" altLang="en-US" dirty="0" smtClean="0"/>
              <a:t>蛍光</a:t>
            </a:r>
            <a:endParaRPr lang="en-US" altLang="ja-JP" dirty="0" smtClean="0"/>
          </a:p>
          <a:p>
            <a:r>
              <a:rPr kumimoji="1" lang="ja-JP" altLang="en-US" dirty="0"/>
              <a:t>荷電</a:t>
            </a:r>
            <a:r>
              <a:rPr kumimoji="1" lang="ja-JP" altLang="en-US" dirty="0" smtClean="0"/>
              <a:t>粒子が大気</a:t>
            </a:r>
            <a:r>
              <a:rPr lang="ja-JP" altLang="en-US" dirty="0" smtClean="0"/>
              <a:t>を通過した際に</a:t>
            </a:r>
            <a:endParaRPr lang="en-US" altLang="ja-JP" dirty="0" smtClean="0"/>
          </a:p>
          <a:p>
            <a:r>
              <a:rPr lang="ja-JP" altLang="en-US" dirty="0" smtClean="0"/>
              <a:t>紫外領域</a:t>
            </a:r>
            <a:r>
              <a:rPr lang="ja-JP" altLang="en-US" dirty="0"/>
              <a:t>で</a:t>
            </a:r>
            <a:r>
              <a:rPr lang="ja-JP" altLang="en-US" dirty="0" smtClean="0"/>
              <a:t>発光する</a:t>
            </a:r>
            <a:endParaRPr lang="en-US" altLang="ja-JP" dirty="0" smtClean="0"/>
          </a:p>
        </p:txBody>
      </p:sp>
      <p:pic>
        <p:nvPicPr>
          <p:cNvPr id="11" name="図 10" descr="imag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9" y="2348880"/>
            <a:ext cx="3989078" cy="41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地表</a:t>
            </a:r>
            <a:r>
              <a:rPr lang="ja-JP" altLang="en-US" dirty="0" smtClean="0"/>
              <a:t>検出器</a:t>
            </a:r>
            <a:endParaRPr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err="1" smtClean="0"/>
              <a:t>SurfaceDetector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980729"/>
            <a:ext cx="4040188" cy="236909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空気シャワーの構成粒子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二次宇宙線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を直接観測</a:t>
            </a:r>
            <a:endParaRPr kumimoji="1" lang="en-US" altLang="ja-JP" dirty="0" smtClean="0"/>
          </a:p>
          <a:p>
            <a:r>
              <a:rPr lang="ja-JP" altLang="en-US" dirty="0" smtClean="0"/>
              <a:t>２４時間天気にかかわらず観測可能。年間のほぼ</a:t>
            </a:r>
            <a:r>
              <a:rPr lang="en-US" altLang="ja-JP" dirty="0" smtClean="0">
                <a:solidFill>
                  <a:srgbClr val="FFFF00"/>
                </a:solidFill>
              </a:rPr>
              <a:t>100</a:t>
            </a:r>
            <a:r>
              <a:rPr lang="ja-JP" altLang="en-US" dirty="0" smtClean="0">
                <a:solidFill>
                  <a:srgbClr val="FFFF00"/>
                </a:solidFill>
              </a:rPr>
              <a:t>％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endParaRPr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032448" cy="639762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大気蛍光望遠鏡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lang="en-US" altLang="ja-JP" dirty="0" err="1">
                <a:latin typeface="+mj-ea"/>
              </a:rPr>
              <a:t>FluorescenceDelector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980729"/>
            <a:ext cx="4247455" cy="223224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空気シャワーが大気を通過した際の大気蛍光を観測</a:t>
            </a:r>
            <a:endParaRPr kumimoji="1" lang="en-US" altLang="ja-JP" dirty="0" smtClean="0"/>
          </a:p>
          <a:p>
            <a:r>
              <a:rPr lang="ja-JP" altLang="en-US" dirty="0"/>
              <a:t>月の</a:t>
            </a:r>
            <a:r>
              <a:rPr lang="ja-JP" altLang="en-US" dirty="0" smtClean="0"/>
              <a:t>ない晴れた夜のみ観測可能。年間の</a:t>
            </a:r>
            <a:r>
              <a:rPr lang="en-US" altLang="ja-JP" dirty="0" smtClean="0">
                <a:solidFill>
                  <a:srgbClr val="FFFF00"/>
                </a:solidFill>
              </a:rPr>
              <a:t>10%</a:t>
            </a:r>
            <a:r>
              <a:rPr lang="ja-JP" altLang="en-US" dirty="0" smtClean="0">
                <a:solidFill>
                  <a:srgbClr val="FFFF00"/>
                </a:solidFill>
              </a:rPr>
              <a:t>以下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r>
              <a:rPr lang="ja-JP" altLang="en-US" dirty="0"/>
              <a:t>一</a:t>
            </a:r>
            <a:r>
              <a:rPr lang="ja-JP" altLang="en-US" dirty="0" smtClean="0"/>
              <a:t>次</a:t>
            </a:r>
            <a:r>
              <a:rPr lang="ja-JP" altLang="en-US" dirty="0"/>
              <a:t>宇宙</a:t>
            </a:r>
            <a:r>
              <a:rPr lang="ja-JP" altLang="en-US" dirty="0" smtClean="0"/>
              <a:t>線の識別が可能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256584" cy="334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457172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Picture 48"/>
          <p:cNvPicPr/>
          <p:nvPr/>
        </p:nvPicPr>
        <p:blipFill>
          <a:blip r:embed="rId2"/>
          <a:stretch/>
        </p:blipFill>
        <p:spPr>
          <a:xfrm>
            <a:off x="718413" y="1035929"/>
            <a:ext cx="7445367" cy="5430463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42" name="CustomShape 3"/>
          <p:cNvSpPr/>
          <p:nvPr/>
        </p:nvSpPr>
        <p:spPr>
          <a:xfrm>
            <a:off x="1698066" y="2220781"/>
            <a:ext cx="449008" cy="9108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FFFF00"/>
                </a:solidFill>
                <a:latin typeface="Symbol"/>
                <a:ea typeface="ＭＳ Ｐゴシック"/>
              </a:rPr>
              <a:t>g</a:t>
            </a:r>
            <a:endParaRPr/>
          </a:p>
        </p:txBody>
      </p:sp>
      <p:sp>
        <p:nvSpPr>
          <p:cNvPr id="43" name="CustomShape 4"/>
          <p:cNvSpPr/>
          <p:nvPr/>
        </p:nvSpPr>
        <p:spPr>
          <a:xfrm>
            <a:off x="2712987" y="1375251"/>
            <a:ext cx="683145" cy="9108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FF0000"/>
                </a:solidFill>
                <a:latin typeface="Calibri"/>
                <a:ea typeface="ＭＳ Ｐゴシック"/>
              </a:rPr>
              <a:t>ｐ</a:t>
            </a:r>
            <a:endParaRPr/>
          </a:p>
        </p:txBody>
      </p:sp>
      <p:sp>
        <p:nvSpPr>
          <p:cNvPr id="44" name="CustomShape 5"/>
          <p:cNvSpPr/>
          <p:nvPr/>
        </p:nvSpPr>
        <p:spPr>
          <a:xfrm>
            <a:off x="6139162" y="3527123"/>
            <a:ext cx="381412" cy="57968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3300" b="1">
                <a:solidFill>
                  <a:srgbClr val="99FF66"/>
                </a:solidFill>
                <a:latin typeface="Symbol"/>
                <a:ea typeface="ＭＳ Ｐゴシック"/>
              </a:rPr>
              <a:t>n</a:t>
            </a:r>
            <a:endParaRPr/>
          </a:p>
        </p:txBody>
      </p:sp>
      <p:sp>
        <p:nvSpPr>
          <p:cNvPr id="45" name="CustomShape 6"/>
          <p:cNvSpPr/>
          <p:nvPr/>
        </p:nvSpPr>
        <p:spPr>
          <a:xfrm>
            <a:off x="4375786" y="5429484"/>
            <a:ext cx="381412" cy="57968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3300" b="1">
                <a:solidFill>
                  <a:srgbClr val="99FF66"/>
                </a:solidFill>
                <a:latin typeface="Symbol"/>
                <a:ea typeface="ＭＳ Ｐゴシック"/>
              </a:rPr>
              <a:t>n</a:t>
            </a:r>
            <a:endParaRPr/>
          </a:p>
        </p:txBody>
      </p:sp>
      <p:sp>
        <p:nvSpPr>
          <p:cNvPr id="46" name="CustomShape 7"/>
          <p:cNvSpPr/>
          <p:nvPr/>
        </p:nvSpPr>
        <p:spPr>
          <a:xfrm>
            <a:off x="4637027" y="1636520"/>
            <a:ext cx="819643" cy="9108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FFFFFF"/>
                </a:solidFill>
                <a:latin typeface="Calibri"/>
                <a:ea typeface="ＭＳ Ｐゴシック"/>
              </a:rPr>
              <a:t>Fe</a:t>
            </a:r>
            <a:endParaRPr/>
          </a:p>
        </p:txBody>
      </p:sp>
      <p:sp>
        <p:nvSpPr>
          <p:cNvPr id="47" name="CustomShape 8"/>
          <p:cNvSpPr/>
          <p:nvPr/>
        </p:nvSpPr>
        <p:spPr>
          <a:xfrm rot="5400000">
            <a:off x="1565308" y="2480118"/>
            <a:ext cx="3398775" cy="523788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9"/>
          <p:cNvSpPr/>
          <p:nvPr/>
        </p:nvSpPr>
        <p:spPr>
          <a:xfrm rot="5400000">
            <a:off x="3737613" y="1651244"/>
            <a:ext cx="1754091" cy="523135"/>
          </a:xfrm>
          <a:prstGeom prst="straightConnector1">
            <a:avLst/>
          </a:prstGeom>
          <a:noFill/>
          <a:ln w="9360">
            <a:solidFill>
              <a:srgbClr val="5B9BD5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TextShape 10"/>
          <p:cNvSpPr txBox="1"/>
          <p:nvPr/>
        </p:nvSpPr>
        <p:spPr>
          <a:xfrm>
            <a:off x="2351168" y="273352"/>
            <a:ext cx="4571717" cy="44154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sz="2500" dirty="0" err="1">
                <a:solidFill>
                  <a:schemeClr val="bg1"/>
                </a:solidFill>
                <a:latin typeface="Arial"/>
              </a:rPr>
              <a:t>いろいろな宇宙線</a:t>
            </a:r>
            <a:r>
              <a:rPr lang="en-US" sz="2500" dirty="0">
                <a:solidFill>
                  <a:schemeClr val="bg1"/>
                </a:solidFill>
                <a:latin typeface="Arial"/>
              </a:rPr>
              <a:t>(</a:t>
            </a:r>
            <a:r>
              <a:rPr lang="en-US" sz="2500" dirty="0" err="1">
                <a:solidFill>
                  <a:schemeClr val="bg1"/>
                </a:solidFill>
                <a:latin typeface="Arial"/>
              </a:rPr>
              <a:t>イメージ</a:t>
            </a:r>
            <a:r>
              <a:rPr lang="en-US" sz="2500" dirty="0">
                <a:solidFill>
                  <a:schemeClr val="bg1"/>
                </a:solidFill>
                <a:latin typeface="Arial"/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875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/>
              </a:rPr>
              <a:t>ガンマ線事象の選び方</a:t>
            </a:r>
            <a:r>
              <a:rPr lang="en-US" sz="4000" dirty="0">
                <a:solidFill>
                  <a:schemeClr val="bg1"/>
                </a:solidFill>
                <a:latin typeface="Arial"/>
              </a:rPr>
              <a:t>(1)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4139953" y="1467740"/>
            <a:ext cx="4752528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dirty="0" err="1">
                <a:solidFill>
                  <a:schemeClr val="bg1"/>
                </a:solidFill>
                <a:latin typeface="メイリオ"/>
                <a:ea typeface="メイリオ"/>
              </a:rPr>
              <a:t>ガンマ線が引き起こす空気シャワーの特徴</a:t>
            </a:r>
            <a:r>
              <a:rPr lang="en-US" sz="2400" dirty="0">
                <a:solidFill>
                  <a:schemeClr val="bg1"/>
                </a:solidFill>
                <a:latin typeface="メイリオ"/>
                <a:ea typeface="メイリオ"/>
              </a:rPr>
              <a:t>:</a:t>
            </a:r>
            <a:r>
              <a:rPr lang="en-US" sz="2900" dirty="0">
                <a:solidFill>
                  <a:schemeClr val="bg1"/>
                </a:solidFill>
                <a:latin typeface="メイリオ"/>
                <a:ea typeface="メイリオ"/>
              </a:rPr>
              <a:t> </a:t>
            </a:r>
            <a:endParaRPr dirty="0">
              <a:solidFill>
                <a:schemeClr val="bg1"/>
              </a:solidFill>
            </a:endParaRPr>
          </a:p>
          <a:p>
            <a:pPr lvl="2">
              <a:buSzPct val="45000"/>
            </a:pPr>
            <a:r>
              <a:rPr lang="en-US" sz="2200" dirty="0" err="1" smtClean="0">
                <a:solidFill>
                  <a:schemeClr val="bg1"/>
                </a:solidFill>
                <a:latin typeface="メイリオ"/>
                <a:ea typeface="メイリオ"/>
              </a:rPr>
              <a:t>最大発達深さが大きい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buSzPct val="45000"/>
            </a:pPr>
            <a:r>
              <a:rPr lang="en-US" sz="2200" dirty="0" err="1" smtClean="0">
                <a:solidFill>
                  <a:schemeClr val="bg1"/>
                </a:solidFill>
                <a:latin typeface="メイリオ"/>
                <a:ea typeface="メイリオ"/>
              </a:rPr>
              <a:t>空気シャワー前面の曲率が大きい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3" name="Picture 48"/>
          <p:cNvPicPr/>
          <p:nvPr/>
        </p:nvPicPr>
        <p:blipFill>
          <a:blip r:embed="rId2"/>
          <a:stretch/>
        </p:blipFill>
        <p:spPr>
          <a:xfrm>
            <a:off x="261241" y="1286093"/>
            <a:ext cx="3786361" cy="2761607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54" name="CustomShape 4"/>
          <p:cNvSpPr/>
          <p:nvPr/>
        </p:nvSpPr>
        <p:spPr>
          <a:xfrm>
            <a:off x="861442" y="1985640"/>
            <a:ext cx="334388" cy="5790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3300" b="1">
                <a:solidFill>
                  <a:srgbClr val="FFFF00"/>
                </a:solidFill>
                <a:latin typeface="Symbol"/>
                <a:ea typeface="ＭＳ Ｐゴシック"/>
              </a:rPr>
              <a:t>g</a:t>
            </a:r>
            <a:endParaRPr/>
          </a:p>
        </p:txBody>
      </p:sp>
      <p:sp>
        <p:nvSpPr>
          <p:cNvPr id="55" name="CustomShape 5"/>
          <p:cNvSpPr/>
          <p:nvPr/>
        </p:nvSpPr>
        <p:spPr>
          <a:xfrm>
            <a:off x="1361392" y="1462123"/>
            <a:ext cx="363125" cy="5790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3300" b="1">
                <a:solidFill>
                  <a:srgbClr val="FF0000"/>
                </a:solidFill>
                <a:latin typeface="Calibri"/>
                <a:ea typeface="ＭＳ Ｐゴシック"/>
              </a:rPr>
              <a:t>ｐ</a:t>
            </a:r>
            <a:endParaRPr/>
          </a:p>
        </p:txBody>
      </p:sp>
      <p:sp>
        <p:nvSpPr>
          <p:cNvPr id="56" name="CustomShape 6"/>
          <p:cNvSpPr/>
          <p:nvPr/>
        </p:nvSpPr>
        <p:spPr>
          <a:xfrm>
            <a:off x="3097338" y="2637178"/>
            <a:ext cx="380106" cy="5790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3300" b="1">
                <a:solidFill>
                  <a:srgbClr val="99FF66"/>
                </a:solidFill>
                <a:latin typeface="Symbol"/>
                <a:ea typeface="ＭＳ Ｐゴシック"/>
              </a:rPr>
              <a:t>n</a:t>
            </a:r>
            <a:endParaRPr/>
          </a:p>
        </p:txBody>
      </p:sp>
      <p:sp>
        <p:nvSpPr>
          <p:cNvPr id="57" name="CustomShape 7"/>
          <p:cNvSpPr/>
          <p:nvPr/>
        </p:nvSpPr>
        <p:spPr>
          <a:xfrm>
            <a:off x="1969757" y="3341949"/>
            <a:ext cx="380106" cy="5790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3300" b="1">
                <a:solidFill>
                  <a:srgbClr val="99FF66"/>
                </a:solidFill>
                <a:latin typeface="Symbol"/>
                <a:ea typeface="ＭＳ Ｐゴシック"/>
              </a:rPr>
              <a:t>n</a:t>
            </a:r>
            <a:endParaRPr/>
          </a:p>
        </p:txBody>
      </p:sp>
      <p:sp>
        <p:nvSpPr>
          <p:cNvPr id="58" name="CustomShape 8"/>
          <p:cNvSpPr/>
          <p:nvPr/>
        </p:nvSpPr>
        <p:spPr>
          <a:xfrm>
            <a:off x="2358353" y="1580020"/>
            <a:ext cx="468601" cy="4683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2500" b="1">
                <a:solidFill>
                  <a:srgbClr val="FFFFFF"/>
                </a:solidFill>
                <a:latin typeface="Calibri"/>
                <a:ea typeface="ＭＳ Ｐゴシック"/>
              </a:rPr>
              <a:t>Fe</a:t>
            </a:r>
            <a:endParaRPr/>
          </a:p>
        </p:txBody>
      </p:sp>
      <p:sp>
        <p:nvSpPr>
          <p:cNvPr id="59" name="CustomShape 9"/>
          <p:cNvSpPr/>
          <p:nvPr/>
        </p:nvSpPr>
        <p:spPr>
          <a:xfrm>
            <a:off x="653102" y="1763561"/>
            <a:ext cx="587792" cy="1959513"/>
          </a:xfrm>
          <a:prstGeom prst="ellipse">
            <a:avLst/>
          </a:prstGeom>
          <a:noFill/>
          <a:ln w="36000">
            <a:solidFill>
              <a:srgbClr val="FFFF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" name="図 59"/>
          <p:cNvPicPr/>
          <p:nvPr/>
        </p:nvPicPr>
        <p:blipFill>
          <a:blip r:embed="rId3"/>
          <a:stretch/>
        </p:blipFill>
        <p:spPr>
          <a:xfrm>
            <a:off x="2612409" y="4245611"/>
            <a:ext cx="4898268" cy="24167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119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026802" y="1267036"/>
            <a:ext cx="7073590" cy="320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TextShape 2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/>
              </a:rPr>
              <a:t>ガンマ線事象の選び方</a:t>
            </a:r>
            <a:r>
              <a:rPr lang="en-US" sz="4000" dirty="0">
                <a:solidFill>
                  <a:schemeClr val="bg1"/>
                </a:solidFill>
                <a:latin typeface="Arial"/>
              </a:rPr>
              <a:t>(2)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3" name="Line 3"/>
          <p:cNvSpPr/>
          <p:nvPr/>
        </p:nvSpPr>
        <p:spPr>
          <a:xfrm flipV="1">
            <a:off x="1272244" y="3268794"/>
            <a:ext cx="5397564" cy="3592"/>
          </a:xfrm>
          <a:prstGeom prst="line">
            <a:avLst/>
          </a:prstGeom>
          <a:ln w="76320">
            <a:solidFill>
              <a:srgbClr val="CC6600"/>
            </a:solidFill>
            <a:round/>
          </a:ln>
        </p:spPr>
      </p:sp>
      <p:pic>
        <p:nvPicPr>
          <p:cNvPr id="64" name="Picture 9"/>
          <p:cNvPicPr/>
          <p:nvPr/>
        </p:nvPicPr>
        <p:blipFill>
          <a:blip r:embed="rId2"/>
          <a:srcRect t="70350" r="56910"/>
          <a:stretch/>
        </p:blipFill>
        <p:spPr>
          <a:xfrm>
            <a:off x="2288797" y="1408563"/>
            <a:ext cx="4634088" cy="2884076"/>
          </a:xfrm>
          <a:prstGeom prst="rect">
            <a:avLst/>
          </a:prstGeom>
          <a:ln w="9360">
            <a:noFill/>
          </a:ln>
        </p:spPr>
      </p:pic>
      <p:sp>
        <p:nvSpPr>
          <p:cNvPr id="65" name="Line 4"/>
          <p:cNvSpPr/>
          <p:nvPr/>
        </p:nvSpPr>
        <p:spPr>
          <a:xfrm flipH="1">
            <a:off x="4081237" y="1524828"/>
            <a:ext cx="1826074" cy="2082309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1000000" sp="400000"/>
              <a:ds d="100000" sp="400000"/>
            </a:custDash>
            <a:round/>
          </a:ln>
        </p:spPr>
      </p:sp>
      <p:sp>
        <p:nvSpPr>
          <p:cNvPr id="66" name="Line 5"/>
          <p:cNvSpPr/>
          <p:nvPr/>
        </p:nvSpPr>
        <p:spPr>
          <a:xfrm flipH="1" flipV="1">
            <a:off x="2134012" y="1758336"/>
            <a:ext cx="3539162" cy="2393545"/>
          </a:xfrm>
          <a:prstGeom prst="line">
            <a:avLst/>
          </a:prstGeom>
          <a:ln w="28440">
            <a:solidFill>
              <a:srgbClr val="C0504D"/>
            </a:solidFill>
            <a:round/>
          </a:ln>
        </p:spPr>
      </p:sp>
      <p:sp>
        <p:nvSpPr>
          <p:cNvPr id="67" name="CustomShape 6"/>
          <p:cNvSpPr/>
          <p:nvPr/>
        </p:nvSpPr>
        <p:spPr>
          <a:xfrm>
            <a:off x="2102336" y="3137833"/>
            <a:ext cx="277569" cy="165579"/>
          </a:xfrm>
          <a:prstGeom prst="rect">
            <a:avLst/>
          </a:prstGeom>
          <a:solidFill>
            <a:srgbClr val="CC6600"/>
          </a:solidFill>
          <a:ln w="9360">
            <a:solidFill>
              <a:srgbClr val="CC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Line 7"/>
          <p:cNvSpPr/>
          <p:nvPr/>
        </p:nvSpPr>
        <p:spPr>
          <a:xfrm flipV="1">
            <a:off x="2204547" y="2332147"/>
            <a:ext cx="788948" cy="907581"/>
          </a:xfrm>
          <a:prstGeom prst="line">
            <a:avLst/>
          </a:prstGeom>
          <a:ln w="19080">
            <a:solidFill>
              <a:srgbClr val="000000"/>
            </a:solidFill>
            <a:round/>
            <a:headEnd type="arrow" w="med" len="med"/>
            <a:tailEnd type="arrow" w="med" len="med"/>
          </a:ln>
        </p:spPr>
      </p:sp>
      <p:sp>
        <p:nvSpPr>
          <p:cNvPr id="69" name="Line 8"/>
          <p:cNvSpPr/>
          <p:nvPr/>
        </p:nvSpPr>
        <p:spPr>
          <a:xfrm flipV="1">
            <a:off x="2985331" y="2084922"/>
            <a:ext cx="229239" cy="247225"/>
          </a:xfrm>
          <a:prstGeom prst="line">
            <a:avLst/>
          </a:prstGeom>
          <a:ln w="19080">
            <a:solidFill>
              <a:srgbClr val="000000"/>
            </a:solidFill>
            <a:round/>
            <a:headEnd type="arrow" w="med" len="med"/>
            <a:tailEnd type="arrow" w="med" len="med"/>
          </a:ln>
        </p:spPr>
      </p:sp>
      <p:sp>
        <p:nvSpPr>
          <p:cNvPr id="70" name="Line 9"/>
          <p:cNvSpPr/>
          <p:nvPr/>
        </p:nvSpPr>
        <p:spPr>
          <a:xfrm flipH="1">
            <a:off x="4563879" y="1599289"/>
            <a:ext cx="1271590" cy="1460164"/>
          </a:xfrm>
          <a:prstGeom prst="line">
            <a:avLst/>
          </a:prstGeom>
          <a:ln w="57240">
            <a:solidFill>
              <a:srgbClr val="FF7C80"/>
            </a:solidFill>
            <a:round/>
            <a:tailEnd type="triangle" w="med" len="med"/>
          </a:ln>
        </p:spPr>
      </p:sp>
      <p:sp>
        <p:nvSpPr>
          <p:cNvPr id="71" name="Line 10"/>
          <p:cNvSpPr/>
          <p:nvPr/>
        </p:nvSpPr>
        <p:spPr>
          <a:xfrm flipH="1">
            <a:off x="1922733" y="1466369"/>
            <a:ext cx="1825748" cy="2082636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1000000" sp="400000"/>
              <a:ds d="100000" sp="400000"/>
            </a:custDash>
            <a:round/>
          </a:ln>
        </p:spPr>
      </p:sp>
      <p:sp>
        <p:nvSpPr>
          <p:cNvPr id="72" name="CustomShape 11"/>
          <p:cNvSpPr/>
          <p:nvPr/>
        </p:nvSpPr>
        <p:spPr>
          <a:xfrm>
            <a:off x="1446295" y="2365132"/>
            <a:ext cx="1261141" cy="3641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lang="en-US" strike="noStrike" baseline="-25000">
                <a:solidFill>
                  <a:srgbClr val="000000"/>
                </a:solidFill>
                <a:latin typeface="Calibri"/>
              </a:rPr>
              <a:t>P 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～l/c</a:t>
            </a:r>
            <a:endParaRPr/>
          </a:p>
        </p:txBody>
      </p:sp>
      <p:sp>
        <p:nvSpPr>
          <p:cNvPr id="73" name="CustomShape 12"/>
          <p:cNvSpPr/>
          <p:nvPr/>
        </p:nvSpPr>
        <p:spPr>
          <a:xfrm>
            <a:off x="2540242" y="1735802"/>
            <a:ext cx="312183" cy="3641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lang="en-US" strike="noStrike" baseline="-25000">
                <a:solidFill>
                  <a:srgbClr val="000000"/>
                </a:solidFill>
                <a:latin typeface="Calibri"/>
              </a:rPr>
              <a:t>d</a:t>
            </a:r>
            <a:endParaRPr/>
          </a:p>
        </p:txBody>
      </p:sp>
      <p:sp>
        <p:nvSpPr>
          <p:cNvPr id="74" name="CustomShape 13"/>
          <p:cNvSpPr/>
          <p:nvPr/>
        </p:nvSpPr>
        <p:spPr>
          <a:xfrm>
            <a:off x="2590204" y="1327688"/>
            <a:ext cx="351043" cy="3011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±</a:t>
            </a:r>
            <a:r>
              <a:rPr lang="en-US" sz="1300" dirty="0" err="1">
                <a:solidFill>
                  <a:srgbClr val="000000"/>
                </a:solidFill>
                <a:latin typeface="Calibri"/>
              </a:rPr>
              <a:t>σ</a:t>
            </a:r>
            <a:r>
              <a:rPr lang="en-US" sz="1300" baseline="-25000" dirty="0" err="1">
                <a:solidFill>
                  <a:srgbClr val="000000"/>
                </a:solidFill>
                <a:latin typeface="Calibri"/>
              </a:rPr>
              <a:t>T</a:t>
            </a:r>
            <a:endParaRPr dirty="0"/>
          </a:p>
        </p:txBody>
      </p:sp>
      <p:sp>
        <p:nvSpPr>
          <p:cNvPr id="75" name="CustomShape 14"/>
          <p:cNvSpPr/>
          <p:nvPr/>
        </p:nvSpPr>
        <p:spPr>
          <a:xfrm>
            <a:off x="5985030" y="4225363"/>
            <a:ext cx="909445" cy="24689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100" b="1">
                <a:solidFill>
                  <a:srgbClr val="0000FF"/>
                </a:solidFill>
                <a:latin typeface="Calibri"/>
              </a:rPr>
              <a:t>shower front</a:t>
            </a:r>
            <a:endParaRPr/>
          </a:p>
        </p:txBody>
      </p:sp>
      <p:sp>
        <p:nvSpPr>
          <p:cNvPr id="76" name="CustomShape 15"/>
          <p:cNvSpPr/>
          <p:nvPr/>
        </p:nvSpPr>
        <p:spPr>
          <a:xfrm>
            <a:off x="5378298" y="2230579"/>
            <a:ext cx="840216" cy="24689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100" b="1">
                <a:solidFill>
                  <a:srgbClr val="FF7C80"/>
                </a:solidFill>
                <a:latin typeface="Calibri"/>
              </a:rPr>
              <a:t>shower axis</a:t>
            </a:r>
            <a:endParaRPr/>
          </a:p>
        </p:txBody>
      </p:sp>
      <p:sp>
        <p:nvSpPr>
          <p:cNvPr id="77" name="CustomShape 16"/>
          <p:cNvSpPr/>
          <p:nvPr/>
        </p:nvSpPr>
        <p:spPr>
          <a:xfrm>
            <a:off x="2111154" y="3396489"/>
            <a:ext cx="827807" cy="24689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i-th counter</a:t>
            </a:r>
            <a:endParaRPr/>
          </a:p>
        </p:txBody>
      </p:sp>
      <p:sp>
        <p:nvSpPr>
          <p:cNvPr id="78" name="Line 17"/>
          <p:cNvSpPr/>
          <p:nvPr/>
        </p:nvSpPr>
        <p:spPr>
          <a:xfrm>
            <a:off x="2801482" y="2592109"/>
            <a:ext cx="1365964" cy="925870"/>
          </a:xfrm>
          <a:prstGeom prst="line">
            <a:avLst/>
          </a:prstGeom>
          <a:ln w="9360">
            <a:solidFill>
              <a:srgbClr val="C0504D"/>
            </a:solidFill>
            <a:round/>
            <a:headEnd type="triangle" w="med" len="med"/>
            <a:tailEnd type="triangle" w="med" len="med"/>
          </a:ln>
        </p:spPr>
      </p:sp>
      <p:sp>
        <p:nvSpPr>
          <p:cNvPr id="79" name="CustomShape 18"/>
          <p:cNvSpPr/>
          <p:nvPr/>
        </p:nvSpPr>
        <p:spPr>
          <a:xfrm>
            <a:off x="3323964" y="2686819"/>
            <a:ext cx="245893" cy="3301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C0504D"/>
                </a:solidFill>
                <a:latin typeface="Calibri"/>
              </a:rPr>
              <a:t>s</a:t>
            </a:r>
            <a:endParaRPr/>
          </a:p>
        </p:txBody>
      </p:sp>
      <p:sp>
        <p:nvSpPr>
          <p:cNvPr id="80" name="CustomShape 19"/>
          <p:cNvSpPr/>
          <p:nvPr/>
        </p:nvSpPr>
        <p:spPr>
          <a:xfrm>
            <a:off x="4227858" y="3517978"/>
            <a:ext cx="409169" cy="24689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core</a:t>
            </a:r>
            <a:endParaRPr/>
          </a:p>
        </p:txBody>
      </p:sp>
      <p:sp>
        <p:nvSpPr>
          <p:cNvPr id="83" name="TextShape 20"/>
          <p:cNvSpPr txBox="1"/>
          <p:nvPr/>
        </p:nvSpPr>
        <p:spPr>
          <a:xfrm>
            <a:off x="570158" y="5551953"/>
            <a:ext cx="3265185" cy="6224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</a:rPr>
              <a:t>:</a:t>
            </a:r>
            <a:r>
              <a:rPr lang="en-US" dirty="0" err="1">
                <a:solidFill>
                  <a:schemeClr val="bg1"/>
                </a:solidFill>
                <a:latin typeface="メイリオ"/>
                <a:ea typeface="メイリオ"/>
              </a:rPr>
              <a:t>空気シャワー中の粒子の密度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5" name="TextShape 21"/>
          <p:cNvSpPr txBox="1"/>
          <p:nvPr/>
        </p:nvSpPr>
        <p:spPr>
          <a:xfrm>
            <a:off x="784049" y="6027903"/>
            <a:ext cx="2024291" cy="5571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</a:rPr>
              <a:t>:</a:t>
            </a:r>
            <a:r>
              <a:rPr lang="en-US" dirty="0" err="1">
                <a:solidFill>
                  <a:schemeClr val="bg1"/>
                </a:solidFill>
                <a:latin typeface="メイリオ"/>
                <a:ea typeface="メイリオ"/>
              </a:rPr>
              <a:t>曲率パラメータ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TextShape 22"/>
          <p:cNvSpPr txBox="1"/>
          <p:nvPr/>
        </p:nvSpPr>
        <p:spPr>
          <a:xfrm>
            <a:off x="2619717" y="6027903"/>
            <a:ext cx="2024291" cy="5571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</a:rPr>
              <a:t>:</a:t>
            </a:r>
            <a:r>
              <a:rPr lang="en-US" dirty="0" err="1">
                <a:solidFill>
                  <a:schemeClr val="bg1"/>
                </a:solidFill>
                <a:latin typeface="メイリオ"/>
                <a:ea typeface="メイリオ"/>
              </a:rPr>
              <a:t>天頂角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8" name="TextShape 23"/>
          <p:cNvSpPr txBox="1"/>
          <p:nvPr/>
        </p:nvSpPr>
        <p:spPr>
          <a:xfrm>
            <a:off x="-468560" y="4149080"/>
            <a:ext cx="2024291" cy="5571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メイリオ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メイリオ"/>
                <a:ea typeface="メイリオ"/>
              </a:rPr>
              <a:t>経験式</a:t>
            </a:r>
            <a:r>
              <a:rPr lang="en-US" dirty="0">
                <a:solidFill>
                  <a:schemeClr val="bg1"/>
                </a:solidFill>
                <a:latin typeface="メイリオ"/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Shape 24"/>
              <p:cNvSpPr txBox="1"/>
              <p:nvPr/>
            </p:nvSpPr>
            <p:spPr>
              <a:xfrm>
                <a:off x="4833284" y="4657109"/>
                <a:ext cx="4832631" cy="1199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r>
                  <a:rPr lang="en-US" sz="2500" dirty="0" smtClean="0">
                    <a:solidFill>
                      <a:schemeClr val="bg1"/>
                    </a:solidFill>
                    <a:latin typeface="メイリオ"/>
                    <a:ea typeface="メイリオ"/>
                  </a:rPr>
                  <a:t>シャワー前面の曲率が大きい</a:t>
                </a:r>
                <a:r>
                  <a:rPr lang="en-US" sz="2500" dirty="0">
                    <a:solidFill>
                      <a:schemeClr val="bg1"/>
                    </a:solidFill>
                    <a:latin typeface="メイリオ"/>
                    <a:ea typeface="メイリオ"/>
                  </a:rPr>
                  <a:t>
　</a:t>
                </a:r>
                <a:r>
                  <a:rPr lang="en-US" sz="2500" dirty="0" smtClean="0">
                    <a:solidFill>
                      <a:schemeClr val="bg1"/>
                    </a:solidFill>
                    <a:latin typeface="メイリオ"/>
                    <a:ea typeface="メイリオ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  <a:ea typeface="メイリオ"/>
                      </a:rPr>
                      <m:t>𝑎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  <a:ea typeface="メイリオ"/>
                      </a:rPr>
                      <m:t>(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  <a:ea typeface="メイリオ"/>
                      </a:rPr>
                      <m:t>𝜃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  <a:ea typeface="メイリオ"/>
                      </a:rPr>
                      <m:t>)</m:t>
                    </m:r>
                  </m:oMath>
                </a14:m>
                <a:r>
                  <a:rPr lang="en-US" sz="2500" dirty="0" err="1" smtClean="0">
                    <a:solidFill>
                      <a:schemeClr val="bg1"/>
                    </a:solidFill>
                    <a:latin typeface="メイリオ"/>
                    <a:ea typeface="メイリオ"/>
                  </a:rPr>
                  <a:t>が大きい</a:t>
                </a:r>
                <a:r>
                  <a:rPr lang="en-US" sz="2500" dirty="0">
                    <a:solidFill>
                      <a:schemeClr val="bg1"/>
                    </a:solidFill>
                    <a:latin typeface="メイリオ"/>
                    <a:ea typeface="メイリオ"/>
                  </a:rPr>
                  <a:t>
</a:t>
                </a:r>
                <a:r>
                  <a:rPr lang="en-US" dirty="0">
                    <a:solidFill>
                      <a:schemeClr val="bg1"/>
                    </a:solidFill>
                    <a:latin typeface="Arial"/>
                  </a:rPr>
                  <a:t> 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Shap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84" y="4657109"/>
                <a:ext cx="4832631" cy="1199222"/>
              </a:xfrm>
              <a:prstGeom prst="rect">
                <a:avLst/>
              </a:prstGeom>
              <a:blipFill rotWithShape="1">
                <a:blip r:embed="rId3"/>
                <a:stretch>
                  <a:fillRect l="-4035" t="-1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Shape 25"/>
              <p:cNvSpPr txBox="1"/>
              <p:nvPr/>
            </p:nvSpPr>
            <p:spPr>
              <a:xfrm>
                <a:off x="4767647" y="5554892"/>
                <a:ext cx="5355439" cy="1107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r>
                  <a:rPr lang="en-US" sz="2500" dirty="0" smtClean="0">
                    <a:solidFill>
                      <a:schemeClr val="bg1"/>
                    </a:solidFill>
                    <a:latin typeface="Arial"/>
                  </a:rPr>
                  <a:t>∴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𝜃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>
                    <a:solidFill>
                      <a:schemeClr val="bg1"/>
                    </a:solidFill>
                    <a:latin typeface="Arial"/>
                  </a:rPr>
                  <a:t> </a:t>
                </a:r>
                <a:r>
                  <a:rPr lang="en-US" sz="2500" dirty="0" err="1">
                    <a:solidFill>
                      <a:schemeClr val="bg1"/>
                    </a:solidFill>
                    <a:latin typeface="メイリオ"/>
                    <a:ea typeface="メイリオ"/>
                  </a:rPr>
                  <a:t>が大きいものが</a:t>
                </a:r>
                <a:r>
                  <a:rPr lang="en-US" sz="2500" dirty="0">
                    <a:solidFill>
                      <a:schemeClr val="bg1"/>
                    </a:solidFill>
                    <a:latin typeface="メイリオ"/>
                    <a:ea typeface="メイリオ"/>
                  </a:rPr>
                  <a:t>
　　　　</a:t>
                </a:r>
                <a:r>
                  <a:rPr lang="en-US" sz="2500" dirty="0" err="1">
                    <a:solidFill>
                      <a:schemeClr val="bg1"/>
                    </a:solidFill>
                    <a:latin typeface="メイリオ"/>
                    <a:ea typeface="メイリオ"/>
                  </a:rPr>
                  <a:t>ガンマ線事象</a:t>
                </a:r>
                <a:r>
                  <a:rPr lang="en-US" sz="2500" dirty="0">
                    <a:solidFill>
                      <a:schemeClr val="bg1"/>
                    </a:solidFill>
                    <a:latin typeface="メイリオ"/>
                    <a:ea typeface="メイリオ"/>
                  </a:rPr>
                  <a:t>(</a:t>
                </a:r>
                <a:r>
                  <a:rPr lang="en-US" sz="2500" dirty="0" err="1">
                    <a:solidFill>
                      <a:schemeClr val="bg1"/>
                    </a:solidFill>
                    <a:latin typeface="メイリオ"/>
                    <a:ea typeface="メイリオ"/>
                  </a:rPr>
                  <a:t>候補</a:t>
                </a:r>
                <a:r>
                  <a:rPr lang="en-US" sz="2500" dirty="0">
                    <a:solidFill>
                      <a:schemeClr val="bg1"/>
                    </a:solidFill>
                    <a:latin typeface="Arial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latin typeface="Arial"/>
                  </a:rPr>
                  <a:t> 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Shap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647" y="5554892"/>
                <a:ext cx="5355439" cy="1107451"/>
              </a:xfrm>
              <a:prstGeom prst="rect">
                <a:avLst/>
              </a:prstGeom>
              <a:blipFill rotWithShape="1">
                <a:blip r:embed="rId4"/>
                <a:stretch>
                  <a:fillRect l="-3527" b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21933" y="4653136"/>
                <a:ext cx="4161267" cy="80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∝</m:t>
                      </m:r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1.0+</m:t>
                              </m:r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1.5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−0.5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3" y="4653136"/>
                <a:ext cx="4161267" cy="8029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3528" y="5517232"/>
                <a:ext cx="446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17232"/>
                <a:ext cx="44653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156314" y="6063679"/>
                <a:ext cx="887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𝜃</m:t>
                      </m:r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4" y="6063679"/>
                <a:ext cx="887294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690"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2835607" y="607564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07" y="6075647"/>
                <a:ext cx="45179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573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r>
              <a:rPr lang="en-US" altLang="ja-JP" dirty="0" smtClean="0"/>
              <a:t>Telescope Array</a:t>
            </a:r>
            <a:r>
              <a:rPr lang="ja-JP" altLang="en-US" dirty="0"/>
              <a:t>と</a:t>
            </a:r>
            <a:r>
              <a:rPr lang="ja-JP" altLang="en-US" dirty="0" smtClean="0"/>
              <a:t>は？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解析手法</a:t>
            </a:r>
            <a:endParaRPr kumimoji="1" lang="en-US" altLang="ja-JP" dirty="0" smtClean="0"/>
          </a:p>
          <a:p>
            <a:r>
              <a:rPr lang="ja-JP" altLang="en-US" dirty="0" smtClean="0"/>
              <a:t>解析結果</a:t>
            </a:r>
            <a:endParaRPr lang="en-US" altLang="ja-JP" dirty="0" smtClean="0"/>
          </a:p>
          <a:p>
            <a:r>
              <a:rPr kumimoji="1" lang="ja-JP" altLang="en-US" dirty="0" smtClean="0"/>
              <a:t>展望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9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258228" y="966040"/>
            <a:ext cx="4130196" cy="354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TextShape 1"/>
          <p:cNvSpPr txBox="1"/>
          <p:nvPr/>
        </p:nvSpPr>
        <p:spPr>
          <a:xfrm>
            <a:off x="392188" y="96016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/>
              </a:rPr>
              <a:t>ガンマ線事象の選び方(3)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88119" y="4513738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FDは最大発達深さを調べられる</a:t>
            </a:r>
            <a:endParaRPr sz="2000" dirty="0">
              <a:solidFill>
                <a:schemeClr val="bg1"/>
              </a:solidFill>
            </a:endParaRPr>
          </a:p>
          <a:p>
            <a:pPr>
              <a:buSzPct val="45000"/>
            </a:pP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SDは多くの事象を調べられる</a:t>
            </a:r>
            <a:endParaRPr sz="2000" dirty="0">
              <a:solidFill>
                <a:schemeClr val="bg1"/>
              </a:solidFill>
            </a:endParaRPr>
          </a:p>
          <a:p>
            <a:pPr>
              <a:buSzPct val="45000"/>
            </a:pPr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⇒</a:t>
            </a: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SD、FDでともに観測された事象</a:t>
            </a:r>
            <a:r>
              <a:rPr lang="en-US" sz="2000" dirty="0">
                <a:solidFill>
                  <a:srgbClr val="FFFF00"/>
                </a:solidFill>
                <a:latin typeface="メイリオ"/>
                <a:ea typeface="メイリオ"/>
              </a:rPr>
              <a:t>(hybrid event</a:t>
            </a:r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)</a:t>
            </a: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を用いて</a:t>
            </a:r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、</a:t>
            </a:r>
            <a:endParaRPr sz="2000" dirty="0">
              <a:solidFill>
                <a:schemeClr val="bg1"/>
              </a:solidFill>
            </a:endParaRPr>
          </a:p>
          <a:p>
            <a:pPr>
              <a:buSzPct val="45000"/>
            </a:pPr>
            <a:r>
              <a:rPr lang="en-US" sz="2000" dirty="0" err="1" smtClean="0">
                <a:solidFill>
                  <a:schemeClr val="bg1"/>
                </a:solidFill>
                <a:latin typeface="メイリオ"/>
                <a:ea typeface="メイリオ"/>
              </a:rPr>
              <a:t>ガンマ線事象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</a:rPr>
              <a:t>の確率が高い</a:t>
            </a:r>
            <a:r>
              <a:rPr lang="en-US" sz="2000" dirty="0" err="1" smtClean="0">
                <a:solidFill>
                  <a:srgbClr val="FFFF00"/>
                </a:solidFill>
                <a:latin typeface="メイリオ"/>
                <a:ea typeface="メイリオ"/>
              </a:rPr>
              <a:t>曲率パラメータ</a:t>
            </a:r>
            <a:r>
              <a:rPr lang="en-US" sz="2000" dirty="0" err="1" smtClean="0">
                <a:solidFill>
                  <a:schemeClr val="bg1"/>
                </a:solidFill>
                <a:latin typeface="メイリオ"/>
                <a:ea typeface="メイリオ"/>
              </a:rPr>
              <a:t>の閾値を調べられる</a:t>
            </a:r>
            <a:endParaRPr sz="2000" dirty="0">
              <a:solidFill>
                <a:schemeClr val="bg1"/>
              </a:solidFill>
            </a:endParaRPr>
          </a:p>
          <a:p>
            <a:pPr>
              <a:buSzPct val="45000"/>
            </a:pPr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⇒</a:t>
            </a: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SDの多くのデータからガンマ線事象を抽出できるようになる</a:t>
            </a:r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!!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95" name="Line 3"/>
          <p:cNvSpPr/>
          <p:nvPr/>
        </p:nvSpPr>
        <p:spPr>
          <a:xfrm flipH="1">
            <a:off x="6792265" y="3592440"/>
            <a:ext cx="587792" cy="130634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96" name="TextShape 4"/>
          <p:cNvSpPr txBox="1"/>
          <p:nvPr/>
        </p:nvSpPr>
        <p:spPr>
          <a:xfrm>
            <a:off x="7020850" y="3270427"/>
            <a:ext cx="1893997" cy="3220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dirty="0">
                <a:latin typeface="Arial"/>
              </a:rPr>
              <a:t>900 g/cm</a:t>
            </a:r>
            <a:r>
              <a:rPr lang="en-US" baseline="101000" dirty="0">
                <a:latin typeface="Arial"/>
              </a:rPr>
              <a:t>2</a:t>
            </a:r>
            <a:endParaRPr dirty="0"/>
          </a:p>
        </p:txBody>
      </p:sp>
      <p:sp>
        <p:nvSpPr>
          <p:cNvPr id="97" name="Line 5"/>
          <p:cNvSpPr/>
          <p:nvPr/>
        </p:nvSpPr>
        <p:spPr>
          <a:xfrm>
            <a:off x="783723" y="2482050"/>
            <a:ext cx="195931" cy="261268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98" name="CustomShape 6"/>
          <p:cNvSpPr/>
          <p:nvPr/>
        </p:nvSpPr>
        <p:spPr>
          <a:xfrm>
            <a:off x="4767647" y="1379824"/>
            <a:ext cx="3069581" cy="587527"/>
          </a:xfrm>
          <a:prstGeom prst="rect">
            <a:avLst/>
          </a:prstGeom>
          <a:pattFill prst="ltDnDiag">
            <a:fgClr>
              <a:srgbClr val="FF0000"/>
            </a:fgClr>
            <a:bgClr>
              <a:srgbClr val="FFFFFF"/>
            </a:bgClr>
          </a:patt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7"/>
          <p:cNvSpPr/>
          <p:nvPr/>
        </p:nvSpPr>
        <p:spPr>
          <a:xfrm>
            <a:off x="4519468" y="3853708"/>
            <a:ext cx="3317760" cy="8165"/>
          </a:xfrm>
          <a:prstGeom prst="straightConnector1">
            <a:avLst/>
          </a:prstGeom>
          <a:noFill/>
          <a:ln w="19080">
            <a:solidFill>
              <a:srgbClr val="0000FF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8"/>
          <p:cNvSpPr/>
          <p:nvPr/>
        </p:nvSpPr>
        <p:spPr>
          <a:xfrm flipV="1">
            <a:off x="4780709" y="1436976"/>
            <a:ext cx="327" cy="2612684"/>
          </a:xfrm>
          <a:prstGeom prst="straightConnector1">
            <a:avLst/>
          </a:prstGeom>
          <a:noFill/>
          <a:ln w="19080">
            <a:solidFill>
              <a:srgbClr val="860908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9"/>
          <p:cNvSpPr/>
          <p:nvPr/>
        </p:nvSpPr>
        <p:spPr>
          <a:xfrm rot="16200000">
            <a:off x="3477997" y="2423935"/>
            <a:ext cx="1890930" cy="330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 dirty="0" err="1">
                <a:solidFill>
                  <a:srgbClr val="000000"/>
                </a:solidFill>
                <a:latin typeface="Calibri"/>
              </a:rPr>
              <a:t>SDの曲率パラメータ</a:t>
            </a:r>
            <a:endParaRPr dirty="0"/>
          </a:p>
        </p:txBody>
      </p:sp>
      <p:sp>
        <p:nvSpPr>
          <p:cNvPr id="102" name="CustomShape 10"/>
          <p:cNvSpPr/>
          <p:nvPr/>
        </p:nvSpPr>
        <p:spPr>
          <a:xfrm rot="16200000">
            <a:off x="4240228" y="3354377"/>
            <a:ext cx="758331" cy="330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0000"/>
                </a:solidFill>
                <a:latin typeface="Calibri"/>
              </a:rPr>
              <a:t>平たい</a:t>
            </a:r>
            <a:endParaRPr/>
          </a:p>
        </p:txBody>
      </p:sp>
      <p:sp>
        <p:nvSpPr>
          <p:cNvPr id="103" name="CustomShape 11"/>
          <p:cNvSpPr/>
          <p:nvPr/>
        </p:nvSpPr>
        <p:spPr>
          <a:xfrm rot="16200000">
            <a:off x="4335590" y="1459854"/>
            <a:ext cx="567606" cy="330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0000"/>
                </a:solidFill>
                <a:latin typeface="Calibri"/>
              </a:rPr>
              <a:t>丸い</a:t>
            </a:r>
            <a:endParaRPr/>
          </a:p>
        </p:txBody>
      </p:sp>
      <p:sp>
        <p:nvSpPr>
          <p:cNvPr id="104" name="CustomShape 12"/>
          <p:cNvSpPr/>
          <p:nvPr/>
        </p:nvSpPr>
        <p:spPr>
          <a:xfrm rot="2722800">
            <a:off x="5904669" y="1074941"/>
            <a:ext cx="560094" cy="2831199"/>
          </a:xfrm>
          <a:prstGeom prst="ellipse">
            <a:avLst/>
          </a:prstGeom>
          <a:pattFill prst="openDmnd">
            <a:fgClr>
              <a:srgbClr val="008000"/>
            </a:fgClr>
            <a:bgClr>
              <a:srgbClr val="FFFFFF"/>
            </a:bgClr>
          </a:patt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13"/>
          <p:cNvSpPr/>
          <p:nvPr/>
        </p:nvSpPr>
        <p:spPr>
          <a:xfrm flipH="1" flipV="1">
            <a:off x="6400403" y="1445141"/>
            <a:ext cx="3266" cy="2473885"/>
          </a:xfrm>
          <a:prstGeom prst="line">
            <a:avLst/>
          </a:prstGeom>
          <a:ln w="19080">
            <a:solidFill>
              <a:srgbClr val="0000FF"/>
            </a:solidFill>
            <a:custDash>
              <a:ds d="400000" sp="300000"/>
            </a:custDash>
            <a:round/>
          </a:ln>
        </p:spPr>
      </p:sp>
      <p:sp>
        <p:nvSpPr>
          <p:cNvPr id="106" name="CustomShape 14"/>
          <p:cNvSpPr/>
          <p:nvPr/>
        </p:nvSpPr>
        <p:spPr>
          <a:xfrm>
            <a:off x="6400730" y="3470297"/>
            <a:ext cx="456845" cy="2609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5"/>
          <p:cNvSpPr/>
          <p:nvPr/>
        </p:nvSpPr>
        <p:spPr>
          <a:xfrm>
            <a:off x="5037378" y="2882443"/>
            <a:ext cx="1360086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008000"/>
                </a:solidFill>
                <a:latin typeface="Calibri"/>
              </a:rPr>
              <a:t>Hybrid events</a:t>
            </a:r>
            <a:endParaRPr/>
          </a:p>
        </p:txBody>
      </p:sp>
      <p:sp>
        <p:nvSpPr>
          <p:cNvPr id="108" name="Line 16"/>
          <p:cNvSpPr/>
          <p:nvPr/>
        </p:nvSpPr>
        <p:spPr>
          <a:xfrm>
            <a:off x="4778423" y="1967677"/>
            <a:ext cx="2928511" cy="980"/>
          </a:xfrm>
          <a:prstGeom prst="line">
            <a:avLst/>
          </a:prstGeom>
          <a:ln w="19080">
            <a:solidFill>
              <a:srgbClr val="FF0000"/>
            </a:solidFill>
            <a:custDash>
              <a:ds d="400000" sp="300000"/>
            </a:custDash>
            <a:round/>
          </a:ln>
        </p:spPr>
      </p:sp>
      <p:sp>
        <p:nvSpPr>
          <p:cNvPr id="109" name="CustomShape 17"/>
          <p:cNvSpPr/>
          <p:nvPr/>
        </p:nvSpPr>
        <p:spPr>
          <a:xfrm rot="16200000">
            <a:off x="7478325" y="1608774"/>
            <a:ext cx="456893" cy="2609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8"/>
          <p:cNvSpPr/>
          <p:nvPr/>
        </p:nvSpPr>
        <p:spPr>
          <a:xfrm>
            <a:off x="5551370" y="3984343"/>
            <a:ext cx="1790154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FDの最大発達深さ</a:t>
            </a:r>
            <a:endParaRPr/>
          </a:p>
        </p:txBody>
      </p:sp>
      <p:sp>
        <p:nvSpPr>
          <p:cNvPr id="111" name="CustomShape 19"/>
          <p:cNvSpPr/>
          <p:nvPr/>
        </p:nvSpPr>
        <p:spPr>
          <a:xfrm>
            <a:off x="4780709" y="3914780"/>
            <a:ext cx="567873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FF"/>
                </a:solidFill>
                <a:latin typeface="Calibri"/>
              </a:rPr>
              <a:t>浅い</a:t>
            </a:r>
            <a:endParaRPr/>
          </a:p>
        </p:txBody>
      </p:sp>
      <p:sp>
        <p:nvSpPr>
          <p:cNvPr id="112" name="CustomShape 20"/>
          <p:cNvSpPr/>
          <p:nvPr/>
        </p:nvSpPr>
        <p:spPr>
          <a:xfrm>
            <a:off x="7399976" y="3919026"/>
            <a:ext cx="567873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FF"/>
                </a:solidFill>
                <a:latin typeface="Calibri"/>
              </a:rPr>
              <a:t>深い</a:t>
            </a:r>
            <a:endParaRPr/>
          </a:p>
        </p:txBody>
      </p:sp>
      <p:pic>
        <p:nvPicPr>
          <p:cNvPr id="113" name="図 4"/>
          <p:cNvPicPr/>
          <p:nvPr/>
        </p:nvPicPr>
        <p:blipFill>
          <a:blip r:embed="rId2"/>
          <a:stretch/>
        </p:blipFill>
        <p:spPr>
          <a:xfrm>
            <a:off x="759231" y="1250169"/>
            <a:ext cx="3326577" cy="3191393"/>
          </a:xfrm>
          <a:prstGeom prst="rect">
            <a:avLst/>
          </a:prstGeom>
          <a:ln>
            <a:noFill/>
          </a:ln>
        </p:spPr>
      </p:pic>
      <p:sp>
        <p:nvSpPr>
          <p:cNvPr id="114" name="Line 21"/>
          <p:cNvSpPr/>
          <p:nvPr/>
        </p:nvSpPr>
        <p:spPr>
          <a:xfrm flipV="1">
            <a:off x="1118764" y="2795245"/>
            <a:ext cx="2787441" cy="45069"/>
          </a:xfrm>
          <a:prstGeom prst="line">
            <a:avLst/>
          </a:prstGeom>
          <a:ln w="28440">
            <a:solidFill>
              <a:srgbClr val="000000"/>
            </a:solidFill>
            <a:custDash>
              <a:ds d="400000" sp="300000"/>
            </a:custDash>
            <a:round/>
          </a:ln>
        </p:spPr>
      </p:sp>
      <p:sp>
        <p:nvSpPr>
          <p:cNvPr id="115" name="CustomShape 22"/>
          <p:cNvSpPr/>
          <p:nvPr/>
        </p:nvSpPr>
        <p:spPr>
          <a:xfrm>
            <a:off x="3051947" y="2480743"/>
            <a:ext cx="359533" cy="31450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TextShape 24"/>
          <p:cNvSpPr txBox="1"/>
          <p:nvPr/>
        </p:nvSpPr>
        <p:spPr>
          <a:xfrm>
            <a:off x="1181033" y="2029402"/>
            <a:ext cx="1893997" cy="3220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dirty="0">
                <a:latin typeface="Arial"/>
              </a:rPr>
              <a:t>900 g/cm</a:t>
            </a:r>
            <a:r>
              <a:rPr lang="en-US" baseline="101000" dirty="0">
                <a:latin typeface="Arial"/>
              </a:rPr>
              <a:t>2</a:t>
            </a:r>
            <a:endParaRPr dirty="0"/>
          </a:p>
        </p:txBody>
      </p:sp>
      <p:sp>
        <p:nvSpPr>
          <p:cNvPr id="118" name="Line 25"/>
          <p:cNvSpPr/>
          <p:nvPr/>
        </p:nvSpPr>
        <p:spPr>
          <a:xfrm flipH="1">
            <a:off x="1118764" y="2351415"/>
            <a:ext cx="212876" cy="44383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19" name="CustomShape 26"/>
          <p:cNvSpPr/>
          <p:nvPr/>
        </p:nvSpPr>
        <p:spPr>
          <a:xfrm>
            <a:off x="6335093" y="1296871"/>
            <a:ext cx="1763376" cy="858593"/>
          </a:xfrm>
          <a:prstGeom prst="ellipse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7"/>
          <p:cNvSpPr/>
          <p:nvPr/>
        </p:nvSpPr>
        <p:spPr>
          <a:xfrm>
            <a:off x="7568803" y="966040"/>
            <a:ext cx="464356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FF"/>
                </a:solidFill>
                <a:latin typeface="Calibri"/>
              </a:rPr>
              <a:t>γ線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0521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/>
              </a:rPr>
              <a:t>自己相関</a:t>
            </a:r>
            <a:r>
              <a:rPr lang="en-US" sz="4000" dirty="0">
                <a:solidFill>
                  <a:schemeClr val="bg1"/>
                </a:solidFill>
                <a:latin typeface="Arial"/>
              </a:rPr>
              <a:t>
</a:t>
            </a:r>
            <a:r>
              <a:rPr lang="en-US" sz="2500" dirty="0">
                <a:solidFill>
                  <a:schemeClr val="bg1"/>
                </a:solidFill>
                <a:latin typeface="Arial"/>
              </a:rPr>
              <a:t>~</a:t>
            </a:r>
            <a:r>
              <a:rPr lang="en-US" sz="2500" dirty="0" err="1">
                <a:solidFill>
                  <a:schemeClr val="bg1"/>
                </a:solidFill>
                <a:latin typeface="Arial"/>
              </a:rPr>
              <a:t>分布の偏りを調べる</a:t>
            </a:r>
            <a:r>
              <a:rPr lang="en-US" sz="2500" dirty="0">
                <a:solidFill>
                  <a:schemeClr val="bg1"/>
                </a:solidFill>
                <a:latin typeface="Arial"/>
              </a:rPr>
              <a:t>~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203467" y="2184530"/>
            <a:ext cx="2975208" cy="2975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5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 flipH="1">
            <a:off x="3343884" y="3745282"/>
            <a:ext cx="1278121" cy="805686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2089928" y="3723074"/>
            <a:ext cx="4959659" cy="3308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FF00"/>
                </a:solidFill>
                <a:latin typeface="Calibri"/>
              </a:rPr>
              <a:t>Separation </a:t>
            </a:r>
            <a:r>
              <a:rPr lang="en-US" b="1" strike="noStrike" dirty="0" err="1">
                <a:solidFill>
                  <a:srgbClr val="FFFF00"/>
                </a:solidFill>
                <a:latin typeface="Calibri"/>
              </a:rPr>
              <a:t>Angle:δ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25" name="CustomShape 5"/>
          <p:cNvSpPr/>
          <p:nvPr/>
        </p:nvSpPr>
        <p:spPr>
          <a:xfrm flipH="1">
            <a:off x="4763402" y="2994136"/>
            <a:ext cx="465009" cy="749187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6"/>
          <p:cNvSpPr/>
          <p:nvPr/>
        </p:nvSpPr>
        <p:spPr>
          <a:xfrm flipH="1" flipV="1">
            <a:off x="4903166" y="3743649"/>
            <a:ext cx="1602713" cy="889945"/>
          </a:xfrm>
          <a:prstGeom prst="straightConnector1">
            <a:avLst/>
          </a:prstGeom>
          <a:noFill/>
          <a:ln w="31680">
            <a:solidFill>
              <a:srgbClr val="00B050"/>
            </a:solidFill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7"/>
          <p:cNvSpPr/>
          <p:nvPr/>
        </p:nvSpPr>
        <p:spPr>
          <a:xfrm>
            <a:off x="5472998" y="2891261"/>
            <a:ext cx="5172571" cy="3308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00"/>
                </a:solidFill>
                <a:latin typeface="Calibri"/>
              </a:rPr>
              <a:t>This pair is counted.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5472998" y="4736143"/>
            <a:ext cx="5172571" cy="3308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FF00"/>
                </a:solidFill>
                <a:latin typeface="Calibri"/>
              </a:rPr>
              <a:t>This pair is not counted.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5188898" y="2750503"/>
            <a:ext cx="283446" cy="2831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10"/>
          <p:cNvSpPr/>
          <p:nvPr/>
        </p:nvSpPr>
        <p:spPr>
          <a:xfrm>
            <a:off x="4622659" y="3600931"/>
            <a:ext cx="280507" cy="28380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11"/>
          <p:cNvSpPr/>
          <p:nvPr/>
        </p:nvSpPr>
        <p:spPr>
          <a:xfrm>
            <a:off x="6464081" y="4594731"/>
            <a:ext cx="283773" cy="28086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2"/>
          <p:cNvSpPr/>
          <p:nvPr/>
        </p:nvSpPr>
        <p:spPr>
          <a:xfrm>
            <a:off x="718413" y="5401723"/>
            <a:ext cx="283773" cy="28086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TextShape 13"/>
          <p:cNvSpPr txBox="1"/>
          <p:nvPr/>
        </p:nvSpPr>
        <p:spPr>
          <a:xfrm>
            <a:off x="914343" y="5356002"/>
            <a:ext cx="1860388" cy="46211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:</a:t>
            </a: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各イベント</a:t>
            </a:r>
            <a:endParaRPr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508104" y="5587061"/>
                <a:ext cx="3159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𝛿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1" lang="ja-JP" altLang="en-US" sz="4000" dirty="0" smtClean="0">
                    <a:solidFill>
                      <a:schemeClr val="bg1"/>
                    </a:solidFill>
                  </a:rPr>
                  <a:t>で解析</a:t>
                </a:r>
                <a:endParaRPr kumimoji="1" lang="ja-JP" alt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87061"/>
                <a:ext cx="3159135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r="-5598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78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/>
              </a:rPr>
              <a:t>相互相関</a:t>
            </a:r>
            <a:r>
              <a:rPr lang="en-US" sz="4000" dirty="0">
                <a:solidFill>
                  <a:schemeClr val="bg1"/>
                </a:solidFill>
                <a:latin typeface="Arial"/>
              </a:rPr>
              <a:t>
</a:t>
            </a:r>
            <a:r>
              <a:rPr lang="en-US" sz="2900" dirty="0" smtClean="0">
                <a:solidFill>
                  <a:schemeClr val="bg1"/>
                </a:solidFill>
                <a:latin typeface="Arial"/>
              </a:rPr>
              <a:t>~</a:t>
            </a:r>
            <a:r>
              <a:rPr lang="ja-JP" altLang="en-US" sz="2900" dirty="0">
                <a:solidFill>
                  <a:schemeClr val="bg1"/>
                </a:solidFill>
                <a:latin typeface="Arial"/>
              </a:rPr>
              <a:t>宇宙</a:t>
            </a:r>
            <a:r>
              <a:rPr lang="ja-JP" altLang="en-US" sz="2900" dirty="0" smtClean="0">
                <a:solidFill>
                  <a:schemeClr val="bg1"/>
                </a:solidFill>
                <a:latin typeface="Arial"/>
              </a:rPr>
              <a:t>線</a:t>
            </a:r>
            <a:r>
              <a:rPr lang="en-US" sz="2900" dirty="0" err="1" smtClean="0">
                <a:solidFill>
                  <a:schemeClr val="bg1"/>
                </a:solidFill>
                <a:latin typeface="Arial"/>
              </a:rPr>
              <a:t>データと</a:t>
            </a:r>
            <a:r>
              <a:rPr lang="ja-JP" altLang="en-US" sz="2900" dirty="0" smtClean="0">
                <a:solidFill>
                  <a:schemeClr val="bg1"/>
                </a:solidFill>
                <a:latin typeface="Arial"/>
              </a:rPr>
              <a:t>天体</a:t>
            </a:r>
            <a:r>
              <a:rPr lang="en-US" sz="2900" dirty="0" err="1" smtClean="0">
                <a:solidFill>
                  <a:schemeClr val="bg1"/>
                </a:solidFill>
                <a:latin typeface="Arial"/>
              </a:rPr>
              <a:t>カタログの相関を調べる</a:t>
            </a:r>
            <a:r>
              <a:rPr lang="en-US" sz="2900" dirty="0">
                <a:solidFill>
                  <a:schemeClr val="bg1"/>
                </a:solidFill>
                <a:latin typeface="Arial"/>
              </a:rPr>
              <a:t>~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004271" y="2095588"/>
            <a:ext cx="3565286" cy="35656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5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 flipH="1">
            <a:off x="3171465" y="3960176"/>
            <a:ext cx="1531525" cy="965713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2024617" y="4241366"/>
            <a:ext cx="5943885" cy="3308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FF00"/>
                </a:solidFill>
                <a:latin typeface="Calibri"/>
              </a:rPr>
              <a:t>Separation </a:t>
            </a:r>
            <a:r>
              <a:rPr lang="en-US" b="1" strike="noStrike" dirty="0" err="1">
                <a:solidFill>
                  <a:srgbClr val="FFFF00"/>
                </a:solidFill>
                <a:latin typeface="Calibri"/>
              </a:rPr>
              <a:t>Angle:δ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38" name="CustomShape 5"/>
          <p:cNvSpPr/>
          <p:nvPr/>
        </p:nvSpPr>
        <p:spPr>
          <a:xfrm flipH="1">
            <a:off x="4873123" y="3060433"/>
            <a:ext cx="557096" cy="897783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6"/>
          <p:cNvSpPr/>
          <p:nvPr/>
        </p:nvSpPr>
        <p:spPr>
          <a:xfrm flipH="1" flipV="1">
            <a:off x="5041297" y="3958542"/>
            <a:ext cx="1920774" cy="1066955"/>
          </a:xfrm>
          <a:prstGeom prst="straightConnector1">
            <a:avLst/>
          </a:prstGeom>
          <a:noFill/>
          <a:ln w="31680">
            <a:solidFill>
              <a:srgbClr val="00B050"/>
            </a:solidFill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7"/>
          <p:cNvSpPr/>
          <p:nvPr/>
        </p:nvSpPr>
        <p:spPr>
          <a:xfrm>
            <a:off x="5382870" y="2768138"/>
            <a:ext cx="339613" cy="33964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8"/>
          <p:cNvSpPr/>
          <p:nvPr/>
        </p:nvSpPr>
        <p:spPr>
          <a:xfrm>
            <a:off x="4704949" y="3787412"/>
            <a:ext cx="336348" cy="3399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FF"/>
          </a:solidFill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9"/>
          <p:cNvSpPr/>
          <p:nvPr/>
        </p:nvSpPr>
        <p:spPr>
          <a:xfrm>
            <a:off x="6910803" y="4978795"/>
            <a:ext cx="339940" cy="33638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0"/>
          <p:cNvSpPr/>
          <p:nvPr/>
        </p:nvSpPr>
        <p:spPr>
          <a:xfrm>
            <a:off x="718412" y="5486636"/>
            <a:ext cx="336348" cy="3399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FF"/>
          </a:solidFill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TextShape 11"/>
          <p:cNvSpPr txBox="1"/>
          <p:nvPr/>
        </p:nvSpPr>
        <p:spPr>
          <a:xfrm>
            <a:off x="1009043" y="5421319"/>
            <a:ext cx="2410829" cy="46211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:</a:t>
            </a: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テストしたい天体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5" name="CustomShape 12"/>
          <p:cNvSpPr/>
          <p:nvPr/>
        </p:nvSpPr>
        <p:spPr>
          <a:xfrm>
            <a:off x="718413" y="5060442"/>
            <a:ext cx="360186" cy="35597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TextShape 13"/>
          <p:cNvSpPr txBox="1"/>
          <p:nvPr/>
        </p:nvSpPr>
        <p:spPr>
          <a:xfrm>
            <a:off x="1009042" y="5089835"/>
            <a:ext cx="1690749" cy="46211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sz="2000" dirty="0">
                <a:solidFill>
                  <a:schemeClr val="bg1"/>
                </a:solidFill>
                <a:latin typeface="メイリオ"/>
                <a:ea typeface="メイリオ"/>
              </a:rPr>
              <a:t>:</a:t>
            </a:r>
            <a:r>
              <a:rPr lang="en-US" sz="2000" dirty="0" err="1">
                <a:solidFill>
                  <a:schemeClr val="bg1"/>
                </a:solidFill>
                <a:latin typeface="メイリオ"/>
                <a:ea typeface="メイリオ"/>
              </a:rPr>
              <a:t>各イベント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7" name="CustomShape 14"/>
          <p:cNvSpPr/>
          <p:nvPr/>
        </p:nvSpPr>
        <p:spPr>
          <a:xfrm>
            <a:off x="5277067" y="3326926"/>
            <a:ext cx="5172571" cy="3308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FF00"/>
                </a:solidFill>
                <a:latin typeface="Calibri"/>
              </a:rPr>
              <a:t>This pair is counted.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48" name="CustomShape 15"/>
          <p:cNvSpPr/>
          <p:nvPr/>
        </p:nvSpPr>
        <p:spPr>
          <a:xfrm>
            <a:off x="6465713" y="4437317"/>
            <a:ext cx="5172571" cy="3308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FF00"/>
                </a:solidFill>
                <a:latin typeface="Calibri"/>
              </a:rPr>
              <a:t>This pair is not counted.</a:t>
            </a:r>
            <a:endParaRPr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508104" y="5587061"/>
                <a:ext cx="3159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𝛿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1" lang="ja-JP" altLang="en-US" sz="4000" dirty="0" smtClean="0">
                    <a:solidFill>
                      <a:schemeClr val="bg1"/>
                    </a:solidFill>
                  </a:rPr>
                  <a:t>で解析</a:t>
                </a:r>
                <a:endParaRPr kumimoji="1" lang="ja-JP" alt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87061"/>
                <a:ext cx="3159135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r="-5598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806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2739" b="18345"/>
          <a:stretch/>
        </p:blipFill>
        <p:spPr>
          <a:xfrm>
            <a:off x="0" y="-315416"/>
            <a:ext cx="9143999" cy="71734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665" y="-315416"/>
            <a:ext cx="9144664" cy="717341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889556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>
                <a:solidFill>
                  <a:prstClr val="white"/>
                </a:solidFill>
                <a:latin typeface="小塚ゴシック Pro L" pitchFamily="34" charset="-128"/>
                <a:ea typeface="小塚ゴシック Pro L" pitchFamily="34" charset="-128"/>
              </a:rPr>
              <a:t>2008,05,11</a:t>
            </a:r>
            <a:r>
              <a:rPr lang="ja-JP" altLang="en-US" sz="2800" u="sng" dirty="0" smtClean="0">
                <a:solidFill>
                  <a:prstClr val="white"/>
                </a:solidFill>
                <a:latin typeface="小塚ゴシック Pro L" pitchFamily="34" charset="-128"/>
                <a:ea typeface="小塚ゴシック Pro L" pitchFamily="34" charset="-128"/>
              </a:rPr>
              <a:t>～</a:t>
            </a:r>
            <a:r>
              <a:rPr lang="en-US" altLang="ja-JP" sz="2800" u="sng" dirty="0" smtClean="0">
                <a:solidFill>
                  <a:prstClr val="white"/>
                </a:solidFill>
                <a:latin typeface="小塚ゴシック Pro L" pitchFamily="34" charset="-128"/>
                <a:ea typeface="小塚ゴシック Pro L" pitchFamily="34" charset="-128"/>
              </a:rPr>
              <a:t>2010,02,13</a:t>
            </a:r>
            <a:endParaRPr lang="ja-JP" altLang="en-US" sz="2800" u="sng" dirty="0" smtClean="0">
              <a:solidFill>
                <a:prstClr val="white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7784" y="2299519"/>
            <a:ext cx="3991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prstClr val="white"/>
                </a:solidFill>
                <a:latin typeface="小塚ゴシック Pro L" pitchFamily="34" charset="-128"/>
                <a:ea typeface="小塚ゴシック Pro L" pitchFamily="34" charset="-128"/>
              </a:rPr>
              <a:t>SD</a:t>
            </a:r>
            <a:r>
              <a:rPr lang="ja-JP" altLang="en-US" sz="4400" dirty="0" smtClean="0">
                <a:solidFill>
                  <a:prstClr val="white"/>
                </a:solidFill>
                <a:latin typeface="小塚ゴシック Pro L" pitchFamily="34" charset="-128"/>
                <a:ea typeface="小塚ゴシック Pro L" pitchFamily="34" charset="-128"/>
              </a:rPr>
              <a:t>事象 </a:t>
            </a:r>
            <a:r>
              <a:rPr lang="en-US" altLang="ja-JP" sz="4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165886</a:t>
            </a:r>
            <a:endParaRPr lang="ja-JP" altLang="en-US" sz="4400" dirty="0" smtClean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3956724"/>
            <a:ext cx="6064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solidFill>
                  <a:prstClr val="white"/>
                </a:solidFill>
                <a:latin typeface="小塚ゴシック Pro L" pitchFamily="34" charset="-128"/>
                <a:ea typeface="小塚ゴシック Pro L" pitchFamily="34" charset="-128"/>
              </a:rPr>
              <a:t>ハイブリッド事象 </a:t>
            </a:r>
            <a:r>
              <a:rPr lang="en-US" altLang="ja-JP" sz="4400" dirty="0" smtClean="0">
                <a:solidFill>
                  <a:srgbClr val="FFFF00"/>
                </a:solidFill>
                <a:latin typeface="小塚ゴシック Pro L" pitchFamily="34" charset="-128"/>
                <a:ea typeface="小塚ゴシック Pro L" pitchFamily="34" charset="-128"/>
              </a:rPr>
              <a:t>1607</a:t>
            </a:r>
            <a:endParaRPr lang="ja-JP" altLang="en-US" sz="4400" dirty="0" smtClean="0">
              <a:solidFill>
                <a:srgbClr val="FFFF00"/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926701" y="4604796"/>
            <a:ext cx="6611248" cy="1056452"/>
            <a:chOff x="1979711" y="4869160"/>
            <a:chExt cx="6611248" cy="1056452"/>
          </a:xfrm>
        </p:grpSpPr>
        <p:sp>
          <p:nvSpPr>
            <p:cNvPr id="9" name="右矢印 8"/>
            <p:cNvSpPr/>
            <p:nvPr/>
          </p:nvSpPr>
          <p:spPr>
            <a:xfrm rot="5400000">
              <a:off x="6595567" y="4895911"/>
              <a:ext cx="557558" cy="504056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mtClean="0">
                <a:solidFill>
                  <a:prstClr val="white"/>
                </a:solidFill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1979711" y="5421556"/>
              <a:ext cx="6611248" cy="504056"/>
              <a:chOff x="-2556793" y="3508412"/>
              <a:chExt cx="6611248" cy="504056"/>
            </a:xfrm>
          </p:grpSpPr>
          <p:sp>
            <p:nvSpPr>
              <p:cNvPr id="11" name="角丸四角形 10"/>
              <p:cNvSpPr/>
              <p:nvPr/>
            </p:nvSpPr>
            <p:spPr>
              <a:xfrm>
                <a:off x="-2556793" y="3508412"/>
                <a:ext cx="6611247" cy="504056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mtClean="0">
                  <a:solidFill>
                    <a:prstClr val="white"/>
                  </a:solidFill>
                  <a:latin typeface="小塚ゴシック Pro L" pitchFamily="34" charset="-128"/>
                  <a:ea typeface="小塚ゴシック Pro L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-2317546" y="3529608"/>
                    <a:ext cx="637200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2400" dirty="0" smtClean="0">
                        <a:solidFill>
                          <a:prstClr val="white"/>
                        </a:solidFill>
                        <a:latin typeface="小塚ゴシック Pro L" pitchFamily="34" charset="-128"/>
                        <a:ea typeface="小塚ゴシック Pro L" pitchFamily="34" charset="-128"/>
                      </a:rPr>
                      <a:t>高エネルギー</a:t>
                    </a:r>
                    <a:r>
                      <a:rPr lang="en-US" altLang="ja-JP" sz="2400" dirty="0" smtClean="0">
                        <a:solidFill>
                          <a:prstClr val="white"/>
                        </a:solidFill>
                        <a:latin typeface="小塚ゴシック Pro L" pitchFamily="34" charset="-128"/>
                        <a:ea typeface="小塚ゴシック Pro L" pitchFamily="34" charset="-128"/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0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小塚ゴシック Pro L" pitchFamily="34" charset="-128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小塚ゴシック Pro L" pitchFamily="34" charset="-128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小塚ゴシック Pro L" pitchFamily="34" charset="-128"/>
                              </a:rPr>
                              <m:t>19</m:t>
                            </m:r>
                          </m:sup>
                        </m:sSup>
                        <m:r>
                          <a:rPr lang="en-US" altLang="ja-JP" sz="2400" b="0" i="1" smtClean="0">
                            <a:solidFill>
                              <a:prstClr val="white"/>
                            </a:solidFill>
                            <a:latin typeface="Cambria Math"/>
                            <a:ea typeface="小塚ゴシック Pro L" pitchFamily="34" charset="-128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prstClr val="white"/>
                            </a:solidFill>
                            <a:latin typeface="Cambria Math"/>
                            <a:ea typeface="小塚ゴシック Pro L" pitchFamily="34" charset="-128"/>
                          </a:rPr>
                          <m:t>eV</m:t>
                        </m:r>
                      </m:oMath>
                    </a14:m>
                    <a:r>
                      <a:rPr lang="ja-JP" altLang="en-US" sz="2400" dirty="0">
                        <a:solidFill>
                          <a:prstClr val="white"/>
                        </a:solidFill>
                        <a:latin typeface="小塚ゴシック Pro L" pitchFamily="34" charset="-128"/>
                        <a:ea typeface="小塚ゴシック Pro L" pitchFamily="34" charset="-128"/>
                      </a:rPr>
                      <a:t>以上</a:t>
                    </a:r>
                    <a:r>
                      <a:rPr lang="en-US" altLang="ja-JP" sz="2400" dirty="0" smtClean="0">
                        <a:solidFill>
                          <a:prstClr val="white"/>
                        </a:solidFill>
                        <a:latin typeface="小塚ゴシック Pro L" pitchFamily="34" charset="-128"/>
                        <a:ea typeface="小塚ゴシック Pro L" pitchFamily="34" charset="-128"/>
                      </a:rPr>
                      <a:t>)</a:t>
                    </a:r>
                    <a:r>
                      <a:rPr lang="ja-JP" altLang="en-US" sz="2400" dirty="0" smtClean="0">
                        <a:solidFill>
                          <a:prstClr val="white"/>
                        </a:solidFill>
                        <a:latin typeface="小塚ゴシック Pro L" pitchFamily="34" charset="-128"/>
                        <a:ea typeface="小塚ゴシック Pro L" pitchFamily="34" charset="-128"/>
                      </a:rPr>
                      <a:t> の事象をプロット</a:t>
                    </a:r>
                    <a:endParaRPr lang="en-US" altLang="ja-JP" sz="2400" dirty="0" smtClean="0">
                      <a:solidFill>
                        <a:prstClr val="white"/>
                      </a:solidFill>
                      <a:latin typeface="小塚ゴシック Pro L" pitchFamily="34" charset="-128"/>
                      <a:ea typeface="小塚ゴシック Pro L" pitchFamily="34" charset="-128"/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317546" y="3529608"/>
                    <a:ext cx="6372001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434" t="-9211" r="-478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611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" y="957637"/>
            <a:ext cx="8289553" cy="4942726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179512" y="476672"/>
            <a:ext cx="2862902" cy="671771"/>
            <a:chOff x="-3420888" y="1772816"/>
            <a:chExt cx="2862902" cy="671771"/>
          </a:xfrm>
        </p:grpSpPr>
        <p:sp>
          <p:nvSpPr>
            <p:cNvPr id="20" name="正方形/長方形 19"/>
            <p:cNvSpPr/>
            <p:nvPr/>
          </p:nvSpPr>
          <p:spPr>
            <a:xfrm>
              <a:off x="-3420888" y="1772816"/>
              <a:ext cx="2862902" cy="671771"/>
            </a:xfrm>
            <a:prstGeom prst="rect">
              <a:avLst/>
            </a:prstGeom>
            <a:solidFill>
              <a:srgbClr val="EE4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-3312876" y="1816314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prstClr val="white"/>
                  </a:solidFill>
                  <a:latin typeface="小塚ゴシック Pro L" pitchFamily="34" charset="-128"/>
                  <a:ea typeface="小塚ゴシック Pro L" pitchFamily="34" charset="-128"/>
                </a:rPr>
                <a:t>プロット結果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3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" y="957637"/>
            <a:ext cx="8289553" cy="4942726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7020272" y="957637"/>
            <a:ext cx="0" cy="44799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 rot="21109342">
            <a:off x="3131840" y="4121844"/>
            <a:ext cx="34563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 rot="20886481">
            <a:off x="3388321" y="3457681"/>
            <a:ext cx="5028269" cy="7717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 rot="20899007">
            <a:off x="2822979" y="2711354"/>
            <a:ext cx="3931098" cy="133776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95536" y="3573016"/>
            <a:ext cx="3136664" cy="3009124"/>
            <a:chOff x="5508104" y="275860"/>
            <a:chExt cx="3136664" cy="30091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75860"/>
              <a:ext cx="3136664" cy="300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>
              <a:endCxn id="3074" idx="3"/>
            </p:cNvCxnSpPr>
            <p:nvPr/>
          </p:nvCxnSpPr>
          <p:spPr>
            <a:xfrm>
              <a:off x="5796136" y="1780422"/>
              <a:ext cx="284863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右矢印 10"/>
          <p:cNvSpPr/>
          <p:nvPr/>
        </p:nvSpPr>
        <p:spPr>
          <a:xfrm>
            <a:off x="3779912" y="4717538"/>
            <a:ext cx="3024336" cy="720080"/>
          </a:xfrm>
          <a:prstGeom prst="rightArrow">
            <a:avLst/>
          </a:prstGeom>
          <a:solidFill>
            <a:srgbClr val="EE4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5400000">
            <a:off x="4984277" y="1979313"/>
            <a:ext cx="471590" cy="72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smtClean="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23727" y="1545321"/>
            <a:ext cx="5582999" cy="5155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161876" y="1603029"/>
                <a:ext cx="55448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r>
                      <a:rPr lang="en-US" altLang="ja-JP" sz="2000" b="0" smtClean="0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solidFill>
                          <a:prstClr val="white"/>
                        </a:solidFill>
                        <a:latin typeface="Cambria Math"/>
                      </a:rPr>
                      <m:t>900</m:t>
                    </m:r>
                    <m:r>
                      <a:rPr lang="en-US" altLang="ja-JP" sz="2000" b="0" i="0" smtClean="0">
                        <a:solidFill>
                          <a:prstClr val="white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prstClr val="white"/>
                        </a:solidFill>
                        <a:latin typeface="Cambria Math"/>
                      </a:rPr>
                      <m:t>g</m:t>
                    </m:r>
                    <m:r>
                      <a:rPr lang="en-US" altLang="ja-JP" sz="2000" b="0" i="0" smtClean="0">
                        <a:solidFill>
                          <a:prstClr val="white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prstClr val="white"/>
                        </a:solidFill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 sz="2000" b="0" i="0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dirty="0" smtClean="0">
                    <a:solidFill>
                      <a:prstClr val="white"/>
                    </a:solidFill>
                    <a:latin typeface="小塚ゴシック Pro L" pitchFamily="34" charset="-128"/>
                    <a:ea typeface="小塚ゴシック Pro L" pitchFamily="34" charset="-128"/>
                  </a:rPr>
                  <a:t>の場合の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white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en-US" sz="2000" dirty="0" smtClean="0">
                    <a:solidFill>
                      <a:prstClr val="white"/>
                    </a:solidFill>
                    <a:latin typeface="小塚ゴシック Pro L" pitchFamily="34" charset="-128"/>
                    <a:ea typeface="小塚ゴシック Pro L" pitchFamily="34" charset="-128"/>
                  </a:rPr>
                  <a:t>を予想 </a:t>
                </a:r>
                <a:r>
                  <a:rPr lang="en-US" altLang="ja-JP" sz="2000" dirty="0" smtClean="0">
                    <a:solidFill>
                      <a:prstClr val="white"/>
                    </a:solidFill>
                    <a:latin typeface="小塚ゴシック Pro L" pitchFamily="34" charset="-128"/>
                    <a:ea typeface="小塚ゴシック Pro L" pitchFamily="34" charset="-128"/>
                  </a:rPr>
                  <a:t>: </a:t>
                </a:r>
                <a:r>
                  <a:rPr lang="ja-JP" altLang="en-US" sz="2000" dirty="0" smtClean="0">
                    <a:solidFill>
                      <a:prstClr val="white"/>
                    </a:solidFill>
                    <a:latin typeface="小塚ゴシック Pro L" pitchFamily="34" charset="-128"/>
                    <a:ea typeface="小塚ゴシック Pro L" pitchFamily="34" charset="-128"/>
                  </a:rPr>
                  <a:t>線形近似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76" y="1603029"/>
                <a:ext cx="5544851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4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3" y="957637"/>
            <a:ext cx="8289553" cy="4942726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6912260" y="2492896"/>
            <a:ext cx="216024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912260" y="3356992"/>
            <a:ext cx="216024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912260" y="3645024"/>
            <a:ext cx="216024" cy="2160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6912260" y="4049452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020272" y="957637"/>
            <a:ext cx="0" cy="44799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1" y="2159329"/>
            <a:ext cx="3240360" cy="33356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1" y="2974410"/>
            <a:ext cx="3221521" cy="33162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0" y="3787551"/>
            <a:ext cx="3221521" cy="33162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3" y="4600691"/>
            <a:ext cx="3221521" cy="331627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883873" y="4932318"/>
            <a:ext cx="318553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883873" y="2492896"/>
            <a:ext cx="31855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883873" y="3284984"/>
            <a:ext cx="318553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883873" y="4135047"/>
            <a:ext cx="318553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3" y="2132856"/>
            <a:ext cx="1666875" cy="30003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3" y="2896939"/>
            <a:ext cx="1666875" cy="30003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3" y="3661022"/>
            <a:ext cx="1666875" cy="30003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34" y="4425106"/>
            <a:ext cx="1666875" cy="300038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6235033" y="4725144"/>
            <a:ext cx="16668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235033" y="3196977"/>
            <a:ext cx="166687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235033" y="3961060"/>
            <a:ext cx="16668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235033" y="2432894"/>
            <a:ext cx="1666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5868144" y="1700808"/>
            <a:ext cx="2304256" cy="3528392"/>
          </a:xfrm>
          <a:prstGeom prst="roundRect">
            <a:avLst/>
          </a:prstGeom>
          <a:noFill/>
          <a:ln w="63500">
            <a:solidFill>
              <a:srgbClr val="EE40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37" name="下矢印 36"/>
          <p:cNvSpPr/>
          <p:nvPr/>
        </p:nvSpPr>
        <p:spPr>
          <a:xfrm>
            <a:off x="7169207" y="5229200"/>
            <a:ext cx="756084" cy="805213"/>
          </a:xfrm>
          <a:prstGeom prst="downArrow">
            <a:avLst/>
          </a:prstGeom>
          <a:solidFill>
            <a:srgbClr val="EE40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978223" y="6067595"/>
                <a:ext cx="6211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>
                    <a:solidFill>
                      <a:prstClr val="white"/>
                    </a:solidFill>
                    <a:latin typeface="小塚ゴシック Pro L" pitchFamily="34" charset="-128"/>
                    <a:ea typeface="小塚ゴシック Pro L" pitchFamily="34" charset="-128"/>
                  </a:rPr>
                  <a:t>この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prstClr val="white"/>
                        </a:solidFill>
                        <a:latin typeface="Cambria Math"/>
                        <a:ea typeface="小塚ゴシック Pro L" pitchFamily="34" charset="-128"/>
                      </a:rPr>
                      <m:t>𝑎</m:t>
                    </m:r>
                  </m:oMath>
                </a14:m>
                <a:r>
                  <a:rPr lang="ja-JP" altLang="en-US" sz="2400" dirty="0" smtClean="0">
                    <a:solidFill>
                      <a:prstClr val="white"/>
                    </a:solidFill>
                    <a:latin typeface="小塚ゴシック Pro L" pitchFamily="34" charset="-128"/>
                    <a:ea typeface="小塚ゴシック Pro L" pitchFamily="34" charset="-128"/>
                  </a:rPr>
                  <a:t>の閾値を超える事象がガンマ線事象！</a:t>
                </a:r>
                <a:endParaRPr lang="en-US" altLang="ja-JP" sz="2400" dirty="0" smtClean="0">
                  <a:solidFill>
                    <a:prstClr val="white"/>
                  </a:solidFill>
                  <a:latin typeface="小塚ゴシック Pro L" pitchFamily="34" charset="-128"/>
                  <a:ea typeface="小塚ゴシック Pro L" pitchFamily="34" charset="-128"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23" y="6067595"/>
                <a:ext cx="621144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572" t="-9211" r="-5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4" y="1496903"/>
            <a:ext cx="7569472" cy="451337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ガンマ</a:t>
            </a:r>
            <a:r>
              <a:rPr lang="ja-JP" altLang="en-US" dirty="0" smtClean="0"/>
              <a:t>線事象の到来方向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67544" y="4975547"/>
            <a:ext cx="3744416" cy="757709"/>
            <a:chOff x="-3420888" y="3773768"/>
            <a:chExt cx="3744416" cy="757709"/>
          </a:xfrm>
        </p:grpSpPr>
        <p:sp>
          <p:nvSpPr>
            <p:cNvPr id="8" name="正方形/長方形 7"/>
            <p:cNvSpPr/>
            <p:nvPr/>
          </p:nvSpPr>
          <p:spPr>
            <a:xfrm>
              <a:off x="-3420888" y="3773768"/>
              <a:ext cx="3744416" cy="757709"/>
            </a:xfrm>
            <a:prstGeom prst="rect">
              <a:avLst/>
            </a:prstGeom>
            <a:solidFill>
              <a:srgbClr val="EE4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-3420888" y="3860235"/>
              <a:ext cx="37375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prstClr val="white"/>
                  </a:solidFill>
                </a:rPr>
                <a:t>自己相関 </a:t>
              </a:r>
              <a:r>
                <a:rPr lang="en-US" altLang="ja-JP" sz="3200" dirty="0" smtClean="0">
                  <a:solidFill>
                    <a:prstClr val="white"/>
                  </a:solidFill>
                </a:rPr>
                <a:t>: 225 </a:t>
              </a:r>
              <a:r>
                <a:rPr lang="en-US" altLang="ja-JP" sz="3200" dirty="0" smtClean="0">
                  <a:solidFill>
                    <a:prstClr val="white"/>
                  </a:solidFill>
                </a:rPr>
                <a:t>pairs</a:t>
              </a:r>
              <a:endParaRPr lang="en-US" altLang="ja-JP" sz="32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777340" y="54771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銀河座標系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26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得られた値の意味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/>
              <a:t>到来方向が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等方</a:t>
            </a:r>
            <a:r>
              <a:rPr kumimoji="1" lang="ja-JP" altLang="en-US" sz="2800" dirty="0" smtClean="0"/>
              <a:t>であると仮定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 smtClean="0"/>
              <a:t>225 pair</a:t>
            </a:r>
            <a:r>
              <a:rPr kumimoji="1" lang="ja-JP" altLang="en-US" sz="2800" dirty="0" smtClean="0"/>
              <a:t>より多くの</a:t>
            </a:r>
            <a:r>
              <a:rPr kumimoji="1" lang="en-US" altLang="ja-JP" sz="2800" dirty="0" smtClean="0"/>
              <a:t>pair</a:t>
            </a:r>
            <a:r>
              <a:rPr kumimoji="1" lang="ja-JP" altLang="en-US" sz="2800" dirty="0" smtClean="0"/>
              <a:t>を持つ確率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 algn="ctr">
              <a:buNone/>
            </a:pPr>
            <a:r>
              <a:rPr kumimoji="1" lang="en-US" altLang="ja-JP" sz="8000" dirty="0" smtClean="0">
                <a:solidFill>
                  <a:srgbClr val="FFFF00"/>
                </a:solidFill>
              </a:rPr>
              <a:t>48.2%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60032" y="522053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prstClr val="white"/>
                </a:solidFill>
              </a:rPr>
              <a:t>異方性は</a:t>
            </a:r>
            <a:r>
              <a:rPr lang="ja-JP" altLang="en-US" sz="2800" dirty="0" smtClean="0">
                <a:solidFill>
                  <a:srgbClr val="FFFF00"/>
                </a:solidFill>
              </a:rPr>
              <a:t>見られない</a:t>
            </a:r>
          </a:p>
        </p:txBody>
      </p:sp>
      <p:sp>
        <p:nvSpPr>
          <p:cNvPr id="5" name="右矢印 4"/>
          <p:cNvSpPr/>
          <p:nvPr/>
        </p:nvSpPr>
        <p:spPr>
          <a:xfrm>
            <a:off x="2843808" y="5085184"/>
            <a:ext cx="1832144" cy="793929"/>
          </a:xfrm>
          <a:prstGeom prst="rightArrow">
            <a:avLst/>
          </a:prstGeom>
          <a:solidFill>
            <a:srgbClr val="EE4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相互相関</a:t>
            </a:r>
            <a:endParaRPr kumimoji="1" lang="ja-JP" altLang="en-US" dirty="0"/>
          </a:p>
        </p:txBody>
      </p:sp>
      <p:pic>
        <p:nvPicPr>
          <p:cNvPr id="2050" name="Picture 2" descr="C:\Users\HAYATO\Desktop\SpringSchool\swift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404492"/>
            <a:ext cx="906780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YATO\Desktop\SpringSchool\ban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36740"/>
            <a:ext cx="6953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403251" y="3657218"/>
            <a:ext cx="2337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200" dirty="0" smtClean="0">
                <a:solidFill>
                  <a:prstClr val="white"/>
                </a:solidFill>
              </a:rPr>
              <a:t>2008,05</a:t>
            </a:r>
            <a:r>
              <a:rPr lang="ja-JP" altLang="en-US" sz="2200" dirty="0" smtClean="0">
                <a:solidFill>
                  <a:prstClr val="white"/>
                </a:solidFill>
              </a:rPr>
              <a:t>～</a:t>
            </a:r>
            <a:r>
              <a:rPr lang="en-US" altLang="ja-JP" sz="2200" dirty="0" smtClean="0">
                <a:solidFill>
                  <a:prstClr val="white"/>
                </a:solidFill>
              </a:rPr>
              <a:t>2010,02</a:t>
            </a:r>
          </a:p>
          <a:p>
            <a:pPr algn="ctr"/>
            <a:r>
              <a:rPr lang="en-US" altLang="ja-JP" sz="2200" dirty="0" smtClean="0">
                <a:solidFill>
                  <a:prstClr val="white"/>
                </a:solidFill>
              </a:rPr>
              <a:t>14-195keV (</a:t>
            </a:r>
            <a:r>
              <a:rPr lang="en-US" altLang="ja-JP" sz="2200" dirty="0" smtClean="0">
                <a:solidFill>
                  <a:srgbClr val="FFFF00"/>
                </a:solidFill>
              </a:rPr>
              <a:t>X-ray</a:t>
            </a:r>
            <a:r>
              <a:rPr lang="en-US" altLang="ja-JP" sz="2200" dirty="0" smtClean="0">
                <a:solidFill>
                  <a:prstClr val="white"/>
                </a:solidFill>
              </a:rPr>
              <a:t>)</a:t>
            </a:r>
            <a:endParaRPr lang="ja-JP" altLang="en-US" sz="2200" dirty="0" smtClean="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3252" y="5805264"/>
            <a:ext cx="2337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200" dirty="0" smtClean="0">
                <a:solidFill>
                  <a:prstClr val="white"/>
                </a:solidFill>
              </a:rPr>
              <a:t>2008,08</a:t>
            </a:r>
            <a:r>
              <a:rPr lang="ja-JP" altLang="en-US" sz="2200" dirty="0" smtClean="0">
                <a:solidFill>
                  <a:prstClr val="white"/>
                </a:solidFill>
              </a:rPr>
              <a:t>～</a:t>
            </a:r>
            <a:r>
              <a:rPr lang="en-US" altLang="ja-JP" sz="2200" dirty="0" smtClean="0">
                <a:solidFill>
                  <a:prstClr val="white"/>
                </a:solidFill>
              </a:rPr>
              <a:t>2008,10</a:t>
            </a:r>
          </a:p>
          <a:p>
            <a:pPr algn="ctr"/>
            <a:r>
              <a:rPr lang="en-US" altLang="ja-JP" sz="2200" dirty="0" smtClean="0">
                <a:solidFill>
                  <a:srgbClr val="FFFF00"/>
                </a:solidFill>
              </a:rPr>
              <a:t>γ-ray</a:t>
            </a:r>
            <a:endParaRPr lang="ja-JP" altLang="en-US" sz="2200" dirty="0" smtClean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537628"/>
            <a:ext cx="645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200Mpc</a:t>
            </a:r>
            <a:r>
              <a:rPr lang="ja-JP" altLang="en-US" sz="2800" dirty="0" smtClean="0">
                <a:solidFill>
                  <a:prstClr val="white"/>
                </a:solidFill>
              </a:rPr>
              <a:t>以内のデータとの相関を調べる</a:t>
            </a:r>
          </a:p>
        </p:txBody>
      </p:sp>
    </p:spTree>
    <p:extLst>
      <p:ext uri="{BB962C8B-B14F-4D97-AF65-F5344CB8AC3E}">
        <p14:creationId xmlns:p14="http://schemas.microsoft.com/office/powerpoint/2010/main" val="30340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研究概要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最高エネルギー宇宙線の物理と測定、解析手法を学ぶ</a:t>
            </a:r>
            <a:endParaRPr kumimoji="1" lang="en-US" altLang="ja-JP" dirty="0" smtClean="0"/>
          </a:p>
          <a:p>
            <a:r>
              <a:rPr lang="ja-JP" altLang="en-US" dirty="0" smtClean="0"/>
              <a:t>テレスコープアレイ（</a:t>
            </a:r>
            <a:r>
              <a:rPr lang="en-US" altLang="ja-JP" dirty="0" smtClean="0"/>
              <a:t>TA)</a:t>
            </a:r>
            <a:r>
              <a:rPr lang="ja-JP" altLang="en-US" dirty="0" smtClean="0"/>
              <a:t>の観測データを用いた最高</a:t>
            </a:r>
            <a:r>
              <a:rPr lang="ja-JP" altLang="en-US" dirty="0"/>
              <a:t>エネルギー</a:t>
            </a:r>
            <a:r>
              <a:rPr lang="ja-JP" altLang="en-US" dirty="0" smtClean="0"/>
              <a:t>宇宙線の発生源の特定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最高エネルギー宇宙線の到来方向の解析</a:t>
            </a:r>
            <a:endParaRPr lang="en-US" altLang="ja-JP" dirty="0" smtClean="0"/>
          </a:p>
          <a:p>
            <a:pPr lvl="1"/>
            <a:r>
              <a:rPr kumimoji="1" lang="ja-JP" altLang="en-US" b="1" dirty="0" smtClean="0">
                <a:solidFill>
                  <a:srgbClr val="FFFF00"/>
                </a:solidFill>
              </a:rPr>
              <a:t>超高エネルギー</a:t>
            </a:r>
            <a:r>
              <a:rPr lang="ja-JP" altLang="en-US" b="1" dirty="0" smtClean="0">
                <a:solidFill>
                  <a:srgbClr val="FFFF00"/>
                </a:solidFill>
              </a:rPr>
              <a:t>ガンマ線の到来方向の解析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77" y="3648338"/>
            <a:ext cx="4825089" cy="28770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58128" cy="288032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H="1">
            <a:off x="251522" y="3645024"/>
            <a:ext cx="8613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51520" y="3212976"/>
            <a:ext cx="86131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724084" y="2649106"/>
            <a:ext cx="1240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white"/>
                </a:solidFill>
              </a:rPr>
              <a:t>Swift</a:t>
            </a:r>
            <a:endParaRPr lang="ja-JP" altLang="en-US" sz="4000" dirty="0" smtClean="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167" y="3564305"/>
            <a:ext cx="1411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white"/>
                </a:solidFill>
              </a:rPr>
              <a:t>Fermi</a:t>
            </a:r>
            <a:endParaRPr lang="ja-JP" altLang="en-US" sz="4000" dirty="0" smtClean="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36096" y="1234207"/>
            <a:ext cx="3458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</a:rPr>
              <a:t>観測された</a:t>
            </a:r>
            <a:endParaRPr lang="en-US" altLang="ja-JP" sz="3200" dirty="0" smtClean="0">
              <a:solidFill>
                <a:prstClr val="white"/>
              </a:solidFill>
            </a:endParaRPr>
          </a:p>
          <a:p>
            <a:r>
              <a:rPr lang="ja-JP" altLang="en-US" sz="3200" dirty="0" smtClean="0">
                <a:solidFill>
                  <a:prstClr val="white"/>
                </a:solidFill>
              </a:rPr>
              <a:t>相互相関 </a:t>
            </a:r>
            <a:r>
              <a:rPr lang="en-US" altLang="ja-JP" sz="3200" dirty="0" smtClean="0">
                <a:solidFill>
                  <a:prstClr val="white"/>
                </a:solidFill>
              </a:rPr>
              <a:t>: </a:t>
            </a:r>
            <a:r>
              <a:rPr lang="en-US" altLang="ja-JP" sz="3200" dirty="0" smtClean="0">
                <a:solidFill>
                  <a:srgbClr val="FFFF00"/>
                </a:solidFill>
              </a:rPr>
              <a:t>61 </a:t>
            </a:r>
            <a:r>
              <a:rPr lang="en-US" altLang="ja-JP" sz="3200" dirty="0" smtClean="0">
                <a:solidFill>
                  <a:prstClr val="white"/>
                </a:solidFill>
              </a:rPr>
              <a:t>pairs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4548232"/>
            <a:ext cx="3295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</a:rPr>
              <a:t>観測された</a:t>
            </a:r>
            <a:endParaRPr lang="en-US" altLang="ja-JP" sz="3200" dirty="0" smtClean="0">
              <a:solidFill>
                <a:prstClr val="white"/>
              </a:solidFill>
            </a:endParaRPr>
          </a:p>
          <a:p>
            <a:r>
              <a:rPr lang="ja-JP" altLang="en-US" sz="3200" dirty="0" smtClean="0">
                <a:solidFill>
                  <a:prstClr val="white"/>
                </a:solidFill>
              </a:rPr>
              <a:t>相互相関 </a:t>
            </a:r>
            <a:r>
              <a:rPr lang="en-US" altLang="ja-JP" sz="3200" dirty="0" smtClean="0">
                <a:solidFill>
                  <a:prstClr val="white"/>
                </a:solidFill>
              </a:rPr>
              <a:t>: </a:t>
            </a:r>
            <a:r>
              <a:rPr lang="en-US" altLang="ja-JP" sz="3200" dirty="0" smtClean="0">
                <a:solidFill>
                  <a:srgbClr val="FFFF00"/>
                </a:solidFill>
              </a:rPr>
              <a:t>7 </a:t>
            </a:r>
            <a:r>
              <a:rPr lang="en-US" altLang="ja-JP" sz="3200" dirty="0" smtClean="0">
                <a:solidFill>
                  <a:prstClr val="white"/>
                </a:solidFill>
              </a:rPr>
              <a:t>pairs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H="1">
            <a:off x="251522" y="3645024"/>
            <a:ext cx="8613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51520" y="3212976"/>
            <a:ext cx="86131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724084" y="2649106"/>
            <a:ext cx="1240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white"/>
                </a:solidFill>
              </a:rPr>
              <a:t>Swift</a:t>
            </a:r>
            <a:endParaRPr lang="ja-JP" altLang="en-US" sz="4000" dirty="0" smtClean="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167" y="3564305"/>
            <a:ext cx="1411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white"/>
                </a:solidFill>
              </a:rPr>
              <a:t>Fermi</a:t>
            </a:r>
            <a:endParaRPr lang="ja-JP" altLang="en-US" sz="4000" dirty="0" smtClean="0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8" y="62068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</a:rPr>
              <a:t>シュミレーション結果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09698" y="391824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</a:rPr>
              <a:t>シュミレーション結果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3834" y="4797152"/>
            <a:ext cx="1553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FF00"/>
                </a:solidFill>
              </a:rPr>
              <a:t>71.5%</a:t>
            </a:r>
            <a:endParaRPr lang="ja-JP" altLang="en-US" sz="4400" dirty="0" smtClean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76707" y="1435423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FF00"/>
                </a:solidFill>
              </a:rPr>
              <a:t>52.0%</a:t>
            </a:r>
            <a:endParaRPr lang="ja-JP" altLang="en-US" sz="4400" dirty="0" smtClean="0">
              <a:solidFill>
                <a:srgbClr val="FFFF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06586" y="2855985"/>
            <a:ext cx="6130828" cy="1146031"/>
            <a:chOff x="2067264" y="3776668"/>
            <a:chExt cx="6130828" cy="1146031"/>
          </a:xfrm>
        </p:grpSpPr>
        <p:sp>
          <p:nvSpPr>
            <p:cNvPr id="2" name="正方形/長方形 1"/>
            <p:cNvSpPr/>
            <p:nvPr/>
          </p:nvSpPr>
          <p:spPr>
            <a:xfrm>
              <a:off x="2067264" y="3776668"/>
              <a:ext cx="6130828" cy="1146031"/>
            </a:xfrm>
            <a:prstGeom prst="rect">
              <a:avLst/>
            </a:prstGeom>
            <a:solidFill>
              <a:schemeClr val="tx1">
                <a:alpha val="8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270356" y="3888018"/>
              <a:ext cx="5724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prstClr val="white"/>
                  </a:solidFill>
                </a:rPr>
                <a:t>相関は</a:t>
              </a:r>
              <a:r>
                <a:rPr lang="ja-JP" altLang="en-US" sz="5400" dirty="0" smtClean="0">
                  <a:solidFill>
                    <a:srgbClr val="FFFF00"/>
                  </a:solidFill>
                </a:rPr>
                <a:t>見られない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5436096" y="1234207"/>
            <a:ext cx="3458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</a:rPr>
              <a:t>観測された</a:t>
            </a:r>
            <a:endParaRPr lang="en-US" altLang="ja-JP" sz="3200" dirty="0" smtClean="0">
              <a:solidFill>
                <a:prstClr val="white"/>
              </a:solidFill>
            </a:endParaRPr>
          </a:p>
          <a:p>
            <a:r>
              <a:rPr lang="ja-JP" altLang="en-US" sz="3200" dirty="0" smtClean="0">
                <a:solidFill>
                  <a:prstClr val="white"/>
                </a:solidFill>
              </a:rPr>
              <a:t>相互相関 </a:t>
            </a:r>
            <a:r>
              <a:rPr lang="en-US" altLang="ja-JP" sz="3200" dirty="0" smtClean="0">
                <a:solidFill>
                  <a:prstClr val="white"/>
                </a:solidFill>
              </a:rPr>
              <a:t>: </a:t>
            </a:r>
            <a:r>
              <a:rPr lang="en-US" altLang="ja-JP" sz="3200" dirty="0" smtClean="0">
                <a:solidFill>
                  <a:srgbClr val="FFFF00"/>
                </a:solidFill>
              </a:rPr>
              <a:t>61 </a:t>
            </a:r>
            <a:r>
              <a:rPr lang="en-US" altLang="ja-JP" sz="3200" dirty="0" smtClean="0">
                <a:solidFill>
                  <a:prstClr val="white"/>
                </a:solidFill>
              </a:rPr>
              <a:t>pairs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1560" y="4548232"/>
            <a:ext cx="3295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</a:rPr>
              <a:t>観測された</a:t>
            </a:r>
            <a:endParaRPr lang="en-US" altLang="ja-JP" sz="3200" dirty="0" smtClean="0">
              <a:solidFill>
                <a:prstClr val="white"/>
              </a:solidFill>
            </a:endParaRPr>
          </a:p>
          <a:p>
            <a:r>
              <a:rPr lang="ja-JP" altLang="en-US" sz="3200" dirty="0" smtClean="0">
                <a:solidFill>
                  <a:prstClr val="white"/>
                </a:solidFill>
              </a:rPr>
              <a:t>相互相関 </a:t>
            </a:r>
            <a:r>
              <a:rPr lang="en-US" altLang="ja-JP" sz="3200" dirty="0" smtClean="0">
                <a:solidFill>
                  <a:prstClr val="white"/>
                </a:solidFill>
              </a:rPr>
              <a:t>: </a:t>
            </a:r>
            <a:r>
              <a:rPr lang="en-US" altLang="ja-JP" sz="3200" dirty="0" smtClean="0">
                <a:solidFill>
                  <a:srgbClr val="FFFF00"/>
                </a:solidFill>
              </a:rPr>
              <a:t>7 </a:t>
            </a:r>
            <a:r>
              <a:rPr lang="en-US" altLang="ja-JP" sz="3200" dirty="0" smtClean="0">
                <a:solidFill>
                  <a:prstClr val="white"/>
                </a:solidFill>
              </a:rPr>
              <a:t>pairs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H="1">
            <a:off x="251522" y="3645024"/>
            <a:ext cx="8613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51520" y="3212976"/>
            <a:ext cx="86131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724084" y="2649106"/>
            <a:ext cx="1240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white"/>
                </a:solidFill>
              </a:rPr>
              <a:t>Swift</a:t>
            </a:r>
            <a:endParaRPr lang="ja-JP" altLang="en-US" sz="4000" dirty="0" smtClean="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167" y="3564305"/>
            <a:ext cx="1411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prstClr val="white"/>
                </a:solidFill>
              </a:rPr>
              <a:t>Fermi</a:t>
            </a:r>
            <a:endParaRPr lang="ja-JP" altLang="en-US" sz="4000" dirty="0" smtClean="0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8" y="62068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</a:rPr>
              <a:t>シュミレーション結果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09698" y="391824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</a:rPr>
              <a:t>シュミレーション結果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3834" y="4797152"/>
            <a:ext cx="1553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FF00"/>
                </a:solidFill>
              </a:rPr>
              <a:t>71.5%</a:t>
            </a:r>
            <a:endParaRPr lang="ja-JP" altLang="en-US" sz="4400" dirty="0" smtClean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76707" y="1435423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FF00"/>
                </a:solidFill>
              </a:rPr>
              <a:t>52.0%</a:t>
            </a:r>
            <a:endParaRPr lang="ja-JP" altLang="en-US" sz="4400" dirty="0" smtClean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36096" y="1527756"/>
            <a:ext cx="328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</a:rPr>
              <a:t>相互相関 </a:t>
            </a:r>
            <a:r>
              <a:rPr lang="en-US" altLang="ja-JP" sz="3200" dirty="0" smtClean="0">
                <a:solidFill>
                  <a:prstClr val="white"/>
                </a:solidFill>
              </a:rPr>
              <a:t>: </a:t>
            </a:r>
            <a:r>
              <a:rPr lang="en-US" altLang="ja-JP" sz="3200" dirty="0" smtClean="0">
                <a:solidFill>
                  <a:srgbClr val="FFFF00"/>
                </a:solidFill>
              </a:rPr>
              <a:t>61 </a:t>
            </a:r>
            <a:r>
              <a:rPr lang="en-US" altLang="ja-JP" sz="3200" dirty="0" smtClean="0">
                <a:solidFill>
                  <a:prstClr val="white"/>
                </a:solidFill>
              </a:rPr>
              <a:t>pair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4889485"/>
            <a:ext cx="3125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white"/>
                </a:solidFill>
              </a:rPr>
              <a:t>相互相関 </a:t>
            </a:r>
            <a:r>
              <a:rPr lang="en-US" altLang="ja-JP" sz="3200" dirty="0" smtClean="0">
                <a:solidFill>
                  <a:prstClr val="white"/>
                </a:solidFill>
              </a:rPr>
              <a:t>: </a:t>
            </a:r>
            <a:r>
              <a:rPr lang="en-US" altLang="ja-JP" sz="3200" dirty="0" smtClean="0">
                <a:solidFill>
                  <a:srgbClr val="FFFF00"/>
                </a:solidFill>
              </a:rPr>
              <a:t>7 </a:t>
            </a:r>
            <a:r>
              <a:rPr lang="en-US" altLang="ja-JP" sz="3200" dirty="0" smtClean="0">
                <a:solidFill>
                  <a:prstClr val="white"/>
                </a:solidFill>
              </a:rPr>
              <a:t>pair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06586" y="2855985"/>
            <a:ext cx="6130828" cy="1146031"/>
            <a:chOff x="2067264" y="3776668"/>
            <a:chExt cx="6130828" cy="1146031"/>
          </a:xfrm>
        </p:grpSpPr>
        <p:sp>
          <p:nvSpPr>
            <p:cNvPr id="2" name="正方形/長方形 1"/>
            <p:cNvSpPr/>
            <p:nvPr/>
          </p:nvSpPr>
          <p:spPr>
            <a:xfrm>
              <a:off x="2067264" y="3776668"/>
              <a:ext cx="6130828" cy="1146031"/>
            </a:xfrm>
            <a:prstGeom prst="rect">
              <a:avLst/>
            </a:prstGeom>
            <a:solidFill>
              <a:schemeClr val="tx1">
                <a:alpha val="8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270356" y="3888018"/>
              <a:ext cx="5724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 smtClean="0">
                  <a:solidFill>
                    <a:prstClr val="white"/>
                  </a:solidFill>
                </a:rPr>
                <a:t>相関は</a:t>
              </a:r>
              <a:r>
                <a:rPr lang="ja-JP" altLang="en-US" sz="5400" dirty="0" smtClean="0">
                  <a:solidFill>
                    <a:srgbClr val="FFFF00"/>
                  </a:solidFill>
                </a:rPr>
                <a:t>見られない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0" y="548680"/>
            <a:ext cx="9144000" cy="576064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mtClean="0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35351" y="2767281"/>
            <a:ext cx="9214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</a:rPr>
              <a:t>今回行った解析では</a:t>
            </a:r>
            <a:endParaRPr lang="en-US" altLang="ja-JP" sz="2400" dirty="0" smtClean="0">
              <a:solidFill>
                <a:prstClr val="white"/>
              </a:solidFill>
            </a:endParaRPr>
          </a:p>
          <a:p>
            <a:pPr algn="ctr"/>
            <a:r>
              <a:rPr lang="ja-JP" altLang="en-US" sz="3200" dirty="0" smtClean="0">
                <a:solidFill>
                  <a:prstClr val="white"/>
                </a:solidFill>
              </a:rPr>
              <a:t>超高エネルギーガンマ線の</a:t>
            </a:r>
            <a:r>
              <a:rPr lang="ja-JP" altLang="en-US" sz="3200" dirty="0" smtClean="0">
                <a:solidFill>
                  <a:srgbClr val="FFFF00"/>
                </a:solidFill>
              </a:rPr>
              <a:t>異方性・発生源</a:t>
            </a:r>
            <a:endParaRPr lang="en-US" altLang="ja-JP" sz="3200" dirty="0" smtClean="0">
              <a:solidFill>
                <a:prstClr val="white"/>
              </a:solidFill>
            </a:endParaRPr>
          </a:p>
          <a:p>
            <a:pPr algn="r"/>
            <a:r>
              <a:rPr lang="ja-JP" altLang="en-US" sz="2400" dirty="0" smtClean="0">
                <a:solidFill>
                  <a:prstClr val="white"/>
                </a:solidFill>
              </a:rPr>
              <a:t>ともに確認されなかった</a:t>
            </a:r>
            <a:endParaRPr lang="en-US" altLang="ja-JP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679773"/>
            <a:ext cx="7358063" cy="2388691"/>
          </a:xfrm>
        </p:spPr>
        <p:txBody>
          <a:bodyPr anchor="t"/>
          <a:lstStyle/>
          <a:p>
            <a:pPr algn="l"/>
            <a:r>
              <a:rPr lang="ja-JP" altLang="ja-JP" sz="3200">
                <a:latin typeface="+mn-ea"/>
                <a:ea typeface="+mn-ea"/>
              </a:rPr>
              <a:t>・展望</a:t>
            </a:r>
            <a:endParaRPr lang="ja-JP" altLang="ja-JP" sz="1300">
              <a:latin typeface="+mn-ea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080" y="1512467"/>
            <a:ext cx="7260952" cy="4849936"/>
          </a:xfrm>
        </p:spPr>
        <p:txBody>
          <a:bodyPr anchor="t"/>
          <a:lstStyle/>
          <a:p>
            <a:pPr marL="0" indent="0">
              <a:spcBef>
                <a:spcPct val="0"/>
              </a:spcBef>
              <a:buNone/>
            </a:pPr>
            <a:r>
              <a:rPr lang="ja-JP" altLang="en-US" sz="2500" dirty="0">
                <a:latin typeface="+mn-ea"/>
              </a:rPr>
              <a:t>ー</a:t>
            </a:r>
            <a:r>
              <a:rPr lang="ja-JP" altLang="ja-JP" sz="2500" dirty="0">
                <a:latin typeface="+mn-ea"/>
              </a:rPr>
              <a:t>　ガンマ線事象以外の宇宙線（proton）の混じりを減らすことが必要。</a:t>
            </a:r>
          </a:p>
          <a:p>
            <a:pPr marL="0" indent="0">
              <a:spcBef>
                <a:spcPct val="0"/>
              </a:spcBef>
              <a:buNone/>
            </a:pPr>
            <a:endParaRPr lang="ja-JP" altLang="ja-JP" sz="1700" dirty="0">
              <a:latin typeface="+mn-ea"/>
            </a:endParaRPr>
          </a:p>
          <a:p>
            <a:pPr marL="0" indent="0">
              <a:spcBef>
                <a:spcPct val="0"/>
              </a:spcBef>
              <a:buNone/>
            </a:pPr>
            <a:endParaRPr lang="ja-JP" altLang="ja-JP" sz="1700" dirty="0">
              <a:latin typeface="+mn-ea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ja-JP" altLang="ja-JP" sz="1700" dirty="0">
              <a:latin typeface="+mn-ea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ja-JP" altLang="ja-JP" sz="1700" dirty="0">
              <a:latin typeface="+mn-ea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ja-JP" altLang="ja-JP" sz="1700" dirty="0">
              <a:latin typeface="+mn-ea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ja-JP" altLang="ja-JP" sz="1700" dirty="0">
              <a:latin typeface="+mn-ea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112788" y="3040837"/>
            <a:ext cx="3027164" cy="4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/>
          <a:p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そのためには・・・</a:t>
            </a:r>
            <a:endParaRPr lang="ja-JP" altLang="ja-JP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rot="5400000">
            <a:off x="4122167" y="2838525"/>
            <a:ext cx="1324943" cy="1036960"/>
          </a:xfrm>
          <a:prstGeom prst="rightArrow">
            <a:avLst>
              <a:gd name="adj1" fmla="val 32000"/>
              <a:gd name="adj2" fmla="val 55119"/>
            </a:avLst>
          </a:prstGeom>
          <a:noFill/>
          <a:ln w="25400" cap="flat" cmpd="sng">
            <a:solidFill>
              <a:srgbClr val="FFFF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ja-JP" altLang="ja-JP" sz="1700"/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1063750" y="5380482"/>
            <a:ext cx="7015385" cy="81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/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ー　ガンマ線とprotonのモンテカルロシミュレーションを行い、最適なカットを見つける。</a:t>
            </a:r>
            <a:endParaRPr lang="ja-JP" altLang="ja-JP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1040309" y="4576744"/>
            <a:ext cx="7062267" cy="4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/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ー　イベントの統計数を増やす。</a:t>
            </a:r>
            <a:endParaRPr lang="ja-JP" altLang="ja-JP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9035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2" y="312539"/>
            <a:ext cx="7804547" cy="1518047"/>
          </a:xfrm>
        </p:spPr>
        <p:txBody>
          <a:bodyPr/>
          <a:lstStyle/>
          <a:p>
            <a:pPr algn="l"/>
            <a:r>
              <a:rPr lang="ja-JP" altLang="ja-JP" sz="2500" dirty="0">
                <a:latin typeface="+mn-ea"/>
                <a:ea typeface="+mn-ea"/>
              </a:rPr>
              <a:t>理想のカット、</a:t>
            </a:r>
            <a:endParaRPr lang="ja-JP" altLang="ja-JP" sz="1300" dirty="0">
              <a:latin typeface="+mn-ea"/>
              <a:ea typeface="+mn-ea"/>
            </a:endParaRPr>
          </a:p>
        </p:txBody>
      </p:sp>
      <p:sp>
        <p:nvSpPr>
          <p:cNvPr id="4098" name="Rectangle 2" descr="ltDnDiag.png"/>
          <p:cNvSpPr>
            <a:spLocks/>
          </p:cNvSpPr>
          <p:nvPr/>
        </p:nvSpPr>
        <p:spPr bwMode="auto">
          <a:xfrm>
            <a:off x="1686595" y="1621855"/>
            <a:ext cx="5549801" cy="106263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 anchor="ctr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endParaRPr lang="ja-JP" altLang="ja-JP" sz="1400">
              <a:solidFill>
                <a:srgbClr val="FF66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236762" y="6094512"/>
            <a:ext cx="5999634" cy="14511"/>
          </a:xfrm>
          <a:prstGeom prst="lin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2146" tIns="32146" rIns="32146" bIns="32146"/>
          <a:lstStyle>
            <a:lvl1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algn="l"/>
            <a:endParaRPr lang="ja-JP" altLang="ja-JP" sz="8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710035" y="1724546"/>
            <a:ext cx="0" cy="4723805"/>
          </a:xfrm>
          <a:prstGeom prst="line">
            <a:avLst/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2146" tIns="32146" rIns="32146" bIns="32146"/>
          <a:lstStyle>
            <a:lvl1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algn="l"/>
            <a:endParaRPr lang="ja-JP" altLang="ja-JP" sz="8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2700437" y="6212830"/>
            <a:ext cx="3743771" cy="58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2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FD</a:t>
            </a:r>
            <a:r>
              <a:rPr lang="ja-JP" altLang="ja-JP" sz="2800" dirty="0">
                <a:solidFill>
                  <a:schemeClr val="bg1"/>
                </a:solidFill>
                <a:ea typeface="ＭＳ Ｐゴシック" pitchFamily="50" charset="-128"/>
              </a:rPr>
              <a:t>の最大発達深さ</a:t>
            </a: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 rot="16200000">
            <a:off x="-724420" y="3459138"/>
            <a:ext cx="3565178" cy="58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2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SD</a:t>
            </a:r>
            <a:r>
              <a:rPr lang="ja-JP" altLang="ja-JP" sz="2800" dirty="0">
                <a:solidFill>
                  <a:schemeClr val="bg1"/>
                </a:solidFill>
                <a:ea typeface="ＭＳ Ｐゴシック" pitchFamily="50" charset="-128"/>
              </a:rPr>
              <a:t>の曲率パラメータ</a:t>
            </a:r>
          </a:p>
        </p:txBody>
      </p:sp>
      <p:sp>
        <p:nvSpPr>
          <p:cNvPr id="4103" name="Rectangle 7"/>
          <p:cNvSpPr>
            <a:spLocks/>
          </p:cNvSpPr>
          <p:nvPr/>
        </p:nvSpPr>
        <p:spPr bwMode="auto">
          <a:xfrm>
            <a:off x="6292081" y="6094512"/>
            <a:ext cx="919758" cy="5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>
                <a:solidFill>
                  <a:srgbClr val="00B0F0"/>
                </a:solidFill>
                <a:ea typeface="ＭＳ Ｐゴシック" pitchFamily="50" charset="-128"/>
              </a:rPr>
              <a:t>深い</a:t>
            </a: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1710035" y="6078885"/>
            <a:ext cx="919758" cy="5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>
                <a:solidFill>
                  <a:srgbClr val="00B0F0"/>
                </a:solidFill>
                <a:ea typeface="ＭＳ Ｐゴシック" pitchFamily="50" charset="-128"/>
              </a:rPr>
              <a:t>浅い</a:t>
            </a:r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 rot="16200000">
            <a:off x="980034" y="5606728"/>
            <a:ext cx="587127" cy="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 dirty="0">
                <a:solidFill>
                  <a:schemeClr val="bg1"/>
                </a:solidFill>
                <a:ea typeface="ＭＳ Ｐゴシック" pitchFamily="50" charset="-128"/>
              </a:rPr>
              <a:t>平たい</a:t>
            </a:r>
          </a:p>
        </p:txBody>
      </p:sp>
      <p:sp>
        <p:nvSpPr>
          <p:cNvPr id="4106" name="Rectangle 10"/>
          <p:cNvSpPr>
            <a:spLocks/>
          </p:cNvSpPr>
          <p:nvPr/>
        </p:nvSpPr>
        <p:spPr bwMode="auto">
          <a:xfrm rot="16200000">
            <a:off x="918642" y="1753567"/>
            <a:ext cx="919758" cy="5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>
                <a:solidFill>
                  <a:schemeClr val="bg1"/>
                </a:solidFill>
                <a:ea typeface="ＭＳ Ｐゴシック" pitchFamily="50" charset="-128"/>
              </a:rPr>
              <a:t>丸い</a:t>
            </a:r>
          </a:p>
        </p:txBody>
      </p:sp>
      <p:sp>
        <p:nvSpPr>
          <p:cNvPr id="4107" name="AutoShape 11" descr="pct50.png"/>
          <p:cNvSpPr>
            <a:spLocks/>
          </p:cNvSpPr>
          <p:nvPr/>
        </p:nvSpPr>
        <p:spPr bwMode="auto">
          <a:xfrm rot="2722804">
            <a:off x="3742098" y="1071005"/>
            <a:ext cx="1012403" cy="511894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 anchor="ctr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endParaRPr lang="ja-JP" altLang="ja-JP" sz="1400">
              <a:solidFill>
                <a:srgbClr val="FF66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4637857" y="1740173"/>
            <a:ext cx="6697" cy="4472657"/>
          </a:xfrm>
          <a:prstGeom prst="line">
            <a:avLst/>
          </a:prstGeom>
          <a:noFill/>
          <a:ln w="25400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2146" tIns="32146" rIns="32146" bIns="32146"/>
          <a:lstStyle>
            <a:lvl1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algn="l"/>
            <a:endParaRPr lang="ja-JP" altLang="ja-JP" sz="8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109" name="AutoShape 13"/>
          <p:cNvSpPr>
            <a:spLocks/>
          </p:cNvSpPr>
          <p:nvPr/>
        </p:nvSpPr>
        <p:spPr bwMode="auto">
          <a:xfrm>
            <a:off x="4637857" y="5401345"/>
            <a:ext cx="827112" cy="472157"/>
          </a:xfrm>
          <a:prstGeom prst="rightArrow">
            <a:avLst>
              <a:gd name="adj1" fmla="val 50000"/>
              <a:gd name="adj2" fmla="val 50047"/>
            </a:avLst>
          </a:prstGeom>
          <a:solidFill>
            <a:srgbClr val="00B0F0"/>
          </a:solidFill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32146" tIns="32146" rIns="32146" bIns="32146" anchor="ctr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endParaRPr lang="ja-JP" altLang="ja-JP" sz="1400">
              <a:solidFill>
                <a:srgbClr val="FF66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4781847" y="5116711"/>
            <a:ext cx="754559" cy="26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 dirty="0">
                <a:solidFill>
                  <a:srgbClr val="00B0F0"/>
                </a:solidFill>
                <a:ea typeface="ＭＳ Ｐゴシック" pitchFamily="50" charset="-128"/>
              </a:rPr>
              <a:t>ガンマ線</a:t>
            </a:r>
          </a:p>
        </p:txBody>
      </p:sp>
      <p:sp>
        <p:nvSpPr>
          <p:cNvPr id="4111" name="Rectangle 15"/>
          <p:cNvSpPr>
            <a:spLocks/>
          </p:cNvSpPr>
          <p:nvPr/>
        </p:nvSpPr>
        <p:spPr bwMode="auto">
          <a:xfrm>
            <a:off x="2158752" y="4337596"/>
            <a:ext cx="2607469" cy="5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 b="1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Hybrid events</a:t>
            </a:r>
            <a:endParaRPr lang="ja-JP" altLang="ja-JP" sz="130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705571" y="2684488"/>
            <a:ext cx="5294189" cy="2232"/>
          </a:xfrm>
          <a:prstGeom prst="line">
            <a:avLst/>
          </a:prstGeom>
          <a:noFill/>
          <a:ln w="25400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2146" tIns="32146" rIns="32146" bIns="32146"/>
          <a:lstStyle>
            <a:lvl1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algn="l"/>
            <a:endParaRPr lang="ja-JP" altLang="ja-JP" sz="8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113" name="Rectangle 17"/>
          <p:cNvSpPr>
            <a:spLocks/>
          </p:cNvSpPr>
          <p:nvPr/>
        </p:nvSpPr>
        <p:spPr bwMode="auto">
          <a:xfrm>
            <a:off x="7282160" y="2142009"/>
            <a:ext cx="920874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6" tIns="32146" rIns="32146" bIns="32146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r>
              <a:rPr lang="ja-JP" altLang="ja-JP" sz="1300" dirty="0">
                <a:solidFill>
                  <a:schemeClr val="bg1"/>
                </a:solidFill>
                <a:ea typeface="ＭＳ Ｐゴシック" pitchFamily="50" charset="-128"/>
              </a:rPr>
              <a:t>ガンマ線</a:t>
            </a:r>
          </a:p>
        </p:txBody>
      </p:sp>
      <p:sp>
        <p:nvSpPr>
          <p:cNvPr id="4114" name="AutoShape 18"/>
          <p:cNvSpPr>
            <a:spLocks/>
          </p:cNvSpPr>
          <p:nvPr/>
        </p:nvSpPr>
        <p:spPr bwMode="auto">
          <a:xfrm rot="16200000">
            <a:off x="6587319" y="2035411"/>
            <a:ext cx="825996" cy="472158"/>
          </a:xfrm>
          <a:prstGeom prst="rightArrow">
            <a:avLst>
              <a:gd name="adj1" fmla="val 50000"/>
              <a:gd name="adj2" fmla="val 4998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32146" tIns="32146" rIns="32146" bIns="32146" anchor="ctr"/>
          <a:lstStyle>
            <a:lvl1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1pPr>
            <a:lvl2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2pPr>
            <a:lvl3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3pPr>
            <a:lvl4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4pPr>
            <a:lvl5pPr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ヒラギノ角ゴ ProN W3" charset="0"/>
                <a:ea typeface="ヒラギノ角ゴ ProN W3" charset="0"/>
                <a:cs typeface="ヒラギノ角ゴ ProN W3" charset="0"/>
                <a:sym typeface="ヒラギノ角ゴ ProN W3" charset="0"/>
              </a:defRPr>
            </a:lvl9pPr>
          </a:lstStyle>
          <a:p>
            <a:pPr defTabSz="642915"/>
            <a:endParaRPr lang="ja-JP" altLang="ja-JP" sz="1400">
              <a:solidFill>
                <a:srgbClr val="FF66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373932"/>
            <a:ext cx="7804547" cy="903014"/>
          </a:xfrm>
        </p:spPr>
        <p:txBody>
          <a:bodyPr/>
          <a:lstStyle/>
          <a:p>
            <a:pPr algn="l"/>
            <a:r>
              <a:rPr lang="ja-JP" altLang="ja-JP" sz="2500" dirty="0">
                <a:latin typeface="+mn-ea"/>
                <a:ea typeface="+mn-ea"/>
              </a:rPr>
              <a:t>今回行ったカット、</a:t>
            </a:r>
            <a:endParaRPr lang="ja-JP" altLang="ja-JP" sz="1300" dirty="0">
              <a:latin typeface="+mn-ea"/>
              <a:ea typeface="+mn-ea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3897809" y="3253876"/>
            <a:ext cx="72196" cy="34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endParaRPr lang="ja-JP" altLang="ja-JP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34207" y="1394148"/>
          <a:ext cx="8064624" cy="441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07" y="1394148"/>
                        <a:ext cx="8064624" cy="4410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0000"/>
                            </a:solidFill>
                            <a:prstDash val="solid"/>
                            <a:bevel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293197" y="958826"/>
            <a:ext cx="0" cy="4815334"/>
          </a:xfrm>
          <a:prstGeom prst="line">
            <a:avLst/>
          </a:prstGeom>
          <a:noFill/>
          <a:ln w="25400" cap="flat" cmpd="sng">
            <a:solidFill>
              <a:srgbClr val="FF3B2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ja-JP" sz="1700"/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596807" y="5493990"/>
            <a:ext cx="900783" cy="900783"/>
          </a:xfrm>
          <a:custGeom>
            <a:avLst/>
            <a:gdLst>
              <a:gd name="T0" fmla="*/ 10209 w 20419"/>
              <a:gd name="T1" fmla="+- 0 11390 1181"/>
              <a:gd name="T2" fmla="*/ 11390 h 20419"/>
              <a:gd name="T3" fmla="*/ 10209 w 20419"/>
              <a:gd name="T4" fmla="+- 0 11390 1181"/>
              <a:gd name="T5" fmla="*/ 11390 h 20419"/>
              <a:gd name="T6" fmla="*/ 10209 w 20419"/>
              <a:gd name="T7" fmla="+- 0 11390 1181"/>
              <a:gd name="T8" fmla="*/ 11390 h 20419"/>
              <a:gd name="T9" fmla="*/ 10209 w 20419"/>
              <a:gd name="T10" fmla="+- 0 11390 1181"/>
              <a:gd name="T11" fmla="*/ 11390 h 2041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0419" h="20419">
                <a:moveTo>
                  <a:pt x="20250" y="20419"/>
                </a:moveTo>
                <a:cubicBezTo>
                  <a:pt x="21600" y="5569"/>
                  <a:pt x="14850" y="-1181"/>
                  <a:pt x="0" y="169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ja-JP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6596807" y="5255121"/>
            <a:ext cx="293564" cy="243334"/>
          </a:xfrm>
          <a:prstGeom prst="lin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ja-JP" altLang="ja-JP" sz="17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621363" y="5504036"/>
            <a:ext cx="244451" cy="244450"/>
          </a:xfrm>
          <a:prstGeom prst="lin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ja-JP" altLang="ja-JP" sz="1700"/>
          </a:p>
        </p:txBody>
      </p:sp>
      <p:sp>
        <p:nvSpPr>
          <p:cNvPr id="5128" name="Rectangle 8"/>
          <p:cNvSpPr>
            <a:spLocks/>
          </p:cNvSpPr>
          <p:nvPr/>
        </p:nvSpPr>
        <p:spPr bwMode="auto">
          <a:xfrm>
            <a:off x="7164968" y="6332186"/>
            <a:ext cx="880045" cy="39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ja-JP" altLang="ja-JP" sz="2100" dirty="0">
                <a:solidFill>
                  <a:schemeClr val="bg1"/>
                </a:solidFill>
                <a:latin typeface="+mn-ea"/>
              </a:rPr>
              <a:t>カット</a:t>
            </a:r>
            <a:endParaRPr lang="ja-JP" altLang="ja-JP" sz="13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5093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ja-JP" sz="2500" dirty="0">
                <a:latin typeface="+mn-ea"/>
                <a:ea typeface="+mn-ea"/>
              </a:rPr>
              <a:t>空気シャワーの最大発達深さ（Xmax）と宇宙線の</a:t>
            </a:r>
            <a:r>
              <a:rPr lang="ja-JP" altLang="ja-JP" sz="2500" dirty="0" smtClean="0">
                <a:latin typeface="+mn-ea"/>
                <a:ea typeface="+mn-ea"/>
              </a:rPr>
              <a:t>エネルギー（</a:t>
            </a:r>
            <a:r>
              <a:rPr lang="ja-JP" altLang="ja-JP" sz="2500" dirty="0">
                <a:latin typeface="+mn-ea"/>
                <a:ea typeface="+mn-ea"/>
              </a:rPr>
              <a:t>下図はTAの5年分のデータ）</a:t>
            </a:r>
            <a:endParaRPr lang="ja-JP" altLang="ja-JP" sz="1300" dirty="0">
              <a:latin typeface="+mn-ea"/>
              <a:ea typeface="+mn-ea"/>
            </a:endParaRP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3897809" y="3253876"/>
            <a:ext cx="72196" cy="34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endParaRPr lang="ja-JP" altLang="ja-JP"/>
          </a:p>
        </p:txBody>
      </p:sp>
      <p:pic>
        <p:nvPicPr>
          <p:cNvPr id="6147" name="Picture 3" descr="image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t="19662" r="5856" b="4578"/>
          <a:stretch>
            <a:fillRect/>
          </a:stretch>
        </p:blipFill>
        <p:spPr bwMode="auto">
          <a:xfrm>
            <a:off x="544712" y="1847329"/>
            <a:ext cx="5990704" cy="46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1317129" y="2037086"/>
            <a:ext cx="6360170" cy="15627"/>
          </a:xfrm>
          <a:prstGeom prst="line">
            <a:avLst/>
          </a:prstGeom>
          <a:noFill/>
          <a:ln w="25400" cap="flat" cmpd="sng">
            <a:solidFill>
              <a:srgbClr val="FF2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ja-JP" sz="1700"/>
          </a:p>
        </p:txBody>
      </p:sp>
      <p:grpSp>
        <p:nvGrpSpPr>
          <p:cNvPr id="2" name="グループ化 1"/>
          <p:cNvGrpSpPr/>
          <p:nvPr/>
        </p:nvGrpSpPr>
        <p:grpSpPr>
          <a:xfrm>
            <a:off x="6714554" y="2058293"/>
            <a:ext cx="1025798" cy="904131"/>
            <a:chOff x="6487419" y="2058293"/>
            <a:chExt cx="1025798" cy="904131"/>
          </a:xfrm>
        </p:grpSpPr>
        <p:sp>
          <p:nvSpPr>
            <p:cNvPr id="6149" name="AutoShape 5"/>
            <p:cNvSpPr>
              <a:spLocks/>
            </p:cNvSpPr>
            <p:nvPr/>
          </p:nvSpPr>
          <p:spPr bwMode="auto">
            <a:xfrm>
              <a:off x="6612434" y="2062758"/>
              <a:ext cx="900783" cy="899666"/>
            </a:xfrm>
            <a:custGeom>
              <a:avLst/>
              <a:gdLst>
                <a:gd name="T0" fmla="+- 0 11390 1181"/>
                <a:gd name="T1" fmla="*/ T0 w 20419"/>
                <a:gd name="T2" fmla="*/ 10209 h 20419"/>
                <a:gd name="T3" fmla="+- 0 11390 1181"/>
                <a:gd name="T4" fmla="*/ T3 w 20419"/>
                <a:gd name="T5" fmla="*/ 10209 h 20419"/>
                <a:gd name="T6" fmla="+- 0 11390 1181"/>
                <a:gd name="T7" fmla="*/ T6 w 20419"/>
                <a:gd name="T8" fmla="*/ 10209 h 20419"/>
                <a:gd name="T9" fmla="+- 0 11390 1181"/>
                <a:gd name="T10" fmla="*/ T9 w 20419"/>
                <a:gd name="T11" fmla="*/ 10209 h 20419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419" h="20419">
                  <a:moveTo>
                    <a:pt x="169" y="0"/>
                  </a:moveTo>
                  <a:cubicBezTo>
                    <a:pt x="-1181" y="14850"/>
                    <a:pt x="5569" y="21600"/>
                    <a:pt x="20419" y="20250"/>
                  </a:cubicBez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4291" tIns="32146" rIns="64291" bIns="32146"/>
            <a:lstStyle/>
            <a:p>
              <a:endParaRPr lang="ja-JP" alt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6625828" y="2058293"/>
              <a:ext cx="156270" cy="209848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717" tIns="35717" rIns="35717" bIns="35717" anchor="ctr"/>
            <a:lstStyle/>
            <a:p>
              <a:endParaRPr lang="ja-JP" altLang="ja-JP" sz="1700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>
              <a:off x="6487419" y="2066107"/>
              <a:ext cx="132829" cy="180826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717" tIns="35717" rIns="35717" bIns="35717" anchor="ctr"/>
            <a:lstStyle/>
            <a:p>
              <a:endParaRPr lang="ja-JP" altLang="ja-JP" sz="1700"/>
            </a:p>
          </p:txBody>
        </p:sp>
      </p:grpSp>
      <p:sp>
        <p:nvSpPr>
          <p:cNvPr id="6152" name="Rectangle 8"/>
          <p:cNvSpPr>
            <a:spLocks/>
          </p:cNvSpPr>
          <p:nvPr/>
        </p:nvSpPr>
        <p:spPr bwMode="auto">
          <a:xfrm>
            <a:off x="7762875" y="2762425"/>
            <a:ext cx="841573" cy="3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ja-JP" altLang="ja-JP" sz="2000" dirty="0">
                <a:solidFill>
                  <a:schemeClr val="bg1"/>
                </a:solidFill>
                <a:latin typeface="+mn-ea"/>
              </a:rPr>
              <a:t>カット</a:t>
            </a:r>
            <a:endParaRPr lang="ja-JP" altLang="ja-JP" sz="13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2445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ja-JP" sz="2500" dirty="0">
                <a:latin typeface="+mn-ea"/>
                <a:ea typeface="+mn-ea"/>
              </a:rPr>
              <a:t>これからのTA                    </a:t>
            </a:r>
            <a:r>
              <a:rPr lang="ja-JP" altLang="ja-JP" sz="2500" dirty="0">
                <a:solidFill>
                  <a:srgbClr val="FFFF00"/>
                </a:solidFill>
                <a:latin typeface="+mn-ea"/>
                <a:ea typeface="+mn-ea"/>
              </a:rPr>
              <a:t>  </a:t>
            </a:r>
            <a:r>
              <a:rPr lang="ja-JP" altLang="ja-JP" sz="2500" dirty="0" smtClean="0">
                <a:solidFill>
                  <a:srgbClr val="FFFF00"/>
                </a:solidFill>
                <a:latin typeface="+mn-ea"/>
                <a:ea typeface="+mn-ea"/>
              </a:rPr>
              <a:t>TA</a:t>
            </a:r>
            <a:r>
              <a:rPr lang="en-US" altLang="ja-JP" sz="2500" dirty="0" smtClean="0">
                <a:solidFill>
                  <a:srgbClr val="FFFF00"/>
                </a:solidFill>
                <a:latin typeface="+mn-ea"/>
                <a:ea typeface="+mn-ea"/>
              </a:rPr>
              <a:t>×</a:t>
            </a:r>
            <a:r>
              <a:rPr lang="ja-JP" altLang="ja-JP" sz="2500" dirty="0" smtClean="0">
                <a:solidFill>
                  <a:srgbClr val="FFFF00"/>
                </a:solidFill>
                <a:latin typeface="+mn-ea"/>
                <a:ea typeface="+mn-ea"/>
              </a:rPr>
              <a:t> </a:t>
            </a:r>
            <a:r>
              <a:rPr lang="ja-JP" altLang="ja-JP" sz="2500" dirty="0">
                <a:solidFill>
                  <a:srgbClr val="FFFF00"/>
                </a:solidFill>
                <a:latin typeface="+mn-ea"/>
                <a:ea typeface="+mn-ea"/>
              </a:rPr>
              <a:t>4</a:t>
            </a:r>
            <a:r>
              <a:rPr lang="ja-JP" altLang="ja-JP" sz="2500" dirty="0">
                <a:latin typeface="+mn-ea"/>
                <a:ea typeface="+mn-ea"/>
              </a:rPr>
              <a:t> 計画！</a:t>
            </a:r>
            <a:endParaRPr lang="ja-JP" altLang="ja-JP" sz="1300" dirty="0">
              <a:latin typeface="+mn-ea"/>
              <a:ea typeface="+mn-ea"/>
            </a:endParaRP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584895" y="2033643"/>
            <a:ext cx="4344293" cy="81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/>
            <a:r>
              <a:rPr lang="ja-JP" altLang="ja-JP" sz="2400" dirty="0">
                <a:solidFill>
                  <a:srgbClr val="FFFF00"/>
                </a:solidFill>
                <a:latin typeface="+mn-ea"/>
              </a:rPr>
              <a:t>500台</a:t>
            </a:r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のシンチレータを</a:t>
            </a:r>
          </a:p>
          <a:p>
            <a:pPr algn="l"/>
            <a:r>
              <a:rPr lang="ja-JP" altLang="ja-JP" sz="2400" dirty="0">
                <a:solidFill>
                  <a:srgbClr val="FFFF00"/>
                </a:solidFill>
                <a:latin typeface="+mn-ea"/>
              </a:rPr>
              <a:t>2.1km</a:t>
            </a:r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 で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設置</a:t>
            </a:r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する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。</a:t>
            </a:r>
            <a:endParaRPr lang="ja-JP" altLang="ja-JP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171" name="Picture 3" descr="imag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91" y="1646412"/>
            <a:ext cx="3367609" cy="4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2820107" y="690476"/>
            <a:ext cx="1097236" cy="369466"/>
          </a:xfrm>
          <a:prstGeom prst="rightArrow">
            <a:avLst>
              <a:gd name="adj1" fmla="val 32000"/>
              <a:gd name="adj2" fmla="val 154690"/>
            </a:avLst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ja-JP" altLang="ja-JP" sz="1700"/>
          </a:p>
        </p:txBody>
      </p:sp>
      <p:sp>
        <p:nvSpPr>
          <p:cNvPr id="7176" name="Rectangle 8"/>
          <p:cNvSpPr>
            <a:spLocks/>
          </p:cNvSpPr>
          <p:nvPr/>
        </p:nvSpPr>
        <p:spPr bwMode="auto">
          <a:xfrm>
            <a:off x="580430" y="3098238"/>
            <a:ext cx="4353223" cy="6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/>
            <a:r>
              <a:rPr lang="ja-JP" altLang="ja-JP" sz="2000" dirty="0">
                <a:solidFill>
                  <a:schemeClr val="bg1"/>
                </a:solidFill>
                <a:latin typeface="+mn-ea"/>
              </a:rPr>
              <a:t>2015年から建設できた場合</a:t>
            </a:r>
          </a:p>
          <a:p>
            <a:pPr algn="l"/>
            <a:r>
              <a:rPr lang="ja-JP" altLang="ja-JP" sz="2000" dirty="0">
                <a:solidFill>
                  <a:schemeClr val="bg1"/>
                </a:solidFill>
                <a:latin typeface="+mn-ea"/>
              </a:rPr>
              <a:t>地表検出器を</a:t>
            </a:r>
            <a:r>
              <a:rPr lang="ja-JP" altLang="ja-JP" sz="2000" dirty="0">
                <a:solidFill>
                  <a:srgbClr val="FFFF00"/>
                </a:solidFill>
                <a:latin typeface="+mn-ea"/>
              </a:rPr>
              <a:t>4倍</a:t>
            </a:r>
            <a:r>
              <a:rPr lang="ja-JP" altLang="ja-JP" sz="2000" dirty="0">
                <a:solidFill>
                  <a:schemeClr val="bg1"/>
                </a:solidFill>
                <a:latin typeface="+mn-ea"/>
              </a:rPr>
              <a:t>に増設。</a:t>
            </a:r>
            <a:endParaRPr lang="ja-JP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923928" y="1052736"/>
            <a:ext cx="2414365" cy="8930"/>
          </a:xfrm>
          <a:prstGeom prst="line">
            <a:avLst/>
          </a:prstGeom>
          <a:noFill/>
          <a:ln w="25400" cap="flat" cmpd="sng">
            <a:solidFill>
              <a:srgbClr val="04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ja-JP" sz="1700"/>
          </a:p>
        </p:txBody>
      </p:sp>
      <p:sp>
        <p:nvSpPr>
          <p:cNvPr id="7181" name="AutoShape 13"/>
          <p:cNvSpPr>
            <a:spLocks/>
          </p:cNvSpPr>
          <p:nvPr/>
        </p:nvSpPr>
        <p:spPr bwMode="auto">
          <a:xfrm rot="5400000">
            <a:off x="2500871" y="4290351"/>
            <a:ext cx="761256" cy="530201"/>
          </a:xfrm>
          <a:prstGeom prst="rightArrow">
            <a:avLst>
              <a:gd name="adj1" fmla="val 28000"/>
              <a:gd name="adj2" fmla="val 69470"/>
            </a:avLst>
          </a:prstGeom>
          <a:noFill/>
          <a:ln w="25400" cap="flat" cmpd="sng">
            <a:solidFill>
              <a:srgbClr val="85888D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ja-JP" altLang="ja-JP" sz="1700"/>
          </a:p>
        </p:txBody>
      </p:sp>
      <p:sp>
        <p:nvSpPr>
          <p:cNvPr id="7182" name="Rectangle 14"/>
          <p:cNvSpPr>
            <a:spLocks/>
          </p:cNvSpPr>
          <p:nvPr/>
        </p:nvSpPr>
        <p:spPr bwMode="auto">
          <a:xfrm>
            <a:off x="1134070" y="4368846"/>
            <a:ext cx="1235912" cy="3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ja-JP" altLang="ja-JP" sz="2000" dirty="0">
                <a:solidFill>
                  <a:schemeClr val="bg1"/>
                </a:solidFill>
                <a:latin typeface="+mn-ea"/>
              </a:rPr>
              <a:t>2年で建設</a:t>
            </a:r>
            <a:endParaRPr lang="ja-JP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244451" y="5210493"/>
            <a:ext cx="5151313" cy="81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/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2020年：TA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21年分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約</a:t>
            </a:r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300事象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2025年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TA40年分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約</a:t>
            </a:r>
            <a:r>
              <a:rPr lang="ja-JP" altLang="ja-JP" sz="2400" dirty="0">
                <a:solidFill>
                  <a:schemeClr val="bg1"/>
                </a:solidFill>
                <a:latin typeface="+mn-ea"/>
              </a:rPr>
              <a:t>600</a:t>
            </a:r>
            <a:r>
              <a:rPr lang="ja-JP" altLang="ja-JP" sz="2400" dirty="0" smtClean="0">
                <a:solidFill>
                  <a:schemeClr val="bg1"/>
                </a:solidFill>
                <a:latin typeface="+mn-ea"/>
              </a:rPr>
              <a:t>事象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ja-JP" altLang="ja-JP" sz="24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3232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ja-JP" altLang="en-US" dirty="0" smtClean="0"/>
              <a:t>最高エネルギー宇宙線ホットスポットの解析の体験を行った</a:t>
            </a:r>
            <a:endParaRPr lang="en-US" altLang="ja-JP" dirty="0" smtClean="0"/>
          </a:p>
          <a:p>
            <a:r>
              <a:rPr lang="ja-JP" altLang="en-US" dirty="0" smtClean="0"/>
              <a:t>今回は新たに超高エネルギーガンマ線の解析を行った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今回の解析ではガンマ線と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度以内に相関する天体はなかった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今後、統計数を増やしたい</a:t>
            </a:r>
            <a:r>
              <a:rPr kumimoji="1" lang="en-US" altLang="ja-JP" dirty="0" smtClean="0"/>
              <a:t>(TA×4</a:t>
            </a:r>
            <a:r>
              <a:rPr kumimoji="1" lang="ja-JP" altLang="en-US" dirty="0" smtClean="0"/>
              <a:t>計画</a:t>
            </a:r>
            <a:r>
              <a:rPr kumimoji="1"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6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1910"/>
            <a:ext cx="9505056" cy="5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05000" y="3068962"/>
            <a:ext cx="306720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赤道座標</a:t>
            </a:r>
            <a:endParaRPr lang="ja-JP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6400800" cy="707115"/>
          </a:xfrm>
          <a:ln/>
        </p:spPr>
        <p:txBody>
          <a:bodyPr tIns="69948"/>
          <a:lstStyle/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altLang="ja-JP" sz="3300">
                <a:latin typeface="ＭＳ Ｐゴシック" pitchFamily="50" charset="-128"/>
                <a:ea typeface="ＭＳ Ｐゴシック" pitchFamily="50" charset="-128"/>
              </a:rPr>
              <a:t>最高エネルギー宇宙線とは何か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45120" y="1306218"/>
                <a:ext cx="4898880" cy="1873636"/>
              </a:xfrm>
              <a:ln/>
            </p:spPr>
            <p:txBody>
              <a:bodyPr tIns="46632"/>
              <a:lstStyle/>
              <a:p>
                <a:pPr marL="391686" indent="-293764">
                  <a:lnSpc>
                    <a:spcPct val="83000"/>
                  </a:lnSpc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r>
                  <a:rPr lang="en-US" altLang="ja-JP" sz="2200" b="1" dirty="0">
                    <a:latin typeface="ＭＳ Ｐゴシック" pitchFamily="50" charset="-128"/>
                    <a:ea typeface="ＭＳ Ｐゴシック" pitchFamily="50" charset="-128"/>
                  </a:rPr>
                  <a:t>宇宙を飛び交う放射線の中で,</a:t>
                </a:r>
              </a:p>
              <a:p>
                <a:pPr marL="391686" indent="-293764">
                  <a:lnSpc>
                    <a:spcPct val="83000"/>
                  </a:lnSpc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r>
                  <a:rPr lang="en-US" altLang="ja-JP" sz="2200" b="1" dirty="0" err="1">
                    <a:latin typeface="ＭＳ Ｐゴシック" pitchFamily="50" charset="-128"/>
                    <a:ea typeface="ＭＳ Ｐゴシック" pitchFamily="50" charset="-128"/>
                  </a:rPr>
                  <a:t>エネルギーが</a:t>
                </a:r>
                <a14:m>
                  <m:oMath xmlns:m="http://schemas.openxmlformats.org/officeDocument/2006/math">
                    <m:r>
                      <a:rPr lang="en-US" altLang="ja-JP" sz="2200" b="1" i="1">
                        <a:latin typeface="Cambria Math"/>
                        <a:ea typeface="ＭＳ Ｐゴシック" pitchFamily="50" charset="-128"/>
                      </a:rPr>
                      <m:t>𝟏</m:t>
                    </m:r>
                    <m:sSup>
                      <m:sSupPr>
                        <m:ctrlPr>
                          <a:rPr lang="en-US" altLang="ja-JP" sz="2200" b="1" i="1">
                            <a:latin typeface="Cambria Math"/>
                            <a:ea typeface="ＭＳ Ｐゴシック" pitchFamily="50" charset="-128"/>
                          </a:rPr>
                        </m:ctrlPr>
                      </m:sSupPr>
                      <m:e>
                        <m:r>
                          <a:rPr lang="en-US" altLang="ja-JP" sz="2200" b="1" i="1">
                            <a:latin typeface="Cambria Math"/>
                            <a:ea typeface="ＭＳ Ｐゴシック" pitchFamily="50" charset="-128"/>
                          </a:rPr>
                          <m:t>𝟎</m:t>
                        </m:r>
                      </m:e>
                      <m:sup>
                        <m:r>
                          <a:rPr lang="en-US" altLang="ja-JP" sz="2200" b="1" i="1">
                            <a:latin typeface="Cambria Math"/>
                            <a:ea typeface="ＭＳ Ｐゴシック" pitchFamily="50" charset="-128"/>
                          </a:rPr>
                          <m:t>𝟏𝟖</m:t>
                        </m:r>
                      </m:sup>
                    </m:sSup>
                    <m:r>
                      <a:rPr lang="ja-JP" altLang="en-US" sz="2200" b="1" i="1">
                        <a:latin typeface="Cambria Math"/>
                        <a:ea typeface="ＭＳ Ｐゴシック" pitchFamily="50" charset="-128"/>
                      </a:rPr>
                      <m:t>～</m:t>
                    </m:r>
                    <m:r>
                      <a:rPr lang="en-US" altLang="ja-JP" sz="2200" b="1" i="1">
                        <a:latin typeface="Cambria Math"/>
                        <a:ea typeface="ＭＳ Ｐゴシック" pitchFamily="50" charset="-128"/>
                      </a:rPr>
                      <m:t>𝟏</m:t>
                    </m:r>
                    <m:sSup>
                      <m:sSupPr>
                        <m:ctrlPr>
                          <a:rPr lang="en-US" altLang="ja-JP" sz="2200" b="1" i="1">
                            <a:latin typeface="Cambria Math"/>
                            <a:ea typeface="ＭＳ Ｐゴシック" pitchFamily="50" charset="-128"/>
                          </a:rPr>
                        </m:ctrlPr>
                      </m:sSupPr>
                      <m:e>
                        <m:r>
                          <a:rPr lang="en-US" altLang="ja-JP" sz="2200" b="1" i="1">
                            <a:latin typeface="Cambria Math"/>
                            <a:ea typeface="ＭＳ Ｐゴシック" pitchFamily="50" charset="-128"/>
                          </a:rPr>
                          <m:t>𝟎</m:t>
                        </m:r>
                      </m:e>
                      <m:sup>
                        <m:r>
                          <a:rPr lang="en-US" altLang="ja-JP" sz="2200" b="1" i="1">
                            <a:latin typeface="Cambria Math"/>
                            <a:ea typeface="ＭＳ Ｐゴシック" pitchFamily="50" charset="-128"/>
                          </a:rPr>
                          <m:t>𝟐𝟎</m:t>
                        </m:r>
                      </m:sup>
                    </m:sSup>
                    <m:r>
                      <a:rPr lang="en-US" altLang="ja-JP" sz="2200" b="1">
                        <a:latin typeface="Cambria Math"/>
                        <a:ea typeface="ＭＳ Ｐゴシック" pitchFamily="50" charset="-128"/>
                      </a:rPr>
                      <m:t>𝐞𝐕</m:t>
                    </m:r>
                  </m:oMath>
                </a14:m>
                <a:r>
                  <a:rPr lang="en-US" altLang="ja-JP" sz="2200" b="1" dirty="0" err="1">
                    <a:latin typeface="ＭＳ Ｐゴシック" pitchFamily="50" charset="-128"/>
                    <a:ea typeface="ＭＳ Ｐゴシック" pitchFamily="50" charset="-128"/>
                  </a:rPr>
                  <a:t>程度のもの</a:t>
                </a:r>
                <a:endParaRPr lang="en-US" altLang="ja-JP" sz="2200" b="1" dirty="0"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marL="391686" indent="-293764">
                  <a:lnSpc>
                    <a:spcPct val="83000"/>
                  </a:lnSpc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endParaRPr lang="en-US" altLang="ja-JP" sz="2200" dirty="0"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marL="391686" indent="-293764">
                  <a:lnSpc>
                    <a:spcPct val="83000"/>
                  </a:lnSpc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</a:tabLst>
                </a:pPr>
                <a:endParaRPr lang="en-US" altLang="ja-JP" sz="2200" dirty="0"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45120" y="1306218"/>
                <a:ext cx="4898880" cy="1873636"/>
              </a:xfrm>
              <a:blipFill rotWithShape="1">
                <a:blip r:embed="rId4"/>
                <a:stretch>
                  <a:fillRect t="-519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1143480"/>
            <a:ext cx="4082400" cy="52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63520" y="3420360"/>
          <a:ext cx="64800" cy="15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6" imgW="720000" imgH="360360" progId="">
                  <p:embed/>
                </p:oleObj>
              </mc:Choice>
              <mc:Fallback>
                <p:oleObj r:id="rId6" imgW="720000" imgH="3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520" y="3420360"/>
                        <a:ext cx="64800" cy="15841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5"/>
          <p:cNvSpPr>
            <a:spLocks noChangeArrowheads="1"/>
          </p:cNvSpPr>
          <p:nvPr/>
        </p:nvSpPr>
        <p:spPr bwMode="auto">
          <a:xfrm rot="13440000">
            <a:off x="3198240" y="4998765"/>
            <a:ext cx="1133280" cy="794963"/>
          </a:xfrm>
          <a:prstGeom prst="ellips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3916800" y="1795869"/>
            <a:ext cx="492480" cy="34290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53760" y="6405792"/>
            <a:ext cx="26121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5794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ja-JP" altLang="ja-JP" u="sng">
                <a:latin typeface="ＭＳ Ｐゴシック" pitchFamily="50" charset="-128"/>
                <a:ea typeface="ＭＳ Ｐゴシック" pitchFamily="50" charset="-128"/>
              </a:rPr>
              <a:t>宇宙線の頻度とエネルギー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245120" y="2449698"/>
            <a:ext cx="4734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968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  <a:buSzPct val="45000"/>
              <a:buFont typeface="Wingdings" pitchFamily="2" charset="2"/>
              <a:buNone/>
            </a:pPr>
            <a:r>
              <a:rPr lang="ja-JP" altLang="ja-JP" b="1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発生源・発生機構・伝播機構は不明。</a:t>
            </a:r>
          </a:p>
          <a:p>
            <a:pPr>
              <a:lnSpc>
                <a:spcPct val="83000"/>
              </a:lnSpc>
              <a:buSzPct val="45000"/>
              <a:buFont typeface="Wingdings" pitchFamily="2" charset="2"/>
              <a:buNone/>
            </a:pPr>
            <a:r>
              <a:rPr lang="ja-JP" altLang="ja-JP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（候補：活動銀河核（</a:t>
            </a:r>
            <a:r>
              <a:rPr lang="de-DE" altLang="ja-JP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AGN</a:t>
            </a:r>
            <a:r>
              <a:rPr lang="ja-JP" altLang="ja-JP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）・ガンマ線バースト</a:t>
            </a:r>
            <a:r>
              <a:rPr lang="de-DE" altLang="ja-JP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etc...)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122560" y="4408303"/>
            <a:ext cx="1440" cy="130621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43360" y="4082830"/>
            <a:ext cx="2939040" cy="4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579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>
                <a:latin typeface="ＭＳ Ｐゴシック" pitchFamily="50" charset="-128"/>
                <a:ea typeface="ＭＳ Ｐゴシック" pitchFamily="50" charset="-128"/>
              </a:rPr>
              <a:t>LHC</a:t>
            </a:r>
            <a:r>
              <a:rPr lang="ja-JP" altLang="ja-JP">
                <a:latin typeface="ＭＳ Ｐゴシック" pitchFamily="50" charset="-128"/>
                <a:ea typeface="ＭＳ Ｐゴシック" pitchFamily="50" charset="-128"/>
              </a:rPr>
              <a:t>（世界最大の加速器）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60" y="4245566"/>
            <a:ext cx="1987200" cy="15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60" y="4936839"/>
            <a:ext cx="2494080" cy="17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734720" y="3429001"/>
            <a:ext cx="653760" cy="1440"/>
          </a:xfrm>
          <a:prstGeom prst="line">
            <a:avLst/>
          </a:prstGeom>
          <a:noFill/>
          <a:ln w="1015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551200" y="3266263"/>
            <a:ext cx="277632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9522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ja-JP" altLang="ja-JP" sz="2500" b="1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そこが知りたい！</a:t>
            </a:r>
          </a:p>
        </p:txBody>
      </p:sp>
    </p:spTree>
    <p:extLst>
      <p:ext uri="{BB962C8B-B14F-4D97-AF65-F5344CB8AC3E}">
        <p14:creationId xmlns:p14="http://schemas.microsoft.com/office/powerpoint/2010/main" val="3368871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89601" y="979303"/>
            <a:ext cx="5551200" cy="326915"/>
          </a:xfrm>
          <a:ln/>
        </p:spPr>
        <p:txBody>
          <a:bodyPr tIns="46632">
            <a:normAutofit fontScale="90000"/>
          </a:bodyPr>
          <a:lstStyle/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altLang="ja-JP" sz="2200" b="1">
                <a:latin typeface="ＭＳ Ｐゴシック" pitchFamily="50" charset="-128"/>
                <a:ea typeface="ＭＳ Ｐゴシック" pitchFamily="50" charset="-128"/>
              </a:rPr>
              <a:t>最高エネルギー線の宇宙空間での振る舞い(1)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2122783"/>
            <a:ext cx="6040800" cy="45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 Box 3"/>
              <p:cNvSpPr txBox="1">
                <a:spLocks noChangeArrowheads="1"/>
              </p:cNvSpPr>
              <p:nvPr/>
            </p:nvSpPr>
            <p:spPr bwMode="auto">
              <a:xfrm>
                <a:off x="6169464" y="2612434"/>
                <a:ext cx="2939040" cy="496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75794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>
                  <a:lnSpc>
                    <a:spcPct val="83000"/>
                  </a:lnSpc>
                  <a:buSzPct val="45000"/>
                  <a:buFont typeface="Wingdings" pitchFamily="2" charset="2"/>
                  <a:buNone/>
                </a:pPr>
                <a:r>
                  <a:rPr lang="ja-JP" altLang="ja-JP" dirty="0" smtClean="0">
                    <a:solidFill>
                      <a:schemeClr val="bg1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磁場による影響を受けにくい。</a:t>
                </a:r>
              </a:p>
              <a:p>
                <a:pPr>
                  <a:lnSpc>
                    <a:spcPct val="83000"/>
                  </a:lnSpc>
                  <a:buSzPct val="45000"/>
                  <a:buFont typeface="Wingdings" pitchFamily="2" charset="2"/>
                  <a:buNone/>
                </a:pPr>
                <a:r>
                  <a:rPr lang="de-DE" altLang="ja-JP" dirty="0" smtClean="0">
                    <a:solidFill>
                      <a:schemeClr val="bg1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 ex)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bg1"/>
                            </a:solidFill>
                            <a:latin typeface="Cambria Math"/>
                            <a:ea typeface="ＭＳ Ｐゴシック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bg1"/>
                            </a:solidFill>
                            <a:latin typeface="Cambria Math"/>
                            <a:ea typeface="ＭＳ Ｐゴシック" pitchFamily="50" charset="-128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bg1"/>
                            </a:solidFill>
                            <a:latin typeface="Cambria Math"/>
                            <a:ea typeface="ＭＳ Ｐゴシック" pitchFamily="50" charset="-128"/>
                          </a:rPr>
                          <m:t>20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50" charset="-128"/>
                      </a:rPr>
                      <m:t>eV</m:t>
                    </m:r>
                  </m:oMath>
                </a14:m>
                <a:r>
                  <a:rPr lang="ja-JP" altLang="ja-JP" dirty="0">
                    <a:solidFill>
                      <a:schemeClr val="bg1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で</a:t>
                </a:r>
                <a:r>
                  <a:rPr lang="de-DE" altLang="ja-JP" dirty="0">
                    <a:solidFill>
                      <a:schemeClr val="bg1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3</a:t>
                </a:r>
                <a:r>
                  <a:rPr lang="ja-JP" altLang="ja-JP" dirty="0">
                    <a:solidFill>
                      <a:schemeClr val="bg1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度程曲がる。</a:t>
                </a:r>
              </a:p>
            </p:txBody>
          </p:sp>
        </mc:Choice>
        <mc:Fallback xmlns="">
          <p:sp>
            <p:nvSpPr>
              <p:cNvPr id="4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464" y="2612434"/>
                <a:ext cx="2939040" cy="496853"/>
              </a:xfrm>
              <a:prstGeom prst="rect">
                <a:avLst/>
              </a:prstGeom>
              <a:blipFill rotWithShape="1">
                <a:blip r:embed="rId4"/>
                <a:stretch>
                  <a:fillRect l="-2075" t="-11111" r="-5809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4733281" y="2939349"/>
            <a:ext cx="1308960" cy="130621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57264" y="1556792"/>
            <a:ext cx="3391200" cy="35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8745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ja-JP" altLang="ja-JP" sz="2200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宇宙空間の磁場による影響</a:t>
            </a:r>
          </a:p>
        </p:txBody>
      </p:sp>
    </p:spTree>
    <p:extLst>
      <p:ext uri="{BB962C8B-B14F-4D97-AF65-F5344CB8AC3E}">
        <p14:creationId xmlns:p14="http://schemas.microsoft.com/office/powerpoint/2010/main" val="130626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7440" y="213142"/>
            <a:ext cx="5660640" cy="2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63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ja-JP" sz="2200" b="1" dirty="0" err="1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最高エネルギー線の宇宙空間での振る舞い</a:t>
            </a:r>
            <a:r>
              <a:rPr lang="en-US" altLang="ja-JP" sz="22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(2)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11365"/>
          <a:stretch>
            <a:fillRect/>
          </a:stretch>
        </p:blipFill>
        <p:spPr bwMode="auto">
          <a:xfrm>
            <a:off x="113761" y="3591737"/>
            <a:ext cx="3804480" cy="310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740" r="113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1143480"/>
            <a:ext cx="506160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40801" y="1960046"/>
            <a:ext cx="2939040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en-US" altLang="ja-JP" sz="2000" b="1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高エネルギーのガンマ線が放出される</a:t>
            </a:r>
            <a:r>
              <a:rPr lang="en-US" altLang="ja-JP" sz="2000" b="1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！！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91360" y="2285520"/>
            <a:ext cx="2288160" cy="326914"/>
          </a:xfrm>
          <a:prstGeom prst="line">
            <a:avLst/>
          </a:prstGeom>
          <a:noFill/>
          <a:ln w="9525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18241" y="609185"/>
            <a:ext cx="4898880" cy="37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745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 sz="2200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GZK</a:t>
            </a:r>
            <a:r>
              <a:rPr lang="ja-JP" altLang="ja-JP" sz="2200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限界：宇宙背景放射との相互作用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652120" y="2776612"/>
            <a:ext cx="306720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発生源は近傍の天体に限られる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082401" y="3591737"/>
            <a:ext cx="4407840" cy="3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 sz="2000" b="1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TA(Telescope Array)</a:t>
            </a:r>
            <a:r>
              <a:rPr lang="ja-JP" altLang="ja-JP" sz="2000" b="1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によるスペクトル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3480000">
            <a:off x="2434246" y="4594839"/>
            <a:ext cx="1418548" cy="682560"/>
          </a:xfrm>
          <a:prstGeom prst="ellipse">
            <a:avLst/>
          </a:prstGeom>
          <a:noFill/>
          <a:ln w="1905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264481" y="4572481"/>
            <a:ext cx="1471680" cy="489651"/>
          </a:xfrm>
          <a:prstGeom prst="line">
            <a:avLst/>
          </a:prstGeom>
          <a:noFill/>
          <a:ln w="1905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757760" y="4408304"/>
            <a:ext cx="389664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高エネルギー宇宙線頻度の急激な減少…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83056" y="5445599"/>
            <a:ext cx="3821392" cy="57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91337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 sz="2400" b="1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GZK</a:t>
            </a:r>
            <a:r>
              <a:rPr lang="ja-JP" altLang="en-US" sz="2400" b="1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限界の予想と一致！！</a:t>
            </a:r>
            <a:endParaRPr lang="ja-JP" altLang="ja-JP" sz="2400" b="1" dirty="0">
              <a:solidFill>
                <a:srgbClr val="FFFF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330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7440" y="213142"/>
            <a:ext cx="5660640" cy="2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63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ja-JP" sz="2200" b="1" dirty="0" err="1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最高エネルギー線の宇宙空間での振る舞い</a:t>
            </a:r>
            <a:r>
              <a:rPr lang="en-US" altLang="ja-JP" sz="22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(2)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11365"/>
          <a:stretch>
            <a:fillRect/>
          </a:stretch>
        </p:blipFill>
        <p:spPr bwMode="auto">
          <a:xfrm>
            <a:off x="113761" y="3591737"/>
            <a:ext cx="3804480" cy="310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740" r="113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1143480"/>
            <a:ext cx="506160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40801" y="1960046"/>
            <a:ext cx="2939040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en-US" altLang="ja-JP" sz="2000" b="1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高エネルギーのガンマ線が放出される</a:t>
            </a:r>
            <a:r>
              <a:rPr lang="en-US" altLang="ja-JP" sz="2000" b="1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！！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91360" y="2285520"/>
            <a:ext cx="2288160" cy="326914"/>
          </a:xfrm>
          <a:prstGeom prst="line">
            <a:avLst/>
          </a:prstGeom>
          <a:noFill/>
          <a:ln w="9525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18241" y="609185"/>
            <a:ext cx="4898880" cy="37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745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 sz="2200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GZK</a:t>
            </a:r>
            <a:r>
              <a:rPr lang="ja-JP" altLang="ja-JP" sz="2200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限界：宇宙背景放射との相互作用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652120" y="2776612"/>
            <a:ext cx="306720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発生源は近傍の天体に限られる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082401" y="3591737"/>
            <a:ext cx="4407840" cy="3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 sz="2000" b="1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TA(Telescope Array)</a:t>
            </a:r>
            <a:r>
              <a:rPr lang="ja-JP" altLang="ja-JP" sz="2000" b="1" u="sng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によるスペクトル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3480000">
            <a:off x="2434246" y="4594839"/>
            <a:ext cx="1418548" cy="682560"/>
          </a:xfrm>
          <a:prstGeom prst="ellipse">
            <a:avLst/>
          </a:prstGeom>
          <a:noFill/>
          <a:ln w="1905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264481" y="4572481"/>
            <a:ext cx="1471680" cy="489651"/>
          </a:xfrm>
          <a:prstGeom prst="line">
            <a:avLst/>
          </a:prstGeom>
          <a:noFill/>
          <a:ln w="1905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757760" y="4408304"/>
            <a:ext cx="389664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高エネルギー宇宙線頻度の急激な減少…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898880" y="5389046"/>
            <a:ext cx="3101760" cy="3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91337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de-DE" altLang="ja-JP" sz="2400" b="1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GZK</a:t>
            </a:r>
            <a:r>
              <a:rPr lang="ja-JP" altLang="ja-JP" sz="2400" b="1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限界の実証！！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0" y="2835661"/>
            <a:ext cx="9144000" cy="1186678"/>
          </a:xfrm>
          <a:prstGeom prst="rect">
            <a:avLst/>
          </a:prstGeom>
          <a:ln/>
        </p:spPr>
        <p:txBody>
          <a:bodyPr vert="horz" lIns="91440" tIns="85492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686" indent="-293764" algn="l">
              <a:lnSpc>
                <a:spcPct val="8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ja-JP" sz="4200" smtClean="0">
                <a:latin typeface="ＭＳ Ｐゴシック" pitchFamily="50" charset="-128"/>
                <a:ea typeface="ＭＳ Ｐゴシック" pitchFamily="50" charset="-128"/>
              </a:rPr>
              <a:t>ガンマ線の到来方向から最高エネルギー宇宙線の発生源を特定できる！</a:t>
            </a:r>
            <a:endParaRPr lang="en-US" altLang="ja-JP" sz="42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866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715360" y="2776612"/>
            <a:ext cx="2776320" cy="35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62719" y="162737"/>
            <a:ext cx="4980961" cy="979303"/>
          </a:xfrm>
          <a:ln/>
        </p:spPr>
        <p:txBody>
          <a:bodyPr tIns="62176"/>
          <a:lstStyle/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ja-JP" sz="2900" dirty="0" err="1">
                <a:latin typeface="ＭＳ Ｐゴシック" pitchFamily="50" charset="-128"/>
                <a:ea typeface="ＭＳ Ｐゴシック" pitchFamily="50" charset="-128"/>
              </a:rPr>
              <a:t>どうやって地上で測定しよう</a:t>
            </a:r>
            <a:r>
              <a:rPr lang="en-US" altLang="ja-JP" sz="2900" dirty="0">
                <a:latin typeface="ＭＳ Ｐゴシック" pitchFamily="50" charset="-128"/>
                <a:ea typeface="ＭＳ Ｐゴシック" pitchFamily="50" charset="-128"/>
              </a:rPr>
              <a:t>？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6880" y="1306218"/>
            <a:ext cx="8327520" cy="1468954"/>
          </a:xfrm>
          <a:ln/>
        </p:spPr>
        <p:txBody>
          <a:bodyPr tIns="46632"/>
          <a:lstStyle/>
          <a:p>
            <a:pPr marL="391686" indent="-293764">
              <a:lnSpc>
                <a:spcPct val="83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200">
                <a:latin typeface="ＭＳ Ｐゴシック" pitchFamily="50" charset="-128"/>
                <a:ea typeface="ＭＳ Ｐゴシック" pitchFamily="50" charset="-128"/>
              </a:rPr>
              <a:t>超高エネルギー宇宙線が地球に飛来した際、大気分子と相互作用し連鎖的に２次粒子を発生させる</a:t>
            </a:r>
          </a:p>
          <a:p>
            <a:pPr marL="391686" indent="-293764">
              <a:lnSpc>
                <a:spcPct val="102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200">
                <a:latin typeface="Calibri" pitchFamily="34" charset="0"/>
                <a:ea typeface="ＭＳ Ｐゴシック" pitchFamily="50" charset="-128"/>
              </a:rPr>
              <a:t>空気シャワーを観測することで、超高エネルギー宇宙線の到来方向を間接的に知る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0" y="2776612"/>
            <a:ext cx="438048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0" y="2939349"/>
            <a:ext cx="2776320" cy="326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81281" y="411883"/>
            <a:ext cx="2242080" cy="4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102996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lnSpc>
                <a:spcPct val="83000"/>
              </a:lnSpc>
            </a:pPr>
            <a:r>
              <a:rPr lang="ja-JP" altLang="ja-JP" sz="2900" b="1">
                <a:solidFill>
                  <a:srgbClr val="00CC33"/>
                </a:solidFill>
                <a:latin typeface="ＭＳ Ｐゴシック" pitchFamily="50" charset="-128"/>
                <a:ea typeface="ＭＳ Ｐゴシック" pitchFamily="50" charset="-128"/>
              </a:rPr>
              <a:t>空気シャワー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1631520" y="2939349"/>
            <a:ext cx="1146240" cy="1627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39040" y="2742048"/>
            <a:ext cx="1416935" cy="3600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一次宇宙線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937600" y="3429000"/>
            <a:ext cx="982080" cy="32691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082401" y="3266263"/>
            <a:ext cx="1298880" cy="3600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二次宇宙線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101760" y="4081389"/>
            <a:ext cx="1468800" cy="16561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1" y="3918652"/>
            <a:ext cx="1143360" cy="3600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r>
              <a:rPr lang="ja-JP" altLang="ja-JP" dirty="0">
                <a:solidFill>
                  <a:schemeClr val="bg1"/>
                </a:solidFill>
              </a:rPr>
              <a:t>大気蛍光</a:t>
            </a:r>
          </a:p>
        </p:txBody>
      </p:sp>
    </p:spTree>
    <p:extLst>
      <p:ext uri="{BB962C8B-B14F-4D97-AF65-F5344CB8AC3E}">
        <p14:creationId xmlns:p14="http://schemas.microsoft.com/office/powerpoint/2010/main" val="267386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テーマ3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 6">
      <a:majorFont>
        <a:latin typeface="Segoe UI Semilight"/>
        <a:ea typeface="小塚ゴシック Pro EL"/>
        <a:cs typeface=""/>
      </a:majorFont>
      <a:minorFont>
        <a:latin typeface="Segoe UI Semilight"/>
        <a:ea typeface="小塚ゴシック Pro E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1444</Words>
  <Application>Microsoft Office PowerPoint</Application>
  <PresentationFormat>画面に合わせる (4:3)</PresentationFormat>
  <Paragraphs>299</Paragraphs>
  <Slides>38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0" baseType="lpstr">
      <vt:lpstr>テーマ3</vt:lpstr>
      <vt:lpstr>Chart</vt:lpstr>
      <vt:lpstr>最高エネルギー宇宙線</vt:lpstr>
      <vt:lpstr>Contents</vt:lpstr>
      <vt:lpstr>研究概要</vt:lpstr>
      <vt:lpstr>PowerPoint プレゼンテーション</vt:lpstr>
      <vt:lpstr>最高エネルギー宇宙線とは何か</vt:lpstr>
      <vt:lpstr>最高エネルギー線の宇宙空間での振る舞い(1)</vt:lpstr>
      <vt:lpstr>PowerPoint プレゼンテーション</vt:lpstr>
      <vt:lpstr>PowerPoint プレゼンテーション</vt:lpstr>
      <vt:lpstr>どうやって地上で測定しよう？</vt:lpstr>
      <vt:lpstr>テレスコープアレイ（TA）</vt:lpstr>
      <vt:lpstr>２つの観測装置SDとFD</vt:lpstr>
      <vt:lpstr>地表検出器SD</vt:lpstr>
      <vt:lpstr>地表検出器SD</vt:lpstr>
      <vt:lpstr>大気蛍光望遠鏡（FD）</vt:lpstr>
      <vt:lpstr>大気蛍光望遠鏡（FD）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ガンマ線事象の到来方向</vt:lpstr>
      <vt:lpstr>得られた値の意味</vt:lpstr>
      <vt:lpstr>相互相関</vt:lpstr>
      <vt:lpstr>PowerPoint プレゼンテーション</vt:lpstr>
      <vt:lpstr>PowerPoint プレゼンテーション</vt:lpstr>
      <vt:lpstr>PowerPoint プレゼンテーション</vt:lpstr>
      <vt:lpstr>・展望</vt:lpstr>
      <vt:lpstr>理想のカット、</vt:lpstr>
      <vt:lpstr>今回行ったカット、</vt:lpstr>
      <vt:lpstr>空気シャワーの最大発達深さ（Xmax）と宇宙線のエネルギー（下図はTAの5年分のデータ）</vt:lpstr>
      <vt:lpstr>これからのTA                      TA× 4 計画！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最高エネルギー宇宙線とは何か</dc:title>
  <dc:creator>Windows ユーザー</dc:creator>
  <cp:lastModifiedBy>Windows ユーザー</cp:lastModifiedBy>
  <cp:revision>28</cp:revision>
  <dcterms:created xsi:type="dcterms:W3CDTF">2015-03-06T12:24:36Z</dcterms:created>
  <dcterms:modified xsi:type="dcterms:W3CDTF">2015-03-07T10:06:29Z</dcterms:modified>
</cp:coreProperties>
</file>