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7"/>
  </p:notesMasterIdLst>
  <p:sldIdLst>
    <p:sldId id="356" r:id="rId2"/>
    <p:sldId id="357" r:id="rId3"/>
    <p:sldId id="358" r:id="rId4"/>
    <p:sldId id="359" r:id="rId5"/>
    <p:sldId id="360" r:id="rId6"/>
    <p:sldId id="361" r:id="rId7"/>
    <p:sldId id="362" r:id="rId8"/>
    <p:sldId id="363" r:id="rId9"/>
    <p:sldId id="364" r:id="rId10"/>
    <p:sldId id="386" r:id="rId11"/>
    <p:sldId id="366" r:id="rId12"/>
    <p:sldId id="367" r:id="rId13"/>
    <p:sldId id="368" r:id="rId14"/>
    <p:sldId id="369" r:id="rId15"/>
    <p:sldId id="370" r:id="rId16"/>
    <p:sldId id="371" r:id="rId17"/>
    <p:sldId id="372" r:id="rId18"/>
    <p:sldId id="373" r:id="rId19"/>
    <p:sldId id="375" r:id="rId20"/>
    <p:sldId id="376" r:id="rId21"/>
    <p:sldId id="377" r:id="rId22"/>
    <p:sldId id="378" r:id="rId23"/>
    <p:sldId id="381" r:id="rId24"/>
    <p:sldId id="383" r:id="rId25"/>
    <p:sldId id="384" r:id="rId26"/>
    <p:sldId id="385" r:id="rId27"/>
    <p:sldId id="330" r:id="rId28"/>
    <p:sldId id="335" r:id="rId29"/>
    <p:sldId id="352" r:id="rId30"/>
    <p:sldId id="374" r:id="rId31"/>
    <p:sldId id="387" r:id="rId32"/>
    <p:sldId id="388" r:id="rId33"/>
    <p:sldId id="355" r:id="rId34"/>
    <p:sldId id="262" r:id="rId35"/>
    <p:sldId id="382" r:id="rId3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oya"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6" autoAdjust="0"/>
    <p:restoredTop sz="80961" autoAdjust="0"/>
  </p:normalViewPr>
  <p:slideViewPr>
    <p:cSldViewPr snapToGrid="0">
      <p:cViewPr varScale="1">
        <p:scale>
          <a:sx n="137" d="100"/>
          <a:sy n="137" d="100"/>
        </p:scale>
        <p:origin x="-112" y="-296"/>
      </p:cViewPr>
      <p:guideLst>
        <p:guide orient="horz" pos="1620"/>
        <p:guide pos="2880"/>
      </p:guideLst>
    </p:cSldViewPr>
  </p:slideViewPr>
  <p:outlineViewPr>
    <p:cViewPr>
      <p:scale>
        <a:sx n="33" d="100"/>
        <a:sy n="33" d="100"/>
      </p:scale>
      <p:origin x="0" y="-15252"/>
    </p:cViewPr>
  </p:outlineViewPr>
  <p:notesTextViewPr>
    <p:cViewPr>
      <p:scale>
        <a:sx n="3" d="2"/>
        <a:sy n="3" d="2"/>
      </p:scale>
      <p:origin x="0" y="0"/>
    </p:cViewPr>
  </p:notesTextViewPr>
  <p:sorterViewPr>
    <p:cViewPr>
      <p:scale>
        <a:sx n="100" d="100"/>
        <a:sy n="100" d="100"/>
      </p:scale>
      <p:origin x="0" y="-11184"/>
    </p:cViewPr>
  </p:sorterViewPr>
  <p:notesViewPr>
    <p:cSldViewPr snapToGrid="0">
      <p:cViewPr varScale="1">
        <p:scale>
          <a:sx n="51" d="100"/>
          <a:sy n="51" d="100"/>
        </p:scale>
        <p:origin x="804" y="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74473337"/>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我々観測的宇宙論グループは宇宙再電離についてとりくみはじめました。</a:t>
            </a:r>
          </a:p>
        </p:txBody>
      </p:sp>
    </p:spTree>
    <p:extLst>
      <p:ext uri="{BB962C8B-B14F-4D97-AF65-F5344CB8AC3E}">
        <p14:creationId xmlns:p14="http://schemas.microsoft.com/office/powerpoint/2010/main" val="332453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実際にそのような光の特徴を考慮して検出してみました。</a:t>
            </a:r>
            <a:endParaRPr kumimoji="1" lang="en-US" altLang="ja-JP" dirty="0" smtClean="0"/>
          </a:p>
          <a:p>
            <a:r>
              <a:rPr kumimoji="1" lang="ja-JP" altLang="en-US" dirty="0" smtClean="0"/>
              <a:t>山村くんが説明してくれたデータをソースエクストラクターと呼ばれるソフトウェアを用いて解析しました。</a:t>
            </a:r>
            <a:endParaRPr kumimoji="1" lang="en-US" altLang="ja-JP" dirty="0" smtClean="0"/>
          </a:p>
          <a:p>
            <a:r>
              <a:rPr kumimoji="1" lang="ja-JP" altLang="en-US" dirty="0" smtClean="0"/>
              <a:t>全ての天体の候補としては、写真にあるようにたくさん。</a:t>
            </a:r>
            <a:endParaRPr kumimoji="1" lang="en-US" altLang="ja-JP" dirty="0" smtClean="0"/>
          </a:p>
          <a:p>
            <a:r>
              <a:rPr kumimoji="1" lang="ja-JP" altLang="en-US" dirty="0" smtClean="0"/>
              <a:t>先ほど説明した光の特徴を考慮した条件を課して、</a:t>
            </a:r>
            <a:r>
              <a:rPr kumimoji="1" lang="en-US" altLang="ja-JP" dirty="0" smtClean="0"/>
              <a:t>z~8</a:t>
            </a:r>
            <a:r>
              <a:rPr kumimoji="1" lang="ja-JP" altLang="en-US" dirty="0" smtClean="0"/>
              <a:t>の銀河を我々は探しました。</a:t>
            </a:r>
            <a:endParaRPr kumimoji="1" lang="en-US" altLang="ja-JP" dirty="0" smtClean="0"/>
          </a:p>
        </p:txBody>
      </p:sp>
      <p:sp>
        <p:nvSpPr>
          <p:cNvPr id="4" name="スライド番号プレースホルダー 3"/>
          <p:cNvSpPr>
            <a:spLocks noGrp="1"/>
          </p:cNvSpPr>
          <p:nvPr>
            <p:ph type="sldNum" sz="quarter" idx="10"/>
          </p:nvPr>
        </p:nvSpPr>
        <p:spPr>
          <a:xfrm>
            <a:off x="3884613" y="8685213"/>
            <a:ext cx="2971800" cy="457200"/>
          </a:xfrm>
          <a:prstGeom prst="rect">
            <a:avLst/>
          </a:prstGeom>
        </p:spPr>
        <p:txBody>
          <a:bodyPr/>
          <a:lstStyle/>
          <a:p>
            <a:fld id="{EAD27251-DA75-014A-AED9-4452AB86B492}" type="slidenum">
              <a:rPr kumimoji="1" lang="ja-JP" altLang="en-US" smtClean="0"/>
              <a:t>11</a:t>
            </a:fld>
            <a:endParaRPr kumimoji="1" lang="ja-JP" altLang="en-US"/>
          </a:p>
        </p:txBody>
      </p:sp>
    </p:spTree>
    <p:extLst>
      <p:ext uri="{BB962C8B-B14F-4D97-AF65-F5344CB8AC3E}">
        <p14:creationId xmlns:p14="http://schemas.microsoft.com/office/powerpoint/2010/main" val="177396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先ほどの説明にもあったように我々はｚ＝８の銀河をとりだしましたが、その取り出す方法を今から説明します。</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キーワードは、光が通る領域に存在する中性水素による光の吸収と、赤方偏移。</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中性水素がある空間を光が通る</a:t>
            </a:r>
            <a:r>
              <a:rPr lang="en-US" altLang="ja-JP" dirty="0" smtClean="0"/>
              <a:t>→</a:t>
            </a:r>
            <a:r>
              <a:rPr lang="ja-JP" altLang="en-US" dirty="0" smtClean="0"/>
              <a:t>ある値以下の波長の光が吸収されます。</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そのような光が我々に届く間に赤方偏移し、長波長側に移動します。</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これにより、図のようなスペクトルが期待されます。</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16000</a:t>
            </a:r>
            <a:r>
              <a:rPr lang="ja-JP" altLang="en-US" dirty="0" smtClean="0"/>
              <a:t>ボックスで</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中性水素　図中</a:t>
            </a:r>
            <a:endParaRPr lang="en-US" altLang="ja-JP" dirty="0" smtClean="0"/>
          </a:p>
        </p:txBody>
      </p:sp>
      <p:sp>
        <p:nvSpPr>
          <p:cNvPr id="4" name="スライド番号プレースホルダー 3"/>
          <p:cNvSpPr>
            <a:spLocks noGrp="1"/>
          </p:cNvSpPr>
          <p:nvPr>
            <p:ph type="sldNum" sz="quarter" idx="10"/>
          </p:nvPr>
        </p:nvSpPr>
        <p:spPr>
          <a:xfrm>
            <a:off x="3884613" y="8685213"/>
            <a:ext cx="2971800" cy="457200"/>
          </a:xfrm>
          <a:prstGeom prst="rect">
            <a:avLst/>
          </a:prstGeom>
        </p:spPr>
        <p:txBody>
          <a:bodyPr/>
          <a:lstStyle/>
          <a:p>
            <a:fld id="{550E8011-FECF-B649-A50B-40DAEB87959B}" type="slidenum">
              <a:rPr kumimoji="1" lang="ja-JP" altLang="en-US" smtClean="0"/>
              <a:t>12</a:t>
            </a:fld>
            <a:endParaRPr kumimoji="1" lang="ja-JP" altLang="en-US"/>
          </a:p>
        </p:txBody>
      </p:sp>
    </p:spTree>
    <p:extLst>
      <p:ext uri="{BB962C8B-B14F-4D97-AF65-F5344CB8AC3E}">
        <p14:creationId xmlns:p14="http://schemas.microsoft.com/office/powerpoint/2010/main" val="58406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定量的に行うには各銀河からの等級を考慮します。</a:t>
            </a:r>
            <a:endParaRPr kumimoji="1" lang="en-US" altLang="ja-JP" dirty="0" smtClean="0"/>
          </a:p>
          <a:p>
            <a:endParaRPr kumimoji="1" lang="en-US" altLang="ja-JP" dirty="0" smtClean="0"/>
          </a:p>
          <a:p>
            <a:r>
              <a:rPr kumimoji="1" lang="ja-JP" altLang="en-US" dirty="0" smtClean="0"/>
              <a:t>上２つ：予想されるスペクトル分布の崖の前後の明るさを比較している。</a:t>
            </a:r>
            <a:endParaRPr kumimoji="1" lang="en-US" altLang="ja-JP" dirty="0" smtClean="0"/>
          </a:p>
          <a:p>
            <a:r>
              <a:rPr kumimoji="1" lang="ja-JP" altLang="en-US" dirty="0" smtClean="0"/>
              <a:t>下２つ：ノイズと区別できるか。</a:t>
            </a:r>
            <a:endParaRPr kumimoji="1" lang="en-US" altLang="ja-JP" dirty="0" smtClean="0"/>
          </a:p>
          <a:p>
            <a:r>
              <a:rPr kumimoji="1" lang="ja-JP" altLang="en-US" dirty="0" smtClean="0"/>
              <a:t>先行研究より、図の網かけの部分に入っていれば</a:t>
            </a:r>
            <a:r>
              <a:rPr kumimoji="1" lang="en-US" altLang="ja-JP" dirty="0" smtClean="0"/>
              <a:t>z~</a:t>
            </a:r>
            <a:r>
              <a:rPr kumimoji="1" lang="ja-JP" altLang="en-US" dirty="0" smtClean="0"/>
              <a:t>８の候補といえる。</a:t>
            </a:r>
            <a:endParaRPr kumimoji="1" lang="en-US" altLang="ja-JP" dirty="0" smtClean="0"/>
          </a:p>
          <a:p>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a:xfrm>
            <a:off x="3884613" y="8685213"/>
            <a:ext cx="2971800" cy="457200"/>
          </a:xfrm>
          <a:prstGeom prst="rect">
            <a:avLst/>
          </a:prstGeom>
        </p:spPr>
        <p:txBody>
          <a:bodyPr/>
          <a:lstStyle/>
          <a:p>
            <a:fld id="{EAD27251-DA75-014A-AED9-4452AB86B492}" type="slidenum">
              <a:rPr kumimoji="1" lang="ja-JP" altLang="en-US" smtClean="0"/>
              <a:t>13</a:t>
            </a:fld>
            <a:endParaRPr kumimoji="1" lang="ja-JP" altLang="en-US"/>
          </a:p>
        </p:txBody>
      </p:sp>
    </p:spTree>
    <p:extLst>
      <p:ext uri="{BB962C8B-B14F-4D97-AF65-F5344CB8AC3E}">
        <p14:creationId xmlns:p14="http://schemas.microsoft.com/office/powerpoint/2010/main" val="346810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84613" y="8685213"/>
            <a:ext cx="2971800" cy="457200"/>
          </a:xfrm>
          <a:prstGeom prst="rect">
            <a:avLst/>
          </a:prstGeom>
        </p:spPr>
        <p:txBody>
          <a:bodyPr/>
          <a:lstStyle/>
          <a:p>
            <a:fld id="{A6B9FE04-B82A-A64C-AEB4-8D5405901738}" type="slidenum">
              <a:rPr kumimoji="1" lang="ja-JP" altLang="en-US" smtClean="0"/>
              <a:t>14</a:t>
            </a:fld>
            <a:endParaRPr kumimoji="1" lang="ja-JP" altLang="en-US"/>
          </a:p>
        </p:txBody>
      </p:sp>
    </p:spTree>
    <p:extLst>
      <p:ext uri="{BB962C8B-B14F-4D97-AF65-F5344CB8AC3E}">
        <p14:creationId xmlns:p14="http://schemas.microsoft.com/office/powerpoint/2010/main" val="368138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6</a:t>
            </a:r>
            <a:r>
              <a:rPr kumimoji="1" lang="ja-JP" altLang="en-US" dirty="0" smtClean="0"/>
              <a:t>つの違う天体を比べると</a:t>
            </a:r>
            <a:r>
              <a:rPr kumimoji="1" lang="en-US" altLang="ja-JP" dirty="0" smtClean="0"/>
              <a:t>Abell2744C(</a:t>
            </a:r>
            <a:r>
              <a:rPr kumimoji="1" lang="ja-JP" altLang="en-US" dirty="0" smtClean="0"/>
              <a:t>重力レンズ効果を使って測定した</a:t>
            </a:r>
            <a:r>
              <a:rPr kumimoji="1" lang="en-US" altLang="ja-JP" dirty="0" smtClean="0"/>
              <a:t>Abell2744</a:t>
            </a:r>
            <a:r>
              <a:rPr kumimoji="1" lang="ja-JP" altLang="en-US" dirty="0" smtClean="0"/>
              <a:t>）だけ</a:t>
            </a:r>
            <a:endParaRPr kumimoji="1" lang="en-US" altLang="ja-JP" dirty="0" smtClean="0"/>
          </a:p>
          <a:p>
            <a:r>
              <a:rPr kumimoji="1" lang="ja-JP" altLang="en-US" dirty="0" smtClean="0"/>
              <a:t>見つかった銀河の数は約８０であり、画像１枚あたり１３個の銀河を発見出来ました。</a:t>
            </a:r>
            <a:endParaRPr kumimoji="1" lang="en-US" altLang="ja-JP" dirty="0" smtClean="0"/>
          </a:p>
          <a:p>
            <a:endParaRPr kumimoji="1" lang="en-US" altLang="ja-JP" dirty="0" smtClean="0"/>
          </a:p>
          <a:p>
            <a:r>
              <a:rPr kumimoji="1" lang="ja-JP" altLang="en-US" dirty="0" smtClean="0"/>
              <a:t>西川１の場所言う</a:t>
            </a:r>
            <a:endParaRPr kumimoji="1" lang="en-US" altLang="ja-JP" dirty="0" smtClean="0"/>
          </a:p>
        </p:txBody>
      </p:sp>
    </p:spTree>
    <p:extLst>
      <p:ext uri="{BB962C8B-B14F-4D97-AF65-F5344CB8AC3E}">
        <p14:creationId xmlns:p14="http://schemas.microsoft.com/office/powerpoint/2010/main" val="159097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エーベル２７４４</a:t>
            </a:r>
            <a:r>
              <a:rPr lang="en-US" altLang="ja-JP" dirty="0" smtClean="0"/>
              <a:t>C</a:t>
            </a:r>
            <a:r>
              <a:rPr lang="ja-JP" altLang="en-US" dirty="0" smtClean="0"/>
              <a:t>のには、ゴミのように見える（ノイズと勘違いしやすい）が、実際銀河であるものもある。</a:t>
            </a:r>
            <a:endParaRPr dirty="0"/>
          </a:p>
        </p:txBody>
      </p:sp>
    </p:spTree>
    <p:extLst>
      <p:ext uri="{BB962C8B-B14F-4D97-AF65-F5344CB8AC3E}">
        <p14:creationId xmlns:p14="http://schemas.microsoft.com/office/powerpoint/2010/main" val="59264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エーベル２７４４</a:t>
            </a:r>
            <a:r>
              <a:rPr kumimoji="1" lang="en-US" altLang="ja-JP" dirty="0" smtClean="0"/>
              <a:t>C</a:t>
            </a:r>
            <a:r>
              <a:rPr kumimoji="1" lang="ja-JP" altLang="en-US" dirty="0" smtClean="0"/>
              <a:t>の角には、銀河の集まりがあることが分かります。これについて、定量的に富永くんに解説してもらいます。</a:t>
            </a:r>
            <a:endParaRPr kumimoji="1" lang="en-US" altLang="ja-JP" dirty="0" smtClean="0"/>
          </a:p>
        </p:txBody>
      </p:sp>
    </p:spTree>
    <p:extLst>
      <p:ext uri="{BB962C8B-B14F-4D97-AF65-F5344CB8AC3E}">
        <p14:creationId xmlns:p14="http://schemas.microsoft.com/office/powerpoint/2010/main" val="818318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6</a:t>
            </a:r>
            <a:r>
              <a:rPr kumimoji="1" lang="ja-JP" altLang="en-US" dirty="0" smtClean="0"/>
              <a:t>つの違う天体を比べると</a:t>
            </a:r>
            <a:r>
              <a:rPr kumimoji="1" lang="en-US" altLang="ja-JP" dirty="0" smtClean="0"/>
              <a:t>Abell2744C(</a:t>
            </a:r>
            <a:r>
              <a:rPr kumimoji="1" lang="ja-JP" altLang="en-US" dirty="0" smtClean="0"/>
              <a:t>重力レンズ効果を使って測定した</a:t>
            </a:r>
            <a:r>
              <a:rPr kumimoji="1" lang="en-US" altLang="ja-JP" dirty="0" smtClean="0"/>
              <a:t>Abell2744</a:t>
            </a:r>
            <a:r>
              <a:rPr kumimoji="1" lang="ja-JP" altLang="en-US" dirty="0" smtClean="0"/>
              <a:t>）だけ</a:t>
            </a:r>
            <a:endParaRPr kumimoji="1" lang="en-US" altLang="ja-JP" dirty="0" smtClean="0"/>
          </a:p>
          <a:p>
            <a:r>
              <a:rPr kumimoji="1" lang="ja-JP" altLang="en-US" dirty="0" smtClean="0"/>
              <a:t>見つかった銀河の数は約８０であり、画像１枚あたり１３個の銀河を発見出来ました。</a:t>
            </a:r>
            <a:endParaRPr kumimoji="1" lang="en-US" altLang="ja-JP" dirty="0" smtClean="0"/>
          </a:p>
          <a:p>
            <a:endParaRPr kumimoji="1" lang="en-US" altLang="ja-JP" dirty="0" smtClean="0"/>
          </a:p>
          <a:p>
            <a:r>
              <a:rPr kumimoji="1" lang="ja-JP" altLang="en-US" dirty="0" smtClean="0"/>
              <a:t>西川１の場所言う</a:t>
            </a:r>
            <a:endParaRPr kumimoji="1" lang="en-US" altLang="ja-JP" dirty="0" smtClean="0"/>
          </a:p>
        </p:txBody>
      </p:sp>
    </p:spTree>
    <p:extLst>
      <p:ext uri="{BB962C8B-B14F-4D97-AF65-F5344CB8AC3E}">
        <p14:creationId xmlns:p14="http://schemas.microsoft.com/office/powerpoint/2010/main" val="2332586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見つかった９つの銀河の集団があることがわかりましたが、</a:t>
            </a:r>
            <a:endParaRPr kumimoji="1" lang="en-US" altLang="ja-JP" dirty="0" smtClean="0"/>
          </a:p>
          <a:p>
            <a:r>
              <a:rPr kumimoji="1" lang="ja-JP" altLang="en-US" dirty="0" smtClean="0"/>
              <a:t>これが本当に銀河団なのかをこれから考察します。</a:t>
            </a:r>
            <a:endParaRPr kumimoji="1" lang="en-US" altLang="ja-JP" dirty="0" smtClean="0"/>
          </a:p>
          <a:p>
            <a:endParaRPr kumimoji="1" lang="en-US" altLang="ja-JP" dirty="0" smtClean="0"/>
          </a:p>
          <a:p>
            <a:r>
              <a:rPr kumimoji="1" lang="ja-JP" altLang="en-US" dirty="0" smtClean="0"/>
              <a:t>具体的にはこの集団を銀河団だとしたときに、</a:t>
            </a:r>
            <a:endParaRPr kumimoji="1" lang="en-US" altLang="ja-JP" dirty="0" smtClean="0"/>
          </a:p>
          <a:p>
            <a:r>
              <a:rPr kumimoji="1" lang="ja-JP" altLang="en-US" dirty="0" smtClean="0"/>
              <a:t>密度に対応した＊測定量＊を構造形成理論から予想されるその基準値を比較します</a:t>
            </a:r>
            <a:endParaRPr kumimoji="1" lang="ja-JP" altLang="en-US" dirty="0"/>
          </a:p>
        </p:txBody>
      </p:sp>
    </p:spTree>
    <p:extLst>
      <p:ext uri="{BB962C8B-B14F-4D97-AF65-F5344CB8AC3E}">
        <p14:creationId xmlns:p14="http://schemas.microsoft.com/office/powerpoint/2010/main" val="1036533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ところで宇宙論で用いられる距離には３種類あり、</a:t>
            </a:r>
            <a:endParaRPr kumimoji="1" lang="en-US" altLang="ja-JP" dirty="0" smtClean="0"/>
          </a:p>
          <a:p>
            <a:r>
              <a:rPr kumimoji="1" lang="ja-JP" altLang="en-US" dirty="0" smtClean="0"/>
              <a:t>共動距離、光度距離、角径距離があります。</a:t>
            </a:r>
            <a:endParaRPr kumimoji="1" lang="en-US" altLang="ja-JP" dirty="0" smtClean="0"/>
          </a:p>
          <a:p>
            <a:endParaRPr kumimoji="1" lang="en-US" altLang="ja-JP" dirty="0" smtClean="0"/>
          </a:p>
          <a:p>
            <a:r>
              <a:rPr kumimoji="1" lang="ja-JP" altLang="en-US" dirty="0" smtClean="0"/>
              <a:t>それぞれの定義はこのようになっていますが、</a:t>
            </a:r>
            <a:endParaRPr kumimoji="1" lang="en-US" altLang="ja-JP" dirty="0" smtClean="0"/>
          </a:p>
          <a:p>
            <a:r>
              <a:rPr kumimoji="1" lang="ja-JP" altLang="en-US" dirty="0" smtClean="0"/>
              <a:t>（アニメ動かす）</a:t>
            </a:r>
            <a:endParaRPr kumimoji="1" lang="en-US" altLang="ja-JP" dirty="0" smtClean="0"/>
          </a:p>
          <a:p>
            <a:r>
              <a:rPr kumimoji="1" lang="ja-JP" altLang="en-US" dirty="0" smtClean="0"/>
              <a:t>これから密度を出す際は共動距離を用います。</a:t>
            </a:r>
            <a:endParaRPr kumimoji="1" lang="en-US" altLang="ja-JP" dirty="0" smtClean="0"/>
          </a:p>
          <a:p>
            <a:endParaRPr kumimoji="1" lang="en-US" altLang="ja-JP" dirty="0" smtClean="0"/>
          </a:p>
          <a:p>
            <a:r>
              <a:rPr kumimoji="1" lang="ja-JP" altLang="en-US" dirty="0" smtClean="0"/>
              <a:t>これは、あとで説明する理論から求める基準値が宇宙の時代によらないためです。</a:t>
            </a:r>
            <a:endParaRPr kumimoji="1" lang="ja-JP" altLang="en-US" dirty="0"/>
          </a:p>
        </p:txBody>
      </p:sp>
    </p:spTree>
    <p:extLst>
      <p:ext uri="{BB962C8B-B14F-4D97-AF65-F5344CB8AC3E}">
        <p14:creationId xmlns:p14="http://schemas.microsoft.com/office/powerpoint/2010/main" val="332881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a:spcBef>
                <a:spcPts val="0"/>
              </a:spcBef>
              <a:buNone/>
            </a:pPr>
            <a:r>
              <a:rPr lang="ja-JP" altLang="en-US" dirty="0" smtClean="0"/>
              <a:t>ビックバン後中性状態にあった水素が現在までに再びなんらかの原因で</a:t>
            </a:r>
            <a:endParaRPr lang="en-US" altLang="ja-JP" dirty="0" smtClean="0"/>
          </a:p>
          <a:p>
            <a:pPr>
              <a:spcBef>
                <a:spcPts val="0"/>
              </a:spcBef>
              <a:buNone/>
            </a:pPr>
            <a:r>
              <a:rPr lang="ja-JP" altLang="en-US" dirty="0" smtClean="0"/>
              <a:t>電離を起こしたのですが、これを宇宙再電離といいます。</a:t>
            </a:r>
            <a:endParaRPr lang="en-US" altLang="ja-JP" dirty="0" smtClean="0"/>
          </a:p>
          <a:p>
            <a:pPr>
              <a:spcBef>
                <a:spcPts val="0"/>
              </a:spcBef>
              <a:buNone/>
            </a:pPr>
            <a:r>
              <a:rPr lang="ja-JP" altLang="en-US" dirty="0" smtClean="0"/>
              <a:t>この宇宙再電離ですが、何が起こしたのかわかっていない。</a:t>
            </a:r>
            <a:endParaRPr lang="en-US" altLang="ja-JP" dirty="0" smtClean="0"/>
          </a:p>
          <a:p>
            <a:pPr>
              <a:spcBef>
                <a:spcPts val="0"/>
              </a:spcBef>
              <a:buNone/>
            </a:pPr>
            <a:endParaRPr lang="en-US" altLang="ja-JP" dirty="0" smtClean="0"/>
          </a:p>
          <a:p>
            <a:pPr>
              <a:spcBef>
                <a:spcPts val="0"/>
              </a:spcBef>
              <a:buNone/>
            </a:pPr>
            <a:endParaRPr lang="en-US" altLang="ja-JP" dirty="0" smtClean="0"/>
          </a:p>
          <a:p>
            <a:pPr>
              <a:spcBef>
                <a:spcPts val="0"/>
              </a:spcBef>
              <a:buNone/>
            </a:pPr>
            <a:endParaRPr lang="en-US" altLang="ja-JP" dirty="0" smtClean="0"/>
          </a:p>
          <a:p>
            <a:pPr>
              <a:spcBef>
                <a:spcPts val="0"/>
              </a:spcBef>
              <a:buNone/>
            </a:pPr>
            <a:endParaRPr lang="en-US" altLang="ja-JP" dirty="0" smtClean="0"/>
          </a:p>
          <a:p>
            <a:pPr>
              <a:spcBef>
                <a:spcPts val="0"/>
              </a:spcBef>
              <a:buNone/>
            </a:pPr>
            <a:r>
              <a:rPr lang="ja-JP" altLang="en-US" dirty="0" smtClean="0"/>
              <a:t>そこで、初期の宇宙の銀河について解析をすることにしました。</a:t>
            </a:r>
            <a:endParaRPr lang="en-US" altLang="ja-JP" dirty="0" smtClean="0"/>
          </a:p>
          <a:p>
            <a:endParaRPr kumimoji="1" lang="en-US" altLang="ja-JP" dirty="0" smtClean="0"/>
          </a:p>
          <a:p>
            <a:r>
              <a:rPr kumimoji="1" lang="ja-JP" altLang="en-US" dirty="0" smtClean="0"/>
              <a:t>宇宙再電離は次の枠内で起こるので</a:t>
            </a:r>
            <a:endParaRPr kumimoji="1" lang="en-US" altLang="ja-JP" dirty="0" smtClean="0"/>
          </a:p>
          <a:p>
            <a:r>
              <a:rPr kumimoji="1" lang="ja-JP" altLang="en-US" dirty="0" smtClean="0"/>
              <a:t>我々はこのへんのＺ＝８の銀河を調べた</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この起源はファーストスター、ファーストギャラクシーと関係していると考えられており、その解明が</a:t>
            </a:r>
            <a:r>
              <a:rPr kumimoji="1" lang="en-US" altLang="en-US" dirty="0" smtClean="0"/>
              <a:t>期待</a:t>
            </a:r>
            <a:r>
              <a:rPr kumimoji="1" lang="ja-JP" altLang="en-US" dirty="0" smtClean="0"/>
              <a:t>されている。</a:t>
            </a:r>
            <a:endParaRPr kumimoji="1" lang="en-US" altLang="ja-JP" dirty="0" smtClean="0"/>
          </a:p>
        </p:txBody>
      </p:sp>
      <p:sp>
        <p:nvSpPr>
          <p:cNvPr id="4" name="スライド番号プレースホルダー 3"/>
          <p:cNvSpPr>
            <a:spLocks noGrp="1"/>
          </p:cNvSpPr>
          <p:nvPr>
            <p:ph type="sldNum" sz="quarter" idx="10"/>
          </p:nvPr>
        </p:nvSpPr>
        <p:spPr>
          <a:xfrm>
            <a:off x="3884613" y="8685213"/>
            <a:ext cx="2971800" cy="457200"/>
          </a:xfrm>
          <a:prstGeom prst="rect">
            <a:avLst/>
          </a:prstGeom>
        </p:spPr>
        <p:txBody>
          <a:bodyPr/>
          <a:lstStyle/>
          <a:p>
            <a:fld id="{B6704D0C-8623-4449-9E09-41C3C3103A53}"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a:xfrm>
            <a:off x="0" y="0"/>
            <a:ext cx="2971800" cy="457200"/>
          </a:xfrm>
          <a:prstGeom prst="rect">
            <a:avLst/>
          </a:prstGeom>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366057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密度超過</a:t>
            </a:r>
            <a:endParaRPr kumimoji="1" lang="en-US" altLang="ja-JP" dirty="0" smtClean="0"/>
          </a:p>
          <a:p>
            <a:r>
              <a:rPr kumimoji="1" lang="ja-JP" altLang="ja-JP" dirty="0" smtClean="0"/>
              <a:t>＊</a:t>
            </a:r>
            <a:r>
              <a:rPr kumimoji="1" lang="ja-JP" altLang="en-US" dirty="0" smtClean="0"/>
              <a:t>観測データから測定</a:t>
            </a:r>
            <a:endParaRPr kumimoji="1" lang="en-US" altLang="ja-JP" dirty="0" smtClean="0"/>
          </a:p>
          <a:p>
            <a:r>
              <a:rPr kumimoji="1" lang="en-US" altLang="ja-JP" dirty="0" smtClean="0"/>
              <a:t>*</a:t>
            </a:r>
            <a:r>
              <a:rPr kumimoji="1" lang="ja-JP" altLang="en-US" dirty="0" smtClean="0"/>
              <a:t>ある場所での密度揺らぎがどのくらいあるのかを表しています。</a:t>
            </a:r>
            <a:endParaRPr kumimoji="1" lang="en-US" altLang="ja-JP" dirty="0" smtClean="0"/>
          </a:p>
          <a:p>
            <a:r>
              <a:rPr kumimoji="1" lang="en-US" altLang="ja-JP" dirty="0" smtClean="0"/>
              <a:t>*</a:t>
            </a:r>
            <a:r>
              <a:rPr kumimoji="1" lang="ja-JP" altLang="en-US" dirty="0" smtClean="0"/>
              <a:t>各変数の定義</a:t>
            </a:r>
            <a:endParaRPr kumimoji="1" lang="en-US" altLang="ja-JP" dirty="0" smtClean="0"/>
          </a:p>
          <a:p>
            <a:endParaRPr kumimoji="1" lang="en-US" altLang="ja-JP" dirty="0" smtClean="0"/>
          </a:p>
          <a:p>
            <a:r>
              <a:rPr kumimoji="1" lang="ja-JP" altLang="en-US" dirty="0" smtClean="0"/>
              <a:t>そこで、</a:t>
            </a:r>
            <a:endParaRPr kumimoji="1" lang="en-US" altLang="ja-JP" dirty="0" smtClean="0"/>
          </a:p>
          <a:p>
            <a:r>
              <a:rPr kumimoji="1" lang="ja-JP" altLang="en-US" dirty="0" smtClean="0"/>
              <a:t>（アニメ）</a:t>
            </a:r>
            <a:endParaRPr kumimoji="1" lang="en-US" altLang="ja-JP" dirty="0" smtClean="0"/>
          </a:p>
          <a:p>
            <a:r>
              <a:rPr kumimoji="1" lang="ja-JP" altLang="en-US" dirty="0" smtClean="0"/>
              <a:t>＊天球面上での銀河の個数密度分布を書く</a:t>
            </a:r>
            <a:endParaRPr kumimoji="1" lang="en-US" altLang="ja-JP" dirty="0" smtClean="0"/>
          </a:p>
          <a:p>
            <a:r>
              <a:rPr kumimoji="1" lang="ja-JP" altLang="ja-JP" dirty="0" smtClean="0"/>
              <a:t>＊</a:t>
            </a:r>
            <a:r>
              <a:rPr kumimoji="1" lang="ja-JP" altLang="en-US" dirty="0" smtClean="0"/>
              <a:t>ただし密度を出すときは白の円内部使う</a:t>
            </a:r>
            <a:endParaRPr kumimoji="1" lang="en-US" altLang="ja-JP" dirty="0" smtClean="0"/>
          </a:p>
          <a:p>
            <a:endParaRPr kumimoji="1" lang="en-US" altLang="ja-JP" dirty="0" smtClean="0"/>
          </a:p>
          <a:p>
            <a:endParaRPr kumimoji="1" lang="en-US" altLang="ja-JP" dirty="0" smtClean="0"/>
          </a:p>
        </p:txBody>
      </p:sp>
    </p:spTree>
    <p:extLst>
      <p:ext uri="{BB962C8B-B14F-4D97-AF65-F5344CB8AC3E}">
        <p14:creationId xmlns:p14="http://schemas.microsoft.com/office/powerpoint/2010/main" val="866467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＊＊個数密度分布</a:t>
            </a:r>
            <a:endParaRPr kumimoji="1" lang="en-US" altLang="ja-JP" dirty="0" smtClean="0"/>
          </a:p>
          <a:p>
            <a:r>
              <a:rPr kumimoji="1" lang="ja-JP" altLang="ja-JP" dirty="0" smtClean="0"/>
              <a:t>＊</a:t>
            </a:r>
            <a:r>
              <a:rPr kumimoji="1" lang="ja-JP" altLang="en-US" dirty="0" smtClean="0"/>
              <a:t>分布を示すとこんな感じ</a:t>
            </a:r>
            <a:endParaRPr kumimoji="1" lang="en-US" altLang="ja-JP" dirty="0" smtClean="0"/>
          </a:p>
          <a:p>
            <a:endParaRPr kumimoji="1" lang="en-US" altLang="ja-JP" dirty="0" smtClean="0"/>
          </a:p>
          <a:p>
            <a:r>
              <a:rPr kumimoji="1" lang="ja-JP" altLang="en-US" dirty="0" smtClean="0"/>
              <a:t>＊注目している銀河集合での値は</a:t>
            </a:r>
            <a:r>
              <a:rPr kumimoji="1" lang="en-US" altLang="ja-JP" dirty="0" smtClean="0"/>
              <a:t>0.01</a:t>
            </a:r>
            <a:r>
              <a:rPr kumimoji="1" lang="ja-JP" altLang="en-US" dirty="0" smtClean="0"/>
              <a:t>付近</a:t>
            </a:r>
            <a:endParaRPr kumimoji="1" lang="en-US" altLang="ja-JP" dirty="0" smtClean="0"/>
          </a:p>
          <a:p>
            <a:endParaRPr kumimoji="1" lang="en-US" altLang="ja-JP" dirty="0" smtClean="0"/>
          </a:p>
          <a:p>
            <a:r>
              <a:rPr kumimoji="1" lang="ja-JP" altLang="en-US" dirty="0" smtClean="0"/>
              <a:t>＊ここの値は１０</a:t>
            </a:r>
            <a:r>
              <a:rPr kumimoji="1" lang="en-US" altLang="ja-JP" dirty="0" err="1" smtClean="0"/>
              <a:t>σ</a:t>
            </a:r>
            <a:r>
              <a:rPr kumimoji="1" lang="ja-JP" altLang="en-US" dirty="0" smtClean="0"/>
              <a:t>程度</a:t>
            </a:r>
            <a:endParaRPr kumimoji="1" lang="en-US" altLang="ja-JP" dirty="0" smtClean="0"/>
          </a:p>
          <a:p>
            <a:endParaRPr kumimoji="1" lang="en-US" altLang="ja-JP" dirty="0" smtClean="0"/>
          </a:p>
          <a:p>
            <a:r>
              <a:rPr kumimoji="1" lang="ja-JP" altLang="en-US" dirty="0" smtClean="0"/>
              <a:t>＊たまたま集まって見えたとは考えにくいため、</a:t>
            </a:r>
            <a:endParaRPr kumimoji="1" lang="en-US" altLang="ja-JP" dirty="0" smtClean="0"/>
          </a:p>
          <a:p>
            <a:endParaRPr kumimoji="1" lang="en-US" altLang="ja-JP" dirty="0" smtClean="0"/>
          </a:p>
          <a:p>
            <a:r>
              <a:rPr kumimoji="1" lang="en-US" altLang="ja-JP" dirty="0" smtClean="0"/>
              <a:t>→</a:t>
            </a:r>
            <a:r>
              <a:rPr kumimoji="1" lang="ja-JP" altLang="en-US" dirty="0" smtClean="0"/>
              <a:t>お互いに重力で束縛されていると考えられる</a:t>
            </a:r>
            <a:endParaRPr kumimoji="1" lang="en-US" altLang="ja-JP" dirty="0" smtClean="0"/>
          </a:p>
          <a:p>
            <a:endParaRPr kumimoji="1" lang="en-US" altLang="ja-JP" dirty="0" smtClean="0"/>
          </a:p>
          <a:p>
            <a:endParaRPr kumimoji="1" lang="en-US" altLang="ja-JP" dirty="0" smtClean="0"/>
          </a:p>
          <a:p>
            <a:r>
              <a:rPr kumimoji="1" lang="ja-JP" altLang="en-US" dirty="0" smtClean="0"/>
              <a:t>できれば横軸デルタで</a:t>
            </a:r>
            <a:endParaRPr kumimoji="1" lang="en-US" altLang="ja-JP" dirty="0" smtClean="0"/>
          </a:p>
        </p:txBody>
      </p:sp>
    </p:spTree>
    <p:extLst>
      <p:ext uri="{BB962C8B-B14F-4D97-AF65-F5344CB8AC3E}">
        <p14:creationId xmlns:p14="http://schemas.microsoft.com/office/powerpoint/2010/main" val="2417609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＊球状分布と＊仮定＊</a:t>
            </a:r>
            <a:endParaRPr kumimoji="1" lang="en-US" altLang="ja-JP" dirty="0" smtClean="0"/>
          </a:p>
          <a:p>
            <a:endParaRPr kumimoji="1" lang="en-US" altLang="ja-JP" dirty="0" smtClean="0"/>
          </a:p>
          <a:p>
            <a:r>
              <a:rPr kumimoji="1" lang="ja-JP" altLang="en-US" dirty="0" smtClean="0"/>
              <a:t>＊</a:t>
            </a:r>
            <a:r>
              <a:rPr kumimoji="1" lang="en-US" altLang="ja-JP" dirty="0" err="1" smtClean="0"/>
              <a:t>δg</a:t>
            </a:r>
            <a:r>
              <a:rPr kumimoji="1" lang="ja-JP" altLang="en-US" dirty="0" smtClean="0"/>
              <a:t>は先の円内の密度計算から算出</a:t>
            </a:r>
            <a:endParaRPr kumimoji="1" lang="en-US" altLang="ja-JP" dirty="0" smtClean="0"/>
          </a:p>
          <a:p>
            <a:endParaRPr kumimoji="1" lang="en-US" altLang="ja-JP" dirty="0" smtClean="0"/>
          </a:p>
          <a:p>
            <a:r>
              <a:rPr kumimoji="1" lang="ja-JP" altLang="en-US" dirty="0" smtClean="0"/>
              <a:t>＊銀河団の構造</a:t>
            </a:r>
            <a:r>
              <a:rPr kumimoji="1" lang="en-US" altLang="ja-JP" dirty="0" smtClean="0"/>
              <a:t>→</a:t>
            </a:r>
            <a:r>
              <a:rPr kumimoji="1" lang="ja-JP" altLang="en-US" dirty="0" smtClean="0"/>
              <a:t>密度に補正が必要　</a:t>
            </a:r>
            <a:endParaRPr kumimoji="1" lang="en-US" altLang="ja-JP" dirty="0" smtClean="0"/>
          </a:p>
          <a:p>
            <a:endParaRPr kumimoji="1" lang="en-US" altLang="ja-JP" dirty="0" smtClean="0"/>
          </a:p>
          <a:p>
            <a:r>
              <a:rPr kumimoji="1" lang="ja-JP" altLang="ja-JP" dirty="0" smtClean="0"/>
              <a:t>＊</a:t>
            </a:r>
            <a:r>
              <a:rPr kumimoji="1" lang="ja-JP" altLang="en-US" dirty="0" smtClean="0"/>
              <a:t>密度超過の補正は先行研究から求まってる。</a:t>
            </a:r>
            <a:endParaRPr kumimoji="1" lang="en-US" altLang="ja-JP" dirty="0" smtClean="0"/>
          </a:p>
          <a:p>
            <a:endParaRPr kumimoji="1" lang="en-US" altLang="ja-JP" dirty="0" smtClean="0"/>
          </a:p>
          <a:p>
            <a:r>
              <a:rPr kumimoji="1" lang="ja-JP" altLang="ja-JP" dirty="0" smtClean="0"/>
              <a:t>＊</a:t>
            </a:r>
            <a:r>
              <a:rPr kumimoji="1" lang="ja-JP" altLang="en-US" dirty="0" smtClean="0"/>
              <a:t>以上からデルタ</a:t>
            </a:r>
            <a:r>
              <a:rPr kumimoji="1" lang="en-US" altLang="ja-JP" dirty="0" smtClean="0"/>
              <a:t>m</a:t>
            </a:r>
            <a:r>
              <a:rPr kumimoji="1" lang="ja-JP" altLang="en-US" dirty="0" smtClean="0"/>
              <a:t>を求めると１１００</a:t>
            </a:r>
            <a:endParaRPr kumimoji="1" lang="ja-JP" altLang="en-US" dirty="0"/>
          </a:p>
        </p:txBody>
      </p:sp>
    </p:spTree>
    <p:extLst>
      <p:ext uri="{BB962C8B-B14F-4D97-AF65-F5344CB8AC3E}">
        <p14:creationId xmlns:p14="http://schemas.microsoft.com/office/powerpoint/2010/main" val="191131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先行研究</a:t>
            </a:r>
            <a:endParaRPr kumimoji="1" lang="en-US" altLang="ja-JP" dirty="0" smtClean="0"/>
          </a:p>
          <a:p>
            <a:r>
              <a:rPr kumimoji="1" lang="ja-JP" altLang="en-US" dirty="0" smtClean="0"/>
              <a:t>＊いろいろな</a:t>
            </a:r>
            <a:r>
              <a:rPr kumimoji="1" lang="en-US" altLang="ja-JP" dirty="0" smtClean="0"/>
              <a:t>z</a:t>
            </a:r>
            <a:r>
              <a:rPr kumimoji="1" lang="ja-JP" altLang="en-US" baseline="0" dirty="0" smtClean="0"/>
              <a:t>での銀河団における個数面密度</a:t>
            </a:r>
            <a:endParaRPr kumimoji="1" lang="en-US" altLang="ja-JP" baseline="0" dirty="0" smtClean="0"/>
          </a:p>
          <a:p>
            <a:endParaRPr kumimoji="1" lang="en-US" altLang="ja-JP" baseline="0" dirty="0" smtClean="0"/>
          </a:p>
          <a:p>
            <a:r>
              <a:rPr kumimoji="1" lang="en-US" altLang="ja-JP" baseline="0" dirty="0" smtClean="0"/>
              <a:t>*</a:t>
            </a:r>
            <a:r>
              <a:rPr kumimoji="1" lang="ja-JP" altLang="en-US" baseline="0" dirty="0" smtClean="0"/>
              <a:t>注目領域におけるデルタをプロットすると</a:t>
            </a:r>
            <a:endParaRPr kumimoji="1" lang="en-US" altLang="ja-JP" baseline="0" dirty="0" smtClean="0"/>
          </a:p>
        </p:txBody>
      </p:sp>
    </p:spTree>
    <p:extLst>
      <p:ext uri="{BB962C8B-B14F-4D97-AF65-F5344CB8AC3E}">
        <p14:creationId xmlns:p14="http://schemas.microsoft.com/office/powerpoint/2010/main" val="2774598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測定結果をプロットしてみると。。。</a:t>
            </a:r>
            <a:endParaRPr kumimoji="1" lang="en-US" altLang="ja-JP" dirty="0" smtClean="0"/>
          </a:p>
          <a:p>
            <a:r>
              <a:rPr kumimoji="1" lang="ja-JP" altLang="ja-JP" dirty="0" smtClean="0"/>
              <a:t>＊</a:t>
            </a:r>
            <a:r>
              <a:rPr kumimoji="1" lang="ja-JP" altLang="en-US" dirty="0" smtClean="0"/>
              <a:t>結果が移りません</a:t>
            </a:r>
            <a:endParaRPr kumimoji="1" lang="en-US" altLang="ja-JP" dirty="0" smtClean="0"/>
          </a:p>
          <a:p>
            <a:r>
              <a:rPr kumimoji="1" lang="en-US" altLang="ja-JP" dirty="0" smtClean="0"/>
              <a:t>→</a:t>
            </a:r>
            <a:r>
              <a:rPr kumimoji="1" lang="ja-JP" altLang="en-US" dirty="0" smtClean="0"/>
              <a:t>実は。。。。</a:t>
            </a:r>
            <a:r>
              <a:rPr kumimoji="1" lang="en-US" altLang="ja-JP" dirty="0" smtClean="0"/>
              <a:t>→</a:t>
            </a:r>
            <a:r>
              <a:rPr kumimoji="1" lang="ja-JP" altLang="en-US" dirty="0" smtClean="0"/>
              <a:t>次のスライド</a:t>
            </a:r>
            <a:endParaRPr kumimoji="1" lang="ja-JP" altLang="en-US" dirty="0"/>
          </a:p>
        </p:txBody>
      </p:sp>
    </p:spTree>
    <p:extLst>
      <p:ext uri="{BB962C8B-B14F-4D97-AF65-F5344CB8AC3E}">
        <p14:creationId xmlns:p14="http://schemas.microsoft.com/office/powerpoint/2010/main" val="318925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２次元解析を３次元解析でやってみよう</a:t>
            </a:r>
            <a:endParaRPr kumimoji="1" lang="ja-JP" altLang="en-US" dirty="0"/>
          </a:p>
        </p:txBody>
      </p:sp>
    </p:spTree>
    <p:extLst>
      <p:ext uri="{BB962C8B-B14F-4D97-AF65-F5344CB8AC3E}">
        <p14:creationId xmlns:p14="http://schemas.microsoft.com/office/powerpoint/2010/main" val="2382518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それでは、先ほど計算した</a:t>
            </a:r>
            <a:r>
              <a:rPr kumimoji="1" lang="en-US" altLang="ja-JP" dirty="0" smtClean="0"/>
              <a:t>δ</a:t>
            </a:r>
            <a:r>
              <a:rPr kumimoji="1" lang="ja-JP" altLang="en-US" dirty="0" smtClean="0"/>
              <a:t>がどういう意味を持つか、理論から考えていきましょう。</a:t>
            </a:r>
            <a:endParaRPr kumimoji="1" lang="en-US" altLang="ja-JP" dirty="0" smtClean="0"/>
          </a:p>
          <a:p>
            <a:r>
              <a:rPr kumimoji="1" lang="ja-JP" altLang="en-US" dirty="0" smtClean="0"/>
              <a:t>膨張宇宙において、ある点の周りで質量と密度揺らぎが球対称な場合を考えます。</a:t>
            </a:r>
            <a:endParaRPr kumimoji="1" lang="en-US" altLang="ja-JP" dirty="0" smtClean="0"/>
          </a:p>
          <a:p>
            <a:r>
              <a:rPr kumimoji="1" lang="ja-JP" altLang="en-US" dirty="0" smtClean="0"/>
              <a:t>するとこのような方程式になって、</a:t>
            </a:r>
            <a:endParaRPr kumimoji="1" lang="en-US" altLang="ja-JP" dirty="0" smtClean="0"/>
          </a:p>
          <a:p>
            <a:r>
              <a:rPr kumimoji="1" lang="ja-JP" altLang="en-US" dirty="0" smtClean="0"/>
              <a:t>崩壊（自分たちの重力で束縛しあってある領域のとどまるような状況）する様子を考えます。</a:t>
            </a:r>
            <a:endParaRPr kumimoji="1" lang="en-US" altLang="ja-JP" dirty="0" smtClean="0"/>
          </a:p>
          <a:p>
            <a:endParaRPr kumimoji="1" lang="en-US" altLang="ja-JP" dirty="0" smtClean="0"/>
          </a:p>
          <a:p>
            <a:r>
              <a:rPr kumimoji="1" lang="ja-JP" altLang="en-US" dirty="0" smtClean="0"/>
              <a:t>定性的には</a:t>
            </a:r>
            <a:endParaRPr kumimoji="1" lang="en-US" altLang="ja-JP" dirty="0" smtClean="0"/>
          </a:p>
          <a:p>
            <a:r>
              <a:rPr kumimoji="1" lang="ja-JP" altLang="en-US" dirty="0" smtClean="0"/>
              <a:t>宇宙膨張によって半径は初速度をもって大きくなっていくが、そのうち収縮始まる→図のような軌跡でつぶれてくる→ぐちゃぐちゃ→ビリアル定理が成立するような状に最終的に落ち着く→そのときの</a:t>
            </a:r>
            <a:r>
              <a:rPr kumimoji="1" lang="en-US" altLang="ja-JP" dirty="0" smtClean="0"/>
              <a:t>δ</a:t>
            </a:r>
            <a:r>
              <a:rPr kumimoji="1" lang="ja-JP" altLang="en-US" dirty="0" smtClean="0"/>
              <a:t>は</a:t>
            </a:r>
            <a:r>
              <a:rPr kumimoji="1" lang="en-US" altLang="ja-JP" dirty="0" smtClean="0"/>
              <a:t>200</a:t>
            </a:r>
            <a:r>
              <a:rPr kumimoji="1" lang="ja-JP" altLang="en-US" dirty="0" smtClean="0"/>
              <a:t>となっており自己重力系をなす！</a:t>
            </a:r>
            <a:endParaRPr kumimoji="1" lang="en-US" altLang="ja-JP" dirty="0" smtClean="0"/>
          </a:p>
        </p:txBody>
      </p:sp>
    </p:spTree>
    <p:extLst>
      <p:ext uri="{BB962C8B-B14F-4D97-AF65-F5344CB8AC3E}">
        <p14:creationId xmlns:p14="http://schemas.microsoft.com/office/powerpoint/2010/main" val="3167493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そこで先ほど得た</a:t>
            </a:r>
            <a:r>
              <a:rPr kumimoji="1" lang="ja-JP" altLang="en-US" dirty="0" err="1" smtClean="0"/>
              <a:t>ｒ</a:t>
            </a:r>
            <a:r>
              <a:rPr kumimoji="1" lang="ja-JP" altLang="en-US" dirty="0" smtClean="0"/>
              <a:t>の値を用いて、考えている領域の暗黒物質の質量</a:t>
            </a:r>
            <a:endParaRPr kumimoji="1" lang="en-US" altLang="ja-JP" dirty="0" smtClean="0"/>
          </a:p>
          <a:p>
            <a:r>
              <a:rPr kumimoji="1" lang="ja-JP" altLang="en-US" dirty="0" smtClean="0"/>
              <a:t>これ私たちの銀河の質量くらいです。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ミニチュア銀河団（個々の銀河は小さい）といえる！→我々の祖先</a:t>
            </a:r>
            <a:endParaRPr kumimoji="1" lang="en-US" altLang="ja-JP" dirty="0" smtClean="0"/>
          </a:p>
          <a:p>
            <a:endParaRPr kumimoji="1" lang="ja-JP" altLang="en-US" dirty="0"/>
          </a:p>
        </p:txBody>
      </p:sp>
    </p:spTree>
    <p:extLst>
      <p:ext uri="{BB962C8B-B14F-4D97-AF65-F5344CB8AC3E}">
        <p14:creationId xmlns:p14="http://schemas.microsoft.com/office/powerpoint/2010/main" val="4099797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46370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今までのところで、この天体が銀河団であると言える。では、これを現在の天体と比較すると、どんな天体なのかを見てみる。今回は</a:t>
            </a:r>
            <a:r>
              <a:rPr kumimoji="1" lang="en-US" altLang="ja-JP" dirty="0" smtClean="0"/>
              <a:t>SHMR</a:t>
            </a:r>
            <a:r>
              <a:rPr kumimoji="1" lang="ja-JP" altLang="en-US" dirty="0" smtClean="0"/>
              <a:t>という数値を用いて評価する。図のように</a:t>
            </a:r>
            <a:r>
              <a:rPr kumimoji="1" lang="en-US" altLang="ja-JP" dirty="0" smtClean="0"/>
              <a:t>z=0</a:t>
            </a:r>
            <a:r>
              <a:rPr kumimoji="1" lang="ja-JP" altLang="en-US" dirty="0" smtClean="0"/>
              <a:t>の現在の銀河団での</a:t>
            </a:r>
            <a:r>
              <a:rPr kumimoji="1" lang="en-US" altLang="ja-JP" dirty="0" smtClean="0"/>
              <a:t>SHMR</a:t>
            </a:r>
            <a:r>
              <a:rPr kumimoji="1" lang="ja-JP" altLang="en-US" dirty="0" smtClean="0"/>
              <a:t>とダークハロー質量の関係が分かっている。</a:t>
            </a:r>
            <a:r>
              <a:rPr kumimoji="1" lang="en-US" altLang="ja-JP" dirty="0" smtClean="0"/>
              <a:t>SHMR</a:t>
            </a:r>
            <a:r>
              <a:rPr kumimoji="1" lang="ja-JP" altLang="en-US" dirty="0" smtClean="0"/>
              <a:t>とは重力系での銀河の星質量とダークハロー質量の比で、その値から星形成効率の情報が得られる。（</a:t>
            </a:r>
            <a:r>
              <a:rPr kumimoji="1" lang="en-US" altLang="ja-JP" dirty="0" smtClean="0"/>
              <a:t>Z=8</a:t>
            </a:r>
            <a:r>
              <a:rPr kumimoji="1" lang="ja-JP" altLang="en-US" dirty="0" smtClean="0"/>
              <a:t>のそれは勿論今まで求まっていない。）</a:t>
            </a:r>
            <a:endParaRPr kumimoji="1" lang="ja-JP" altLang="en-US" dirty="0"/>
          </a:p>
        </p:txBody>
      </p:sp>
    </p:spTree>
    <p:extLst>
      <p:ext uri="{BB962C8B-B14F-4D97-AF65-F5344CB8AC3E}">
        <p14:creationId xmlns:p14="http://schemas.microsoft.com/office/powerpoint/2010/main" val="274010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候補のひとつに銀河がある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Ｘ軸　等級</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Ｙ軸　光度密度</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宇宙再電離に必要な光度密度が紫</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これまでは遠方の銀河の数が足りず、</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銀河の光度密度が再電離に足りるかどうかがわからなかった</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観測で得られた光度密度を再電離を起こすに必要な理論値と比べた先行研究</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軸の説明</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左：観測点によるデータ</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右：外挿（データ点ではないため不定性あり）</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（白線：ベストフィット）</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宇宙論パラメーターで決定される光度密度の理論値</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銀河だけで説明可能か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暗い天体を検出すれば検証可能</a:t>
            </a:r>
            <a:endParaRPr kumimoji="1" lang="en-US" altLang="ja-JP" dirty="0" smtClean="0"/>
          </a:p>
        </p:txBody>
      </p:sp>
      <p:sp>
        <p:nvSpPr>
          <p:cNvPr id="4" name="スライド番号プレースホルダー 3"/>
          <p:cNvSpPr>
            <a:spLocks noGrp="1"/>
          </p:cNvSpPr>
          <p:nvPr>
            <p:ph type="sldNum" sz="quarter" idx="10"/>
          </p:nvPr>
        </p:nvSpPr>
        <p:spPr>
          <a:xfrm>
            <a:off x="3884613" y="8685213"/>
            <a:ext cx="2971800" cy="457200"/>
          </a:xfrm>
          <a:prstGeom prst="rect">
            <a:avLst/>
          </a:prstGeom>
        </p:spPr>
        <p:txBody>
          <a:bodyPr/>
          <a:lstStyle/>
          <a:p>
            <a:fld id="{B6704D0C-8623-4449-9E09-41C3C3103A53}" type="slidenum">
              <a:rPr kumimoji="1" lang="ja-JP" altLang="en-US" smtClean="0"/>
              <a:t>3</a:t>
            </a:fld>
            <a:endParaRPr kumimoji="1" lang="ja-JP" altLang="en-US"/>
          </a:p>
        </p:txBody>
      </p:sp>
      <p:sp>
        <p:nvSpPr>
          <p:cNvPr id="5" name="ヘッダー プレースホルダー 4"/>
          <p:cNvSpPr>
            <a:spLocks noGrp="1"/>
          </p:cNvSpPr>
          <p:nvPr>
            <p:ph type="hdr" sz="quarter" idx="11"/>
          </p:nvPr>
        </p:nvSpPr>
        <p:spPr>
          <a:xfrm>
            <a:off x="0" y="0"/>
            <a:ext cx="2971800" cy="457200"/>
          </a:xfrm>
          <a:prstGeom prst="rect">
            <a:avLst/>
          </a:prstGeom>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1562760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00282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sz="1100" dirty="0" err="1" smtClean="0"/>
              <a:t>びり</a:t>
            </a:r>
            <a:r>
              <a:rPr kumimoji="1" lang="ja-JP" altLang="en-US" sz="1100" dirty="0" smtClean="0"/>
              <a:t>荒い図　平衡でかつ互いに</a:t>
            </a:r>
            <a:r>
              <a:rPr kumimoji="1" lang="en-US" altLang="ja-JP" sz="1100" dirty="0" smtClean="0"/>
              <a:t>bound</a:t>
            </a:r>
          </a:p>
          <a:p>
            <a:r>
              <a:rPr kumimoji="1" lang="en-US" altLang="ja-JP" dirty="0" err="1" smtClean="0"/>
              <a:t>Shmr</a:t>
            </a:r>
            <a:r>
              <a:rPr kumimoji="1" lang="en-US" altLang="ja-JP" dirty="0" smtClean="0"/>
              <a:t> </a:t>
            </a:r>
            <a:r>
              <a:rPr kumimoji="1" lang="ja-JP" altLang="en-US" dirty="0" smtClean="0"/>
              <a:t>考えているハロー領域での星質量と暗黒物質質量の比→</a:t>
            </a:r>
            <a:endParaRPr kumimoji="1" lang="ja-JP" altLang="en-US" dirty="0"/>
          </a:p>
        </p:txBody>
      </p:sp>
    </p:spTree>
    <p:extLst>
      <p:ext uri="{BB962C8B-B14F-4D97-AF65-F5344CB8AC3E}">
        <p14:creationId xmlns:p14="http://schemas.microsoft.com/office/powerpoint/2010/main" val="282177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3240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そのため我々は再電離時代のＺ＝８の銀河を探した</a:t>
            </a:r>
            <a:endParaRPr kumimoji="1" lang="en-US" altLang="ja-JP" dirty="0" smtClean="0"/>
          </a:p>
          <a:p>
            <a:r>
              <a:rPr kumimoji="1" lang="ja-JP" altLang="en-US" dirty="0" smtClean="0"/>
              <a:t>再電離時代の中でも現在の技術で調べやすいｚ＝８で銀河を探しました</a:t>
            </a:r>
            <a:endParaRPr kumimoji="1" lang="en-US" altLang="ja-JP" dirty="0" smtClean="0"/>
          </a:p>
          <a:p>
            <a:endParaRPr kumimoji="1" lang="en-US" altLang="ja-JP" dirty="0" smtClean="0"/>
          </a:p>
          <a:p>
            <a:endParaRPr kumimoji="1" lang="en-US" altLang="ja-JP" dirty="0" smtClean="0"/>
          </a:p>
          <a:p>
            <a:r>
              <a:rPr kumimoji="1" lang="ja-JP" altLang="en-US" dirty="0" smtClean="0"/>
              <a:t>この起源はファーストスター、ファーストギャラクシーと関係していると考えられており、その解明が</a:t>
            </a:r>
            <a:r>
              <a:rPr kumimoji="1" lang="en-US" altLang="en-US" dirty="0" smtClean="0"/>
              <a:t>期待</a:t>
            </a:r>
            <a:r>
              <a:rPr kumimoji="1" lang="ja-JP" altLang="en-US" dirty="0" smtClean="0"/>
              <a:t>されている。</a:t>
            </a:r>
            <a:endParaRPr kumimoji="1" lang="en-US" altLang="ja-JP" dirty="0" smtClean="0"/>
          </a:p>
        </p:txBody>
      </p:sp>
      <p:sp>
        <p:nvSpPr>
          <p:cNvPr id="4" name="スライド番号プレースホルダー 3"/>
          <p:cNvSpPr>
            <a:spLocks noGrp="1"/>
          </p:cNvSpPr>
          <p:nvPr>
            <p:ph type="sldNum" sz="quarter" idx="10"/>
          </p:nvPr>
        </p:nvSpPr>
        <p:spPr>
          <a:xfrm>
            <a:off x="3884613" y="8685213"/>
            <a:ext cx="2971800" cy="457200"/>
          </a:xfrm>
          <a:prstGeom prst="rect">
            <a:avLst/>
          </a:prstGeom>
        </p:spPr>
        <p:txBody>
          <a:bodyPr/>
          <a:lstStyle/>
          <a:p>
            <a:fld id="{B6704D0C-8623-4449-9E09-41C3C3103A53}" type="slidenum">
              <a:rPr kumimoji="1" lang="ja-JP" altLang="en-US" smtClean="0"/>
              <a:t>4</a:t>
            </a:fld>
            <a:endParaRPr kumimoji="1" lang="ja-JP" altLang="en-US"/>
          </a:p>
        </p:txBody>
      </p:sp>
      <p:sp>
        <p:nvSpPr>
          <p:cNvPr id="5" name="ヘッダー プレースホルダー 4"/>
          <p:cNvSpPr>
            <a:spLocks noGrp="1"/>
          </p:cNvSpPr>
          <p:nvPr>
            <p:ph type="hdr" sz="quarter" idx="11"/>
          </p:nvPr>
        </p:nvSpPr>
        <p:spPr>
          <a:xfrm>
            <a:off x="0" y="0"/>
            <a:ext cx="2971800" cy="457200"/>
          </a:xfrm>
          <a:prstGeom prst="rect">
            <a:avLst/>
          </a:prstGeom>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294192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緑色が我々が見つけたｚ＝８の銀河の位置</a:t>
            </a:r>
            <a:endParaRPr lang="en-US" altLang="ja-JP" dirty="0" smtClean="0"/>
          </a:p>
          <a:p>
            <a:pPr>
              <a:spcBef>
                <a:spcPts val="0"/>
              </a:spcBef>
              <a:buNone/>
            </a:pPr>
            <a:r>
              <a:rPr lang="ja-JP" altLang="en-US" dirty="0" smtClean="0"/>
              <a:t>これをみると、このへんに銀河がとても密集している領域がある</a:t>
            </a:r>
            <a:endParaRPr lang="en-US" altLang="ja-JP" dirty="0" smtClean="0"/>
          </a:p>
          <a:p>
            <a:pPr>
              <a:spcBef>
                <a:spcPts val="0"/>
              </a:spcBef>
              <a:buNone/>
            </a:pPr>
            <a:r>
              <a:rPr lang="ja-JP" altLang="en-US" dirty="0" smtClean="0"/>
              <a:t>このような初期の宇宙においてこれほど高密度に集合している銀河はまだ見つかっていない。</a:t>
            </a:r>
            <a:endParaRPr lang="en-US" altLang="ja-JP" dirty="0" smtClean="0"/>
          </a:p>
          <a:p>
            <a:pPr>
              <a:spcBef>
                <a:spcPts val="0"/>
              </a:spcBef>
              <a:buNone/>
            </a:pPr>
            <a:r>
              <a:rPr lang="ja-JP" altLang="en-US" dirty="0" smtClean="0"/>
              <a:t>他のフィールドでも見つからなかった。</a:t>
            </a:r>
            <a:endParaRPr lang="en-US" altLang="ja-JP" dirty="0" smtClean="0"/>
          </a:p>
          <a:p>
            <a:pPr>
              <a:spcBef>
                <a:spcPts val="0"/>
              </a:spcBef>
              <a:buNone/>
            </a:pPr>
            <a:r>
              <a:rPr lang="ja-JP" altLang="en-US" dirty="0" smtClean="0"/>
              <a:t>非常におもしろい対象であり大発見につながるかも</a:t>
            </a:r>
            <a:endParaRPr lang="en-US" altLang="ja-JP" dirty="0" smtClean="0"/>
          </a:p>
        </p:txBody>
      </p:sp>
    </p:spTree>
    <p:extLst>
      <p:ext uri="{BB962C8B-B14F-4D97-AF65-F5344CB8AC3E}">
        <p14:creationId xmlns:p14="http://schemas.microsoft.com/office/powerpoint/2010/main" val="271764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アニメーションでおもろく</a:t>
            </a:r>
            <a:endParaRPr dirty="0"/>
          </a:p>
        </p:txBody>
      </p:sp>
    </p:spTree>
    <p:extLst>
      <p:ext uri="{BB962C8B-B14F-4D97-AF65-F5344CB8AC3E}">
        <p14:creationId xmlns:p14="http://schemas.microsoft.com/office/powerpoint/2010/main" val="133875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データはハッブル望遠鏡のものをつかいました。</a:t>
            </a:r>
            <a:endParaRPr kumimoji="1" lang="en-US" altLang="ja-JP" dirty="0" smtClean="0"/>
          </a:p>
        </p:txBody>
      </p:sp>
    </p:spTree>
    <p:extLst>
      <p:ext uri="{BB962C8B-B14F-4D97-AF65-F5344CB8AC3E}">
        <p14:creationId xmlns:p14="http://schemas.microsoft.com/office/powerpoint/2010/main" val="276524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ふたつのカメラを使用　７つのフィルタで色々な波長の光を観測</a:t>
            </a:r>
            <a:endParaRPr kumimoji="1" lang="en-US" altLang="ja-JP" dirty="0" smtClean="0"/>
          </a:p>
          <a:p>
            <a:r>
              <a:rPr kumimoji="1" lang="ja-JP" altLang="en-US" dirty="0" smtClean="0"/>
              <a:t>ラベルの文字の大きさ</a:t>
            </a:r>
            <a:endParaRPr kumimoji="1" lang="ja-JP" altLang="en-US" dirty="0"/>
          </a:p>
        </p:txBody>
      </p:sp>
    </p:spTree>
    <p:extLst>
      <p:ext uri="{BB962C8B-B14F-4D97-AF65-F5344CB8AC3E}">
        <p14:creationId xmlns:p14="http://schemas.microsoft.com/office/powerpoint/2010/main" val="367137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smtClean="0"/>
              <a:t>一辺の長さがだいたい</a:t>
            </a:r>
            <a:r>
              <a:rPr kumimoji="1" lang="en-US" altLang="ja-JP" dirty="0" smtClean="0"/>
              <a:t>0.03</a:t>
            </a:r>
            <a:r>
              <a:rPr kumimoji="1" lang="ja-JP" altLang="en-US" dirty="0" smtClean="0"/>
              <a:t>度</a:t>
            </a:r>
            <a:endParaRPr kumimoji="1" lang="en-US" altLang="ja-JP" dirty="0" smtClean="0"/>
          </a:p>
          <a:p>
            <a:r>
              <a:rPr kumimoji="1" lang="ja-JP" altLang="en-US" dirty="0" smtClean="0"/>
              <a:t>中央上と右下は近所の銀河団を見ている　重力レンズ効果　遠くの星が明るく見える！</a:t>
            </a:r>
            <a:endParaRPr kumimoji="1" lang="en-US" altLang="ja-JP" dirty="0" smtClean="0"/>
          </a:p>
          <a:p>
            <a:pPr>
              <a:spcBef>
                <a:spcPts val="0"/>
              </a:spcBef>
              <a:buNone/>
            </a:pPr>
            <a:r>
              <a:rPr lang="ja-JP" altLang="en-US" dirty="0" smtClean="0"/>
              <a:t>詳しくはあとで説明しますが</a:t>
            </a:r>
            <a:r>
              <a:rPr lang="ja-JP" altLang="en-US" dirty="0" err="1" smtClean="0"/>
              <a:t>、、</a:t>
            </a:r>
            <a:endParaRPr lang="en-US" altLang="ja-JP" dirty="0" smtClean="0"/>
          </a:p>
          <a:p>
            <a:pPr>
              <a:spcBef>
                <a:spcPts val="0"/>
              </a:spcBef>
              <a:buNone/>
            </a:pPr>
            <a:r>
              <a:rPr lang="ja-JP" altLang="en-US" dirty="0" smtClean="0"/>
              <a:t>赤方偏移がｚ＝８の初期の宇宙での銀河を抽出</a:t>
            </a:r>
            <a:endParaRPr lang="en-US" altLang="ja-JP" dirty="0" smtClean="0"/>
          </a:p>
          <a:p>
            <a:endParaRPr kumimoji="1" lang="ja-JP" altLang="en-US" dirty="0"/>
          </a:p>
        </p:txBody>
      </p:sp>
    </p:spTree>
    <p:extLst>
      <p:ext uri="{BB962C8B-B14F-4D97-AF65-F5344CB8AC3E}">
        <p14:creationId xmlns:p14="http://schemas.microsoft.com/office/powerpoint/2010/main" val="401347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ja"/>
              <a:t>‹#›</a:t>
            </a:fld>
            <a:endParaRPr lang="j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ja"/>
              <a:t>‹#›</a:t>
            </a:fld>
            <a:endParaRPr lang="j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ja"/>
              <a:t>‹#›</a:t>
            </a:fld>
            <a:endParaRPr lang="j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ja"/>
              <a:t>‹#›</a:t>
            </a:fld>
            <a:endParaRPr lang="j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ja"/>
              <a:t>‹#›</a:t>
            </a:fld>
            <a:endParaRPr lang="j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4767263"/>
            <a:ext cx="2133600" cy="273844"/>
          </a:xfrm>
          <a:prstGeom prst="rect">
            <a:avLst/>
          </a:prstGeom>
        </p:spPr>
        <p:txBody>
          <a:bodyPr/>
          <a:lstStyle/>
          <a:p>
            <a:fld id="{E094BE74-32F7-6F48-AD22-DA37B3AA0787}" type="datetimeFigureOut">
              <a:rPr kumimoji="1" lang="ja-JP" altLang="en-US" smtClean="0"/>
              <a:t>2015/03/12</a:t>
            </a:fld>
            <a:endParaRPr kumimoji="1" lang="ja-JP" altLang="en-US"/>
          </a:p>
        </p:txBody>
      </p:sp>
      <p:sp>
        <p:nvSpPr>
          <p:cNvPr id="5" name="フッター プレースホルダー 4"/>
          <p:cNvSpPr>
            <a:spLocks noGrp="1"/>
          </p:cNvSpPr>
          <p:nvPr>
            <p:ph type="ftr" sz="quarter" idx="11"/>
          </p:nvPr>
        </p:nvSpPr>
        <p:spPr>
          <a:xfrm>
            <a:off x="3124200" y="4767263"/>
            <a:ext cx="2895600" cy="273844"/>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2B6D00-A43B-CA4D-9ECB-592E02EEDB3E}" type="slidenum">
              <a:rPr kumimoji="1" lang="ja-JP" altLang="en-US" smtClean="0"/>
              <a:t>‹#›</a:t>
            </a:fld>
            <a:endParaRPr kumimoji="1" lang="ja-JP" altLang="en-US"/>
          </a:p>
        </p:txBody>
      </p:sp>
    </p:spTree>
    <p:extLst>
      <p:ext uri="{BB962C8B-B14F-4D97-AF65-F5344CB8AC3E}">
        <p14:creationId xmlns:p14="http://schemas.microsoft.com/office/powerpoint/2010/main" val="52468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ja"/>
              <a:t>‹#›</a:t>
            </a:fld>
            <a:endParaRPr lang="ja"/>
          </a:p>
        </p:txBody>
      </p:sp>
    </p:spTree>
    <p:extLst>
      <p:ext uri="{BB962C8B-B14F-4D97-AF65-F5344CB8AC3E}">
        <p14:creationId xmlns:p14="http://schemas.microsoft.com/office/powerpoint/2010/main" val="1299781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ja"/>
              <a:t>‹#›</a:t>
            </a:fld>
            <a:endParaRPr lang="ja"/>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8.emf"/><Relationship Id="rId6" Type="http://schemas.openxmlformats.org/officeDocument/2006/relationships/image" Target="../media/image300.png"/><Relationship Id="rId7" Type="http://schemas.openxmlformats.org/officeDocument/2006/relationships/image" Target="../media/image270.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60.png"/><Relationship Id="rId9" Type="http://schemas.openxmlformats.org/officeDocument/2006/relationships/image" Target="../media/image49.png"/><Relationship Id="rId10"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spcBef>
                <a:spcPts val="0"/>
              </a:spcBef>
              <a:buNone/>
            </a:pPr>
            <a:r>
              <a:rPr lang="ja" altLang="en-US" dirty="0" smtClean="0"/>
              <a:t>宇宙再電離の研究</a:t>
            </a:r>
            <a:endParaRPr lang="ja" dirty="0"/>
          </a:p>
        </p:txBody>
      </p:sp>
      <p:sp>
        <p:nvSpPr>
          <p:cNvPr id="31" name="Shape 31"/>
          <p:cNvSpPr txBox="1">
            <a:spLocks noGrp="1"/>
          </p:cNvSpPr>
          <p:nvPr>
            <p:ph type="subTitle" idx="1"/>
          </p:nvPr>
        </p:nvSpPr>
        <p:spPr>
          <a:xfrm>
            <a:off x="685800" y="2840053"/>
            <a:ext cx="7772400" cy="784737"/>
          </a:xfrm>
          <a:prstGeom prst="rect">
            <a:avLst/>
          </a:prstGeom>
        </p:spPr>
        <p:txBody>
          <a:bodyPr lIns="91425" tIns="91425" rIns="91425" bIns="91425" anchor="t" anchorCtr="0">
            <a:noAutofit/>
          </a:bodyPr>
          <a:lstStyle/>
          <a:p>
            <a:pPr rtl="0">
              <a:spcBef>
                <a:spcPts val="0"/>
              </a:spcBef>
              <a:buNone/>
            </a:pPr>
            <a:r>
              <a:rPr lang="ja" dirty="0"/>
              <a:t>観測的宇宙論グループ</a:t>
            </a:r>
          </a:p>
          <a:p>
            <a:pPr rtl="0">
              <a:spcBef>
                <a:spcPts val="0"/>
              </a:spcBef>
              <a:buNone/>
            </a:pPr>
            <a:r>
              <a:rPr lang="ja" dirty="0"/>
              <a:t>冨永遼佑  正垣綾乃  </a:t>
            </a:r>
            <a:r>
              <a:rPr lang="ja" dirty="0" smtClean="0"/>
              <a:t>西川尋</a:t>
            </a:r>
            <a:r>
              <a:rPr lang="ja-JP" altLang="en-US" dirty="0" smtClean="0"/>
              <a:t>哉</a:t>
            </a:r>
            <a:endParaRPr lang="ja" dirty="0"/>
          </a:p>
          <a:p>
            <a:pPr>
              <a:spcBef>
                <a:spcPts val="0"/>
              </a:spcBef>
              <a:buNone/>
            </a:pPr>
            <a:r>
              <a:rPr lang="ja" dirty="0"/>
              <a:t> 佐藤遼太郎 山村篤志 赤木万希也</a:t>
            </a:r>
          </a:p>
        </p:txBody>
      </p:sp>
    </p:spTree>
    <p:extLst>
      <p:ext uri="{BB962C8B-B14F-4D97-AF65-F5344CB8AC3E}">
        <p14:creationId xmlns:p14="http://schemas.microsoft.com/office/powerpoint/2010/main" val="17328870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テキスト ボックス 14"/>
              <p:cNvSpPr txBox="1"/>
              <p:nvPr/>
            </p:nvSpPr>
            <p:spPr>
              <a:xfrm>
                <a:off x="812200" y="112183"/>
                <a:ext cx="1355865" cy="338554"/>
              </a:xfrm>
              <a:prstGeom prst="rect">
                <a:avLst/>
              </a:prstGeom>
              <a:solidFill>
                <a:schemeClr val="bg1"/>
              </a:solidFill>
            </p:spPr>
            <p:txBody>
              <a:bodyPr wrap="square" rtlCol="0">
                <a:spAutoFit/>
              </a:bodyPr>
              <a:lstStyle/>
              <a:p>
                <a14:m>
                  <m:oMathPara xmlns:m="http://schemas.openxmlformats.org/officeDocument/2006/math" xmlns="">
                    <m:oMathParaPr>
                      <m:jc m:val="centerGroup"/>
                    </m:oMathParaPr>
                    <m:oMath xmlns:m="http://schemas.openxmlformats.org/officeDocument/2006/math">
                      <m:r>
                        <a:rPr kumimoji="1" lang="en-US" altLang="ja-JP" sz="1600" b="0" i="1" smtClean="0">
                          <a:latin typeface="Cambria Math" panose="02040503050406030204" pitchFamily="18" charset="0"/>
                        </a:rPr>
                        <m:t>∼</m:t>
                      </m:r>
                      <m:sSup>
                        <m:sSupPr>
                          <m:ctrlPr>
                            <a:rPr kumimoji="1" lang="en-US" altLang="ja-JP" sz="1600" b="0" i="1" smtClean="0">
                              <a:latin typeface="Cambria Math" panose="02040503050406030204" pitchFamily="18" charset="0"/>
                            </a:rPr>
                          </m:ctrlPr>
                        </m:sSupPr>
                        <m:e>
                          <m:r>
                            <a:rPr kumimoji="1" lang="en-US" altLang="ja-JP" sz="1600" b="0" i="1" smtClean="0">
                              <a:latin typeface="Cambria Math" panose="02040503050406030204" pitchFamily="18" charset="0"/>
                            </a:rPr>
                            <m:t>0.03</m:t>
                          </m:r>
                        </m:e>
                        <m:sup>
                          <m:r>
                            <a:rPr kumimoji="1" lang="en-US" altLang="ja-JP" sz="1600" b="0" i="1" smtClean="0">
                              <a:latin typeface="Cambria Math" panose="02040503050406030204" pitchFamily="18" charset="0"/>
                            </a:rPr>
                            <m:t>∘</m:t>
                          </m:r>
                        </m:sup>
                      </m:sSup>
                    </m:oMath>
                  </m:oMathPara>
                </a14:m>
                <a:endParaRPr kumimoji="1" lang="ja-JP" altLang="en-US" sz="16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812200" y="112183"/>
                <a:ext cx="1355865" cy="338554"/>
              </a:xfrm>
              <a:prstGeom prst="rect">
                <a:avLst/>
              </a:prstGeom>
              <a:blipFill rotWithShape="0">
                <a:blip r:embed="rId3"/>
                <a:stretch>
                  <a:fillRect/>
                </a:stretch>
              </a:blipFill>
            </p:spPr>
            <p:txBody>
              <a:bodyPr/>
              <a:lstStyle/>
              <a:p>
                <a:r>
                  <a:rPr lang="ja-JP" altLang="en-US">
                    <a:noFill/>
                  </a:rPr>
                  <a:t> </a:t>
                </a:r>
              </a:p>
            </p:txBody>
          </p:sp>
        </mc:Fallback>
      </mc:AlternateContent>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1958" y="579509"/>
            <a:ext cx="8040083" cy="4397693"/>
          </a:xfrm>
        </p:spPr>
      </p:pic>
      <p:sp>
        <p:nvSpPr>
          <p:cNvPr id="3" name="テキスト ボックス 2"/>
          <p:cNvSpPr txBox="1"/>
          <p:nvPr/>
        </p:nvSpPr>
        <p:spPr>
          <a:xfrm>
            <a:off x="551958" y="4638648"/>
            <a:ext cx="938175" cy="338554"/>
          </a:xfrm>
          <a:prstGeom prst="rect">
            <a:avLst/>
          </a:prstGeom>
          <a:solidFill>
            <a:schemeClr val="bg1"/>
          </a:solidFill>
        </p:spPr>
        <p:txBody>
          <a:bodyPr wrap="square" rtlCol="0">
            <a:spAutoFit/>
          </a:bodyPr>
          <a:lstStyle/>
          <a:p>
            <a:r>
              <a:rPr kumimoji="1" lang="en-US" altLang="ja-JP" sz="1600" dirty="0" smtClean="0"/>
              <a:t>UDF-P1</a:t>
            </a:r>
            <a:endParaRPr kumimoji="1" lang="ja-JP" altLang="en-US" sz="1600" dirty="0"/>
          </a:p>
        </p:txBody>
      </p:sp>
      <p:sp>
        <p:nvSpPr>
          <p:cNvPr id="5" name="テキスト ボックス 4"/>
          <p:cNvSpPr txBox="1"/>
          <p:nvPr/>
        </p:nvSpPr>
        <p:spPr>
          <a:xfrm>
            <a:off x="3193558" y="4638648"/>
            <a:ext cx="599509" cy="338554"/>
          </a:xfrm>
          <a:prstGeom prst="rect">
            <a:avLst/>
          </a:prstGeom>
          <a:solidFill>
            <a:schemeClr val="bg1"/>
          </a:solidFill>
        </p:spPr>
        <p:txBody>
          <a:bodyPr wrap="square" rtlCol="0">
            <a:spAutoFit/>
          </a:bodyPr>
          <a:lstStyle/>
          <a:p>
            <a:r>
              <a:rPr kumimoji="1" lang="en-US" altLang="ja-JP" sz="1600" dirty="0" smtClean="0"/>
              <a:t>XDF</a:t>
            </a:r>
            <a:endParaRPr kumimoji="1" lang="ja-JP" altLang="en-US" sz="1600" dirty="0"/>
          </a:p>
        </p:txBody>
      </p:sp>
      <p:sp>
        <p:nvSpPr>
          <p:cNvPr id="6" name="テキスト ボックス 5"/>
          <p:cNvSpPr txBox="1"/>
          <p:nvPr/>
        </p:nvSpPr>
        <p:spPr>
          <a:xfrm>
            <a:off x="5970625" y="4638648"/>
            <a:ext cx="1378442" cy="338554"/>
          </a:xfrm>
          <a:prstGeom prst="rect">
            <a:avLst/>
          </a:prstGeom>
          <a:solidFill>
            <a:schemeClr val="bg1"/>
          </a:solidFill>
        </p:spPr>
        <p:txBody>
          <a:bodyPr wrap="square" rtlCol="0">
            <a:spAutoFit/>
          </a:bodyPr>
          <a:lstStyle/>
          <a:p>
            <a:r>
              <a:rPr kumimoji="1" lang="en-US" altLang="ja-JP" sz="1600" dirty="0" smtClean="0">
                <a:solidFill>
                  <a:srgbClr val="FF0000"/>
                </a:solidFill>
              </a:rPr>
              <a:t>MACS0416C</a:t>
            </a:r>
            <a:endParaRPr kumimoji="1" lang="ja-JP" altLang="en-US" sz="1600" dirty="0">
              <a:solidFill>
                <a:srgbClr val="FF0000"/>
              </a:solidFill>
            </a:endParaRPr>
          </a:p>
        </p:txBody>
      </p:sp>
      <p:sp>
        <p:nvSpPr>
          <p:cNvPr id="7" name="テキスト ボックス 6"/>
          <p:cNvSpPr txBox="1"/>
          <p:nvPr/>
        </p:nvSpPr>
        <p:spPr>
          <a:xfrm>
            <a:off x="551957" y="2433048"/>
            <a:ext cx="1355865" cy="338554"/>
          </a:xfrm>
          <a:prstGeom prst="rect">
            <a:avLst/>
          </a:prstGeom>
          <a:solidFill>
            <a:schemeClr val="bg1"/>
          </a:solidFill>
        </p:spPr>
        <p:txBody>
          <a:bodyPr wrap="square" rtlCol="0">
            <a:spAutoFit/>
          </a:bodyPr>
          <a:lstStyle/>
          <a:p>
            <a:r>
              <a:rPr kumimoji="1" lang="en-US" altLang="ja-JP" sz="1600" dirty="0" smtClean="0"/>
              <a:t>MACS0416P</a:t>
            </a:r>
            <a:endParaRPr kumimoji="1" lang="ja-JP" altLang="en-US" sz="1600" dirty="0"/>
          </a:p>
        </p:txBody>
      </p:sp>
      <p:sp>
        <p:nvSpPr>
          <p:cNvPr id="8" name="テキスト ボックス 7"/>
          <p:cNvSpPr txBox="1"/>
          <p:nvPr/>
        </p:nvSpPr>
        <p:spPr>
          <a:xfrm>
            <a:off x="3193557" y="2421414"/>
            <a:ext cx="1265554" cy="338554"/>
          </a:xfrm>
          <a:prstGeom prst="rect">
            <a:avLst/>
          </a:prstGeom>
          <a:solidFill>
            <a:schemeClr val="bg1"/>
          </a:solidFill>
        </p:spPr>
        <p:txBody>
          <a:bodyPr wrap="square" rtlCol="0">
            <a:spAutoFit/>
          </a:bodyPr>
          <a:lstStyle/>
          <a:p>
            <a:r>
              <a:rPr kumimoji="1" lang="en-US" altLang="ja-JP" sz="1600" dirty="0" smtClean="0">
                <a:solidFill>
                  <a:srgbClr val="FF0000"/>
                </a:solidFill>
              </a:rPr>
              <a:t>Abell2744C</a:t>
            </a:r>
            <a:endParaRPr kumimoji="1" lang="ja-JP" altLang="en-US" sz="1600" dirty="0">
              <a:solidFill>
                <a:srgbClr val="FF0000"/>
              </a:solidFill>
            </a:endParaRPr>
          </a:p>
        </p:txBody>
      </p:sp>
      <p:sp>
        <p:nvSpPr>
          <p:cNvPr id="9" name="テキスト ボックス 8"/>
          <p:cNvSpPr txBox="1"/>
          <p:nvPr/>
        </p:nvSpPr>
        <p:spPr>
          <a:xfrm>
            <a:off x="5970625" y="2421414"/>
            <a:ext cx="1242975" cy="338554"/>
          </a:xfrm>
          <a:prstGeom prst="rect">
            <a:avLst/>
          </a:prstGeom>
          <a:solidFill>
            <a:schemeClr val="bg1"/>
          </a:solidFill>
        </p:spPr>
        <p:txBody>
          <a:bodyPr wrap="square" rtlCol="0">
            <a:spAutoFit/>
          </a:bodyPr>
          <a:lstStyle/>
          <a:p>
            <a:r>
              <a:rPr kumimoji="1" lang="en-US" altLang="ja-JP" sz="1600" dirty="0" smtClean="0"/>
              <a:t>Abell2744P</a:t>
            </a:r>
            <a:endParaRPr kumimoji="1" lang="ja-JP" altLang="en-US" sz="1600" dirty="0"/>
          </a:p>
        </p:txBody>
      </p:sp>
      <p:cxnSp>
        <p:nvCxnSpPr>
          <p:cNvPr id="11" name="直線矢印コネクタ 10"/>
          <p:cNvCxnSpPr/>
          <p:nvPr/>
        </p:nvCxnSpPr>
        <p:spPr>
          <a:xfrm flipV="1">
            <a:off x="551957" y="281460"/>
            <a:ext cx="1984766" cy="284542"/>
          </a:xfrm>
          <a:prstGeom prst="straightConnector1">
            <a:avLst/>
          </a:prstGeom>
          <a:ln w="508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1504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337"/>
            <a:ext cx="8229600" cy="857250"/>
          </a:xfrm>
        </p:spPr>
        <p:txBody>
          <a:bodyPr/>
          <a:lstStyle/>
          <a:p>
            <a:r>
              <a:rPr kumimoji="1" lang="ja-JP" altLang="en-US" dirty="0" smtClean="0"/>
              <a:t>天体検出</a:t>
            </a:r>
            <a:endParaRPr kumimoji="1" lang="ja-JP" altLang="en-US" dirty="0"/>
          </a:p>
        </p:txBody>
      </p:sp>
      <p:sp>
        <p:nvSpPr>
          <p:cNvPr id="3" name="コンテンツ プレースホルダー 2"/>
          <p:cNvSpPr>
            <a:spLocks noGrp="1"/>
          </p:cNvSpPr>
          <p:nvPr>
            <p:ph idx="1"/>
          </p:nvPr>
        </p:nvSpPr>
        <p:spPr>
          <a:xfrm>
            <a:off x="116629" y="1019676"/>
            <a:ext cx="4846562" cy="3358360"/>
          </a:xfrm>
        </p:spPr>
        <p:txBody>
          <a:bodyPr>
            <a:normAutofit fontScale="70000" lnSpcReduction="20000"/>
          </a:bodyPr>
          <a:lstStyle/>
          <a:p>
            <a:r>
              <a:rPr lang="ja-JP" altLang="en-US" sz="2400" dirty="0" smtClean="0"/>
              <a:t>・天体</a:t>
            </a:r>
            <a:r>
              <a:rPr lang="ja-JP" altLang="en-US" sz="2400" dirty="0"/>
              <a:t>検出</a:t>
            </a:r>
            <a:r>
              <a:rPr lang="en-US" altLang="ja-JP" sz="2400" dirty="0"/>
              <a:t>&amp;</a:t>
            </a:r>
            <a:r>
              <a:rPr lang="ja-JP" altLang="en-US" sz="2400" dirty="0"/>
              <a:t>測光</a:t>
            </a:r>
            <a:r>
              <a:rPr lang="ja-JP" altLang="en-US" sz="2400" dirty="0" smtClean="0"/>
              <a:t>ソフトウェア</a:t>
            </a:r>
            <a:r>
              <a:rPr lang="en-US" altLang="ja-JP" sz="2400" dirty="0" smtClean="0"/>
              <a:t>: </a:t>
            </a:r>
            <a:r>
              <a:rPr lang="en-US" altLang="ja-JP" sz="2600" b="1" u="sng" dirty="0" err="1" smtClean="0"/>
              <a:t>SExtractor</a:t>
            </a:r>
            <a:endParaRPr lang="en-US" altLang="ja-JP" sz="2600" b="1" u="sng" dirty="0" smtClean="0"/>
          </a:p>
          <a:p>
            <a:pPr lvl="0" defTabSz="457200">
              <a:spcBef>
                <a:spcPct val="20000"/>
              </a:spcBef>
              <a:buClrTx/>
              <a:buSzTx/>
            </a:pPr>
            <a:r>
              <a:rPr kumimoji="1" lang="ja-JP" altLang="en-US" sz="2000" kern="1200" dirty="0" smtClean="0">
                <a:solidFill>
                  <a:prstClr val="black"/>
                </a:solidFill>
                <a:latin typeface="Calibri"/>
                <a:ea typeface="ＭＳ Ｐゴシック" panose="020B0600070205080204" pitchFamily="50" charset="-128"/>
                <a:cs typeface="+mn-cs"/>
              </a:rPr>
              <a:t>  </a:t>
            </a:r>
            <a:r>
              <a:rPr kumimoji="1" lang="ja-JP" altLang="en-US" sz="2300" kern="1200" dirty="0" smtClean="0">
                <a:solidFill>
                  <a:prstClr val="black"/>
                </a:solidFill>
                <a:latin typeface="Calibri"/>
                <a:ea typeface="ＭＳ Ｐゴシック" panose="020B0600070205080204" pitchFamily="50" charset="-128"/>
                <a:cs typeface="+mn-cs"/>
              </a:rPr>
              <a:t>画像</a:t>
            </a:r>
            <a:r>
              <a:rPr kumimoji="1" lang="ja-JP" altLang="en-US" sz="2300" kern="1200" dirty="0">
                <a:solidFill>
                  <a:prstClr val="black"/>
                </a:solidFill>
                <a:latin typeface="Calibri"/>
                <a:ea typeface="ＭＳ Ｐゴシック" panose="020B0600070205080204" pitchFamily="50" charset="-128"/>
                <a:cs typeface="+mn-cs"/>
              </a:rPr>
              <a:t>のピクセルごと</a:t>
            </a:r>
            <a:r>
              <a:rPr kumimoji="1" lang="ja-JP" altLang="en-US" sz="2300" kern="1200" dirty="0" smtClean="0">
                <a:solidFill>
                  <a:prstClr val="black"/>
                </a:solidFill>
                <a:latin typeface="Calibri"/>
                <a:ea typeface="ＭＳ Ｐゴシック" panose="020B0600070205080204" pitchFamily="50" charset="-128"/>
                <a:cs typeface="+mn-cs"/>
              </a:rPr>
              <a:t>の明るさをスキャン</a:t>
            </a:r>
            <a:endParaRPr kumimoji="1" lang="en-US" altLang="ja-JP" sz="2300" kern="1200" dirty="0" smtClean="0">
              <a:solidFill>
                <a:prstClr val="black"/>
              </a:solidFill>
              <a:latin typeface="Calibri"/>
              <a:ea typeface="ＭＳ Ｐゴシック" panose="020B0600070205080204" pitchFamily="50" charset="-128"/>
              <a:cs typeface="+mn-cs"/>
            </a:endParaRPr>
          </a:p>
          <a:p>
            <a:pPr lvl="0" defTabSz="457200">
              <a:spcBef>
                <a:spcPct val="20000"/>
              </a:spcBef>
              <a:buClrTx/>
              <a:buSzTx/>
            </a:pPr>
            <a:r>
              <a:rPr kumimoji="1" lang="en-US" altLang="ja-JP" sz="2300" kern="1200" dirty="0" smtClean="0">
                <a:solidFill>
                  <a:prstClr val="black"/>
                </a:solidFill>
                <a:latin typeface="Calibri"/>
                <a:ea typeface="ＭＳ Ｐゴシック" panose="020B0600070205080204" pitchFamily="50" charset="-128"/>
                <a:cs typeface="+mn-cs"/>
              </a:rPr>
              <a:t>→</a:t>
            </a:r>
            <a:r>
              <a:rPr kumimoji="1" lang="ja-JP" altLang="en-US" sz="2300" kern="1200" dirty="0">
                <a:solidFill>
                  <a:prstClr val="black"/>
                </a:solidFill>
                <a:latin typeface="Calibri"/>
                <a:ea typeface="ＭＳ Ｐゴシック" panose="020B0600070205080204" pitchFamily="50" charset="-128"/>
                <a:cs typeface="+mn-cs"/>
              </a:rPr>
              <a:t>全体の平均と</a:t>
            </a:r>
            <a:r>
              <a:rPr kumimoji="1" lang="ja-JP" altLang="en-US" sz="2300" kern="1200" dirty="0" smtClean="0">
                <a:solidFill>
                  <a:prstClr val="black"/>
                </a:solidFill>
                <a:latin typeface="Calibri"/>
                <a:ea typeface="ＭＳ Ｐゴシック" panose="020B0600070205080204" pitchFamily="50" charset="-128"/>
                <a:cs typeface="+mn-cs"/>
              </a:rPr>
              <a:t>分散</a:t>
            </a:r>
            <a:r>
              <a:rPr kumimoji="1" lang="en-US" altLang="ja-JP" sz="2300" kern="1200" dirty="0" smtClean="0">
                <a:solidFill>
                  <a:prstClr val="black"/>
                </a:solidFill>
                <a:latin typeface="Calibri"/>
                <a:ea typeface="ＭＳ Ｐゴシック" panose="020B0600070205080204" pitchFamily="50" charset="-128"/>
                <a:cs typeface="+mn-cs"/>
              </a:rPr>
              <a:t>σ</a:t>
            </a:r>
            <a:endParaRPr kumimoji="1" lang="ja-JP" altLang="en-US" sz="2300" kern="1200" dirty="0">
              <a:solidFill>
                <a:prstClr val="black"/>
              </a:solidFill>
              <a:latin typeface="Calibri"/>
              <a:ea typeface="ＭＳ Ｐゴシック" panose="020B0600070205080204" pitchFamily="50" charset="-128"/>
              <a:cs typeface="+mn-cs"/>
            </a:endParaRPr>
          </a:p>
          <a:p>
            <a:pPr lvl="0" defTabSz="457200">
              <a:spcBef>
                <a:spcPct val="20000"/>
              </a:spcBef>
              <a:buClrTx/>
              <a:buSzTx/>
            </a:pPr>
            <a:endParaRPr kumimoji="1" lang="en-US" altLang="ja-JP" sz="2000" kern="1200" dirty="0">
              <a:solidFill>
                <a:prstClr val="black"/>
              </a:solidFill>
              <a:latin typeface="Calibri"/>
              <a:ea typeface="ＭＳ Ｐゴシック" panose="020B0600070205080204" pitchFamily="50" charset="-128"/>
              <a:cs typeface="+mn-cs"/>
            </a:endParaRPr>
          </a:p>
          <a:p>
            <a:pPr lvl="0" defTabSz="457200">
              <a:spcBef>
                <a:spcPct val="20000"/>
              </a:spcBef>
              <a:buClrTx/>
              <a:buSzTx/>
            </a:pPr>
            <a:r>
              <a:rPr kumimoji="1" lang="ja-JP" altLang="en-US" sz="2300" kern="1200" dirty="0" smtClean="0">
                <a:solidFill>
                  <a:prstClr val="black"/>
                </a:solidFill>
                <a:latin typeface="Calibri"/>
                <a:ea typeface="ＭＳ Ｐゴシック" panose="020B0600070205080204" pitchFamily="50" charset="-128"/>
                <a:cs typeface="+mn-cs"/>
              </a:rPr>
              <a:t>・天体</a:t>
            </a:r>
            <a:r>
              <a:rPr kumimoji="1" lang="ja-JP" altLang="en-US" sz="2300" kern="1200" dirty="0">
                <a:solidFill>
                  <a:prstClr val="black"/>
                </a:solidFill>
                <a:latin typeface="Calibri"/>
                <a:ea typeface="ＭＳ Ｐゴシック" panose="020B0600070205080204" pitchFamily="50" charset="-128"/>
                <a:cs typeface="+mn-cs"/>
              </a:rPr>
              <a:t>は平均より優位に</a:t>
            </a:r>
            <a:r>
              <a:rPr kumimoji="1" lang="ja-JP" altLang="en-US" sz="2300" kern="1200" dirty="0" smtClean="0">
                <a:solidFill>
                  <a:prstClr val="black"/>
                </a:solidFill>
                <a:latin typeface="Calibri"/>
                <a:ea typeface="ＭＳ Ｐゴシック" panose="020B0600070205080204" pitchFamily="50" charset="-128"/>
                <a:cs typeface="+mn-cs"/>
              </a:rPr>
              <a:t>明るいはず</a:t>
            </a:r>
            <a:endParaRPr kumimoji="1" lang="en-US" altLang="ja-JP" sz="2300" kern="1200" dirty="0">
              <a:solidFill>
                <a:prstClr val="black"/>
              </a:solidFill>
              <a:latin typeface="Calibri"/>
              <a:ea typeface="ＭＳ Ｐゴシック" panose="020B0600070205080204" pitchFamily="50" charset="-128"/>
              <a:cs typeface="+mn-cs"/>
            </a:endParaRPr>
          </a:p>
          <a:p>
            <a:pPr lvl="0" defTabSz="457200">
              <a:spcBef>
                <a:spcPct val="20000"/>
              </a:spcBef>
              <a:buClrTx/>
              <a:buSzTx/>
            </a:pPr>
            <a:r>
              <a:rPr kumimoji="1" lang="en-US" altLang="ja-JP" sz="2300" kern="1200" dirty="0" smtClean="0">
                <a:solidFill>
                  <a:prstClr val="black"/>
                </a:solidFill>
                <a:latin typeface="Calibri"/>
                <a:ea typeface="ＭＳ Ｐゴシック" panose="020B0600070205080204" pitchFamily="50" charset="-128"/>
                <a:cs typeface="+mn-cs"/>
              </a:rPr>
              <a:t>→3σ</a:t>
            </a:r>
            <a:r>
              <a:rPr kumimoji="1" lang="ja-JP" altLang="en-US" sz="2300" kern="1200" dirty="0">
                <a:solidFill>
                  <a:prstClr val="black"/>
                </a:solidFill>
                <a:latin typeface="Calibri"/>
                <a:ea typeface="ＭＳ Ｐゴシック" panose="020B0600070205080204" pitchFamily="50" charset="-128"/>
                <a:cs typeface="+mn-cs"/>
              </a:rPr>
              <a:t>を</a:t>
            </a:r>
            <a:r>
              <a:rPr kumimoji="1" lang="ja-JP" altLang="en-US" sz="2300" kern="1200" dirty="0" smtClean="0">
                <a:solidFill>
                  <a:prstClr val="black"/>
                </a:solidFill>
                <a:latin typeface="Calibri"/>
                <a:ea typeface="ＭＳ Ｐゴシック" panose="020B0600070205080204" pitchFamily="50" charset="-128"/>
                <a:cs typeface="+mn-cs"/>
              </a:rPr>
              <a:t>超えるピクセルが</a:t>
            </a:r>
            <a:r>
              <a:rPr kumimoji="1" lang="en-US" altLang="ja-JP" sz="2300" kern="1200" dirty="0" smtClean="0">
                <a:solidFill>
                  <a:prstClr val="black"/>
                </a:solidFill>
                <a:latin typeface="Calibri"/>
                <a:ea typeface="ＭＳ Ｐゴシック" panose="020B0600070205080204" pitchFamily="50" charset="-128"/>
                <a:cs typeface="+mn-cs"/>
              </a:rPr>
              <a:t>9</a:t>
            </a:r>
            <a:r>
              <a:rPr kumimoji="1" lang="ja-JP" altLang="en-US" sz="2300" kern="1200" dirty="0" smtClean="0">
                <a:solidFill>
                  <a:prstClr val="black"/>
                </a:solidFill>
                <a:latin typeface="Calibri"/>
                <a:ea typeface="ＭＳ Ｐゴシック" panose="020B0600070205080204" pitchFamily="50" charset="-128"/>
                <a:cs typeface="+mn-cs"/>
              </a:rPr>
              <a:t>個以上繋がっていれば</a:t>
            </a:r>
            <a:endParaRPr kumimoji="1" lang="en-US" altLang="ja-JP" sz="2300" kern="1200" dirty="0" smtClean="0">
              <a:solidFill>
                <a:prstClr val="black"/>
              </a:solidFill>
              <a:latin typeface="Calibri"/>
              <a:ea typeface="ＭＳ Ｐゴシック" panose="020B0600070205080204" pitchFamily="50" charset="-128"/>
              <a:cs typeface="+mn-cs"/>
            </a:endParaRPr>
          </a:p>
          <a:p>
            <a:pPr lvl="0" defTabSz="457200">
              <a:spcBef>
                <a:spcPct val="20000"/>
              </a:spcBef>
              <a:buClrTx/>
              <a:buSzTx/>
            </a:pPr>
            <a:r>
              <a:rPr kumimoji="1" lang="ja-JP" altLang="en-US" sz="2300" kern="1200" dirty="0">
                <a:solidFill>
                  <a:prstClr val="black"/>
                </a:solidFill>
                <a:latin typeface="Calibri"/>
                <a:ea typeface="ＭＳ Ｐゴシック" panose="020B0600070205080204" pitchFamily="50" charset="-128"/>
                <a:cs typeface="+mn-cs"/>
              </a:rPr>
              <a:t>　</a:t>
            </a:r>
            <a:r>
              <a:rPr kumimoji="1" lang="ja-JP" altLang="en-US" sz="2300" kern="1200" dirty="0" smtClean="0">
                <a:solidFill>
                  <a:srgbClr val="FF0000"/>
                </a:solidFill>
                <a:latin typeface="Calibri"/>
                <a:ea typeface="ＭＳ Ｐゴシック" panose="020B0600070205080204" pitchFamily="50" charset="-128"/>
                <a:cs typeface="+mn-cs"/>
              </a:rPr>
              <a:t>天体として検出</a:t>
            </a:r>
            <a:endParaRPr kumimoji="1" lang="en-US" altLang="ja-JP" sz="2300" kern="1200" dirty="0">
              <a:solidFill>
                <a:srgbClr val="FF0000"/>
              </a:solidFill>
              <a:latin typeface="Calibri"/>
              <a:ea typeface="ＭＳ Ｐゴシック" panose="020B0600070205080204" pitchFamily="50" charset="-128"/>
              <a:cs typeface="+mn-cs"/>
            </a:endParaRPr>
          </a:p>
          <a:p>
            <a:pPr marL="0" indent="0">
              <a:buNone/>
            </a:pPr>
            <a:endParaRPr lang="en-US" altLang="ja-JP" sz="2400" dirty="0" smtClean="0"/>
          </a:p>
          <a:p>
            <a:r>
              <a:rPr lang="ja-JP" altLang="en-US" sz="2400" dirty="0" smtClean="0"/>
              <a:t>・候補天体数 </a:t>
            </a:r>
            <a:endParaRPr lang="en-US" altLang="ja-JP" sz="2400" dirty="0"/>
          </a:p>
          <a:p>
            <a:r>
              <a:rPr lang="ja-JP" altLang="en-US" sz="2400" dirty="0" smtClean="0"/>
              <a:t>↳</a:t>
            </a:r>
            <a:r>
              <a:rPr lang="en-US" altLang="ja-JP" sz="2400" dirty="0" smtClean="0"/>
              <a:t> 6000</a:t>
            </a:r>
            <a:r>
              <a:rPr lang="ja-JP" altLang="en-US" sz="2400" dirty="0" smtClean="0"/>
              <a:t>以上</a:t>
            </a:r>
            <a:r>
              <a:rPr lang="en-US" altLang="ja-JP" sz="2400" dirty="0" smtClean="0"/>
              <a:t>×6</a:t>
            </a:r>
            <a:r>
              <a:rPr lang="ja-JP" altLang="en-US" sz="2400" dirty="0" err="1" smtClean="0"/>
              <a:t>つの</a:t>
            </a:r>
            <a:r>
              <a:rPr lang="ja-JP" altLang="en-US" sz="2400" dirty="0" smtClean="0"/>
              <a:t>フィールド</a:t>
            </a:r>
            <a:endParaRPr lang="en-US" altLang="ja-JP" sz="2400" dirty="0" smtClean="0"/>
          </a:p>
          <a:p>
            <a:pPr marL="0" indent="0">
              <a:buNone/>
            </a:pPr>
            <a:r>
              <a:rPr lang="en-US" altLang="ja-JP" sz="2400" dirty="0" smtClean="0"/>
              <a:t>→</a:t>
            </a:r>
            <a:r>
              <a:rPr lang="ja-JP" altLang="en-US" sz="2400" dirty="0"/>
              <a:t>様々</a:t>
            </a:r>
            <a:r>
              <a:rPr lang="ja-JP" altLang="en-US" sz="2400" dirty="0" smtClean="0"/>
              <a:t>な条件</a:t>
            </a:r>
            <a:r>
              <a:rPr lang="ja-JP" altLang="en-US" sz="2400" dirty="0"/>
              <a:t>を</a:t>
            </a:r>
            <a:r>
              <a:rPr lang="ja-JP" altLang="en-US" sz="2400" dirty="0" smtClean="0"/>
              <a:t>課して</a:t>
            </a:r>
            <a:endParaRPr lang="en-US" altLang="ja-JP" sz="2400" dirty="0" smtClean="0"/>
          </a:p>
          <a:p>
            <a:pPr marL="0" indent="0">
              <a:buNone/>
            </a:pPr>
            <a:r>
              <a:rPr lang="ja-JP" altLang="en-US" sz="2400" dirty="0"/>
              <a:t>　</a:t>
            </a:r>
            <a:r>
              <a:rPr lang="ja-JP" altLang="en-US" sz="2400" dirty="0" smtClean="0"/>
              <a:t>　</a:t>
            </a:r>
            <a:r>
              <a:rPr lang="en-US" altLang="ja-JP" sz="2400" dirty="0" smtClean="0">
                <a:solidFill>
                  <a:srgbClr val="FF0000"/>
                </a:solidFill>
              </a:rPr>
              <a:t>z~8</a:t>
            </a:r>
            <a:r>
              <a:rPr lang="ja-JP" altLang="en-US" sz="2400" dirty="0" smtClean="0"/>
              <a:t>の天体に絞り込む</a:t>
            </a:r>
            <a:endParaRPr lang="en-US" altLang="ja-JP" sz="2400" dirty="0" smtClean="0"/>
          </a:p>
        </p:txBody>
      </p:sp>
      <p:pic>
        <p:nvPicPr>
          <p:cNvPr id="6" name="図 5" descr="全体２.png"/>
          <p:cNvPicPr>
            <a:picLocks noChangeAspect="1"/>
          </p:cNvPicPr>
          <p:nvPr/>
        </p:nvPicPr>
        <p:blipFill rotWithShape="1">
          <a:blip r:embed="rId3">
            <a:extLst>
              <a:ext uri="{28A0092B-C50C-407E-A947-70E740481C1C}">
                <a14:useLocalDpi xmlns:a14="http://schemas.microsoft.com/office/drawing/2010/main" val="0"/>
              </a:ext>
            </a:extLst>
          </a:blip>
          <a:srcRect l="14741" t="36308" r="21098" b="11057"/>
          <a:stretch/>
        </p:blipFill>
        <p:spPr>
          <a:xfrm>
            <a:off x="5003440" y="1656627"/>
            <a:ext cx="3588258" cy="2412392"/>
          </a:xfrm>
          <a:prstGeom prst="rect">
            <a:avLst/>
          </a:prstGeom>
        </p:spPr>
      </p:pic>
      <p:pic>
        <p:nvPicPr>
          <p:cNvPr id="4" name="図 3" descr="スクリーンショット 2014-03-06 20.32.37.png"/>
          <p:cNvPicPr>
            <a:picLocks noChangeAspect="1"/>
          </p:cNvPicPr>
          <p:nvPr/>
        </p:nvPicPr>
        <p:blipFill rotWithShape="1">
          <a:blip r:embed="rId4">
            <a:extLst>
              <a:ext uri="{28A0092B-C50C-407E-A947-70E740481C1C}">
                <a14:useLocalDpi xmlns:a14="http://schemas.microsoft.com/office/drawing/2010/main" val="0"/>
              </a:ext>
            </a:extLst>
          </a:blip>
          <a:srcRect l="13286" t="32860" r="22182" b="12728"/>
          <a:stretch/>
        </p:blipFill>
        <p:spPr>
          <a:xfrm>
            <a:off x="5096245" y="1656627"/>
            <a:ext cx="3408637" cy="2355359"/>
          </a:xfrm>
          <a:prstGeom prst="rect">
            <a:avLst/>
          </a:prstGeom>
        </p:spPr>
      </p:pic>
      <p:sp>
        <p:nvSpPr>
          <p:cNvPr id="5" name="スライド番号プレースホルダー 4"/>
          <p:cNvSpPr>
            <a:spLocks noGrp="1"/>
          </p:cNvSpPr>
          <p:nvPr>
            <p:ph type="sldNum" sz="quarter" idx="12"/>
          </p:nvPr>
        </p:nvSpPr>
        <p:spPr/>
        <p:txBody>
          <a:bodyPr/>
          <a:lstStyle/>
          <a:p>
            <a:fld id="{CF868150-7504-5844-9F68-33CDB80429EB}" type="slidenum">
              <a:rPr kumimoji="1" lang="ja-JP" altLang="en-US" smtClean="0"/>
              <a:t>11</a:t>
            </a:fld>
            <a:endParaRPr kumimoji="1" lang="ja-JP" altLang="en-US"/>
          </a:p>
        </p:txBody>
      </p:sp>
    </p:spTree>
    <p:extLst>
      <p:ext uri="{BB962C8B-B14F-4D97-AF65-F5344CB8AC3E}">
        <p14:creationId xmlns:p14="http://schemas.microsoft.com/office/powerpoint/2010/main" val="239557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12</a:t>
            </a:fld>
            <a:endParaRPr kumimoji="1" lang="ja-JP" altLang="en-US"/>
          </a:p>
        </p:txBody>
      </p:sp>
      <p:sp>
        <p:nvSpPr>
          <p:cNvPr id="4" name="テキスト ボックス 3"/>
          <p:cNvSpPr txBox="1"/>
          <p:nvPr/>
        </p:nvSpPr>
        <p:spPr>
          <a:xfrm>
            <a:off x="904594" y="232118"/>
            <a:ext cx="8008484" cy="584775"/>
          </a:xfrm>
          <a:prstGeom prst="rect">
            <a:avLst/>
          </a:prstGeom>
          <a:noFill/>
        </p:spPr>
        <p:txBody>
          <a:bodyPr wrap="square" rtlCol="0">
            <a:spAutoFit/>
          </a:bodyPr>
          <a:lstStyle/>
          <a:p>
            <a:pPr algn="ctr"/>
            <a:r>
              <a:rPr kumimoji="1" lang="ja-JP" altLang="en-US" sz="3200" b="1" dirty="0" smtClean="0"/>
              <a:t>遠方銀河のスペクトルの特徴</a:t>
            </a:r>
            <a:endParaRPr kumimoji="1" lang="ja-JP" altLang="en-US" sz="3200" b="1" dirty="0"/>
          </a:p>
        </p:txBody>
      </p:sp>
      <p:sp>
        <p:nvSpPr>
          <p:cNvPr id="7" name="テキスト ボックス 6"/>
          <p:cNvSpPr txBox="1"/>
          <p:nvPr/>
        </p:nvSpPr>
        <p:spPr>
          <a:xfrm>
            <a:off x="-3508767" y="1113602"/>
            <a:ext cx="2426997" cy="307777"/>
          </a:xfrm>
          <a:prstGeom prst="rect">
            <a:avLst/>
          </a:prstGeom>
          <a:noFill/>
        </p:spPr>
        <p:txBody>
          <a:bodyPr wrap="square" rtlCol="0">
            <a:spAutoFit/>
          </a:bodyPr>
          <a:lstStyle/>
          <a:p>
            <a:r>
              <a:rPr lang="ja-JP" altLang="en-US" dirty="0" smtClean="0"/>
              <a:t>各</a:t>
            </a:r>
            <a:r>
              <a:rPr lang="en-US" altLang="ja-JP" dirty="0" smtClean="0"/>
              <a:t>Redshift </a:t>
            </a:r>
            <a:endParaRPr kumimoji="1" lang="ja-JP" altLang="en-US" dirty="0"/>
          </a:p>
        </p:txBody>
      </p:sp>
      <p:sp>
        <p:nvSpPr>
          <p:cNvPr id="13" name="左矢印 12"/>
          <p:cNvSpPr/>
          <p:nvPr/>
        </p:nvSpPr>
        <p:spPr>
          <a:xfrm rot="2748859">
            <a:off x="3741141" y="3661768"/>
            <a:ext cx="386726" cy="41672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左矢印 13"/>
          <p:cNvSpPr/>
          <p:nvPr/>
        </p:nvSpPr>
        <p:spPr>
          <a:xfrm rot="2842571">
            <a:off x="1430702" y="3698558"/>
            <a:ext cx="377489" cy="39605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スクリーンショット 2014-03-08 0.42.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43" y="768159"/>
            <a:ext cx="7621376" cy="3999104"/>
          </a:xfrm>
          <a:prstGeom prst="rect">
            <a:avLst/>
          </a:prstGeom>
        </p:spPr>
      </p:pic>
      <p:sp>
        <p:nvSpPr>
          <p:cNvPr id="8" name="テキスト ボックス 7"/>
          <p:cNvSpPr txBox="1"/>
          <p:nvPr/>
        </p:nvSpPr>
        <p:spPr>
          <a:xfrm>
            <a:off x="4427472" y="1214231"/>
            <a:ext cx="773594" cy="523220"/>
          </a:xfrm>
          <a:prstGeom prst="rect">
            <a:avLst/>
          </a:prstGeom>
          <a:noFill/>
        </p:spPr>
        <p:txBody>
          <a:bodyPr wrap="none" rtlCol="0">
            <a:spAutoFit/>
          </a:bodyPr>
          <a:lstStyle/>
          <a:p>
            <a:r>
              <a:rPr kumimoji="1" lang="en-US" altLang="ja-JP" sz="2800" dirty="0" smtClean="0"/>
              <a:t>z~7</a:t>
            </a:r>
            <a:endParaRPr kumimoji="1" lang="ja-JP" altLang="en-US" sz="2800" dirty="0"/>
          </a:p>
        </p:txBody>
      </p:sp>
      <p:grpSp>
        <p:nvGrpSpPr>
          <p:cNvPr id="31" name="図形グループ 30"/>
          <p:cNvGrpSpPr/>
          <p:nvPr/>
        </p:nvGrpSpPr>
        <p:grpSpPr>
          <a:xfrm>
            <a:off x="2636011" y="2431530"/>
            <a:ext cx="2646878" cy="612066"/>
            <a:chOff x="2686138" y="3242040"/>
            <a:chExt cx="2646878" cy="816088"/>
          </a:xfrm>
        </p:grpSpPr>
        <p:cxnSp>
          <p:nvCxnSpPr>
            <p:cNvPr id="29" name="直線矢印コネクタ 28"/>
            <p:cNvCxnSpPr/>
            <p:nvPr/>
          </p:nvCxnSpPr>
          <p:spPr>
            <a:xfrm flipV="1">
              <a:off x="4427471" y="3242040"/>
              <a:ext cx="687333" cy="3175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テキスト ボックス 29"/>
            <p:cNvSpPr txBox="1"/>
            <p:nvPr/>
          </p:nvSpPr>
          <p:spPr>
            <a:xfrm>
              <a:off x="2686138" y="3442575"/>
              <a:ext cx="2646878" cy="615553"/>
            </a:xfrm>
            <a:prstGeom prst="rect">
              <a:avLst/>
            </a:prstGeom>
            <a:noFill/>
          </p:spPr>
          <p:txBody>
            <a:bodyPr wrap="none" rtlCol="0">
              <a:spAutoFit/>
            </a:bodyPr>
            <a:lstStyle/>
            <a:p>
              <a:r>
                <a:rPr lang="ja-JP" altLang="en-US" sz="2400" dirty="0" smtClean="0">
                  <a:solidFill>
                    <a:schemeClr val="accent2">
                      <a:lumMod val="75000"/>
                    </a:schemeClr>
                  </a:solidFill>
                </a:rPr>
                <a:t>ライマン</a:t>
              </a:r>
              <a:r>
                <a:rPr kumimoji="1" lang="ja-JP" altLang="en-US" sz="2400" dirty="0" smtClean="0">
                  <a:solidFill>
                    <a:schemeClr val="accent2">
                      <a:lumMod val="75000"/>
                    </a:schemeClr>
                  </a:solidFill>
                </a:rPr>
                <a:t>ブレーク</a:t>
              </a:r>
              <a:endParaRPr kumimoji="1" lang="ja-JP" altLang="en-US" sz="2400" dirty="0">
                <a:solidFill>
                  <a:schemeClr val="accent2">
                    <a:lumMod val="75000"/>
                  </a:schemeClr>
                </a:solidFill>
              </a:endParaRPr>
            </a:p>
          </p:txBody>
        </p:sp>
      </p:grpSp>
      <p:grpSp>
        <p:nvGrpSpPr>
          <p:cNvPr id="22" name="図形グループ 21"/>
          <p:cNvGrpSpPr/>
          <p:nvPr/>
        </p:nvGrpSpPr>
        <p:grpSpPr>
          <a:xfrm>
            <a:off x="725843" y="761873"/>
            <a:ext cx="7604212" cy="3987977"/>
            <a:chOff x="708679" y="1044973"/>
            <a:chExt cx="7604212" cy="5317302"/>
          </a:xfrm>
        </p:grpSpPr>
        <p:pic>
          <p:nvPicPr>
            <p:cNvPr id="20" name="図 19" descr="スクリーンショット 2014-03-08 0.38.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79" y="1044973"/>
              <a:ext cx="7604212" cy="5317302"/>
            </a:xfrm>
            <a:prstGeom prst="rect">
              <a:avLst/>
            </a:prstGeom>
          </p:spPr>
        </p:pic>
        <p:sp>
          <p:nvSpPr>
            <p:cNvPr id="21" name="テキスト ボックス 20"/>
            <p:cNvSpPr txBox="1"/>
            <p:nvPr/>
          </p:nvSpPr>
          <p:spPr>
            <a:xfrm>
              <a:off x="1354952" y="1305149"/>
              <a:ext cx="773594" cy="697627"/>
            </a:xfrm>
            <a:prstGeom prst="rect">
              <a:avLst/>
            </a:prstGeom>
            <a:noFill/>
          </p:spPr>
          <p:txBody>
            <a:bodyPr wrap="none" rtlCol="0">
              <a:spAutoFit/>
            </a:bodyPr>
            <a:lstStyle/>
            <a:p>
              <a:r>
                <a:rPr lang="en-US" altLang="ja-JP" sz="2800" dirty="0" smtClean="0"/>
                <a:t>z~8</a:t>
              </a:r>
              <a:endParaRPr kumimoji="1" lang="ja-JP" altLang="en-US" sz="2800" dirty="0"/>
            </a:p>
          </p:txBody>
        </p:sp>
      </p:grpSp>
      <p:sp>
        <p:nvSpPr>
          <p:cNvPr id="16" name="テキスト ボックス 15"/>
          <p:cNvSpPr txBox="1"/>
          <p:nvPr/>
        </p:nvSpPr>
        <p:spPr>
          <a:xfrm flipH="1">
            <a:off x="4240674" y="3719663"/>
            <a:ext cx="668162" cy="307777"/>
          </a:xfrm>
          <a:prstGeom prst="rect">
            <a:avLst/>
          </a:prstGeom>
          <a:noFill/>
        </p:spPr>
        <p:txBody>
          <a:bodyPr wrap="square" rtlCol="0">
            <a:spAutoFit/>
          </a:bodyPr>
          <a:lstStyle/>
          <a:p>
            <a:r>
              <a:rPr kumimoji="1" lang="en-US" altLang="ja-JP" dirty="0" smtClean="0">
                <a:solidFill>
                  <a:srgbClr val="FF0000"/>
                </a:solidFill>
              </a:rPr>
              <a:t>8140</a:t>
            </a:r>
            <a:endParaRPr kumimoji="1" lang="ja-JP" altLang="en-US" dirty="0">
              <a:solidFill>
                <a:srgbClr val="FF0000"/>
              </a:solidFill>
            </a:endParaRPr>
          </a:p>
        </p:txBody>
      </p:sp>
      <p:sp>
        <p:nvSpPr>
          <p:cNvPr id="17" name="テキスト ボックス 16"/>
          <p:cNvSpPr txBox="1"/>
          <p:nvPr/>
        </p:nvSpPr>
        <p:spPr>
          <a:xfrm>
            <a:off x="4960329" y="3555475"/>
            <a:ext cx="683914" cy="307777"/>
          </a:xfrm>
          <a:prstGeom prst="rect">
            <a:avLst/>
          </a:prstGeom>
          <a:noFill/>
        </p:spPr>
        <p:txBody>
          <a:bodyPr wrap="none" rtlCol="0">
            <a:spAutoFit/>
          </a:bodyPr>
          <a:lstStyle/>
          <a:p>
            <a:r>
              <a:rPr kumimoji="1" lang="en-US" altLang="ja-JP" dirty="0" smtClean="0">
                <a:solidFill>
                  <a:srgbClr val="008000"/>
                </a:solidFill>
              </a:rPr>
              <a:t>10500</a:t>
            </a:r>
            <a:endParaRPr kumimoji="1" lang="ja-JP" altLang="en-US" dirty="0">
              <a:solidFill>
                <a:srgbClr val="008000"/>
              </a:solidFill>
            </a:endParaRPr>
          </a:p>
        </p:txBody>
      </p:sp>
      <p:sp>
        <p:nvSpPr>
          <p:cNvPr id="18" name="テキスト ボックス 17"/>
          <p:cNvSpPr txBox="1"/>
          <p:nvPr/>
        </p:nvSpPr>
        <p:spPr>
          <a:xfrm>
            <a:off x="5725497" y="3410765"/>
            <a:ext cx="683914" cy="307777"/>
          </a:xfrm>
          <a:prstGeom prst="rect">
            <a:avLst/>
          </a:prstGeom>
          <a:noFill/>
        </p:spPr>
        <p:txBody>
          <a:bodyPr wrap="none" rtlCol="0">
            <a:spAutoFit/>
          </a:bodyPr>
          <a:lstStyle/>
          <a:p>
            <a:r>
              <a:rPr kumimoji="1" lang="en-US" altLang="ja-JP" dirty="0" smtClean="0">
                <a:solidFill>
                  <a:srgbClr val="0000FF"/>
                </a:solidFill>
              </a:rPr>
              <a:t>12500</a:t>
            </a:r>
            <a:endParaRPr kumimoji="1" lang="ja-JP" altLang="en-US" dirty="0">
              <a:solidFill>
                <a:srgbClr val="0000FF"/>
              </a:solidFill>
            </a:endParaRPr>
          </a:p>
        </p:txBody>
      </p:sp>
      <p:sp>
        <p:nvSpPr>
          <p:cNvPr id="9" name="テキスト ボックス 8"/>
          <p:cNvSpPr txBox="1"/>
          <p:nvPr/>
        </p:nvSpPr>
        <p:spPr>
          <a:xfrm>
            <a:off x="1540934" y="1981200"/>
            <a:ext cx="1405466" cy="307777"/>
          </a:xfrm>
          <a:prstGeom prst="rect">
            <a:avLst/>
          </a:prstGeom>
          <a:noFill/>
        </p:spPr>
        <p:txBody>
          <a:bodyPr wrap="square" rtlCol="0">
            <a:spAutoFit/>
          </a:bodyPr>
          <a:lstStyle/>
          <a:p>
            <a:r>
              <a:rPr kumimoji="1" lang="ja-JP" altLang="en-US" dirty="0" smtClean="0">
                <a:solidFill>
                  <a:schemeClr val="bg1"/>
                </a:solidFill>
              </a:rPr>
              <a:t>）</a:t>
            </a:r>
            <a:endParaRPr kumimoji="1" lang="ja-JP" altLang="en-US" dirty="0">
              <a:solidFill>
                <a:schemeClr val="bg1"/>
              </a:solidFill>
            </a:endParaRPr>
          </a:p>
        </p:txBody>
      </p:sp>
      <p:sp>
        <p:nvSpPr>
          <p:cNvPr id="5" name="テキスト ボックス 4"/>
          <p:cNvSpPr txBox="1"/>
          <p:nvPr/>
        </p:nvSpPr>
        <p:spPr>
          <a:xfrm>
            <a:off x="3482396" y="1930602"/>
            <a:ext cx="1800493" cy="307777"/>
          </a:xfrm>
          <a:prstGeom prst="rect">
            <a:avLst/>
          </a:prstGeom>
          <a:noFill/>
        </p:spPr>
        <p:txBody>
          <a:bodyPr wrap="none" rtlCol="0">
            <a:spAutoFit/>
          </a:bodyPr>
          <a:lstStyle/>
          <a:p>
            <a:r>
              <a:rPr kumimoji="1" lang="ja-JP" altLang="en-US" dirty="0" smtClean="0"/>
              <a:t>中性水素による吸収</a:t>
            </a:r>
            <a:endParaRPr kumimoji="1" lang="ja-JP" altLang="en-US" dirty="0"/>
          </a:p>
        </p:txBody>
      </p:sp>
      <p:cxnSp>
        <p:nvCxnSpPr>
          <p:cNvPr id="10" name="曲線コネクタ 9"/>
          <p:cNvCxnSpPr/>
          <p:nvPr/>
        </p:nvCxnSpPr>
        <p:spPr>
          <a:xfrm>
            <a:off x="5118340" y="2230596"/>
            <a:ext cx="402566" cy="20093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118340" y="4027440"/>
            <a:ext cx="184731" cy="307777"/>
          </a:xfrm>
          <a:prstGeom prst="rect">
            <a:avLst/>
          </a:prstGeom>
          <a:noFill/>
        </p:spPr>
        <p:txBody>
          <a:bodyPr wrap="none" rtlCol="0">
            <a:spAutoFit/>
          </a:bodyPr>
          <a:lstStyle/>
          <a:p>
            <a:endParaRPr kumimoji="1" lang="ja-JP" altLang="en-US" dirty="0"/>
          </a:p>
        </p:txBody>
      </p:sp>
      <p:sp>
        <p:nvSpPr>
          <p:cNvPr id="12" name="テキスト ボックス 11"/>
          <p:cNvSpPr txBox="1"/>
          <p:nvPr/>
        </p:nvSpPr>
        <p:spPr>
          <a:xfrm>
            <a:off x="5725497" y="3623603"/>
            <a:ext cx="877163" cy="369332"/>
          </a:xfrm>
          <a:prstGeom prst="rect">
            <a:avLst/>
          </a:prstGeom>
          <a:noFill/>
        </p:spPr>
        <p:txBody>
          <a:bodyPr wrap="none" rtlCol="0">
            <a:spAutoFit/>
          </a:bodyPr>
          <a:lstStyle/>
          <a:p>
            <a:r>
              <a:rPr kumimoji="1" lang="ja-JP" altLang="en-US" sz="1800" dirty="0" smtClean="0">
                <a:solidFill>
                  <a:srgbClr val="FF0000"/>
                </a:solidFill>
              </a:rPr>
              <a:t>明るい</a:t>
            </a:r>
            <a:endParaRPr kumimoji="1" lang="ja-JP" altLang="en-US" sz="1800" dirty="0">
              <a:solidFill>
                <a:srgbClr val="FF0000"/>
              </a:solidFill>
            </a:endParaRPr>
          </a:p>
        </p:txBody>
      </p:sp>
      <p:sp>
        <p:nvSpPr>
          <p:cNvPr id="15" name="テキスト ボックス 14"/>
          <p:cNvSpPr txBox="1"/>
          <p:nvPr/>
        </p:nvSpPr>
        <p:spPr>
          <a:xfrm>
            <a:off x="4966169" y="3330102"/>
            <a:ext cx="646331" cy="369332"/>
          </a:xfrm>
          <a:prstGeom prst="rect">
            <a:avLst/>
          </a:prstGeom>
          <a:noFill/>
        </p:spPr>
        <p:txBody>
          <a:bodyPr wrap="none" rtlCol="0">
            <a:spAutoFit/>
          </a:bodyPr>
          <a:lstStyle/>
          <a:p>
            <a:r>
              <a:rPr kumimoji="1" lang="ja-JP" altLang="en-US" sz="1800" dirty="0" smtClean="0">
                <a:solidFill>
                  <a:srgbClr val="0070C0"/>
                </a:solidFill>
              </a:rPr>
              <a:t>暗い</a:t>
            </a:r>
            <a:endParaRPr kumimoji="1" lang="ja-JP" altLang="en-US" sz="1800" dirty="0">
              <a:solidFill>
                <a:srgbClr val="0070C0"/>
              </a:solidFill>
            </a:endParaRPr>
          </a:p>
        </p:txBody>
      </p:sp>
    </p:spTree>
    <p:extLst>
      <p:ext uri="{BB962C8B-B14F-4D97-AF65-F5344CB8AC3E}">
        <p14:creationId xmlns:p14="http://schemas.microsoft.com/office/powerpoint/2010/main" val="2626523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3013"/>
            <a:ext cx="8229600" cy="857250"/>
          </a:xfrm>
        </p:spPr>
        <p:txBody>
          <a:bodyPr/>
          <a:lstStyle/>
          <a:p>
            <a:r>
              <a:rPr kumimoji="1" lang="ja-JP" altLang="en-US" dirty="0" smtClean="0"/>
              <a:t>具体的な検出方法について</a:t>
            </a:r>
            <a:endParaRPr kumimoji="1" lang="ja-JP" altLang="en-US" dirty="0"/>
          </a:p>
        </p:txBody>
      </p:sp>
      <p:sp>
        <p:nvSpPr>
          <p:cNvPr id="7" name="スライド番号プレースホルダー 6"/>
          <p:cNvSpPr>
            <a:spLocks noGrp="1"/>
          </p:cNvSpPr>
          <p:nvPr>
            <p:ph type="sldNum" sz="quarter" idx="12"/>
          </p:nvPr>
        </p:nvSpPr>
        <p:spPr/>
        <p:txBody>
          <a:bodyPr/>
          <a:lstStyle/>
          <a:p>
            <a:fld id="{CF868150-7504-5844-9F68-33CDB80429EB}" type="slidenum">
              <a:rPr kumimoji="1" lang="ja-JP" altLang="en-US" smtClean="0"/>
              <a:t>13</a:t>
            </a:fld>
            <a:endParaRPr kumimoji="1" lang="ja-JP" altLang="en-US"/>
          </a:p>
        </p:txBody>
      </p:sp>
      <p:sp>
        <p:nvSpPr>
          <p:cNvPr id="4" name="テキスト ボックス 3"/>
          <p:cNvSpPr txBox="1"/>
          <p:nvPr/>
        </p:nvSpPr>
        <p:spPr>
          <a:xfrm>
            <a:off x="4805859" y="1544497"/>
            <a:ext cx="1012663" cy="523220"/>
          </a:xfrm>
          <a:prstGeom prst="rect">
            <a:avLst/>
          </a:prstGeom>
          <a:noFill/>
        </p:spPr>
        <p:txBody>
          <a:bodyPr wrap="square" rtlCol="0">
            <a:spAutoFit/>
          </a:bodyPr>
          <a:lstStyle/>
          <a:p>
            <a:r>
              <a:rPr kumimoji="1" lang="en-US" altLang="ja-JP" sz="2800" dirty="0" smtClean="0"/>
              <a:t>Z~</a:t>
            </a:r>
            <a:r>
              <a:rPr kumimoji="1" lang="ja-JP" altLang="en-US" sz="2800" dirty="0" smtClean="0"/>
              <a:t>８</a:t>
            </a:r>
            <a:endParaRPr kumimoji="1" lang="ja-JP" altLang="en-US" sz="2800" dirty="0"/>
          </a:p>
        </p:txBody>
      </p:sp>
      <mc:AlternateContent xmlns:mc="http://schemas.openxmlformats.org/markup-compatibility/2006" xmlns:a14="http://schemas.microsoft.com/office/drawing/2010/main">
        <mc:Choice Requires="a14">
          <p:sp>
            <p:nvSpPr>
              <p:cNvPr id="5" name="テキスト ボックス 4"/>
              <p:cNvSpPr txBox="1"/>
              <p:nvPr/>
            </p:nvSpPr>
            <p:spPr>
              <a:xfrm>
                <a:off x="0" y="1914275"/>
                <a:ext cx="3304474" cy="3046988"/>
              </a:xfrm>
              <a:prstGeom prst="rect">
                <a:avLst/>
              </a:prstGeom>
              <a:noFill/>
            </p:spPr>
            <p:txBody>
              <a:bodyPr wrap="square" rtlCol="0">
                <a:spAutoFit/>
              </a:bodyPr>
              <a:lstStyle/>
              <a:p>
                <a:r>
                  <a:rPr kumimoji="1" lang="ja-JP" altLang="en-US" sz="2400" dirty="0" smtClean="0"/>
                  <a:t>条件式</a:t>
                </a:r>
                <a:endParaRPr kumimoji="1" lang="en-US" altLang="ja-JP" sz="2400" dirty="0" smtClean="0"/>
              </a:p>
              <a:p>
                <a14:m>
                  <m:oMathPara xmlns:m="http://schemas.openxmlformats.org/officeDocument/2006/math" xmlns="">
                    <m:oMathParaPr>
                      <m:jc m:val="centerGroup"/>
                    </m:oMathParaPr>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𝑚</m:t>
                          </m:r>
                        </m:e>
                        <m:sub>
                          <m:r>
                            <a:rPr lang="en-US" altLang="ja-JP" sz="2400" b="0" i="1" smtClean="0">
                              <a:solidFill>
                                <a:srgbClr val="FF0000"/>
                              </a:solidFill>
                              <a:latin typeface="Cambria Math" panose="02040503050406030204" pitchFamily="18" charset="0"/>
                            </a:rPr>
                            <m:t>105</m:t>
                          </m:r>
                        </m:sub>
                      </m:sSub>
                      <m:r>
                        <a:rPr lang="en-US" altLang="ja-JP" sz="2400" b="0" i="1" smtClean="0">
                          <a:solidFill>
                            <a:srgbClr val="FF0000"/>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𝑚</m:t>
                          </m:r>
                        </m:e>
                        <m:sub>
                          <m:r>
                            <a:rPr lang="en-US" altLang="ja-JP" sz="2400" b="0" i="1" smtClean="0">
                              <a:solidFill>
                                <a:srgbClr val="FF0000"/>
                              </a:solidFill>
                              <a:latin typeface="Cambria Math" panose="02040503050406030204" pitchFamily="18" charset="0"/>
                            </a:rPr>
                            <m:t>125</m:t>
                          </m:r>
                        </m:sub>
                      </m:sSub>
                      <m:r>
                        <a:rPr lang="en-US" altLang="ja-JP" sz="2400" b="0" i="1" smtClean="0">
                          <a:solidFill>
                            <a:srgbClr val="FF0000"/>
                          </a:solidFill>
                          <a:latin typeface="Cambria Math" panose="02040503050406030204" pitchFamily="18" charset="0"/>
                          <a:ea typeface="Cambria Math" panose="02040503050406030204" pitchFamily="18" charset="0"/>
                        </a:rPr>
                        <m:t>&gt;0.5</m:t>
                      </m:r>
                    </m:oMath>
                  </m:oMathPara>
                </a14:m>
                <a:endParaRPr lang="en-US" altLang="ja-JP" sz="2400" b="0" dirty="0" smtClean="0">
                  <a:solidFill>
                    <a:srgbClr val="FF0000"/>
                  </a:solidFill>
                  <a:ea typeface="Cambria Math" panose="02040503050406030204" pitchFamily="18" charset="0"/>
                </a:endParaRPr>
              </a:p>
              <a:p>
                <a14:m>
                  <m:oMathPara xmlns:m="http://schemas.openxmlformats.org/officeDocument/2006/math" xmlns="">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𝑚</m:t>
                          </m:r>
                        </m:e>
                        <m:sub>
                          <m:r>
                            <a:rPr lang="en-US" altLang="ja-JP" sz="2400" b="0" i="1" smtClean="0">
                              <a:latin typeface="Cambria Math" panose="02040503050406030204" pitchFamily="18" charset="0"/>
                            </a:rPr>
                            <m:t>125</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𝑚</m:t>
                          </m:r>
                        </m:e>
                        <m:sub>
                          <m:r>
                            <a:rPr lang="en-US" altLang="ja-JP" sz="2400" b="0" i="1" smtClean="0">
                              <a:latin typeface="Cambria Math" panose="02040503050406030204" pitchFamily="18" charset="0"/>
                            </a:rPr>
                            <m:t>160</m:t>
                          </m:r>
                        </m:sub>
                      </m:sSub>
                      <m:r>
                        <a:rPr lang="en-US" altLang="ja-JP" sz="2400" b="0" i="1" smtClean="0">
                          <a:latin typeface="Cambria Math" panose="02040503050406030204" pitchFamily="18" charset="0"/>
                          <a:ea typeface="Cambria Math" panose="02040503050406030204" pitchFamily="18" charset="0"/>
                        </a:rPr>
                        <m:t>&lt;0.4</m:t>
                      </m:r>
                    </m:oMath>
                  </m:oMathPara>
                </a14:m>
                <a:endParaRPr lang="en-US" altLang="ja-JP" sz="2400" b="0" dirty="0" smtClean="0">
                  <a:ea typeface="Cambria Math" panose="02040503050406030204" pitchFamily="18" charset="0"/>
                </a:endParaRPr>
              </a:p>
              <a:p>
                <a14:m>
                  <m:oMath xmlns:m="http://schemas.openxmlformats.org/officeDocument/2006/math" xmlns="">
                    <m:r>
                      <a:rPr lang="en-US" altLang="ja-JP" sz="2400" b="0" i="1" smtClean="0">
                        <a:latin typeface="Cambria Math" panose="02040503050406030204" pitchFamily="18" charset="0"/>
                      </a:rPr>
                      <m:t>    </m:t>
                    </m:r>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𝑚</m:t>
                        </m:r>
                      </m:e>
                      <m:sub>
                        <m:r>
                          <a:rPr lang="en-US" altLang="ja-JP" sz="2400" b="0" i="1" smtClean="0">
                            <a:latin typeface="Cambria Math" panose="02040503050406030204" pitchFamily="18" charset="0"/>
                          </a:rPr>
                          <m:t>125</m:t>
                        </m:r>
                      </m:sub>
                    </m:sSub>
                    <m:r>
                      <a:rPr lang="en-US" altLang="ja-JP" sz="2400" i="1" smtClean="0">
                        <a:latin typeface="Cambria Math" panose="02040503050406030204" pitchFamily="18" charset="0"/>
                        <a:ea typeface="Cambria Math" panose="02040503050406030204" pitchFamily="18" charset="0"/>
                      </a:rPr>
                      <m:t>&lt;</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𝑚</m:t>
                        </m:r>
                      </m:e>
                      <m:sub>
                        <m:r>
                          <a:rPr lang="en-US" altLang="ja-JP" sz="2400" b="0" i="1" smtClean="0">
                            <a:latin typeface="Cambria Math" panose="02040503050406030204" pitchFamily="18" charset="0"/>
                            <a:ea typeface="Cambria Math" panose="02040503050406030204" pitchFamily="18" charset="0"/>
                          </a:rPr>
                          <m:t>3.5</m:t>
                        </m:r>
                        <m:r>
                          <a:rPr lang="ja-JP" altLang="en-US" sz="2400" b="0" i="1" smtClean="0">
                            <a:latin typeface="Cambria Math" panose="02040503050406030204" pitchFamily="18" charset="0"/>
                            <a:ea typeface="Cambria Math" panose="02040503050406030204" pitchFamily="18" charset="0"/>
                          </a:rPr>
                          <m:t>𝜎</m:t>
                        </m:r>
                      </m:sub>
                    </m:sSub>
                  </m:oMath>
                </a14:m>
                <a:r>
                  <a:rPr lang="en-US" altLang="ja-JP" sz="2400" dirty="0" smtClean="0"/>
                  <a:t> </a:t>
                </a:r>
              </a:p>
              <a:p>
                <a:r>
                  <a:rPr lang="en-US" altLang="ja-JP" sz="2400" dirty="0"/>
                  <a:t> </a:t>
                </a:r>
                <a:r>
                  <a:rPr lang="en-US" altLang="ja-JP" sz="2400" dirty="0" smtClean="0"/>
                  <a:t>   </a:t>
                </a:r>
                <a14:m>
                  <m:oMath xmlns:m="http://schemas.openxmlformats.org/officeDocument/2006/math" xmlns="">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en-US" altLang="ja-JP" sz="2400" i="1">
                            <a:latin typeface="Cambria Math" panose="02040503050406030204" pitchFamily="18" charset="0"/>
                          </a:rPr>
                          <m:t>1</m:t>
                        </m:r>
                        <m:r>
                          <a:rPr lang="en-US" altLang="ja-JP" sz="2400" b="0" i="1" smtClean="0">
                            <a:latin typeface="Cambria Math" panose="02040503050406030204" pitchFamily="18" charset="0"/>
                          </a:rPr>
                          <m:t>60</m:t>
                        </m:r>
                      </m:sub>
                    </m:sSub>
                    <m:r>
                      <a:rPr lang="en-US" altLang="ja-JP" sz="2400" i="1">
                        <a:latin typeface="Cambria Math" panose="02040503050406030204" pitchFamily="18" charset="0"/>
                        <a:ea typeface="Cambria Math" panose="02040503050406030204" pitchFamily="18" charset="0"/>
                      </a:rPr>
                      <m:t>&lt;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𝑚</m:t>
                        </m:r>
                      </m:e>
                      <m:sub>
                        <m:r>
                          <a:rPr lang="en-US" altLang="ja-JP" sz="2400" i="1">
                            <a:latin typeface="Cambria Math" panose="02040503050406030204" pitchFamily="18" charset="0"/>
                            <a:ea typeface="Cambria Math" panose="02040503050406030204" pitchFamily="18" charset="0"/>
                          </a:rPr>
                          <m:t>3.5</m:t>
                        </m:r>
                        <m:r>
                          <a:rPr lang="ja-JP" altLang="en-US" sz="2400" i="1">
                            <a:latin typeface="Cambria Math" panose="02040503050406030204" pitchFamily="18" charset="0"/>
                            <a:ea typeface="Cambria Math" panose="02040503050406030204" pitchFamily="18" charset="0"/>
                          </a:rPr>
                          <m:t>𝜎</m:t>
                        </m:r>
                      </m:sub>
                    </m:sSub>
                  </m:oMath>
                </a14:m>
                <a:r>
                  <a:rPr lang="en-US" altLang="ja-JP" sz="2400" dirty="0"/>
                  <a:t> </a:t>
                </a:r>
              </a:p>
              <a:p>
                <a:endParaRPr lang="en-US" altLang="ja-JP" sz="2400" dirty="0" smtClean="0"/>
              </a:p>
              <a:p>
                <a:r>
                  <a:rPr lang="en-US" altLang="ja-JP" sz="2400" dirty="0" smtClean="0"/>
                  <a:t>  </a:t>
                </a:r>
              </a:p>
              <a:p>
                <a:r>
                  <a:rPr lang="en-US" altLang="ja-JP" sz="2400" baseline="-25000" dirty="0" smtClean="0"/>
                  <a:t> </a:t>
                </a:r>
                <a:r>
                  <a:rPr lang="en-US" altLang="ja-JP" sz="2400" dirty="0" smtClean="0"/>
                  <a:t>     </a:t>
                </a:r>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0" y="1914275"/>
                <a:ext cx="3304474" cy="3046988"/>
              </a:xfrm>
              <a:prstGeom prst="rect">
                <a:avLst/>
              </a:prstGeom>
              <a:blipFill rotWithShape="0">
                <a:blip r:embed="rId3"/>
                <a:stretch>
                  <a:fillRect l="-2768" t="-2200"/>
                </a:stretch>
              </a:blipFill>
            </p:spPr>
            <p:txBody>
              <a:bodyPr/>
              <a:lstStyle/>
              <a:p>
                <a:r>
                  <a:rPr lang="ja-JP" altLang="en-US">
                    <a:noFill/>
                  </a:rPr>
                  <a:t> </a:t>
                </a:r>
              </a:p>
            </p:txBody>
          </p:sp>
        </mc:Fallback>
      </mc:AlternateContent>
      <p:pic>
        <p:nvPicPr>
          <p:cNvPr id="10" name="図 9" descr="スクリーンショット 2015-03-06 23.17.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201" y="853541"/>
            <a:ext cx="5800649" cy="4091975"/>
          </a:xfrm>
          <a:prstGeom prst="rect">
            <a:avLst/>
          </a:prstGeom>
        </p:spPr>
      </p:pic>
      <p:sp>
        <p:nvSpPr>
          <p:cNvPr id="12" name="正方形/長方形 11"/>
          <p:cNvSpPr/>
          <p:nvPr/>
        </p:nvSpPr>
        <p:spPr>
          <a:xfrm>
            <a:off x="5466787" y="4630493"/>
            <a:ext cx="1929283" cy="315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prstClr val="black"/>
                </a:solidFill>
              </a:rPr>
              <a:t>ｍ</a:t>
            </a:r>
            <a:r>
              <a:rPr lang="ja-JP" altLang="en-US" baseline="-25000" dirty="0">
                <a:solidFill>
                  <a:prstClr val="black"/>
                </a:solidFill>
              </a:rPr>
              <a:t>１２５</a:t>
            </a:r>
            <a:r>
              <a:rPr lang="ja-JP" altLang="en-US" dirty="0">
                <a:solidFill>
                  <a:prstClr val="black"/>
                </a:solidFill>
              </a:rPr>
              <a:t>ーｍ</a:t>
            </a:r>
            <a:r>
              <a:rPr lang="ja-JP" altLang="en-US" baseline="-25000" dirty="0">
                <a:solidFill>
                  <a:prstClr val="black"/>
                </a:solidFill>
              </a:rPr>
              <a:t>１６０</a:t>
            </a:r>
            <a:endParaRPr kumimoji="1" lang="ja-JP" altLang="en-US" sz="1050" dirty="0"/>
          </a:p>
        </p:txBody>
      </p:sp>
      <p:sp>
        <p:nvSpPr>
          <p:cNvPr id="13" name="正方形/長方形 12"/>
          <p:cNvSpPr/>
          <p:nvPr/>
        </p:nvSpPr>
        <p:spPr>
          <a:xfrm rot="16200000">
            <a:off x="3007036" y="2567652"/>
            <a:ext cx="1234319" cy="57480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prstClr val="black"/>
                </a:solidFill>
              </a:rPr>
              <a:t>ｍ</a:t>
            </a:r>
            <a:r>
              <a:rPr lang="ja-JP" altLang="en-US" baseline="-25000" dirty="0">
                <a:solidFill>
                  <a:prstClr val="black"/>
                </a:solidFill>
              </a:rPr>
              <a:t>１０５</a:t>
            </a:r>
            <a:r>
              <a:rPr lang="ja-JP" altLang="en-US" dirty="0">
                <a:solidFill>
                  <a:prstClr val="black"/>
                </a:solidFill>
              </a:rPr>
              <a:t>ーｍ</a:t>
            </a:r>
            <a:r>
              <a:rPr lang="ja-JP" altLang="en-US" baseline="-25000" dirty="0">
                <a:solidFill>
                  <a:prstClr val="black"/>
                </a:solidFill>
              </a:rPr>
              <a:t>１２５</a:t>
            </a:r>
            <a:endParaRPr kumimoji="1" lang="ja-JP" altLang="en-US" dirty="0"/>
          </a:p>
        </p:txBody>
      </p:sp>
      <p:sp>
        <p:nvSpPr>
          <p:cNvPr id="6" name="テキスト ボックス 5"/>
          <p:cNvSpPr txBox="1"/>
          <p:nvPr/>
        </p:nvSpPr>
        <p:spPr>
          <a:xfrm>
            <a:off x="1502323" y="4488844"/>
            <a:ext cx="1553630" cy="461665"/>
          </a:xfrm>
          <a:prstGeom prst="rect">
            <a:avLst/>
          </a:prstGeom>
          <a:noFill/>
        </p:spPr>
        <p:txBody>
          <a:bodyPr wrap="none" rtlCol="0">
            <a:spAutoFit/>
          </a:bodyPr>
          <a:lstStyle/>
          <a:p>
            <a:r>
              <a:rPr kumimoji="1" lang="en-US" altLang="ja-JP" sz="2400" dirty="0" smtClean="0"/>
              <a:t>7.5&lt;z&lt;8.5</a:t>
            </a:r>
            <a:endParaRPr kumimoji="1" lang="ja-JP" altLang="en-US" sz="2400" dirty="0"/>
          </a:p>
        </p:txBody>
      </p:sp>
      <p:cxnSp>
        <p:nvCxnSpPr>
          <p:cNvPr id="9" name="曲線コネクタ 8"/>
          <p:cNvCxnSpPr/>
          <p:nvPr/>
        </p:nvCxnSpPr>
        <p:spPr>
          <a:xfrm rot="10800000" flipV="1">
            <a:off x="3114431" y="4067695"/>
            <a:ext cx="687257" cy="5627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687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スクリーンショット 2015-03-06 16.14.55.png"/>
          <p:cNvPicPr>
            <a:picLocks noGrp="1" noChangeAspect="1"/>
          </p:cNvPicPr>
          <p:nvPr>
            <p:ph idx="1"/>
          </p:nvPr>
        </p:nvPicPr>
        <p:blipFill>
          <a:blip r:embed="rId3">
            <a:extLst>
              <a:ext uri="{28A0092B-C50C-407E-A947-70E740481C1C}">
                <a14:useLocalDpi xmlns:a14="http://schemas.microsoft.com/office/drawing/2010/main" val="0"/>
              </a:ext>
            </a:extLst>
          </a:blip>
          <a:srcRect t="8570" b="8570"/>
          <a:stretch>
            <a:fillRect/>
          </a:stretch>
        </p:blipFill>
        <p:spPr/>
      </p:pic>
      <p:sp>
        <p:nvSpPr>
          <p:cNvPr id="6" name="テキスト ボックス 5"/>
          <p:cNvSpPr txBox="1"/>
          <p:nvPr/>
        </p:nvSpPr>
        <p:spPr>
          <a:xfrm>
            <a:off x="1157494" y="2547938"/>
            <a:ext cx="1261884" cy="307777"/>
          </a:xfrm>
          <a:prstGeom prst="rect">
            <a:avLst/>
          </a:prstGeom>
          <a:noFill/>
          <a:ln>
            <a:solidFill>
              <a:schemeClr val="bg1"/>
            </a:solidFill>
          </a:ln>
        </p:spPr>
        <p:txBody>
          <a:bodyPr wrap="none" rtlCol="0">
            <a:spAutoFit/>
          </a:bodyPr>
          <a:lstStyle/>
          <a:p>
            <a:r>
              <a:rPr kumimoji="1" lang="ja-JP" altLang="en-US" dirty="0" smtClean="0">
                <a:solidFill>
                  <a:schemeClr val="bg1"/>
                </a:solidFill>
              </a:rPr>
              <a:t>１６０００</a:t>
            </a:r>
            <a:r>
              <a:rPr kumimoji="1" lang="en-US" altLang="ja-JP" dirty="0" smtClean="0">
                <a:solidFill>
                  <a:schemeClr val="bg1"/>
                </a:solidFill>
              </a:rPr>
              <a:t> </a:t>
            </a:r>
            <a:r>
              <a:rPr kumimoji="1" lang="en-US" altLang="ja-JP" dirty="0" err="1" smtClean="0">
                <a:solidFill>
                  <a:schemeClr val="bg1"/>
                </a:solidFill>
              </a:rPr>
              <a:t>Å</a:t>
            </a:r>
            <a:endParaRPr kumimoji="1" lang="ja-JP" altLang="en-US" dirty="0">
              <a:solidFill>
                <a:schemeClr val="bg1"/>
              </a:solidFill>
            </a:endParaRPr>
          </a:p>
        </p:txBody>
      </p:sp>
      <p:sp>
        <p:nvSpPr>
          <p:cNvPr id="7" name="テキスト ボックス 6"/>
          <p:cNvSpPr txBox="1"/>
          <p:nvPr/>
        </p:nvSpPr>
        <p:spPr>
          <a:xfrm>
            <a:off x="4003813" y="2539847"/>
            <a:ext cx="1096724" cy="307777"/>
          </a:xfrm>
          <a:prstGeom prst="rect">
            <a:avLst/>
          </a:prstGeom>
          <a:noFill/>
          <a:ln>
            <a:solidFill>
              <a:schemeClr val="bg1"/>
            </a:solidFill>
          </a:ln>
        </p:spPr>
        <p:txBody>
          <a:bodyPr wrap="none" rtlCol="0">
            <a:spAutoFit/>
          </a:bodyPr>
          <a:lstStyle/>
          <a:p>
            <a:r>
              <a:rPr kumimoji="1" lang="ja-JP" altLang="en-US" dirty="0" smtClean="0">
                <a:solidFill>
                  <a:schemeClr val="bg1"/>
                </a:solidFill>
              </a:rPr>
              <a:t>１</a:t>
            </a:r>
            <a:r>
              <a:rPr lang="en-US" altLang="ja-JP" dirty="0" smtClean="0">
                <a:solidFill>
                  <a:schemeClr val="bg1"/>
                </a:solidFill>
              </a:rPr>
              <a:t>25</a:t>
            </a:r>
            <a:r>
              <a:rPr kumimoji="1" lang="ja-JP" altLang="en-US" dirty="0" smtClean="0">
                <a:solidFill>
                  <a:schemeClr val="bg1"/>
                </a:solidFill>
              </a:rPr>
              <a:t>００</a:t>
            </a:r>
            <a:r>
              <a:rPr kumimoji="1" lang="en-US" altLang="ja-JP" dirty="0" smtClean="0">
                <a:solidFill>
                  <a:schemeClr val="bg1"/>
                </a:solidFill>
              </a:rPr>
              <a:t> </a:t>
            </a:r>
            <a:r>
              <a:rPr kumimoji="1" lang="en-US" altLang="ja-JP" dirty="0" err="1" smtClean="0">
                <a:solidFill>
                  <a:schemeClr val="bg1"/>
                </a:solidFill>
              </a:rPr>
              <a:t>Å</a:t>
            </a:r>
            <a:endParaRPr kumimoji="1" lang="ja-JP" altLang="en-US" dirty="0">
              <a:solidFill>
                <a:schemeClr val="bg1"/>
              </a:solidFill>
            </a:endParaRPr>
          </a:p>
        </p:txBody>
      </p:sp>
      <p:sp>
        <p:nvSpPr>
          <p:cNvPr id="8" name="テキスト ボックス 7"/>
          <p:cNvSpPr txBox="1"/>
          <p:nvPr/>
        </p:nvSpPr>
        <p:spPr>
          <a:xfrm>
            <a:off x="6858552" y="2497786"/>
            <a:ext cx="1096724" cy="307777"/>
          </a:xfrm>
          <a:prstGeom prst="rect">
            <a:avLst/>
          </a:prstGeom>
          <a:noFill/>
          <a:ln>
            <a:solidFill>
              <a:schemeClr val="bg1"/>
            </a:solidFill>
          </a:ln>
        </p:spPr>
        <p:txBody>
          <a:bodyPr wrap="none" rtlCol="0">
            <a:spAutoFit/>
          </a:bodyPr>
          <a:lstStyle/>
          <a:p>
            <a:r>
              <a:rPr kumimoji="1" lang="ja-JP" altLang="en-US" dirty="0" smtClean="0">
                <a:solidFill>
                  <a:schemeClr val="bg1"/>
                </a:solidFill>
              </a:rPr>
              <a:t>１</a:t>
            </a:r>
            <a:r>
              <a:rPr kumimoji="1" lang="en-US" altLang="ja-JP" dirty="0" smtClean="0">
                <a:solidFill>
                  <a:schemeClr val="bg1"/>
                </a:solidFill>
              </a:rPr>
              <a:t>05</a:t>
            </a:r>
            <a:r>
              <a:rPr kumimoji="1" lang="ja-JP" altLang="en-US" dirty="0" smtClean="0">
                <a:solidFill>
                  <a:schemeClr val="bg1"/>
                </a:solidFill>
              </a:rPr>
              <a:t>００</a:t>
            </a:r>
            <a:r>
              <a:rPr kumimoji="1" lang="en-US" altLang="ja-JP" dirty="0" smtClean="0">
                <a:solidFill>
                  <a:schemeClr val="bg1"/>
                </a:solidFill>
              </a:rPr>
              <a:t> </a:t>
            </a:r>
            <a:r>
              <a:rPr kumimoji="1" lang="en-US" altLang="ja-JP" dirty="0" err="1" smtClean="0">
                <a:solidFill>
                  <a:schemeClr val="bg1"/>
                </a:solidFill>
              </a:rPr>
              <a:t>Å</a:t>
            </a:r>
            <a:endParaRPr kumimoji="1" lang="ja-JP" altLang="en-US" dirty="0">
              <a:solidFill>
                <a:schemeClr val="bg1"/>
              </a:solidFill>
            </a:endParaRPr>
          </a:p>
        </p:txBody>
      </p:sp>
      <p:sp>
        <p:nvSpPr>
          <p:cNvPr id="9" name="テキスト ボックス 8"/>
          <p:cNvSpPr txBox="1"/>
          <p:nvPr/>
        </p:nvSpPr>
        <p:spPr>
          <a:xfrm>
            <a:off x="1189107" y="4442826"/>
            <a:ext cx="761747" cy="307777"/>
          </a:xfrm>
          <a:prstGeom prst="rect">
            <a:avLst/>
          </a:prstGeom>
          <a:noFill/>
          <a:ln>
            <a:solidFill>
              <a:schemeClr val="bg1"/>
            </a:solidFill>
          </a:ln>
        </p:spPr>
        <p:txBody>
          <a:bodyPr wrap="none" rtlCol="0">
            <a:spAutoFit/>
          </a:bodyPr>
          <a:lstStyle/>
          <a:p>
            <a:r>
              <a:rPr lang="en-US" altLang="ja-JP" dirty="0" smtClean="0">
                <a:solidFill>
                  <a:schemeClr val="bg1"/>
                </a:solidFill>
              </a:rPr>
              <a:t>8140</a:t>
            </a:r>
            <a:r>
              <a:rPr kumimoji="1" lang="en-US" altLang="ja-JP" dirty="0" smtClean="0">
                <a:solidFill>
                  <a:schemeClr val="bg1"/>
                </a:solidFill>
              </a:rPr>
              <a:t> </a:t>
            </a:r>
            <a:r>
              <a:rPr kumimoji="1" lang="en-US" altLang="ja-JP" dirty="0" err="1" smtClean="0">
                <a:solidFill>
                  <a:schemeClr val="bg1"/>
                </a:solidFill>
              </a:rPr>
              <a:t>Å</a:t>
            </a:r>
            <a:endParaRPr kumimoji="1" lang="ja-JP" altLang="en-US" dirty="0">
              <a:solidFill>
                <a:schemeClr val="bg1"/>
              </a:solidFill>
            </a:endParaRPr>
          </a:p>
        </p:txBody>
      </p:sp>
      <p:sp>
        <p:nvSpPr>
          <p:cNvPr id="10" name="テキスト ボックス 9"/>
          <p:cNvSpPr txBox="1"/>
          <p:nvPr/>
        </p:nvSpPr>
        <p:spPr>
          <a:xfrm>
            <a:off x="4114249" y="4442825"/>
            <a:ext cx="710451" cy="307777"/>
          </a:xfrm>
          <a:prstGeom prst="rect">
            <a:avLst/>
          </a:prstGeom>
          <a:noFill/>
          <a:ln>
            <a:solidFill>
              <a:schemeClr val="bg1"/>
            </a:solidFill>
          </a:ln>
        </p:spPr>
        <p:txBody>
          <a:bodyPr wrap="none" rtlCol="0">
            <a:spAutoFit/>
          </a:bodyPr>
          <a:lstStyle/>
          <a:p>
            <a:r>
              <a:rPr kumimoji="1" lang="en-US" altLang="ja-JP" dirty="0" smtClean="0">
                <a:solidFill>
                  <a:schemeClr val="bg1"/>
                </a:solidFill>
              </a:rPr>
              <a:t>6060Å</a:t>
            </a:r>
            <a:endParaRPr kumimoji="1" lang="ja-JP" altLang="en-US" dirty="0">
              <a:solidFill>
                <a:schemeClr val="bg1"/>
              </a:solidFill>
            </a:endParaRPr>
          </a:p>
        </p:txBody>
      </p:sp>
      <p:sp>
        <p:nvSpPr>
          <p:cNvPr id="11" name="タイトル 1"/>
          <p:cNvSpPr>
            <a:spLocks noGrp="1"/>
          </p:cNvSpPr>
          <p:nvPr>
            <p:ph type="title"/>
          </p:nvPr>
        </p:nvSpPr>
        <p:spPr>
          <a:xfrm>
            <a:off x="446157" y="-55215"/>
            <a:ext cx="8229600" cy="857250"/>
          </a:xfrm>
        </p:spPr>
        <p:txBody>
          <a:bodyPr/>
          <a:lstStyle/>
          <a:p>
            <a:r>
              <a:rPr kumimoji="1" lang="ja-JP" altLang="en-US" dirty="0" smtClean="0"/>
              <a:t>検出した</a:t>
            </a:r>
            <a:r>
              <a:rPr kumimoji="1" lang="en-US" altLang="ja-JP" dirty="0" smtClean="0"/>
              <a:t>z=8</a:t>
            </a:r>
            <a:r>
              <a:rPr kumimoji="1" lang="ja-JP" altLang="en-US" dirty="0" smtClean="0"/>
              <a:t>銀河の例</a:t>
            </a:r>
            <a:endParaRPr kumimoji="1" lang="ja-JP" altLang="en-US" dirty="0"/>
          </a:p>
        </p:txBody>
      </p:sp>
      <p:sp>
        <p:nvSpPr>
          <p:cNvPr id="14" name="テキスト ボックス 13"/>
          <p:cNvSpPr txBox="1"/>
          <p:nvPr/>
        </p:nvSpPr>
        <p:spPr>
          <a:xfrm>
            <a:off x="3743739" y="828261"/>
            <a:ext cx="877163" cy="369332"/>
          </a:xfrm>
          <a:prstGeom prst="rect">
            <a:avLst/>
          </a:prstGeom>
          <a:noFill/>
        </p:spPr>
        <p:txBody>
          <a:bodyPr wrap="none" rtlCol="0">
            <a:spAutoFit/>
          </a:bodyPr>
          <a:lstStyle/>
          <a:p>
            <a:r>
              <a:rPr kumimoji="1" lang="ja-JP" altLang="en-US" sz="1800" dirty="0" smtClean="0">
                <a:solidFill>
                  <a:srgbClr val="FF0000"/>
                </a:solidFill>
              </a:rPr>
              <a:t>見える</a:t>
            </a:r>
            <a:endParaRPr kumimoji="1" lang="en-US" altLang="ja-JP" sz="1800" dirty="0" smtClean="0">
              <a:solidFill>
                <a:srgbClr val="FF0000"/>
              </a:solidFill>
            </a:endParaRPr>
          </a:p>
        </p:txBody>
      </p:sp>
      <p:sp>
        <p:nvSpPr>
          <p:cNvPr id="18" name="テキスト ボックス 17"/>
          <p:cNvSpPr txBox="1"/>
          <p:nvPr/>
        </p:nvSpPr>
        <p:spPr>
          <a:xfrm>
            <a:off x="7396921" y="837095"/>
            <a:ext cx="1107996" cy="369332"/>
          </a:xfrm>
          <a:prstGeom prst="rect">
            <a:avLst/>
          </a:prstGeom>
          <a:noFill/>
        </p:spPr>
        <p:txBody>
          <a:bodyPr wrap="none" rtlCol="0">
            <a:spAutoFit/>
          </a:bodyPr>
          <a:lstStyle/>
          <a:p>
            <a:r>
              <a:rPr kumimoji="1" lang="ja-JP" altLang="en-US" sz="1800" dirty="0" smtClean="0">
                <a:solidFill>
                  <a:srgbClr val="0000FF"/>
                </a:solidFill>
              </a:rPr>
              <a:t>見えない</a:t>
            </a:r>
            <a:endParaRPr kumimoji="1" lang="en-US" altLang="ja-JP" sz="1800" dirty="0" smtClean="0">
              <a:solidFill>
                <a:srgbClr val="0000FF"/>
              </a:solidFill>
            </a:endParaRPr>
          </a:p>
        </p:txBody>
      </p:sp>
      <p:cxnSp>
        <p:nvCxnSpPr>
          <p:cNvPr id="20" name="直線コネクタ 19"/>
          <p:cNvCxnSpPr/>
          <p:nvPr/>
        </p:nvCxnSpPr>
        <p:spPr>
          <a:xfrm>
            <a:off x="5952435" y="916609"/>
            <a:ext cx="0" cy="2286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flipH="1" flipV="1">
            <a:off x="4682435" y="1049130"/>
            <a:ext cx="1214782" cy="1104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6049617" y="1069009"/>
            <a:ext cx="1283253" cy="2208"/>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715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9035" y="143550"/>
            <a:ext cx="8229600" cy="727142"/>
          </a:xfrm>
        </p:spPr>
        <p:txBody>
          <a:bodyPr/>
          <a:lstStyle/>
          <a:p>
            <a:r>
              <a:rPr kumimoji="1" lang="ja-JP" altLang="en-US" dirty="0" smtClean="0"/>
              <a:t>　　６つの領域のｚ＝８銀河の位置</a:t>
            </a:r>
            <a:endParaRPr kumimoji="1" lang="ja-JP" altLang="en-US" dirty="0"/>
          </a:p>
        </p:txBody>
      </p:sp>
      <p:pic>
        <p:nvPicPr>
          <p:cNvPr id="6" name="コンテンツ プレースホルダー 5" descr="スクリーンショット 2015-03-07 2.27.23.png"/>
          <p:cNvPicPr>
            <a:picLocks noGrp="1" noChangeAspect="1"/>
          </p:cNvPicPr>
          <p:nvPr>
            <p:ph idx="1"/>
          </p:nvPr>
        </p:nvPicPr>
        <p:blipFill>
          <a:blip r:embed="rId3">
            <a:extLst>
              <a:ext uri="{28A0092B-C50C-407E-A947-70E740481C1C}">
                <a14:useLocalDpi xmlns:a14="http://schemas.microsoft.com/office/drawing/2010/main" val="0"/>
              </a:ext>
            </a:extLst>
          </a:blip>
          <a:srcRect t="3771" b="3771"/>
          <a:stretch>
            <a:fillRect/>
          </a:stretch>
        </p:blipFill>
        <p:spPr>
          <a:xfrm>
            <a:off x="224397" y="1054020"/>
            <a:ext cx="8566212" cy="3878070"/>
          </a:xfrm>
        </p:spPr>
      </p:pic>
      <p:sp>
        <p:nvSpPr>
          <p:cNvPr id="7" name="テキスト ボックス 6"/>
          <p:cNvSpPr txBox="1"/>
          <p:nvPr/>
        </p:nvSpPr>
        <p:spPr>
          <a:xfrm>
            <a:off x="861392" y="762001"/>
            <a:ext cx="1521896" cy="307777"/>
          </a:xfrm>
          <a:prstGeom prst="rect">
            <a:avLst/>
          </a:prstGeom>
          <a:noFill/>
        </p:spPr>
        <p:txBody>
          <a:bodyPr wrap="none" rtlCol="0">
            <a:spAutoFit/>
          </a:bodyPr>
          <a:lstStyle/>
          <a:p>
            <a:r>
              <a:rPr kumimoji="1" lang="en-US" altLang="ja-JP" dirty="0" smtClean="0"/>
              <a:t>Abell2744</a:t>
            </a:r>
            <a:r>
              <a:rPr kumimoji="1" lang="ja-JP" altLang="en-US" dirty="0" smtClean="0"/>
              <a:t>銀河団</a:t>
            </a:r>
            <a:endParaRPr kumimoji="1" lang="ja-JP" altLang="en-US" dirty="0"/>
          </a:p>
        </p:txBody>
      </p:sp>
      <p:sp>
        <p:nvSpPr>
          <p:cNvPr id="8" name="テキスト ボックス 7"/>
          <p:cNvSpPr txBox="1"/>
          <p:nvPr/>
        </p:nvSpPr>
        <p:spPr>
          <a:xfrm>
            <a:off x="3752575" y="737705"/>
            <a:ext cx="1701432" cy="307777"/>
          </a:xfrm>
          <a:prstGeom prst="rect">
            <a:avLst/>
          </a:prstGeom>
          <a:noFill/>
        </p:spPr>
        <p:txBody>
          <a:bodyPr wrap="none" rtlCol="0">
            <a:spAutoFit/>
          </a:bodyPr>
          <a:lstStyle/>
          <a:p>
            <a:r>
              <a:rPr kumimoji="1" lang="en-US" altLang="ja-JP" dirty="0" smtClean="0"/>
              <a:t>Abell2744</a:t>
            </a:r>
            <a:r>
              <a:rPr kumimoji="1" lang="ja-JP" altLang="en-US" dirty="0" smtClean="0"/>
              <a:t>パラレル</a:t>
            </a:r>
            <a:endParaRPr kumimoji="1" lang="ja-JP" altLang="en-US" dirty="0"/>
          </a:p>
        </p:txBody>
      </p:sp>
      <p:sp>
        <p:nvSpPr>
          <p:cNvPr id="9" name="テキスト ボックス 8"/>
          <p:cNvSpPr txBox="1"/>
          <p:nvPr/>
        </p:nvSpPr>
        <p:spPr>
          <a:xfrm>
            <a:off x="6422888" y="790713"/>
            <a:ext cx="1646605" cy="307777"/>
          </a:xfrm>
          <a:prstGeom prst="rect">
            <a:avLst/>
          </a:prstGeom>
          <a:noFill/>
        </p:spPr>
        <p:txBody>
          <a:bodyPr wrap="none" rtlCol="0">
            <a:spAutoFit/>
          </a:bodyPr>
          <a:lstStyle/>
          <a:p>
            <a:r>
              <a:rPr kumimoji="1" lang="en-US" altLang="ja-JP" dirty="0" smtClean="0"/>
              <a:t>MACS0416</a:t>
            </a:r>
            <a:r>
              <a:rPr kumimoji="1" lang="ja-JP" altLang="en-US" dirty="0" smtClean="0"/>
              <a:t>銀河団</a:t>
            </a:r>
            <a:endParaRPr kumimoji="1" lang="ja-JP" altLang="en-US" dirty="0"/>
          </a:p>
        </p:txBody>
      </p:sp>
      <p:sp>
        <p:nvSpPr>
          <p:cNvPr id="10" name="テキスト ボックス 9"/>
          <p:cNvSpPr txBox="1"/>
          <p:nvPr/>
        </p:nvSpPr>
        <p:spPr>
          <a:xfrm>
            <a:off x="735497" y="4835723"/>
            <a:ext cx="1826141" cy="307777"/>
          </a:xfrm>
          <a:prstGeom prst="rect">
            <a:avLst/>
          </a:prstGeom>
          <a:noFill/>
        </p:spPr>
        <p:txBody>
          <a:bodyPr wrap="none" rtlCol="0">
            <a:spAutoFit/>
          </a:bodyPr>
          <a:lstStyle/>
          <a:p>
            <a:r>
              <a:rPr kumimoji="1" lang="en-US" altLang="ja-JP" dirty="0" smtClean="0"/>
              <a:t>MACS0416</a:t>
            </a:r>
            <a:r>
              <a:rPr kumimoji="1" lang="ja-JP" altLang="en-US" dirty="0" smtClean="0"/>
              <a:t>パラレル</a:t>
            </a:r>
            <a:endParaRPr kumimoji="1" lang="ja-JP" altLang="en-US" dirty="0"/>
          </a:p>
        </p:txBody>
      </p:sp>
      <p:sp>
        <p:nvSpPr>
          <p:cNvPr id="11" name="テキスト ボックス 10"/>
          <p:cNvSpPr txBox="1"/>
          <p:nvPr/>
        </p:nvSpPr>
        <p:spPr>
          <a:xfrm>
            <a:off x="3681896" y="4835723"/>
            <a:ext cx="543739" cy="307777"/>
          </a:xfrm>
          <a:prstGeom prst="rect">
            <a:avLst/>
          </a:prstGeom>
          <a:noFill/>
        </p:spPr>
        <p:txBody>
          <a:bodyPr wrap="none" rtlCol="0">
            <a:spAutoFit/>
          </a:bodyPr>
          <a:lstStyle/>
          <a:p>
            <a:r>
              <a:rPr kumimoji="1" lang="en-US" altLang="ja-JP" dirty="0" smtClean="0"/>
              <a:t>XDF</a:t>
            </a:r>
            <a:endParaRPr kumimoji="1" lang="ja-JP" altLang="en-US" dirty="0"/>
          </a:p>
        </p:txBody>
      </p:sp>
      <p:sp>
        <p:nvSpPr>
          <p:cNvPr id="12" name="テキスト ボックス 11"/>
          <p:cNvSpPr txBox="1"/>
          <p:nvPr/>
        </p:nvSpPr>
        <p:spPr>
          <a:xfrm>
            <a:off x="6575288" y="4835723"/>
            <a:ext cx="773244" cy="307777"/>
          </a:xfrm>
          <a:prstGeom prst="rect">
            <a:avLst/>
          </a:prstGeom>
          <a:noFill/>
        </p:spPr>
        <p:txBody>
          <a:bodyPr wrap="none" rtlCol="0">
            <a:spAutoFit/>
          </a:bodyPr>
          <a:lstStyle/>
          <a:p>
            <a:r>
              <a:rPr kumimoji="1" lang="en-US" altLang="ja-JP" dirty="0" smtClean="0"/>
              <a:t>UDFP1</a:t>
            </a:r>
            <a:endParaRPr kumimoji="1" lang="ja-JP" altLang="en-US" dirty="0"/>
          </a:p>
        </p:txBody>
      </p:sp>
    </p:spTree>
    <p:extLst>
      <p:ext uri="{BB962C8B-B14F-4D97-AF65-F5344CB8AC3E}">
        <p14:creationId xmlns:p14="http://schemas.microsoft.com/office/powerpoint/2010/main" val="8154801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p:cNvPicPr preferRelativeResize="0"/>
          <p:nvPr/>
        </p:nvPicPr>
        <p:blipFill>
          <a:blip r:embed="rId3">
            <a:alphaModFix/>
          </a:blip>
          <a:stretch>
            <a:fillRect/>
          </a:stretch>
        </p:blipFill>
        <p:spPr>
          <a:xfrm>
            <a:off x="0" y="224300"/>
            <a:ext cx="9144000" cy="5045519"/>
          </a:xfrm>
          <a:prstGeom prst="rect">
            <a:avLst/>
          </a:prstGeom>
          <a:noFill/>
          <a:ln>
            <a:noFill/>
          </a:ln>
        </p:spPr>
      </p:pic>
      <p:sp>
        <p:nvSpPr>
          <p:cNvPr id="58" name="Shape 58"/>
          <p:cNvSpPr/>
          <p:nvPr/>
        </p:nvSpPr>
        <p:spPr>
          <a:xfrm>
            <a:off x="4164714" y="2241826"/>
            <a:ext cx="1058851" cy="794296"/>
          </a:xfrm>
          <a:prstGeom prst="ellipse">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テキスト ボックス 1"/>
          <p:cNvSpPr txBox="1"/>
          <p:nvPr/>
        </p:nvSpPr>
        <p:spPr>
          <a:xfrm>
            <a:off x="519044" y="287130"/>
            <a:ext cx="5621130" cy="553998"/>
          </a:xfrm>
          <a:prstGeom prst="rect">
            <a:avLst/>
          </a:prstGeom>
          <a:solidFill>
            <a:schemeClr val="bg1"/>
          </a:solidFill>
        </p:spPr>
        <p:txBody>
          <a:bodyPr wrap="square" rtlCol="0">
            <a:spAutoFit/>
          </a:bodyPr>
          <a:lstStyle/>
          <a:p>
            <a:r>
              <a:rPr kumimoji="1" lang="ja-JP" altLang="en-US" sz="3000" dirty="0" smtClean="0">
                <a:solidFill>
                  <a:schemeClr val="tx1"/>
                </a:solidFill>
              </a:rPr>
              <a:t>重力レンズ効果で歪んだ天体</a:t>
            </a:r>
            <a:endParaRPr kumimoji="1" lang="en-US" altLang="ja-JP" sz="3000" dirty="0" smtClean="0">
              <a:solidFill>
                <a:schemeClr val="tx1"/>
              </a:solidFill>
            </a:endParaRPr>
          </a:p>
        </p:txBody>
      </p:sp>
    </p:spTree>
    <p:extLst>
      <p:ext uri="{BB962C8B-B14F-4D97-AF65-F5344CB8AC3E}">
        <p14:creationId xmlns:p14="http://schemas.microsoft.com/office/powerpoint/2010/main" val="16378693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全体図もだせ</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pic>
        <p:nvPicPr>
          <p:cNvPr id="5" name="図 4" descr="スクリーンショット 2015-03-06 22.5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16094" cy="5388858"/>
          </a:xfrm>
          <a:prstGeom prst="rect">
            <a:avLst/>
          </a:prstGeom>
        </p:spPr>
      </p:pic>
      <p:sp>
        <p:nvSpPr>
          <p:cNvPr id="4" name="テキスト ボックス 3"/>
          <p:cNvSpPr txBox="1"/>
          <p:nvPr/>
        </p:nvSpPr>
        <p:spPr>
          <a:xfrm>
            <a:off x="4428434" y="3622261"/>
            <a:ext cx="3975652" cy="1323439"/>
          </a:xfrm>
          <a:prstGeom prst="rect">
            <a:avLst/>
          </a:prstGeom>
          <a:solidFill>
            <a:srgbClr val="FFFF00"/>
          </a:solidFill>
        </p:spPr>
        <p:txBody>
          <a:bodyPr wrap="square" rtlCol="0">
            <a:spAutoFit/>
          </a:bodyPr>
          <a:lstStyle/>
          <a:p>
            <a:pPr algn="ctr"/>
            <a:r>
              <a:rPr kumimoji="1" lang="ja-JP" altLang="en-US" sz="4000" dirty="0" smtClean="0"/>
              <a:t>密集した</a:t>
            </a:r>
            <a:r>
              <a:rPr kumimoji="1" lang="en-US" altLang="ja-JP" sz="4000" dirty="0" smtClean="0"/>
              <a:t>9</a:t>
            </a:r>
            <a:r>
              <a:rPr kumimoji="1" lang="en-US" altLang="en-US" sz="4000" dirty="0" smtClean="0"/>
              <a:t>個の銀河を発見！</a:t>
            </a:r>
            <a:endParaRPr kumimoji="1" lang="ja-JP" altLang="en-US" sz="4000" dirty="0"/>
          </a:p>
        </p:txBody>
      </p:sp>
      <p:sp>
        <p:nvSpPr>
          <p:cNvPr id="6" name="正方形/長方形 5"/>
          <p:cNvSpPr/>
          <p:nvPr/>
        </p:nvSpPr>
        <p:spPr>
          <a:xfrm>
            <a:off x="3964609" y="530087"/>
            <a:ext cx="4748695" cy="2650435"/>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7429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9035" y="143550"/>
            <a:ext cx="8229600" cy="727142"/>
          </a:xfrm>
        </p:spPr>
        <p:txBody>
          <a:bodyPr/>
          <a:lstStyle/>
          <a:p>
            <a:r>
              <a:rPr kumimoji="1" lang="ja-JP" altLang="en-US" dirty="0" smtClean="0"/>
              <a:t>　　６つの領域のｚ＝８銀河の位置</a:t>
            </a:r>
            <a:endParaRPr kumimoji="1" lang="ja-JP" altLang="en-US" dirty="0"/>
          </a:p>
        </p:txBody>
      </p:sp>
      <p:pic>
        <p:nvPicPr>
          <p:cNvPr id="6" name="コンテンツ プレースホルダー 5" descr="スクリーンショット 2015-03-07 2.27.23.png"/>
          <p:cNvPicPr>
            <a:picLocks noGrp="1" noChangeAspect="1"/>
          </p:cNvPicPr>
          <p:nvPr>
            <p:ph idx="1"/>
          </p:nvPr>
        </p:nvPicPr>
        <p:blipFill>
          <a:blip r:embed="rId3">
            <a:extLst>
              <a:ext uri="{28A0092B-C50C-407E-A947-70E740481C1C}">
                <a14:useLocalDpi xmlns:a14="http://schemas.microsoft.com/office/drawing/2010/main" val="0"/>
              </a:ext>
            </a:extLst>
          </a:blip>
          <a:srcRect t="3771" b="3771"/>
          <a:stretch>
            <a:fillRect/>
          </a:stretch>
        </p:blipFill>
        <p:spPr>
          <a:xfrm>
            <a:off x="224397" y="1054020"/>
            <a:ext cx="8566212" cy="3878070"/>
          </a:xfrm>
        </p:spPr>
      </p:pic>
      <p:sp>
        <p:nvSpPr>
          <p:cNvPr id="7" name="テキスト ボックス 6"/>
          <p:cNvSpPr txBox="1"/>
          <p:nvPr/>
        </p:nvSpPr>
        <p:spPr>
          <a:xfrm>
            <a:off x="861392" y="762001"/>
            <a:ext cx="1521896" cy="307777"/>
          </a:xfrm>
          <a:prstGeom prst="rect">
            <a:avLst/>
          </a:prstGeom>
          <a:noFill/>
        </p:spPr>
        <p:txBody>
          <a:bodyPr wrap="none" rtlCol="0">
            <a:spAutoFit/>
          </a:bodyPr>
          <a:lstStyle/>
          <a:p>
            <a:r>
              <a:rPr kumimoji="1" lang="en-US" altLang="ja-JP" dirty="0" smtClean="0"/>
              <a:t>Abell2744</a:t>
            </a:r>
            <a:r>
              <a:rPr kumimoji="1" lang="ja-JP" altLang="en-US" dirty="0" smtClean="0"/>
              <a:t>銀河団</a:t>
            </a:r>
            <a:endParaRPr kumimoji="1" lang="ja-JP" altLang="en-US" dirty="0"/>
          </a:p>
        </p:txBody>
      </p:sp>
      <p:sp>
        <p:nvSpPr>
          <p:cNvPr id="8" name="テキスト ボックス 7"/>
          <p:cNvSpPr txBox="1"/>
          <p:nvPr/>
        </p:nvSpPr>
        <p:spPr>
          <a:xfrm>
            <a:off x="3752575" y="737705"/>
            <a:ext cx="1701432" cy="307777"/>
          </a:xfrm>
          <a:prstGeom prst="rect">
            <a:avLst/>
          </a:prstGeom>
          <a:noFill/>
        </p:spPr>
        <p:txBody>
          <a:bodyPr wrap="none" rtlCol="0">
            <a:spAutoFit/>
          </a:bodyPr>
          <a:lstStyle/>
          <a:p>
            <a:r>
              <a:rPr kumimoji="1" lang="en-US" altLang="ja-JP" dirty="0" smtClean="0"/>
              <a:t>Abell2744</a:t>
            </a:r>
            <a:r>
              <a:rPr kumimoji="1" lang="ja-JP" altLang="en-US" dirty="0" smtClean="0"/>
              <a:t>パラレル</a:t>
            </a:r>
            <a:endParaRPr kumimoji="1" lang="ja-JP" altLang="en-US" dirty="0"/>
          </a:p>
        </p:txBody>
      </p:sp>
      <p:sp>
        <p:nvSpPr>
          <p:cNvPr id="9" name="テキスト ボックス 8"/>
          <p:cNvSpPr txBox="1"/>
          <p:nvPr/>
        </p:nvSpPr>
        <p:spPr>
          <a:xfrm>
            <a:off x="6422888" y="790713"/>
            <a:ext cx="1646605" cy="307777"/>
          </a:xfrm>
          <a:prstGeom prst="rect">
            <a:avLst/>
          </a:prstGeom>
          <a:noFill/>
        </p:spPr>
        <p:txBody>
          <a:bodyPr wrap="none" rtlCol="0">
            <a:spAutoFit/>
          </a:bodyPr>
          <a:lstStyle/>
          <a:p>
            <a:r>
              <a:rPr kumimoji="1" lang="en-US" altLang="ja-JP" dirty="0" smtClean="0"/>
              <a:t>MACS0416</a:t>
            </a:r>
            <a:r>
              <a:rPr kumimoji="1" lang="ja-JP" altLang="en-US" dirty="0" smtClean="0"/>
              <a:t>銀河団</a:t>
            </a:r>
            <a:endParaRPr kumimoji="1" lang="ja-JP" altLang="en-US" dirty="0"/>
          </a:p>
        </p:txBody>
      </p:sp>
      <p:sp>
        <p:nvSpPr>
          <p:cNvPr id="10" name="テキスト ボックス 9"/>
          <p:cNvSpPr txBox="1"/>
          <p:nvPr/>
        </p:nvSpPr>
        <p:spPr>
          <a:xfrm>
            <a:off x="735497" y="4835723"/>
            <a:ext cx="1826141" cy="307777"/>
          </a:xfrm>
          <a:prstGeom prst="rect">
            <a:avLst/>
          </a:prstGeom>
          <a:noFill/>
        </p:spPr>
        <p:txBody>
          <a:bodyPr wrap="none" rtlCol="0">
            <a:spAutoFit/>
          </a:bodyPr>
          <a:lstStyle/>
          <a:p>
            <a:r>
              <a:rPr kumimoji="1" lang="en-US" altLang="ja-JP" dirty="0" smtClean="0"/>
              <a:t>MACS0416</a:t>
            </a:r>
            <a:r>
              <a:rPr kumimoji="1" lang="ja-JP" altLang="en-US" dirty="0" smtClean="0"/>
              <a:t>パラレル</a:t>
            </a:r>
            <a:endParaRPr kumimoji="1" lang="ja-JP" altLang="en-US" dirty="0"/>
          </a:p>
        </p:txBody>
      </p:sp>
      <p:sp>
        <p:nvSpPr>
          <p:cNvPr id="11" name="テキスト ボックス 10"/>
          <p:cNvSpPr txBox="1"/>
          <p:nvPr/>
        </p:nvSpPr>
        <p:spPr>
          <a:xfrm>
            <a:off x="3681896" y="4835723"/>
            <a:ext cx="543739" cy="307777"/>
          </a:xfrm>
          <a:prstGeom prst="rect">
            <a:avLst/>
          </a:prstGeom>
          <a:noFill/>
        </p:spPr>
        <p:txBody>
          <a:bodyPr wrap="none" rtlCol="0">
            <a:spAutoFit/>
          </a:bodyPr>
          <a:lstStyle/>
          <a:p>
            <a:r>
              <a:rPr kumimoji="1" lang="en-US" altLang="ja-JP" dirty="0" smtClean="0"/>
              <a:t>XDF</a:t>
            </a:r>
            <a:endParaRPr kumimoji="1" lang="ja-JP" altLang="en-US" dirty="0"/>
          </a:p>
        </p:txBody>
      </p:sp>
      <p:sp>
        <p:nvSpPr>
          <p:cNvPr id="12" name="テキスト ボックス 11"/>
          <p:cNvSpPr txBox="1"/>
          <p:nvPr/>
        </p:nvSpPr>
        <p:spPr>
          <a:xfrm>
            <a:off x="6575288" y="4835723"/>
            <a:ext cx="773244" cy="307777"/>
          </a:xfrm>
          <a:prstGeom prst="rect">
            <a:avLst/>
          </a:prstGeom>
          <a:noFill/>
        </p:spPr>
        <p:txBody>
          <a:bodyPr wrap="none" rtlCol="0">
            <a:spAutoFit/>
          </a:bodyPr>
          <a:lstStyle/>
          <a:p>
            <a:r>
              <a:rPr kumimoji="1" lang="en-US" altLang="ja-JP" dirty="0" smtClean="0"/>
              <a:t>UDFP1</a:t>
            </a:r>
            <a:endParaRPr kumimoji="1" lang="ja-JP" altLang="en-US" dirty="0"/>
          </a:p>
        </p:txBody>
      </p:sp>
    </p:spTree>
    <p:extLst>
      <p:ext uri="{BB962C8B-B14F-4D97-AF65-F5344CB8AC3E}">
        <p14:creationId xmlns:p14="http://schemas.microsoft.com/office/powerpoint/2010/main" val="1496116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8455" y="2036942"/>
            <a:ext cx="8307555" cy="1159856"/>
          </a:xfrm>
        </p:spPr>
        <p:txBody>
          <a:bodyPr/>
          <a:lstStyle/>
          <a:p>
            <a:r>
              <a:rPr kumimoji="1" lang="ja-JP" altLang="en-US" dirty="0" smtClean="0"/>
              <a:t>見つかった銀河の集団は</a:t>
            </a:r>
            <a:r>
              <a:rPr kumimoji="1" lang="en-US" altLang="ja-JP" dirty="0" smtClean="0"/>
              <a:t/>
            </a:r>
            <a:br>
              <a:rPr kumimoji="1" lang="en-US" altLang="ja-JP" dirty="0" smtClean="0"/>
            </a:br>
            <a:r>
              <a:rPr kumimoji="1" lang="ja-JP" altLang="en-US" dirty="0" smtClean="0"/>
              <a:t>本当に１つの重力系か否か？</a:t>
            </a:r>
            <a:endParaRPr kumimoji="1" lang="ja-JP" altLang="en-US" dirty="0"/>
          </a:p>
        </p:txBody>
      </p:sp>
    </p:spTree>
    <p:extLst>
      <p:ext uri="{BB962C8B-B14F-4D97-AF65-F5344CB8AC3E}">
        <p14:creationId xmlns:p14="http://schemas.microsoft.com/office/powerpoint/2010/main" val="15920468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normAutofit/>
          </a:bodyPr>
          <a:lstStyle/>
          <a:p>
            <a:r>
              <a:rPr kumimoji="1" lang="en-US" altLang="ja-JP" dirty="0" err="1" smtClean="0"/>
              <a:t>Reionization</a:t>
            </a:r>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2</a:t>
            </a:fld>
            <a:endParaRPr kumimoji="1" lang="ja-JP" altLang="en-US"/>
          </a:p>
        </p:txBody>
      </p:sp>
      <p:pic>
        <p:nvPicPr>
          <p:cNvPr id="5" name="図 4"/>
          <p:cNvPicPr>
            <a:picLocks noChangeAspect="1"/>
          </p:cNvPicPr>
          <p:nvPr/>
        </p:nvPicPr>
        <p:blipFill>
          <a:blip r:embed="rId3"/>
          <a:stretch>
            <a:fillRect/>
          </a:stretch>
        </p:blipFill>
        <p:spPr>
          <a:xfrm>
            <a:off x="0" y="1851952"/>
            <a:ext cx="9312903" cy="1728221"/>
          </a:xfrm>
          <a:prstGeom prst="rect">
            <a:avLst/>
          </a:prstGeom>
        </p:spPr>
      </p:pic>
      <p:grpSp>
        <p:nvGrpSpPr>
          <p:cNvPr id="8" name="図形グループ 7"/>
          <p:cNvGrpSpPr/>
          <p:nvPr/>
        </p:nvGrpSpPr>
        <p:grpSpPr>
          <a:xfrm>
            <a:off x="3859189" y="716805"/>
            <a:ext cx="4025108" cy="3362080"/>
            <a:chOff x="3859189" y="716805"/>
            <a:chExt cx="4025108" cy="3362080"/>
          </a:xfrm>
        </p:grpSpPr>
        <p:sp>
          <p:nvSpPr>
            <p:cNvPr id="9" name="正方形/長方形 8"/>
            <p:cNvSpPr/>
            <p:nvPr/>
          </p:nvSpPr>
          <p:spPr>
            <a:xfrm>
              <a:off x="3859189" y="1333975"/>
              <a:ext cx="3402993" cy="2744910"/>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163835" y="716805"/>
              <a:ext cx="3720462" cy="584776"/>
            </a:xfrm>
            <a:prstGeom prst="rect">
              <a:avLst/>
            </a:prstGeom>
            <a:noFill/>
          </p:spPr>
          <p:txBody>
            <a:bodyPr wrap="square" rtlCol="0">
              <a:spAutoFit/>
            </a:bodyPr>
            <a:lstStyle/>
            <a:p>
              <a:r>
                <a:rPr kumimoji="1" lang="ja-JP" altLang="en-US" sz="3200" dirty="0" smtClean="0">
                  <a:solidFill>
                    <a:srgbClr val="0000FF"/>
                  </a:solidFill>
                </a:rPr>
                <a:t>宇宙再電離時代</a:t>
              </a:r>
              <a:endParaRPr kumimoji="1" lang="ja-JP" altLang="en-US" sz="3200" dirty="0">
                <a:solidFill>
                  <a:srgbClr val="0000FF"/>
                </a:solidFill>
              </a:endParaRPr>
            </a:p>
          </p:txBody>
        </p:sp>
      </p:grpSp>
      <p:sp>
        <p:nvSpPr>
          <p:cNvPr id="12" name="テキスト ボックス 11"/>
          <p:cNvSpPr txBox="1"/>
          <p:nvPr/>
        </p:nvSpPr>
        <p:spPr>
          <a:xfrm>
            <a:off x="269412" y="1346802"/>
            <a:ext cx="1467068" cy="400110"/>
          </a:xfrm>
          <a:prstGeom prst="rect">
            <a:avLst/>
          </a:prstGeom>
          <a:noFill/>
        </p:spPr>
        <p:txBody>
          <a:bodyPr wrap="none" rtlCol="0">
            <a:spAutoFit/>
          </a:bodyPr>
          <a:lstStyle/>
          <a:p>
            <a:r>
              <a:rPr kumimoji="1" lang="ja-JP" altLang="en-US" sz="2000" dirty="0" smtClean="0"/>
              <a:t>ビックバン</a:t>
            </a:r>
            <a:endParaRPr kumimoji="1" lang="ja-JP" altLang="en-US" sz="2000" dirty="0"/>
          </a:p>
        </p:txBody>
      </p:sp>
      <p:sp>
        <p:nvSpPr>
          <p:cNvPr id="13" name="テキスト ボックス 12"/>
          <p:cNvSpPr txBox="1"/>
          <p:nvPr/>
        </p:nvSpPr>
        <p:spPr>
          <a:xfrm>
            <a:off x="8446373" y="1358108"/>
            <a:ext cx="697627" cy="400110"/>
          </a:xfrm>
          <a:prstGeom prst="rect">
            <a:avLst/>
          </a:prstGeom>
          <a:noFill/>
        </p:spPr>
        <p:txBody>
          <a:bodyPr wrap="none" rtlCol="0">
            <a:spAutoFit/>
          </a:bodyPr>
          <a:lstStyle/>
          <a:p>
            <a:r>
              <a:rPr kumimoji="1" lang="ja-JP" altLang="en-US" sz="2000" dirty="0" smtClean="0"/>
              <a:t>現在</a:t>
            </a:r>
            <a:endParaRPr kumimoji="1" lang="ja-JP" altLang="en-US" sz="2000" dirty="0"/>
          </a:p>
        </p:txBody>
      </p:sp>
    </p:spTree>
    <p:extLst>
      <p:ext uri="{BB962C8B-B14F-4D97-AF65-F5344CB8AC3E}">
        <p14:creationId xmlns:p14="http://schemas.microsoft.com/office/powerpoint/2010/main" val="2933231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4342"/>
            <a:ext cx="8229600" cy="857250"/>
          </a:xfrm>
        </p:spPr>
        <p:txBody>
          <a:bodyPr>
            <a:normAutofit/>
          </a:bodyPr>
          <a:lstStyle/>
          <a:p>
            <a:r>
              <a:rPr lang="en-US" altLang="ja-JP" sz="3000" dirty="0"/>
              <a:t>３</a:t>
            </a:r>
            <a:r>
              <a:rPr lang="ja-JP" altLang="en-US" sz="3000" dirty="0"/>
              <a:t>次元分布の決定（宇宙論的距離</a:t>
            </a:r>
            <a:r>
              <a:rPr lang="ja-JP" altLang="en-US" sz="3000" dirty="0" smtClean="0"/>
              <a:t>）</a:t>
            </a:r>
            <a:endParaRPr kumimoji="1" lang="ja-JP" altLang="en-US" sz="3000" dirty="0"/>
          </a:p>
        </p:txBody>
      </p:sp>
      <p:sp>
        <p:nvSpPr>
          <p:cNvPr id="3" name="テキスト ボックス 2"/>
          <p:cNvSpPr txBox="1"/>
          <p:nvPr/>
        </p:nvSpPr>
        <p:spPr>
          <a:xfrm>
            <a:off x="906598" y="1224272"/>
            <a:ext cx="8019110" cy="2585323"/>
          </a:xfrm>
          <a:prstGeom prst="rect">
            <a:avLst/>
          </a:prstGeom>
          <a:noFill/>
        </p:spPr>
        <p:txBody>
          <a:bodyPr wrap="square" rtlCol="0">
            <a:spAutoFit/>
          </a:bodyPr>
          <a:lstStyle/>
          <a:p>
            <a:pPr marL="257175" indent="-257175">
              <a:buFont typeface="Wingdings" charset="2"/>
              <a:buChar char="l"/>
            </a:pPr>
            <a:r>
              <a:rPr kumimoji="1" lang="ja-JP" altLang="en-US" sz="1800" dirty="0"/>
              <a:t>共動距離</a:t>
            </a:r>
            <a:r>
              <a:rPr kumimoji="1" lang="ja-JP" altLang="en-US" sz="1800" dirty="0" smtClean="0"/>
              <a:t>：</a:t>
            </a:r>
            <a:r>
              <a:rPr kumimoji="1" lang="ja-JP" altLang="en-US" sz="1800" dirty="0"/>
              <a:t>座標</a:t>
            </a:r>
            <a:r>
              <a:rPr kumimoji="1" lang="ja-JP" altLang="en-US" sz="1800" dirty="0" smtClean="0"/>
              <a:t>が宇宙膨張に依存しない距離</a:t>
            </a:r>
            <a:endParaRPr kumimoji="1" lang="en-US" altLang="ja-JP" sz="1800" dirty="0" smtClean="0"/>
          </a:p>
          <a:p>
            <a:endParaRPr kumimoji="1" lang="en-US" altLang="ja-JP" sz="1800" dirty="0"/>
          </a:p>
          <a:p>
            <a:pPr marL="257175" indent="-257175">
              <a:buFont typeface="Wingdings" charset="2"/>
              <a:buChar char="l"/>
            </a:pPr>
            <a:endParaRPr lang="en-US" altLang="ja-JP" sz="1800" dirty="0" smtClean="0"/>
          </a:p>
          <a:p>
            <a:pPr marL="257175" indent="-257175">
              <a:buFont typeface="Wingdings" charset="2"/>
              <a:buChar char="l"/>
            </a:pPr>
            <a:endParaRPr lang="en-US" altLang="ja-JP" sz="1800" dirty="0"/>
          </a:p>
          <a:p>
            <a:pPr marL="257175" indent="-257175">
              <a:buFont typeface="Wingdings" charset="2"/>
              <a:buChar char="l"/>
            </a:pPr>
            <a:r>
              <a:rPr kumimoji="1" lang="ja-JP" altLang="en-US" sz="1800" dirty="0"/>
              <a:t>光度距離：天体の光度とフラックスから求めた</a:t>
            </a:r>
            <a:r>
              <a:rPr kumimoji="1" lang="ja-JP" altLang="en-US" sz="1800" dirty="0" smtClean="0"/>
              <a:t>距離</a:t>
            </a:r>
            <a:endParaRPr kumimoji="1" lang="en-US" altLang="ja-JP" sz="1800" dirty="0" smtClean="0"/>
          </a:p>
          <a:p>
            <a:endParaRPr kumimoji="1" lang="en-US" altLang="ja-JP" sz="1800" dirty="0" smtClean="0"/>
          </a:p>
          <a:p>
            <a:endParaRPr lang="en-US" altLang="ja-JP" sz="1800" dirty="0"/>
          </a:p>
          <a:p>
            <a:pPr marL="257175" indent="-257175">
              <a:buFont typeface="Wingdings" charset="2"/>
              <a:buChar char="l"/>
            </a:pPr>
            <a:r>
              <a:rPr lang="ja-JP" altLang="en-US" sz="1800" dirty="0"/>
              <a:t>角径</a:t>
            </a:r>
            <a:r>
              <a:rPr kumimoji="1" lang="ja-JP" altLang="en-US" sz="1800" dirty="0"/>
              <a:t>距離：</a:t>
            </a:r>
            <a:r>
              <a:rPr lang="en-US" altLang="ja-JP" sz="1800" dirty="0"/>
              <a:t> </a:t>
            </a:r>
            <a:r>
              <a:rPr lang="ja-JP" altLang="en-US" sz="1800" dirty="0"/>
              <a:t>天体の大きさと見込み角から求めた</a:t>
            </a:r>
            <a:r>
              <a:rPr lang="ja-JP" altLang="en-US" sz="1800" dirty="0" smtClean="0"/>
              <a:t>距離</a:t>
            </a:r>
            <a:endParaRPr lang="en-US" altLang="ja-JP" sz="1800" dirty="0"/>
          </a:p>
          <a:p>
            <a:pPr marL="257175" indent="-257175">
              <a:buFont typeface="Wingdings" charset="2"/>
              <a:buChar char="l"/>
            </a:pPr>
            <a:endParaRPr lang="en-US" altLang="ja-JP" sz="1800" dirty="0"/>
          </a:p>
        </p:txBody>
      </p:sp>
      <p:sp>
        <p:nvSpPr>
          <p:cNvPr id="5" name="正方形/長方形 4"/>
          <p:cNvSpPr/>
          <p:nvPr/>
        </p:nvSpPr>
        <p:spPr>
          <a:xfrm>
            <a:off x="1203526" y="1092977"/>
            <a:ext cx="4674149" cy="119988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descr="texcli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643" y="1543492"/>
            <a:ext cx="2176303" cy="725434"/>
          </a:xfrm>
          <a:prstGeom prst="rect">
            <a:avLst/>
          </a:prstGeom>
        </p:spPr>
      </p:pic>
      <p:pic>
        <p:nvPicPr>
          <p:cNvPr id="14" name="図 13"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564" y="3573928"/>
            <a:ext cx="3622762" cy="350064"/>
          </a:xfrm>
          <a:prstGeom prst="rect">
            <a:avLst/>
          </a:prstGeom>
        </p:spPr>
      </p:pic>
      <p:pic>
        <p:nvPicPr>
          <p:cNvPr id="17" name="図 16" descr="texcli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4842" y="2798907"/>
            <a:ext cx="3252327" cy="331398"/>
          </a:xfrm>
          <a:prstGeom prst="rect">
            <a:avLst/>
          </a:prstGeom>
        </p:spPr>
      </p:pic>
      <p:pic>
        <p:nvPicPr>
          <p:cNvPr id="20" name="図 19" descr="texcli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188" y="4162420"/>
            <a:ext cx="8082539" cy="812152"/>
          </a:xfrm>
          <a:prstGeom prst="rect">
            <a:avLst/>
          </a:prstGeom>
        </p:spPr>
      </p:pic>
    </p:spTree>
    <p:extLst>
      <p:ext uri="{BB962C8B-B14F-4D97-AF65-F5344CB8AC3E}">
        <p14:creationId xmlns:p14="http://schemas.microsoft.com/office/powerpoint/2010/main" val="4012196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密度超過</a:t>
            </a:r>
            <a:r>
              <a:rPr kumimoji="1" lang="en-US" altLang="ja-JP" dirty="0" smtClean="0"/>
              <a:t>    </a:t>
            </a:r>
            <a:endParaRPr kumimoji="1" lang="ja-JP" altLang="en-US" dirty="0"/>
          </a:p>
        </p:txBody>
      </p:sp>
      <p:sp>
        <p:nvSpPr>
          <p:cNvPr id="3" name="テキスト プレースホルダー 2"/>
          <p:cNvSpPr>
            <a:spLocks noGrp="1"/>
          </p:cNvSpPr>
          <p:nvPr>
            <p:ph type="body" idx="1"/>
          </p:nvPr>
        </p:nvSpPr>
        <p:spPr/>
        <p:txBody>
          <a:bodyPr/>
          <a:lstStyle/>
          <a:p>
            <a:endParaRPr kumimoji="1" lang="en-US" altLang="ja-JP" dirty="0" smtClean="0"/>
          </a:p>
          <a:p>
            <a:endParaRPr kumimoji="1" lang="en-US" altLang="ja-JP" dirty="0"/>
          </a:p>
          <a:p>
            <a:endParaRPr kumimoji="1" lang="en-US" altLang="ja-JP" dirty="0" smtClean="0"/>
          </a:p>
          <a:p>
            <a:endParaRPr kumimoji="1" lang="ja-JP" altLang="en-US" dirty="0"/>
          </a:p>
        </p:txBody>
      </p:sp>
      <p:sp>
        <p:nvSpPr>
          <p:cNvPr id="16" name="テキスト ボックス 15"/>
          <p:cNvSpPr txBox="1"/>
          <p:nvPr/>
        </p:nvSpPr>
        <p:spPr>
          <a:xfrm>
            <a:off x="662421" y="2598865"/>
            <a:ext cx="4794727" cy="1938992"/>
          </a:xfrm>
          <a:prstGeom prst="rect">
            <a:avLst/>
          </a:prstGeom>
          <a:noFill/>
        </p:spPr>
        <p:txBody>
          <a:bodyPr wrap="square" rtlCol="0">
            <a:spAutoFit/>
          </a:bodyPr>
          <a:lstStyle/>
          <a:p>
            <a:pPr marL="342900" indent="-342900">
              <a:buFont typeface="Arial"/>
              <a:buChar char="•"/>
            </a:pPr>
            <a:r>
              <a:rPr kumimoji="1" lang="en-US" altLang="ja-JP" sz="2400" dirty="0" smtClean="0"/>
              <a:t>     :</a:t>
            </a:r>
            <a:r>
              <a:rPr kumimoji="1" lang="ja-JP" altLang="en-US" sz="2400" dirty="0" smtClean="0"/>
              <a:t>平均質量密度</a:t>
            </a:r>
            <a:endParaRPr kumimoji="1" lang="en-US" altLang="ja-JP" sz="2400" dirty="0" smtClean="0"/>
          </a:p>
          <a:p>
            <a:pPr marL="342900" indent="-342900">
              <a:buFont typeface="Arial"/>
              <a:buChar char="•"/>
            </a:pPr>
            <a:endParaRPr kumimoji="1" lang="en-US" altLang="ja-JP" sz="2400" dirty="0"/>
          </a:p>
          <a:p>
            <a:pPr marL="342900" indent="-342900">
              <a:buFont typeface="Arial"/>
              <a:buChar char="•"/>
            </a:pPr>
            <a:r>
              <a:rPr kumimoji="1" lang="en-US" altLang="ja-JP" sz="2400" dirty="0" smtClean="0"/>
              <a:t>     :</a:t>
            </a:r>
            <a:r>
              <a:rPr kumimoji="1" lang="ja-JP" altLang="en-US" sz="2400" dirty="0" smtClean="0"/>
              <a:t>質量密度</a:t>
            </a:r>
            <a:endParaRPr kumimoji="1" lang="en-US" altLang="ja-JP" sz="2400" dirty="0" smtClean="0"/>
          </a:p>
          <a:p>
            <a:pPr marL="342900" indent="-342900">
              <a:buFont typeface="Arial"/>
              <a:buChar char="•"/>
            </a:pPr>
            <a:endParaRPr kumimoji="1" lang="en-US" altLang="ja-JP" sz="2400" dirty="0"/>
          </a:p>
          <a:p>
            <a:endParaRPr kumimoji="1" lang="ja-JP" altLang="en-US" sz="2400" dirty="0"/>
          </a:p>
        </p:txBody>
      </p:sp>
      <p:grpSp>
        <p:nvGrpSpPr>
          <p:cNvPr id="18" name="図形グループ 17"/>
          <p:cNvGrpSpPr/>
          <p:nvPr/>
        </p:nvGrpSpPr>
        <p:grpSpPr>
          <a:xfrm>
            <a:off x="609060" y="417679"/>
            <a:ext cx="2901248" cy="2050469"/>
            <a:chOff x="609060" y="417679"/>
            <a:chExt cx="2901248" cy="2050469"/>
          </a:xfrm>
        </p:grpSpPr>
        <p:pic>
          <p:nvPicPr>
            <p:cNvPr id="4" name="図 3" descr="texcli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120" y="417679"/>
              <a:ext cx="311885" cy="502481"/>
            </a:xfrm>
            <a:prstGeom prst="rect">
              <a:avLst/>
            </a:prstGeom>
          </p:spPr>
        </p:pic>
        <p:sp>
          <p:nvSpPr>
            <p:cNvPr id="17" name="正方形/長方形 16"/>
            <p:cNvSpPr/>
            <p:nvPr/>
          </p:nvSpPr>
          <p:spPr>
            <a:xfrm>
              <a:off x="609060" y="1269890"/>
              <a:ext cx="2901248" cy="119825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4" name="図形グループ 23"/>
          <p:cNvGrpSpPr/>
          <p:nvPr/>
        </p:nvGrpSpPr>
        <p:grpSpPr>
          <a:xfrm>
            <a:off x="3616864" y="1112823"/>
            <a:ext cx="5254006" cy="3446100"/>
            <a:chOff x="4221453" y="868320"/>
            <a:chExt cx="5254006" cy="3446100"/>
          </a:xfrm>
        </p:grpSpPr>
        <p:grpSp>
          <p:nvGrpSpPr>
            <p:cNvPr id="22" name="図形グループ 21"/>
            <p:cNvGrpSpPr/>
            <p:nvPr/>
          </p:nvGrpSpPr>
          <p:grpSpPr>
            <a:xfrm>
              <a:off x="4963187" y="868320"/>
              <a:ext cx="4038263" cy="2784780"/>
              <a:chOff x="5105736" y="712800"/>
              <a:chExt cx="4038263" cy="2784780"/>
            </a:xfrm>
          </p:grpSpPr>
          <p:pic>
            <p:nvPicPr>
              <p:cNvPr id="21" name="図 20" descr="スクリーンショット 2015-03-06 22.50.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736" y="712800"/>
                <a:ext cx="4038263" cy="2784780"/>
              </a:xfrm>
              <a:prstGeom prst="rect">
                <a:avLst/>
              </a:prstGeom>
            </p:spPr>
          </p:pic>
          <p:sp>
            <p:nvSpPr>
              <p:cNvPr id="20" name="円/楕円 19"/>
              <p:cNvSpPr/>
              <p:nvPr/>
            </p:nvSpPr>
            <p:spPr>
              <a:xfrm>
                <a:off x="6712619" y="733699"/>
                <a:ext cx="2177066" cy="2190240"/>
              </a:xfrm>
              <a:prstGeom prst="ellipse">
                <a:avLst/>
              </a:prstGeom>
              <a:no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4221453" y="3852755"/>
              <a:ext cx="5254006" cy="461665"/>
            </a:xfrm>
            <a:prstGeom prst="rect">
              <a:avLst/>
            </a:prstGeom>
            <a:noFill/>
            <a:ln w="28575" cmpd="sng">
              <a:solidFill>
                <a:srgbClr val="FF0000"/>
              </a:solidFill>
            </a:ln>
          </p:spPr>
          <p:txBody>
            <a:bodyPr wrap="square" rtlCol="0">
              <a:spAutoFit/>
            </a:bodyPr>
            <a:lstStyle/>
            <a:p>
              <a:r>
                <a:rPr kumimoji="1" lang="ja-JP" altLang="en-US" sz="2400" dirty="0" smtClean="0"/>
                <a:t>個数密度でまず</a:t>
              </a:r>
              <a:r>
                <a:rPr kumimoji="1" lang="en-US" altLang="ja-JP" sz="2400" dirty="0" smtClean="0"/>
                <a:t>     </a:t>
              </a:r>
              <a:r>
                <a:rPr kumimoji="1" lang="ja-JP" altLang="en-US" sz="2400" dirty="0" smtClean="0"/>
                <a:t>を見積もってみる</a:t>
              </a:r>
              <a:endParaRPr kumimoji="1" lang="ja-JP" altLang="en-US" sz="2400" dirty="0"/>
            </a:p>
          </p:txBody>
        </p:sp>
      </p:grpSp>
      <p:pic>
        <p:nvPicPr>
          <p:cNvPr id="10" name="図 9" descr="texcli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28" y="1339686"/>
            <a:ext cx="2197100" cy="1130300"/>
          </a:xfrm>
          <a:prstGeom prst="rect">
            <a:avLst/>
          </a:prstGeom>
        </p:spPr>
      </p:pic>
      <p:pic>
        <p:nvPicPr>
          <p:cNvPr id="14" name="図 13" descr="texcli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052" y="3385215"/>
            <a:ext cx="255184" cy="331739"/>
          </a:xfrm>
          <a:prstGeom prst="rect">
            <a:avLst/>
          </a:prstGeom>
        </p:spPr>
      </p:pic>
      <p:pic>
        <p:nvPicPr>
          <p:cNvPr id="27" name="図 26" descr="texcli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611" y="2610853"/>
            <a:ext cx="279400" cy="419100"/>
          </a:xfrm>
          <a:prstGeom prst="rect">
            <a:avLst/>
          </a:prstGeom>
        </p:spPr>
      </p:pic>
      <p:pic>
        <p:nvPicPr>
          <p:cNvPr id="34" name="図 33" descr="texcli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013" y="4191351"/>
            <a:ext cx="255184" cy="331739"/>
          </a:xfrm>
          <a:prstGeom prst="rect">
            <a:avLst/>
          </a:prstGeom>
        </p:spPr>
      </p:pic>
    </p:spTree>
    <p:extLst>
      <p:ext uri="{BB962C8B-B14F-4D97-AF65-F5344CB8AC3E}">
        <p14:creationId xmlns:p14="http://schemas.microsoft.com/office/powerpoint/2010/main" val="5418685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 altLang="ja-JP" dirty="0"/>
              <a:t>銀河の個数</a:t>
            </a:r>
            <a:r>
              <a:rPr lang="ja" altLang="ja-JP" dirty="0" smtClean="0"/>
              <a:t>密度</a:t>
            </a:r>
            <a:r>
              <a:rPr lang="en-US" altLang="ja" dirty="0" smtClean="0"/>
              <a:t>(</a:t>
            </a:r>
            <a:r>
              <a:rPr lang="ja-JP" altLang="en-US" dirty="0" smtClean="0"/>
              <a:t>天球面上</a:t>
            </a:r>
            <a:r>
              <a:rPr lang="en-US" altLang="ja" dirty="0" smtClean="0"/>
              <a:t>)</a:t>
            </a:r>
            <a:endParaRPr kumimoji="1" lang="ja-JP" altLang="en-US" dirty="0"/>
          </a:p>
        </p:txBody>
      </p:sp>
      <p:pic>
        <p:nvPicPr>
          <p:cNvPr id="4" name="図 3" descr="figure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96" y="1088640"/>
            <a:ext cx="6810761" cy="3704940"/>
          </a:xfrm>
          <a:prstGeom prst="rect">
            <a:avLst/>
          </a:prstGeom>
        </p:spPr>
      </p:pic>
      <p:sp>
        <p:nvSpPr>
          <p:cNvPr id="6" name="テキスト ボックス 5"/>
          <p:cNvSpPr txBox="1"/>
          <p:nvPr/>
        </p:nvSpPr>
        <p:spPr>
          <a:xfrm>
            <a:off x="3758030" y="4548960"/>
            <a:ext cx="2954589" cy="400110"/>
          </a:xfrm>
          <a:prstGeom prst="rect">
            <a:avLst/>
          </a:prstGeom>
          <a:noFill/>
        </p:spPr>
        <p:txBody>
          <a:bodyPr wrap="square" rtlCol="0">
            <a:spAutoFit/>
          </a:bodyPr>
          <a:lstStyle/>
          <a:p>
            <a:r>
              <a:rPr kumimoji="1" lang="ja-JP" altLang="en-US" sz="2000" dirty="0" smtClean="0"/>
              <a:t>個数密度</a:t>
            </a:r>
            <a:endParaRPr kumimoji="1" lang="ja-JP" altLang="en-US" sz="2000" dirty="0"/>
          </a:p>
        </p:txBody>
      </p:sp>
      <p:sp>
        <p:nvSpPr>
          <p:cNvPr id="7" name="テキスト ボックス 6"/>
          <p:cNvSpPr txBox="1"/>
          <p:nvPr/>
        </p:nvSpPr>
        <p:spPr>
          <a:xfrm>
            <a:off x="665745" y="2356774"/>
            <a:ext cx="461665" cy="1529280"/>
          </a:xfrm>
          <a:prstGeom prst="rect">
            <a:avLst/>
          </a:prstGeom>
          <a:noFill/>
        </p:spPr>
        <p:txBody>
          <a:bodyPr vert="eaVert" wrap="square" rtlCol="0">
            <a:spAutoFit/>
          </a:bodyPr>
          <a:lstStyle/>
          <a:p>
            <a:r>
              <a:rPr kumimoji="1" lang="ja-JP" altLang="en-US" sz="1800" dirty="0" smtClean="0"/>
              <a:t>頻度</a:t>
            </a:r>
            <a:endParaRPr kumimoji="1" lang="ja-JP" altLang="en-US" sz="1800" dirty="0"/>
          </a:p>
        </p:txBody>
      </p:sp>
      <p:sp>
        <p:nvSpPr>
          <p:cNvPr id="8" name="下矢印 7"/>
          <p:cNvSpPr/>
          <p:nvPr/>
        </p:nvSpPr>
        <p:spPr>
          <a:xfrm>
            <a:off x="5779598" y="3025822"/>
            <a:ext cx="456994" cy="632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390829" y="2191363"/>
            <a:ext cx="1438419" cy="646331"/>
          </a:xfrm>
          <a:prstGeom prst="rect">
            <a:avLst/>
          </a:prstGeom>
          <a:noFill/>
        </p:spPr>
        <p:txBody>
          <a:bodyPr wrap="square" rtlCol="0">
            <a:spAutoFit/>
          </a:bodyPr>
          <a:lstStyle/>
          <a:p>
            <a:r>
              <a:rPr kumimoji="1" lang="en-US" altLang="ja-JP" sz="3600" dirty="0" smtClean="0"/>
              <a:t>10σ!!</a:t>
            </a:r>
            <a:endParaRPr kumimoji="1" lang="ja-JP" altLang="en-US" sz="3600" dirty="0"/>
          </a:p>
        </p:txBody>
      </p:sp>
      <p:sp>
        <p:nvSpPr>
          <p:cNvPr id="5" name="円/楕円 4"/>
          <p:cNvSpPr/>
          <p:nvPr/>
        </p:nvSpPr>
        <p:spPr>
          <a:xfrm>
            <a:off x="5762687" y="4245579"/>
            <a:ext cx="587642" cy="56860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80263" y="3714882"/>
            <a:ext cx="2369526" cy="461665"/>
          </a:xfrm>
          <a:prstGeom prst="rect">
            <a:avLst/>
          </a:prstGeom>
          <a:noFill/>
        </p:spPr>
        <p:txBody>
          <a:bodyPr wrap="square" rtlCol="0">
            <a:spAutoFit/>
          </a:bodyPr>
          <a:lstStyle/>
          <a:p>
            <a:r>
              <a:rPr kumimoji="1" lang="ja-JP" altLang="en-US" sz="2400" dirty="0" smtClean="0"/>
              <a:t>注目天体での値</a:t>
            </a:r>
            <a:endParaRPr kumimoji="1" lang="ja-JP" altLang="en-US" sz="2400" dirty="0"/>
          </a:p>
        </p:txBody>
      </p:sp>
      <p:sp>
        <p:nvSpPr>
          <p:cNvPr id="11" name="正方形/長方形 10"/>
          <p:cNvSpPr/>
          <p:nvPr/>
        </p:nvSpPr>
        <p:spPr>
          <a:xfrm>
            <a:off x="5818266" y="4391891"/>
            <a:ext cx="44398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0" name="正方形/長方形 9"/>
          <p:cNvSpPr/>
          <p:nvPr/>
        </p:nvSpPr>
        <p:spPr>
          <a:xfrm>
            <a:off x="4863197" y="1469782"/>
            <a:ext cx="3439749" cy="343928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7742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2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今回の銀河で密度超過を求める</a:t>
            </a:r>
            <a:endParaRPr kumimoji="1" lang="ja-JP" altLang="en-US" dirty="0"/>
          </a:p>
        </p:txBody>
      </p:sp>
      <p:sp>
        <p:nvSpPr>
          <p:cNvPr id="3" name="テキスト プレースホルダー 2"/>
          <p:cNvSpPr>
            <a:spLocks noGrp="1"/>
          </p:cNvSpPr>
          <p:nvPr>
            <p:ph type="body" idx="1"/>
          </p:nvPr>
        </p:nvSpPr>
        <p:spPr>
          <a:xfrm>
            <a:off x="457200" y="1023780"/>
            <a:ext cx="8229600" cy="3725680"/>
          </a:xfrm>
        </p:spPr>
        <p:txBody>
          <a:bodyPr/>
          <a:lstStyle/>
          <a:p>
            <a:pPr marL="342900" indent="-342900">
              <a:buFont typeface="Arial" panose="020B0604020202020204" pitchFamily="34" charset="0"/>
              <a:buChar char="•"/>
            </a:pPr>
            <a:r>
              <a:rPr kumimoji="1" lang="ja-JP" altLang="en-US" sz="2800" dirty="0" smtClean="0"/>
              <a:t>銀河は</a:t>
            </a:r>
            <a:r>
              <a:rPr kumimoji="1" lang="ja-JP" altLang="en-US" sz="2800" dirty="0"/>
              <a:t>球状に</a:t>
            </a:r>
            <a:r>
              <a:rPr kumimoji="1" lang="ja-JP" altLang="en-US" sz="2800" dirty="0" smtClean="0"/>
              <a:t>分布と仮定。</a:t>
            </a:r>
            <a:endParaRPr kumimoji="1" lang="en-US" altLang="ja-JP" sz="2800" dirty="0" smtClean="0"/>
          </a:p>
          <a:p>
            <a:endParaRPr kumimoji="1" lang="en-US" altLang="ja-JP" sz="2000" dirty="0" smtClean="0"/>
          </a:p>
          <a:p>
            <a:r>
              <a:rPr kumimoji="1" lang="en-US" altLang="ja-JP" sz="2000" dirty="0" smtClean="0"/>
              <a:t>                                   (</a:t>
            </a:r>
            <a:r>
              <a:rPr kumimoji="1" lang="ja-JP" altLang="en-US" sz="2000" dirty="0" smtClean="0"/>
              <a:t>ただし　は</a:t>
            </a:r>
            <a:r>
              <a:rPr kumimoji="1" lang="ja-JP" altLang="en-US" sz="2000" dirty="0" smtClean="0">
                <a:solidFill>
                  <a:srgbClr val="FF0000"/>
                </a:solidFill>
              </a:rPr>
              <a:t>２次元</a:t>
            </a:r>
            <a:r>
              <a:rPr kumimoji="1" lang="ja-JP" altLang="en-US" sz="2000" dirty="0" smtClean="0">
                <a:solidFill>
                  <a:schemeClr val="tx1"/>
                </a:solidFill>
              </a:rPr>
              <a:t>個数</a:t>
            </a:r>
            <a:r>
              <a:rPr kumimoji="1" lang="ja-JP" altLang="en-US" sz="2000" dirty="0" smtClean="0"/>
              <a:t>密度超過</a:t>
            </a:r>
            <a:r>
              <a:rPr kumimoji="1" lang="en-US" altLang="ja-JP" sz="2000" dirty="0" smtClean="0"/>
              <a:t>)</a:t>
            </a:r>
          </a:p>
          <a:p>
            <a:endParaRPr kumimoji="1" lang="en-US" altLang="ja-JP" sz="2000" dirty="0" smtClean="0"/>
          </a:p>
          <a:p>
            <a:pPr marL="342900" indent="-342900">
              <a:buFont typeface="Arial" panose="020B0604020202020204" pitchFamily="34" charset="0"/>
              <a:buChar char="•"/>
            </a:pPr>
            <a:r>
              <a:rPr kumimoji="1" lang="ja-JP" altLang="en-US" sz="2800" dirty="0" smtClean="0"/>
              <a:t>密度超過の補正</a:t>
            </a:r>
            <a:endParaRPr kumimoji="1" lang="en-US" altLang="ja-JP" sz="2800" dirty="0" smtClean="0"/>
          </a:p>
          <a:p>
            <a:r>
              <a:rPr kumimoji="1" lang="ja-JP" altLang="ja-JP" sz="2800" dirty="0"/>
              <a:t>　</a:t>
            </a:r>
            <a:r>
              <a:rPr kumimoji="1" lang="en-US" altLang="ja-JP" sz="2800" dirty="0" smtClean="0"/>
              <a:t>→</a:t>
            </a:r>
            <a:r>
              <a:rPr kumimoji="1" lang="ja-JP" altLang="en-US" sz="2800" dirty="0" smtClean="0"/>
              <a:t>ダークハロー込みの</a:t>
            </a:r>
            <a:endParaRPr kumimoji="1" lang="en-US" altLang="ja-JP" sz="2800" dirty="0" smtClean="0"/>
          </a:p>
          <a:p>
            <a:r>
              <a:rPr kumimoji="1" lang="ja-JP" altLang="en-US" sz="2800" dirty="0" smtClean="0"/>
              <a:t>　　補正項</a:t>
            </a:r>
            <a:r>
              <a:rPr kumimoji="1" lang="en-US" altLang="ja-JP" sz="2800" dirty="0" smtClean="0"/>
              <a:t>(</a:t>
            </a:r>
            <a:r>
              <a:rPr kumimoji="1" lang="en-US" altLang="ja-JP" sz="2800" dirty="0" err="1" smtClean="0"/>
              <a:t>Harikane</a:t>
            </a:r>
            <a:r>
              <a:rPr kumimoji="1" lang="en-US" altLang="ja-JP" sz="2800" dirty="0" smtClean="0"/>
              <a:t> et al.)</a:t>
            </a:r>
          </a:p>
          <a:p>
            <a:endParaRPr kumimoji="1" lang="en-US" altLang="ja-JP" sz="2000" dirty="0" smtClean="0"/>
          </a:p>
          <a:p>
            <a:r>
              <a:rPr kumimoji="1" lang="en-US" altLang="ja-JP" sz="2000" dirty="0" smtClean="0"/>
              <a:t>　　　</a:t>
            </a:r>
            <a:endParaRPr kumimoji="1" lang="en-US" altLang="ja-JP" sz="2000" dirty="0"/>
          </a:p>
          <a:p>
            <a:r>
              <a:rPr kumimoji="1" lang="en-US" altLang="ja-JP" sz="1800" dirty="0" smtClean="0"/>
              <a:t>　　</a:t>
            </a:r>
          </a:p>
          <a:p>
            <a:r>
              <a:rPr kumimoji="1" lang="en-US" altLang="ja-JP" sz="1800" dirty="0" smtClean="0"/>
              <a:t>                                                                          </a:t>
            </a:r>
            <a:endParaRPr kumimoji="1" lang="en-US" altLang="ja-JP" sz="1800" dirty="0"/>
          </a:p>
          <a:p>
            <a:endParaRPr kumimoji="1" lang="en-US" altLang="ja-JP" dirty="0"/>
          </a:p>
          <a:p>
            <a:r>
              <a:rPr kumimoji="1" lang="en-US" altLang="ja-JP" dirty="0"/>
              <a:t>	          </a:t>
            </a:r>
          </a:p>
          <a:p>
            <a:endParaRPr kumimoji="1" lang="ja-JP" altLang="en-US" dirty="0"/>
          </a:p>
        </p:txBody>
      </p:sp>
      <p:pic>
        <p:nvPicPr>
          <p:cNvPr id="6" name="図 5" descr="texcli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07" y="4091872"/>
            <a:ext cx="3444887" cy="661872"/>
          </a:xfrm>
          <a:prstGeom prst="rect">
            <a:avLst/>
          </a:prstGeom>
          <a:ln w="57150" cmpd="sng">
            <a:solidFill>
              <a:srgbClr val="FF0000"/>
            </a:solidFill>
          </a:ln>
        </p:spPr>
      </p:pic>
      <p:pic>
        <p:nvPicPr>
          <p:cNvPr id="10" name="図 9"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00" y="1851925"/>
            <a:ext cx="1706628" cy="454362"/>
          </a:xfrm>
          <a:prstGeom prst="rect">
            <a:avLst/>
          </a:prstGeom>
        </p:spPr>
      </p:pic>
      <p:pic>
        <p:nvPicPr>
          <p:cNvPr id="13" name="図 12" descr="texcli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839" y="1879715"/>
            <a:ext cx="238577" cy="291219"/>
          </a:xfrm>
          <a:prstGeom prst="rect">
            <a:avLst/>
          </a:prstGeom>
        </p:spPr>
      </p:pic>
      <p:pic>
        <p:nvPicPr>
          <p:cNvPr id="18" name="図 17"/>
          <p:cNvPicPr>
            <a:picLocks noChangeAspect="1"/>
          </p:cNvPicPr>
          <p:nvPr/>
        </p:nvPicPr>
        <p:blipFill>
          <a:blip r:embed="rId6"/>
          <a:stretch>
            <a:fillRect/>
          </a:stretch>
        </p:blipFill>
        <p:spPr>
          <a:xfrm>
            <a:off x="6242301" y="2380702"/>
            <a:ext cx="2658969" cy="2437106"/>
          </a:xfrm>
          <a:prstGeom prst="rect">
            <a:avLst/>
          </a:prstGeom>
          <a:ln>
            <a:noFill/>
          </a:ln>
        </p:spPr>
      </p:pic>
      <p:cxnSp>
        <p:nvCxnSpPr>
          <p:cNvPr id="19" name="直線矢印コネクタ 18"/>
          <p:cNvCxnSpPr/>
          <p:nvPr/>
        </p:nvCxnSpPr>
        <p:spPr>
          <a:xfrm>
            <a:off x="5891673" y="2927805"/>
            <a:ext cx="449971" cy="525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4510002" y="2463406"/>
            <a:ext cx="2142051" cy="400110"/>
          </a:xfrm>
          <a:prstGeom prst="rect">
            <a:avLst/>
          </a:prstGeom>
          <a:noFill/>
        </p:spPr>
        <p:txBody>
          <a:bodyPr wrap="square" rtlCol="0">
            <a:spAutoFit/>
          </a:bodyPr>
          <a:lstStyle/>
          <a:p>
            <a:r>
              <a:rPr kumimoji="1" lang="ja-JP" altLang="en-US" sz="2000" dirty="0" smtClean="0"/>
              <a:t>ダークハロー</a:t>
            </a:r>
            <a:r>
              <a:rPr kumimoji="1" lang="en-US" altLang="ja-JP" sz="2000" dirty="0" smtClean="0"/>
              <a:t>(</a:t>
            </a:r>
            <a:r>
              <a:rPr kumimoji="1" lang="ja-JP" altLang="en-US" sz="2000" dirty="0" smtClean="0"/>
              <a:t>黒</a:t>
            </a:r>
            <a:r>
              <a:rPr kumimoji="1" lang="en-US" altLang="ja-JP" sz="2000" dirty="0" smtClean="0"/>
              <a:t>)</a:t>
            </a:r>
            <a:endParaRPr kumimoji="1" lang="ja-JP" altLang="en-US" sz="2000" dirty="0"/>
          </a:p>
        </p:txBody>
      </p:sp>
      <p:cxnSp>
        <p:nvCxnSpPr>
          <p:cNvPr id="21" name="直線矢印コネクタ 20"/>
          <p:cNvCxnSpPr/>
          <p:nvPr/>
        </p:nvCxnSpPr>
        <p:spPr>
          <a:xfrm flipV="1">
            <a:off x="6212112" y="4021322"/>
            <a:ext cx="773225" cy="349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4838581" y="4290594"/>
            <a:ext cx="1447780" cy="461665"/>
          </a:xfrm>
          <a:prstGeom prst="rect">
            <a:avLst/>
          </a:prstGeom>
          <a:noFill/>
        </p:spPr>
        <p:txBody>
          <a:bodyPr wrap="square" rtlCol="0">
            <a:spAutoFit/>
          </a:bodyPr>
          <a:lstStyle/>
          <a:p>
            <a:r>
              <a:rPr kumimoji="1" lang="ja-JP" altLang="en-US" sz="2400" dirty="0" smtClean="0"/>
              <a:t>銀河集団</a:t>
            </a:r>
            <a:endParaRPr kumimoji="1" lang="ja-JP" altLang="en-US" sz="2400" dirty="0"/>
          </a:p>
        </p:txBody>
      </p:sp>
    </p:spTree>
    <p:extLst>
      <p:ext uri="{BB962C8B-B14F-4D97-AF65-F5344CB8AC3E}">
        <p14:creationId xmlns:p14="http://schemas.microsoft.com/office/powerpoint/2010/main" val="15064937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図形グループ 14"/>
          <p:cNvGrpSpPr/>
          <p:nvPr/>
        </p:nvGrpSpPr>
        <p:grpSpPr>
          <a:xfrm>
            <a:off x="1303638" y="979347"/>
            <a:ext cx="6711527" cy="3987386"/>
            <a:chOff x="2432473" y="987634"/>
            <a:chExt cx="6711527" cy="3987386"/>
          </a:xfrm>
        </p:grpSpPr>
        <p:pic>
          <p:nvPicPr>
            <p:cNvPr id="4" name="図 3" descr="recentclust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38" y="987634"/>
              <a:ext cx="6292862" cy="3987386"/>
            </a:xfrm>
            <a:prstGeom prst="rect">
              <a:avLst/>
            </a:prstGeom>
          </p:spPr>
        </p:pic>
        <p:grpSp>
          <p:nvGrpSpPr>
            <p:cNvPr id="14" name="図形グループ 13"/>
            <p:cNvGrpSpPr/>
            <p:nvPr/>
          </p:nvGrpSpPr>
          <p:grpSpPr>
            <a:xfrm>
              <a:off x="2432473" y="1515600"/>
              <a:ext cx="3139779" cy="1449120"/>
              <a:chOff x="2432473" y="1515600"/>
              <a:chExt cx="3139779" cy="1449120"/>
            </a:xfrm>
          </p:grpSpPr>
          <p:pic>
            <p:nvPicPr>
              <p:cNvPr id="11" name="図 10"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473" y="2514240"/>
                <a:ext cx="371605" cy="450480"/>
              </a:xfrm>
              <a:prstGeom prst="rect">
                <a:avLst/>
              </a:prstGeom>
            </p:spPr>
          </p:pic>
          <p:grpSp>
            <p:nvGrpSpPr>
              <p:cNvPr id="13" name="図形グループ 12"/>
              <p:cNvGrpSpPr/>
              <p:nvPr/>
            </p:nvGrpSpPr>
            <p:grpSpPr>
              <a:xfrm>
                <a:off x="3576606" y="1515600"/>
                <a:ext cx="1995646" cy="708606"/>
                <a:chOff x="958945" y="1360080"/>
                <a:chExt cx="1995646" cy="708606"/>
              </a:xfrm>
            </p:grpSpPr>
            <p:pic>
              <p:nvPicPr>
                <p:cNvPr id="8" name="図 7"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945" y="1360080"/>
                  <a:ext cx="319108" cy="389519"/>
                </a:xfrm>
                <a:prstGeom prst="rect">
                  <a:avLst/>
                </a:prstGeom>
              </p:spPr>
            </p:pic>
            <p:sp>
              <p:nvSpPr>
                <p:cNvPr id="9" name="テキスト ボックス 8"/>
                <p:cNvSpPr txBox="1"/>
                <p:nvPr/>
              </p:nvSpPr>
              <p:spPr>
                <a:xfrm>
                  <a:off x="1205161" y="1360800"/>
                  <a:ext cx="1749430" cy="707886"/>
                </a:xfrm>
                <a:prstGeom prst="rect">
                  <a:avLst/>
                </a:prstGeom>
                <a:noFill/>
              </p:spPr>
              <p:txBody>
                <a:bodyPr wrap="square" rtlCol="0">
                  <a:spAutoFit/>
                </a:bodyPr>
                <a:lstStyle/>
                <a:p>
                  <a:r>
                    <a:rPr kumimoji="1" lang="ja-JP" altLang="en-US" sz="2000" dirty="0" smtClean="0"/>
                    <a:t>：個数面密度で計算した</a:t>
                  </a:r>
                  <a:endParaRPr kumimoji="1" lang="ja-JP" altLang="en-US" sz="2000" dirty="0"/>
                </a:p>
              </p:txBody>
            </p:sp>
            <p:pic>
              <p:nvPicPr>
                <p:cNvPr id="12" name="図 11" descr="texclip-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644" y="1726639"/>
                  <a:ext cx="194482" cy="313331"/>
                </a:xfrm>
                <a:prstGeom prst="rect">
                  <a:avLst/>
                </a:prstGeom>
              </p:spPr>
            </p:pic>
          </p:grpSp>
        </p:grpSp>
      </p:grpSp>
      <p:sp>
        <p:nvSpPr>
          <p:cNvPr id="3" name="タイトル 2"/>
          <p:cNvSpPr>
            <a:spLocks noGrp="1"/>
          </p:cNvSpPr>
          <p:nvPr>
            <p:ph type="title"/>
          </p:nvPr>
        </p:nvSpPr>
        <p:spPr>
          <a:xfrm>
            <a:off x="362871" y="163849"/>
            <a:ext cx="8229600" cy="857250"/>
          </a:xfrm>
        </p:spPr>
        <p:txBody>
          <a:bodyPr/>
          <a:lstStyle/>
          <a:p>
            <a:r>
              <a:rPr kumimoji="1" lang="ja-JP" altLang="en-US" dirty="0" smtClean="0"/>
              <a:t>これまでの研究結果</a:t>
            </a:r>
            <a:endParaRPr kumimoji="1" lang="ja-JP" altLang="en-US" dirty="0"/>
          </a:p>
        </p:txBody>
      </p:sp>
      <p:sp>
        <p:nvSpPr>
          <p:cNvPr id="21" name="Shape 44"/>
          <p:cNvSpPr txBox="1"/>
          <p:nvPr/>
        </p:nvSpPr>
        <p:spPr>
          <a:xfrm>
            <a:off x="306835" y="4320000"/>
            <a:ext cx="3084900" cy="823500"/>
          </a:xfrm>
          <a:prstGeom prst="rect">
            <a:avLst/>
          </a:prstGeom>
          <a:noFill/>
          <a:ln>
            <a:noFill/>
          </a:ln>
        </p:spPr>
        <p:txBody>
          <a:bodyPr lIns="91425" tIns="91425" rIns="91425" bIns="91425" anchor="t" anchorCtr="0">
            <a:noAutofit/>
          </a:bodyPr>
          <a:lstStyle/>
          <a:p>
            <a:pPr lvl="0" indent="368300" rtl="0">
              <a:lnSpc>
                <a:spcPct val="115000"/>
              </a:lnSpc>
              <a:spcBef>
                <a:spcPts val="0"/>
              </a:spcBef>
              <a:buNone/>
            </a:pPr>
            <a:r>
              <a:rPr lang="ja" altLang="en-US" dirty="0" smtClean="0"/>
              <a:t>数値</a:t>
            </a:r>
            <a:r>
              <a:rPr lang="ja" dirty="0" smtClean="0"/>
              <a:t>引用</a:t>
            </a:r>
            <a:r>
              <a:rPr lang="ja" dirty="0"/>
              <a:t>:</a:t>
            </a:r>
          </a:p>
          <a:p>
            <a:pPr marL="0" lvl="0" indent="0" rtl="0">
              <a:lnSpc>
                <a:spcPct val="115000"/>
              </a:lnSpc>
              <a:spcBef>
                <a:spcPts val="0"/>
              </a:spcBef>
              <a:buClr>
                <a:schemeClr val="dk1"/>
              </a:buClr>
              <a:buSzPct val="110000"/>
              <a:buFont typeface="Arial"/>
              <a:buNone/>
            </a:pPr>
            <a:r>
              <a:rPr lang="ja" sz="1000" dirty="0">
                <a:solidFill>
                  <a:schemeClr val="dk1"/>
                </a:solidFill>
              </a:rPr>
              <a:t>YI-KUAN CHIANG , RODERIK OVERZIER , KARL GEBHARDT 2013ApJ...779..127C</a:t>
            </a:r>
          </a:p>
          <a:p>
            <a:pPr lvl="0" indent="368300" rtl="0">
              <a:lnSpc>
                <a:spcPct val="115000"/>
              </a:lnSpc>
              <a:spcBef>
                <a:spcPts val="0"/>
              </a:spcBef>
              <a:buClr>
                <a:schemeClr val="dk1"/>
              </a:buClr>
              <a:buSzPct val="78571"/>
              <a:buFont typeface="Arial"/>
              <a:buNone/>
            </a:pPr>
            <a:r>
              <a:rPr lang="ja" dirty="0">
                <a:solidFill>
                  <a:schemeClr val="dk1"/>
                </a:solidFill>
              </a:rPr>
              <a:t>					</a:t>
            </a:r>
          </a:p>
          <a:p>
            <a:pPr lvl="0" indent="368300" rtl="0">
              <a:lnSpc>
                <a:spcPct val="115000"/>
              </a:lnSpc>
              <a:spcBef>
                <a:spcPts val="0"/>
              </a:spcBef>
              <a:buClr>
                <a:schemeClr val="dk1"/>
              </a:buClr>
              <a:buSzPct val="78571"/>
              <a:buFont typeface="Arial"/>
              <a:buNone/>
            </a:pPr>
            <a:r>
              <a:rPr lang="ja" dirty="0">
                <a:solidFill>
                  <a:schemeClr val="dk1"/>
                </a:solidFill>
              </a:rPr>
              <a:t>				</a:t>
            </a:r>
          </a:p>
          <a:p>
            <a:pPr lvl="0" indent="368300" rtl="0">
              <a:lnSpc>
                <a:spcPct val="115000"/>
              </a:lnSpc>
              <a:spcBef>
                <a:spcPts val="0"/>
              </a:spcBef>
              <a:buClr>
                <a:schemeClr val="dk1"/>
              </a:buClr>
              <a:buSzPct val="78571"/>
              <a:buFont typeface="Arial"/>
              <a:buNone/>
            </a:pPr>
            <a:r>
              <a:rPr lang="ja" dirty="0">
                <a:solidFill>
                  <a:schemeClr val="dk1"/>
                </a:solidFill>
              </a:rPr>
              <a:t>			</a:t>
            </a:r>
          </a:p>
          <a:p>
            <a:pPr lvl="0" indent="368300" rtl="0">
              <a:lnSpc>
                <a:spcPct val="115000"/>
              </a:lnSpc>
              <a:spcBef>
                <a:spcPts val="0"/>
              </a:spcBef>
              <a:buClr>
                <a:schemeClr val="dk1"/>
              </a:buClr>
              <a:buSzPct val="78571"/>
              <a:buFont typeface="Arial"/>
              <a:buNone/>
            </a:pPr>
            <a:r>
              <a:rPr lang="ja" dirty="0">
                <a:solidFill>
                  <a:schemeClr val="dk1"/>
                </a:solidFill>
              </a:rPr>
              <a:t>		</a:t>
            </a:r>
          </a:p>
          <a:p>
            <a:pPr>
              <a:spcBef>
                <a:spcPts val="0"/>
              </a:spcBef>
              <a:buNone/>
            </a:pPr>
            <a:endParaRPr dirty="0"/>
          </a:p>
        </p:txBody>
      </p:sp>
    </p:spTree>
    <p:extLst>
      <p:ext uri="{BB962C8B-B14F-4D97-AF65-F5344CB8AC3E}">
        <p14:creationId xmlns:p14="http://schemas.microsoft.com/office/powerpoint/2010/main" val="33642077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今回の測定結果をプロットすると</a:t>
            </a:r>
            <a:r>
              <a:rPr kumimoji="1" lang="en-US" altLang="ja-JP" dirty="0" smtClean="0"/>
              <a:t>…</a:t>
            </a:r>
            <a:endParaRPr kumimoji="1" lang="ja-JP" altLang="en-US" dirty="0"/>
          </a:p>
        </p:txBody>
      </p:sp>
      <p:grpSp>
        <p:nvGrpSpPr>
          <p:cNvPr id="10" name="図形グループ 9"/>
          <p:cNvGrpSpPr/>
          <p:nvPr/>
        </p:nvGrpSpPr>
        <p:grpSpPr>
          <a:xfrm>
            <a:off x="1268358" y="1156114"/>
            <a:ext cx="6711527" cy="3987386"/>
            <a:chOff x="2432473" y="987634"/>
            <a:chExt cx="6711527" cy="3987386"/>
          </a:xfrm>
        </p:grpSpPr>
        <p:pic>
          <p:nvPicPr>
            <p:cNvPr id="11" name="図 10" descr="recentclust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38" y="987634"/>
              <a:ext cx="6292862" cy="3987386"/>
            </a:xfrm>
            <a:prstGeom prst="rect">
              <a:avLst/>
            </a:prstGeom>
          </p:spPr>
        </p:pic>
        <p:grpSp>
          <p:nvGrpSpPr>
            <p:cNvPr id="12" name="図形グループ 11"/>
            <p:cNvGrpSpPr/>
            <p:nvPr/>
          </p:nvGrpSpPr>
          <p:grpSpPr>
            <a:xfrm>
              <a:off x="2432473" y="1515600"/>
              <a:ext cx="3139779" cy="1449120"/>
              <a:chOff x="2432473" y="1515600"/>
              <a:chExt cx="3139779" cy="1449120"/>
            </a:xfrm>
          </p:grpSpPr>
          <p:pic>
            <p:nvPicPr>
              <p:cNvPr id="13" name="図 12"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473" y="2514240"/>
                <a:ext cx="371605" cy="450480"/>
              </a:xfrm>
              <a:prstGeom prst="rect">
                <a:avLst/>
              </a:prstGeom>
            </p:spPr>
          </p:pic>
          <p:grpSp>
            <p:nvGrpSpPr>
              <p:cNvPr id="14" name="図形グループ 13"/>
              <p:cNvGrpSpPr/>
              <p:nvPr/>
            </p:nvGrpSpPr>
            <p:grpSpPr>
              <a:xfrm>
                <a:off x="3576606" y="1515600"/>
                <a:ext cx="1995646" cy="708606"/>
                <a:chOff x="958945" y="1360080"/>
                <a:chExt cx="1995646" cy="708606"/>
              </a:xfrm>
            </p:grpSpPr>
            <p:pic>
              <p:nvPicPr>
                <p:cNvPr id="15" name="図 14"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945" y="1360080"/>
                  <a:ext cx="319108" cy="389519"/>
                </a:xfrm>
                <a:prstGeom prst="rect">
                  <a:avLst/>
                </a:prstGeom>
              </p:spPr>
            </p:pic>
            <p:sp>
              <p:nvSpPr>
                <p:cNvPr id="16" name="テキスト ボックス 15"/>
                <p:cNvSpPr txBox="1"/>
                <p:nvPr/>
              </p:nvSpPr>
              <p:spPr>
                <a:xfrm>
                  <a:off x="1205161" y="1360800"/>
                  <a:ext cx="1749430" cy="707886"/>
                </a:xfrm>
                <a:prstGeom prst="rect">
                  <a:avLst/>
                </a:prstGeom>
                <a:noFill/>
              </p:spPr>
              <p:txBody>
                <a:bodyPr wrap="square" rtlCol="0">
                  <a:spAutoFit/>
                </a:bodyPr>
                <a:lstStyle/>
                <a:p>
                  <a:r>
                    <a:rPr kumimoji="1" lang="ja-JP" altLang="en-US" sz="2000" dirty="0" smtClean="0"/>
                    <a:t>：個数面密度で計算した</a:t>
                  </a:r>
                  <a:endParaRPr kumimoji="1" lang="ja-JP" altLang="en-US" sz="2000" dirty="0"/>
                </a:p>
              </p:txBody>
            </p:sp>
            <p:pic>
              <p:nvPicPr>
                <p:cNvPr id="17" name="図 16" descr="texclip-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644" y="1726639"/>
                  <a:ext cx="194482" cy="313331"/>
                </a:xfrm>
                <a:prstGeom prst="rect">
                  <a:avLst/>
                </a:prstGeom>
              </p:spPr>
            </p:pic>
          </p:grpSp>
        </p:grpSp>
      </p:grpSp>
    </p:spTree>
    <p:extLst>
      <p:ext uri="{BB962C8B-B14F-4D97-AF65-F5344CB8AC3E}">
        <p14:creationId xmlns:p14="http://schemas.microsoft.com/office/powerpoint/2010/main" val="42456608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486148" cy="857250"/>
          </a:xfrm>
        </p:spPr>
        <p:txBody>
          <a:bodyPr/>
          <a:lstStyle/>
          <a:p>
            <a:r>
              <a:rPr kumimoji="1" lang="ja-JP" altLang="en-US" dirty="0" smtClean="0"/>
              <a:t>今回の測定結果をプロットすると</a:t>
            </a:r>
            <a:r>
              <a:rPr kumimoji="1" lang="en-US" altLang="ja-JP" dirty="0" smtClean="0"/>
              <a:t>(</a:t>
            </a:r>
            <a:r>
              <a:rPr kumimoji="1" lang="ja-JP" altLang="en-US" dirty="0" smtClean="0"/>
              <a:t>実は</a:t>
            </a:r>
            <a:r>
              <a:rPr kumimoji="1" lang="en-US" altLang="ja-JP" dirty="0" smtClean="0"/>
              <a:t>)</a:t>
            </a:r>
            <a:endParaRPr kumimoji="1" lang="ja-JP" altLang="en-US" dirty="0"/>
          </a:p>
        </p:txBody>
      </p:sp>
      <p:grpSp>
        <p:nvGrpSpPr>
          <p:cNvPr id="4" name="図形グループ 3"/>
          <p:cNvGrpSpPr/>
          <p:nvPr/>
        </p:nvGrpSpPr>
        <p:grpSpPr>
          <a:xfrm>
            <a:off x="1569938" y="1083406"/>
            <a:ext cx="6509064" cy="4060094"/>
            <a:chOff x="1728695" y="1048132"/>
            <a:chExt cx="6315027" cy="3809847"/>
          </a:xfrm>
        </p:grpSpPr>
        <p:pic>
          <p:nvPicPr>
            <p:cNvPr id="5" name="図 4" descr="clusters_n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695" y="1048132"/>
              <a:ext cx="6315027" cy="3809847"/>
            </a:xfrm>
            <a:prstGeom prst="rect">
              <a:avLst/>
            </a:prstGeom>
            <a:noFill/>
          </p:spPr>
        </p:pic>
        <p:cxnSp>
          <p:nvCxnSpPr>
            <p:cNvPr id="7" name="直線矢印コネクタ 6"/>
            <p:cNvCxnSpPr/>
            <p:nvPr/>
          </p:nvCxnSpPr>
          <p:spPr>
            <a:xfrm>
              <a:off x="5538878" y="1993024"/>
              <a:ext cx="1058390" cy="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139874" y="2081212"/>
              <a:ext cx="2399004" cy="1077218"/>
            </a:xfrm>
            <a:prstGeom prst="rect">
              <a:avLst/>
            </a:prstGeom>
            <a:noFill/>
          </p:spPr>
          <p:txBody>
            <a:bodyPr wrap="square" rtlCol="0">
              <a:spAutoFit/>
            </a:bodyPr>
            <a:lstStyle/>
            <a:p>
              <a:r>
                <a:rPr kumimoji="1" lang="en-US" altLang="en-US" sz="2400" dirty="0" smtClean="0"/>
                <a:t>注目領域での値</a:t>
              </a:r>
            </a:p>
            <a:p>
              <a:endParaRPr kumimoji="1" lang="en-US" altLang="en-US" sz="2000" dirty="0" smtClean="0"/>
            </a:p>
            <a:p>
              <a:endParaRPr kumimoji="1" lang="ja-JP" altLang="en-US" sz="2000" dirty="0"/>
            </a:p>
          </p:txBody>
        </p:sp>
        <p:pic>
          <p:nvPicPr>
            <p:cNvPr id="9" name="図 8"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136" y="1587364"/>
              <a:ext cx="2630996" cy="436724"/>
            </a:xfrm>
            <a:prstGeom prst="rect">
              <a:avLst/>
            </a:prstGeom>
          </p:spPr>
        </p:pic>
      </p:grpSp>
      <p:pic>
        <p:nvPicPr>
          <p:cNvPr id="10" name="図 9" descr="texcli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5438" y="2682720"/>
            <a:ext cx="371605" cy="450480"/>
          </a:xfrm>
          <a:prstGeom prst="rect">
            <a:avLst/>
          </a:prstGeom>
        </p:spPr>
      </p:pic>
    </p:spTree>
    <p:extLst>
      <p:ext uri="{BB962C8B-B14F-4D97-AF65-F5344CB8AC3E}">
        <p14:creationId xmlns:p14="http://schemas.microsoft.com/office/powerpoint/2010/main" val="40936239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46360" y="3710638"/>
            <a:ext cx="8574859" cy="1661993"/>
          </a:xfrm>
          <a:prstGeom prst="rect">
            <a:avLst/>
          </a:prstGeom>
          <a:noFill/>
        </p:spPr>
        <p:txBody>
          <a:bodyPr wrap="square" rtlCol="0">
            <a:spAutoFit/>
          </a:bodyPr>
          <a:lstStyle/>
          <a:p>
            <a:r>
              <a:rPr kumimoji="1" lang="ja-JP" altLang="en-US" sz="2400" dirty="0" smtClean="0"/>
              <a:t>我々の発見した銀河</a:t>
            </a:r>
            <a:r>
              <a:rPr kumimoji="1" lang="ja-JP" altLang="en-US" sz="2400" dirty="0"/>
              <a:t>集団？は</a:t>
            </a:r>
            <a:endParaRPr kumimoji="1" lang="en-US" altLang="ja-JP" sz="2400" dirty="0"/>
          </a:p>
          <a:p>
            <a:r>
              <a:rPr kumimoji="1" lang="ja-JP" altLang="en-US" sz="2400" dirty="0"/>
              <a:t>ひとつの重力系をなす</a:t>
            </a:r>
            <a:r>
              <a:rPr kumimoji="1" lang="ja-JP" altLang="en-US" sz="3200" dirty="0">
                <a:solidFill>
                  <a:srgbClr val="FF0000"/>
                </a:solidFill>
              </a:rPr>
              <a:t>原始銀河団</a:t>
            </a:r>
            <a:r>
              <a:rPr kumimoji="1" lang="ja-JP" altLang="en-US" sz="2400" dirty="0"/>
              <a:t>と言える</a:t>
            </a:r>
            <a:r>
              <a:rPr kumimoji="1" lang="ja-JP" altLang="en-US" sz="2400" dirty="0" smtClean="0"/>
              <a:t>！</a:t>
            </a:r>
            <a:endParaRPr kumimoji="1" lang="en-US" altLang="ja-JP" sz="2400" dirty="0" smtClean="0"/>
          </a:p>
          <a:p>
            <a:r>
              <a:rPr kumimoji="1" lang="ja-JP" altLang="en-US" sz="2400" dirty="0" smtClean="0"/>
              <a:t>→</a:t>
            </a:r>
            <a:r>
              <a:rPr kumimoji="1" lang="en-US" altLang="ja-JP" sz="3200" dirty="0" smtClean="0">
                <a:solidFill>
                  <a:srgbClr val="FF0000"/>
                </a:solidFill>
              </a:rPr>
              <a:t>SS2015(Spring School 2015)</a:t>
            </a:r>
            <a:endParaRPr kumimoji="1" lang="en-US" altLang="ja-JP" sz="3200" dirty="0">
              <a:solidFill>
                <a:srgbClr val="FF0000"/>
              </a:solidFill>
            </a:endParaRPr>
          </a:p>
          <a:p>
            <a:endParaRPr kumimoji="1" lang="ja-JP" altLang="en-US" dirty="0"/>
          </a:p>
        </p:txBody>
      </p:sp>
      <p:grpSp>
        <p:nvGrpSpPr>
          <p:cNvPr id="8" name="図形グループ 7"/>
          <p:cNvGrpSpPr/>
          <p:nvPr/>
        </p:nvGrpSpPr>
        <p:grpSpPr>
          <a:xfrm>
            <a:off x="3396484" y="1511195"/>
            <a:ext cx="1559308" cy="1549432"/>
            <a:chOff x="7036587" y="1231201"/>
            <a:chExt cx="1559308" cy="1549432"/>
          </a:xfrm>
        </p:grpSpPr>
        <p:grpSp>
          <p:nvGrpSpPr>
            <p:cNvPr id="18" name="図形グループ 17"/>
            <p:cNvGrpSpPr/>
            <p:nvPr/>
          </p:nvGrpSpPr>
          <p:grpSpPr>
            <a:xfrm>
              <a:off x="7036587" y="1231201"/>
              <a:ext cx="1559308" cy="1549432"/>
              <a:chOff x="6505278" y="1257120"/>
              <a:chExt cx="1853097" cy="1723680"/>
            </a:xfrm>
          </p:grpSpPr>
          <p:sp>
            <p:nvSpPr>
              <p:cNvPr id="3" name="円/楕円 2"/>
              <p:cNvSpPr/>
              <p:nvPr/>
            </p:nvSpPr>
            <p:spPr>
              <a:xfrm>
                <a:off x="6505278" y="1257120"/>
                <a:ext cx="1853097" cy="1723680"/>
              </a:xfrm>
              <a:prstGeom prst="ellipse">
                <a:avLst/>
              </a:prstGeom>
              <a:noFill/>
              <a:ln w="28575"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矢印コネクタ 4"/>
              <p:cNvCxnSpPr>
                <a:stCxn id="3" idx="7"/>
              </p:cNvCxnSpPr>
              <p:nvPr/>
            </p:nvCxnSpPr>
            <p:spPr>
              <a:xfrm flipH="1">
                <a:off x="7619730" y="1509547"/>
                <a:ext cx="467265" cy="538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6894041" y="2138400"/>
                <a:ext cx="1244038" cy="307777"/>
              </a:xfrm>
              <a:prstGeom prst="rect">
                <a:avLst/>
              </a:prstGeom>
              <a:noFill/>
            </p:spPr>
            <p:txBody>
              <a:bodyPr wrap="square" rtlCol="0">
                <a:spAutoFit/>
              </a:bodyPr>
              <a:lstStyle/>
              <a:p>
                <a:r>
                  <a:rPr kumimoji="1" lang="ja-JP" altLang="en-US" dirty="0" smtClean="0"/>
                  <a:t>質量：</a:t>
                </a:r>
                <a:r>
                  <a:rPr kumimoji="1" lang="en-US" altLang="ja-JP" dirty="0" smtClean="0"/>
                  <a:t>M</a:t>
                </a:r>
                <a:endParaRPr kumimoji="1" lang="ja-JP" altLang="en-US" dirty="0"/>
              </a:p>
            </p:txBody>
          </p:sp>
        </p:grpSp>
        <p:sp>
          <p:nvSpPr>
            <p:cNvPr id="6" name="テキスト ボックス 5"/>
            <p:cNvSpPr txBox="1"/>
            <p:nvPr/>
          </p:nvSpPr>
          <p:spPr>
            <a:xfrm>
              <a:off x="7940843" y="1417052"/>
              <a:ext cx="307474" cy="369332"/>
            </a:xfrm>
            <a:prstGeom prst="rect">
              <a:avLst/>
            </a:prstGeom>
            <a:noFill/>
          </p:spPr>
          <p:txBody>
            <a:bodyPr wrap="square" rtlCol="0">
              <a:spAutoFit/>
            </a:bodyPr>
            <a:lstStyle/>
            <a:p>
              <a:r>
                <a:rPr kumimoji="1" lang="en-US" altLang="ja-JP" sz="1800" dirty="0" smtClean="0"/>
                <a:t>r</a:t>
              </a:r>
              <a:endParaRPr kumimoji="1" lang="ja-JP" altLang="en-US" sz="1800" dirty="0"/>
            </a:p>
          </p:txBody>
        </p:sp>
      </p:grpSp>
      <p:sp>
        <p:nvSpPr>
          <p:cNvPr id="29" name="正方形/長方形 28"/>
          <p:cNvSpPr/>
          <p:nvPr/>
        </p:nvSpPr>
        <p:spPr>
          <a:xfrm>
            <a:off x="1781128" y="3084445"/>
            <a:ext cx="1075575" cy="57024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46360" y="-195817"/>
            <a:ext cx="8229600" cy="857250"/>
          </a:xfrm>
        </p:spPr>
        <p:txBody>
          <a:bodyPr/>
          <a:lstStyle/>
          <a:p>
            <a:r>
              <a:rPr kumimoji="1" lang="ja-JP" altLang="en-US" dirty="0" smtClean="0"/>
              <a:t>構造形成理論とデータの判定</a:t>
            </a:r>
            <a:endParaRPr kumimoji="1" lang="ja-JP" altLang="en-US" dirty="0"/>
          </a:p>
        </p:txBody>
      </p:sp>
      <p:sp>
        <p:nvSpPr>
          <p:cNvPr id="19" name="テキスト ボックス 18"/>
          <p:cNvSpPr txBox="1"/>
          <p:nvPr/>
        </p:nvSpPr>
        <p:spPr>
          <a:xfrm>
            <a:off x="485260" y="997885"/>
            <a:ext cx="4639224" cy="2862322"/>
          </a:xfrm>
          <a:prstGeom prst="rect">
            <a:avLst/>
          </a:prstGeom>
          <a:noFill/>
        </p:spPr>
        <p:txBody>
          <a:bodyPr wrap="square" rtlCol="0">
            <a:spAutoFit/>
          </a:bodyPr>
          <a:lstStyle/>
          <a:p>
            <a:pPr marL="342900" indent="-342900">
              <a:buFont typeface="Wingdings" charset="2"/>
              <a:buChar char="l"/>
            </a:pPr>
            <a:r>
              <a:rPr kumimoji="1" lang="ja-JP" altLang="en-US" sz="2000" dirty="0" smtClean="0"/>
              <a:t>球対称崩壊モデル</a:t>
            </a:r>
            <a:r>
              <a:rPr kumimoji="1" lang="en-US" altLang="ja-JP" sz="2000" dirty="0" smtClean="0"/>
              <a:t>(</a:t>
            </a:r>
            <a:r>
              <a:rPr kumimoji="1" lang="ja-JP" altLang="en-US" sz="2000" dirty="0" smtClean="0"/>
              <a:t>自己重力系</a:t>
            </a:r>
            <a:r>
              <a:rPr kumimoji="1" lang="en-US" altLang="ja-JP" sz="2000" dirty="0" smtClean="0"/>
              <a:t>)</a:t>
            </a:r>
          </a:p>
          <a:p>
            <a:endParaRPr kumimoji="1" lang="en-US" altLang="ja-JP" sz="2000" dirty="0" smtClean="0"/>
          </a:p>
          <a:p>
            <a:endParaRPr kumimoji="1" lang="en-US" altLang="ja-JP" sz="2000" dirty="0" smtClean="0"/>
          </a:p>
          <a:p>
            <a:pPr marL="342900" indent="-342900">
              <a:buFont typeface="Wingdings" charset="2"/>
              <a:buChar char="l"/>
            </a:pPr>
            <a:r>
              <a:rPr kumimoji="1" lang="ja-JP" altLang="en-US" sz="2000" dirty="0" smtClean="0"/>
              <a:t>ビリアル定理</a:t>
            </a:r>
            <a:endParaRPr kumimoji="1" lang="en-US" altLang="ja-JP" sz="2000" dirty="0" smtClean="0"/>
          </a:p>
          <a:p>
            <a:pPr marL="342900" indent="-342900">
              <a:buFont typeface="Wingdings" charset="2"/>
              <a:buChar char="l"/>
            </a:pPr>
            <a:endParaRPr kumimoji="1" lang="en-US" altLang="ja-JP" sz="2000" dirty="0" smtClean="0"/>
          </a:p>
          <a:p>
            <a:pPr marL="342900" indent="-342900">
              <a:buFont typeface="Wingdings" charset="2"/>
              <a:buChar char="l"/>
            </a:pPr>
            <a:endParaRPr kumimoji="1" lang="en-US" altLang="ja-JP" sz="2000" dirty="0"/>
          </a:p>
          <a:p>
            <a:endParaRPr kumimoji="1" lang="en-US" altLang="ja-JP" sz="2000" dirty="0" smtClean="0"/>
          </a:p>
          <a:p>
            <a:r>
              <a:rPr kumimoji="1" lang="en-US" altLang="ja-JP" sz="2000" dirty="0" smtClean="0"/>
              <a:t>                 </a:t>
            </a:r>
          </a:p>
          <a:p>
            <a:r>
              <a:rPr kumimoji="1" lang="en-US" altLang="ja-JP" sz="2000" dirty="0" smtClean="0"/>
              <a:t>      </a:t>
            </a:r>
            <a:endParaRPr kumimoji="1" lang="en-US" altLang="ja-JP" sz="2000" dirty="0"/>
          </a:p>
        </p:txBody>
      </p:sp>
      <p:pic>
        <p:nvPicPr>
          <p:cNvPr id="20" name="図 19" descr="texcli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845" y="3176621"/>
            <a:ext cx="217970" cy="351174"/>
          </a:xfrm>
          <a:prstGeom prst="rect">
            <a:avLst/>
          </a:prstGeom>
        </p:spPr>
      </p:pic>
      <p:pic>
        <p:nvPicPr>
          <p:cNvPr id="23" name="図 22" descr="texcli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875" y="1363419"/>
            <a:ext cx="1485393" cy="575195"/>
          </a:xfrm>
          <a:prstGeom prst="rect">
            <a:avLst/>
          </a:prstGeom>
        </p:spPr>
      </p:pic>
      <p:pic>
        <p:nvPicPr>
          <p:cNvPr id="26" name="図 25" descr="texcli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958" y="2458121"/>
            <a:ext cx="1653857" cy="252673"/>
          </a:xfrm>
          <a:prstGeom prst="rect">
            <a:avLst/>
          </a:prstGeom>
        </p:spPr>
      </p:pic>
      <p:sp>
        <p:nvSpPr>
          <p:cNvPr id="27" name="右矢印 26"/>
          <p:cNvSpPr/>
          <p:nvPr/>
        </p:nvSpPr>
        <p:spPr>
          <a:xfrm>
            <a:off x="595326" y="3060627"/>
            <a:ext cx="933028" cy="4924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000182" y="3137101"/>
            <a:ext cx="7032978" cy="830997"/>
          </a:xfrm>
          <a:prstGeom prst="rect">
            <a:avLst/>
          </a:prstGeom>
          <a:noFill/>
        </p:spPr>
        <p:txBody>
          <a:bodyPr wrap="square" rtlCol="0">
            <a:spAutoFit/>
          </a:bodyPr>
          <a:lstStyle/>
          <a:p>
            <a:r>
              <a:rPr kumimoji="1" lang="en-US" altLang="ja-JP" sz="2400" dirty="0"/>
              <a:t>&gt;</a:t>
            </a:r>
            <a:r>
              <a:rPr kumimoji="1" lang="en-US" altLang="ja-JP" sz="2400" dirty="0" smtClean="0"/>
              <a:t>200 </a:t>
            </a:r>
            <a:r>
              <a:rPr kumimoji="1" lang="ja-JP" altLang="en-US" sz="2400" dirty="0" smtClean="0"/>
              <a:t>で１つの自己重力系</a:t>
            </a:r>
            <a:r>
              <a:rPr kumimoji="1" lang="en-US" altLang="ja-JP" sz="2400" dirty="0" smtClean="0"/>
              <a:t>(</a:t>
            </a:r>
            <a:r>
              <a:rPr kumimoji="1" lang="ja-JP" altLang="en-US" sz="2400" dirty="0" smtClean="0"/>
              <a:t>ビリアル平衡</a:t>
            </a:r>
            <a:r>
              <a:rPr kumimoji="1" lang="en-US" altLang="ja-JP" sz="2400" dirty="0" smtClean="0"/>
              <a:t>)</a:t>
            </a:r>
          </a:p>
          <a:p>
            <a:r>
              <a:rPr kumimoji="1" lang="ja-JP" altLang="en-US" sz="2400" dirty="0"/>
              <a:t>　</a:t>
            </a:r>
            <a:r>
              <a:rPr kumimoji="1" lang="ja-JP" altLang="en-US" sz="2400" dirty="0" smtClean="0"/>
              <a:t>　　</a:t>
            </a:r>
            <a:endParaRPr kumimoji="1" lang="ja-JP" altLang="en-US" sz="2400" dirty="0"/>
          </a:p>
        </p:txBody>
      </p:sp>
      <p:grpSp>
        <p:nvGrpSpPr>
          <p:cNvPr id="21" name="図形グループ 9"/>
          <p:cNvGrpSpPr/>
          <p:nvPr/>
        </p:nvGrpSpPr>
        <p:grpSpPr>
          <a:xfrm>
            <a:off x="5545981" y="596260"/>
            <a:ext cx="3375238" cy="2135605"/>
            <a:chOff x="5578815" y="1270000"/>
            <a:chExt cx="3375238" cy="2135605"/>
          </a:xfrm>
        </p:grpSpPr>
        <p:pic>
          <p:nvPicPr>
            <p:cNvPr id="22" name="図 21" descr="cycloi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8815" y="1270000"/>
              <a:ext cx="3375238" cy="2135605"/>
            </a:xfrm>
            <a:prstGeom prst="rect">
              <a:avLst/>
            </a:prstGeom>
          </p:spPr>
        </p:pic>
        <p:sp>
          <p:nvSpPr>
            <p:cNvPr id="24" name="テキスト ボックス 23"/>
            <p:cNvSpPr txBox="1"/>
            <p:nvPr/>
          </p:nvSpPr>
          <p:spPr>
            <a:xfrm>
              <a:off x="6038766" y="1347840"/>
              <a:ext cx="1516170" cy="307777"/>
            </a:xfrm>
            <a:prstGeom prst="rect">
              <a:avLst/>
            </a:prstGeom>
            <a:noFill/>
          </p:spPr>
          <p:txBody>
            <a:bodyPr wrap="square" rtlCol="0">
              <a:spAutoFit/>
            </a:bodyPr>
            <a:lstStyle/>
            <a:p>
              <a:r>
                <a:rPr kumimoji="1" lang="ja-JP" altLang="en-US" dirty="0" smtClean="0"/>
                <a:t>束縛解</a:t>
              </a:r>
              <a:r>
                <a:rPr kumimoji="1" lang="en-US" altLang="ja-JP" dirty="0" smtClean="0"/>
                <a:t>(E&lt;0)</a:t>
              </a:r>
              <a:endParaRPr kumimoji="1" lang="ja-JP" altLang="en-US" dirty="0"/>
            </a:p>
          </p:txBody>
        </p:sp>
      </p:grpSp>
      <p:sp>
        <p:nvSpPr>
          <p:cNvPr id="7" name="正方形/長方形 6"/>
          <p:cNvSpPr/>
          <p:nvPr/>
        </p:nvSpPr>
        <p:spPr>
          <a:xfrm>
            <a:off x="7737029" y="977858"/>
            <a:ext cx="969262" cy="1434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268398" y="1130491"/>
            <a:ext cx="488143" cy="584775"/>
          </a:xfrm>
          <a:prstGeom prst="rect">
            <a:avLst/>
          </a:prstGeom>
          <a:noFill/>
        </p:spPr>
        <p:txBody>
          <a:bodyPr wrap="square" rtlCol="0">
            <a:spAutoFit/>
          </a:bodyPr>
          <a:lstStyle/>
          <a:p>
            <a:r>
              <a:rPr kumimoji="1" lang="en-US" altLang="ja-JP" sz="3200" dirty="0"/>
              <a:t>r</a:t>
            </a:r>
            <a:endParaRPr kumimoji="1" lang="ja-JP" altLang="en-US" sz="3200" dirty="0"/>
          </a:p>
        </p:txBody>
      </p:sp>
      <p:sp>
        <p:nvSpPr>
          <p:cNvPr id="10" name="テキスト ボックス 9"/>
          <p:cNvSpPr txBox="1"/>
          <p:nvPr/>
        </p:nvSpPr>
        <p:spPr>
          <a:xfrm>
            <a:off x="7209887" y="2438114"/>
            <a:ext cx="500322" cy="646331"/>
          </a:xfrm>
          <a:prstGeom prst="rect">
            <a:avLst/>
          </a:prstGeom>
          <a:noFill/>
        </p:spPr>
        <p:txBody>
          <a:bodyPr wrap="square" rtlCol="0">
            <a:spAutoFit/>
          </a:bodyPr>
          <a:lstStyle/>
          <a:p>
            <a:r>
              <a:rPr kumimoji="1" lang="en-US" altLang="ja-JP" sz="3600" dirty="0"/>
              <a:t>t</a:t>
            </a:r>
            <a:endParaRPr kumimoji="1" lang="ja-JP" altLang="en-US" sz="3600" dirty="0"/>
          </a:p>
        </p:txBody>
      </p:sp>
      <p:pic>
        <p:nvPicPr>
          <p:cNvPr id="25" name="図 24" descr="texcli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8214" y="3709633"/>
            <a:ext cx="2253235" cy="387582"/>
          </a:xfrm>
          <a:prstGeom prst="rect">
            <a:avLst/>
          </a:prstGeom>
        </p:spPr>
      </p:pic>
    </p:spTree>
    <p:extLst>
      <p:ext uri="{BB962C8B-B14F-4D97-AF65-F5344CB8AC3E}">
        <p14:creationId xmlns:p14="http://schemas.microsoft.com/office/powerpoint/2010/main" val="29040690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9270" y="44613"/>
            <a:ext cx="8229600" cy="678540"/>
          </a:xfrm>
        </p:spPr>
        <p:txBody>
          <a:bodyPr/>
          <a:lstStyle/>
          <a:p>
            <a:r>
              <a:rPr kumimoji="1" lang="ja-JP" altLang="en-US" sz="3200" dirty="0" smtClean="0"/>
              <a:t>☆</a:t>
            </a:r>
            <a:r>
              <a:rPr kumimoji="1" lang="en-US" altLang="ja-JP" sz="3200" dirty="0" smtClean="0"/>
              <a:t>SS2015</a:t>
            </a:r>
            <a:r>
              <a:rPr kumimoji="1" lang="ja-JP" altLang="en-US" sz="3200" dirty="0" smtClean="0"/>
              <a:t>の質量の見積もり</a:t>
            </a:r>
            <a:endParaRPr kumimoji="1" lang="ja-JP" altLang="en-US" sz="3200" dirty="0"/>
          </a:p>
        </p:txBody>
      </p:sp>
      <mc:AlternateContent xmlns:mc="http://schemas.openxmlformats.org/markup-compatibility/2006" xmlns:a14="http://schemas.microsoft.com/office/drawing/2010/main">
        <mc:Choice Requires="a14">
          <p:sp>
            <p:nvSpPr>
              <p:cNvPr id="3" name="テキスト プレースホルダー 2"/>
              <p:cNvSpPr>
                <a:spLocks noGrp="1"/>
              </p:cNvSpPr>
              <p:nvPr>
                <p:ph type="body" idx="1"/>
              </p:nvPr>
            </p:nvSpPr>
            <p:spPr>
              <a:xfrm>
                <a:off x="281449" y="621553"/>
                <a:ext cx="5238818" cy="4304277"/>
              </a:xfrm>
            </p:spPr>
            <p:txBody>
              <a:bodyPr/>
              <a:lstStyle/>
              <a:p>
                <a:endParaRPr kumimoji="1" lang="en-US" altLang="ja-JP" sz="1400" b="0" i="1" dirty="0" smtClean="0">
                  <a:latin typeface="Cambria Math" panose="02040503050406030204" pitchFamily="18" charset="0"/>
                </a:endParaRPr>
              </a:p>
              <a:p>
                <a:endParaRPr kumimoji="1" lang="en-US" altLang="ja-JP" sz="1400" i="1" dirty="0">
                  <a:latin typeface="Cambria Math" panose="02040503050406030204" pitchFamily="18" charset="0"/>
                </a:endParaRPr>
              </a:p>
              <a:p>
                <a:endParaRPr kumimoji="1" lang="en-US" altLang="ja-JP" sz="1400" b="0" i="1" dirty="0" smtClean="0">
                  <a:latin typeface="Cambria Math" panose="02040503050406030204" pitchFamily="18" charset="0"/>
                </a:endParaRPr>
              </a:p>
              <a:p>
                <a:endParaRPr kumimoji="1" lang="en-US" altLang="ja-JP" sz="1400" i="1" dirty="0">
                  <a:latin typeface="Cambria Math" panose="02040503050406030204" pitchFamily="18" charset="0"/>
                </a:endParaRPr>
              </a:p>
              <a:p>
                <a:endParaRPr kumimoji="1" lang="en-US" altLang="ja-JP" sz="1400" b="0" i="1" dirty="0" smtClean="0">
                  <a:latin typeface="Cambria Math" panose="02040503050406030204" pitchFamily="18" charset="0"/>
                </a:endParaRPr>
              </a:p>
              <a:p>
                <a:endParaRPr kumimoji="1" lang="en-US" altLang="ja-JP" sz="1400" b="0" i="1" dirty="0" smtClean="0">
                  <a:latin typeface="Cambria Math" panose="02040503050406030204" pitchFamily="18" charset="0"/>
                </a:endParaRPr>
              </a:p>
              <a:p>
                <a14:m>
                  <m:oMathPara xmlns:m="http://schemas.openxmlformats.org/officeDocument/2006/math" xmlns="">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𝐻𝑎𝑙𝑜</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i="1">
                              <a:latin typeface="Cambria Math" panose="02040503050406030204" pitchFamily="18" charset="0"/>
                              <a:ea typeface="Cambria Math" panose="02040503050406030204" pitchFamily="18" charset="0"/>
                            </a:rPr>
                            <m:t>⨀</m:t>
                          </m:r>
                        </m:sub>
                      </m:sSub>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𝑝h𝑦𝑠</m:t>
                          </m:r>
                        </m:sub>
                        <m:sup>
                          <m:r>
                            <a:rPr kumimoji="1" lang="en-US" altLang="ja-JP" sz="2400" b="0" i="1" smtClean="0">
                              <a:latin typeface="Cambria Math" panose="02040503050406030204" pitchFamily="18" charset="0"/>
                            </a:rPr>
                            <m:t>3</m:t>
                          </m:r>
                        </m:sup>
                      </m:sSubSup>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𝛿</m:t>
                              </m:r>
                            </m:e>
                            <m:sub>
                              <m:r>
                                <a:rPr kumimoji="1" lang="en-US" altLang="ja-JP" sz="2400" b="0" i="1" smtClean="0">
                                  <a:latin typeface="Cambria Math" panose="02040503050406030204" pitchFamily="18" charset="0"/>
                                  <a:ea typeface="Cambria Math" panose="02040503050406030204" pitchFamily="18" charset="0"/>
                                </a:rPr>
                                <m:t>3</m:t>
                              </m:r>
                              <m:r>
                                <a:rPr kumimoji="1" lang="en-US" altLang="ja-JP" sz="2400" b="0" i="1" smtClean="0">
                                  <a:latin typeface="Cambria Math" panose="02040503050406030204" pitchFamily="18" charset="0"/>
                                  <a:ea typeface="Cambria Math" panose="02040503050406030204" pitchFamily="18" charset="0"/>
                                </a:rPr>
                                <m:t>𝑚</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m:rPr>
                                  <m:sty m:val="p"/>
                                </m:rPr>
                                <a:rPr kumimoji="1" lang="el-GR" altLang="ja-JP" sz="2400" b="0" i="1" smtClean="0">
                                  <a:latin typeface="Cambria Math" panose="02040503050406030204" pitchFamily="18" charset="0"/>
                                  <a:ea typeface="Cambria Math" panose="02040503050406030204" pitchFamily="18" charset="0"/>
                                </a:rPr>
                                <m:t>Ω</m:t>
                              </m:r>
                            </m:e>
                            <m:sub>
                              <m:r>
                                <a:rPr kumimoji="1" lang="en-US" altLang="ja-JP" sz="2400" b="0" i="1" smtClean="0">
                                  <a:latin typeface="Cambria Math" panose="02040503050406030204" pitchFamily="18" charset="0"/>
                                  <a:ea typeface="Cambria Math" panose="02040503050406030204" pitchFamily="18" charset="0"/>
                                </a:rPr>
                                <m:t>𝑚</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𝑧</m:t>
                          </m:r>
                          <m:r>
                            <a:rPr kumimoji="1" lang="en-US" altLang="ja-JP" sz="2400" b="0" i="1" smtClean="0">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𝐻</m:t>
                              </m:r>
                            </m:e>
                            <m:sup>
                              <m:r>
                                <a:rPr kumimoji="1" lang="en-US" altLang="ja-JP" sz="2400" b="0" i="1" smtClean="0">
                                  <a:latin typeface="Cambria Math" panose="02040503050406030204" pitchFamily="18" charset="0"/>
                                  <a:ea typeface="Cambria Math" panose="02040503050406030204" pitchFamily="18" charset="0"/>
                                </a:rPr>
                                <m:t>2</m:t>
                              </m:r>
                            </m:sup>
                          </m:sSup>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𝑧</m:t>
                          </m:r>
                          <m:r>
                            <a:rPr kumimoji="1" lang="en-US" altLang="ja-JP" sz="2400" b="0" i="1" smtClean="0">
                              <a:latin typeface="Cambria Math" panose="02040503050406030204" pitchFamily="18" charset="0"/>
                              <a:ea typeface="Cambria Math" panose="02040503050406030204" pitchFamily="18" charset="0"/>
                            </a:rPr>
                            <m:t>)</m:t>
                          </m:r>
                        </m:num>
                        <m:den>
                          <m:r>
                            <a:rPr kumimoji="1" lang="en-US" altLang="ja-JP" sz="2400" b="0" i="1" smtClean="0">
                              <a:latin typeface="Cambria Math" panose="02040503050406030204" pitchFamily="18" charset="0"/>
                              <a:ea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𝐺</m:t>
                          </m:r>
                        </m:den>
                      </m:f>
                    </m:oMath>
                  </m:oMathPara>
                </a14:m>
                <a:endParaRPr kumimoji="1" lang="en-US" altLang="ja-JP" sz="2400" dirty="0" smtClean="0"/>
              </a:p>
              <a:p>
                <a:r>
                  <a:rPr kumimoji="1" lang="en-US" altLang="ja-JP" sz="2400" dirty="0" smtClean="0"/>
                  <a:t>    </a:t>
                </a:r>
                <a14:m>
                  <m:oMath xmlns:m="http://schemas.openxmlformats.org/officeDocument/2006/math" xmlns="">
                    <m:r>
                      <a:rPr kumimoji="1" lang="en-US" altLang="ja-JP" sz="3600" b="0" i="0" smtClean="0">
                        <a:latin typeface="Cambria Math" panose="02040503050406030204" pitchFamily="18" charset="0"/>
                      </a:rPr>
                      <m:t>=</m:t>
                    </m:r>
                    <m:r>
                      <a:rPr kumimoji="1" lang="en-US" altLang="ja-JP" sz="3600" b="0" i="1" smtClean="0">
                        <a:solidFill>
                          <a:srgbClr val="FF0000"/>
                        </a:solidFill>
                        <a:latin typeface="Cambria Math" panose="02040503050406030204" pitchFamily="18" charset="0"/>
                      </a:rPr>
                      <m:t>(2.7</m:t>
                    </m:r>
                    <m:r>
                      <a:rPr kumimoji="1" lang="en-US" altLang="ja-JP" sz="3600" b="0" i="1" smtClean="0">
                        <a:solidFill>
                          <a:srgbClr val="FF0000"/>
                        </a:solidFill>
                        <a:latin typeface="Cambria Math" panose="02040503050406030204" pitchFamily="18" charset="0"/>
                        <a:ea typeface="Cambria Math" panose="02040503050406030204" pitchFamily="18" charset="0"/>
                      </a:rPr>
                      <m:t>±</m:t>
                    </m:r>
                    <m:r>
                      <a:rPr kumimoji="1" lang="en-US" altLang="ja-JP" sz="3600" b="0" i="1" smtClean="0">
                        <a:solidFill>
                          <a:srgbClr val="FF0000"/>
                        </a:solidFill>
                        <a:latin typeface="Cambria Math" panose="02040503050406030204" pitchFamily="18" charset="0"/>
                      </a:rPr>
                      <m:t>0.9)</m:t>
                    </m:r>
                    <m:r>
                      <a:rPr kumimoji="1" lang="en-US" altLang="ja-JP" sz="3600" b="0" i="1" smtClean="0">
                        <a:solidFill>
                          <a:srgbClr val="FF0000"/>
                        </a:solidFill>
                        <a:latin typeface="Cambria Math" panose="02040503050406030204" pitchFamily="18" charset="0"/>
                        <a:ea typeface="Cambria Math" panose="02040503050406030204" pitchFamily="18" charset="0"/>
                      </a:rPr>
                      <m:t>×</m:t>
                    </m:r>
                    <m:sSup>
                      <m:sSupPr>
                        <m:ctrlPr>
                          <a:rPr kumimoji="1" lang="en-US" altLang="ja-JP" sz="3600" b="0" i="1" smtClean="0">
                            <a:solidFill>
                              <a:srgbClr val="FF0000"/>
                            </a:solidFill>
                            <a:latin typeface="Cambria Math" panose="02040503050406030204" pitchFamily="18" charset="0"/>
                            <a:ea typeface="Cambria Math" panose="02040503050406030204" pitchFamily="18" charset="0"/>
                          </a:rPr>
                        </m:ctrlPr>
                      </m:sSupPr>
                      <m:e>
                        <m:r>
                          <a:rPr kumimoji="1" lang="en-US" altLang="ja-JP" sz="3600" b="0" i="1" smtClean="0">
                            <a:solidFill>
                              <a:srgbClr val="FF0000"/>
                            </a:solidFill>
                            <a:latin typeface="Cambria Math" panose="02040503050406030204" pitchFamily="18" charset="0"/>
                            <a:ea typeface="Cambria Math" panose="02040503050406030204" pitchFamily="18" charset="0"/>
                          </a:rPr>
                          <m:t>10</m:t>
                        </m:r>
                      </m:e>
                      <m:sup>
                        <m:r>
                          <a:rPr kumimoji="1" lang="en-US" altLang="ja-JP" sz="3600" b="0" i="1" smtClean="0">
                            <a:solidFill>
                              <a:srgbClr val="FF0000"/>
                            </a:solidFill>
                            <a:latin typeface="Cambria Math" panose="02040503050406030204" pitchFamily="18" charset="0"/>
                            <a:ea typeface="Cambria Math" panose="02040503050406030204" pitchFamily="18" charset="0"/>
                          </a:rPr>
                          <m:t>12</m:t>
                        </m:r>
                      </m:sup>
                    </m:sSup>
                    <m:r>
                      <a:rPr kumimoji="1" lang="en-US" altLang="ja-JP" sz="2400" i="1">
                        <a:latin typeface="Cambria Math" panose="02040503050406030204" pitchFamily="18" charset="0"/>
                      </a:rPr>
                      <m:t>[</m:t>
                    </m:r>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𝑀</m:t>
                        </m:r>
                      </m:e>
                      <m:sub>
                        <m:r>
                          <a:rPr kumimoji="1" lang="en-US" altLang="ja-JP" sz="2400" i="1">
                            <a:latin typeface="Cambria Math" panose="02040503050406030204" pitchFamily="18" charset="0"/>
                            <a:ea typeface="Cambria Math" panose="02040503050406030204" pitchFamily="18" charset="0"/>
                          </a:rPr>
                          <m:t>⨀</m:t>
                        </m:r>
                      </m:sub>
                    </m:sSub>
                    <m:r>
                      <a:rPr kumimoji="1" lang="en-US" altLang="ja-JP" sz="2400" i="1">
                        <a:latin typeface="Cambria Math" panose="02040503050406030204" pitchFamily="18" charset="0"/>
                      </a:rPr>
                      <m:t>]</m:t>
                    </m:r>
                  </m:oMath>
                </a14:m>
                <a:endParaRPr kumimoji="1" lang="en-US" altLang="ja-JP" sz="2400" b="0" dirty="0" smtClean="0">
                  <a:ea typeface="Cambria Math" panose="02040503050406030204" pitchFamily="18" charset="0"/>
                </a:endParaRPr>
              </a:p>
            </p:txBody>
          </p:sp>
        </mc:Choice>
        <mc:Fallback xmlns="">
          <p:sp>
            <p:nvSpPr>
              <p:cNvPr id="3" name="テキスト プレースホルダー 2"/>
              <p:cNvSpPr>
                <a:spLocks noGrp="1" noRot="1" noChangeAspect="1" noMove="1" noResize="1" noEditPoints="1" noAdjustHandles="1" noChangeArrowheads="1" noChangeShapeType="1" noTextEdit="1"/>
              </p:cNvSpPr>
              <p:nvPr>
                <p:ph type="body" idx="1"/>
              </p:nvPr>
            </p:nvSpPr>
            <p:spPr>
              <a:xfrm>
                <a:off x="281449" y="621553"/>
                <a:ext cx="5238818" cy="4304277"/>
              </a:xfrm>
              <a:blipFill rotWithShape="0">
                <a:blip r:embed="rId3"/>
                <a:stretch>
                  <a:fillRect/>
                </a:stretch>
              </a:blipFill>
            </p:spPr>
            <p:txBody>
              <a:bodyPr/>
              <a:lstStyle/>
              <a:p>
                <a:r>
                  <a:rPr lang="ja-JP" altLang="en-US">
                    <a:noFill/>
                  </a:rPr>
                  <a:t> </a:t>
                </a:r>
              </a:p>
            </p:txBody>
          </p:sp>
        </mc:Fallback>
      </mc:AlternateContent>
      <p:sp>
        <p:nvSpPr>
          <p:cNvPr id="4" name="テキスト プレースホルダー 3"/>
          <p:cNvSpPr>
            <a:spLocks noGrp="1"/>
          </p:cNvSpPr>
          <p:nvPr>
            <p:ph type="body" idx="2"/>
          </p:nvPr>
        </p:nvSpPr>
        <p:spPr>
          <a:xfrm>
            <a:off x="4902168" y="723153"/>
            <a:ext cx="3994525" cy="4202677"/>
          </a:xfrm>
        </p:spPr>
        <p:txBody>
          <a:bodyPr/>
          <a:lstStyle/>
          <a:p>
            <a:endParaRPr kumimoji="1" lang="en-US" altLang="ja-JP" sz="2000" dirty="0" smtClean="0"/>
          </a:p>
          <a:p>
            <a:r>
              <a:rPr kumimoji="1" lang="ja-JP" altLang="en-US" sz="2000" dirty="0" smtClean="0">
                <a:solidFill>
                  <a:srgbClr val="FF0000"/>
                </a:solidFill>
              </a:rPr>
              <a:t>⚠</a:t>
            </a:r>
            <a:r>
              <a:rPr kumimoji="1" lang="ja-JP" altLang="en-US" sz="2000" dirty="0" smtClean="0"/>
              <a:t>求められるのは</a:t>
            </a:r>
            <a:r>
              <a:rPr kumimoji="1" lang="ja-JP" altLang="en-US" sz="2000" dirty="0" smtClean="0">
                <a:solidFill>
                  <a:srgbClr val="FF0000"/>
                </a:solidFill>
              </a:rPr>
              <a:t>下限</a:t>
            </a:r>
            <a:r>
              <a:rPr kumimoji="1" lang="ja-JP" altLang="en-US" sz="2000" dirty="0" smtClean="0"/>
              <a:t>質量</a:t>
            </a:r>
            <a:endParaRPr kumimoji="1" lang="en-US" altLang="ja-JP" sz="2000" dirty="0" smtClean="0"/>
          </a:p>
          <a:p>
            <a:endParaRPr kumimoji="1" lang="en-US" altLang="ja-JP" sz="2000" dirty="0" smtClean="0"/>
          </a:p>
          <a:p>
            <a:r>
              <a:rPr kumimoji="1" lang="ja-JP" altLang="en-US" sz="2000" dirty="0" smtClean="0"/>
              <a:t>→今回は</a:t>
            </a:r>
            <a:r>
              <a:rPr kumimoji="1" lang="en-US" altLang="ja-JP" sz="2000" dirty="0" smtClean="0"/>
              <a:t>9</a:t>
            </a:r>
            <a:r>
              <a:rPr kumimoji="1" lang="ja-JP" altLang="en-US" sz="2000" dirty="0"/>
              <a:t>個</a:t>
            </a:r>
            <a:r>
              <a:rPr kumimoji="1" lang="ja-JP" altLang="en-US" sz="2000" dirty="0" smtClean="0"/>
              <a:t>の銀河がちょうど</a:t>
            </a:r>
            <a:endParaRPr kumimoji="1" lang="en-US" altLang="ja-JP" sz="2000" dirty="0" smtClean="0"/>
          </a:p>
          <a:p>
            <a:r>
              <a:rPr kumimoji="1" lang="ja-JP" altLang="en-US" sz="2000" dirty="0"/>
              <a:t>　</a:t>
            </a:r>
            <a:r>
              <a:rPr kumimoji="1" lang="ja-JP" altLang="en-US" sz="2000" dirty="0" smtClean="0"/>
              <a:t>収まる範囲の取り方をしている</a:t>
            </a:r>
            <a:endParaRPr kumimoji="1" lang="en-US" altLang="ja-JP" sz="2000" dirty="0" smtClean="0"/>
          </a:p>
          <a:p>
            <a:endParaRPr kumimoji="1" lang="en-US" altLang="ja-JP" sz="2000" dirty="0" smtClean="0"/>
          </a:p>
          <a:p>
            <a:endParaRPr kumimoji="1" lang="en-US" altLang="ja-JP" sz="2000" dirty="0" smtClean="0"/>
          </a:p>
          <a:p>
            <a:r>
              <a:rPr kumimoji="1" lang="ja-JP" altLang="en-US" sz="1800" dirty="0" smtClean="0">
                <a:solidFill>
                  <a:schemeClr val="tx1"/>
                </a:solidFill>
              </a:rPr>
              <a:t>今回の範囲</a:t>
            </a:r>
            <a:endParaRPr kumimoji="1" lang="en-US" altLang="ja-JP" sz="1800" dirty="0">
              <a:solidFill>
                <a:schemeClr val="tx1"/>
              </a:solidFill>
            </a:endParaRPr>
          </a:p>
          <a:p>
            <a:endParaRPr kumimoji="1" lang="en-US" altLang="ja-JP" sz="2000" dirty="0" smtClean="0"/>
          </a:p>
          <a:p>
            <a:endParaRPr kumimoji="1" lang="ja-JP" altLang="en-US" sz="2000" dirty="0"/>
          </a:p>
        </p:txBody>
      </p:sp>
      <p:pic>
        <p:nvPicPr>
          <p:cNvPr id="5" name="図 4"/>
          <p:cNvPicPr>
            <a:picLocks noChangeAspect="1"/>
          </p:cNvPicPr>
          <p:nvPr/>
        </p:nvPicPr>
        <p:blipFill>
          <a:blip r:embed="rId4"/>
          <a:stretch>
            <a:fillRect/>
          </a:stretch>
        </p:blipFill>
        <p:spPr>
          <a:xfrm>
            <a:off x="6164873" y="2547383"/>
            <a:ext cx="2439282" cy="2235750"/>
          </a:xfrm>
          <a:prstGeom prst="rect">
            <a:avLst/>
          </a:prstGeom>
          <a:ln>
            <a:noFill/>
          </a:ln>
        </p:spPr>
      </p:pic>
      <p:cxnSp>
        <p:nvCxnSpPr>
          <p:cNvPr id="9" name="曲線コネクタ 8"/>
          <p:cNvCxnSpPr/>
          <p:nvPr/>
        </p:nvCxnSpPr>
        <p:spPr>
          <a:xfrm>
            <a:off x="5910729" y="3083859"/>
            <a:ext cx="824753" cy="364565"/>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正方形/長方形 5"/>
              <p:cNvSpPr/>
              <p:nvPr/>
            </p:nvSpPr>
            <p:spPr>
              <a:xfrm>
                <a:off x="612381" y="881313"/>
                <a:ext cx="3513946" cy="837560"/>
              </a:xfrm>
              <a:prstGeom prst="rect">
                <a:avLst/>
              </a:prstGeom>
              <a:solidFill>
                <a:srgbClr val="FFFF66">
                  <a:alpha val="1803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buSzPct val="100000"/>
                </a:pPr>
                <a:r>
                  <a:rPr kumimoji="1" lang="ja-JP" altLang="en-US" sz="2000" u="sng" dirty="0">
                    <a:solidFill>
                      <a:srgbClr val="000000"/>
                    </a:solidFill>
                    <a:cs typeface="Arial"/>
                  </a:rPr>
                  <a:t>ダークハロー</a:t>
                </a:r>
                <a14:m>
                  <m:oMath xmlns:m="http://schemas.openxmlformats.org/officeDocument/2006/math" xmlns="">
                    <m:r>
                      <a:rPr kumimoji="1" lang="ja-JP" altLang="en-US" sz="2000" i="1" u="sng">
                        <a:solidFill>
                          <a:srgbClr val="000000"/>
                        </a:solidFill>
                        <a:latin typeface="Cambria Math" panose="02040503050406030204" pitchFamily="18" charset="0"/>
                      </a:rPr>
                      <m:t>質量</m:t>
                    </m:r>
                  </m:oMath>
                </a14:m>
                <a:endParaRPr kumimoji="1" lang="en-US" altLang="ja-JP" sz="2000" i="1" u="sng" dirty="0">
                  <a:solidFill>
                    <a:srgbClr val="000000"/>
                  </a:solidFill>
                  <a:latin typeface="Cambria Math" panose="02040503050406030204" pitchFamily="18" charset="0"/>
                  <a:cs typeface="Arial"/>
                </a:endParaRPr>
              </a:p>
              <a:p>
                <a:pPr lvl="0">
                  <a:buClr>
                    <a:srgbClr val="000000"/>
                  </a:buClr>
                  <a:buSzPct val="100000"/>
                </a:pPr>
                <a:r>
                  <a:rPr kumimoji="1" lang="ja-JP" altLang="en-US" sz="2000" dirty="0">
                    <a:solidFill>
                      <a:srgbClr val="000000"/>
                    </a:solidFill>
                    <a:cs typeface="Arial"/>
                  </a:rPr>
                  <a:t>　</a:t>
                </a:r>
                <a14:m>
                  <m:oMath xmlns:m="http://schemas.openxmlformats.org/officeDocument/2006/math" xmlns="">
                    <m:r>
                      <a:rPr kumimoji="1" lang="ja-JP" altLang="en-US" sz="2000" i="1">
                        <a:solidFill>
                          <a:srgbClr val="000000"/>
                        </a:solidFill>
                        <a:latin typeface="Cambria Math" panose="02040503050406030204" pitchFamily="18" charset="0"/>
                      </a:rPr>
                      <m:t>　　　　　　</m:t>
                    </m:r>
                    <m:r>
                      <a:rPr kumimoji="1" lang="en-US" altLang="ja-JP" sz="2000">
                        <a:solidFill>
                          <a:srgbClr val="000000"/>
                        </a:solidFill>
                        <a:latin typeface="Cambria Math" panose="02040503050406030204" pitchFamily="18" charset="0"/>
                      </a:rPr>
                      <m:t>= </m:t>
                    </m:r>
                  </m:oMath>
                </a14:m>
                <a:r>
                  <a:rPr kumimoji="1" lang="en-US" altLang="ja-JP" sz="2000" u="sng" dirty="0">
                    <a:solidFill>
                      <a:srgbClr val="000000"/>
                    </a:solidFill>
                    <a:cs typeface="Arial"/>
                  </a:rPr>
                  <a:t>Volume ×</a:t>
                </a:r>
                <a:r>
                  <a:rPr kumimoji="1" lang="ja-JP" altLang="en-US" sz="2000" u="sng" dirty="0">
                    <a:solidFill>
                      <a:srgbClr val="000000"/>
                    </a:solidFill>
                    <a:cs typeface="Arial"/>
                  </a:rPr>
                  <a:t> 密度</a:t>
                </a:r>
                <a:endParaRPr kumimoji="1" lang="en-US" altLang="ja-JP" sz="2000" u="sng" dirty="0">
                  <a:solidFill>
                    <a:srgbClr val="000000"/>
                  </a:solidFill>
                  <a:cs typeface="Arial"/>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612381" y="881313"/>
                <a:ext cx="3513946" cy="837560"/>
              </a:xfrm>
              <a:prstGeom prst="rect">
                <a:avLst/>
              </a:prstGeom>
              <a:blipFill rotWithShape="0">
                <a:blip r:embed="rId6"/>
                <a:stretch>
                  <a:fillRect l="-1377" b="-7092"/>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573987" y="3819285"/>
                <a:ext cx="5298348" cy="126470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𝑟</m:t>
                          </m:r>
                        </m:e>
                        <m:sub>
                          <m:r>
                            <a:rPr kumimoji="1" lang="en-US" altLang="ja-JP" i="1">
                              <a:latin typeface="Cambria Math" panose="02040503050406030204" pitchFamily="18" charset="0"/>
                            </a:rPr>
                            <m:t>𝑝h𝑦𝑠</m:t>
                          </m:r>
                        </m:sub>
                      </m:sSub>
                      <m:r>
                        <a:rPr kumimoji="1" lang="en-US" altLang="ja-JP" i="1">
                          <a:latin typeface="Cambria Math" panose="02040503050406030204" pitchFamily="18" charset="0"/>
                        </a:rPr>
                        <m:t>=</m:t>
                      </m:r>
                      <m:sSup>
                        <m:sSupPr>
                          <m:ctrlPr>
                            <a:rPr kumimoji="1" lang="en-US" altLang="ja-JP" i="1">
                              <a:latin typeface="Cambria Math" panose="02040503050406030204" pitchFamily="18" charset="0"/>
                            </a:rPr>
                          </m:ctrlPr>
                        </m:sSupPr>
                        <m:e>
                          <m:d>
                            <m:dPr>
                              <m:begChr m:val="["/>
                              <m:endChr m:val="]"/>
                              <m:ctrlPr>
                                <a:rPr kumimoji="1" lang="en-US" altLang="ja-JP" i="1">
                                  <a:latin typeface="Cambria Math" panose="02040503050406030204" pitchFamily="18" charset="0"/>
                                </a:rPr>
                              </m:ctrlPr>
                            </m:dPr>
                            <m:e>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𝐺𝑀</m:t>
                                  </m:r>
                                </m:num>
                                <m:den>
                                  <m:f>
                                    <m:fPr>
                                      <m:ctrlPr>
                                        <a:rPr kumimoji="1" lang="en-US" altLang="ja-JP" i="1">
                                          <a:latin typeface="Cambria Math" panose="02040503050406030204" pitchFamily="18" charset="0"/>
                                        </a:rPr>
                                      </m:ctrlPr>
                                    </m:fPr>
                                    <m:num>
                                      <m:sSub>
                                        <m:sSubPr>
                                          <m:ctrlPr>
                                            <a:rPr kumimoji="1" lang="en-US" altLang="ja-JP" i="1">
                                              <a:latin typeface="Cambria Math" panose="02040503050406030204" pitchFamily="18" charset="0"/>
                                            </a:rPr>
                                          </m:ctrlPr>
                                        </m:sSubPr>
                                        <m:e>
                                          <m:r>
                                            <a:rPr kumimoji="1" lang="ja-JP" altLang="en-US" i="1">
                                              <a:latin typeface="Cambria Math" panose="02040503050406030204" pitchFamily="18" charset="0"/>
                                            </a:rPr>
                                            <m:t>𝛿</m:t>
                                          </m:r>
                                        </m:e>
                                        <m:sub>
                                          <m:r>
                                            <a:rPr kumimoji="1" lang="en-US" altLang="ja-JP" i="1">
                                              <a:latin typeface="Cambria Math" panose="02040503050406030204" pitchFamily="18" charset="0"/>
                                            </a:rPr>
                                            <m:t>3</m:t>
                                          </m:r>
                                          <m:r>
                                            <a:rPr kumimoji="1" lang="en-US" altLang="ja-JP" i="1">
                                              <a:latin typeface="Cambria Math" panose="02040503050406030204" pitchFamily="18" charset="0"/>
                                            </a:rPr>
                                            <m:t>𝑚</m:t>
                                          </m:r>
                                        </m:sub>
                                      </m:sSub>
                                    </m:num>
                                    <m:den>
                                      <m:r>
                                        <a:rPr kumimoji="1" lang="en-US" altLang="ja-JP" i="1">
                                          <a:latin typeface="Cambria Math" panose="02040503050406030204" pitchFamily="18" charset="0"/>
                                        </a:rPr>
                                        <m:t>2</m:t>
                                      </m:r>
                                    </m:den>
                                  </m:f>
                                  <m:sSub>
                                    <m:sSubPr>
                                      <m:ctrlPr>
                                        <a:rPr kumimoji="1" lang="en-US" altLang="ja-JP" i="1">
                                          <a:latin typeface="Cambria Math" panose="02040503050406030204" pitchFamily="18" charset="0"/>
                                          <a:ea typeface="Cambria Math" panose="02040503050406030204" pitchFamily="18" charset="0"/>
                                        </a:rPr>
                                      </m:ctrlPr>
                                    </m:sSubPr>
                                    <m:e>
                                      <m:r>
                                        <m:rPr>
                                          <m:sty m:val="p"/>
                                        </m:rPr>
                                        <a:rPr kumimoji="1" lang="el-GR" altLang="ja-JP" i="1">
                                          <a:latin typeface="Cambria Math" panose="02040503050406030204" pitchFamily="18" charset="0"/>
                                          <a:ea typeface="Cambria Math" panose="02040503050406030204" pitchFamily="18" charset="0"/>
                                        </a:rPr>
                                        <m:t>Ω</m:t>
                                      </m:r>
                                    </m:e>
                                    <m:sub>
                                      <m:r>
                                        <a:rPr kumimoji="1" lang="en-US" altLang="ja-JP" i="1">
                                          <a:latin typeface="Cambria Math" panose="02040503050406030204" pitchFamily="18" charset="0"/>
                                          <a:ea typeface="Cambria Math" panose="02040503050406030204" pitchFamily="18" charset="0"/>
                                        </a:rPr>
                                        <m:t>𝑚</m:t>
                                      </m:r>
                                    </m:sub>
                                  </m:sSub>
                                  <m:r>
                                    <a:rPr kumimoji="1" lang="en-US" altLang="ja-JP" i="1">
                                      <a:latin typeface="Cambria Math" panose="02040503050406030204" pitchFamily="18" charset="0"/>
                                      <a:ea typeface="Cambria Math" panose="02040503050406030204" pitchFamily="18" charset="0"/>
                                    </a:rPr>
                                    <m:t>(</m:t>
                                  </m:r>
                                  <m:r>
                                    <a:rPr kumimoji="1" lang="en-US" altLang="ja-JP" i="1">
                                      <a:latin typeface="Cambria Math" panose="02040503050406030204" pitchFamily="18" charset="0"/>
                                      <a:ea typeface="Cambria Math" panose="02040503050406030204" pitchFamily="18" charset="0"/>
                                    </a:rPr>
                                    <m:t>𝑧</m:t>
                                  </m:r>
                                  <m:r>
                                    <a:rPr kumimoji="1" lang="en-US" altLang="ja-JP" i="1">
                                      <a:latin typeface="Cambria Math" panose="02040503050406030204" pitchFamily="18" charset="0"/>
                                      <a:ea typeface="Cambria Math" panose="02040503050406030204" pitchFamily="18" charset="0"/>
                                    </a:rPr>
                                    <m:t>)∙</m:t>
                                  </m:r>
                                  <m:sSup>
                                    <m:sSupPr>
                                      <m:ctrlPr>
                                        <a:rPr kumimoji="1" lang="en-US" altLang="ja-JP" i="1">
                                          <a:latin typeface="Cambria Math" panose="02040503050406030204" pitchFamily="18" charset="0"/>
                                          <a:ea typeface="Cambria Math" panose="02040503050406030204" pitchFamily="18" charset="0"/>
                                        </a:rPr>
                                      </m:ctrlPr>
                                    </m:sSupPr>
                                    <m:e>
                                      <m:r>
                                        <a:rPr kumimoji="1" lang="en-US" altLang="ja-JP" i="1">
                                          <a:latin typeface="Cambria Math" panose="02040503050406030204" pitchFamily="18" charset="0"/>
                                          <a:ea typeface="Cambria Math" panose="02040503050406030204" pitchFamily="18" charset="0"/>
                                        </a:rPr>
                                        <m:t>𝐻</m:t>
                                      </m:r>
                                    </m:e>
                                    <m:sup>
                                      <m:r>
                                        <a:rPr kumimoji="1" lang="en-US" altLang="ja-JP" i="1">
                                          <a:latin typeface="Cambria Math" panose="02040503050406030204" pitchFamily="18" charset="0"/>
                                          <a:ea typeface="Cambria Math" panose="02040503050406030204" pitchFamily="18" charset="0"/>
                                        </a:rPr>
                                        <m:t>2</m:t>
                                      </m:r>
                                    </m:sup>
                                  </m:sSup>
                                  <m:r>
                                    <a:rPr kumimoji="1" lang="en-US" altLang="ja-JP" i="1">
                                      <a:latin typeface="Cambria Math" panose="02040503050406030204" pitchFamily="18" charset="0"/>
                                      <a:ea typeface="Cambria Math" panose="02040503050406030204" pitchFamily="18" charset="0"/>
                                    </a:rPr>
                                    <m:t>(</m:t>
                                  </m:r>
                                  <m:r>
                                    <a:rPr kumimoji="1" lang="en-US" altLang="ja-JP" i="1">
                                      <a:latin typeface="Cambria Math" panose="02040503050406030204" pitchFamily="18" charset="0"/>
                                      <a:ea typeface="Cambria Math" panose="02040503050406030204" pitchFamily="18" charset="0"/>
                                    </a:rPr>
                                    <m:t>𝑧</m:t>
                                  </m:r>
                                  <m:r>
                                    <a:rPr kumimoji="1" lang="en-US" altLang="ja-JP" i="1">
                                      <a:latin typeface="Cambria Math" panose="02040503050406030204" pitchFamily="18" charset="0"/>
                                      <a:ea typeface="Cambria Math" panose="02040503050406030204" pitchFamily="18" charset="0"/>
                                    </a:rPr>
                                    <m:t>)</m:t>
                                  </m:r>
                                </m:den>
                              </m:f>
                            </m:e>
                          </m:d>
                        </m:e>
                        <m:sup>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1</m:t>
                              </m:r>
                            </m:num>
                            <m:den>
                              <m:r>
                                <a:rPr kumimoji="1" lang="en-US" altLang="ja-JP" i="1">
                                  <a:latin typeface="Cambria Math" panose="02040503050406030204" pitchFamily="18" charset="0"/>
                                </a:rPr>
                                <m:t>3</m:t>
                              </m:r>
                            </m:den>
                          </m:f>
                        </m:sup>
                      </m:sSup>
                      <m:r>
                        <a:rPr kumimoji="1" lang="ja-JP" altLang="en-US" i="1">
                          <a:latin typeface="Cambria Math" panose="02040503050406030204" pitchFamily="18" charset="0"/>
                        </a:rPr>
                        <m:t>　　</m:t>
                      </m:r>
                      <m:r>
                        <a:rPr kumimoji="1" lang="en-US" altLang="ja-JP" i="1">
                          <a:latin typeface="Cambria Math" panose="02040503050406030204" pitchFamily="18" charset="0"/>
                        </a:rPr>
                        <m:t>𝐻</m:t>
                      </m:r>
                      <m:d>
                        <m:dPr>
                          <m:ctrlPr>
                            <a:rPr kumimoji="1" lang="en-US" altLang="ja-JP" i="1">
                              <a:latin typeface="Cambria Math" panose="02040503050406030204" pitchFamily="18" charset="0"/>
                            </a:rPr>
                          </m:ctrlPr>
                        </m:dPr>
                        <m:e>
                          <m:r>
                            <a:rPr kumimoji="1" lang="en-US" altLang="ja-JP" i="1">
                              <a:latin typeface="Cambria Math" panose="02040503050406030204" pitchFamily="18" charset="0"/>
                            </a:rPr>
                            <m:t>𝑧</m:t>
                          </m:r>
                        </m:e>
                      </m:d>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𝐻</m:t>
                          </m:r>
                        </m:e>
                        <m:sub>
                          <m:r>
                            <a:rPr kumimoji="1" lang="en-US" altLang="ja-JP" i="1">
                              <a:latin typeface="Cambria Math" panose="02040503050406030204" pitchFamily="18" charset="0"/>
                            </a:rPr>
                            <m:t>0</m:t>
                          </m:r>
                        </m:sub>
                      </m:sSub>
                      <m:r>
                        <a:rPr kumimoji="1" lang="en-US" altLang="ja-JP" i="1">
                          <a:latin typeface="Cambria Math" panose="02040503050406030204" pitchFamily="18" charset="0"/>
                        </a:rPr>
                        <m:t>𝐸</m:t>
                      </m:r>
                      <m:d>
                        <m:dPr>
                          <m:ctrlPr>
                            <a:rPr kumimoji="1" lang="en-US" altLang="ja-JP" i="1">
                              <a:latin typeface="Cambria Math" panose="02040503050406030204" pitchFamily="18" charset="0"/>
                            </a:rPr>
                          </m:ctrlPr>
                        </m:dPr>
                        <m:e>
                          <m:r>
                            <a:rPr kumimoji="1" lang="en-US" altLang="ja-JP" i="1">
                              <a:latin typeface="Cambria Math" panose="02040503050406030204" pitchFamily="18" charset="0"/>
                            </a:rPr>
                            <m:t>𝑧</m:t>
                          </m:r>
                        </m:e>
                      </m:d>
                    </m:oMath>
                  </m:oMathPara>
                </a14:m>
                <a:endParaRPr kumimoji="1" lang="en-US" altLang="ja-JP" dirty="0" smtClean="0"/>
              </a:p>
              <a:p>
                <a14:m>
                  <m:oMathPara xmlns:m="http://schemas.openxmlformats.org/officeDocument/2006/math" xmlns="">
                    <m:oMathParaPr>
                      <m:jc m:val="centerGroup"/>
                    </m:oMathParaPr>
                    <m:oMath xmlns:m="http://schemas.openxmlformats.org/officeDocument/2006/math">
                      <m:sSub>
                        <m:sSubPr>
                          <m:ctrlPr>
                            <a:rPr kumimoji="1" lang="en-US" altLang="ja-JP" i="1">
                              <a:latin typeface="Cambria Math" panose="02040503050406030204" pitchFamily="18" charset="0"/>
                              <a:ea typeface="Cambria Math" panose="02040503050406030204" pitchFamily="18" charset="0"/>
                            </a:rPr>
                          </m:ctrlPr>
                        </m:sSubPr>
                        <m:e>
                          <m:r>
                            <m:rPr>
                              <m:sty m:val="p"/>
                            </m:rPr>
                            <a:rPr kumimoji="1" lang="el-GR" altLang="ja-JP" i="1">
                              <a:latin typeface="Cambria Math" panose="02040503050406030204" pitchFamily="18" charset="0"/>
                              <a:ea typeface="Cambria Math" panose="02040503050406030204" pitchFamily="18" charset="0"/>
                            </a:rPr>
                            <m:t>Ω</m:t>
                          </m:r>
                        </m:e>
                        <m:sub>
                          <m:r>
                            <a:rPr kumimoji="1" lang="en-US" altLang="ja-JP" i="1">
                              <a:latin typeface="Cambria Math" panose="02040503050406030204" pitchFamily="18" charset="0"/>
                              <a:ea typeface="Cambria Math" panose="02040503050406030204" pitchFamily="18" charset="0"/>
                            </a:rPr>
                            <m:t>𝑚</m:t>
                          </m:r>
                        </m:sub>
                      </m:sSub>
                      <m:d>
                        <m:dPr>
                          <m:ctrlPr>
                            <a:rPr kumimoji="1" lang="en-US" altLang="ja-JP" i="1">
                              <a:latin typeface="Cambria Math" panose="02040503050406030204" pitchFamily="18" charset="0"/>
                              <a:ea typeface="Cambria Math" panose="02040503050406030204" pitchFamily="18" charset="0"/>
                            </a:rPr>
                          </m:ctrlPr>
                        </m:dPr>
                        <m:e>
                          <m:r>
                            <a:rPr kumimoji="1" lang="en-US" altLang="ja-JP" i="1">
                              <a:latin typeface="Cambria Math" panose="02040503050406030204" pitchFamily="18" charset="0"/>
                              <a:ea typeface="Cambria Math" panose="02040503050406030204" pitchFamily="18" charset="0"/>
                            </a:rPr>
                            <m:t>𝑧</m:t>
                          </m:r>
                        </m:e>
                      </m:d>
                      <m:r>
                        <a:rPr kumimoji="1" lang="en-US" altLang="ja-JP" i="1">
                          <a:latin typeface="Cambria Math" panose="02040503050406030204" pitchFamily="18" charset="0"/>
                          <a:ea typeface="Cambria Math" panose="02040503050406030204" pitchFamily="18" charset="0"/>
                        </a:rPr>
                        <m:t>=</m:t>
                      </m:r>
                      <m:f>
                        <m:fPr>
                          <m:ctrlPr>
                            <a:rPr kumimoji="1" lang="en-US" altLang="ja-JP" i="1">
                              <a:latin typeface="Cambria Math" panose="02040503050406030204" pitchFamily="18" charset="0"/>
                              <a:ea typeface="Cambria Math" panose="02040503050406030204" pitchFamily="18" charset="0"/>
                            </a:rPr>
                          </m:ctrlPr>
                        </m:fPr>
                        <m:num>
                          <m:sSub>
                            <m:sSubPr>
                              <m:ctrlPr>
                                <a:rPr kumimoji="1" lang="en-US" altLang="ja-JP" i="1">
                                  <a:latin typeface="Cambria Math" panose="02040503050406030204" pitchFamily="18" charset="0"/>
                                  <a:ea typeface="Cambria Math" panose="02040503050406030204" pitchFamily="18" charset="0"/>
                                </a:rPr>
                              </m:ctrlPr>
                            </m:sSubPr>
                            <m:e>
                              <m:r>
                                <m:rPr>
                                  <m:sty m:val="p"/>
                                </m:rPr>
                                <a:rPr kumimoji="1" lang="el-GR" altLang="ja-JP" i="1">
                                  <a:latin typeface="Cambria Math" panose="02040503050406030204" pitchFamily="18" charset="0"/>
                                  <a:ea typeface="Cambria Math" panose="02040503050406030204" pitchFamily="18" charset="0"/>
                                </a:rPr>
                                <m:t>Ω</m:t>
                              </m:r>
                            </m:e>
                            <m:sub>
                              <m:r>
                                <a:rPr kumimoji="1" lang="en-US" altLang="ja-JP" i="1">
                                  <a:latin typeface="Cambria Math" panose="02040503050406030204" pitchFamily="18" charset="0"/>
                                  <a:ea typeface="Cambria Math" panose="02040503050406030204" pitchFamily="18" charset="0"/>
                                </a:rPr>
                                <m:t>𝑚</m:t>
                              </m:r>
                              <m:r>
                                <a:rPr kumimoji="1" lang="en-US" altLang="ja-JP" i="1">
                                  <a:latin typeface="Cambria Math" panose="02040503050406030204" pitchFamily="18" charset="0"/>
                                  <a:ea typeface="Cambria Math" panose="02040503050406030204" pitchFamily="18" charset="0"/>
                                </a:rPr>
                                <m:t>0</m:t>
                              </m:r>
                            </m:sub>
                          </m:sSub>
                          <m:r>
                            <a:rPr kumimoji="1" lang="en-US" altLang="ja-JP" i="1">
                              <a:latin typeface="Cambria Math" panose="02040503050406030204" pitchFamily="18" charset="0"/>
                              <a:ea typeface="Cambria Math" panose="02040503050406030204" pitchFamily="18" charset="0"/>
                            </a:rPr>
                            <m:t>(1+</m:t>
                          </m:r>
                          <m:r>
                            <a:rPr kumimoji="1" lang="en-US" altLang="ja-JP" i="1">
                              <a:latin typeface="Cambria Math" panose="02040503050406030204" pitchFamily="18" charset="0"/>
                              <a:ea typeface="Cambria Math" panose="02040503050406030204" pitchFamily="18" charset="0"/>
                            </a:rPr>
                            <m:t>𝑧</m:t>
                          </m:r>
                          <m:sSup>
                            <m:sSupPr>
                              <m:ctrlPr>
                                <a:rPr kumimoji="1" lang="en-US" altLang="ja-JP" i="1">
                                  <a:latin typeface="Cambria Math" panose="02040503050406030204" pitchFamily="18" charset="0"/>
                                  <a:ea typeface="Cambria Math" panose="02040503050406030204" pitchFamily="18" charset="0"/>
                                </a:rPr>
                              </m:ctrlPr>
                            </m:sSupPr>
                            <m:e>
                              <m:r>
                                <a:rPr kumimoji="1" lang="en-US" altLang="ja-JP" i="1">
                                  <a:latin typeface="Cambria Math" panose="02040503050406030204" pitchFamily="18" charset="0"/>
                                  <a:ea typeface="Cambria Math" panose="02040503050406030204" pitchFamily="18" charset="0"/>
                                </a:rPr>
                                <m:t>)</m:t>
                              </m:r>
                            </m:e>
                            <m:sup>
                              <m:r>
                                <a:rPr kumimoji="1" lang="en-US" altLang="ja-JP" i="1">
                                  <a:latin typeface="Cambria Math" panose="02040503050406030204" pitchFamily="18" charset="0"/>
                                  <a:ea typeface="Cambria Math" panose="02040503050406030204" pitchFamily="18" charset="0"/>
                                </a:rPr>
                                <m:t>3</m:t>
                              </m:r>
                            </m:sup>
                          </m:sSup>
                        </m:num>
                        <m:den>
                          <m:sSup>
                            <m:sSupPr>
                              <m:ctrlPr>
                                <a:rPr kumimoji="1" lang="en-US" altLang="ja-JP" i="1">
                                  <a:latin typeface="Cambria Math" panose="02040503050406030204" pitchFamily="18" charset="0"/>
                                  <a:ea typeface="Cambria Math" panose="02040503050406030204" pitchFamily="18" charset="0"/>
                                </a:rPr>
                              </m:ctrlPr>
                            </m:sSupPr>
                            <m:e>
                              <m:r>
                                <a:rPr kumimoji="1" lang="en-US" altLang="ja-JP" i="1">
                                  <a:latin typeface="Cambria Math" panose="02040503050406030204" pitchFamily="18" charset="0"/>
                                  <a:ea typeface="Cambria Math" panose="02040503050406030204" pitchFamily="18" charset="0"/>
                                </a:rPr>
                                <m:t>𝐸</m:t>
                              </m:r>
                            </m:e>
                            <m:sup>
                              <m:r>
                                <a:rPr kumimoji="1" lang="en-US" altLang="ja-JP" i="1">
                                  <a:latin typeface="Cambria Math" panose="02040503050406030204" pitchFamily="18" charset="0"/>
                                  <a:ea typeface="Cambria Math" panose="02040503050406030204" pitchFamily="18" charset="0"/>
                                </a:rPr>
                                <m:t>2</m:t>
                              </m:r>
                            </m:sup>
                          </m:sSup>
                          <m:r>
                            <a:rPr kumimoji="1" lang="en-US" altLang="ja-JP" i="1">
                              <a:latin typeface="Cambria Math" panose="02040503050406030204" pitchFamily="18" charset="0"/>
                              <a:ea typeface="Cambria Math" panose="02040503050406030204" pitchFamily="18" charset="0"/>
                            </a:rPr>
                            <m:t>(</m:t>
                          </m:r>
                          <m:r>
                            <a:rPr kumimoji="1" lang="en-US" altLang="ja-JP" i="1">
                              <a:latin typeface="Cambria Math" panose="02040503050406030204" pitchFamily="18" charset="0"/>
                              <a:ea typeface="Cambria Math" panose="02040503050406030204" pitchFamily="18" charset="0"/>
                            </a:rPr>
                            <m:t>𝑧</m:t>
                          </m:r>
                          <m:r>
                            <a:rPr kumimoji="1" lang="en-US" altLang="ja-JP" i="1">
                              <a:latin typeface="Cambria Math" panose="02040503050406030204" pitchFamily="18" charset="0"/>
                              <a:ea typeface="Cambria Math" panose="02040503050406030204" pitchFamily="18" charset="0"/>
                            </a:rPr>
                            <m:t>)</m:t>
                          </m:r>
                        </m:den>
                      </m:f>
                      <m:r>
                        <a:rPr kumimoji="1" lang="ja-JP" altLang="en-US" i="1">
                          <a:latin typeface="Cambria Math" panose="02040503050406030204" pitchFamily="18" charset="0"/>
                          <a:ea typeface="Cambria Math" panose="02040503050406030204" pitchFamily="18" charset="0"/>
                        </a:rPr>
                        <m:t>　　</m:t>
                      </m:r>
                      <m:r>
                        <a:rPr kumimoji="1" lang="en-US" altLang="ja-JP" i="1">
                          <a:latin typeface="Cambria Math" panose="02040503050406030204" pitchFamily="18" charset="0"/>
                        </a:rPr>
                        <m:t>𝐸</m:t>
                      </m:r>
                      <m:d>
                        <m:dPr>
                          <m:ctrlPr>
                            <a:rPr kumimoji="1" lang="en-US" altLang="ja-JP" i="1">
                              <a:latin typeface="Cambria Math" panose="02040503050406030204" pitchFamily="18" charset="0"/>
                            </a:rPr>
                          </m:ctrlPr>
                        </m:dPr>
                        <m:e>
                          <m:r>
                            <a:rPr kumimoji="1" lang="en-US" altLang="ja-JP" i="1">
                              <a:latin typeface="Cambria Math" panose="02040503050406030204" pitchFamily="18" charset="0"/>
                            </a:rPr>
                            <m:t>𝑧</m:t>
                          </m:r>
                        </m:e>
                      </m:d>
                      <m:r>
                        <a:rPr kumimoji="1" lang="en-US" altLang="ja-JP" i="1">
                          <a:latin typeface="Cambria Math" panose="02040503050406030204" pitchFamily="18" charset="0"/>
                        </a:rPr>
                        <m:t>=</m:t>
                      </m:r>
                      <m:sSup>
                        <m:sSupPr>
                          <m:ctrlPr>
                            <a:rPr kumimoji="1" lang="en-US" altLang="ja-JP" i="1">
                              <a:latin typeface="Cambria Math" panose="02040503050406030204" pitchFamily="18" charset="0"/>
                            </a:rPr>
                          </m:ctrlPr>
                        </m:sSupPr>
                        <m:e>
                          <m:d>
                            <m:dPr>
                              <m:begChr m:val="["/>
                              <m:endChr m:val="]"/>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r>
                                    <m:rPr>
                                      <m:sty m:val="p"/>
                                    </m:rPr>
                                    <a:rPr kumimoji="1" lang="el-GR" altLang="ja-JP" i="1">
                                      <a:latin typeface="Cambria Math" panose="02040503050406030204" pitchFamily="18" charset="0"/>
                                      <a:ea typeface="Cambria Math" panose="02040503050406030204" pitchFamily="18" charset="0"/>
                                    </a:rPr>
                                    <m:t>Ω</m:t>
                                  </m:r>
                                </m:e>
                                <m:sub>
                                  <m:r>
                                    <m:rPr>
                                      <m:sty m:val="p"/>
                                    </m:rPr>
                                    <a:rPr kumimoji="1" lang="el-GR" altLang="ja-JP" i="1">
                                      <a:latin typeface="Cambria Math" panose="02040503050406030204" pitchFamily="18" charset="0"/>
                                      <a:ea typeface="Cambria Math" panose="02040503050406030204" pitchFamily="18" charset="0"/>
                                    </a:rPr>
                                    <m:t>Λ</m:t>
                                  </m:r>
                                  <m:r>
                                    <a:rPr kumimoji="1" lang="en-US" altLang="ja-JP" i="1">
                                      <a:latin typeface="Cambria Math" panose="02040503050406030204" pitchFamily="18" charset="0"/>
                                      <a:ea typeface="Cambria Math" panose="02040503050406030204" pitchFamily="18" charset="0"/>
                                    </a:rPr>
                                    <m:t>0</m:t>
                                  </m:r>
                                </m:sub>
                              </m:sSub>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r>
                                    <m:rPr>
                                      <m:sty m:val="p"/>
                                    </m:rPr>
                                    <a:rPr kumimoji="1" lang="el-GR" altLang="ja-JP" i="1">
                                      <a:latin typeface="Cambria Math" panose="02040503050406030204" pitchFamily="18" charset="0"/>
                                      <a:ea typeface="Cambria Math" panose="02040503050406030204" pitchFamily="18" charset="0"/>
                                    </a:rPr>
                                    <m:t>Ω</m:t>
                                  </m:r>
                                </m:e>
                                <m:sub>
                                  <m:r>
                                    <a:rPr kumimoji="1" lang="en-US" altLang="ja-JP" i="1">
                                      <a:latin typeface="Cambria Math" panose="02040503050406030204" pitchFamily="18" charset="0"/>
                                    </a:rPr>
                                    <m:t>𝑚</m:t>
                                  </m:r>
                                  <m:r>
                                    <a:rPr kumimoji="1" lang="en-US" altLang="ja-JP" i="1">
                                      <a:latin typeface="Cambria Math" panose="02040503050406030204" pitchFamily="18" charset="0"/>
                                    </a:rPr>
                                    <m:t>0</m:t>
                                  </m:r>
                                </m:sub>
                              </m:sSub>
                              <m:r>
                                <a:rPr kumimoji="1" lang="en-US" altLang="ja-JP" i="1">
                                  <a:latin typeface="Cambria Math" panose="02040503050406030204" pitchFamily="18" charset="0"/>
                                </a:rPr>
                                <m:t>(1+</m:t>
                              </m:r>
                              <m:r>
                                <a:rPr kumimoji="1" lang="en-US" altLang="ja-JP" i="1">
                                  <a:latin typeface="Cambria Math" panose="02040503050406030204" pitchFamily="18" charset="0"/>
                                </a:rPr>
                                <m:t>𝑧</m:t>
                              </m:r>
                              <m:sSup>
                                <m:sSupPr>
                                  <m:ctrlPr>
                                    <a:rPr kumimoji="1" lang="en-US" altLang="ja-JP" i="1">
                                      <a:latin typeface="Cambria Math" panose="02040503050406030204" pitchFamily="18" charset="0"/>
                                    </a:rPr>
                                  </m:ctrlPr>
                                </m:sSupPr>
                                <m:e>
                                  <m:r>
                                    <a:rPr kumimoji="1" lang="en-US" altLang="ja-JP" i="1">
                                      <a:latin typeface="Cambria Math" panose="02040503050406030204" pitchFamily="18" charset="0"/>
                                    </a:rPr>
                                    <m:t>)</m:t>
                                  </m:r>
                                </m:e>
                                <m:sup>
                                  <m:r>
                                    <a:rPr kumimoji="1" lang="en-US" altLang="ja-JP" i="1">
                                      <a:latin typeface="Cambria Math" panose="02040503050406030204" pitchFamily="18" charset="0"/>
                                    </a:rPr>
                                    <m:t>3</m:t>
                                  </m:r>
                                </m:sup>
                              </m:sSup>
                            </m:e>
                          </m:d>
                        </m:e>
                        <m:sup>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1</m:t>
                              </m:r>
                            </m:num>
                            <m:den>
                              <m:r>
                                <a:rPr kumimoji="1" lang="en-US" altLang="ja-JP" i="1">
                                  <a:latin typeface="Cambria Math" panose="02040503050406030204" pitchFamily="18" charset="0"/>
                                </a:rPr>
                                <m:t>2</m:t>
                              </m:r>
                            </m:den>
                          </m:f>
                        </m:sup>
                      </m:sSup>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73987" y="3819285"/>
                <a:ext cx="5298348" cy="1264705"/>
              </a:xfrm>
              <a:prstGeom prst="rect">
                <a:avLst/>
              </a:prstGeom>
              <a:blipFill rotWithShape="0">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64245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1000"/>
                                        <p:tgtEl>
                                          <p:spTgt spid="4">
                                            <p:txEl>
                                              <p:pRg st="7" end="7"/>
                                            </p:txEl>
                                          </p:spTgt>
                                        </p:tgtEl>
                                      </p:cBhvr>
                                    </p:animEffect>
                                    <p:anim calcmode="lin" valueType="num">
                                      <p:cBhvr>
                                        <p:cTn id="2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	</a:t>
            </a:r>
            <a:r>
              <a:rPr kumimoji="1" lang="en-US" altLang="ja-JP" sz="3200" dirty="0" smtClean="0"/>
              <a:t>SS2015</a:t>
            </a:r>
            <a:r>
              <a:rPr kumimoji="1" lang="ja-JP" altLang="en-US" sz="3200" dirty="0" smtClean="0"/>
              <a:t>の性質をさらに調べる。</a:t>
            </a:r>
            <a:endParaRPr kumimoji="1" lang="ja-JP" altLang="en-US" sz="3200" dirty="0"/>
          </a:p>
        </p:txBody>
      </p:sp>
      <p:sp>
        <p:nvSpPr>
          <p:cNvPr id="3" name="コンテンツ プレースホルダー 2"/>
          <p:cNvSpPr>
            <a:spLocks noGrp="1"/>
          </p:cNvSpPr>
          <p:nvPr>
            <p:ph idx="1"/>
          </p:nvPr>
        </p:nvSpPr>
        <p:spPr>
          <a:xfrm>
            <a:off x="457200" y="1117667"/>
            <a:ext cx="8229600" cy="3725680"/>
          </a:xfrm>
        </p:spPr>
        <p:txBody>
          <a:bodyPr/>
          <a:lstStyle/>
          <a:p>
            <a:endParaRPr kumimoji="1" lang="en-US" altLang="ja-JP" sz="2500" dirty="0" smtClean="0"/>
          </a:p>
          <a:p>
            <a:r>
              <a:rPr kumimoji="1" lang="en-US" altLang="ja-JP" sz="2500" dirty="0" smtClean="0"/>
              <a:t>SS2015</a:t>
            </a:r>
            <a:r>
              <a:rPr kumimoji="1" lang="ja-JP" altLang="en-US" sz="2500" dirty="0" smtClean="0"/>
              <a:t>ハローの</a:t>
            </a:r>
            <a:r>
              <a:rPr kumimoji="1" lang="en-US" altLang="ja-JP" sz="2500" dirty="0" smtClean="0"/>
              <a:t>mass</a:t>
            </a:r>
            <a:r>
              <a:rPr kumimoji="1" lang="ja-JP" altLang="en-US" sz="2500" dirty="0" smtClean="0"/>
              <a:t>の下限</a:t>
            </a:r>
            <a:endParaRPr kumimoji="1" lang="en-US" altLang="ja-JP" sz="2500" dirty="0" smtClean="0"/>
          </a:p>
          <a:p>
            <a:endParaRPr kumimoji="1" lang="en-US" altLang="ja-JP" sz="2500" dirty="0" smtClean="0"/>
          </a:p>
          <a:p>
            <a:r>
              <a:rPr kumimoji="1" lang="ja-JP" altLang="en-US" sz="2500" dirty="0" smtClean="0"/>
              <a:t>→</a:t>
            </a:r>
            <a:r>
              <a:rPr kumimoji="1" lang="en-US" altLang="ja-JP" sz="2500" dirty="0" smtClean="0"/>
              <a:t>(1)</a:t>
            </a:r>
            <a:r>
              <a:rPr kumimoji="1" lang="ja-JP" altLang="en-US" sz="2500" dirty="0" smtClean="0"/>
              <a:t>星・ハロー質量比（</a:t>
            </a:r>
            <a:r>
              <a:rPr kumimoji="1" lang="en-US" altLang="ja-JP" sz="2500" dirty="0" smtClean="0"/>
              <a:t>SHMR</a:t>
            </a:r>
            <a:r>
              <a:rPr kumimoji="1" lang="ja-JP" altLang="en-US" sz="2500" dirty="0" smtClean="0"/>
              <a:t>）を現在の重力系と比較</a:t>
            </a:r>
            <a:endParaRPr kumimoji="1" lang="en-US" altLang="ja-JP" sz="2500" dirty="0" smtClean="0"/>
          </a:p>
          <a:p>
            <a:endParaRPr kumimoji="1" lang="en-US" altLang="ja-JP" sz="2500" dirty="0" smtClean="0"/>
          </a:p>
          <a:p>
            <a:r>
              <a:rPr kumimoji="1" lang="ja-JP" altLang="en-US" sz="2500" dirty="0" smtClean="0"/>
              <a:t>→</a:t>
            </a:r>
            <a:r>
              <a:rPr kumimoji="1" lang="en-US" altLang="ja-JP" sz="2500" dirty="0" smtClean="0"/>
              <a:t>(2)</a:t>
            </a:r>
            <a:r>
              <a:rPr kumimoji="1" lang="ja-JP" altLang="en-US" sz="2500" dirty="0"/>
              <a:t>構造</a:t>
            </a:r>
            <a:r>
              <a:rPr kumimoji="1" lang="ja-JP" altLang="en-US" sz="2500" dirty="0" smtClean="0"/>
              <a:t>形成モデルに適用→</a:t>
            </a:r>
            <a:r>
              <a:rPr kumimoji="1" lang="en-US" altLang="ja-JP" sz="2500" dirty="0" smtClean="0"/>
              <a:t>SS2015</a:t>
            </a:r>
            <a:r>
              <a:rPr kumimoji="1" lang="ja-JP" altLang="en-US" sz="2500" dirty="0" smtClean="0"/>
              <a:t>の進化</a:t>
            </a:r>
            <a:endParaRPr kumimoji="1" lang="en-US" altLang="ja-JP" sz="2500" dirty="0" smtClean="0"/>
          </a:p>
          <a:p>
            <a:r>
              <a:rPr kumimoji="1" lang="en-US" altLang="ja-JP" sz="2500" dirty="0" smtClean="0"/>
              <a:t>	</a:t>
            </a:r>
          </a:p>
          <a:p>
            <a:r>
              <a:rPr kumimoji="1" lang="ja-JP" altLang="en-US"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617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2393"/>
            <a:ext cx="7772400" cy="545410"/>
          </a:xfrm>
        </p:spPr>
        <p:txBody>
          <a:bodyPr>
            <a:normAutofit fontScale="90000"/>
          </a:bodyPr>
          <a:lstStyle/>
          <a:p>
            <a:r>
              <a:rPr lang="ja-JP" altLang="en-US" sz="3600" dirty="0"/>
              <a:t>電離光子の光度密度</a:t>
            </a:r>
            <a:endParaRPr kumimoji="1" lang="ja-JP" altLang="en-US" sz="3600" dirty="0"/>
          </a:p>
        </p:txBody>
      </p:sp>
      <p:pic>
        <p:nvPicPr>
          <p:cNvPr id="17" name="図 16" descr="スクリーンショット 2014-03-07 16.04.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94" y="1079217"/>
            <a:ext cx="5328612" cy="3608231"/>
          </a:xfrm>
          <a:prstGeom prst="rect">
            <a:avLst/>
          </a:prstGeom>
        </p:spPr>
      </p:pic>
      <p:sp>
        <p:nvSpPr>
          <p:cNvPr id="18" name="正方形/長方形 17"/>
          <p:cNvSpPr/>
          <p:nvPr/>
        </p:nvSpPr>
        <p:spPr>
          <a:xfrm>
            <a:off x="6810021" y="4438954"/>
            <a:ext cx="2020968" cy="307777"/>
          </a:xfrm>
          <a:prstGeom prst="rect">
            <a:avLst/>
          </a:prstGeom>
        </p:spPr>
        <p:txBody>
          <a:bodyPr wrap="none">
            <a:spAutoFit/>
          </a:bodyPr>
          <a:lstStyle/>
          <a:p>
            <a:r>
              <a:rPr lang="en-US" altLang="ja-JP" dirty="0" smtClean="0"/>
              <a:t>(Robertson et al. 2013)</a:t>
            </a:r>
            <a:endParaRPr lang="ja-JP" altLang="en-US" dirty="0"/>
          </a:p>
        </p:txBody>
      </p:sp>
      <p:sp>
        <p:nvSpPr>
          <p:cNvPr id="3" name="スライド番号プレースホルダー 2"/>
          <p:cNvSpPr>
            <a:spLocks noGrp="1"/>
          </p:cNvSpPr>
          <p:nvPr>
            <p:ph type="sldNum" sz="quarter" idx="12"/>
          </p:nvPr>
        </p:nvSpPr>
        <p:spPr>
          <a:xfrm>
            <a:off x="6835420" y="4767263"/>
            <a:ext cx="2133600" cy="273844"/>
          </a:xfrm>
        </p:spPr>
        <p:txBody>
          <a:bodyPr/>
          <a:lstStyle/>
          <a:p>
            <a:fld id="{CF868150-7504-5844-9F68-33CDB80429EB}" type="slidenum">
              <a:rPr kumimoji="1" lang="ja-JP" altLang="en-US" smtClean="0"/>
              <a:t>3</a:t>
            </a:fld>
            <a:endParaRPr kumimoji="1" lang="ja-JP" altLang="en-US" dirty="0"/>
          </a:p>
        </p:txBody>
      </p:sp>
      <p:sp>
        <p:nvSpPr>
          <p:cNvPr id="4" name="テキスト ボックス 3"/>
          <p:cNvSpPr txBox="1"/>
          <p:nvPr/>
        </p:nvSpPr>
        <p:spPr>
          <a:xfrm>
            <a:off x="6781897" y="4155179"/>
            <a:ext cx="830036" cy="307777"/>
          </a:xfrm>
          <a:prstGeom prst="rect">
            <a:avLst/>
          </a:prstGeom>
          <a:noFill/>
        </p:spPr>
        <p:txBody>
          <a:bodyPr wrap="square" rtlCol="0">
            <a:spAutoFit/>
          </a:bodyPr>
          <a:lstStyle/>
          <a:p>
            <a:r>
              <a:rPr kumimoji="1" lang="en-US" altLang="ja-JP" dirty="0" smtClean="0"/>
              <a:t>0</a:t>
            </a:r>
            <a:endParaRPr kumimoji="1" lang="ja-JP" altLang="en-US" dirty="0"/>
          </a:p>
        </p:txBody>
      </p:sp>
      <p:sp>
        <p:nvSpPr>
          <p:cNvPr id="12" name="テキスト ボックス 11"/>
          <p:cNvSpPr txBox="1"/>
          <p:nvPr/>
        </p:nvSpPr>
        <p:spPr>
          <a:xfrm>
            <a:off x="4329259" y="4663312"/>
            <a:ext cx="1226413" cy="461665"/>
          </a:xfrm>
          <a:prstGeom prst="rect">
            <a:avLst/>
          </a:prstGeom>
          <a:noFill/>
        </p:spPr>
        <p:txBody>
          <a:bodyPr wrap="square" rtlCol="0">
            <a:spAutoFit/>
          </a:bodyPr>
          <a:lstStyle/>
          <a:p>
            <a:r>
              <a:rPr kumimoji="1" lang="ja-JP" altLang="en-US" sz="2400" dirty="0" smtClean="0"/>
              <a:t>等級</a:t>
            </a:r>
            <a:endParaRPr kumimoji="1" lang="ja-JP" altLang="en-US" sz="2400" dirty="0"/>
          </a:p>
        </p:txBody>
      </p:sp>
      <p:sp>
        <p:nvSpPr>
          <p:cNvPr id="13" name="テキスト ボックス 12"/>
          <p:cNvSpPr txBox="1"/>
          <p:nvPr/>
        </p:nvSpPr>
        <p:spPr>
          <a:xfrm>
            <a:off x="230904" y="3059433"/>
            <a:ext cx="1860253" cy="400110"/>
          </a:xfrm>
          <a:prstGeom prst="rect">
            <a:avLst/>
          </a:prstGeom>
          <a:noFill/>
        </p:spPr>
        <p:txBody>
          <a:bodyPr wrap="square" rtlCol="0">
            <a:spAutoFit/>
          </a:bodyPr>
          <a:lstStyle/>
          <a:p>
            <a:r>
              <a:rPr lang="en-US" altLang="ja-JP" sz="2000" dirty="0"/>
              <a:t>l</a:t>
            </a:r>
            <a:r>
              <a:rPr kumimoji="1" lang="en-US" altLang="ja-JP" sz="2000" dirty="0" smtClean="0"/>
              <a:t>og(</a:t>
            </a:r>
            <a:r>
              <a:rPr kumimoji="1" lang="ja-JP" altLang="en-US" sz="2000" dirty="0" smtClean="0"/>
              <a:t>光度密度</a:t>
            </a:r>
            <a:r>
              <a:rPr kumimoji="1" lang="en-US" altLang="ja-JP" sz="2000" dirty="0" smtClean="0"/>
              <a:t>)</a:t>
            </a:r>
            <a:endParaRPr kumimoji="1" lang="ja-JP" altLang="en-US" sz="2000" dirty="0"/>
          </a:p>
        </p:txBody>
      </p:sp>
      <p:sp>
        <p:nvSpPr>
          <p:cNvPr id="27" name="テキスト ボックス 26"/>
          <p:cNvSpPr txBox="1"/>
          <p:nvPr/>
        </p:nvSpPr>
        <p:spPr>
          <a:xfrm>
            <a:off x="187995" y="1025220"/>
            <a:ext cx="7944555" cy="1384995"/>
          </a:xfrm>
          <a:prstGeom prst="rect">
            <a:avLst/>
          </a:prstGeom>
          <a:noFill/>
          <a:ln w="38100" cmpd="sng">
            <a:solidFill>
              <a:srgbClr val="000000"/>
            </a:solidFill>
            <a:prstDash val="dash"/>
          </a:ln>
        </p:spPr>
        <p:txBody>
          <a:bodyPr wrap="square" rtlCol="0">
            <a:spAutoFit/>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grpSp>
        <p:nvGrpSpPr>
          <p:cNvPr id="24" name="図形グループ 23"/>
          <p:cNvGrpSpPr/>
          <p:nvPr/>
        </p:nvGrpSpPr>
        <p:grpSpPr>
          <a:xfrm>
            <a:off x="299296" y="1041624"/>
            <a:ext cx="7312637" cy="1319338"/>
            <a:chOff x="0" y="1509889"/>
            <a:chExt cx="6920086" cy="1450422"/>
          </a:xfrm>
        </p:grpSpPr>
        <p:cxnSp>
          <p:nvCxnSpPr>
            <p:cNvPr id="15" name="直線コネクタ 14"/>
            <p:cNvCxnSpPr/>
            <p:nvPr/>
          </p:nvCxnSpPr>
          <p:spPr>
            <a:xfrm>
              <a:off x="685800" y="2365375"/>
              <a:ext cx="6234286" cy="0"/>
            </a:xfrm>
            <a:prstGeom prst="line">
              <a:avLst/>
            </a:prstGeom>
            <a:ln w="57150" cmpd="sng">
              <a:solidFill>
                <a:srgbClr val="591EDD"/>
              </a:solidFill>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1453445" y="1509889"/>
              <a:ext cx="14111" cy="855486"/>
            </a:xfrm>
            <a:prstGeom prst="straightConnector1">
              <a:avLst/>
            </a:prstGeom>
            <a:ln w="57150" cmpd="sng">
              <a:solidFill>
                <a:srgbClr val="591EDD"/>
              </a:solidFill>
              <a:tailEnd type="arrow"/>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17076" y="1587472"/>
              <a:ext cx="1503843" cy="575205"/>
            </a:xfrm>
            <a:prstGeom prst="rect">
              <a:avLst/>
            </a:prstGeom>
            <a:noFill/>
          </p:spPr>
          <p:txBody>
            <a:bodyPr wrap="square" rtlCol="0">
              <a:spAutoFit/>
            </a:bodyPr>
            <a:lstStyle/>
            <a:p>
              <a:r>
                <a:rPr kumimoji="1" lang="ja-JP" altLang="en-US" dirty="0" smtClean="0"/>
                <a:t>銀河だけで</a:t>
              </a:r>
              <a:endParaRPr kumimoji="1" lang="en-US" altLang="ja-JP" dirty="0" smtClean="0"/>
            </a:p>
            <a:p>
              <a:r>
                <a:rPr kumimoji="1" lang="ja-JP" altLang="en-US" dirty="0" smtClean="0"/>
                <a:t>説明可能</a:t>
              </a:r>
              <a:endParaRPr kumimoji="1" lang="ja-JP" altLang="en-US" dirty="0"/>
            </a:p>
          </p:txBody>
        </p:sp>
        <p:sp>
          <p:nvSpPr>
            <p:cNvPr id="22" name="テキスト ボックス 21"/>
            <p:cNvSpPr txBox="1"/>
            <p:nvPr/>
          </p:nvSpPr>
          <p:spPr>
            <a:xfrm>
              <a:off x="0" y="2621955"/>
              <a:ext cx="1503843" cy="338356"/>
            </a:xfrm>
            <a:prstGeom prst="rect">
              <a:avLst/>
            </a:prstGeom>
            <a:noFill/>
          </p:spPr>
          <p:txBody>
            <a:bodyPr wrap="square" rtlCol="0">
              <a:spAutoFit/>
            </a:bodyPr>
            <a:lstStyle/>
            <a:p>
              <a:r>
                <a:rPr kumimoji="1" lang="ja-JP" altLang="en-US" dirty="0" smtClean="0"/>
                <a:t>説明できない</a:t>
              </a:r>
              <a:endParaRPr kumimoji="1" lang="ja-JP" altLang="en-US" dirty="0"/>
            </a:p>
          </p:txBody>
        </p:sp>
      </p:grpSp>
      <p:sp>
        <p:nvSpPr>
          <p:cNvPr id="25" name="正方形/長方形 24"/>
          <p:cNvSpPr/>
          <p:nvPr/>
        </p:nvSpPr>
        <p:spPr>
          <a:xfrm>
            <a:off x="2684964" y="1072626"/>
            <a:ext cx="1954386" cy="3106468"/>
          </a:xfrm>
          <a:prstGeom prst="rect">
            <a:avLst/>
          </a:prstGeom>
          <a:gradFill flip="none" rotWithShape="1">
            <a:gsLst>
              <a:gs pos="0">
                <a:schemeClr val="accent3">
                  <a:tint val="50000"/>
                  <a:satMod val="300000"/>
                  <a:alpha val="56000"/>
                </a:schemeClr>
              </a:gs>
              <a:gs pos="35000">
                <a:schemeClr val="accent3">
                  <a:tint val="37000"/>
                  <a:satMod val="300000"/>
                  <a:alpha val="56000"/>
                </a:schemeClr>
              </a:gs>
              <a:gs pos="100000">
                <a:schemeClr val="accent3">
                  <a:tint val="15000"/>
                  <a:satMod val="350000"/>
                  <a:alpha val="5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1" name="テキスト ボックス 30"/>
          <p:cNvSpPr txBox="1"/>
          <p:nvPr/>
        </p:nvSpPr>
        <p:spPr>
          <a:xfrm>
            <a:off x="2919765" y="3191421"/>
            <a:ext cx="851682" cy="307777"/>
          </a:xfrm>
          <a:prstGeom prst="rect">
            <a:avLst/>
          </a:prstGeom>
          <a:noFill/>
        </p:spPr>
        <p:txBody>
          <a:bodyPr wrap="square" rtlCol="0">
            <a:spAutoFit/>
          </a:bodyPr>
          <a:lstStyle/>
          <a:p>
            <a:r>
              <a:rPr kumimoji="1" lang="ja-JP" altLang="en-US" dirty="0" smtClean="0"/>
              <a:t>データ</a:t>
            </a:r>
            <a:endParaRPr kumimoji="1" lang="ja-JP" altLang="en-US" dirty="0"/>
          </a:p>
        </p:txBody>
      </p:sp>
      <p:sp>
        <p:nvSpPr>
          <p:cNvPr id="26" name="正方形/長方形 25"/>
          <p:cNvSpPr/>
          <p:nvPr/>
        </p:nvSpPr>
        <p:spPr>
          <a:xfrm>
            <a:off x="4700403" y="1053800"/>
            <a:ext cx="2550936" cy="3106468"/>
          </a:xfrm>
          <a:prstGeom prst="rect">
            <a:avLst/>
          </a:prstGeom>
          <a:gradFill flip="none" rotWithShape="1">
            <a:gsLst>
              <a:gs pos="0">
                <a:schemeClr val="accent6">
                  <a:tint val="50000"/>
                  <a:satMod val="300000"/>
                  <a:alpha val="50000"/>
                </a:schemeClr>
              </a:gs>
              <a:gs pos="35000">
                <a:schemeClr val="accent6">
                  <a:tint val="37000"/>
                  <a:satMod val="300000"/>
                  <a:alpha val="50000"/>
                </a:schemeClr>
              </a:gs>
              <a:gs pos="100000">
                <a:schemeClr val="accent6">
                  <a:tint val="15000"/>
                  <a:satMod val="350000"/>
                  <a:alpha val="5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5" name="テキスト ボックス 4"/>
          <p:cNvSpPr txBox="1"/>
          <p:nvPr/>
        </p:nvSpPr>
        <p:spPr>
          <a:xfrm rot="16200000">
            <a:off x="3246269" y="2918299"/>
            <a:ext cx="2165982" cy="307777"/>
          </a:xfrm>
          <a:prstGeom prst="rect">
            <a:avLst/>
          </a:prstGeom>
          <a:noFill/>
        </p:spPr>
        <p:txBody>
          <a:bodyPr wrap="square" rtlCol="0">
            <a:spAutoFit/>
          </a:bodyPr>
          <a:lstStyle/>
          <a:p>
            <a:r>
              <a:rPr kumimoji="1" lang="ja-JP" altLang="en-US" dirty="0" smtClean="0">
                <a:solidFill>
                  <a:srgbClr val="FF0000"/>
                </a:solidFill>
              </a:rPr>
              <a:t>これまでの限界</a:t>
            </a:r>
            <a:endParaRPr kumimoji="1" lang="ja-JP" altLang="en-US" dirty="0">
              <a:solidFill>
                <a:srgbClr val="FF0000"/>
              </a:solidFill>
            </a:endParaRPr>
          </a:p>
        </p:txBody>
      </p:sp>
      <p:cxnSp>
        <p:nvCxnSpPr>
          <p:cNvPr id="7" name="直線コネクタ 6"/>
          <p:cNvCxnSpPr/>
          <p:nvPr/>
        </p:nvCxnSpPr>
        <p:spPr>
          <a:xfrm>
            <a:off x="4635495" y="1774031"/>
            <a:ext cx="15875" cy="2405063"/>
          </a:xfrm>
          <a:prstGeom prst="line">
            <a:avLst/>
          </a:prstGeom>
          <a:ln w="57150" cmpd="sng">
            <a:solidFill>
              <a:srgbClr val="FF0000"/>
            </a:solidFill>
          </a:ln>
        </p:spPr>
        <p:style>
          <a:lnRef idx="3">
            <a:schemeClr val="accent2"/>
          </a:lnRef>
          <a:fillRef idx="0">
            <a:schemeClr val="accent2"/>
          </a:fillRef>
          <a:effectRef idx="2">
            <a:schemeClr val="accent2"/>
          </a:effectRef>
          <a:fontRef idx="minor">
            <a:schemeClr val="tx1"/>
          </a:fontRef>
        </p:style>
      </p:cxnSp>
      <p:sp>
        <p:nvSpPr>
          <p:cNvPr id="6" name="テキスト ボックス 5"/>
          <p:cNvSpPr txBox="1"/>
          <p:nvPr/>
        </p:nvSpPr>
        <p:spPr>
          <a:xfrm>
            <a:off x="7899949" y="1724813"/>
            <a:ext cx="1489223" cy="1323439"/>
          </a:xfrm>
          <a:prstGeom prst="rect">
            <a:avLst/>
          </a:prstGeom>
          <a:noFill/>
        </p:spPr>
        <p:txBody>
          <a:bodyPr wrap="square" rtlCol="0">
            <a:spAutoFit/>
          </a:bodyPr>
          <a:lstStyle/>
          <a:p>
            <a:r>
              <a:rPr kumimoji="1" lang="ja-JP" altLang="en-US" sz="8000" dirty="0" smtClean="0">
                <a:solidFill>
                  <a:srgbClr val="FF0000"/>
                </a:solidFill>
              </a:rPr>
              <a:t>？</a:t>
            </a:r>
            <a:endParaRPr kumimoji="1" lang="ja-JP" altLang="en-US" sz="8000" dirty="0">
              <a:solidFill>
                <a:srgbClr val="FF0000"/>
              </a:solidFill>
            </a:endParaRPr>
          </a:p>
        </p:txBody>
      </p:sp>
      <p:cxnSp>
        <p:nvCxnSpPr>
          <p:cNvPr id="11" name="直線矢印コネクタ 10"/>
          <p:cNvCxnSpPr/>
          <p:nvPr/>
        </p:nvCxnSpPr>
        <p:spPr>
          <a:xfrm flipH="1">
            <a:off x="6581371" y="1526375"/>
            <a:ext cx="14111" cy="974828"/>
          </a:xfrm>
          <a:prstGeom prst="straightConnector1">
            <a:avLst/>
          </a:prstGeom>
          <a:ln w="76200" cmpd="sng">
            <a:solidFill>
              <a:srgbClr val="FF0000"/>
            </a:solidFill>
            <a:headEnd type="arrow"/>
            <a:tailEnd type="arrow"/>
          </a:ln>
        </p:spPr>
        <p:style>
          <a:lnRef idx="3">
            <a:schemeClr val="accent6"/>
          </a:lnRef>
          <a:fillRef idx="0">
            <a:schemeClr val="accent6"/>
          </a:fillRef>
          <a:effectRef idx="2">
            <a:schemeClr val="accent6"/>
          </a:effectRef>
          <a:fontRef idx="minor">
            <a:schemeClr val="tx1"/>
          </a:fontRef>
        </p:style>
      </p:cxnSp>
      <p:sp>
        <p:nvSpPr>
          <p:cNvPr id="29" name="テキスト ボックス 28"/>
          <p:cNvSpPr txBox="1"/>
          <p:nvPr/>
        </p:nvSpPr>
        <p:spPr>
          <a:xfrm>
            <a:off x="6578837" y="1219595"/>
            <a:ext cx="1357088" cy="523220"/>
          </a:xfrm>
          <a:prstGeom prst="rect">
            <a:avLst/>
          </a:prstGeom>
          <a:noFill/>
        </p:spPr>
        <p:txBody>
          <a:bodyPr wrap="square" rtlCol="0">
            <a:spAutoFit/>
          </a:bodyPr>
          <a:lstStyle/>
          <a:p>
            <a:r>
              <a:rPr kumimoji="1" lang="ja-JP" altLang="en-US" sz="2800" b="1" dirty="0" smtClean="0">
                <a:solidFill>
                  <a:srgbClr val="FF0000"/>
                </a:solidFill>
              </a:rPr>
              <a:t>不定性</a:t>
            </a:r>
            <a:endParaRPr kumimoji="1" lang="ja-JP" altLang="en-US" sz="2800" b="1" dirty="0">
              <a:solidFill>
                <a:srgbClr val="FF0000"/>
              </a:solidFill>
            </a:endParaRPr>
          </a:p>
        </p:txBody>
      </p:sp>
    </p:spTree>
    <p:extLst>
      <p:ext uri="{BB962C8B-B14F-4D97-AF65-F5344CB8AC3E}">
        <p14:creationId xmlns:p14="http://schemas.microsoft.com/office/powerpoint/2010/main" val="27353593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875646" y="1159880"/>
            <a:ext cx="4052388" cy="3093787"/>
          </a:xfrm>
          <a:prstGeom prst="rect">
            <a:avLst/>
          </a:prstGeom>
        </p:spPr>
      </p:pic>
      <mc:AlternateContent xmlns:mc="http://schemas.openxmlformats.org/markup-compatibility/2006" xmlns:a14="http://schemas.microsoft.com/office/drawing/2010/main">
        <mc:Choice Requires="a14">
          <p:sp>
            <p:nvSpPr>
              <p:cNvPr id="5" name="コンテンツ プレースホルダー 4"/>
              <p:cNvSpPr>
                <a:spLocks noGrp="1"/>
              </p:cNvSpPr>
              <p:nvPr>
                <p:ph idx="1"/>
              </p:nvPr>
            </p:nvSpPr>
            <p:spPr>
              <a:xfrm>
                <a:off x="207896" y="755837"/>
                <a:ext cx="8720138" cy="4340292"/>
              </a:xfrm>
              <a:ln>
                <a:solidFill>
                  <a:schemeClr val="tx1"/>
                </a:solidFill>
              </a:ln>
            </p:spPr>
            <p:txBody>
              <a:bodyPr/>
              <a:lstStyle/>
              <a:p>
                <a:r>
                  <a:rPr kumimoji="1" lang="ja-JP" altLang="en-US" sz="1600" dirty="0" smtClean="0"/>
                  <a:t>・</a:t>
                </a:r>
                <a:r>
                  <a:rPr kumimoji="1" lang="en-US" altLang="ja-JP" sz="1600" dirty="0" smtClean="0"/>
                  <a:t>SHMR</a:t>
                </a:r>
                <a:r>
                  <a:rPr kumimoji="1" lang="ja-JP" altLang="en-US" sz="1600" dirty="0" smtClean="0"/>
                  <a:t>とは </a:t>
                </a:r>
                <a:r>
                  <a:rPr kumimoji="1" lang="en-US" altLang="ja-JP" sz="1600" dirty="0" smtClean="0"/>
                  <a:t>: </a:t>
                </a:r>
              </a:p>
              <a:p>
                <a:r>
                  <a:rPr kumimoji="1" lang="ja-JP" altLang="en-US" sz="1600" u="sng" dirty="0" smtClean="0"/>
                  <a:t>銀河の星質量</a:t>
                </a:r>
                <a:r>
                  <a:rPr kumimoji="1" lang="ja-JP" altLang="en-US" sz="1600" dirty="0" smtClean="0"/>
                  <a:t>とダークハロー質量の比</a:t>
                </a:r>
                <a:endParaRPr kumimoji="1" lang="en-US" altLang="ja-JP" sz="1600" dirty="0" smtClean="0"/>
              </a:p>
              <a:p>
                <a:r>
                  <a:rPr lang="ja-JP" altLang="en-US" sz="1600" dirty="0" smtClean="0"/>
                  <a:t> </a:t>
                </a:r>
                <a:r>
                  <a:rPr lang="en-US" altLang="ja-JP" sz="1600" dirty="0" smtClean="0"/>
                  <a:t>(</a:t>
                </a:r>
                <a:r>
                  <a:rPr lang="ja-JP" altLang="en-US" sz="1600" dirty="0" smtClean="0"/>
                  <a:t>↳銀河の紫外線光度から計算　</a:t>
                </a:r>
                <a:r>
                  <a:rPr lang="en-US" altLang="ja-JP" sz="1600" dirty="0" smtClean="0"/>
                  <a:t>Gonzalez+11)</a:t>
                </a:r>
              </a:p>
              <a:p>
                <a:r>
                  <a:rPr lang="en-US" altLang="ja-JP" sz="1600" dirty="0" smtClean="0"/>
                  <a:t>        </a:t>
                </a:r>
              </a:p>
              <a:p>
                <a:endParaRPr lang="en-US" altLang="ja-JP" sz="1600" dirty="0" smtClean="0"/>
              </a:p>
              <a:p>
                <a:r>
                  <a:rPr lang="ja-JP" altLang="en-US" sz="1600" dirty="0" smtClean="0"/>
                  <a:t>・</a:t>
                </a:r>
                <a:r>
                  <a:rPr lang="en-US" altLang="ja-JP" sz="1600" dirty="0" smtClean="0"/>
                  <a:t>SHMR</a:t>
                </a:r>
                <a:r>
                  <a:rPr lang="ja-JP" altLang="en-US" sz="1600" dirty="0" smtClean="0"/>
                  <a:t>から得られる情報 </a:t>
                </a:r>
                <a:r>
                  <a:rPr lang="en-US" altLang="ja-JP" sz="1600" dirty="0" smtClean="0"/>
                  <a:t>: </a:t>
                </a:r>
                <a:r>
                  <a:rPr lang="ja-JP" altLang="en-US" sz="1600" dirty="0" smtClean="0"/>
                  <a:t>星形成効率</a:t>
                </a:r>
                <a:endParaRPr lang="en-US" altLang="ja-JP" sz="1600" dirty="0" smtClean="0"/>
              </a:p>
              <a:p>
                <a:r>
                  <a:rPr lang="ja-JP" altLang="en-US" sz="1600" dirty="0" smtClean="0"/>
                  <a:t>・</a:t>
                </a:r>
                <a:r>
                  <a:rPr lang="en-US" altLang="ja-JP" sz="1600" dirty="0" smtClean="0">
                    <a:solidFill>
                      <a:srgbClr val="00B0F0"/>
                    </a:solidFill>
                  </a:rPr>
                  <a:t>SS2015</a:t>
                </a:r>
                <a:r>
                  <a:rPr lang="ja-JP" altLang="en-US" sz="1600" dirty="0" smtClean="0"/>
                  <a:t>の</a:t>
                </a:r>
                <a:r>
                  <a:rPr lang="en-US" altLang="ja-JP" sz="1600" dirty="0" smtClean="0"/>
                  <a:t>SHMR</a:t>
                </a:r>
                <a:r>
                  <a:rPr lang="ja-JP" altLang="en-US" sz="1600" dirty="0" smtClean="0"/>
                  <a:t>を</a:t>
                </a:r>
                <a:r>
                  <a:rPr lang="en-US" altLang="ja-JP" sz="1600" dirty="0" smtClean="0"/>
                  <a:t>z=0</a:t>
                </a:r>
                <a:r>
                  <a:rPr lang="ja-JP" altLang="en-US" sz="1600" dirty="0" smtClean="0"/>
                  <a:t>のものと比較</a:t>
                </a:r>
                <a:r>
                  <a:rPr lang="en-US" altLang="ja-JP" sz="1600" dirty="0" smtClean="0"/>
                  <a:t>(</a:t>
                </a:r>
                <a:r>
                  <a:rPr lang="ja-JP" altLang="en-US" sz="1600" dirty="0" smtClean="0"/>
                  <a:t>右図</a:t>
                </a:r>
                <a:r>
                  <a:rPr lang="en-US" altLang="ja-JP" sz="1600" dirty="0" smtClean="0"/>
                  <a:t>)</a:t>
                </a:r>
              </a:p>
              <a:p>
                <a:endParaRPr kumimoji="1" lang="en-US" altLang="ja-JP" sz="1600" i="1" dirty="0" smtClean="0">
                  <a:latin typeface="Cambria Math" panose="02040503050406030204" pitchFamily="18" charset="0"/>
                </a:endParaRPr>
              </a:p>
              <a:p>
                <a:r>
                  <a:rPr kumimoji="1" lang="ja-JP" altLang="en-US" sz="1600" dirty="0">
                    <a:latin typeface="Cambria Math" panose="02040503050406030204" pitchFamily="18" charset="0"/>
                  </a:rPr>
                  <a:t>・</a:t>
                </a:r>
                <a14:m>
                  <m:oMath xmlns:m="http://schemas.openxmlformats.org/officeDocument/2006/math" xmlns="">
                    <m:r>
                      <a:rPr kumimoji="1" lang="en-US" altLang="ja-JP" sz="1600" i="1">
                        <a:latin typeface="Cambria Math" panose="02040503050406030204" pitchFamily="18" charset="0"/>
                      </a:rPr>
                      <m:t>𝑧</m:t>
                    </m:r>
                    <m:r>
                      <a:rPr kumimoji="1" lang="en-US" altLang="ja-JP" sz="1600" i="1">
                        <a:latin typeface="Cambria Math" panose="02040503050406030204" pitchFamily="18" charset="0"/>
                      </a:rPr>
                      <m:t>=8</m:t>
                    </m:r>
                  </m:oMath>
                </a14:m>
                <a:r>
                  <a:rPr kumimoji="1" lang="ja-JP" altLang="en-US" sz="1600" dirty="0"/>
                  <a:t>で</a:t>
                </a:r>
                <a14:m>
                  <m:oMath xmlns:m="http://schemas.openxmlformats.org/officeDocument/2006/math" xmlns="">
                    <m:r>
                      <a:rPr kumimoji="1" lang="en-US" altLang="ja-JP" sz="1600" i="1">
                        <a:latin typeface="Cambria Math" panose="02040503050406030204" pitchFamily="18" charset="0"/>
                      </a:rPr>
                      <m:t>𝑀</m:t>
                    </m:r>
                    <m:d>
                      <m:dPr>
                        <m:ctrlPr>
                          <a:rPr kumimoji="1" lang="en-US" altLang="ja-JP" sz="1600" i="1">
                            <a:latin typeface="Cambria Math" panose="02040503050406030204" pitchFamily="18" charset="0"/>
                          </a:rPr>
                        </m:ctrlPr>
                      </m:dPr>
                      <m:e>
                        <m:r>
                          <a:rPr kumimoji="1" lang="ja-JP" altLang="en-US" sz="1600" i="1">
                            <a:latin typeface="Cambria Math" panose="02040503050406030204" pitchFamily="18" charset="0"/>
                          </a:rPr>
                          <m:t>星</m:t>
                        </m:r>
                      </m:e>
                    </m:d>
                    <m:r>
                      <a:rPr kumimoji="1" lang="en-US" altLang="ja-JP" sz="1600" i="1">
                        <a:latin typeface="Cambria Math" panose="02040503050406030204" pitchFamily="18" charset="0"/>
                      </a:rPr>
                      <m:t>/</m:t>
                    </m:r>
                    <m:r>
                      <a:rPr kumimoji="1" lang="en-US" altLang="ja-JP" sz="1600" i="1">
                        <a:latin typeface="Cambria Math" panose="02040503050406030204" pitchFamily="18" charset="0"/>
                      </a:rPr>
                      <m:t>𝑀</m:t>
                    </m:r>
                    <m:d>
                      <m:dPr>
                        <m:ctrlPr>
                          <a:rPr kumimoji="1" lang="en-US" altLang="ja-JP" sz="1600" i="1">
                            <a:latin typeface="Cambria Math" panose="02040503050406030204" pitchFamily="18" charset="0"/>
                          </a:rPr>
                        </m:ctrlPr>
                      </m:dPr>
                      <m:e>
                        <m:r>
                          <a:rPr kumimoji="1" lang="en-US" altLang="ja-JP" sz="1600" i="1">
                            <a:latin typeface="Cambria Math" panose="02040503050406030204" pitchFamily="18" charset="0"/>
                          </a:rPr>
                          <m:t>𝐷𝑀</m:t>
                        </m:r>
                      </m:e>
                    </m:d>
                    <m:r>
                      <a:rPr kumimoji="1" lang="en-US" altLang="ja-JP" sz="1600" i="1">
                        <a:latin typeface="Cambria Math" panose="02040503050406030204" pitchFamily="18" charset="0"/>
                      </a:rPr>
                      <m:t>&lt;0.</m:t>
                    </m:r>
                    <m:r>
                      <a:rPr kumimoji="1" lang="en-US" altLang="ja-JP" sz="1600">
                        <a:latin typeface="Cambria Math" panose="02040503050406030204" pitchFamily="18" charset="0"/>
                      </a:rPr>
                      <m:t>003</m:t>
                    </m:r>
                  </m:oMath>
                </a14:m>
                <a:endParaRPr lang="en-US" altLang="ja-JP" sz="1600" dirty="0" smtClean="0"/>
              </a:p>
              <a:p>
                <a:r>
                  <a:rPr lang="ja-JP" altLang="en-US" sz="1600" dirty="0"/>
                  <a:t>　</a:t>
                </a:r>
                <a:r>
                  <a:rPr lang="ja-JP" altLang="en-US" sz="1600" dirty="0" smtClean="0"/>
                  <a:t>↳現在の銀河の構造と比べて</a:t>
                </a:r>
                <a:endParaRPr lang="en-US" altLang="ja-JP" sz="1600" dirty="0" smtClean="0"/>
              </a:p>
              <a:p>
                <a:r>
                  <a:rPr lang="ja-JP" altLang="en-US" sz="1600" dirty="0"/>
                  <a:t>　</a:t>
                </a:r>
                <a:r>
                  <a:rPr lang="ja-JP" altLang="en-US" sz="1600" dirty="0" smtClean="0"/>
                  <a:t>　ダークマターが</a:t>
                </a:r>
                <a:r>
                  <a:rPr lang="en-US" altLang="ja-JP" sz="1600" dirty="0" smtClean="0"/>
                  <a:t>10</a:t>
                </a:r>
                <a:r>
                  <a:rPr lang="ja-JP" altLang="en-US" sz="1600" dirty="0" smtClean="0"/>
                  <a:t>倍以上優勢だった</a:t>
                </a:r>
                <a:endParaRPr lang="en-US" altLang="ja-JP" sz="1600" dirty="0" smtClean="0"/>
              </a:p>
              <a:p>
                <a:r>
                  <a:rPr lang="ja-JP" altLang="en-US" sz="1600" dirty="0" smtClean="0"/>
                  <a:t>⇒</a:t>
                </a:r>
                <a:r>
                  <a:rPr lang="ja-JP" altLang="en-US" sz="1600" u="sng" dirty="0" smtClean="0"/>
                  <a:t>ダークマター先行の構造形成描像</a:t>
                </a:r>
                <a:endParaRPr lang="en-US" altLang="ja-JP" sz="1600" u="sng" dirty="0"/>
              </a:p>
              <a:p>
                <a:endParaRPr lang="en-US" altLang="ja-JP" dirty="0"/>
              </a:p>
              <a:p>
                <a:endParaRPr lang="en-US" altLang="ja-JP" dirty="0" smtClean="0"/>
              </a:p>
              <a:p>
                <a:endParaRPr kumimoji="1" lang="en-US" altLang="ja-JP" dirty="0"/>
              </a:p>
              <a:p>
                <a:endParaRPr kumimoji="1" lang="ja-JP" altLang="en-US" dirty="0"/>
              </a:p>
            </p:txBody>
          </p:sp>
        </mc:Choice>
        <mc:Fallback xmlns="">
          <p:sp>
            <p:nvSpPr>
              <p:cNvPr id="5" name="コンテンツ プレースホルダー 4"/>
              <p:cNvSpPr>
                <a:spLocks noGrp="1" noRot="1" noChangeAspect="1" noMove="1" noResize="1" noEditPoints="1" noAdjustHandles="1" noChangeArrowheads="1" noChangeShapeType="1" noTextEdit="1"/>
              </p:cNvSpPr>
              <p:nvPr>
                <p:ph idx="1"/>
              </p:nvPr>
            </p:nvSpPr>
            <p:spPr>
              <a:xfrm>
                <a:off x="207896" y="755837"/>
                <a:ext cx="8720138" cy="4340292"/>
              </a:xfrm>
              <a:blipFill rotWithShape="0">
                <a:blip r:embed="rId4"/>
                <a:stretch>
                  <a:fillRect l="-279"/>
                </a:stretch>
              </a:blipFill>
              <a:ln>
                <a:solidFill>
                  <a:schemeClr val="tx1"/>
                </a:solidFill>
              </a:ln>
            </p:spPr>
            <p:txBody>
              <a:bodyPr/>
              <a:lstStyle/>
              <a:p>
                <a:r>
                  <a:rPr lang="ja-JP" altLang="en-US">
                    <a:noFill/>
                  </a:rPr>
                  <a:t> </a:t>
                </a:r>
              </a:p>
            </p:txBody>
          </p:sp>
        </mc:Fallback>
      </mc:AlternateContent>
      <p:sp>
        <p:nvSpPr>
          <p:cNvPr id="8" name="テキスト ボックス 7"/>
          <p:cNvSpPr txBox="1"/>
          <p:nvPr/>
        </p:nvSpPr>
        <p:spPr>
          <a:xfrm>
            <a:off x="6520875" y="4348280"/>
            <a:ext cx="1261884" cy="253916"/>
          </a:xfrm>
          <a:prstGeom prst="rect">
            <a:avLst/>
          </a:prstGeom>
          <a:noFill/>
        </p:spPr>
        <p:txBody>
          <a:bodyPr wrap="none" rtlCol="0">
            <a:spAutoFit/>
          </a:bodyPr>
          <a:lstStyle/>
          <a:p>
            <a:r>
              <a:rPr kumimoji="1" lang="ja-JP" altLang="en-US" sz="1050" dirty="0"/>
              <a:t>ダークハロー質量</a:t>
            </a:r>
          </a:p>
        </p:txBody>
      </p:sp>
      <p:sp>
        <p:nvSpPr>
          <p:cNvPr id="9" name="テキスト ボックス 8"/>
          <p:cNvSpPr txBox="1"/>
          <p:nvPr/>
        </p:nvSpPr>
        <p:spPr>
          <a:xfrm>
            <a:off x="4600990" y="2474027"/>
            <a:ext cx="346249" cy="489878"/>
          </a:xfrm>
          <a:prstGeom prst="rect">
            <a:avLst/>
          </a:prstGeom>
          <a:noFill/>
        </p:spPr>
        <p:txBody>
          <a:bodyPr vert="vert270" wrap="none" rtlCol="0">
            <a:spAutoFit/>
          </a:bodyPr>
          <a:lstStyle/>
          <a:p>
            <a:r>
              <a:rPr kumimoji="1" lang="en-US" altLang="ja-JP" sz="1050" dirty="0" smtClean="0"/>
              <a:t>SHMR</a:t>
            </a:r>
            <a:endParaRPr kumimoji="1" lang="ja-JP" altLang="en-US" sz="1050" dirty="0"/>
          </a:p>
        </p:txBody>
      </p:sp>
      <p:sp>
        <p:nvSpPr>
          <p:cNvPr id="10" name="テキスト ボックス 9"/>
          <p:cNvSpPr txBox="1"/>
          <p:nvPr/>
        </p:nvSpPr>
        <p:spPr>
          <a:xfrm>
            <a:off x="6946770" y="4602196"/>
            <a:ext cx="1752403" cy="253916"/>
          </a:xfrm>
          <a:prstGeom prst="rect">
            <a:avLst/>
          </a:prstGeom>
          <a:noFill/>
        </p:spPr>
        <p:txBody>
          <a:bodyPr wrap="none" rtlCol="0">
            <a:spAutoFit/>
          </a:bodyPr>
          <a:lstStyle/>
          <a:p>
            <a:r>
              <a:rPr lang="en-US" altLang="ja-JP" sz="1050" dirty="0" smtClean="0"/>
              <a:t>(Leauthaud et al.</a:t>
            </a:r>
            <a:r>
              <a:rPr lang="ja-JP" altLang="en-US" sz="1050" dirty="0"/>
              <a:t> </a:t>
            </a:r>
            <a:r>
              <a:rPr lang="ja-JP" altLang="en-US" sz="1050" dirty="0" smtClean="0"/>
              <a:t> </a:t>
            </a:r>
            <a:r>
              <a:rPr lang="en-US" altLang="ja-JP" sz="1050" dirty="0" smtClean="0"/>
              <a:t>2012)</a:t>
            </a:r>
            <a:r>
              <a:rPr lang="ja-JP" altLang="en-US" sz="1050" dirty="0"/>
              <a:t>　</a:t>
            </a:r>
            <a:endParaRPr kumimoji="1" lang="ja-JP" altLang="en-US" sz="1050" dirty="0"/>
          </a:p>
        </p:txBody>
      </p:sp>
      <p:sp>
        <p:nvSpPr>
          <p:cNvPr id="3" name="正方形/長方形 2"/>
          <p:cNvSpPr/>
          <p:nvPr/>
        </p:nvSpPr>
        <p:spPr>
          <a:xfrm>
            <a:off x="3587160" y="171062"/>
            <a:ext cx="1393330" cy="584775"/>
          </a:xfrm>
          <a:prstGeom prst="rect">
            <a:avLst/>
          </a:prstGeom>
        </p:spPr>
        <p:txBody>
          <a:bodyPr wrap="none">
            <a:spAutoFit/>
          </a:bodyPr>
          <a:lstStyle/>
          <a:p>
            <a:pPr lvl="0"/>
            <a:r>
              <a:rPr kumimoji="1" lang="en-US" altLang="ja-JP" sz="3200" b="1" dirty="0"/>
              <a:t>SHMR</a:t>
            </a:r>
            <a:endParaRPr lang="ja-JP" altLang="en-US" sz="2800" b="1" dirty="0"/>
          </a:p>
        </p:txBody>
      </p:sp>
      <p:sp>
        <p:nvSpPr>
          <p:cNvPr id="11" name="テキスト ボックス 10"/>
          <p:cNvSpPr txBox="1"/>
          <p:nvPr/>
        </p:nvSpPr>
        <p:spPr>
          <a:xfrm>
            <a:off x="6832819" y="3506608"/>
            <a:ext cx="1049967" cy="215444"/>
          </a:xfrm>
          <a:prstGeom prst="rect">
            <a:avLst/>
          </a:prstGeom>
          <a:noFill/>
        </p:spPr>
        <p:txBody>
          <a:bodyPr wrap="none" lIns="0" tIns="0" rIns="0" bIns="0" rtlCol="0">
            <a:spAutoFit/>
          </a:bodyPr>
          <a:lstStyle/>
          <a:p>
            <a:r>
              <a:rPr kumimoji="1" lang="en-US" altLang="ja-JP" dirty="0" smtClean="0">
                <a:solidFill>
                  <a:srgbClr val="00B0F0"/>
                </a:solidFill>
              </a:rPr>
              <a:t>SS2015(z~8)</a:t>
            </a:r>
            <a:endParaRPr kumimoji="1" lang="ja-JP" altLang="en-US" dirty="0">
              <a:solidFill>
                <a:srgbClr val="00B0F0"/>
              </a:solidFill>
            </a:endParaRPr>
          </a:p>
        </p:txBody>
      </p:sp>
      <mc:AlternateContent xmlns:mc="http://schemas.openxmlformats.org/markup-compatibility/2006" xmlns:a14="http://schemas.microsoft.com/office/drawing/2010/main">
        <mc:Choice Requires="a14">
          <p:sp>
            <p:nvSpPr>
              <p:cNvPr id="4" name="正方形/長方形 3"/>
              <p:cNvSpPr/>
              <p:nvPr/>
            </p:nvSpPr>
            <p:spPr>
              <a:xfrm rot="16200000">
                <a:off x="3749571" y="2455962"/>
                <a:ext cx="1395061" cy="307777"/>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kumimoji="1" lang="en-US" altLang="ja-JP" i="1">
                          <a:latin typeface="Cambria Math" panose="02040503050406030204" pitchFamily="18" charset="0"/>
                        </a:rPr>
                        <m:t>𝑀</m:t>
                      </m:r>
                      <m:d>
                        <m:dPr>
                          <m:ctrlPr>
                            <a:rPr kumimoji="1" lang="en-US" altLang="ja-JP" i="1">
                              <a:latin typeface="Cambria Math" panose="02040503050406030204" pitchFamily="18" charset="0"/>
                            </a:rPr>
                          </m:ctrlPr>
                        </m:dPr>
                        <m:e>
                          <m:r>
                            <a:rPr kumimoji="1" lang="ja-JP" altLang="en-US" i="1">
                              <a:latin typeface="Cambria Math" panose="02040503050406030204" pitchFamily="18" charset="0"/>
                            </a:rPr>
                            <m:t>星</m:t>
                          </m:r>
                        </m:e>
                      </m:d>
                      <m:r>
                        <a:rPr kumimoji="1" lang="en-US" altLang="ja-JP" i="1">
                          <a:latin typeface="Cambria Math" panose="02040503050406030204" pitchFamily="18" charset="0"/>
                        </a:rPr>
                        <m:t>/</m:t>
                      </m:r>
                      <m:r>
                        <a:rPr kumimoji="1" lang="en-US" altLang="ja-JP" i="1">
                          <a:latin typeface="Cambria Math" panose="02040503050406030204" pitchFamily="18" charset="0"/>
                        </a:rPr>
                        <m:t>𝑀</m:t>
                      </m:r>
                      <m:d>
                        <m:dPr>
                          <m:ctrlPr>
                            <a:rPr kumimoji="1" lang="en-US" altLang="ja-JP" i="1">
                              <a:latin typeface="Cambria Math" panose="02040503050406030204" pitchFamily="18" charset="0"/>
                            </a:rPr>
                          </m:ctrlPr>
                        </m:dPr>
                        <m:e>
                          <m:r>
                            <a:rPr kumimoji="1" lang="en-US" altLang="ja-JP" i="1">
                              <a:latin typeface="Cambria Math" panose="02040503050406030204" pitchFamily="18" charset="0"/>
                            </a:rPr>
                            <m:t>𝐷𝑀</m:t>
                          </m:r>
                        </m:e>
                      </m:d>
                    </m:oMath>
                  </m:oMathPara>
                </a14:m>
                <a:endParaRPr lang="ja-JP" altLang="en-US" dirty="0"/>
              </a:p>
            </p:txBody>
          </p:sp>
        </mc:Choice>
        <mc:Fallback xmlns="">
          <p:sp>
            <p:nvSpPr>
              <p:cNvPr id="4" name="正方形/長方形 3"/>
              <p:cNvSpPr>
                <a:spLocks noRot="1" noChangeAspect="1" noMove="1" noResize="1" noEditPoints="1" noAdjustHandles="1" noChangeArrowheads="1" noChangeShapeType="1" noTextEdit="1"/>
              </p:cNvSpPr>
              <p:nvPr/>
            </p:nvSpPr>
            <p:spPr>
              <a:xfrm rot="16200000">
                <a:off x="3749571" y="2455962"/>
                <a:ext cx="1395061" cy="307777"/>
              </a:xfrm>
              <a:prstGeom prst="rect">
                <a:avLst/>
              </a:prstGeom>
              <a:blipFill rotWithShape="0">
                <a:blip r:embed="rId5"/>
                <a:stretch>
                  <a:fillRect r="-78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1084147" y="1822477"/>
                <a:ext cx="1721305" cy="610936"/>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m:rPr>
                          <m:sty m:val="p"/>
                        </m:rPr>
                        <a:rPr lang="en-US" altLang="ja-JP" sz="1600" smtClean="0">
                          <a:solidFill>
                            <a:srgbClr val="92D050"/>
                          </a:solidFill>
                          <a:latin typeface="Cambria Math" panose="02040503050406030204" pitchFamily="18" charset="0"/>
                        </a:rPr>
                        <m:t>SHMR</m:t>
                      </m:r>
                      <m:r>
                        <a:rPr lang="en-US" altLang="ja-JP" sz="1600" i="1">
                          <a:solidFill>
                            <a:srgbClr val="92D050"/>
                          </a:solidFill>
                          <a:latin typeface="Cambria Math" panose="02040503050406030204" pitchFamily="18" charset="0"/>
                        </a:rPr>
                        <m:t>=</m:t>
                      </m:r>
                      <m:f>
                        <m:fPr>
                          <m:ctrlPr>
                            <a:rPr lang="en-US" altLang="ja-JP" sz="1600" i="1">
                              <a:solidFill>
                                <a:srgbClr val="92D050"/>
                              </a:solidFill>
                              <a:latin typeface="Cambria Math" panose="02040503050406030204" pitchFamily="18" charset="0"/>
                            </a:rPr>
                          </m:ctrlPr>
                        </m:fPr>
                        <m:num>
                          <m:r>
                            <a:rPr lang="en-US" altLang="ja-JP" sz="1600" i="1">
                              <a:solidFill>
                                <a:srgbClr val="92D050"/>
                              </a:solidFill>
                              <a:latin typeface="Cambria Math" panose="02040503050406030204" pitchFamily="18" charset="0"/>
                            </a:rPr>
                            <m:t>𝑀</m:t>
                          </m:r>
                          <m:d>
                            <m:dPr>
                              <m:ctrlPr>
                                <a:rPr lang="en-US" altLang="ja-JP" sz="1600" i="1">
                                  <a:solidFill>
                                    <a:srgbClr val="92D050"/>
                                  </a:solidFill>
                                  <a:latin typeface="Cambria Math" panose="02040503050406030204" pitchFamily="18" charset="0"/>
                                </a:rPr>
                              </m:ctrlPr>
                            </m:dPr>
                            <m:e>
                              <m:r>
                                <a:rPr lang="ja-JP" altLang="en-US" sz="1600" i="1">
                                  <a:solidFill>
                                    <a:srgbClr val="92D050"/>
                                  </a:solidFill>
                                  <a:latin typeface="Cambria Math" panose="02040503050406030204" pitchFamily="18" charset="0"/>
                                </a:rPr>
                                <m:t>星</m:t>
                              </m:r>
                            </m:e>
                          </m:d>
                        </m:num>
                        <m:den>
                          <m:r>
                            <a:rPr lang="en-US" altLang="ja-JP" sz="1600" i="1">
                              <a:solidFill>
                                <a:srgbClr val="92D050"/>
                              </a:solidFill>
                              <a:latin typeface="Cambria Math" panose="02040503050406030204" pitchFamily="18" charset="0"/>
                            </a:rPr>
                            <m:t>𝑀</m:t>
                          </m:r>
                          <m:d>
                            <m:dPr>
                              <m:ctrlPr>
                                <a:rPr lang="en-US" altLang="ja-JP" sz="1600" i="1">
                                  <a:solidFill>
                                    <a:srgbClr val="92D050"/>
                                  </a:solidFill>
                                  <a:latin typeface="Cambria Math" panose="02040503050406030204" pitchFamily="18" charset="0"/>
                                </a:rPr>
                              </m:ctrlPr>
                            </m:dPr>
                            <m:e>
                              <m:r>
                                <a:rPr lang="en-US" altLang="ja-JP" sz="1600" i="1">
                                  <a:solidFill>
                                    <a:srgbClr val="92D050"/>
                                  </a:solidFill>
                                  <a:latin typeface="Cambria Math" panose="02040503050406030204" pitchFamily="18" charset="0"/>
                                </a:rPr>
                                <m:t>𝐷</m:t>
                              </m:r>
                              <m:r>
                                <a:rPr lang="en-US" altLang="ja-JP" sz="1600" b="0" i="1" smtClean="0">
                                  <a:solidFill>
                                    <a:srgbClr val="92D050"/>
                                  </a:solidFill>
                                  <a:latin typeface="Cambria Math" panose="02040503050406030204" pitchFamily="18" charset="0"/>
                                </a:rPr>
                                <m:t>𝑀</m:t>
                              </m:r>
                            </m:e>
                          </m:d>
                        </m:den>
                      </m:f>
                    </m:oMath>
                  </m:oMathPara>
                </a14:m>
                <a:endParaRPr lang="ja-JP" altLang="en-US" sz="16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1084147" y="1822477"/>
                <a:ext cx="1721305" cy="610936"/>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テキスト ボックス 12"/>
          <p:cNvSpPr txBox="1"/>
          <p:nvPr/>
        </p:nvSpPr>
        <p:spPr>
          <a:xfrm>
            <a:off x="5763986" y="2125636"/>
            <a:ext cx="955711" cy="307777"/>
          </a:xfrm>
          <a:prstGeom prst="rect">
            <a:avLst/>
          </a:prstGeom>
          <a:noFill/>
        </p:spPr>
        <p:txBody>
          <a:bodyPr wrap="none" rtlCol="0">
            <a:spAutoFit/>
          </a:bodyPr>
          <a:lstStyle/>
          <a:p>
            <a:r>
              <a:rPr kumimoji="1" lang="ja-JP" altLang="en-US" dirty="0" smtClean="0"/>
              <a:t>現在</a:t>
            </a:r>
            <a:r>
              <a:rPr kumimoji="1" lang="en-US" altLang="ja-JP" dirty="0" smtClean="0"/>
              <a:t>(z~0)</a:t>
            </a:r>
            <a:endParaRPr kumimoji="1" lang="ja-JP" altLang="en-US" dirty="0"/>
          </a:p>
        </p:txBody>
      </p:sp>
      <p:cxnSp>
        <p:nvCxnSpPr>
          <p:cNvPr id="15" name="直線矢印コネクタ 14"/>
          <p:cNvCxnSpPr/>
          <p:nvPr/>
        </p:nvCxnSpPr>
        <p:spPr>
          <a:xfrm>
            <a:off x="6520875" y="2609851"/>
            <a:ext cx="0" cy="100447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610780" y="3006008"/>
            <a:ext cx="671979" cy="369332"/>
          </a:xfrm>
          <a:prstGeom prst="rect">
            <a:avLst/>
          </a:prstGeom>
          <a:noFill/>
        </p:spPr>
        <p:txBody>
          <a:bodyPr wrap="none" rtlCol="0">
            <a:spAutoFit/>
          </a:bodyPr>
          <a:lstStyle/>
          <a:p>
            <a:r>
              <a:rPr kumimoji="1" lang="en-US" altLang="ja-JP" sz="1800" dirty="0" smtClean="0">
                <a:solidFill>
                  <a:srgbClr val="FF0000"/>
                </a:solidFill>
              </a:rPr>
              <a:t>10</a:t>
            </a:r>
            <a:r>
              <a:rPr kumimoji="1" lang="ja-JP" altLang="en-US" sz="1800" dirty="0" smtClean="0">
                <a:solidFill>
                  <a:srgbClr val="FF0000"/>
                </a:solidFill>
              </a:rPr>
              <a:t>倍</a:t>
            </a:r>
            <a:endParaRPr kumimoji="1" lang="ja-JP" altLang="en-US" sz="1800" dirty="0">
              <a:solidFill>
                <a:srgbClr val="FF0000"/>
              </a:solidFill>
            </a:endParaRPr>
          </a:p>
        </p:txBody>
      </p:sp>
    </p:spTree>
    <p:extLst>
      <p:ext uri="{BB962C8B-B14F-4D97-AF65-F5344CB8AC3E}">
        <p14:creationId xmlns:p14="http://schemas.microsoft.com/office/powerpoint/2010/main" val="14282274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構造形成モデル計算</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342900" indent="-342900">
                  <a:buFont typeface="Arial" panose="020B0604020202020204" pitchFamily="34" charset="0"/>
                  <a:buChar char="•"/>
                </a:pPr>
                <a14:m>
                  <m:oMath xmlns:m="http://schemas.openxmlformats.org/officeDocument/2006/math" xmlns="">
                    <m:r>
                      <a:rPr lang="en-US" altLang="ja-JP" sz="2000" i="1" smtClean="0">
                        <a:latin typeface="Cambria Math" panose="02040503050406030204" pitchFamily="18" charset="0"/>
                      </a:rPr>
                      <m:t>𝑧</m:t>
                    </m:r>
                    <m:r>
                      <a:rPr lang="en-US" altLang="ja-JP" sz="2000" i="1" smtClean="0">
                        <a:latin typeface="Cambria Math" panose="02040503050406030204" pitchFamily="18" charset="0"/>
                      </a:rPr>
                      <m:t>∼8</m:t>
                    </m:r>
                  </m:oMath>
                </a14:m>
                <a:r>
                  <a:rPr kumimoji="1" lang="ja-JP" altLang="en-US" sz="2000" dirty="0"/>
                  <a:t>で</a:t>
                </a:r>
                <a:r>
                  <a:rPr lang="ja-JP" altLang="en-US" sz="2000" dirty="0"/>
                  <a:t>質量</a:t>
                </a:r>
                <a14:m>
                  <m:oMath xmlns:m="http://schemas.openxmlformats.org/officeDocument/2006/math" xmlns="">
                    <m:r>
                      <a:rPr lang="en-US" altLang="ja-JP" sz="2000" i="1">
                        <a:latin typeface="Cambria Math" panose="02040503050406030204" pitchFamily="18" charset="0"/>
                      </a:rPr>
                      <m:t>∼</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2.7±0.7</m:t>
                        </m:r>
                      </m:e>
                    </m:d>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10</m:t>
                        </m:r>
                      </m:e>
                      <m:sup>
                        <m:r>
                          <a:rPr lang="en-US" altLang="ja-JP" sz="2000" i="1">
                            <a:latin typeface="Cambria Math" panose="02040503050406030204" pitchFamily="18" charset="0"/>
                          </a:rPr>
                          <m:t>12</m:t>
                        </m:r>
                      </m:sup>
                    </m:sSup>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𝑀</m:t>
                        </m:r>
                      </m:e>
                      <m:sub>
                        <m:r>
                          <a:rPr lang="en-US" altLang="ja-JP" sz="2000" i="1">
                            <a:latin typeface="Cambria Math" panose="02040503050406030204" pitchFamily="18" charset="0"/>
                          </a:rPr>
                          <m:t>⊙</m:t>
                        </m:r>
                      </m:sub>
                    </m:sSub>
                    <m:r>
                      <a:rPr lang="ja-JP" altLang="en-US" sz="2000" i="1">
                        <a:latin typeface="Cambria Math" panose="02040503050406030204" pitchFamily="18" charset="0"/>
                      </a:rPr>
                      <m:t>→</m:t>
                    </m:r>
                    <m:r>
                      <a:rPr kumimoji="1" lang="en-US" altLang="ja-JP" sz="2000" i="1">
                        <a:latin typeface="Cambria Math" panose="02040503050406030204" pitchFamily="18" charset="0"/>
                      </a:rPr>
                      <m:t>𝑧</m:t>
                    </m:r>
                    <m:r>
                      <a:rPr kumimoji="1" lang="en-US" altLang="ja-JP" sz="2000" b="0" i="1" smtClean="0">
                        <a:latin typeface="Cambria Math" panose="02040503050406030204" pitchFamily="18" charset="0"/>
                      </a:rPr>
                      <m:t>=0</m:t>
                    </m:r>
                  </m:oMath>
                </a14:m>
                <a:r>
                  <a:rPr lang="ja-JP" altLang="en-US" sz="2000" dirty="0" err="1" smtClean="0"/>
                  <a:t>での</a:t>
                </a:r>
                <a:r>
                  <a:rPr lang="ja-JP" altLang="en-US" sz="2000" dirty="0" smtClean="0"/>
                  <a:t>質量分布</a:t>
                </a:r>
                <a:r>
                  <a:rPr lang="en-US" altLang="ja-JP" sz="2000" dirty="0" smtClean="0"/>
                  <a:t>=?</a:t>
                </a:r>
                <a:endParaRPr lang="en-US" altLang="ja-JP" sz="2000" dirty="0"/>
              </a:p>
              <a:p>
                <a:pPr marL="342900" indent="-342900">
                  <a:buFont typeface="Arial" panose="020B0604020202020204" pitchFamily="34" charset="0"/>
                  <a:buChar char="•"/>
                </a:pPr>
                <a:endParaRPr kumimoji="1" lang="en-US" altLang="ja-JP" sz="2000" dirty="0" smtClean="0"/>
              </a:p>
              <a:p>
                <a:pPr marL="342900" indent="-342900">
                  <a:buFont typeface="Arial" panose="020B0604020202020204" pitchFamily="34" charset="0"/>
                  <a:buChar char="•"/>
                </a:pPr>
                <a:r>
                  <a:rPr kumimoji="1" lang="en-US" altLang="ja-JP" sz="2000" dirty="0" smtClean="0"/>
                  <a:t>Extended Press-Schechter (EPS)</a:t>
                </a:r>
                <a:r>
                  <a:rPr kumimoji="1" lang="ja-JP" altLang="en-US" sz="2000" dirty="0" smtClean="0"/>
                  <a:t>モデル</a:t>
                </a:r>
                <a:r>
                  <a:rPr lang="ja-JP" altLang="en-US" sz="2000" dirty="0"/>
                  <a:t>を利用</a:t>
                </a:r>
                <a:r>
                  <a:rPr lang="en-US" altLang="ja-JP" sz="2000" dirty="0"/>
                  <a:t>:</a:t>
                </a:r>
              </a:p>
              <a:p>
                <a:pPr marL="342900" indent="-342900">
                  <a:buFont typeface="Arial" panose="020B0604020202020204" pitchFamily="34" charset="0"/>
                  <a:buChar char="•"/>
                </a:pPr>
                <a:endParaRPr lang="en-US" altLang="ja-JP" sz="2000" i="1" dirty="0">
                  <a:latin typeface="Cambria Math" panose="02040503050406030204" pitchFamily="18" charset="0"/>
                </a:endParaRPr>
              </a:p>
              <a:p>
                <a:pPr marL="342900" indent="-342900">
                  <a:buFont typeface="Arial" panose="020B0604020202020204" pitchFamily="34" charset="0"/>
                  <a:buChar char="•"/>
                </a:pPr>
                <a:endParaRPr lang="en-US" altLang="ja-JP" sz="2000" i="1" dirty="0">
                  <a:latin typeface="Cambria Math" panose="02040503050406030204" pitchFamily="18" charset="0"/>
                </a:endParaRPr>
              </a:p>
              <a:p>
                <a:pPr marL="285750" lvl="1" indent="-285750">
                  <a:buFont typeface="Arial" panose="020B0604020202020204" pitchFamily="34" charset="0"/>
                  <a:buChar char="•"/>
                </a:pPr>
                <a:endParaRPr lang="en-US" altLang="ja-JP" sz="1600" i="1" dirty="0">
                  <a:latin typeface="Cambria Math" panose="02040503050406030204" pitchFamily="18" charset="0"/>
                </a:endParaRPr>
              </a:p>
              <a:p>
                <a:pPr marL="285750" lvl="1" indent="-285750">
                  <a:buFont typeface="Arial" panose="020B0604020202020204" pitchFamily="34" charset="0"/>
                  <a:buChar char="•"/>
                </a:pPr>
                <a:endParaRPr lang="en-US" altLang="ja-JP" sz="1600" i="1" dirty="0" smtClean="0">
                  <a:latin typeface="Cambria Math" panose="02040503050406030204" pitchFamily="18" charset="0"/>
                </a:endParaRPr>
              </a:p>
              <a:p>
                <a:pPr marL="285750" lvl="1" indent="-285750">
                  <a:buFont typeface="Arial" panose="020B0604020202020204" pitchFamily="34" charset="0"/>
                  <a:buChar char="•"/>
                </a:pP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𝑃</m:t>
                        </m:r>
                      </m:e>
                      <m:sub>
                        <m:r>
                          <a:rPr lang="en-US" altLang="ja-JP" sz="1600" i="1">
                            <a:latin typeface="Cambria Math" panose="02040503050406030204" pitchFamily="18" charset="0"/>
                          </a:rPr>
                          <m:t>2</m:t>
                        </m:r>
                      </m:sub>
                    </m:sSub>
                  </m:oMath>
                </a14:m>
                <a:r>
                  <a:rPr kumimoji="1" lang="en-US" altLang="ja-JP" sz="1600" dirty="0"/>
                  <a:t> : </a:t>
                </a:r>
                <a:r>
                  <a:rPr lang="ja-JP" altLang="en-US" sz="1600" dirty="0"/>
                  <a:t>時刻</a:t>
                </a: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𝑧</m:t>
                        </m:r>
                      </m:e>
                      <m:sub>
                        <m:r>
                          <a:rPr lang="en-US" altLang="ja-JP" sz="1600" i="1">
                            <a:latin typeface="Cambria Math" panose="02040503050406030204" pitchFamily="18" charset="0"/>
                          </a:rPr>
                          <m:t>1</m:t>
                        </m:r>
                      </m:sub>
                    </m:sSub>
                  </m:oMath>
                </a14:m>
                <a:r>
                  <a:rPr kumimoji="1" lang="ja-JP" altLang="en-US" sz="1600" dirty="0"/>
                  <a:t>に質量</a:t>
                </a:r>
                <a14:m>
                  <m:oMath xmlns:m="http://schemas.openxmlformats.org/officeDocument/2006/math" xmlns="">
                    <m:sSub>
                      <m:sSubPr>
                        <m:ctrlPr>
                          <a:rPr kumimoji="1" lang="en-US" altLang="ja-JP" sz="1600" i="1">
                            <a:latin typeface="Cambria Math" panose="02040503050406030204" pitchFamily="18" charset="0"/>
                          </a:rPr>
                        </m:ctrlPr>
                      </m:sSubPr>
                      <m:e>
                        <m:r>
                          <a:rPr kumimoji="1" lang="en-US" altLang="ja-JP" sz="1600" i="1">
                            <a:latin typeface="Cambria Math" panose="02040503050406030204" pitchFamily="18" charset="0"/>
                          </a:rPr>
                          <m:t>𝑀</m:t>
                        </m:r>
                      </m:e>
                      <m:sub>
                        <m:r>
                          <a:rPr kumimoji="1" lang="en-US" altLang="ja-JP" sz="1600" i="1">
                            <a:latin typeface="Cambria Math" panose="02040503050406030204" pitchFamily="18" charset="0"/>
                          </a:rPr>
                          <m:t>𝑡</m:t>
                        </m:r>
                        <m:r>
                          <a:rPr kumimoji="1" lang="en-US" altLang="ja-JP" sz="1600" i="1">
                            <a:latin typeface="Cambria Math" panose="02040503050406030204" pitchFamily="18" charset="0"/>
                          </a:rPr>
                          <m:t>1</m:t>
                        </m:r>
                      </m:sub>
                    </m:sSub>
                  </m:oMath>
                </a14:m>
                <a:r>
                  <a:rPr kumimoji="1" lang="ja-JP" altLang="en-US" sz="1600" dirty="0"/>
                  <a:t>であった天体が時刻</a:t>
                </a: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𝑧</m:t>
                        </m:r>
                      </m:e>
                      <m:sub>
                        <m:r>
                          <a:rPr lang="en-US" altLang="ja-JP" sz="1600" i="1">
                            <a:latin typeface="Cambria Math" panose="02040503050406030204" pitchFamily="18" charset="0"/>
                          </a:rPr>
                          <m:t>2</m:t>
                        </m:r>
                      </m:sub>
                    </m:sSub>
                  </m:oMath>
                </a14:m>
                <a:r>
                  <a:rPr kumimoji="1" lang="ja-JP" altLang="en-US" sz="1600" dirty="0"/>
                  <a:t>に質量</a:t>
                </a: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𝑀</m:t>
                        </m:r>
                      </m:e>
                      <m:sub>
                        <m:r>
                          <a:rPr lang="en-US" altLang="ja-JP" sz="1600" i="1">
                            <a:latin typeface="Cambria Math" panose="02040503050406030204" pitchFamily="18" charset="0"/>
                          </a:rPr>
                          <m:t>𝑡</m:t>
                        </m:r>
                        <m:r>
                          <a:rPr lang="en-US" altLang="ja-JP" sz="1600" i="1">
                            <a:latin typeface="Cambria Math" panose="02040503050406030204" pitchFamily="18" charset="0"/>
                          </a:rPr>
                          <m:t>2</m:t>
                        </m:r>
                      </m:sub>
                    </m:sSub>
                  </m:oMath>
                </a14:m>
                <a:r>
                  <a:rPr kumimoji="1" lang="ja-JP" altLang="en-US" sz="1600" dirty="0"/>
                  <a:t>をもつ確率密度</a:t>
                </a:r>
                <a:endParaRPr kumimoji="1" lang="en-US" altLang="ja-JP" sz="1600" dirty="0"/>
              </a:p>
              <a:p>
                <a:pPr marL="285750" lvl="1" indent="-285750">
                  <a:buFont typeface="Arial" panose="020B0604020202020204" pitchFamily="34" charset="0"/>
                  <a:buChar char="•"/>
                </a:pP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𝛿</m:t>
                        </m:r>
                      </m:e>
                      <m:sub>
                        <m:r>
                          <a:rPr lang="en-US" altLang="ja-JP" sz="1600" i="1">
                            <a:latin typeface="Cambria Math" panose="02040503050406030204" pitchFamily="18" charset="0"/>
                          </a:rPr>
                          <m:t>𝑐𝑖</m:t>
                        </m:r>
                      </m:sub>
                    </m:sSub>
                  </m:oMath>
                </a14:m>
                <a:r>
                  <a:rPr lang="en-US" altLang="ja-JP" sz="1600" dirty="0">
                    <a:latin typeface="Cambria Math" panose="02040503050406030204" pitchFamily="18" charset="0"/>
                  </a:rPr>
                  <a:t> : </a:t>
                </a:r>
                <a:r>
                  <a:rPr lang="ja-JP" altLang="en-US" sz="1600" dirty="0">
                    <a:latin typeface="Cambria Math" panose="02040503050406030204" pitchFamily="18" charset="0"/>
                  </a:rPr>
                  <a:t>時刻</a:t>
                </a: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𝑧</m:t>
                        </m:r>
                      </m:e>
                      <m:sub>
                        <m:r>
                          <a:rPr lang="en-US" altLang="ja-JP" sz="1600" i="1">
                            <a:latin typeface="Cambria Math" panose="02040503050406030204" pitchFamily="18" charset="0"/>
                          </a:rPr>
                          <m:t>𝑖</m:t>
                        </m:r>
                      </m:sub>
                    </m:sSub>
                  </m:oMath>
                </a14:m>
                <a:r>
                  <a:rPr lang="ja-JP" altLang="en-US" sz="1600" dirty="0">
                    <a:latin typeface="Cambria Math" panose="02040503050406030204" pitchFamily="18" charset="0"/>
                  </a:rPr>
                  <a:t>の、重力で崩壊して構造が形成される密度ゆらぎの臨界値</a:t>
                </a:r>
                <a:endParaRPr lang="en-US" altLang="ja-JP" sz="1600" dirty="0">
                  <a:latin typeface="Cambria Math" panose="02040503050406030204" pitchFamily="18" charset="0"/>
                </a:endParaRPr>
              </a:p>
              <a:p>
                <a:pPr marL="285750" lvl="1" indent="-285750">
                  <a:buFont typeface="Arial" panose="020B0604020202020204" pitchFamily="34" charset="0"/>
                  <a:buChar char="•"/>
                </a:pPr>
                <a14:m>
                  <m:oMath xmlns:m="http://schemas.openxmlformats.org/officeDocument/2006/math" xmlns="">
                    <m:sSubSup>
                      <m:sSubSupPr>
                        <m:ctrlPr>
                          <a:rPr lang="en-US" altLang="ja-JP" sz="1600" i="1">
                            <a:latin typeface="Cambria Math" panose="02040503050406030204" pitchFamily="18" charset="0"/>
                          </a:rPr>
                        </m:ctrlPr>
                      </m:sSubSupPr>
                      <m:e>
                        <m:r>
                          <a:rPr lang="en-US" altLang="ja-JP" sz="1600" i="1">
                            <a:latin typeface="Cambria Math" panose="02040503050406030204" pitchFamily="18" charset="0"/>
                          </a:rPr>
                          <m:t>𝜎</m:t>
                        </m:r>
                      </m:e>
                      <m:sub>
                        <m:r>
                          <a:rPr lang="en-US" altLang="ja-JP" sz="1600" i="1">
                            <a:latin typeface="Cambria Math" panose="02040503050406030204" pitchFamily="18" charset="0"/>
                          </a:rPr>
                          <m:t>𝑖</m:t>
                        </m:r>
                      </m:sub>
                      <m:sup>
                        <m:r>
                          <a:rPr lang="en-US" altLang="ja-JP" sz="1600" i="1">
                            <a:latin typeface="Cambria Math" panose="02040503050406030204" pitchFamily="18" charset="0"/>
                          </a:rPr>
                          <m:t>2</m:t>
                        </m:r>
                      </m:sup>
                    </m:sSubSup>
                  </m:oMath>
                </a14:m>
                <a:r>
                  <a:rPr kumimoji="1" lang="en-US" altLang="ja-JP" sz="1600" dirty="0"/>
                  <a:t> : </a:t>
                </a:r>
                <a:r>
                  <a:rPr kumimoji="1" lang="ja-JP" altLang="en-US" sz="1600" dirty="0"/>
                  <a:t>時刻</a:t>
                </a: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𝑧</m:t>
                        </m:r>
                      </m:e>
                      <m:sub>
                        <m:r>
                          <a:rPr lang="en-US" altLang="ja-JP" sz="1600" i="1">
                            <a:latin typeface="Cambria Math" panose="02040503050406030204" pitchFamily="18" charset="0"/>
                          </a:rPr>
                          <m:t>𝑖</m:t>
                        </m:r>
                      </m:sub>
                    </m:sSub>
                  </m:oMath>
                </a14:m>
                <a:r>
                  <a:rPr kumimoji="1" lang="ja-JP" altLang="en-US" sz="1600" dirty="0"/>
                  <a:t>に</a:t>
                </a:r>
                <a14:m>
                  <m:oMath xmlns:m="http://schemas.openxmlformats.org/officeDocument/2006/math" xmlns="">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𝑀</m:t>
                        </m:r>
                      </m:e>
                      <m:sub>
                        <m:r>
                          <a:rPr lang="en-US" altLang="ja-JP" sz="1600" i="1">
                            <a:latin typeface="Cambria Math" panose="02040503050406030204" pitchFamily="18" charset="0"/>
                          </a:rPr>
                          <m:t>𝑡𝑖</m:t>
                        </m:r>
                      </m:sub>
                    </m:sSub>
                  </m:oMath>
                </a14:m>
                <a:r>
                  <a:rPr kumimoji="1" lang="ja-JP" altLang="en-US" sz="1600" dirty="0" err="1"/>
                  <a:t>だけの</a:t>
                </a:r>
                <a:r>
                  <a:rPr kumimoji="1" lang="ja-JP" altLang="en-US" sz="1600" dirty="0"/>
                  <a:t>質量が存在する領域での密度ゆらぎの分散</a:t>
                </a:r>
              </a:p>
              <a:p>
                <a:pPr marL="457200" indent="-457200">
                  <a:buFont typeface="Arial" panose="020B0604020202020204" pitchFamily="34" charset="0"/>
                  <a:buChar char="•"/>
                </a:pP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667"/>
                </a:stretch>
              </a:blipFill>
            </p:spPr>
            <p:txBody>
              <a:bodyPr/>
              <a:lstStyle/>
              <a:p>
                <a:r>
                  <a:rPr lang="ja-JP" altLang="en-US">
                    <a:noFill/>
                  </a:rPr>
                  <a:t> </a:t>
                </a:r>
              </a:p>
            </p:txBody>
          </p:sp>
        </mc:Fallback>
      </mc:AlternateContent>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46" y="2576621"/>
            <a:ext cx="8622307" cy="972738"/>
          </a:xfrm>
          <a:prstGeom prst="rect">
            <a:avLst/>
          </a:prstGeom>
        </p:spPr>
      </p:pic>
    </p:spTree>
    <p:extLst>
      <p:ext uri="{BB962C8B-B14F-4D97-AF65-F5344CB8AC3E}">
        <p14:creationId xmlns:p14="http://schemas.microsoft.com/office/powerpoint/2010/main" val="37130864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317" y="1184151"/>
            <a:ext cx="5277969" cy="2968858"/>
          </a:xfrm>
          <a:prstGeom prst="rect">
            <a:avLst/>
          </a:prstGeom>
        </p:spPr>
      </p:pic>
      <p:grpSp>
        <p:nvGrpSpPr>
          <p:cNvPr id="8" name="グループ化 7"/>
          <p:cNvGrpSpPr/>
          <p:nvPr/>
        </p:nvGrpSpPr>
        <p:grpSpPr>
          <a:xfrm>
            <a:off x="2251286" y="716740"/>
            <a:ext cx="4641428" cy="282888"/>
            <a:chOff x="1914526" y="944718"/>
            <a:chExt cx="4397977" cy="268050"/>
          </a:xfrm>
        </p:grpSpPr>
        <mc:AlternateContent xmlns:mc="http://schemas.openxmlformats.org/markup-compatibility/2006" xmlns:a14="http://schemas.microsoft.com/office/drawing/2010/main">
          <mc:Choice Requires="a14">
            <p:sp>
              <p:nvSpPr>
                <p:cNvPr id="5" name="テキスト ボックス 4"/>
                <p:cNvSpPr txBox="1"/>
                <p:nvPr/>
              </p:nvSpPr>
              <p:spPr>
                <a:xfrm>
                  <a:off x="1914526" y="944718"/>
                  <a:ext cx="2295144" cy="262470"/>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ja-JP" altLang="en-US" sz="1200" i="1" smtClean="0">
                            <a:solidFill>
                              <a:srgbClr val="FF0000"/>
                            </a:solidFill>
                            <a:latin typeface="Cambria Math" panose="02040503050406030204" pitchFamily="18" charset="0"/>
                          </a:rPr>
                          <m:t>下限値</m:t>
                        </m:r>
                      </m:oMath>
                    </m:oMathPara>
                  </a14:m>
                  <a:endParaRPr kumimoji="1" lang="ja-JP" altLang="en-US" sz="1200" dirty="0">
                    <a:solidFill>
                      <a:srgbClr val="FF000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914526" y="944718"/>
                  <a:ext cx="2295144" cy="262470"/>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944797" y="947508"/>
                  <a:ext cx="2295144" cy="262470"/>
                </a:xfrm>
                <a:prstGeom prst="rect">
                  <a:avLst/>
                </a:prstGeom>
                <a:noFill/>
              </p:spPr>
              <p:txBody>
                <a:bodyPr wrap="square" rtlCol="0">
                  <a:spAutoFit/>
                </a:bodyPr>
                <a:lstStyle/>
                <a:p>
                  <a:pPr algn="ctr"/>
                  <a14:m>
                    <m:oMath xmlns:m="http://schemas.openxmlformats.org/officeDocument/2006/math" xmlns="">
                      <m:r>
                        <a:rPr lang="ja-JP" altLang="en-US" sz="1200" i="1" smtClean="0">
                          <a:solidFill>
                            <a:srgbClr val="00FF00"/>
                          </a:solidFill>
                          <a:latin typeface="Cambria Math" panose="02040503050406030204" pitchFamily="18" charset="0"/>
                        </a:rPr>
                        <m:t>中央</m:t>
                      </m:r>
                    </m:oMath>
                  </a14:m>
                  <a:r>
                    <a:rPr kumimoji="1" lang="ja-JP" altLang="en-US" sz="1200" dirty="0" smtClean="0">
                      <a:solidFill>
                        <a:srgbClr val="00FF00"/>
                      </a:solidFill>
                    </a:rPr>
                    <a:t>地</a:t>
                  </a:r>
                  <a:endParaRPr kumimoji="1" lang="ja-JP" altLang="en-US" sz="1200" dirty="0">
                    <a:solidFill>
                      <a:srgbClr val="00FF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944797" y="947508"/>
                  <a:ext cx="2295144" cy="262470"/>
                </a:xfrm>
                <a:prstGeom prst="rect">
                  <a:avLst/>
                </a:prstGeom>
                <a:blipFill rotWithShape="0">
                  <a:blip r:embed="rId5"/>
                  <a:stretch>
                    <a:fillRect b="-1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4017359" y="950298"/>
                  <a:ext cx="2295144" cy="262470"/>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kumimoji="1" lang="ja-JP" altLang="en-US" sz="1200" i="1">
                            <a:solidFill>
                              <a:srgbClr val="0000CC"/>
                            </a:solidFill>
                            <a:latin typeface="Cambria Math" panose="02040503050406030204" pitchFamily="18" charset="0"/>
                          </a:rPr>
                          <m:t>最大値</m:t>
                        </m:r>
                      </m:oMath>
                    </m:oMathPara>
                  </a14:m>
                  <a:endParaRPr kumimoji="1" lang="ja-JP" altLang="en-US" sz="1200" dirty="0">
                    <a:solidFill>
                      <a:srgbClr val="0000CC"/>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017359" y="950298"/>
                  <a:ext cx="2295144" cy="262470"/>
                </a:xfrm>
                <a:prstGeom prst="rect">
                  <a:avLst/>
                </a:prstGeom>
                <a:blipFill rotWithShape="0">
                  <a:blip r:embed="rId6"/>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457200" y="-69282"/>
                <a:ext cx="8229600" cy="857250"/>
              </a:xfrm>
            </p:spPr>
            <p:txBody>
              <a:bodyPr/>
              <a:lstStyle/>
              <a:p>
                <a:r>
                  <a:rPr lang="ja-JP" altLang="en-US" b="0" dirty="0" smtClean="0"/>
                  <a:t>現在</a:t>
                </a:r>
                <a:r>
                  <a:rPr lang="en-US" altLang="ja-JP" b="0" dirty="0" smtClean="0"/>
                  <a:t>(</a:t>
                </a:r>
                <a14:m>
                  <m:oMath xmlns:m="http://schemas.openxmlformats.org/officeDocument/2006/math" xmlns="">
                    <m:r>
                      <a:rPr lang="en-US" altLang="ja-JP" b="0" i="1" smtClean="0">
                        <a:latin typeface="Cambria Math" panose="02040503050406030204" pitchFamily="18" charset="0"/>
                      </a:rPr>
                      <m:t>𝑧</m:t>
                    </m:r>
                    <m:r>
                      <a:rPr lang="en-US" altLang="ja-JP" b="0" i="1" smtClean="0">
                        <a:latin typeface="Cambria Math" panose="02040503050406030204" pitchFamily="18" charset="0"/>
                      </a:rPr>
                      <m:t>=0</m:t>
                    </m:r>
                  </m:oMath>
                </a14:m>
                <a:r>
                  <a:rPr lang="en-US" altLang="ja-JP" dirty="0" smtClean="0"/>
                  <a:t>)</a:t>
                </a:r>
                <a:r>
                  <a:rPr lang="ja-JP" altLang="en-US" dirty="0" err="1" smtClean="0"/>
                  <a:t>の</a:t>
                </a:r>
                <a:r>
                  <a:rPr lang="en-US" altLang="ja-JP" dirty="0"/>
                  <a:t>SS2015</a:t>
                </a:r>
                <a:r>
                  <a:rPr lang="ja-JP" altLang="en-US" dirty="0" smtClean="0"/>
                  <a:t>質量モデル予言</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457200" y="-69282"/>
                <a:ext cx="8229600" cy="857250"/>
              </a:xfrm>
              <a:blipFill rotWithShape="0">
                <a:blip r:embed="rId7"/>
                <a:stretch>
                  <a:fillRect l="-2296" b="-2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00149"/>
                <a:ext cx="8229600" cy="3943351"/>
              </a:xfrm>
            </p:spPr>
            <p:txBody>
              <a:bodyPr/>
              <a:lstStyle/>
              <a:p>
                <a:endParaRPr kumimoji="1" lang="en-US" altLang="ja-JP" sz="2000" dirty="0" smtClean="0"/>
              </a:p>
              <a:p>
                <a:endParaRPr lang="en-US" altLang="ja-JP" sz="2000" dirty="0"/>
              </a:p>
              <a:p>
                <a:endParaRPr lang="en-US" altLang="ja-JP" sz="2000" dirty="0"/>
              </a:p>
              <a:p>
                <a:endParaRPr lang="en-US" altLang="ja-JP" sz="2000" dirty="0"/>
              </a:p>
              <a:p>
                <a:endParaRPr lang="en-US" altLang="ja-JP" sz="2000" i="1" dirty="0" smtClean="0">
                  <a:latin typeface="Cambria Math" panose="02040503050406030204" pitchFamily="18" charset="0"/>
                </a:endParaRPr>
              </a:p>
              <a:p>
                <a:endParaRPr lang="en-US" altLang="ja-JP" sz="2000" i="1" dirty="0" smtClean="0">
                  <a:latin typeface="Cambria Math" panose="02040503050406030204" pitchFamily="18" charset="0"/>
                </a:endParaRPr>
              </a:p>
              <a:p>
                <a:endParaRPr lang="en-US" altLang="ja-JP" sz="2000" i="1" dirty="0" smtClean="0">
                  <a:latin typeface="Cambria Math" panose="02040503050406030204" pitchFamily="18" charset="0"/>
                </a:endParaRPr>
              </a:p>
              <a:p>
                <a:endParaRPr lang="en-US" altLang="ja-JP" sz="2000" i="1" dirty="0" smtClean="0">
                  <a:latin typeface="Cambria Math" panose="02040503050406030204" pitchFamily="18" charset="0"/>
                </a:endParaRPr>
              </a:p>
              <a:p>
                <a14:m>
                  <m:oMath xmlns:m="http://schemas.openxmlformats.org/officeDocument/2006/math" xmlns="">
                    <m:r>
                      <a:rPr lang="en-US" altLang="ja-JP" sz="2000" i="1">
                        <a:latin typeface="Cambria Math" panose="02040503050406030204" pitchFamily="18" charset="0"/>
                      </a:rPr>
                      <m:t>𝑀</m:t>
                    </m:r>
                  </m:oMath>
                </a14:m>
                <a:r>
                  <a:rPr lang="ja-JP" altLang="en-US" sz="2000" dirty="0" smtClean="0"/>
                  <a:t>の下限値</a:t>
                </a:r>
                <a:r>
                  <a:rPr lang="en-US" altLang="ja-JP" sz="2000" dirty="0" smtClean="0"/>
                  <a:t>:</a:t>
                </a:r>
                <a14:m>
                  <m:oMath xmlns:m="http://schemas.openxmlformats.org/officeDocument/2006/math" xmlns="">
                    <m:r>
                      <a:rPr lang="en-US" altLang="ja-JP" sz="2000" b="0" i="1" smtClean="0">
                        <a:solidFill>
                          <a:srgbClr val="FF0000"/>
                        </a:solidFill>
                        <a:latin typeface="Cambria Math" panose="02040503050406030204" pitchFamily="18" charset="0"/>
                      </a:rPr>
                      <m:t>∼</m:t>
                    </m:r>
                    <m:sSup>
                      <m:sSupPr>
                        <m:ctrlPr>
                          <a:rPr lang="en-US" altLang="ja-JP" sz="2000" i="1">
                            <a:solidFill>
                              <a:srgbClr val="FF0000"/>
                            </a:solidFill>
                            <a:latin typeface="Cambria Math" panose="02040503050406030204" pitchFamily="18" charset="0"/>
                          </a:rPr>
                        </m:ctrlPr>
                      </m:sSupPr>
                      <m:e>
                        <m:r>
                          <a:rPr lang="en-US" altLang="ja-JP" sz="2000" i="1">
                            <a:solidFill>
                              <a:srgbClr val="FF0000"/>
                            </a:solidFill>
                            <a:latin typeface="Cambria Math" panose="02040503050406030204" pitchFamily="18" charset="0"/>
                          </a:rPr>
                          <m:t>10</m:t>
                        </m:r>
                      </m:e>
                      <m:sup>
                        <m:r>
                          <a:rPr lang="en-US" altLang="ja-JP" sz="2000" i="1">
                            <a:solidFill>
                              <a:srgbClr val="FF0000"/>
                            </a:solidFill>
                            <a:latin typeface="Cambria Math" panose="02040503050406030204" pitchFamily="18" charset="0"/>
                          </a:rPr>
                          <m:t>14</m:t>
                        </m:r>
                      </m:sup>
                    </m:sSup>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𝑀</m:t>
                        </m:r>
                      </m:e>
                      <m:sub>
                        <m:r>
                          <a:rPr lang="en-US" altLang="ja-JP" sz="2000" i="1">
                            <a:solidFill>
                              <a:srgbClr val="FF0000"/>
                            </a:solidFill>
                            <a:latin typeface="Cambria Math" panose="02040503050406030204" pitchFamily="18" charset="0"/>
                          </a:rPr>
                          <m:t>⊙</m:t>
                        </m:r>
                      </m:sub>
                    </m:sSub>
                    <m:r>
                      <a:rPr lang="en-US" altLang="ja-JP" sz="2000" b="0" i="1" smtClean="0">
                        <a:latin typeface="Cambria Math" panose="02040503050406030204" pitchFamily="18" charset="0"/>
                      </a:rPr>
                      <m:t>=</m:t>
                    </m:r>
                  </m:oMath>
                </a14:m>
                <a:r>
                  <a:rPr lang="ja-JP" altLang="en-US" sz="2000" dirty="0" smtClean="0"/>
                  <a:t>典型的</a:t>
                </a:r>
                <a:r>
                  <a:rPr lang="ja-JP" altLang="en-US" sz="2000" dirty="0"/>
                  <a:t>な銀河団の質量</a:t>
                </a:r>
                <a:endParaRPr lang="en-US" altLang="ja-JP" sz="2000" dirty="0"/>
              </a:p>
              <a:p>
                <a:r>
                  <a:rPr lang="ja-JP" altLang="en-US" sz="2000" dirty="0"/>
                  <a:t>　</a:t>
                </a:r>
                <a:r>
                  <a:rPr lang="ja-JP" altLang="en-US" sz="2000" dirty="0" smtClean="0"/>
                  <a:t>→</a:t>
                </a:r>
                <a:r>
                  <a:rPr lang="en-US" altLang="ja-JP" sz="2000" dirty="0" smtClean="0"/>
                  <a:t>SS2015</a:t>
                </a:r>
                <a:r>
                  <a:rPr lang="ja-JP" altLang="en-US" sz="2000" dirty="0" smtClean="0"/>
                  <a:t>は現在の典型的銀河団の祖先の</a:t>
                </a:r>
                <a:r>
                  <a:rPr lang="ja-JP" altLang="en-US" sz="2000" dirty="0"/>
                  <a:t>可能性</a:t>
                </a:r>
                <a:endParaRPr lang="en-US" altLang="ja-JP" sz="2000" dirty="0"/>
              </a:p>
              <a:p>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00149"/>
                <a:ext cx="8229600" cy="3943351"/>
              </a:xfrm>
              <a:blipFill rotWithShape="0">
                <a:blip r:embed="rId8"/>
                <a:stretch>
                  <a:fillRect b="-1546"/>
                </a:stretch>
              </a:blipFill>
            </p:spPr>
            <p:txBody>
              <a:bodyPr/>
              <a:lstStyle/>
              <a:p>
                <a:r>
                  <a:rPr lang="ja-JP" altLang="en-US">
                    <a:noFill/>
                  </a:rPr>
                  <a:t> </a:t>
                </a:r>
              </a:p>
            </p:txBody>
          </p:sp>
        </mc:Fallback>
      </mc:AlternateContent>
      <p:sp>
        <p:nvSpPr>
          <p:cNvPr id="10" name="テキスト ボックス 9"/>
          <p:cNvSpPr txBox="1"/>
          <p:nvPr/>
        </p:nvSpPr>
        <p:spPr>
          <a:xfrm rot="16200000">
            <a:off x="1458429" y="2179563"/>
            <a:ext cx="1382116" cy="369332"/>
          </a:xfrm>
          <a:prstGeom prst="rect">
            <a:avLst/>
          </a:prstGeom>
          <a:solidFill>
            <a:schemeClr val="bg1"/>
          </a:solidFill>
        </p:spPr>
        <p:txBody>
          <a:bodyPr wrap="square" rtlCol="0">
            <a:spAutoFit/>
          </a:bodyPr>
          <a:lstStyle/>
          <a:p>
            <a:r>
              <a:rPr kumimoji="1" lang="en-US" altLang="ja-JP" sz="1800" dirty="0" smtClean="0">
                <a:latin typeface="Cambria" panose="02040503050406030204" pitchFamily="18" charset="0"/>
              </a:rPr>
              <a:t>Probability</a:t>
            </a:r>
            <a:endParaRPr kumimoji="1" lang="ja-JP" altLang="en-US" sz="18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4" name="正方形/長方形 3"/>
              <p:cNvSpPr/>
              <p:nvPr/>
            </p:nvSpPr>
            <p:spPr>
              <a:xfrm>
                <a:off x="5681618" y="1246681"/>
                <a:ext cx="1127438" cy="369332"/>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r>
                        <a:rPr lang="en-US" altLang="ja-JP" sz="1800" b="1" i="1" smtClean="0">
                          <a:latin typeface="Cambria Math" panose="02040503050406030204" pitchFamily="18" charset="0"/>
                        </a:rPr>
                        <m:t>𝒂𝒕</m:t>
                      </m:r>
                      <m:r>
                        <a:rPr lang="en-US" altLang="ja-JP" sz="1800" b="1" i="1" smtClean="0">
                          <a:latin typeface="Cambria Math" panose="02040503050406030204" pitchFamily="18" charset="0"/>
                        </a:rPr>
                        <m:t>  </m:t>
                      </m:r>
                      <m:r>
                        <a:rPr lang="en-US" altLang="ja-JP" sz="1800" b="1" i="1">
                          <a:latin typeface="Cambria Math" panose="02040503050406030204" pitchFamily="18" charset="0"/>
                        </a:rPr>
                        <m:t>𝒛</m:t>
                      </m:r>
                      <m:r>
                        <a:rPr lang="en-US" altLang="ja-JP" sz="1800" b="1" i="1">
                          <a:latin typeface="Cambria Math" panose="02040503050406030204" pitchFamily="18" charset="0"/>
                        </a:rPr>
                        <m:t>=</m:t>
                      </m:r>
                      <m:r>
                        <a:rPr lang="en-US" altLang="ja-JP" sz="1800" b="1" i="1">
                          <a:latin typeface="Cambria Math" panose="02040503050406030204" pitchFamily="18" charset="0"/>
                        </a:rPr>
                        <m:t>𝟎</m:t>
                      </m:r>
                    </m:oMath>
                  </m:oMathPara>
                </a14:m>
                <a:endParaRPr lang="ja-JP" altLang="en-US" sz="1800" b="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5681618" y="1246681"/>
                <a:ext cx="1127438" cy="369332"/>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2420842" y="3799674"/>
                <a:ext cx="554305" cy="369332"/>
              </a:xfrm>
              <a:prstGeom prst="rect">
                <a:avLst/>
              </a:prstGeom>
              <a:solidFill>
                <a:schemeClr val="bg1"/>
              </a:solidFill>
            </p:spPr>
            <p:txBody>
              <a:bodyPr wrap="square">
                <a:spAutoFit/>
              </a:bodyPr>
              <a:lstStyle/>
              <a:p>
                <a14:m>
                  <m:oMathPara xmlns:m="http://schemas.openxmlformats.org/officeDocument/2006/math" xmlns="">
                    <m:oMathParaPr>
                      <m:jc m:val="centerGroup"/>
                    </m:oMathParaPr>
                    <m:oMath xmlns:m="http://schemas.openxmlformats.org/officeDocument/2006/math">
                      <m:r>
                        <a:rPr lang="en-US" altLang="ja-JP" sz="1800" b="0" i="1" smtClean="0">
                          <a:latin typeface="Cambria Math" panose="02040503050406030204" pitchFamily="18" charset="0"/>
                        </a:rPr>
                        <m:t>13</m:t>
                      </m:r>
                    </m:oMath>
                  </m:oMathPara>
                </a14:m>
                <a:endParaRPr lang="ja-JP" altLang="en-US" sz="18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2420842" y="3799674"/>
                <a:ext cx="554305" cy="369332"/>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3192401" y="3799674"/>
                <a:ext cx="554305" cy="369332"/>
              </a:xfrm>
              <a:prstGeom prst="rect">
                <a:avLst/>
              </a:prstGeom>
              <a:solidFill>
                <a:schemeClr val="bg1"/>
              </a:solidFill>
            </p:spPr>
            <p:txBody>
              <a:bodyPr wrap="square">
                <a:spAutoFit/>
              </a:bodyPr>
              <a:lstStyle/>
              <a:p>
                <a14:m>
                  <m:oMathPara xmlns:m="http://schemas.openxmlformats.org/officeDocument/2006/math" xmlns="">
                    <m:oMathParaPr>
                      <m:jc m:val="centerGroup"/>
                    </m:oMathParaPr>
                    <m:oMath xmlns:m="http://schemas.openxmlformats.org/officeDocument/2006/math">
                      <m:r>
                        <a:rPr lang="en-US" altLang="ja-JP" sz="1800" b="0" i="1" smtClean="0">
                          <a:latin typeface="Cambria Math" panose="02040503050406030204" pitchFamily="18" charset="0"/>
                        </a:rPr>
                        <m:t>13.5</m:t>
                      </m:r>
                    </m:oMath>
                  </m:oMathPara>
                </a14:m>
                <a:endParaRPr lang="ja-JP" altLang="en-US" sz="18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3192401" y="3799674"/>
                <a:ext cx="554305" cy="369332"/>
              </a:xfrm>
              <a:prstGeom prst="rect">
                <a:avLst/>
              </a:prstGeom>
              <a:blipFill rotWithShape="0">
                <a:blip r:embed="rId11"/>
                <a:stretch>
                  <a:fillRect r="-98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4106921" y="3799674"/>
                <a:ext cx="554305" cy="369332"/>
              </a:xfrm>
              <a:prstGeom prst="rect">
                <a:avLst/>
              </a:prstGeom>
              <a:solidFill>
                <a:schemeClr val="bg1"/>
              </a:solidFill>
            </p:spPr>
            <p:txBody>
              <a:bodyPr wrap="square">
                <a:spAutoFit/>
              </a:bodyPr>
              <a:lstStyle/>
              <a:p>
                <a14:m>
                  <m:oMath xmlns:m="http://schemas.openxmlformats.org/officeDocument/2006/math" xmlns="">
                    <m:r>
                      <a:rPr lang="en-US" altLang="ja-JP" sz="1800" b="0" i="1" smtClean="0">
                        <a:latin typeface="Cambria Math" panose="02040503050406030204" pitchFamily="18" charset="0"/>
                      </a:rPr>
                      <m:t>1</m:t>
                    </m:r>
                  </m:oMath>
                </a14:m>
                <a:r>
                  <a:rPr lang="en-US" altLang="ja-JP" sz="1800" dirty="0" smtClean="0"/>
                  <a:t>4</a:t>
                </a:r>
                <a:endParaRPr lang="ja-JP" altLang="en-US" sz="18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4106921" y="3799674"/>
                <a:ext cx="554305" cy="369332"/>
              </a:xfrm>
              <a:prstGeom prst="rect">
                <a:avLst/>
              </a:prstGeom>
              <a:blipFill rotWithShape="0">
                <a:blip r:embed="rId12"/>
                <a:stretch>
                  <a:fillRect t="-8197"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4878480" y="3799674"/>
                <a:ext cx="554305" cy="369332"/>
              </a:xfrm>
              <a:prstGeom prst="rect">
                <a:avLst/>
              </a:prstGeom>
              <a:solidFill>
                <a:schemeClr val="bg1"/>
              </a:solidFill>
            </p:spPr>
            <p:txBody>
              <a:bodyPr wrap="square">
                <a:spAutoFit/>
              </a:bodyPr>
              <a:lstStyle/>
              <a:p>
                <a14:m>
                  <m:oMathPara xmlns:m="http://schemas.openxmlformats.org/officeDocument/2006/math" xmlns="">
                    <m:oMathParaPr>
                      <m:jc m:val="centerGroup"/>
                    </m:oMathParaPr>
                    <m:oMath xmlns:m="http://schemas.openxmlformats.org/officeDocument/2006/math">
                      <m:r>
                        <a:rPr lang="en-US" altLang="ja-JP" sz="1800" b="0" i="1" smtClean="0">
                          <a:latin typeface="Cambria Math" panose="02040503050406030204" pitchFamily="18" charset="0"/>
                        </a:rPr>
                        <m:t>1</m:t>
                      </m:r>
                      <m:r>
                        <a:rPr lang="en-US" altLang="ja-JP" sz="1800" b="0" i="0" smtClean="0">
                          <a:latin typeface="Cambria Math" panose="02040503050406030204" pitchFamily="18" charset="0"/>
                        </a:rPr>
                        <m:t>4.5</m:t>
                      </m:r>
                    </m:oMath>
                  </m:oMathPara>
                </a14:m>
                <a:endParaRPr lang="ja-JP" altLang="en-US" sz="1800"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4878480" y="3799674"/>
                <a:ext cx="554305" cy="369332"/>
              </a:xfrm>
              <a:prstGeom prst="rect">
                <a:avLst/>
              </a:prstGeom>
              <a:blipFill rotWithShape="0">
                <a:blip r:embed="rId13"/>
                <a:stretch>
                  <a:fillRect r="-98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792803" y="3799674"/>
                <a:ext cx="554305" cy="369332"/>
              </a:xfrm>
              <a:prstGeom prst="rect">
                <a:avLst/>
              </a:prstGeom>
              <a:solidFill>
                <a:schemeClr val="bg1"/>
              </a:solidFill>
            </p:spPr>
            <p:txBody>
              <a:bodyPr wrap="square">
                <a:spAutoFit/>
              </a:bodyPr>
              <a:lstStyle/>
              <a:p>
                <a14:m>
                  <m:oMathPara xmlns:m="http://schemas.openxmlformats.org/officeDocument/2006/math" xmlns="">
                    <m:oMathParaPr>
                      <m:jc m:val="centerGroup"/>
                    </m:oMathParaPr>
                    <m:oMath xmlns:m="http://schemas.openxmlformats.org/officeDocument/2006/math">
                      <m:r>
                        <a:rPr lang="en-US" altLang="ja-JP" sz="1800" b="0" i="1" smtClean="0">
                          <a:latin typeface="Cambria Math" panose="02040503050406030204" pitchFamily="18" charset="0"/>
                        </a:rPr>
                        <m:t>15</m:t>
                      </m:r>
                    </m:oMath>
                  </m:oMathPara>
                </a14:m>
                <a:endParaRPr lang="ja-JP" altLang="en-US" sz="1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792803" y="3799674"/>
                <a:ext cx="554305" cy="369332"/>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6564362" y="3799674"/>
                <a:ext cx="554305" cy="369332"/>
              </a:xfrm>
              <a:prstGeom prst="rect">
                <a:avLst/>
              </a:prstGeom>
              <a:solidFill>
                <a:schemeClr val="bg1"/>
              </a:solidFill>
            </p:spPr>
            <p:txBody>
              <a:bodyPr wrap="square">
                <a:spAutoFit/>
              </a:bodyPr>
              <a:lstStyle/>
              <a:p>
                <a14:m>
                  <m:oMathPara xmlns:m="http://schemas.openxmlformats.org/officeDocument/2006/math" xmlns="">
                    <m:oMathParaPr>
                      <m:jc m:val="centerGroup"/>
                    </m:oMathParaPr>
                    <m:oMath xmlns:m="http://schemas.openxmlformats.org/officeDocument/2006/math">
                      <m:r>
                        <a:rPr lang="en-US" altLang="ja-JP" sz="1800" b="0" i="1" smtClean="0">
                          <a:latin typeface="Cambria Math" panose="02040503050406030204" pitchFamily="18" charset="0"/>
                        </a:rPr>
                        <m:t>1</m:t>
                      </m:r>
                      <m:r>
                        <a:rPr lang="en-US" altLang="ja-JP" sz="1800" b="0" i="0" smtClean="0">
                          <a:latin typeface="Cambria Math" panose="02040503050406030204" pitchFamily="18" charset="0"/>
                        </a:rPr>
                        <m:t>5.5</m:t>
                      </m:r>
                    </m:oMath>
                  </m:oMathPara>
                </a14:m>
                <a:endParaRPr lang="ja-JP" altLang="en-US" sz="1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6564362" y="3799674"/>
                <a:ext cx="554305" cy="369332"/>
              </a:xfrm>
              <a:prstGeom prst="rect">
                <a:avLst/>
              </a:prstGeom>
              <a:blipFill rotWithShape="0">
                <a:blip r:embed="rId15"/>
                <a:stretch>
                  <a:fillRect r="-9890"/>
                </a:stretch>
              </a:blipFill>
            </p:spPr>
            <p:txBody>
              <a:bodyPr/>
              <a:lstStyle/>
              <a:p>
                <a:r>
                  <a:rPr lang="ja-JP" altLang="en-US">
                    <a:noFill/>
                  </a:rPr>
                  <a:t> </a:t>
                </a:r>
              </a:p>
            </p:txBody>
          </p:sp>
        </mc:Fallback>
      </mc:AlternateContent>
      <p:sp>
        <p:nvSpPr>
          <p:cNvPr id="19" name="正方形/長方形 18"/>
          <p:cNvSpPr/>
          <p:nvPr/>
        </p:nvSpPr>
        <p:spPr>
          <a:xfrm>
            <a:off x="4470522" y="3771871"/>
            <a:ext cx="525707" cy="369332"/>
          </a:xfrm>
          <a:prstGeom prst="rect">
            <a:avLst/>
          </a:prstGeom>
          <a:solidFill>
            <a:schemeClr val="bg1"/>
          </a:solidFill>
        </p:spPr>
        <p:txBody>
          <a:bodyPr wrap="square">
            <a:spAutoFit/>
          </a:bodyPr>
          <a:lstStyle/>
          <a:p>
            <a:endParaRPr lang="ja-JP" altLang="en-US" sz="1800" dirty="0"/>
          </a:p>
        </p:txBody>
      </p:sp>
      <p:sp>
        <p:nvSpPr>
          <p:cNvPr id="20" name="正方形/長方形 19"/>
          <p:cNvSpPr/>
          <p:nvPr/>
        </p:nvSpPr>
        <p:spPr>
          <a:xfrm>
            <a:off x="3746706" y="3799674"/>
            <a:ext cx="398286" cy="369332"/>
          </a:xfrm>
          <a:prstGeom prst="rect">
            <a:avLst/>
          </a:prstGeom>
          <a:solidFill>
            <a:schemeClr val="bg1"/>
          </a:solidFill>
        </p:spPr>
        <p:txBody>
          <a:bodyPr wrap="square">
            <a:spAutoFit/>
          </a:bodyPr>
          <a:lstStyle/>
          <a:p>
            <a:endParaRPr lang="ja-JP" altLang="en-US" sz="18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3746706" y="3978281"/>
                <a:ext cx="1785190" cy="381451"/>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func>
                        <m:funcPr>
                          <m:ctrlPr>
                            <a:rPr kumimoji="1" lang="en-US" altLang="ja-JP" sz="1800" b="0" i="1" smtClean="0">
                              <a:latin typeface="Cambria Math" panose="02040503050406030204" pitchFamily="18" charset="0"/>
                            </a:rPr>
                          </m:ctrlPr>
                        </m:funcPr>
                        <m:fName>
                          <m:sSub>
                            <m:sSubPr>
                              <m:ctrlPr>
                                <a:rPr kumimoji="1" lang="en-US" altLang="ja-JP" sz="1800" b="0" i="1" smtClean="0">
                                  <a:latin typeface="Cambria Math" panose="02040503050406030204" pitchFamily="18" charset="0"/>
                                </a:rPr>
                              </m:ctrlPr>
                            </m:sSubPr>
                            <m:e>
                              <m:r>
                                <m:rPr>
                                  <m:sty m:val="p"/>
                                </m:rPr>
                                <a:rPr kumimoji="1" lang="en-US" altLang="ja-JP" sz="1800" b="0" i="0" smtClean="0">
                                  <a:latin typeface="Cambria Math" panose="02040503050406030204" pitchFamily="18" charset="0"/>
                                </a:rPr>
                                <m:t>log</m:t>
                              </m:r>
                            </m:e>
                            <m:sub>
                              <m:r>
                                <a:rPr kumimoji="1" lang="en-US" altLang="ja-JP" sz="1800" b="0" i="1" smtClean="0">
                                  <a:latin typeface="Cambria Math" panose="02040503050406030204" pitchFamily="18" charset="0"/>
                                </a:rPr>
                                <m:t>10</m:t>
                              </m:r>
                            </m:sub>
                          </m:sSub>
                        </m:fName>
                        <m:e>
                          <m:r>
                            <a:rPr kumimoji="1" lang="en-US" altLang="ja-JP" sz="1800" b="0" i="1" smtClean="0">
                              <a:latin typeface="Cambria Math" panose="02040503050406030204" pitchFamily="18" charset="0"/>
                            </a:rPr>
                            <m:t>𝑀</m:t>
                          </m:r>
                          <m:r>
                            <a:rPr kumimoji="1" lang="en-US" altLang="ja-JP" sz="1800" b="0" i="1" smtClean="0">
                              <a:latin typeface="Cambria Math" panose="02040503050406030204" pitchFamily="18" charset="0"/>
                            </a:rPr>
                            <m:t>/</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𝑀</m:t>
                              </m:r>
                            </m:e>
                            <m:sub>
                              <m:r>
                                <a:rPr kumimoji="1" lang="en-US" altLang="ja-JP" sz="1800" b="0" i="1" smtClean="0">
                                  <a:latin typeface="Cambria Math" panose="02040503050406030204" pitchFamily="18" charset="0"/>
                                </a:rPr>
                                <m:t>⊙</m:t>
                              </m:r>
                            </m:sub>
                          </m:sSub>
                        </m:e>
                      </m:func>
                    </m:oMath>
                  </m:oMathPara>
                </a14:m>
                <a:endParaRPr kumimoji="1" lang="ja-JP" altLang="en-US" sz="1800" dirty="0">
                  <a:latin typeface="Cambria" panose="02040503050406030204"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746706" y="3978281"/>
                <a:ext cx="1785190" cy="381451"/>
              </a:xfrm>
              <a:prstGeom prst="rect">
                <a:avLst/>
              </a:prstGeom>
              <a:blipFill rotWithShape="0">
                <a:blip r:embed="rId16"/>
                <a:stretch>
                  <a:fillRect b="-11290"/>
                </a:stretch>
              </a:blipFill>
            </p:spPr>
            <p:txBody>
              <a:bodyPr/>
              <a:lstStyle/>
              <a:p>
                <a:r>
                  <a:rPr lang="ja-JP" altLang="en-US">
                    <a:noFill/>
                  </a:rPr>
                  <a:t> </a:t>
                </a:r>
              </a:p>
            </p:txBody>
          </p:sp>
        </mc:Fallback>
      </mc:AlternateContent>
      <p:sp>
        <p:nvSpPr>
          <p:cNvPr id="21" name="正方形/長方形 20"/>
          <p:cNvSpPr/>
          <p:nvPr/>
        </p:nvSpPr>
        <p:spPr>
          <a:xfrm>
            <a:off x="5411131" y="3846206"/>
            <a:ext cx="442468" cy="369332"/>
          </a:xfrm>
          <a:prstGeom prst="rect">
            <a:avLst/>
          </a:prstGeom>
          <a:solidFill>
            <a:schemeClr val="bg1"/>
          </a:solidFill>
        </p:spPr>
        <p:txBody>
          <a:bodyPr wrap="square">
            <a:spAutoFit/>
          </a:bodyPr>
          <a:lstStyle/>
          <a:p>
            <a:endParaRPr lang="ja-JP" altLang="en-US" sz="1800" dirty="0"/>
          </a:p>
        </p:txBody>
      </p:sp>
    </p:spTree>
    <p:extLst>
      <p:ext uri="{BB962C8B-B14F-4D97-AF65-F5344CB8AC3E}">
        <p14:creationId xmlns:p14="http://schemas.microsoft.com/office/powerpoint/2010/main" val="6072934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00149"/>
                <a:ext cx="8782050" cy="4049183"/>
              </a:xfrm>
            </p:spPr>
            <p:txBody>
              <a:bodyPr/>
              <a:lstStyle/>
              <a:p>
                <a:r>
                  <a:rPr kumimoji="1" lang="en-US" altLang="ja-JP" sz="2400" dirty="0" smtClean="0"/>
                  <a:t>Hubble</a:t>
                </a:r>
                <a:r>
                  <a:rPr kumimoji="1" lang="ja-JP" altLang="en-US" sz="2400" dirty="0" smtClean="0"/>
                  <a:t>のデータから</a:t>
                </a:r>
                <a14:m>
                  <m:oMath xmlns:m="http://schemas.openxmlformats.org/officeDocument/2006/math" xmlns="">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=8</m:t>
                    </m:r>
                  </m:oMath>
                </a14:m>
                <a:r>
                  <a:rPr kumimoji="1" lang="ja-JP" altLang="en-US" sz="2400" dirty="0" smtClean="0"/>
                  <a:t>付近の銀河の集団を検出</a:t>
                </a:r>
                <a:endParaRPr kumimoji="1" lang="en-US" altLang="ja-JP" sz="2400" dirty="0" smtClean="0"/>
              </a:p>
              <a:p>
                <a:endParaRPr kumimoji="1" lang="en-US" altLang="ja-JP" sz="1200" b="0" dirty="0" smtClean="0"/>
              </a:p>
              <a:p>
                <a:r>
                  <a:rPr kumimoji="1" lang="ja-JP" altLang="en-US" sz="2400" dirty="0" smtClean="0"/>
                  <a:t>この銀河集団の解析</a:t>
                </a:r>
                <a:r>
                  <a:rPr kumimoji="1" lang="en-US" altLang="ja-JP" sz="2400" dirty="0" smtClean="0"/>
                  <a:t>:</a:t>
                </a:r>
              </a:p>
              <a:p>
                <a:r>
                  <a:rPr kumimoji="1" lang="ja-JP" altLang="en-US" sz="2400" b="0" dirty="0" smtClean="0"/>
                  <a:t>・</a:t>
                </a:r>
                <a14:m>
                  <m:oMath xmlns:m="http://schemas.openxmlformats.org/officeDocument/2006/math" xmlns="">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𝛿</m:t>
                        </m:r>
                      </m:e>
                      <m:sub>
                        <m:r>
                          <a:rPr kumimoji="1" lang="en-US" altLang="ja-JP" sz="2400" b="0" i="1" smtClean="0">
                            <a:latin typeface="Cambria Math" panose="02040503050406030204" pitchFamily="18" charset="0"/>
                          </a:rPr>
                          <m:t>𝑚</m:t>
                        </m:r>
                      </m:sub>
                    </m:sSub>
                    <m:r>
                      <a:rPr kumimoji="1" lang="en-US" altLang="ja-JP" sz="2400" b="0" i="1" smtClean="0">
                        <a:latin typeface="Cambria Math" panose="02040503050406030204" pitchFamily="18" charset="0"/>
                      </a:rPr>
                      <m:t>=1100</m:t>
                    </m:r>
                  </m:oMath>
                </a14:m>
                <a:r>
                  <a:rPr kumimoji="1" lang="en-US" altLang="ja-JP" sz="2400" dirty="0" smtClean="0"/>
                  <a:t>	</a:t>
                </a:r>
                <a:r>
                  <a:rPr kumimoji="1" lang="ja-JP" altLang="en-US" sz="2400" dirty="0" smtClean="0"/>
                  <a:t>→単一重力系</a:t>
                </a:r>
                <a:r>
                  <a:rPr kumimoji="1" lang="ja-JP" altLang="en-US" sz="2400" dirty="0"/>
                  <a:t>の</a:t>
                </a:r>
                <a:r>
                  <a:rPr kumimoji="1" lang="ja-JP" altLang="en-US" sz="2400" dirty="0" smtClean="0"/>
                  <a:t>原始銀河団</a:t>
                </a:r>
                <a:r>
                  <a:rPr kumimoji="1" lang="ja-JP" altLang="en-US" sz="2400" dirty="0"/>
                  <a:t>！</a:t>
                </a:r>
                <a:r>
                  <a:rPr kumimoji="1" lang="en-US" altLang="ja-JP" sz="2400" dirty="0" smtClean="0"/>
                  <a:t>:</a:t>
                </a:r>
                <a:r>
                  <a:rPr kumimoji="1" lang="en-US" altLang="ja-JP" sz="2400" dirty="0" smtClean="0">
                    <a:solidFill>
                      <a:srgbClr val="FF0000"/>
                    </a:solidFill>
                  </a:rPr>
                  <a:t>SS2015</a:t>
                </a:r>
                <a:r>
                  <a:rPr kumimoji="1" lang="ja-JP" altLang="en-US" sz="2400" dirty="0" smtClean="0">
                    <a:solidFill>
                      <a:srgbClr val="FF0000"/>
                    </a:solidFill>
                  </a:rPr>
                  <a:t>の発見</a:t>
                </a:r>
                <a:endParaRPr kumimoji="1" lang="en-US" altLang="ja-JP" sz="1800" dirty="0" smtClean="0">
                  <a:solidFill>
                    <a:srgbClr val="FF0000"/>
                  </a:solidFill>
                </a:endParaRPr>
              </a:p>
              <a:p>
                <a:r>
                  <a:rPr kumimoji="1" lang="ja-JP" altLang="en-US" sz="2400" dirty="0" smtClean="0"/>
                  <a:t>・</a:t>
                </a:r>
                <a14:m>
                  <m:oMath xmlns:m="http://schemas.openxmlformats.org/officeDocument/2006/math" xmlns="">
                    <m:r>
                      <a:rPr kumimoji="1" lang="en-US" altLang="ja-JP" sz="2400" i="1">
                        <a:latin typeface="Cambria Math" panose="02040503050406030204" pitchFamily="18" charset="0"/>
                      </a:rPr>
                      <m:t>𝑧</m:t>
                    </m:r>
                    <m:r>
                      <a:rPr kumimoji="1" lang="en-US" altLang="ja-JP" sz="2400" i="1">
                        <a:latin typeface="Cambria Math" panose="02040503050406030204" pitchFamily="18" charset="0"/>
                      </a:rPr>
                      <m:t>=8</m:t>
                    </m:r>
                  </m:oMath>
                </a14:m>
                <a:r>
                  <a:rPr kumimoji="1" lang="ja-JP" altLang="en-US" sz="2400" dirty="0" smtClean="0"/>
                  <a:t>で</a:t>
                </a:r>
                <a14:m>
                  <m:oMath xmlns:m="http://schemas.openxmlformats.org/officeDocument/2006/math" xmlns="">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ja-JP" altLang="en-US" sz="2400" i="1">
                            <a:latin typeface="Cambria Math" panose="02040503050406030204" pitchFamily="18" charset="0"/>
                          </a:rPr>
                          <m:t>星</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𝑀</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𝐷𝑀</m:t>
                        </m:r>
                      </m:e>
                    </m:d>
                    <m:r>
                      <a:rPr kumimoji="1" lang="en-US" altLang="ja-JP" sz="2400" i="1">
                        <a:latin typeface="Cambria Math" panose="02040503050406030204" pitchFamily="18" charset="0"/>
                      </a:rPr>
                      <m:t>&lt;</m:t>
                    </m:r>
                    <m:r>
                      <a:rPr kumimoji="1" lang="en-US" altLang="ja-JP" sz="2400" b="0" i="1" smtClean="0">
                        <a:latin typeface="Cambria Math" panose="02040503050406030204" pitchFamily="18" charset="0"/>
                      </a:rPr>
                      <m:t>0.</m:t>
                    </m:r>
                    <m:r>
                      <a:rPr kumimoji="1" lang="en-US" altLang="ja-JP" sz="2400" b="0" i="0" smtClean="0">
                        <a:latin typeface="Cambria Math" panose="02040503050406030204" pitchFamily="18" charset="0"/>
                      </a:rPr>
                      <m:t>003</m:t>
                    </m:r>
                  </m:oMath>
                </a14:m>
                <a:r>
                  <a:rPr kumimoji="1" lang="ja-JP" altLang="en-US" sz="2400" dirty="0" smtClean="0"/>
                  <a:t>→</a:t>
                </a:r>
                <a:r>
                  <a:rPr kumimoji="1" lang="ja-JP" altLang="en-US" sz="2400" dirty="0" smtClean="0">
                    <a:solidFill>
                      <a:srgbClr val="FF0000"/>
                    </a:solidFill>
                  </a:rPr>
                  <a:t>暗黒物質先行</a:t>
                </a:r>
                <a:r>
                  <a:rPr kumimoji="1" lang="ja-JP" altLang="en-US" sz="2400" dirty="0" smtClean="0"/>
                  <a:t>の構造形成描像</a:t>
                </a:r>
                <a:endParaRPr kumimoji="1" lang="en-US" altLang="ja-JP" sz="2400" dirty="0" smtClean="0"/>
              </a:p>
              <a:p>
                <a:r>
                  <a:rPr kumimoji="1" lang="ja-JP" altLang="en-US" sz="2400" dirty="0" smtClean="0"/>
                  <a:t>・構造形成モデルで推定→現在の典型的</a:t>
                </a:r>
                <a:r>
                  <a:rPr kumimoji="1" lang="ja-JP" altLang="en-US" sz="2400" dirty="0" smtClean="0">
                    <a:solidFill>
                      <a:srgbClr val="FF0000"/>
                    </a:solidFill>
                  </a:rPr>
                  <a:t>銀河団の祖先</a:t>
                </a:r>
                <a:r>
                  <a:rPr kumimoji="1" lang="ja-JP" altLang="en-US" sz="2400" dirty="0" smtClean="0"/>
                  <a:t>と予想</a:t>
                </a:r>
                <a:endParaRPr kumimoji="1" lang="en-US" altLang="ja-JP" sz="2400" dirty="0" smtClean="0"/>
              </a:p>
              <a:p>
                <a:endParaRPr kumimoji="1" lang="en-US" altLang="ja-JP" sz="1400" i="1" dirty="0" smtClean="0">
                  <a:latin typeface="Cambria Math" panose="02040503050406030204" pitchFamily="18" charset="0"/>
                </a:endParaRPr>
              </a:p>
              <a:p>
                <a14:m>
                  <m:oMath xmlns:m="http://schemas.openxmlformats.org/officeDocument/2006/math" xmlns="">
                    <m:r>
                      <a:rPr kumimoji="1" lang="en-US" altLang="ja-JP" sz="2400" i="1">
                        <a:latin typeface="Cambria Math" panose="02040503050406030204" pitchFamily="18" charset="0"/>
                      </a:rPr>
                      <m:t>𝑧</m:t>
                    </m:r>
                    <m:r>
                      <a:rPr kumimoji="1" lang="en-US" altLang="ja-JP" sz="2400" b="0" i="1" smtClean="0">
                        <a:latin typeface="Cambria Math" panose="02040503050406030204" pitchFamily="18" charset="0"/>
                      </a:rPr>
                      <m:t>&gt;6</m:t>
                    </m:r>
                  </m:oMath>
                </a14:m>
                <a:r>
                  <a:rPr kumimoji="1" lang="ja-JP" altLang="en-US" sz="2400" dirty="0" smtClean="0"/>
                  <a:t>でビリアル平衡に達した銀河集団の発見は初！</a:t>
                </a:r>
                <a:endParaRPr kumimoji="1" lang="en-US" altLang="ja-JP" sz="2400" dirty="0" smtClean="0"/>
              </a:p>
              <a:p>
                <a:r>
                  <a:rPr kumimoji="1" lang="en-US" altLang="ja-JP" sz="2400" dirty="0" smtClean="0"/>
                  <a:t>	</a:t>
                </a:r>
                <a:r>
                  <a:rPr kumimoji="1" lang="ja-JP" altLang="en-US" sz="2400" dirty="0" smtClean="0"/>
                  <a:t>→大規模構造モデルに新たな制限を与える可能性</a:t>
                </a:r>
                <a:endParaRPr kumimoji="1" lang="en-US" altLang="ja-JP" sz="2400" dirty="0" smtClean="0"/>
              </a:p>
              <a:p>
                <a:pPr marL="457200" indent="-457200">
                  <a:buFont typeface="Arial" panose="020B0604020202020204" pitchFamily="34" charset="0"/>
                  <a:buChar char="•"/>
                </a:pPr>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00149"/>
                <a:ext cx="8782050" cy="4049183"/>
              </a:xfrm>
              <a:blipFill rotWithShape="0">
                <a:blip r:embed="rId3"/>
                <a:stretch>
                  <a:fillRect l="-1110" t="-602" b="-406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237609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79650" y="632525"/>
            <a:ext cx="2722500" cy="1908600"/>
          </a:xfrm>
          <a:prstGeom prst="rect">
            <a:avLst/>
          </a:prstGeom>
        </p:spPr>
        <p:txBody>
          <a:bodyPr lIns="91425" tIns="91425" rIns="91425" bIns="91425" anchor="b" anchorCtr="0">
            <a:noAutofit/>
          </a:bodyPr>
          <a:lstStyle/>
          <a:p>
            <a:pPr>
              <a:spcBef>
                <a:spcPts val="0"/>
              </a:spcBef>
              <a:buNone/>
            </a:pPr>
            <a:r>
              <a:rPr lang="ja"/>
              <a:t>重力レンズの補正</a:t>
            </a:r>
          </a:p>
        </p:txBody>
      </p:sp>
      <p:pic>
        <p:nvPicPr>
          <p:cNvPr id="72" name="Shape 72"/>
          <p:cNvPicPr preferRelativeResize="0"/>
          <p:nvPr/>
        </p:nvPicPr>
        <p:blipFill>
          <a:blip r:embed="rId3">
            <a:alphaModFix/>
          </a:blip>
          <a:stretch>
            <a:fillRect/>
          </a:stretch>
        </p:blipFill>
        <p:spPr>
          <a:xfrm>
            <a:off x="3190799" y="56199"/>
            <a:ext cx="5697975" cy="50310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560266" y="1494253"/>
            <a:ext cx="5042389" cy="2246769"/>
          </a:xfrm>
          <a:prstGeom prst="rect">
            <a:avLst/>
          </a:prstGeom>
          <a:noFill/>
        </p:spPr>
        <p:txBody>
          <a:bodyPr wrap="square" rtlCol="0">
            <a:spAutoFit/>
          </a:bodyPr>
          <a:lstStyle/>
          <a:p>
            <a:r>
              <a:rPr kumimoji="1" lang="en-US" altLang="ja-JP" sz="2000" dirty="0"/>
              <a:t> </a:t>
            </a:r>
            <a:r>
              <a:rPr kumimoji="1" lang="en-US" altLang="ja-JP" sz="2000" dirty="0" err="1" smtClean="0"/>
              <a:t>δ</a:t>
            </a:r>
            <a:r>
              <a:rPr kumimoji="1" lang="en-US" altLang="ja-JP" sz="2000" dirty="0" smtClean="0"/>
              <a:t>(gal,2</a:t>
            </a:r>
            <a:r>
              <a:rPr kumimoji="1" lang="ja-JP" altLang="en-US" sz="2000" dirty="0" smtClean="0"/>
              <a:t>次元</a:t>
            </a:r>
            <a:r>
              <a:rPr kumimoji="1" lang="en-US" altLang="ja-JP" sz="2000" dirty="0" smtClean="0"/>
              <a:t>)</a:t>
            </a:r>
            <a:r>
              <a:rPr kumimoji="1" lang="ja-JP" altLang="en-US" sz="2000" dirty="0" smtClean="0"/>
              <a:t>から</a:t>
            </a:r>
            <a:r>
              <a:rPr kumimoji="1" lang="en-US" altLang="ja-JP" sz="2000" dirty="0" err="1" smtClean="0"/>
              <a:t>δ</a:t>
            </a:r>
            <a:r>
              <a:rPr kumimoji="1" lang="en-US" altLang="ja-JP" sz="2000" dirty="0" smtClean="0"/>
              <a:t>(gal,3</a:t>
            </a:r>
            <a:r>
              <a:rPr kumimoji="1" lang="ja-JP" altLang="en-US" sz="2000" dirty="0" smtClean="0"/>
              <a:t>次元</a:t>
            </a:r>
            <a:r>
              <a:rPr kumimoji="1" lang="en-US" altLang="ja-JP" sz="2000" dirty="0" smtClean="0"/>
              <a:t>)</a:t>
            </a:r>
            <a:r>
              <a:rPr kumimoji="1" lang="ja-JP" altLang="en-US" sz="2000" dirty="0" smtClean="0"/>
              <a:t>への変換に用いるもの</a:t>
            </a:r>
            <a:endParaRPr kumimoji="1" lang="en-US" altLang="ja-JP" sz="2000" dirty="0" smtClean="0"/>
          </a:p>
          <a:p>
            <a:pPr marL="342900" indent="-342900">
              <a:buFont typeface="Wingdings" charset="2"/>
              <a:buChar char="l"/>
            </a:pPr>
            <a:r>
              <a:rPr kumimoji="1" lang="en-US" altLang="ja-JP" sz="2000" dirty="0"/>
              <a:t> </a:t>
            </a:r>
            <a:r>
              <a:rPr kumimoji="1" lang="ja-JP" altLang="en-US" sz="2000" dirty="0" smtClean="0"/>
              <a:t>検出確率が一様の領域（</a:t>
            </a:r>
            <a:r>
              <a:rPr kumimoji="1" lang="en-US" altLang="ja-JP" sz="2000" dirty="0" smtClean="0"/>
              <a:t>7.3&lt;z&lt;8.7</a:t>
            </a:r>
            <a:r>
              <a:rPr kumimoji="1" lang="ja-JP" altLang="en-US" sz="2000" dirty="0" smtClean="0"/>
              <a:t>）（先行研究）</a:t>
            </a:r>
            <a:endParaRPr kumimoji="1" lang="en-US" altLang="ja-JP" sz="2000" dirty="0" smtClean="0"/>
          </a:p>
          <a:p>
            <a:pPr marL="342900" indent="-342900">
              <a:buFont typeface="Wingdings" charset="2"/>
              <a:buChar char="l"/>
            </a:pPr>
            <a:r>
              <a:rPr kumimoji="1" lang="ja-JP" altLang="en-US" sz="2000" dirty="0" smtClean="0"/>
              <a:t>注目領域は一様に円柱に分布していなくて球に固まっている</a:t>
            </a:r>
            <a:endParaRPr kumimoji="1" lang="en-US" altLang="ja-JP" sz="2000" dirty="0" smtClean="0"/>
          </a:p>
          <a:p>
            <a:pPr marL="342900" indent="-342900">
              <a:buFont typeface="Wingdings" charset="2"/>
              <a:buChar char="l"/>
            </a:pPr>
            <a:r>
              <a:rPr kumimoji="1" lang="ja-JP" altLang="en-US" sz="2000" dirty="0" smtClean="0"/>
              <a:t>体積比倍で密度が上がる</a:t>
            </a:r>
            <a:endParaRPr kumimoji="1" lang="en-US" altLang="ja-JP" sz="2000" dirty="0" smtClean="0"/>
          </a:p>
        </p:txBody>
      </p:sp>
    </p:spTree>
    <p:extLst>
      <p:ext uri="{BB962C8B-B14F-4D97-AF65-F5344CB8AC3E}">
        <p14:creationId xmlns:p14="http://schemas.microsoft.com/office/powerpoint/2010/main" val="20203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Reionization</a:t>
            </a:r>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1" y="1839125"/>
            <a:ext cx="9312903" cy="1728221"/>
          </a:xfrm>
          <a:prstGeom prst="rect">
            <a:avLst/>
          </a:prstGeom>
        </p:spPr>
      </p:pic>
      <p:sp>
        <p:nvSpPr>
          <p:cNvPr id="3" name="円/楕円 2"/>
          <p:cNvSpPr/>
          <p:nvPr/>
        </p:nvSpPr>
        <p:spPr>
          <a:xfrm>
            <a:off x="6389300" y="1642808"/>
            <a:ext cx="487509" cy="221901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81268" y="3602811"/>
            <a:ext cx="954107" cy="461665"/>
          </a:xfrm>
          <a:prstGeom prst="rect">
            <a:avLst/>
          </a:prstGeom>
          <a:noFill/>
        </p:spPr>
        <p:txBody>
          <a:bodyPr wrap="none" rtlCol="0">
            <a:spAutoFit/>
          </a:bodyPr>
          <a:lstStyle/>
          <a:p>
            <a:r>
              <a:rPr kumimoji="1" lang="en-US" altLang="ja-JP" sz="2400" b="1" dirty="0" smtClean="0">
                <a:solidFill>
                  <a:srgbClr val="FF0000"/>
                </a:solidFill>
              </a:rPr>
              <a:t>z</a:t>
            </a:r>
            <a:r>
              <a:rPr kumimoji="1" lang="ja-JP" altLang="en-US" sz="2400" b="1" dirty="0" smtClean="0">
                <a:solidFill>
                  <a:srgbClr val="FF0000"/>
                </a:solidFill>
              </a:rPr>
              <a:t>＝８</a:t>
            </a:r>
            <a:endParaRPr kumimoji="1" lang="ja-JP" altLang="en-US" sz="2400" b="1" dirty="0">
              <a:solidFill>
                <a:srgbClr val="FF0000"/>
              </a:solidFill>
            </a:endParaRPr>
          </a:p>
        </p:txBody>
      </p:sp>
      <p:sp>
        <p:nvSpPr>
          <p:cNvPr id="11" name="正方形/長方形 10"/>
          <p:cNvSpPr/>
          <p:nvPr/>
        </p:nvSpPr>
        <p:spPr>
          <a:xfrm>
            <a:off x="3859189" y="1333975"/>
            <a:ext cx="3402993" cy="2744910"/>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163835" y="716805"/>
            <a:ext cx="3720462" cy="584776"/>
          </a:xfrm>
          <a:prstGeom prst="rect">
            <a:avLst/>
          </a:prstGeom>
          <a:noFill/>
        </p:spPr>
        <p:txBody>
          <a:bodyPr wrap="square" rtlCol="0">
            <a:spAutoFit/>
          </a:bodyPr>
          <a:lstStyle/>
          <a:p>
            <a:r>
              <a:rPr kumimoji="1" lang="ja-JP" altLang="en-US" sz="3200" dirty="0" smtClean="0">
                <a:solidFill>
                  <a:srgbClr val="0000FF"/>
                </a:solidFill>
              </a:rPr>
              <a:t>宇宙再電離時代</a:t>
            </a:r>
            <a:endParaRPr kumimoji="1" lang="ja-JP" altLang="en-US" sz="3200" dirty="0">
              <a:solidFill>
                <a:srgbClr val="0000FF"/>
              </a:solidFill>
            </a:endParaRPr>
          </a:p>
        </p:txBody>
      </p:sp>
      <p:sp>
        <p:nvSpPr>
          <p:cNvPr id="13" name="テキスト ボックス 12"/>
          <p:cNvSpPr txBox="1"/>
          <p:nvPr/>
        </p:nvSpPr>
        <p:spPr>
          <a:xfrm>
            <a:off x="269412" y="1346802"/>
            <a:ext cx="1467068" cy="400110"/>
          </a:xfrm>
          <a:prstGeom prst="rect">
            <a:avLst/>
          </a:prstGeom>
          <a:noFill/>
        </p:spPr>
        <p:txBody>
          <a:bodyPr wrap="none" rtlCol="0">
            <a:spAutoFit/>
          </a:bodyPr>
          <a:lstStyle/>
          <a:p>
            <a:r>
              <a:rPr kumimoji="1" lang="ja-JP" altLang="en-US" sz="2000" dirty="0" smtClean="0"/>
              <a:t>ビックバン</a:t>
            </a:r>
            <a:endParaRPr kumimoji="1" lang="ja-JP" altLang="en-US" sz="2000" dirty="0"/>
          </a:p>
        </p:txBody>
      </p:sp>
      <p:sp>
        <p:nvSpPr>
          <p:cNvPr id="14" name="テキスト ボックス 13"/>
          <p:cNvSpPr txBox="1"/>
          <p:nvPr/>
        </p:nvSpPr>
        <p:spPr>
          <a:xfrm>
            <a:off x="8446373" y="1358108"/>
            <a:ext cx="697627" cy="400110"/>
          </a:xfrm>
          <a:prstGeom prst="rect">
            <a:avLst/>
          </a:prstGeom>
          <a:noFill/>
        </p:spPr>
        <p:txBody>
          <a:bodyPr wrap="none" rtlCol="0">
            <a:spAutoFit/>
          </a:bodyPr>
          <a:lstStyle/>
          <a:p>
            <a:r>
              <a:rPr kumimoji="1" lang="ja-JP" altLang="en-US" sz="2000" dirty="0" smtClean="0"/>
              <a:t>現在</a:t>
            </a:r>
            <a:endParaRPr kumimoji="1" lang="ja-JP" altLang="en-US" sz="2000" dirty="0"/>
          </a:p>
        </p:txBody>
      </p:sp>
    </p:spTree>
    <p:extLst>
      <p:ext uri="{BB962C8B-B14F-4D97-AF65-F5344CB8AC3E}">
        <p14:creationId xmlns:p14="http://schemas.microsoft.com/office/powerpoint/2010/main" val="1164732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0" y="205961"/>
            <a:ext cx="2700599" cy="4276500"/>
          </a:xfrm>
          <a:prstGeom prst="rect">
            <a:avLst/>
          </a:prstGeom>
        </p:spPr>
        <p:txBody>
          <a:bodyPr lIns="91425" tIns="91425" rIns="91425" bIns="91425" anchor="b" anchorCtr="0">
            <a:noAutofit/>
          </a:bodyPr>
          <a:lstStyle/>
          <a:p>
            <a:pPr>
              <a:spcBef>
                <a:spcPts val="0"/>
              </a:spcBef>
              <a:buNone/>
            </a:pPr>
            <a:r>
              <a:rPr lang="ja" dirty="0"/>
              <a:t>z~</a:t>
            </a:r>
            <a:r>
              <a:rPr lang="ja" dirty="0" smtClean="0"/>
              <a:t>8</a:t>
            </a:r>
            <a:r>
              <a:rPr lang="en-US" altLang="ja" dirty="0"/>
              <a:t/>
            </a:r>
            <a:br>
              <a:rPr lang="en-US" altLang="ja" dirty="0"/>
            </a:br>
            <a:r>
              <a:rPr lang="en-US" altLang="ja" dirty="0" smtClean="0"/>
              <a:t>132</a:t>
            </a:r>
            <a:r>
              <a:rPr lang="ja-JP" altLang="en-US" dirty="0" smtClean="0"/>
              <a:t>億年前</a:t>
            </a:r>
            <a:r>
              <a:rPr lang="en-US" altLang="ja-JP" sz="1800" dirty="0" smtClean="0"/>
              <a:t/>
            </a:r>
            <a:br>
              <a:rPr lang="en-US" altLang="ja-JP" sz="1800" dirty="0" smtClean="0"/>
            </a:br>
            <a:r>
              <a:rPr lang="ja-JP" altLang="en-US" sz="1800" dirty="0" smtClean="0"/>
              <a:t>（宇宙年齢の５</a:t>
            </a:r>
            <a:r>
              <a:rPr lang="en-US" altLang="ja-JP" sz="1800" dirty="0" smtClean="0"/>
              <a:t>%</a:t>
            </a:r>
            <a:r>
              <a:rPr lang="ja-JP" altLang="en-US" sz="1800" dirty="0" smtClean="0"/>
              <a:t>）</a:t>
            </a:r>
            <a:endParaRPr lang="ja" sz="1800" dirty="0"/>
          </a:p>
        </p:txBody>
      </p:sp>
      <p:pic>
        <p:nvPicPr>
          <p:cNvPr id="50" name="Shape 50"/>
          <p:cNvPicPr preferRelativeResize="0"/>
          <p:nvPr/>
        </p:nvPicPr>
        <p:blipFill>
          <a:blip r:embed="rId3">
            <a:alphaModFix/>
          </a:blip>
          <a:stretch>
            <a:fillRect/>
          </a:stretch>
        </p:blipFill>
        <p:spPr>
          <a:xfrm>
            <a:off x="2895600" y="1"/>
            <a:ext cx="5888182" cy="5143499"/>
          </a:xfrm>
          <a:prstGeom prst="rect">
            <a:avLst/>
          </a:prstGeom>
          <a:noFill/>
          <a:ln>
            <a:noFill/>
          </a:ln>
        </p:spPr>
      </p:pic>
      <p:grpSp>
        <p:nvGrpSpPr>
          <p:cNvPr id="7" name="図形グループ 6"/>
          <p:cNvGrpSpPr/>
          <p:nvPr/>
        </p:nvGrpSpPr>
        <p:grpSpPr>
          <a:xfrm>
            <a:off x="221933" y="456240"/>
            <a:ext cx="4537324" cy="1754327"/>
            <a:chOff x="221933" y="456240"/>
            <a:chExt cx="4537324" cy="1754327"/>
          </a:xfrm>
        </p:grpSpPr>
        <p:sp>
          <p:nvSpPr>
            <p:cNvPr id="2" name="円/楕円 1"/>
            <p:cNvSpPr/>
            <p:nvPr/>
          </p:nvSpPr>
          <p:spPr>
            <a:xfrm>
              <a:off x="4068794" y="579548"/>
              <a:ext cx="690463" cy="70285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221933" y="456240"/>
              <a:ext cx="2706465" cy="1754327"/>
            </a:xfrm>
            <a:prstGeom prst="rect">
              <a:avLst/>
            </a:prstGeom>
            <a:noFill/>
          </p:spPr>
          <p:txBody>
            <a:bodyPr wrap="none" rtlCol="0">
              <a:spAutoFit/>
            </a:bodyPr>
            <a:lstStyle/>
            <a:p>
              <a:r>
                <a:rPr kumimoji="1" lang="ja-JP" altLang="en-US" sz="3600" b="1" dirty="0" smtClean="0">
                  <a:solidFill>
                    <a:srgbClr val="FF0000"/>
                  </a:solidFill>
                </a:rPr>
                <a:t>高密度の</a:t>
              </a:r>
              <a:endParaRPr kumimoji="1" lang="en-US" altLang="ja-JP" sz="3600" b="1" dirty="0" smtClean="0">
                <a:solidFill>
                  <a:srgbClr val="FF0000"/>
                </a:solidFill>
              </a:endParaRPr>
            </a:p>
            <a:p>
              <a:r>
                <a:rPr kumimoji="1" lang="ja-JP" altLang="en-US" sz="3600" b="1" dirty="0" smtClean="0">
                  <a:solidFill>
                    <a:srgbClr val="FF0000"/>
                  </a:solidFill>
                </a:rPr>
                <a:t>銀河集団</a:t>
              </a:r>
              <a:endParaRPr kumimoji="1" lang="en-US" altLang="ja-JP" sz="3600" b="1" dirty="0" smtClean="0">
                <a:solidFill>
                  <a:srgbClr val="FF0000"/>
                </a:solidFill>
              </a:endParaRPr>
            </a:p>
            <a:p>
              <a:r>
                <a:rPr kumimoji="1" lang="ja-JP" altLang="ja-JP" sz="3600" b="1" dirty="0">
                  <a:solidFill>
                    <a:srgbClr val="FF0000"/>
                  </a:solidFill>
                </a:rPr>
                <a:t>　</a:t>
              </a:r>
              <a:r>
                <a:rPr kumimoji="1" lang="ja-JP" altLang="en-US" sz="3600" b="1" dirty="0" smtClean="0">
                  <a:solidFill>
                    <a:srgbClr val="FF0000"/>
                  </a:solidFill>
                </a:rPr>
                <a:t>（</a:t>
              </a:r>
              <a:r>
                <a:rPr kumimoji="1" lang="en-US" altLang="ja-JP" sz="3600" b="1" dirty="0" smtClean="0">
                  <a:solidFill>
                    <a:srgbClr val="FF0000"/>
                  </a:solidFill>
                </a:rPr>
                <a:t>10σ!!</a:t>
              </a:r>
              <a:r>
                <a:rPr kumimoji="1" lang="ja-JP" altLang="en-US" sz="3600" b="1" dirty="0" smtClean="0">
                  <a:solidFill>
                    <a:srgbClr val="FF0000"/>
                  </a:solidFill>
                </a:rPr>
                <a:t>）</a:t>
              </a:r>
              <a:endParaRPr kumimoji="1" lang="ja-JP" altLang="en-US" sz="3600" b="1" dirty="0">
                <a:solidFill>
                  <a:srgbClr val="FF0000"/>
                </a:solidFill>
              </a:endParaRPr>
            </a:p>
          </p:txBody>
        </p:sp>
        <p:cxnSp>
          <p:nvCxnSpPr>
            <p:cNvPr id="5" name="直線矢印コネクタ 4"/>
            <p:cNvCxnSpPr/>
            <p:nvPr/>
          </p:nvCxnSpPr>
          <p:spPr>
            <a:xfrm>
              <a:off x="2761849" y="838497"/>
              <a:ext cx="1097341" cy="61654"/>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90605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spcBef>
                <a:spcPts val="0"/>
              </a:spcBef>
              <a:buNone/>
            </a:pPr>
            <a:r>
              <a:rPr lang="en-US" altLang="ja" dirty="0" smtClean="0"/>
              <a:t>SS2015</a:t>
            </a:r>
            <a:r>
              <a:rPr lang="ja-JP" altLang="en-US" dirty="0" smtClean="0"/>
              <a:t>原始銀河団の発見</a:t>
            </a:r>
            <a:r>
              <a:rPr lang="en-US" altLang="ja-JP" dirty="0" smtClean="0"/>
              <a:t/>
            </a:r>
            <a:br>
              <a:rPr lang="en-US" altLang="ja-JP" dirty="0" smtClean="0"/>
            </a:br>
            <a:r>
              <a:rPr lang="ja-JP" altLang="en-US" dirty="0" smtClean="0"/>
              <a:t>と物理的意味</a:t>
            </a:r>
            <a:endParaRPr lang="ja" dirty="0"/>
          </a:p>
        </p:txBody>
      </p:sp>
      <p:sp>
        <p:nvSpPr>
          <p:cNvPr id="37" name="Shape 37"/>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spcBef>
                <a:spcPts val="0"/>
              </a:spcBef>
              <a:buNone/>
            </a:pPr>
            <a:r>
              <a:rPr lang="ja" dirty="0"/>
              <a:t>観測的宇宙論グループ</a:t>
            </a:r>
          </a:p>
          <a:p>
            <a:pPr lvl="0" rtl="0">
              <a:spcBef>
                <a:spcPts val="0"/>
              </a:spcBef>
              <a:buNone/>
            </a:pPr>
            <a:r>
              <a:rPr lang="ja" dirty="0"/>
              <a:t>冨永遼佑  正垣綾乃  西川</a:t>
            </a:r>
            <a:r>
              <a:rPr lang="ja" dirty="0" smtClean="0"/>
              <a:t>尋</a:t>
            </a:r>
            <a:r>
              <a:rPr lang="ja-JP" altLang="en-US" dirty="0" smtClean="0"/>
              <a:t>哉</a:t>
            </a:r>
            <a:endParaRPr lang="ja" dirty="0"/>
          </a:p>
          <a:p>
            <a:pPr lvl="0" rtl="0">
              <a:spcBef>
                <a:spcPts val="0"/>
              </a:spcBef>
              <a:buNone/>
            </a:pPr>
            <a:r>
              <a:rPr lang="ja" dirty="0"/>
              <a:t> 佐藤遼太郎 山村篤志 赤木万希也</a:t>
            </a:r>
          </a:p>
        </p:txBody>
      </p:sp>
      <p:sp>
        <p:nvSpPr>
          <p:cNvPr id="4" name="Shape 30"/>
          <p:cNvSpPr txBox="1">
            <a:spLocks/>
          </p:cNvSpPr>
          <p:nvPr/>
        </p:nvSpPr>
        <p:spPr>
          <a:xfrm>
            <a:off x="685800" y="1583342"/>
            <a:ext cx="7772400" cy="1159856"/>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rtl val="0"/>
              </a:defRPr>
            </a:lvl1pPr>
            <a:lvl2pPr marR="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rtl val="0"/>
              </a:defRPr>
            </a:lvl2pPr>
            <a:lvl3pPr algn="ctr">
              <a:spcBef>
                <a:spcPts val="0"/>
              </a:spcBef>
              <a:buClr>
                <a:schemeClr val="dk1"/>
              </a:buClr>
              <a:buSzPct val="100000"/>
              <a:buNone/>
              <a:defRPr sz="4800" b="1">
                <a:solidFill>
                  <a:schemeClr val="dk1"/>
                </a:solidFill>
              </a:defRPr>
            </a:lvl3pPr>
            <a:lvl4pPr algn="ctr">
              <a:spcBef>
                <a:spcPts val="0"/>
              </a:spcBef>
              <a:buClr>
                <a:schemeClr val="dk1"/>
              </a:buClr>
              <a:buSzPct val="100000"/>
              <a:buNone/>
              <a:defRPr sz="4800" b="1">
                <a:solidFill>
                  <a:schemeClr val="dk1"/>
                </a:solidFill>
              </a:defRPr>
            </a:lvl4pPr>
            <a:lvl5pPr algn="ctr">
              <a:spcBef>
                <a:spcPts val="0"/>
              </a:spcBef>
              <a:buClr>
                <a:schemeClr val="dk1"/>
              </a:buClr>
              <a:buSzPct val="100000"/>
              <a:buNone/>
              <a:defRPr sz="4800" b="1">
                <a:solidFill>
                  <a:schemeClr val="dk1"/>
                </a:solidFill>
              </a:defRPr>
            </a:lvl5pPr>
            <a:lvl6pPr algn="ctr">
              <a:spcBef>
                <a:spcPts val="0"/>
              </a:spcBef>
              <a:buClr>
                <a:schemeClr val="dk1"/>
              </a:buClr>
              <a:buSzPct val="100000"/>
              <a:buNone/>
              <a:defRPr sz="4800" b="1">
                <a:solidFill>
                  <a:schemeClr val="dk1"/>
                </a:solidFill>
              </a:defRPr>
            </a:lvl6pPr>
            <a:lvl7pPr algn="ctr">
              <a:spcBef>
                <a:spcPts val="0"/>
              </a:spcBef>
              <a:buClr>
                <a:schemeClr val="dk1"/>
              </a:buClr>
              <a:buSzPct val="100000"/>
              <a:buNone/>
              <a:defRPr sz="4800" b="1">
                <a:solidFill>
                  <a:schemeClr val="dk1"/>
                </a:solidFill>
              </a:defRPr>
            </a:lvl7pPr>
            <a:lvl8pPr algn="ctr">
              <a:spcBef>
                <a:spcPts val="0"/>
              </a:spcBef>
              <a:buClr>
                <a:schemeClr val="dk1"/>
              </a:buClr>
              <a:buSzPct val="100000"/>
              <a:buNone/>
              <a:defRPr sz="4800" b="1">
                <a:solidFill>
                  <a:schemeClr val="dk1"/>
                </a:solidFill>
              </a:defRPr>
            </a:lvl8pPr>
            <a:lvl9pPr algn="ctr">
              <a:spcBef>
                <a:spcPts val="0"/>
              </a:spcBef>
              <a:buClr>
                <a:schemeClr val="dk1"/>
              </a:buClr>
              <a:buSzPct val="100000"/>
              <a:buNone/>
              <a:defRPr sz="4800" b="1">
                <a:solidFill>
                  <a:schemeClr val="dk1"/>
                </a:solidFill>
              </a:defRPr>
            </a:lvl9pPr>
          </a:lstStyle>
          <a:p>
            <a:r>
              <a:rPr lang="ja-JP" altLang="en-US" dirty="0" smtClean="0"/>
              <a:t>宇宙再電離の研究</a:t>
            </a:r>
            <a:endParaRPr lang="ja" dirty="0"/>
          </a:p>
        </p:txBody>
      </p:sp>
    </p:spTree>
    <p:extLst>
      <p:ext uri="{BB962C8B-B14F-4D97-AF65-F5344CB8AC3E}">
        <p14:creationId xmlns:p14="http://schemas.microsoft.com/office/powerpoint/2010/main" val="16774332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4"/>
                                        </p:tgtEl>
                                        <p:attrNameLst>
                                          <p:attrName>ppt_w</p:attrName>
                                        </p:attrNameLst>
                                      </p:cBhvr>
                                    </p:anim>
                                    <p:anim by="(ppt_w*0.50)" calcmode="lin" valueType="num">
                                      <p:cBhvr>
                                        <p:cTn id="7" dur="500" decel="50000" autoRev="1">
                                          <p:stCondLst>
                                            <p:cond delay="0"/>
                                          </p:stCondLst>
                                        </p:cTn>
                                        <p:tgtEl>
                                          <p:spTgt spid="4"/>
                                        </p:tgtEl>
                                        <p:attrNameLst>
                                          <p:attrName>ppt_x</p:attrName>
                                        </p:attrNameLst>
                                      </p:cBhvr>
                                    </p:anim>
                                    <p:anim from="(ppt_y)" to="(1+ppt_h/2)" calcmode="lin" valueType="num">
                                      <p:cBhvr>
                                        <p:cTn id="8" dur="1000">
                                          <p:stCondLst>
                                            <p:cond delay="0"/>
                                          </p:stCondLst>
                                        </p:cTn>
                                        <p:tgtEl>
                                          <p:spTgt spid="4"/>
                                        </p:tgtEl>
                                        <p:attrNameLst>
                                          <p:attrName>ppt_y</p:attrName>
                                        </p:attrNameLst>
                                      </p:cBhvr>
                                    </p:anim>
                                    <p:animRot by="21600000">
                                      <p:cBhvr>
                                        <p:cTn id="9" dur="1000">
                                          <p:stCondLst>
                                            <p:cond delay="0"/>
                                          </p:stCondLst>
                                        </p:cTn>
                                        <p:tgtEl>
                                          <p:spTgt spid="4"/>
                                        </p:tgtEl>
                                        <p:attrNameLst>
                                          <p:attrName>r</p:attrName>
                                        </p:attrNameLst>
                                      </p:cBhvr>
                                    </p:animRo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31283" y="1062720"/>
            <a:ext cx="8229600" cy="3240000"/>
          </a:xfrm>
        </p:spPr>
        <p:txBody>
          <a:bodyPr/>
          <a:lstStyle/>
          <a:p>
            <a:pPr algn="ctr"/>
            <a:r>
              <a:rPr kumimoji="1" lang="ja-JP" altLang="en-US" sz="4000" dirty="0" smtClean="0"/>
              <a:t>では、どのようにして</a:t>
            </a:r>
            <a:endParaRPr kumimoji="1" lang="en-US" altLang="ja-JP" sz="4000" dirty="0" smtClean="0"/>
          </a:p>
          <a:p>
            <a:pPr algn="ctr"/>
            <a:r>
              <a:rPr kumimoji="1" lang="en-US" altLang="ja-JP" sz="5400" dirty="0" smtClean="0"/>
              <a:t> </a:t>
            </a:r>
            <a:r>
              <a:rPr kumimoji="1" lang="en-US" altLang="ja-JP" sz="5400" dirty="0" smtClean="0">
                <a:solidFill>
                  <a:srgbClr val="FF0000"/>
                </a:solidFill>
              </a:rPr>
              <a:t>z~8</a:t>
            </a:r>
            <a:r>
              <a:rPr kumimoji="1" lang="ja-JP" altLang="en-US" sz="4000" dirty="0" smtClean="0"/>
              <a:t>の</a:t>
            </a:r>
            <a:r>
              <a:rPr kumimoji="1" lang="ja-JP" altLang="en-US" sz="5400" dirty="0" smtClean="0"/>
              <a:t>遠い</a:t>
            </a:r>
            <a:r>
              <a:rPr kumimoji="1" lang="en-US" altLang="ja-JP" sz="4000" dirty="0" smtClean="0"/>
              <a:t>(</a:t>
            </a:r>
            <a:r>
              <a:rPr kumimoji="1" lang="ja-JP" altLang="en-US" sz="4000" dirty="0" smtClean="0"/>
              <a:t>暗い</a:t>
            </a:r>
            <a:r>
              <a:rPr kumimoji="1" lang="en-US" altLang="ja-JP" sz="4000" dirty="0" smtClean="0"/>
              <a:t>)</a:t>
            </a:r>
          </a:p>
          <a:p>
            <a:pPr algn="ctr"/>
            <a:r>
              <a:rPr kumimoji="1" lang="ja-JP" altLang="en-US" sz="5400" dirty="0" smtClean="0">
                <a:solidFill>
                  <a:srgbClr val="00B0F0"/>
                </a:solidFill>
              </a:rPr>
              <a:t>原始銀河団</a:t>
            </a:r>
            <a:endParaRPr kumimoji="1" lang="en-US" altLang="ja-JP" sz="5400" dirty="0" smtClean="0">
              <a:solidFill>
                <a:srgbClr val="00B0F0"/>
              </a:solidFill>
            </a:endParaRPr>
          </a:p>
          <a:p>
            <a:pPr algn="ctr"/>
            <a:r>
              <a:rPr kumimoji="1" lang="ja-JP" altLang="en-US" sz="4000" dirty="0" smtClean="0"/>
              <a:t>を発見したのか？</a:t>
            </a:r>
            <a:endParaRPr kumimoji="1" lang="en-US" altLang="ja-JP" sz="4000" dirty="0" smtClean="0"/>
          </a:p>
          <a:p>
            <a:endParaRPr kumimoji="1" lang="ja-JP" altLang="en-US" sz="5400" dirty="0"/>
          </a:p>
        </p:txBody>
      </p:sp>
    </p:spTree>
    <p:extLst>
      <p:ext uri="{BB962C8B-B14F-4D97-AF65-F5344CB8AC3E}">
        <p14:creationId xmlns:p14="http://schemas.microsoft.com/office/powerpoint/2010/main" val="21538364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730155"/>
          </a:xfrm>
        </p:spPr>
        <p:txBody>
          <a:bodyPr/>
          <a:lstStyle/>
          <a:p>
            <a:r>
              <a:rPr lang="ja-JP" altLang="en-US" dirty="0" smtClean="0"/>
              <a:t>深撮像データ</a:t>
            </a:r>
            <a:r>
              <a:rPr lang="en-US" altLang="ja-JP" dirty="0" smtClean="0"/>
              <a:t>(Hubble</a:t>
            </a:r>
            <a:r>
              <a:rPr lang="ja-JP" altLang="en-US" dirty="0" smtClean="0"/>
              <a:t>宇宙望遠鏡</a:t>
            </a:r>
            <a:r>
              <a:rPr lang="en-US" altLang="ja-JP" dirty="0" smtClean="0"/>
              <a:t>)</a:t>
            </a:r>
            <a:endParaRPr kumimoji="1" lang="ja-JP" altLang="en-US" dirty="0"/>
          </a:p>
        </p:txBody>
      </p:sp>
      <p:sp>
        <p:nvSpPr>
          <p:cNvPr id="3" name="コンテンツ プレースホルダー 2"/>
          <p:cNvSpPr>
            <a:spLocks noGrp="1"/>
          </p:cNvSpPr>
          <p:nvPr>
            <p:ph idx="1"/>
          </p:nvPr>
        </p:nvSpPr>
        <p:spPr>
          <a:xfrm>
            <a:off x="144087" y="679830"/>
            <a:ext cx="8999913" cy="4068580"/>
          </a:xfrm>
        </p:spPr>
        <p:txBody>
          <a:bodyPr/>
          <a:lstStyle/>
          <a:p>
            <a:r>
              <a:rPr lang="ja-JP" altLang="en-US" sz="2000" dirty="0" smtClean="0"/>
              <a:t>・視野 </a:t>
            </a:r>
            <a:r>
              <a:rPr lang="en-US" altLang="ja-JP" sz="2000" dirty="0" smtClean="0"/>
              <a:t>: 4.7</a:t>
            </a:r>
            <a:r>
              <a:rPr lang="ja-JP" altLang="en-US" sz="2000" dirty="0" smtClean="0"/>
              <a:t>平方分（約</a:t>
            </a:r>
            <a:r>
              <a:rPr lang="en-US" altLang="ja-JP" sz="2000" dirty="0" smtClean="0"/>
              <a:t>0.03</a:t>
            </a:r>
            <a:r>
              <a:rPr lang="ja-JP" altLang="en-US" sz="2000" dirty="0" smtClean="0"/>
              <a:t>度の正方形ぐらい）</a:t>
            </a:r>
            <a:endParaRPr lang="en-US" altLang="ja-JP" sz="2000" dirty="0" smtClean="0"/>
          </a:p>
          <a:p>
            <a:r>
              <a:rPr lang="ja-JP" altLang="en-US" sz="2000" dirty="0" smtClean="0"/>
              <a:t>・波長 </a:t>
            </a:r>
            <a:r>
              <a:rPr lang="en-US" altLang="ja-JP" sz="2000" dirty="0" smtClean="0"/>
              <a:t>: 400~1600nm</a:t>
            </a:r>
            <a:r>
              <a:rPr lang="ja-JP" altLang="en-US" sz="2000" dirty="0" smtClean="0"/>
              <a:t>　</a:t>
            </a:r>
            <a:r>
              <a:rPr lang="en-US" altLang="ja-JP" sz="2000" dirty="0" smtClean="0"/>
              <a:t>(7</a:t>
            </a:r>
            <a:r>
              <a:rPr lang="ja-JP" altLang="en-US" sz="2000" dirty="0" smtClean="0"/>
              <a:t>種のフィルターで網羅</a:t>
            </a:r>
            <a:r>
              <a:rPr lang="en-US" altLang="ja-JP" sz="2000" dirty="0" smtClean="0"/>
              <a:t>)</a:t>
            </a:r>
          </a:p>
          <a:p>
            <a:r>
              <a:rPr kumimoji="1" lang="ja-JP" altLang="en-US" sz="2000" dirty="0" smtClean="0"/>
              <a:t>↳６つのフィールドのデータ</a:t>
            </a:r>
            <a:endParaRPr kumimoji="1" lang="en-US" altLang="ja-JP" sz="2000" dirty="0"/>
          </a:p>
          <a:p>
            <a:r>
              <a:rPr kumimoji="1" lang="ja-JP" altLang="en-US" sz="2400" dirty="0" smtClean="0"/>
              <a:t> </a:t>
            </a:r>
            <a:r>
              <a:rPr kumimoji="1" lang="ja-JP" altLang="en-US" sz="2000" dirty="0" smtClean="0"/>
              <a:t>うち</a:t>
            </a:r>
            <a:r>
              <a:rPr kumimoji="1" lang="en-US" altLang="ja-JP" sz="2000" dirty="0"/>
              <a:t>2</a:t>
            </a:r>
            <a:r>
              <a:rPr kumimoji="1" lang="ja-JP" altLang="en-US" sz="2000" dirty="0" smtClean="0"/>
              <a:t>つ</a:t>
            </a:r>
            <a:r>
              <a:rPr kumimoji="1" lang="ja-JP" altLang="en-US" sz="2000" dirty="0"/>
              <a:t>⇒</a:t>
            </a:r>
            <a:r>
              <a:rPr kumimoji="1" lang="en-US" altLang="ja-JP" sz="2000" dirty="0" smtClean="0"/>
              <a:t>HFF(Hubble Frontier Field)</a:t>
            </a:r>
            <a:r>
              <a:rPr kumimoji="1" lang="ja-JP" altLang="en-US" sz="2000" dirty="0" smtClean="0"/>
              <a:t>で</a:t>
            </a:r>
            <a:r>
              <a:rPr kumimoji="1" lang="ja-JP" altLang="en-US" sz="2000" dirty="0" smtClean="0">
                <a:solidFill>
                  <a:srgbClr val="0070C0"/>
                </a:solidFill>
              </a:rPr>
              <a:t>重力レンズ</a:t>
            </a:r>
            <a:r>
              <a:rPr kumimoji="1" lang="ja-JP" altLang="en-US" sz="2000" dirty="0" smtClean="0"/>
              <a:t>による増光効果を利用</a:t>
            </a:r>
            <a:endParaRPr kumimoji="1" lang="en-US" altLang="ja-JP" sz="2000" dirty="0"/>
          </a:p>
          <a:p>
            <a:r>
              <a:rPr kumimoji="1" lang="ja-JP" altLang="en-US" sz="2000" dirty="0" smtClean="0"/>
              <a:t>　　　　⇒より暗い天体を観測</a:t>
            </a:r>
            <a:endParaRPr kumimoji="1" lang="en-US" altLang="ja-JP" sz="2000" dirty="0" smtClean="0"/>
          </a:p>
          <a:p>
            <a:endParaRPr kumimoji="1" lang="en-US" altLang="ja-JP" dirty="0" smtClean="0"/>
          </a:p>
        </p:txBody>
      </p:sp>
      <p:sp>
        <p:nvSpPr>
          <p:cNvPr id="5" name="AutoShape 4" descr="Image result for ハッブル望遠鏡"/>
          <p:cNvSpPr>
            <a:spLocks noChangeAspect="1" noChangeArrowheads="1"/>
          </p:cNvSpPr>
          <p:nvPr/>
        </p:nvSpPr>
        <p:spPr bwMode="auto">
          <a:xfrm>
            <a:off x="307975" y="-693738"/>
            <a:ext cx="177165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a:blip r:embed="rId3"/>
          <a:stretch>
            <a:fillRect/>
          </a:stretch>
        </p:blipFill>
        <p:spPr>
          <a:xfrm>
            <a:off x="800746" y="2665615"/>
            <a:ext cx="6755569" cy="2477885"/>
          </a:xfrm>
          <a:prstGeom prst="rect">
            <a:avLst/>
          </a:prstGeom>
        </p:spPr>
      </p:pic>
    </p:spTree>
    <p:extLst>
      <p:ext uri="{BB962C8B-B14F-4D97-AF65-F5344CB8AC3E}">
        <p14:creationId xmlns:p14="http://schemas.microsoft.com/office/powerpoint/2010/main" val="8610523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コンテンツ プレースホルダー 4" descr="スクリーンショット 2014-03-07 23.45.03.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24" t="8178" r="6149" b="12609"/>
          <a:stretch/>
        </p:blipFill>
        <p:spPr>
          <a:xfrm>
            <a:off x="389365" y="-61852"/>
            <a:ext cx="7744691" cy="5143374"/>
          </a:xfrm>
        </p:spPr>
      </p:pic>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9</a:t>
            </a:fld>
            <a:endParaRPr kumimoji="1" lang="ja-JP" altLang="en-US"/>
          </a:p>
        </p:txBody>
      </p:sp>
      <p:sp>
        <p:nvSpPr>
          <p:cNvPr id="6" name="左中かっこ 5"/>
          <p:cNvSpPr/>
          <p:nvPr/>
        </p:nvSpPr>
        <p:spPr>
          <a:xfrm rot="5400000">
            <a:off x="3110223" y="1030819"/>
            <a:ext cx="401854" cy="2436814"/>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050" dirty="0"/>
          </a:p>
        </p:txBody>
      </p:sp>
      <p:sp>
        <p:nvSpPr>
          <p:cNvPr id="9" name="右中かっこ 8"/>
          <p:cNvSpPr/>
          <p:nvPr/>
        </p:nvSpPr>
        <p:spPr>
          <a:xfrm rot="16200000">
            <a:off x="5820404" y="897106"/>
            <a:ext cx="481968" cy="2743490"/>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050"/>
          </a:p>
        </p:txBody>
      </p:sp>
      <p:sp>
        <p:nvSpPr>
          <p:cNvPr id="10" name="正方形/長方形 9"/>
          <p:cNvSpPr/>
          <p:nvPr/>
        </p:nvSpPr>
        <p:spPr>
          <a:xfrm>
            <a:off x="2831222" y="1700400"/>
            <a:ext cx="1160494" cy="253916"/>
          </a:xfrm>
          <a:prstGeom prst="rect">
            <a:avLst/>
          </a:prstGeom>
        </p:spPr>
        <p:txBody>
          <a:bodyPr wrap="square">
            <a:spAutoFit/>
          </a:bodyPr>
          <a:lstStyle/>
          <a:p>
            <a:r>
              <a:rPr lang="en-US" altLang="ja-JP" sz="1050" dirty="0"/>
              <a:t>ACS(</a:t>
            </a:r>
            <a:r>
              <a:rPr lang="ja-JP" altLang="en-US" sz="1050" dirty="0"/>
              <a:t>可視光</a:t>
            </a:r>
            <a:r>
              <a:rPr lang="en-US" altLang="ja-JP" sz="1050" dirty="0"/>
              <a:t>)</a:t>
            </a:r>
          </a:p>
        </p:txBody>
      </p:sp>
      <p:sp>
        <p:nvSpPr>
          <p:cNvPr id="11" name="正方形/長方形 10"/>
          <p:cNvSpPr/>
          <p:nvPr/>
        </p:nvSpPr>
        <p:spPr>
          <a:xfrm>
            <a:off x="5261935" y="1773952"/>
            <a:ext cx="1194558" cy="253916"/>
          </a:xfrm>
          <a:prstGeom prst="rect">
            <a:avLst/>
          </a:prstGeom>
        </p:spPr>
        <p:txBody>
          <a:bodyPr wrap="none">
            <a:spAutoFit/>
          </a:bodyPr>
          <a:lstStyle/>
          <a:p>
            <a:r>
              <a:rPr lang="en-US" altLang="ja-JP" sz="1050" dirty="0"/>
              <a:t>WFC3(</a:t>
            </a:r>
            <a:r>
              <a:rPr lang="ja-JP" altLang="en-US" sz="1050" dirty="0"/>
              <a:t>近赤外線</a:t>
            </a:r>
            <a:r>
              <a:rPr lang="en-US" altLang="ja-JP" sz="1050" dirty="0"/>
              <a:t>)</a:t>
            </a:r>
          </a:p>
        </p:txBody>
      </p:sp>
      <p:sp>
        <p:nvSpPr>
          <p:cNvPr id="12" name="テキスト ボックス 11"/>
          <p:cNvSpPr txBox="1"/>
          <p:nvPr/>
        </p:nvSpPr>
        <p:spPr>
          <a:xfrm>
            <a:off x="2415014" y="3294929"/>
            <a:ext cx="594446" cy="253916"/>
          </a:xfrm>
          <a:prstGeom prst="rect">
            <a:avLst/>
          </a:prstGeom>
          <a:noFill/>
        </p:spPr>
        <p:txBody>
          <a:bodyPr wrap="square" rtlCol="0">
            <a:spAutoFit/>
          </a:bodyPr>
          <a:lstStyle/>
          <a:p>
            <a:r>
              <a:rPr kumimoji="1" lang="en-US" altLang="ja-JP" sz="1050" dirty="0">
                <a:solidFill>
                  <a:srgbClr val="800000"/>
                </a:solidFill>
              </a:rPr>
              <a:t>4350</a:t>
            </a:r>
            <a:endParaRPr kumimoji="1" lang="ja-JP" altLang="en-US" sz="1050" dirty="0">
              <a:solidFill>
                <a:srgbClr val="800000"/>
              </a:solidFill>
            </a:endParaRPr>
          </a:p>
        </p:txBody>
      </p:sp>
      <p:sp>
        <p:nvSpPr>
          <p:cNvPr id="13" name="テキスト ボックス 12"/>
          <p:cNvSpPr txBox="1"/>
          <p:nvPr/>
        </p:nvSpPr>
        <p:spPr>
          <a:xfrm>
            <a:off x="3036004" y="3320671"/>
            <a:ext cx="525490" cy="253916"/>
          </a:xfrm>
          <a:prstGeom prst="rect">
            <a:avLst/>
          </a:prstGeom>
          <a:noFill/>
        </p:spPr>
        <p:txBody>
          <a:bodyPr wrap="square" rtlCol="0">
            <a:spAutoFit/>
          </a:bodyPr>
          <a:lstStyle/>
          <a:p>
            <a:r>
              <a:rPr kumimoji="1" lang="en-US" altLang="ja-JP" sz="1050" dirty="0">
                <a:solidFill>
                  <a:schemeClr val="accent6"/>
                </a:solidFill>
              </a:rPr>
              <a:t>6060</a:t>
            </a:r>
            <a:endParaRPr kumimoji="1" lang="ja-JP" altLang="en-US" sz="1050" dirty="0">
              <a:solidFill>
                <a:schemeClr val="accent6"/>
              </a:solidFill>
            </a:endParaRPr>
          </a:p>
        </p:txBody>
      </p:sp>
      <p:sp>
        <p:nvSpPr>
          <p:cNvPr id="14" name="テキスト ボックス 13"/>
          <p:cNvSpPr txBox="1"/>
          <p:nvPr/>
        </p:nvSpPr>
        <p:spPr>
          <a:xfrm>
            <a:off x="3775681" y="3308591"/>
            <a:ext cx="486030" cy="253916"/>
          </a:xfrm>
          <a:prstGeom prst="rect">
            <a:avLst/>
          </a:prstGeom>
          <a:noFill/>
        </p:spPr>
        <p:txBody>
          <a:bodyPr wrap="none" rtlCol="0">
            <a:spAutoFit/>
          </a:bodyPr>
          <a:lstStyle/>
          <a:p>
            <a:r>
              <a:rPr kumimoji="1" lang="en-US" altLang="ja-JP" sz="1050" dirty="0">
                <a:solidFill>
                  <a:srgbClr val="FF0000"/>
                </a:solidFill>
              </a:rPr>
              <a:t>8140</a:t>
            </a:r>
            <a:endParaRPr kumimoji="1" lang="ja-JP" altLang="en-US" sz="1050" dirty="0">
              <a:solidFill>
                <a:srgbClr val="FF0000"/>
              </a:solidFill>
            </a:endParaRPr>
          </a:p>
        </p:txBody>
      </p:sp>
      <p:sp>
        <p:nvSpPr>
          <p:cNvPr id="15" name="テキスト ボックス 14"/>
          <p:cNvSpPr txBox="1"/>
          <p:nvPr/>
        </p:nvSpPr>
        <p:spPr>
          <a:xfrm>
            <a:off x="4625277" y="3320671"/>
            <a:ext cx="561372" cy="253916"/>
          </a:xfrm>
          <a:prstGeom prst="rect">
            <a:avLst/>
          </a:prstGeom>
          <a:noFill/>
        </p:spPr>
        <p:txBody>
          <a:bodyPr wrap="none" rtlCol="0">
            <a:spAutoFit/>
          </a:bodyPr>
          <a:lstStyle/>
          <a:p>
            <a:r>
              <a:rPr kumimoji="1" lang="en-US" altLang="ja-JP" sz="1050" dirty="0">
                <a:solidFill>
                  <a:srgbClr val="008000"/>
                </a:solidFill>
              </a:rPr>
              <a:t>10500</a:t>
            </a:r>
            <a:endParaRPr kumimoji="1" lang="ja-JP" altLang="en-US" sz="1050" dirty="0">
              <a:solidFill>
                <a:srgbClr val="008000"/>
              </a:solidFill>
            </a:endParaRPr>
          </a:p>
        </p:txBody>
      </p:sp>
      <p:sp>
        <p:nvSpPr>
          <p:cNvPr id="16" name="テキスト ボックス 15"/>
          <p:cNvSpPr txBox="1"/>
          <p:nvPr/>
        </p:nvSpPr>
        <p:spPr>
          <a:xfrm>
            <a:off x="5443885" y="3293756"/>
            <a:ext cx="561372" cy="253916"/>
          </a:xfrm>
          <a:prstGeom prst="rect">
            <a:avLst/>
          </a:prstGeom>
          <a:noFill/>
        </p:spPr>
        <p:txBody>
          <a:bodyPr wrap="none" rtlCol="0">
            <a:spAutoFit/>
          </a:bodyPr>
          <a:lstStyle/>
          <a:p>
            <a:r>
              <a:rPr kumimoji="1" lang="en-US" altLang="ja-JP" sz="1050" dirty="0">
                <a:solidFill>
                  <a:srgbClr val="0000FF"/>
                </a:solidFill>
              </a:rPr>
              <a:t>12500</a:t>
            </a:r>
            <a:endParaRPr kumimoji="1" lang="ja-JP" altLang="en-US" sz="1050" dirty="0">
              <a:solidFill>
                <a:srgbClr val="0000FF"/>
              </a:solidFill>
            </a:endParaRPr>
          </a:p>
        </p:txBody>
      </p:sp>
      <p:sp>
        <p:nvSpPr>
          <p:cNvPr id="17" name="テキスト ボックス 16"/>
          <p:cNvSpPr txBox="1"/>
          <p:nvPr/>
        </p:nvSpPr>
        <p:spPr>
          <a:xfrm>
            <a:off x="6121961" y="3294929"/>
            <a:ext cx="561372" cy="253916"/>
          </a:xfrm>
          <a:prstGeom prst="rect">
            <a:avLst/>
          </a:prstGeom>
          <a:noFill/>
        </p:spPr>
        <p:txBody>
          <a:bodyPr wrap="none" rtlCol="0">
            <a:spAutoFit/>
          </a:bodyPr>
          <a:lstStyle/>
          <a:p>
            <a:r>
              <a:rPr kumimoji="1" lang="en-US" altLang="ja-JP" sz="1050" dirty="0">
                <a:solidFill>
                  <a:srgbClr val="FF70C8"/>
                </a:solidFill>
              </a:rPr>
              <a:t>14000</a:t>
            </a:r>
            <a:endParaRPr kumimoji="1" lang="ja-JP" altLang="en-US" sz="1050" dirty="0">
              <a:solidFill>
                <a:srgbClr val="FF70C8"/>
              </a:solidFill>
            </a:endParaRPr>
          </a:p>
        </p:txBody>
      </p:sp>
      <p:sp>
        <p:nvSpPr>
          <p:cNvPr id="18" name="テキスト ボックス 17"/>
          <p:cNvSpPr txBox="1"/>
          <p:nvPr/>
        </p:nvSpPr>
        <p:spPr>
          <a:xfrm>
            <a:off x="6871759" y="3294929"/>
            <a:ext cx="561372" cy="253916"/>
          </a:xfrm>
          <a:prstGeom prst="rect">
            <a:avLst/>
          </a:prstGeom>
          <a:noFill/>
        </p:spPr>
        <p:txBody>
          <a:bodyPr wrap="none" rtlCol="0">
            <a:spAutoFit/>
          </a:bodyPr>
          <a:lstStyle/>
          <a:p>
            <a:r>
              <a:rPr kumimoji="1" lang="en-US" altLang="ja-JP" sz="1050" dirty="0">
                <a:solidFill>
                  <a:schemeClr val="accent5"/>
                </a:solidFill>
              </a:rPr>
              <a:t>16000</a:t>
            </a:r>
            <a:endParaRPr kumimoji="1" lang="ja-JP" altLang="en-US" sz="1050" dirty="0">
              <a:solidFill>
                <a:schemeClr val="accent5"/>
              </a:solidFill>
            </a:endParaRPr>
          </a:p>
        </p:txBody>
      </p:sp>
      <p:cxnSp>
        <p:nvCxnSpPr>
          <p:cNvPr id="8" name="直線矢印コネクタ 7"/>
          <p:cNvCxnSpPr/>
          <p:nvPr/>
        </p:nvCxnSpPr>
        <p:spPr>
          <a:xfrm>
            <a:off x="2033516" y="1700400"/>
            <a:ext cx="5399615" cy="0"/>
          </a:xfrm>
          <a:prstGeom prst="straightConnector1">
            <a:avLst/>
          </a:prstGeom>
          <a:ln w="2857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028905" y="1319072"/>
            <a:ext cx="1233030" cy="307777"/>
          </a:xfrm>
          <a:prstGeom prst="rect">
            <a:avLst/>
          </a:prstGeom>
          <a:noFill/>
        </p:spPr>
        <p:txBody>
          <a:bodyPr wrap="none" rtlCol="0">
            <a:spAutoFit/>
          </a:bodyPr>
          <a:lstStyle/>
          <a:p>
            <a:r>
              <a:rPr kumimoji="1" lang="en-US" altLang="ja-JP" dirty="0" smtClean="0"/>
              <a:t>400~1600nm</a:t>
            </a:r>
            <a:endParaRPr kumimoji="1" lang="ja-JP" altLang="en-US" dirty="0"/>
          </a:p>
        </p:txBody>
      </p:sp>
    </p:spTree>
    <p:extLst>
      <p:ext uri="{BB962C8B-B14F-4D97-AF65-F5344CB8AC3E}">
        <p14:creationId xmlns:p14="http://schemas.microsoft.com/office/powerpoint/2010/main" val="4128528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2295</Words>
  <Application>Microsoft Macintosh PowerPoint</Application>
  <PresentationFormat>画面に合わせる (16:9)</PresentationFormat>
  <Paragraphs>467</Paragraphs>
  <Slides>35</Slides>
  <Notes>32</Notes>
  <HiddenSlides>3</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simple-light</vt:lpstr>
      <vt:lpstr>宇宙再電離の研究</vt:lpstr>
      <vt:lpstr>Reionization</vt:lpstr>
      <vt:lpstr>電離光子の光度密度</vt:lpstr>
      <vt:lpstr>Reionization</vt:lpstr>
      <vt:lpstr>z~8 132億年前 （宇宙年齢の５%）</vt:lpstr>
      <vt:lpstr>SS2015原始銀河団の発見 と物理的意味</vt:lpstr>
      <vt:lpstr>PowerPoint プレゼンテーション</vt:lpstr>
      <vt:lpstr>深撮像データ(Hubble宇宙望遠鏡)</vt:lpstr>
      <vt:lpstr>PowerPoint プレゼンテーション</vt:lpstr>
      <vt:lpstr>PowerPoint プレゼンテーション</vt:lpstr>
      <vt:lpstr>天体検出</vt:lpstr>
      <vt:lpstr>PowerPoint プレゼンテーション</vt:lpstr>
      <vt:lpstr>具体的な検出方法について</vt:lpstr>
      <vt:lpstr>検出したz=8銀河の例</vt:lpstr>
      <vt:lpstr>　　６つの領域のｚ＝８銀河の位置</vt:lpstr>
      <vt:lpstr>PowerPoint プレゼンテーション</vt:lpstr>
      <vt:lpstr>全体図もだせ</vt:lpstr>
      <vt:lpstr>　　６つの領域のｚ＝８銀河の位置</vt:lpstr>
      <vt:lpstr>見つかった銀河の集団は 本当に１つの重力系か否か？</vt:lpstr>
      <vt:lpstr>３次元分布の決定（宇宙論的距離）</vt:lpstr>
      <vt:lpstr>密度超過    </vt:lpstr>
      <vt:lpstr>銀河の個数密度(天球面上)</vt:lpstr>
      <vt:lpstr>今回の銀河で密度超過を求める</vt:lpstr>
      <vt:lpstr>これまでの研究結果</vt:lpstr>
      <vt:lpstr>今回の測定結果をプロットすると…</vt:lpstr>
      <vt:lpstr>今回の測定結果をプロットすると(実は)</vt:lpstr>
      <vt:lpstr>構造形成理論とデータの判定</vt:lpstr>
      <vt:lpstr>☆SS2015の質量の見積もり</vt:lpstr>
      <vt:lpstr> SS2015の性質をさらに調べる。</vt:lpstr>
      <vt:lpstr>PowerPoint プレゼンテーション</vt:lpstr>
      <vt:lpstr>構造形成モデル計算</vt:lpstr>
      <vt:lpstr>現在(z=0)のSS2015質量モデル予言</vt:lpstr>
      <vt:lpstr>まとめ</vt:lpstr>
      <vt:lpstr>重力レンズの補正</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Re-ionization</dc:title>
  <dc:creator>hiroya</dc:creator>
  <cp:lastModifiedBy>Hayashida Misato</cp:lastModifiedBy>
  <cp:revision>97</cp:revision>
  <dcterms:modified xsi:type="dcterms:W3CDTF">2015-03-12T07:57:52Z</dcterms:modified>
</cp:coreProperties>
</file>