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3"/>
  </p:notesMasterIdLst>
  <p:sldIdLst>
    <p:sldId id="316" r:id="rId4"/>
    <p:sldId id="317" r:id="rId5"/>
    <p:sldId id="318" r:id="rId6"/>
    <p:sldId id="319" r:id="rId7"/>
    <p:sldId id="320" r:id="rId8"/>
    <p:sldId id="321" r:id="rId9"/>
    <p:sldId id="322" r:id="rId10"/>
    <p:sldId id="324" r:id="rId11"/>
    <p:sldId id="325" r:id="rId12"/>
    <p:sldId id="326" r:id="rId13"/>
    <p:sldId id="327" r:id="rId14"/>
    <p:sldId id="328" r:id="rId15"/>
    <p:sldId id="329" r:id="rId16"/>
    <p:sldId id="351" r:id="rId17"/>
    <p:sldId id="352" r:id="rId18"/>
    <p:sldId id="343" r:id="rId19"/>
    <p:sldId id="344" r:id="rId20"/>
    <p:sldId id="345" r:id="rId21"/>
    <p:sldId id="346" r:id="rId22"/>
    <p:sldId id="347" r:id="rId23"/>
    <p:sldId id="348" r:id="rId24"/>
    <p:sldId id="349" r:id="rId25"/>
    <p:sldId id="350" r:id="rId26"/>
    <p:sldId id="265" r:id="rId27"/>
    <p:sldId id="268" r:id="rId28"/>
    <p:sldId id="264" r:id="rId29"/>
    <p:sldId id="270" r:id="rId30"/>
    <p:sldId id="266" r:id="rId31"/>
    <p:sldId id="273" r:id="rId32"/>
    <p:sldId id="267" r:id="rId33"/>
    <p:sldId id="274" r:id="rId34"/>
    <p:sldId id="275" r:id="rId35"/>
    <p:sldId id="276" r:id="rId36"/>
    <p:sldId id="277" r:id="rId37"/>
    <p:sldId id="278" r:id="rId38"/>
    <p:sldId id="279" r:id="rId39"/>
    <p:sldId id="280" r:id="rId40"/>
    <p:sldId id="341" r:id="rId41"/>
    <p:sldId id="353" r:id="rId4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4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1D293-83E3-4F94-B989-C420265991BB}" type="datetimeFigureOut">
              <a:rPr kumimoji="1" lang="ja-JP" altLang="en-US" smtClean="0"/>
              <a:t>2015/3/7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541CF-C3CA-49DB-B006-DF483637F339}" type="slidenum">
              <a:rPr kumimoji="1" lang="ja-JP" altLang="en-US" smtClean="0"/>
              <a:t>‹#›</a:t>
            </a:fld>
            <a:endParaRPr kumimoji="1" lang="ja-JP" altLang="en-US"/>
          </a:p>
        </p:txBody>
      </p:sp>
    </p:spTree>
    <p:extLst>
      <p:ext uri="{BB962C8B-B14F-4D97-AF65-F5344CB8AC3E}">
        <p14:creationId xmlns:p14="http://schemas.microsoft.com/office/powerpoint/2010/main" val="18082899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会議メモ (15/03/06 15:13) -----</a:t>
            </a:r>
          </a:p>
          <a:p>
            <a:r>
              <a:rPr kumimoji="1" lang="ja-JP" altLang="en-US" dirty="0"/>
              <a:t>ああああ</a:t>
            </a:r>
          </a:p>
          <a:p>
            <a:endParaRPr kumimoji="1" lang="ja-JP" altLang="en-US" dirty="0"/>
          </a:p>
        </p:txBody>
      </p:sp>
      <p:sp>
        <p:nvSpPr>
          <p:cNvPr id="4" name="スライド番号プレースホルダー 3"/>
          <p:cNvSpPr>
            <a:spLocks noGrp="1"/>
          </p:cNvSpPr>
          <p:nvPr>
            <p:ph type="sldNum" sz="quarter" idx="10"/>
          </p:nvPr>
        </p:nvSpPr>
        <p:spPr/>
        <p:txBody>
          <a:bodyPr/>
          <a:lstStyle/>
          <a:p>
            <a:fld id="{95FDB007-10BB-CA4D-AA2F-9E3268E27C6C}"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02247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水深は先ほどの設定から変えていません</a:t>
            </a:r>
            <a:endParaRPr kumimoji="1" lang="en-US" altLang="ja-JP" smtClean="0"/>
          </a:p>
          <a:p>
            <a:r>
              <a:rPr kumimoji="1" lang="ja-JP" altLang="en-US" smtClean="0"/>
              <a:t>ミュオンがまっすぐ入った時</a:t>
            </a:r>
            <a:r>
              <a:rPr kumimoji="1" lang="en-US" altLang="ja-JP" smtClean="0"/>
              <a:t>12</a:t>
            </a:r>
            <a:r>
              <a:rPr kumimoji="1" lang="ja-JP" altLang="en-US" smtClean="0"/>
              <a:t>個の</a:t>
            </a:r>
            <a:r>
              <a:rPr kumimoji="1" lang="en-US" altLang="ja-JP" smtClean="0"/>
              <a:t>PMT</a:t>
            </a:r>
            <a:r>
              <a:rPr kumimoji="1" lang="ja-JP" altLang="en-US" smtClean="0"/>
              <a:t>が光るようになっています</a:t>
            </a:r>
          </a:p>
          <a:p>
            <a:r>
              <a:rPr kumimoji="1" lang="ja-JP" altLang="en-US" smtClean="0"/>
              <a:t>----- 会議メモ (15/03/07 10:07) -----</a:t>
            </a:r>
          </a:p>
          <a:p>
            <a:r>
              <a:rPr kumimoji="1" lang="ja-JP" altLang="en-US" smtClean="0"/>
              <a:t>今回の体積　何リットル</a:t>
            </a:r>
          </a:p>
          <a:p>
            <a:endParaRPr kumimoji="1" lang="ja-JP" altLang="en-US" smtClean="0"/>
          </a:p>
          <a:p>
            <a:r>
              <a:rPr kumimoji="1" lang="ja-JP" altLang="en-US" smtClean="0"/>
              <a:t>セットアップを変えたと言えばいい</a:t>
            </a:r>
          </a:p>
          <a:p>
            <a:r>
              <a:rPr kumimoji="1" lang="ja-JP" altLang="en-US" smtClean="0"/>
              <a:t>ほとんど宇宙線から信号がくるのでふせぐために置いた</a:t>
            </a:r>
          </a:p>
          <a:p>
            <a:r>
              <a:rPr kumimoji="1" lang="ja-JP" altLang="en-US" smtClean="0"/>
              <a:t>ニュートリノはシンチレーターを素通り　</a:t>
            </a:r>
            <a:endParaRPr kumimoji="1" lang="en-US" altLang="ja-JP" smtClean="0"/>
          </a:p>
        </p:txBody>
      </p:sp>
      <p:sp>
        <p:nvSpPr>
          <p:cNvPr id="4" name="スライド番号プレースホルダー 3"/>
          <p:cNvSpPr>
            <a:spLocks noGrp="1"/>
          </p:cNvSpPr>
          <p:nvPr>
            <p:ph type="sldNum" sz="quarter" idx="10"/>
          </p:nvPr>
        </p:nvSpPr>
        <p:spPr/>
        <p:txBody>
          <a:bodyPr/>
          <a:lstStyle/>
          <a:p>
            <a:fld id="{A988AEC8-D87E-E344-82AA-103A1A7B97D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47759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(15/03/07 10:07) -----</a:t>
            </a:r>
          </a:p>
          <a:p>
            <a:r>
              <a:rPr kumimoji="1" lang="ja-JP" altLang="en-US" smtClean="0"/>
              <a:t>豆カミオカンデの中で生じたチェレンコフ光のうち、ニュートリノ由来のもののみ捉えたい！</a:t>
            </a:r>
            <a:endParaRPr kumimoji="1" lang="en-US" altLang="ja-JP" smtClean="0"/>
          </a:p>
          <a:p>
            <a:endParaRPr kumimoji="1" lang="en-US" altLang="ja-JP" smtClean="0"/>
          </a:p>
          <a:p>
            <a:r>
              <a:rPr kumimoji="1" lang="ja-JP" altLang="en-US" smtClean="0"/>
              <a:t>宇宙線は、シンチレーションカウンタを置くことである程度除去したので</a:t>
            </a:r>
            <a:endParaRPr kumimoji="1" lang="en-US" altLang="ja-JP" smtClean="0"/>
          </a:p>
          <a:p>
            <a:endParaRPr kumimoji="1" lang="en-US" altLang="ja-JP" smtClean="0"/>
          </a:p>
          <a:p>
            <a:r>
              <a:rPr kumimoji="1" lang="ja-JP" altLang="en-US" smtClean="0"/>
              <a:t>１６個の</a:t>
            </a:r>
            <a:r>
              <a:rPr kumimoji="1" lang="en-US" altLang="ja-JP" smtClean="0"/>
              <a:t>PMT</a:t>
            </a:r>
            <a:r>
              <a:rPr kumimoji="1" lang="ja-JP" altLang="en-US" smtClean="0"/>
              <a:t>のうち、となりあう２つ以上の</a:t>
            </a:r>
            <a:r>
              <a:rPr kumimoji="1" lang="en-US" altLang="ja-JP" smtClean="0"/>
              <a:t>PMT</a:t>
            </a:r>
            <a:r>
              <a:rPr kumimoji="1" lang="ja-JP" altLang="en-US" smtClean="0"/>
              <a:t>が同時に光ったときに、</a:t>
            </a:r>
            <a:endParaRPr kumimoji="1" lang="en-US" altLang="ja-JP" smtClean="0"/>
          </a:p>
          <a:p>
            <a:r>
              <a:rPr kumimoji="1" lang="en-US" altLang="ja-JP" smtClean="0"/>
              <a:t>ADC</a:t>
            </a:r>
            <a:r>
              <a:rPr kumimoji="1" lang="ja-JP" altLang="en-US" smtClean="0"/>
              <a:t>をスタートさせて計測した</a:t>
            </a:r>
            <a:endParaRPr kumimoji="1" lang="en-US" altLang="ja-JP" smtClean="0"/>
          </a:p>
          <a:p>
            <a:r>
              <a:rPr kumimoji="1" lang="ja-JP" altLang="en-US" smtClean="0"/>
              <a:t>同時に光ったのを計測するためにコインシデンスを、</a:t>
            </a:r>
            <a:r>
              <a:rPr kumimoji="1" lang="en-US" altLang="ja-JP" smtClean="0"/>
              <a:t>FANIN</a:t>
            </a:r>
            <a:r>
              <a:rPr kumimoji="1" lang="ja-JP" altLang="en-US" smtClean="0"/>
              <a:t>を用いることで、豆カミオカンデのどこで起こっても取られるようにしました</a:t>
            </a:r>
            <a:endParaRPr kumimoji="1" lang="en-US" altLang="ja-JP" smtClean="0"/>
          </a:p>
          <a:p>
            <a:endParaRPr kumimoji="1" lang="en-US" altLang="ja-JP" smtClean="0"/>
          </a:p>
          <a:p>
            <a:r>
              <a:rPr kumimoji="1" lang="en-US" altLang="ja-JP" smtClean="0"/>
              <a:t>PMT</a:t>
            </a:r>
            <a:r>
              <a:rPr kumimoji="1" lang="ja-JP" altLang="en-US" smtClean="0"/>
              <a:t>を隣り合う２つ以上としたのは、ノイズによってたまたま１つの</a:t>
            </a:r>
            <a:r>
              <a:rPr kumimoji="1" lang="en-US" altLang="ja-JP" smtClean="0"/>
              <a:t>PMT</a:t>
            </a:r>
            <a:r>
              <a:rPr kumimoji="1" lang="ja-JP" altLang="en-US" smtClean="0"/>
              <a:t>が反応してしまう現象を排除するためです。</a:t>
            </a:r>
            <a:endParaRPr kumimoji="1" lang="en-US" altLang="ja-JP" smtClean="0"/>
          </a:p>
          <a:p>
            <a:endParaRPr kumimoji="1" lang="en-US" altLang="ja-JP" smtClean="0"/>
          </a:p>
          <a:p>
            <a:endParaRPr kumimoji="1" lang="ja-JP" altLang="en-US"/>
          </a:p>
          <a:p>
            <a:r>
              <a:rPr lang="ja-JP" altLang="en-US" smtClean="0"/>
              <a:t>----- 会議メモ (15/03/05 22:34) -----</a:t>
            </a:r>
          </a:p>
          <a:p>
            <a:r>
              <a:rPr lang="ja-JP" altLang="en-US" smtClean="0"/>
              <a:t>かんどのけいさんにひつよう　時間　何発トッッタか、何時間、回路</a:t>
            </a:r>
          </a:p>
          <a:p>
            <a:r>
              <a:rPr lang="ja-JP" altLang="en-US" smtClean="0"/>
              <a:t>実験に使った回路やらをたくさん</a:t>
            </a:r>
          </a:p>
          <a:p>
            <a:r>
              <a:rPr lang="ja-JP" altLang="en-US" smtClean="0"/>
              <a:t>検出効率と誤差</a:t>
            </a:r>
          </a:p>
          <a:p>
            <a:r>
              <a:rPr lang="ja-JP" altLang="en-US" smtClean="0"/>
              <a:t>昼間とったので、太陽ニュートリノ</a:t>
            </a:r>
          </a:p>
          <a:p>
            <a:r>
              <a:rPr lang="ja-JP" altLang="en-US" smtClean="0"/>
              <a:t>実際に来たときにどの程度の角</a:t>
            </a:r>
          </a:p>
          <a:p>
            <a:r>
              <a:rPr lang="ja-JP" altLang="en-US" smtClean="0"/>
              <a:t>データ、見積もり</a:t>
            </a:r>
          </a:p>
        </p:txBody>
      </p:sp>
      <p:sp>
        <p:nvSpPr>
          <p:cNvPr id="4" name="スライド番号プレースホルダー 3"/>
          <p:cNvSpPr>
            <a:spLocks noGrp="1"/>
          </p:cNvSpPr>
          <p:nvPr>
            <p:ph type="sldNum" sz="quarter" idx="10"/>
          </p:nvPr>
        </p:nvSpPr>
        <p:spPr/>
        <p:txBody>
          <a:bodyPr/>
          <a:lstStyle/>
          <a:p>
            <a:fld id="{A988AEC8-D87E-E344-82AA-103A1A7B97D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67036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DAQ</a:t>
            </a:r>
            <a:r>
              <a:rPr kumimoji="1" lang="ja-JP" altLang="en-US" dirty="0" smtClean="0"/>
              <a:t>の効率　何</a:t>
            </a:r>
            <a:r>
              <a:rPr kumimoji="1" lang="en-US" altLang="ja-JP" dirty="0" smtClean="0"/>
              <a:t>%</a:t>
            </a:r>
            <a:r>
              <a:rPr kumimoji="1" lang="ja-JP" altLang="en-US" dirty="0" smtClean="0"/>
              <a:t>か</a:t>
            </a:r>
            <a:endParaRPr kumimoji="1" lang="en-US" altLang="ja-JP" dirty="0" smtClean="0"/>
          </a:p>
          <a:p>
            <a:r>
              <a:rPr kumimoji="1" lang="ja-JP" altLang="en-US" smtClean="0"/>
              <a:t>立体かく</a:t>
            </a:r>
            <a:endParaRPr kumimoji="1" lang="en-US" altLang="ja-JP" smtClean="0"/>
          </a:p>
          <a:p>
            <a:endParaRPr kumimoji="1" lang="en-US" altLang="ja-JP" smtClean="0"/>
          </a:p>
          <a:p>
            <a:endParaRPr kumimoji="1" lang="en-US" altLang="ja-JP" dirty="0" smtClean="0"/>
          </a:p>
          <a:p>
            <a:r>
              <a:rPr kumimoji="1" lang="en-US" altLang="ja-JP" dirty="0" smtClean="0"/>
              <a:t>----- 会議メモ (15/03/07 10:07) ---</a:t>
            </a:r>
            <a:r>
              <a:rPr kumimoji="1" lang="en-US" altLang="ja-JP" smtClean="0"/>
              <a:t>--</a:t>
            </a:r>
          </a:p>
          <a:p>
            <a:r>
              <a:rPr kumimoji="1" lang="en-US" altLang="ja-JP" smtClean="0"/>
              <a:t>PMT</a:t>
            </a:r>
            <a:r>
              <a:rPr kumimoji="1" lang="ja-JP" altLang="en-US" smtClean="0"/>
              <a:t>が２つ以上同時に光ったときの</a:t>
            </a:r>
            <a:r>
              <a:rPr kumimoji="1" lang="en-US" altLang="ja-JP" smtClean="0"/>
              <a:t>PMT</a:t>
            </a:r>
            <a:r>
              <a:rPr kumimoji="1" lang="ja-JP" altLang="en-US" smtClean="0"/>
              <a:t>のシグナルが</a:t>
            </a:r>
            <a:endParaRPr kumimoji="1" lang="en-US" altLang="ja-JP" dirty="0" smtClean="0"/>
          </a:p>
          <a:p>
            <a:r>
              <a:rPr kumimoji="1" lang="en-US" altLang="ja-JP" dirty="0" smtClean="0"/>
              <a:t>３個同時にちゃんと見えている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988AEC8-D87E-E344-82AA-103A1A7B97D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30335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mtClean="0"/>
              <a:t>豆カミオカンデに入射したニュートリノをいくつ検出できるか</a:t>
            </a:r>
            <a:endParaRPr kumimoji="1" lang="en-US" altLang="ja-JP" smtClean="0"/>
          </a:p>
          <a:p>
            <a:endParaRPr kumimoji="1" lang="ja-JP" altLang="en-US"/>
          </a:p>
          <a:p>
            <a:r>
              <a:rPr kumimoji="1" lang="ja-JP" altLang="en-US"/>
              <a:t>----- 会議メモ (15/03/07 10:07) -----</a:t>
            </a:r>
          </a:p>
          <a:p>
            <a:endParaRPr kumimoji="1" lang="ja-JP" altLang="en-US"/>
          </a:p>
          <a:p>
            <a:r>
              <a:rPr kumimoji="1" lang="en-US" altLang="ja-JP" smtClean="0"/>
              <a:t>PMT</a:t>
            </a:r>
            <a:r>
              <a:rPr kumimoji="1" lang="ja-JP" altLang="en-US" smtClean="0"/>
              <a:t>に光が入る割合を</a:t>
            </a:r>
            <a:endParaRPr kumimoji="1" lang="en-US" altLang="ja-JP" smtClean="0"/>
          </a:p>
          <a:p>
            <a:r>
              <a:rPr kumimoji="1" lang="ja-JP" altLang="en-US" smtClean="0"/>
              <a:t>豆カミオカンデと</a:t>
            </a:r>
            <a:r>
              <a:rPr kumimoji="1" lang="en-US" altLang="ja-JP" smtClean="0"/>
              <a:t>PMT</a:t>
            </a:r>
            <a:r>
              <a:rPr kumimoji="1" lang="ja-JP" altLang="en-US" smtClean="0"/>
              <a:t>の表面積の比で出すと</a:t>
            </a:r>
            <a:r>
              <a:rPr kumimoji="1" lang="ja-JP" altLang="ja-JP" smtClean="0"/>
              <a:t>　</a:t>
            </a:r>
            <a:r>
              <a:rPr kumimoji="1" lang="ja-JP" altLang="en-US" smtClean="0"/>
              <a:t>１：１０＾ー３でした</a:t>
            </a:r>
            <a:endParaRPr kumimoji="1" lang="en-US" altLang="ja-JP" smtClean="0"/>
          </a:p>
          <a:p>
            <a:endParaRPr kumimoji="1" lang="en-US" altLang="ja-JP" smtClean="0"/>
          </a:p>
          <a:p>
            <a:r>
              <a:rPr kumimoji="1" lang="ja-JP" altLang="en-US" smtClean="0"/>
              <a:t>更に超新星ニュートリノが飛んでくる角度は真上からばかりではないのですが</a:t>
            </a:r>
            <a:endParaRPr kumimoji="1" lang="ja-JP" altLang="en-US"/>
          </a:p>
          <a:p>
            <a:r>
              <a:rPr kumimoji="1" lang="ja-JP" altLang="en-US" smtClean="0"/>
              <a:t>底にしか</a:t>
            </a:r>
            <a:r>
              <a:rPr kumimoji="1" lang="ja-JP" altLang="en-US"/>
              <a:t>PMTがないので</a:t>
            </a:r>
            <a:r>
              <a:rPr kumimoji="1" lang="ja-JP" altLang="en-US" smtClean="0"/>
              <a:t>、斜めに入るとチェレンコフ光が届きません。</a:t>
            </a:r>
            <a:endParaRPr kumimoji="1" lang="ja-JP" altLang="en-US"/>
          </a:p>
          <a:p>
            <a:r>
              <a:rPr kumimoji="1" lang="ja-JP" altLang="en-US" smtClean="0"/>
              <a:t>今回は上の面の中心に入射するものとして角度を見積もったところ、天頂角がおよそ５０度より大きくなるとうまく</a:t>
            </a:r>
            <a:r>
              <a:rPr kumimoji="1" lang="en-US" altLang="ja-JP" smtClean="0"/>
              <a:t>PMT</a:t>
            </a:r>
            <a:r>
              <a:rPr kumimoji="1" lang="ja-JP" altLang="en-US" smtClean="0"/>
              <a:t>に入射しませんでした。</a:t>
            </a:r>
            <a:endParaRPr kumimoji="1" lang="ja-JP" altLang="en-US"/>
          </a:p>
        </p:txBody>
      </p:sp>
      <p:sp>
        <p:nvSpPr>
          <p:cNvPr id="4" name="スライド番号プレースホルダー 3"/>
          <p:cNvSpPr>
            <a:spLocks noGrp="1"/>
          </p:cNvSpPr>
          <p:nvPr>
            <p:ph type="sldNum" sz="quarter" idx="10"/>
          </p:nvPr>
        </p:nvSpPr>
        <p:spPr/>
        <p:txBody>
          <a:bodyPr/>
          <a:lstStyle/>
          <a:p>
            <a:fld id="{A988AEC8-D87E-E344-82AA-103A1A7B97D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68348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朝晩</a:t>
            </a:r>
            <a:endParaRPr kumimoji="1" lang="ja-JP" altLang="en-US" dirty="0"/>
          </a:p>
        </p:txBody>
      </p:sp>
      <p:sp>
        <p:nvSpPr>
          <p:cNvPr id="4" name="スライド番号プレースホルダー 3"/>
          <p:cNvSpPr>
            <a:spLocks noGrp="1"/>
          </p:cNvSpPr>
          <p:nvPr>
            <p:ph type="sldNum" sz="quarter" idx="10"/>
          </p:nvPr>
        </p:nvSpPr>
        <p:spPr/>
        <p:txBody>
          <a:bodyPr/>
          <a:lstStyle/>
          <a:p>
            <a:fld id="{515541CF-C3CA-49DB-B006-DF483637F339}" type="slidenum">
              <a:rPr kumimoji="1" lang="ja-JP" altLang="en-US" smtClean="0"/>
              <a:t>24</a:t>
            </a:fld>
            <a:endParaRPr kumimoji="1" lang="ja-JP" altLang="en-US"/>
          </a:p>
        </p:txBody>
      </p:sp>
    </p:spTree>
    <p:extLst>
      <p:ext uri="{BB962C8B-B14F-4D97-AF65-F5344CB8AC3E}">
        <p14:creationId xmlns:p14="http://schemas.microsoft.com/office/powerpoint/2010/main" val="27221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検出効率と感度をあわせて</a:t>
            </a:r>
            <a:endParaRPr kumimoji="1" lang="ja-JP" altLang="en-US" dirty="0"/>
          </a:p>
        </p:txBody>
      </p:sp>
      <p:sp>
        <p:nvSpPr>
          <p:cNvPr id="4" name="スライド番号プレースホルダー 3"/>
          <p:cNvSpPr>
            <a:spLocks noGrp="1"/>
          </p:cNvSpPr>
          <p:nvPr>
            <p:ph type="sldNum" sz="quarter" idx="10"/>
          </p:nvPr>
        </p:nvSpPr>
        <p:spPr/>
        <p:txBody>
          <a:bodyPr/>
          <a:lstStyle/>
          <a:p>
            <a:fld id="{515541CF-C3CA-49DB-B006-DF483637F339}" type="slidenum">
              <a:rPr kumimoji="1" lang="ja-JP" altLang="en-US" smtClean="0"/>
              <a:t>25</a:t>
            </a:fld>
            <a:endParaRPr kumimoji="1" lang="ja-JP" altLang="en-US"/>
          </a:p>
        </p:txBody>
      </p:sp>
    </p:spTree>
    <p:extLst>
      <p:ext uri="{BB962C8B-B14F-4D97-AF65-F5344CB8AC3E}">
        <p14:creationId xmlns:p14="http://schemas.microsoft.com/office/powerpoint/2010/main" val="328911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番は自分から選んでる</a:t>
            </a:r>
            <a:endParaRPr kumimoji="1" lang="ja-JP" altLang="en-US" dirty="0"/>
          </a:p>
        </p:txBody>
      </p:sp>
      <p:sp>
        <p:nvSpPr>
          <p:cNvPr id="4" name="スライド番号プレースホルダー 3"/>
          <p:cNvSpPr>
            <a:spLocks noGrp="1"/>
          </p:cNvSpPr>
          <p:nvPr>
            <p:ph type="sldNum" sz="quarter" idx="10"/>
          </p:nvPr>
        </p:nvSpPr>
        <p:spPr/>
        <p:txBody>
          <a:bodyPr/>
          <a:lstStyle/>
          <a:p>
            <a:fld id="{515541CF-C3CA-49DB-B006-DF483637F339}" type="slidenum">
              <a:rPr kumimoji="1" lang="ja-JP" altLang="en-US" smtClean="0"/>
              <a:t>26</a:t>
            </a:fld>
            <a:endParaRPr kumimoji="1" lang="ja-JP" altLang="en-US"/>
          </a:p>
        </p:txBody>
      </p:sp>
    </p:spTree>
    <p:extLst>
      <p:ext uri="{BB962C8B-B14F-4D97-AF65-F5344CB8AC3E}">
        <p14:creationId xmlns:p14="http://schemas.microsoft.com/office/powerpoint/2010/main" val="52956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ニュートリノというのは電子ニュートリノ・</a:t>
            </a:r>
            <a:r>
              <a:rPr kumimoji="1" lang="en-US" altLang="ja-JP" dirty="0" smtClean="0"/>
              <a:t>μ</a:t>
            </a:r>
            <a:r>
              <a:rPr kumimoji="1" lang="ja-JP" altLang="en-US" dirty="0" smtClean="0"/>
              <a:t>ニュートリノ・</a:t>
            </a:r>
            <a:r>
              <a:rPr kumimoji="1" lang="en-US" altLang="ja-JP" dirty="0" err="1" smtClean="0"/>
              <a:t>τ</a:t>
            </a:r>
            <a:r>
              <a:rPr kumimoji="1" lang="ja-JP" altLang="en-US" dirty="0" smtClean="0"/>
              <a:t>ニュートリノの３種類ある。</a:t>
            </a:r>
            <a:endParaRPr kumimoji="1" lang="en-US" altLang="ja-JP" dirty="0" smtClean="0"/>
          </a:p>
          <a:p>
            <a:r>
              <a:rPr kumimoji="1" lang="ja-JP" altLang="en-US" dirty="0" smtClean="0"/>
              <a:t>ニュートリノはグルーオンによる強い相互作用とフォトンによる電磁相互作用をせず、ウィークボゾンによる弱い相互作用しかしない</a:t>
            </a:r>
            <a:endParaRPr kumimoji="1" lang="en-US" altLang="ja-JP" dirty="0" smtClean="0"/>
          </a:p>
          <a:p>
            <a:r>
              <a:rPr kumimoji="1" lang="ja-JP" altLang="ja-JP" dirty="0" smtClean="0"/>
              <a:t>　</a:t>
            </a:r>
            <a:r>
              <a:rPr kumimoji="1" lang="ja-JP" altLang="en-US" dirty="0" smtClean="0"/>
              <a:t>（為、他の素粒子との反応がわずかしか無いため透過性が非常に高く、検出することが非常に難しい。）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5FDB007-10BB-CA4D-AA2F-9E3268E27C6C}"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0562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図はニュートリノの反応のファインマンダイアグラムである。</a:t>
            </a:r>
            <a:endParaRPr kumimoji="1" lang="en-US" altLang="ja-JP" dirty="0" smtClean="0"/>
          </a:p>
          <a:p>
            <a:r>
              <a:rPr kumimoji="1" lang="ja-JP" altLang="en-US" dirty="0" smtClean="0"/>
              <a:t>電子ニュートリノと電子の相互作用の図で、バーテックスの部分で左の図が</a:t>
            </a:r>
            <a:r>
              <a:rPr kumimoji="1" lang="en-US" altLang="ja-JP" dirty="0" smtClean="0"/>
              <a:t>W</a:t>
            </a:r>
            <a:r>
              <a:rPr kumimoji="1" lang="ja-JP" altLang="en-US" dirty="0" smtClean="0"/>
              <a:t>ボソンを媒介していて、右の図が</a:t>
            </a:r>
            <a:r>
              <a:rPr kumimoji="1" lang="en-US" altLang="ja-JP" dirty="0" smtClean="0"/>
              <a:t>Z</a:t>
            </a:r>
            <a:r>
              <a:rPr kumimoji="1" lang="ja-JP" altLang="en-US" dirty="0" smtClean="0"/>
              <a:t>ボソンを媒介している。</a:t>
            </a:r>
            <a:endParaRPr kumimoji="1" lang="en-US" altLang="ja-JP" dirty="0" smtClean="0"/>
          </a:p>
          <a:p>
            <a:endParaRPr kumimoji="1" lang="en-US" altLang="ja-JP" dirty="0" smtClean="0"/>
          </a:p>
          <a:p>
            <a:r>
              <a:rPr kumimoji="1" lang="ja-JP" altLang="en-US" dirty="0" smtClean="0"/>
              <a:t>・質問されたとき</a:t>
            </a:r>
            <a:endParaRPr kumimoji="1" lang="en-US" altLang="ja-JP" dirty="0" smtClean="0"/>
          </a:p>
          <a:p>
            <a:r>
              <a:rPr kumimoji="1" lang="ja-JP" altLang="en-US" dirty="0" smtClean="0"/>
              <a:t>重力とも相互作用はしているが、非常にそれが弱いため標準理論では無視している。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95FDB007-10BB-CA4D-AA2F-9E3268E27C6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22612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kern="1200" baseline="0" dirty="0" smtClean="0">
                <a:solidFill>
                  <a:schemeClr val="tx1"/>
                </a:solidFill>
                <a:latin typeface="+mn-lt"/>
                <a:ea typeface="+mn-ea"/>
                <a:cs typeface="+mn-cs"/>
              </a:rPr>
              <a:t>ニュ</a:t>
            </a:r>
            <a:r>
              <a:rPr kumimoji="1" lang="en-US" altLang="ja-JP" sz="1400" kern="1200" baseline="0" dirty="0" smtClean="0">
                <a:solidFill>
                  <a:schemeClr val="tx1"/>
                </a:solidFill>
                <a:latin typeface="+mn-lt"/>
                <a:ea typeface="+mn-ea"/>
                <a:cs typeface="+mn-cs"/>
              </a:rPr>
              <a:t>−</a:t>
            </a:r>
            <a:r>
              <a:rPr kumimoji="1" lang="ja-JP" altLang="en-US" sz="1400" kern="1200" baseline="0" dirty="0" smtClean="0">
                <a:solidFill>
                  <a:schemeClr val="tx1"/>
                </a:solidFill>
                <a:latin typeface="+mn-lt"/>
                <a:ea typeface="+mn-ea"/>
                <a:cs typeface="+mn-cs"/>
              </a:rPr>
              <a:t>トリノに質量があるとすると、３つのニュ</a:t>
            </a:r>
            <a:r>
              <a:rPr kumimoji="1" lang="en-US" altLang="ja-JP" sz="1400" kern="1200" baseline="0" dirty="0" smtClean="0">
                <a:solidFill>
                  <a:schemeClr val="tx1"/>
                </a:solidFill>
                <a:latin typeface="+mn-lt"/>
                <a:ea typeface="+mn-ea"/>
                <a:cs typeface="+mn-cs"/>
              </a:rPr>
              <a:t>−</a:t>
            </a:r>
            <a:r>
              <a:rPr kumimoji="1" lang="ja-JP" altLang="en-US" sz="1400" kern="1200" baseline="0" dirty="0" smtClean="0">
                <a:solidFill>
                  <a:schemeClr val="tx1"/>
                </a:solidFill>
                <a:latin typeface="+mn-lt"/>
                <a:ea typeface="+mn-ea"/>
                <a:cs typeface="+mn-cs"/>
              </a:rPr>
              <a:t>トリノ間で移行する可能性があります（左図）</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mn-lt"/>
                <a:ea typeface="+mn-ea"/>
                <a:cs typeface="+mn-cs"/>
              </a:rPr>
              <a:t>今、質量の異なる３世代のニュ</a:t>
            </a:r>
            <a:r>
              <a:rPr kumimoji="1" lang="en-US" altLang="ja-JP" sz="1400" kern="1200" baseline="0" dirty="0" smtClean="0">
                <a:solidFill>
                  <a:schemeClr val="tx1"/>
                </a:solidFill>
                <a:latin typeface="+mn-lt"/>
                <a:ea typeface="+mn-ea"/>
                <a:cs typeface="+mn-cs"/>
              </a:rPr>
              <a:t>−</a:t>
            </a:r>
            <a:r>
              <a:rPr kumimoji="1" lang="ja-JP" altLang="en-US" sz="1400" kern="1200" baseline="0" dirty="0" smtClean="0">
                <a:solidFill>
                  <a:schemeClr val="tx1"/>
                </a:solidFill>
                <a:latin typeface="+mn-lt"/>
                <a:ea typeface="+mn-ea"/>
                <a:cs typeface="+mn-cs"/>
              </a:rPr>
              <a:t>トリノを</a:t>
            </a:r>
            <a:r>
              <a:rPr kumimoji="1" lang="en-US" altLang="ja-JP" sz="1400" kern="1200" baseline="0" dirty="0" err="1" smtClean="0">
                <a:solidFill>
                  <a:schemeClr val="tx1"/>
                </a:solidFill>
                <a:latin typeface="+mn-lt"/>
                <a:ea typeface="+mn-ea"/>
                <a:cs typeface="+mn-cs"/>
              </a:rPr>
              <a:t>ν</a:t>
            </a:r>
            <a:r>
              <a:rPr kumimoji="1" lang="ja-JP" altLang="en-US" sz="1400" kern="1200" baseline="0" dirty="0" smtClean="0">
                <a:solidFill>
                  <a:schemeClr val="tx1"/>
                </a:solidFill>
                <a:latin typeface="+mn-lt"/>
                <a:ea typeface="+mn-ea"/>
                <a:cs typeface="+mn-cs"/>
              </a:rPr>
              <a:t>１，</a:t>
            </a:r>
            <a:r>
              <a:rPr kumimoji="1" lang="en-US" altLang="ja-JP" sz="1400" kern="1200" baseline="0" dirty="0" err="1" smtClean="0">
                <a:solidFill>
                  <a:schemeClr val="tx1"/>
                </a:solidFill>
                <a:latin typeface="+mn-lt"/>
                <a:ea typeface="+mn-ea"/>
                <a:cs typeface="+mn-cs"/>
              </a:rPr>
              <a:t>ν</a:t>
            </a:r>
            <a:r>
              <a:rPr kumimoji="1" lang="ja-JP" altLang="en-US" sz="1400" kern="1200" baseline="0" dirty="0" smtClean="0">
                <a:solidFill>
                  <a:schemeClr val="tx1"/>
                </a:solidFill>
                <a:latin typeface="+mn-lt"/>
                <a:ea typeface="+mn-ea"/>
                <a:cs typeface="+mn-cs"/>
              </a:rPr>
              <a:t>２，</a:t>
            </a:r>
            <a:r>
              <a:rPr kumimoji="1" lang="en-US" altLang="ja-JP" sz="1400" kern="1200" baseline="0" dirty="0" err="1" smtClean="0">
                <a:solidFill>
                  <a:schemeClr val="tx1"/>
                </a:solidFill>
                <a:latin typeface="+mn-lt"/>
                <a:ea typeface="+mn-ea"/>
                <a:cs typeface="+mn-cs"/>
              </a:rPr>
              <a:t>ν</a:t>
            </a:r>
            <a:r>
              <a:rPr kumimoji="1" lang="ja-JP" altLang="en-US" sz="1400" kern="1200" baseline="0" dirty="0" smtClean="0">
                <a:solidFill>
                  <a:schemeClr val="tx1"/>
                </a:solidFill>
                <a:latin typeface="+mn-lt"/>
                <a:ea typeface="+mn-ea"/>
                <a:cs typeface="+mn-cs"/>
              </a:rPr>
              <a:t>３と仮定します。そして、これらのニュ</a:t>
            </a:r>
            <a:r>
              <a:rPr kumimoji="1" lang="en-US" altLang="ja-JP" sz="1400" kern="1200" baseline="0" dirty="0" smtClean="0">
                <a:solidFill>
                  <a:schemeClr val="tx1"/>
                </a:solidFill>
                <a:latin typeface="+mn-lt"/>
                <a:ea typeface="+mn-ea"/>
                <a:cs typeface="+mn-cs"/>
              </a:rPr>
              <a:t>−</a:t>
            </a:r>
            <a:r>
              <a:rPr kumimoji="1" lang="ja-JP" altLang="en-US" sz="1400" kern="1200" baseline="0" dirty="0" smtClean="0">
                <a:solidFill>
                  <a:schemeClr val="tx1"/>
                </a:solidFill>
                <a:latin typeface="+mn-lt"/>
                <a:ea typeface="+mn-ea"/>
                <a:cs typeface="+mn-cs"/>
              </a:rPr>
              <a:t>トリノが混じり合って、現実のニュ</a:t>
            </a:r>
            <a:r>
              <a:rPr kumimoji="1" lang="en-US" altLang="ja-JP" sz="1400" kern="1200" baseline="0" dirty="0" smtClean="0">
                <a:solidFill>
                  <a:schemeClr val="tx1"/>
                </a:solidFill>
                <a:latin typeface="+mn-lt"/>
                <a:ea typeface="+mn-ea"/>
                <a:cs typeface="+mn-cs"/>
              </a:rPr>
              <a:t>−</a:t>
            </a:r>
            <a:r>
              <a:rPr kumimoji="1" lang="ja-JP" altLang="en-US" sz="1400" kern="1200" baseline="0" dirty="0" smtClean="0">
                <a:solidFill>
                  <a:schemeClr val="tx1"/>
                </a:solidFill>
                <a:latin typeface="+mn-lt"/>
                <a:ea typeface="+mn-ea"/>
                <a:cs typeface="+mn-cs"/>
              </a:rPr>
              <a:t>トリノが</a:t>
            </a:r>
            <a:r>
              <a:rPr kumimoji="1" lang="en-US" altLang="ja-JP" sz="1400" kern="1200" baseline="0" dirty="0" err="1" smtClean="0">
                <a:solidFill>
                  <a:schemeClr val="tx1"/>
                </a:solidFill>
                <a:latin typeface="+mn-lt"/>
                <a:ea typeface="+mn-ea"/>
                <a:cs typeface="+mn-cs"/>
              </a:rPr>
              <a:t>ν</a:t>
            </a:r>
            <a:r>
              <a:rPr kumimoji="1" lang="ja-JP" altLang="en-US" sz="1400" kern="1200" baseline="0" dirty="0" smtClean="0">
                <a:solidFill>
                  <a:schemeClr val="tx1"/>
                </a:solidFill>
                <a:latin typeface="+mn-lt"/>
                <a:ea typeface="+mn-ea"/>
                <a:cs typeface="+mn-cs"/>
              </a:rPr>
              <a:t>１、</a:t>
            </a:r>
            <a:r>
              <a:rPr kumimoji="1" lang="en-US" altLang="ja-JP" sz="1400" kern="1200" baseline="0" dirty="0" err="1" smtClean="0">
                <a:solidFill>
                  <a:schemeClr val="tx1"/>
                </a:solidFill>
                <a:latin typeface="+mn-lt"/>
                <a:ea typeface="+mn-ea"/>
                <a:cs typeface="+mn-cs"/>
              </a:rPr>
              <a:t>ν</a:t>
            </a:r>
            <a:r>
              <a:rPr kumimoji="1" lang="ja-JP" altLang="en-US" sz="1400" kern="1200" baseline="0" dirty="0" smtClean="0">
                <a:solidFill>
                  <a:schemeClr val="tx1"/>
                </a:solidFill>
                <a:latin typeface="+mn-lt"/>
                <a:ea typeface="+mn-ea"/>
                <a:cs typeface="+mn-cs"/>
              </a:rPr>
              <a:t>２、</a:t>
            </a:r>
            <a:r>
              <a:rPr kumimoji="1" lang="en-US" altLang="ja-JP" sz="1400" kern="1200" baseline="0" dirty="0" err="1" smtClean="0">
                <a:solidFill>
                  <a:schemeClr val="tx1"/>
                </a:solidFill>
                <a:latin typeface="+mn-lt"/>
                <a:ea typeface="+mn-ea"/>
                <a:cs typeface="+mn-cs"/>
              </a:rPr>
              <a:t>ν</a:t>
            </a:r>
            <a:r>
              <a:rPr kumimoji="1" lang="ja-JP" altLang="en-US" sz="1400" kern="1200" baseline="0" dirty="0" smtClean="0">
                <a:solidFill>
                  <a:schemeClr val="tx1"/>
                </a:solidFill>
                <a:latin typeface="+mn-lt"/>
                <a:ea typeface="+mn-ea"/>
                <a:cs typeface="+mn-cs"/>
              </a:rPr>
              <a:t>３の線形結合で構成されると考えます。</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mn-lt"/>
                <a:ea typeface="+mn-ea"/>
                <a:cs typeface="+mn-cs"/>
              </a:rPr>
              <a:t>簡単のため２世代で</a:t>
            </a:r>
            <a:r>
              <a:rPr kumimoji="1" lang="en-US" altLang="ja-JP" sz="1400" kern="1200" baseline="0" dirty="0" err="1" smtClean="0">
                <a:solidFill>
                  <a:schemeClr val="tx1"/>
                </a:solidFill>
                <a:latin typeface="+mn-lt"/>
                <a:ea typeface="+mn-ea"/>
                <a:cs typeface="+mn-cs"/>
              </a:rPr>
              <a:t>ν</a:t>
            </a:r>
            <a:r>
              <a:rPr kumimoji="1" lang="en-US" altLang="ja-JP" sz="1400" kern="1200" baseline="0" dirty="0" smtClean="0">
                <a:solidFill>
                  <a:schemeClr val="tx1"/>
                </a:solidFill>
                <a:latin typeface="+mn-lt"/>
                <a:ea typeface="+mn-ea"/>
                <a:cs typeface="+mn-cs"/>
              </a:rPr>
              <a:t>α</a:t>
            </a:r>
            <a:r>
              <a:rPr kumimoji="1" lang="ja-JP" altLang="en-US" sz="1400" kern="1200" baseline="0" dirty="0" smtClean="0">
                <a:solidFill>
                  <a:schemeClr val="tx1"/>
                </a:solidFill>
                <a:latin typeface="+mn-lt"/>
                <a:ea typeface="+mn-ea"/>
                <a:cs typeface="+mn-cs"/>
              </a:rPr>
              <a:t>と</a:t>
            </a:r>
            <a:r>
              <a:rPr kumimoji="1" lang="en-US" altLang="ja-JP" sz="1400" kern="1200" baseline="0" dirty="0" err="1" smtClean="0">
                <a:solidFill>
                  <a:schemeClr val="tx1"/>
                </a:solidFill>
                <a:latin typeface="+mn-lt"/>
                <a:ea typeface="+mn-ea"/>
                <a:cs typeface="+mn-cs"/>
              </a:rPr>
              <a:t>ν</a:t>
            </a:r>
            <a:r>
              <a:rPr kumimoji="1" lang="en-US" altLang="ja-JP" sz="1400" kern="1200" baseline="0" dirty="0" smtClean="0">
                <a:solidFill>
                  <a:schemeClr val="tx1"/>
                </a:solidFill>
                <a:latin typeface="+mn-lt"/>
                <a:ea typeface="+mn-ea"/>
                <a:cs typeface="+mn-cs"/>
              </a:rPr>
              <a:t>β</a:t>
            </a:r>
            <a:r>
              <a:rPr kumimoji="1" lang="ja-JP" altLang="en-US" sz="1400" kern="1200" baseline="0" dirty="0" smtClean="0">
                <a:solidFill>
                  <a:schemeClr val="tx1"/>
                </a:solidFill>
                <a:latin typeface="+mn-lt"/>
                <a:ea typeface="+mn-ea"/>
                <a:cs typeface="+mn-cs"/>
              </a:rPr>
              <a:t>とが混合しているとすると、このようなに表されます。</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mn-lt"/>
                <a:ea typeface="+mn-ea"/>
                <a:cs typeface="+mn-cs"/>
              </a:rPr>
              <a:t>初め</a:t>
            </a:r>
            <a:r>
              <a:rPr kumimoji="1" lang="en-US" altLang="ja-JP" sz="1400" kern="1200" baseline="0" dirty="0" err="1" smtClean="0">
                <a:solidFill>
                  <a:schemeClr val="tx1"/>
                </a:solidFill>
                <a:latin typeface="+mn-lt"/>
                <a:ea typeface="+mn-ea"/>
                <a:cs typeface="+mn-cs"/>
              </a:rPr>
              <a:t>ν</a:t>
            </a:r>
            <a:r>
              <a:rPr kumimoji="1" lang="en-US" altLang="ja-JP" sz="1400" kern="1200" baseline="0" dirty="0" smtClean="0">
                <a:solidFill>
                  <a:schemeClr val="tx1"/>
                </a:solidFill>
                <a:latin typeface="+mn-lt"/>
                <a:ea typeface="+mn-ea"/>
                <a:cs typeface="+mn-cs"/>
              </a:rPr>
              <a:t>α</a:t>
            </a:r>
            <a:r>
              <a:rPr kumimoji="1" lang="ja-JP" altLang="en-US" sz="1400" kern="1200" baseline="0" dirty="0" smtClean="0">
                <a:solidFill>
                  <a:schemeClr val="tx1"/>
                </a:solidFill>
                <a:latin typeface="+mn-lt"/>
                <a:ea typeface="+mn-ea"/>
                <a:cs typeface="+mn-cs"/>
              </a:rPr>
              <a:t>であったニュートリノがエネルギー</a:t>
            </a:r>
            <a:r>
              <a:rPr kumimoji="1" lang="en-US" altLang="ja-JP" sz="1400" kern="1200" baseline="0" dirty="0" smtClean="0">
                <a:solidFill>
                  <a:schemeClr val="tx1"/>
                </a:solidFill>
                <a:latin typeface="+mn-lt"/>
                <a:ea typeface="+mn-ea"/>
                <a:cs typeface="+mn-cs"/>
              </a:rPr>
              <a:t>E</a:t>
            </a:r>
            <a:r>
              <a:rPr kumimoji="1" lang="ja-JP" altLang="en-US" sz="1400" kern="1200" baseline="0" dirty="0" smtClean="0">
                <a:solidFill>
                  <a:schemeClr val="tx1"/>
                </a:solidFill>
                <a:latin typeface="+mn-lt"/>
                <a:ea typeface="+mn-ea"/>
                <a:cs typeface="+mn-cs"/>
              </a:rPr>
              <a:t>、位置</a:t>
            </a:r>
            <a:r>
              <a:rPr kumimoji="1" lang="en-US" altLang="ja-JP" sz="1400" kern="1200" baseline="0" dirty="0" smtClean="0">
                <a:solidFill>
                  <a:schemeClr val="tx1"/>
                </a:solidFill>
                <a:latin typeface="+mn-lt"/>
                <a:ea typeface="+mn-ea"/>
                <a:cs typeface="+mn-cs"/>
              </a:rPr>
              <a:t>L</a:t>
            </a:r>
            <a:r>
              <a:rPr kumimoji="1" lang="ja-JP" altLang="en-US" sz="1400" kern="1200" baseline="0" dirty="0" smtClean="0">
                <a:solidFill>
                  <a:schemeClr val="tx1"/>
                </a:solidFill>
                <a:latin typeface="+mn-lt"/>
                <a:ea typeface="+mn-ea"/>
                <a:cs typeface="+mn-cs"/>
              </a:rPr>
              <a:t>で</a:t>
            </a:r>
            <a:r>
              <a:rPr kumimoji="1" lang="en-US" altLang="ja-JP" sz="1400" kern="1200" baseline="0" dirty="0" err="1" smtClean="0">
                <a:solidFill>
                  <a:schemeClr val="tx1"/>
                </a:solidFill>
                <a:latin typeface="+mn-lt"/>
                <a:ea typeface="+mn-ea"/>
                <a:cs typeface="+mn-cs"/>
              </a:rPr>
              <a:t>ν</a:t>
            </a:r>
            <a:r>
              <a:rPr kumimoji="1" lang="en-US" altLang="ja-JP" sz="1400" kern="1200" baseline="0" dirty="0" smtClean="0">
                <a:solidFill>
                  <a:schemeClr val="tx1"/>
                </a:solidFill>
                <a:latin typeface="+mn-lt"/>
                <a:ea typeface="+mn-ea"/>
                <a:cs typeface="+mn-cs"/>
              </a:rPr>
              <a:t>β</a:t>
            </a:r>
            <a:r>
              <a:rPr kumimoji="1" lang="ja-JP" altLang="en-US" sz="1400" kern="1200" baseline="0" dirty="0" smtClean="0">
                <a:solidFill>
                  <a:schemeClr val="tx1"/>
                </a:solidFill>
                <a:latin typeface="+mn-lt"/>
                <a:ea typeface="+mn-ea"/>
                <a:cs typeface="+mn-cs"/>
              </a:rPr>
              <a:t>である確率はニュートリノが飛んだ距離とエネルギー依存します。</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l-GR" altLang="ja-JP" sz="1400" kern="1200" baseline="0" dirty="0" smtClean="0">
                <a:solidFill>
                  <a:schemeClr val="tx1"/>
                </a:solidFill>
                <a:latin typeface="+mn-lt"/>
                <a:ea typeface="+mn-ea"/>
                <a:cs typeface="+mn-cs"/>
              </a:rPr>
              <a:t>Φ</a:t>
            </a:r>
            <a:r>
              <a:rPr kumimoji="1" lang="ja-JP" altLang="en-US" sz="1400" kern="1200" baseline="0" dirty="0" smtClean="0">
                <a:solidFill>
                  <a:schemeClr val="tx1"/>
                </a:solidFill>
                <a:latin typeface="+mn-lt"/>
                <a:ea typeface="+mn-ea"/>
                <a:cs typeface="+mn-cs"/>
              </a:rPr>
              <a:t>は混合角です。（実験で決めるもの）　</a:t>
            </a:r>
            <a:r>
              <a:rPr kumimoji="1" lang="en-US" altLang="ja-JP" sz="1400" kern="1200" baseline="0" dirty="0" err="1" smtClean="0">
                <a:solidFill>
                  <a:schemeClr val="tx1"/>
                </a:solidFill>
                <a:latin typeface="+mn-lt"/>
                <a:ea typeface="+mn-ea"/>
                <a:cs typeface="+mn-cs"/>
              </a:rPr>
              <a:t>Δm</a:t>
            </a:r>
            <a:r>
              <a:rPr kumimoji="1" lang="ja-JP" altLang="en-US" sz="1400" kern="1200" baseline="0" dirty="0" smtClean="0">
                <a:solidFill>
                  <a:schemeClr val="tx1"/>
                </a:solidFill>
                <a:latin typeface="+mn-lt"/>
                <a:ea typeface="+mn-ea"/>
                <a:cs typeface="+mn-cs"/>
              </a:rPr>
              <a:t>２乗は質量の２乗差</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mn-lt"/>
                <a:ea typeface="+mn-ea"/>
                <a:cs typeface="+mn-cs"/>
              </a:rPr>
              <a:t>右の図の説明</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mn-lt"/>
                <a:ea typeface="+mn-ea"/>
                <a:cs typeface="+mn-cs"/>
              </a:rPr>
              <a:t>質問あれば</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mn-lt"/>
                <a:ea typeface="+mn-ea"/>
                <a:cs typeface="+mn-cs"/>
              </a:rPr>
              <a:t>大気ニュートリノは等方的に入ってくる宇宙線から、大気中で作られるニュートリノです。図の青いところ。</a:t>
            </a:r>
            <a:endParaRPr kumimoji="1" lang="en-US" altLang="ja-JP"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mn-lt"/>
                <a:ea typeface="+mn-ea"/>
                <a:cs typeface="+mn-cs"/>
              </a:rPr>
              <a:t>振動確率は同じようなエネルギーの大気ニュートリノの天頂角を</a:t>
            </a:r>
            <a:r>
              <a:rPr kumimoji="1" lang="en-US" altLang="ja-JP" sz="1400" kern="1200" baseline="0" dirty="0" smtClean="0">
                <a:solidFill>
                  <a:schemeClr val="tx1"/>
                </a:solidFill>
                <a:latin typeface="+mn-lt"/>
                <a:ea typeface="+mn-ea"/>
                <a:cs typeface="+mn-cs"/>
              </a:rPr>
              <a:t>SK</a:t>
            </a:r>
            <a:r>
              <a:rPr kumimoji="1" lang="ja-JP" altLang="en-US" sz="1400" kern="1200" baseline="0" dirty="0" smtClean="0">
                <a:solidFill>
                  <a:schemeClr val="tx1"/>
                </a:solidFill>
                <a:latin typeface="+mn-lt"/>
                <a:ea typeface="+mn-ea"/>
                <a:cs typeface="+mn-cs"/>
              </a:rPr>
              <a:t>で測定すると、ニュートリノ振動が無ければ等方的に大気ニュートリノがくるはずだが、距離に依存するので天頂角分布を調べることができる。（</a:t>
            </a:r>
            <a:r>
              <a:rPr kumimoji="1" lang="en-US" altLang="ja-JP" sz="1400" kern="1200" baseline="0" dirty="0" smtClean="0">
                <a:solidFill>
                  <a:schemeClr val="tx1"/>
                </a:solidFill>
                <a:latin typeface="+mn-lt"/>
                <a:ea typeface="+mn-ea"/>
                <a:cs typeface="+mn-cs"/>
              </a:rPr>
              <a:t>m</a:t>
            </a:r>
            <a:r>
              <a:rPr kumimoji="1" lang="ja-JP" altLang="en-US" sz="1400" kern="1200" baseline="0" dirty="0" smtClean="0">
                <a:solidFill>
                  <a:schemeClr val="tx1"/>
                </a:solidFill>
                <a:latin typeface="+mn-lt"/>
                <a:ea typeface="+mn-ea"/>
                <a:cs typeface="+mn-cs"/>
              </a:rPr>
              <a:t>の二乗の差はわかっている）</a:t>
            </a:r>
            <a:endParaRPr kumimoji="1" lang="en-US" altLang="ja-JP" sz="1400"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5FDB007-10BB-CA4D-AA2F-9E3268E27C6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24339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左の図</a:t>
            </a:r>
            <a:endParaRPr kumimoji="1" lang="en-US" altLang="ja-JP" dirty="0" smtClean="0"/>
          </a:p>
          <a:p>
            <a:r>
              <a:rPr kumimoji="1" lang="ja-JP" altLang="en-US" dirty="0" smtClean="0"/>
              <a:t>スーパーカミオカンデでは、ニュートリノと反応した荷電粒子から放出されるチェレンコフ光を観測している。</a:t>
            </a:r>
            <a:endParaRPr kumimoji="1" lang="en-US" altLang="ja-JP" dirty="0" smtClean="0"/>
          </a:p>
          <a:p>
            <a:r>
              <a:rPr kumimoji="1" lang="ja-JP" altLang="en-US" dirty="0" smtClean="0"/>
              <a:t>図でいうと左上からニュートリノがやってきて、赤い矢印の方向に荷電粒子が進み、黄色の矢印で書かれているチェレンコフ光が放出され、それを観測する。</a:t>
            </a:r>
            <a:endParaRPr kumimoji="1" lang="en-US" altLang="ja-JP" dirty="0" smtClean="0"/>
          </a:p>
          <a:p>
            <a:endParaRPr kumimoji="1" lang="en-US" altLang="ja-JP" dirty="0" smtClean="0"/>
          </a:p>
          <a:p>
            <a:endParaRPr kumimoji="1" lang="en-US" altLang="ja-JP" dirty="0" smtClean="0"/>
          </a:p>
          <a:p>
            <a:r>
              <a:rPr kumimoji="1" lang="ja-JP" altLang="en-US" dirty="0" smtClean="0"/>
              <a:t>スーパーカミオカンデが地下にあるのは、ニュートリノ観測の邪魔になる宇宙線をできるだけ遮蔽するためである。スーパーカミオカンデの深さでは約１万分の１に減っている。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5FDB007-10BB-CA4D-AA2F-9E3268E27C6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7652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まめカミオカンデは右の図のように縦一列に</a:t>
            </a:r>
            <a:r>
              <a:rPr kumimoji="1" lang="en-US" altLang="ja-JP" dirty="0" smtClean="0"/>
              <a:t>PMT</a:t>
            </a:r>
            <a:r>
              <a:rPr kumimoji="1" lang="ja-JP" altLang="en-US" dirty="0" smtClean="0"/>
              <a:t>（光電子増倍管、光検出器）が並んでいる</a:t>
            </a:r>
            <a:endParaRPr kumimoji="1" lang="en-US" altLang="ja-JP" dirty="0" smtClean="0"/>
          </a:p>
          <a:p>
            <a:r>
              <a:rPr kumimoji="1" lang="ja-JP" altLang="en-US" dirty="0" smtClean="0"/>
              <a:t>左の図を見てもらえればサイズ感のイメージが湧くでしょう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5FDB007-10BB-CA4D-AA2F-9E3268E27C6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33627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ニュートリノは中性で他の物質と相互作用しないので、ほとんど散乱されずにまっすぐ飛んでくる</a:t>
            </a:r>
          </a:p>
          <a:p>
            <a:endParaRPr kumimoji="1" lang="en-US" altLang="ja-JP" smtClean="0"/>
          </a:p>
          <a:p>
            <a:r>
              <a:rPr kumimoji="1" lang="ja-JP" altLang="en-US" smtClean="0"/>
              <a:t>太陽から飛んできた電子ニュートリノがカミオカンデ内の電子とぶつかり、その反跳電子をとらえられます</a:t>
            </a:r>
            <a:endParaRPr kumimoji="1" lang="en-US" altLang="ja-JP" smtClean="0"/>
          </a:p>
          <a:p>
            <a:endParaRPr kumimoji="1" lang="ja-JP" altLang="en-US" smtClean="0"/>
          </a:p>
          <a:p>
            <a:endParaRPr kumimoji="1" lang="ja-JP" altLang="en-US"/>
          </a:p>
        </p:txBody>
      </p:sp>
      <p:sp>
        <p:nvSpPr>
          <p:cNvPr id="4" name="スライド番号プレースホルダー 3"/>
          <p:cNvSpPr>
            <a:spLocks noGrp="1"/>
          </p:cNvSpPr>
          <p:nvPr>
            <p:ph type="sldNum" sz="quarter" idx="10"/>
          </p:nvPr>
        </p:nvSpPr>
        <p:spPr/>
        <p:txBody>
          <a:bodyPr/>
          <a:lstStyle/>
          <a:p>
            <a:fld id="{A988AEC8-D87E-E344-82AA-103A1A7B97D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5372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mtClean="0"/>
              <a:t>太陽ニュートリノとは太陽の中の水素の核融合によって作られる電子ニュートリノのことである。太陽から飛んでくるので</a:t>
            </a:r>
            <a:r>
              <a:rPr lang="ja-JP" altLang="en-US" smtClean="0">
                <a:solidFill>
                  <a:srgbClr val="FF0000"/>
                </a:solidFill>
              </a:rPr>
              <a:t>方向がわかる</a:t>
            </a:r>
            <a:r>
              <a:rPr lang="ja-JP" altLang="en-US" smtClean="0"/>
              <a:t>。</a:t>
            </a:r>
            <a:endParaRPr lang="en-US" altLang="ja-JP" smtClean="0"/>
          </a:p>
          <a:p>
            <a:endParaRPr kumimoji="1" lang="ja-JP" altLang="en-US" baseline="0" dirty="0"/>
          </a:p>
          <a:p>
            <a:r>
              <a:rPr kumimoji="1" lang="ja-JP" altLang="en-US" baseline="0" dirty="0"/>
              <a:t>----- 会議メモ (15/03/07 10:07) -----</a:t>
            </a:r>
          </a:p>
          <a:p>
            <a:r>
              <a:rPr kumimoji="1" lang="ja-JP" altLang="en-US" baseline="0" dirty="0"/>
              <a:t>超新星から来るニュートリノには反電子ニュートリノ</a:t>
            </a:r>
          </a:p>
          <a:p>
            <a:endParaRPr kumimoji="1" lang="ja-JP" altLang="en-US" baseline="0" dirty="0"/>
          </a:p>
          <a:p>
            <a:r>
              <a:rPr kumimoji="1" lang="ja-JP" altLang="en-US" baseline="0" dirty="0"/>
              <a:t>とらえるために、、、爆発しそうな星</a:t>
            </a:r>
          </a:p>
        </p:txBody>
      </p:sp>
      <p:sp>
        <p:nvSpPr>
          <p:cNvPr id="4" name="スライド番号プレースホルダー 3"/>
          <p:cNvSpPr>
            <a:spLocks noGrp="1"/>
          </p:cNvSpPr>
          <p:nvPr>
            <p:ph type="sldNum" sz="quarter" idx="10"/>
          </p:nvPr>
        </p:nvSpPr>
        <p:spPr/>
        <p:txBody>
          <a:bodyPr/>
          <a:lstStyle/>
          <a:p>
            <a:fld id="{A988AEC8-D87E-E344-82AA-103A1A7B97D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03745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(15/03/07 10:07) -----</a:t>
            </a:r>
          </a:p>
          <a:p>
            <a:r>
              <a:rPr kumimoji="1" lang="ja-JP" altLang="en-US"/>
              <a:t>いつおこるかわからない</a:t>
            </a:r>
          </a:p>
          <a:p>
            <a:endParaRPr kumimoji="1" lang="ja-JP" altLang="en-US"/>
          </a:p>
          <a:p>
            <a:r>
              <a:rPr kumimoji="1" lang="ja-JP" altLang="en-US"/>
              <a:t>来たらすごくくる</a:t>
            </a:r>
          </a:p>
          <a:p>
            <a:endParaRPr kumimoji="1" lang="ja-JP" altLang="en-US"/>
          </a:p>
          <a:p>
            <a:r>
              <a:rPr kumimoji="1" lang="ja-JP" altLang="en-US"/>
              <a:t>太陽ニュートリノは方向がわかる</a:t>
            </a:r>
          </a:p>
        </p:txBody>
      </p:sp>
      <p:sp>
        <p:nvSpPr>
          <p:cNvPr id="4" name="スライド番号プレースホルダー 3"/>
          <p:cNvSpPr>
            <a:spLocks noGrp="1"/>
          </p:cNvSpPr>
          <p:nvPr>
            <p:ph type="sldNum" sz="quarter" idx="10"/>
          </p:nvPr>
        </p:nvSpPr>
        <p:spPr/>
        <p:txBody>
          <a:bodyPr/>
          <a:lstStyle/>
          <a:p>
            <a:fld id="{A988AEC8-D87E-E344-82AA-103A1A7B97D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405865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121519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27422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614388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807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214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63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741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2186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405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68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257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3974210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290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6461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A155CA-AA26-432C-B2FB-7EC539ED494E}"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1F9FE4-93E7-444F-9E97-1C304FC3792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1719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7721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428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0766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6158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9726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8638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640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3894722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9266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953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5994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59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405655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358780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289163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337021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379287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023E861-231A-734E-8EF8-781E8E31CD7D}" type="datetimeFigureOut">
              <a:rPr kumimoji="1" lang="ja-JP" altLang="en-US" smtClean="0"/>
              <a:t>2015/3/7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350782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3E861-231A-734E-8EF8-781E8E31CD7D}" type="datetimeFigureOut">
              <a:rPr kumimoji="1" lang="ja-JP" altLang="en-US" smtClean="0"/>
              <a:t>2015/3/7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86A49-7537-154B-8C78-640CD30C99AF}" type="slidenum">
              <a:rPr kumimoji="1" lang="ja-JP" altLang="en-US" smtClean="0"/>
              <a:t>‹#›</a:t>
            </a:fld>
            <a:endParaRPr kumimoji="1" lang="ja-JP" altLang="en-US"/>
          </a:p>
        </p:txBody>
      </p:sp>
    </p:spTree>
    <p:extLst>
      <p:ext uri="{BB962C8B-B14F-4D97-AF65-F5344CB8AC3E}">
        <p14:creationId xmlns:p14="http://schemas.microsoft.com/office/powerpoint/2010/main" val="2295896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4A155CA-AA26-432C-B2FB-7EC539ED494E}" type="datetimeFigureOut">
              <a:rPr lang="ja-JP" altLang="en-US" smtClean="0">
                <a:solidFill>
                  <a:prstClr val="black">
                    <a:tint val="75000"/>
                  </a:prstClr>
                </a:solidFill>
              </a:rPr>
              <a:pPr defTabSz="914400"/>
              <a:t>2015/3/7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E1F9FE4-93E7-444F-9E97-1C304FC37925}"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024453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CF1E8-93C3-CC48-A2DC-556A8C610877}" type="datetimeFigureOut">
              <a:rPr lang="ja-JP" altLang="en-US" smtClean="0">
                <a:solidFill>
                  <a:prstClr val="black">
                    <a:tint val="75000"/>
                  </a:prstClr>
                </a:solidFill>
              </a:rPr>
              <a:pPr/>
              <a:t>2015/3/7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89826-6415-DA4A-8733-0F7610E81C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974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94292"/>
            <a:ext cx="7772400" cy="1470025"/>
          </a:xfrm>
        </p:spPr>
        <p:txBody>
          <a:bodyPr/>
          <a:lstStyle/>
          <a:p>
            <a:r>
              <a:rPr kumimoji="1" lang="ja-JP" altLang="en-US" dirty="0" smtClean="0"/>
              <a:t>ニュートリノ物理学</a:t>
            </a:r>
            <a:endParaRPr kumimoji="1" lang="ja-JP" altLang="en-US" dirty="0"/>
          </a:p>
        </p:txBody>
      </p:sp>
      <p:sp>
        <p:nvSpPr>
          <p:cNvPr id="3" name="サブタイトル 2"/>
          <p:cNvSpPr>
            <a:spLocks noGrp="1"/>
          </p:cNvSpPr>
          <p:nvPr>
            <p:ph type="subTitle" idx="1"/>
          </p:nvPr>
        </p:nvSpPr>
        <p:spPr>
          <a:xfrm>
            <a:off x="685800" y="2650067"/>
            <a:ext cx="7772400" cy="1752600"/>
          </a:xfrm>
        </p:spPr>
        <p:txBody>
          <a:bodyPr>
            <a:noAutofit/>
          </a:bodyPr>
          <a:lstStyle/>
          <a:p>
            <a:r>
              <a:rPr kumimoji="1" lang="ja-JP" altLang="en-US" sz="2400" dirty="0" smtClean="0">
                <a:solidFill>
                  <a:srgbClr val="000000"/>
                </a:solidFill>
              </a:rPr>
              <a:t>２０１５年３月７日　土曜日</a:t>
            </a:r>
            <a:endParaRPr kumimoji="1" lang="en-US" altLang="ja-JP" sz="2400" dirty="0" smtClean="0">
              <a:solidFill>
                <a:srgbClr val="000000"/>
              </a:solidFill>
            </a:endParaRPr>
          </a:p>
          <a:p>
            <a:r>
              <a:rPr lang="ja-JP" altLang="en-US" sz="2400" dirty="0" smtClean="0">
                <a:solidFill>
                  <a:srgbClr val="000000"/>
                </a:solidFill>
              </a:rPr>
              <a:t>宇宙・素粒子スプリングスクール２０１５</a:t>
            </a:r>
            <a:endParaRPr lang="en-US" altLang="ja-JP" sz="2400" dirty="0" smtClean="0">
              <a:solidFill>
                <a:srgbClr val="000000"/>
              </a:solidFill>
            </a:endParaRPr>
          </a:p>
          <a:p>
            <a:r>
              <a:rPr lang="ja-JP" altLang="en-US" sz="2400" dirty="0" smtClean="0">
                <a:solidFill>
                  <a:srgbClr val="000000"/>
                </a:solidFill>
              </a:rPr>
              <a:t>メンバー　平賀　祐輝</a:t>
            </a:r>
            <a:endParaRPr lang="en-US" altLang="ja-JP" sz="2400" dirty="0" smtClean="0">
              <a:solidFill>
                <a:srgbClr val="000000"/>
              </a:solidFill>
            </a:endParaRPr>
          </a:p>
          <a:p>
            <a:r>
              <a:rPr kumimoji="1" lang="ja-JP" altLang="en-US" sz="2400" dirty="0" smtClean="0">
                <a:solidFill>
                  <a:srgbClr val="000000"/>
                </a:solidFill>
              </a:rPr>
              <a:t>　　　　　　宮崎　悠人</a:t>
            </a:r>
            <a:endParaRPr kumimoji="1" lang="en-US" altLang="ja-JP" sz="2400" dirty="0" smtClean="0">
              <a:solidFill>
                <a:srgbClr val="000000"/>
              </a:solidFill>
            </a:endParaRPr>
          </a:p>
          <a:p>
            <a:r>
              <a:rPr lang="ja-JP" altLang="en-US" sz="2400" dirty="0" smtClean="0">
                <a:solidFill>
                  <a:srgbClr val="000000"/>
                </a:solidFill>
              </a:rPr>
              <a:t>　　　　　永本　慧</a:t>
            </a:r>
            <a:endParaRPr lang="en-US" altLang="ja-JP" sz="2400" dirty="0" smtClean="0">
              <a:solidFill>
                <a:srgbClr val="000000"/>
              </a:solidFill>
            </a:endParaRPr>
          </a:p>
          <a:p>
            <a:r>
              <a:rPr kumimoji="1" lang="ja-JP" altLang="en-US" sz="2400" dirty="0" smtClean="0">
                <a:solidFill>
                  <a:srgbClr val="000000"/>
                </a:solidFill>
              </a:rPr>
              <a:t>　　　　　竹中　彰</a:t>
            </a:r>
            <a:endParaRPr kumimoji="1" lang="en-US" altLang="ja-JP" sz="2400" dirty="0" smtClean="0">
              <a:solidFill>
                <a:srgbClr val="000000"/>
              </a:solidFill>
            </a:endParaRPr>
          </a:p>
          <a:p>
            <a:r>
              <a:rPr lang="ja-JP" altLang="en-US" sz="2400" dirty="0" smtClean="0">
                <a:solidFill>
                  <a:srgbClr val="000000"/>
                </a:solidFill>
              </a:rPr>
              <a:t>　　　　　　　渋川　友菜</a:t>
            </a:r>
            <a:endParaRPr kumimoji="1" lang="en-US" altLang="ja-JP" sz="2400" dirty="0" smtClean="0">
              <a:solidFill>
                <a:srgbClr val="000000"/>
              </a:solidFill>
            </a:endParaRPr>
          </a:p>
          <a:p>
            <a:endParaRPr kumimoji="1" lang="en-US" altLang="ja-JP" sz="2400" dirty="0">
              <a:solidFill>
                <a:srgbClr val="000000"/>
              </a:solidFill>
            </a:endParaRPr>
          </a:p>
        </p:txBody>
      </p:sp>
    </p:spTree>
    <p:extLst>
      <p:ext uri="{BB962C8B-B14F-4D97-AF65-F5344CB8AC3E}">
        <p14:creationId xmlns:p14="http://schemas.microsoft.com/office/powerpoint/2010/main" val="15546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 y="7651"/>
            <a:ext cx="9154222" cy="685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0"/>
            <a:ext cx="9144001" cy="685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63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51"/>
            <a:ext cx="9144000" cy="684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6041" cy="685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863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6042" cy="685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50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 y="-1"/>
            <a:ext cx="914808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019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6042" cy="685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738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 y="75352"/>
            <a:ext cx="9047566" cy="678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205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太陽ニュートリノ</a:t>
            </a:r>
            <a:endParaRPr kumimoji="1" lang="ja-JP" altLang="en-US" dirty="0"/>
          </a:p>
        </p:txBody>
      </p:sp>
      <p:sp>
        <p:nvSpPr>
          <p:cNvPr id="3" name="コンテンツ プレースホルダー 2"/>
          <p:cNvSpPr>
            <a:spLocks noGrp="1"/>
          </p:cNvSpPr>
          <p:nvPr>
            <p:ph idx="1"/>
          </p:nvPr>
        </p:nvSpPr>
        <p:spPr>
          <a:xfrm>
            <a:off x="646978" y="1600200"/>
            <a:ext cx="8229600" cy="4525963"/>
          </a:xfrm>
        </p:spPr>
        <p:txBody>
          <a:bodyPr>
            <a:normAutofit/>
          </a:bodyPr>
          <a:lstStyle/>
          <a:p>
            <a:pPr marL="0" indent="0">
              <a:buNone/>
            </a:pPr>
            <a:r>
              <a:rPr lang="ja-JP" altLang="en-US" smtClean="0"/>
              <a:t>太陽</a:t>
            </a:r>
            <a:r>
              <a:rPr lang="ja-JP" altLang="en-US"/>
              <a:t>ニュートリノとは太陽の中の水素の核融合によって作られる</a:t>
            </a:r>
            <a:r>
              <a:rPr lang="ja-JP" altLang="en-US">
                <a:solidFill>
                  <a:srgbClr val="0000FF"/>
                </a:solidFill>
              </a:rPr>
              <a:t>電子ニュートリノ</a:t>
            </a:r>
            <a:r>
              <a:rPr lang="ja-JP" altLang="en-US"/>
              <a:t>のことである</a:t>
            </a:r>
            <a:r>
              <a:rPr lang="ja-JP" altLang="en-US" smtClean="0"/>
              <a:t>。</a:t>
            </a:r>
            <a:r>
              <a:rPr lang="ja-JP" altLang="en-US" smtClean="0">
                <a:solidFill>
                  <a:srgbClr val="FF0000"/>
                </a:solidFill>
              </a:rPr>
              <a:t>方向</a:t>
            </a:r>
            <a:r>
              <a:rPr lang="ja-JP" altLang="en-US">
                <a:solidFill>
                  <a:srgbClr val="FF0000"/>
                </a:solidFill>
              </a:rPr>
              <a:t>がわかる</a:t>
            </a:r>
            <a:r>
              <a:rPr lang="ja-JP" altLang="en-US" smtClean="0"/>
              <a:t>。</a:t>
            </a:r>
            <a:endParaRPr lang="en-US" altLang="ja-JP"/>
          </a:p>
          <a:p>
            <a:pPr marL="0" indent="0" algn="ctr">
              <a:buNone/>
            </a:pPr>
            <a:endParaRPr lang="en-US" altLang="ja-JP" smtClean="0"/>
          </a:p>
          <a:p>
            <a:pPr marL="0" indent="0" algn="ctr">
              <a:buNone/>
            </a:pPr>
            <a:r>
              <a:rPr lang="el-GR" altLang="ja-JP" smtClean="0">
                <a:solidFill>
                  <a:srgbClr val="0000FF"/>
                </a:solidFill>
              </a:rPr>
              <a:t>ν</a:t>
            </a:r>
            <a:r>
              <a:rPr lang="el-GR" altLang="ja-JP" baseline="-25000" smtClean="0">
                <a:solidFill>
                  <a:srgbClr val="0000FF"/>
                </a:solidFill>
              </a:rPr>
              <a:t>e</a:t>
            </a:r>
            <a:r>
              <a:rPr lang="en-US" altLang="en-US" smtClean="0">
                <a:solidFill>
                  <a:srgbClr val="0000FF"/>
                </a:solidFill>
              </a:rPr>
              <a:t> </a:t>
            </a:r>
            <a:r>
              <a:rPr lang="en-US" altLang="en-US" smtClean="0"/>
              <a:t> + e</a:t>
            </a:r>
            <a:r>
              <a:rPr lang="en-US" altLang="en-US" baseline="30000" smtClean="0"/>
              <a:t>-</a:t>
            </a:r>
            <a:r>
              <a:rPr lang="en-US" altLang="en-US" smtClean="0"/>
              <a:t>  </a:t>
            </a:r>
            <a:r>
              <a:rPr lang="en-US" altLang="ja-JP" smtClean="0"/>
              <a:t>→</a:t>
            </a:r>
            <a:r>
              <a:rPr lang="ja-JP" altLang="en-US" smtClean="0"/>
              <a:t>　</a:t>
            </a:r>
            <a:r>
              <a:rPr lang="en-US" altLang="ja-JP" smtClean="0"/>
              <a:t>ν</a:t>
            </a:r>
            <a:r>
              <a:rPr lang="en-US" altLang="ja-JP" baseline="-25000" smtClean="0"/>
              <a:t>e</a:t>
            </a:r>
            <a:r>
              <a:rPr lang="en-US" altLang="ja-JP" smtClean="0"/>
              <a:t> + </a:t>
            </a:r>
            <a:r>
              <a:rPr lang="en-US" altLang="ja-JP" smtClean="0">
                <a:solidFill>
                  <a:srgbClr val="FF0000"/>
                </a:solidFill>
              </a:rPr>
              <a:t>e</a:t>
            </a:r>
            <a:r>
              <a:rPr lang="en-US" altLang="ja-JP" baseline="30000" smtClean="0">
                <a:solidFill>
                  <a:srgbClr val="FF0000"/>
                </a:solidFill>
              </a:rPr>
              <a:t>-</a:t>
            </a:r>
            <a:r>
              <a:rPr lang="el-GR" altLang="ja-JP" smtClean="0"/>
              <a:t> </a:t>
            </a:r>
            <a:endParaRPr lang="en-US" altLang="ja-JP" smtClean="0"/>
          </a:p>
          <a:p>
            <a:pPr marL="0" indent="0">
              <a:buNone/>
            </a:pPr>
            <a:r>
              <a:rPr kumimoji="1" lang="ja-JP" altLang="en-US" smtClean="0"/>
              <a:t>　　　　　　　　</a:t>
            </a:r>
            <a:r>
              <a:rPr kumimoji="1" lang="en-US" altLang="ja-JP" smtClean="0"/>
              <a:t>⇒</a:t>
            </a:r>
            <a:r>
              <a:rPr lang="ja-JP" altLang="en-US" dirty="0" smtClean="0"/>
              <a:t>反跳電子</a:t>
            </a:r>
            <a:r>
              <a:rPr lang="ja-JP" altLang="en-US" smtClean="0"/>
              <a:t>をとらえる</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559844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超新星ニュートリノとは</a:t>
            </a:r>
            <a:r>
              <a:rPr lang="en-US" altLang="ja-JP" dirty="0" smtClean="0"/>
              <a:t>	</a:t>
            </a:r>
            <a:endParaRPr kumimoji="1" lang="ja-JP" altLang="en-US" dirty="0"/>
          </a:p>
        </p:txBody>
      </p:sp>
      <p:sp>
        <p:nvSpPr>
          <p:cNvPr id="3" name="コンテンツ プレースホルダー 2"/>
          <p:cNvSpPr>
            <a:spLocks noGrp="1"/>
          </p:cNvSpPr>
          <p:nvPr>
            <p:ph idx="1"/>
          </p:nvPr>
        </p:nvSpPr>
        <p:spPr>
          <a:xfrm>
            <a:off x="277367" y="1600200"/>
            <a:ext cx="8409433" cy="5078506"/>
          </a:xfrm>
        </p:spPr>
        <p:txBody>
          <a:bodyPr>
            <a:normAutofit fontScale="92500" lnSpcReduction="20000"/>
          </a:bodyPr>
          <a:lstStyle/>
          <a:p>
            <a:pPr marL="0" indent="0" algn="ctr">
              <a:buNone/>
            </a:pPr>
            <a:r>
              <a:rPr kumimoji="1" lang="ja-JP" altLang="en-US" smtClean="0"/>
              <a:t>超新星が爆発する直前に</a:t>
            </a:r>
            <a:endParaRPr kumimoji="1" lang="en-US" altLang="ja-JP" smtClean="0"/>
          </a:p>
          <a:p>
            <a:pPr marL="0" indent="0" algn="ctr">
              <a:buNone/>
            </a:pPr>
            <a:r>
              <a:rPr kumimoji="1" lang="ja-JP" altLang="en-US" smtClean="0">
                <a:solidFill>
                  <a:srgbClr val="0000FF"/>
                </a:solidFill>
              </a:rPr>
              <a:t>ニュートリノ</a:t>
            </a:r>
            <a:r>
              <a:rPr kumimoji="1" lang="ja-JP" altLang="en-US" smtClean="0"/>
              <a:t>がばら撒かれる</a:t>
            </a:r>
            <a:endParaRPr kumimoji="1" lang="en-US" altLang="ja-JP" smtClean="0"/>
          </a:p>
          <a:p>
            <a:pPr marL="0" indent="0" algn="ctr">
              <a:buNone/>
            </a:pPr>
            <a:endParaRPr lang="en-US" altLang="ja-JP"/>
          </a:p>
          <a:p>
            <a:pPr marL="0" indent="0" algn="ctr">
              <a:buNone/>
            </a:pPr>
            <a:r>
              <a:rPr kumimoji="1" lang="ja-JP" altLang="en-US" smtClean="0">
                <a:solidFill>
                  <a:srgbClr val="3366FF"/>
                </a:solidFill>
              </a:rPr>
              <a:t>特に　　反</a:t>
            </a:r>
            <a:r>
              <a:rPr lang="el-GR" altLang="ja-JP" smtClean="0">
                <a:solidFill>
                  <a:srgbClr val="3366FF"/>
                </a:solidFill>
              </a:rPr>
              <a:t>ν</a:t>
            </a:r>
            <a:r>
              <a:rPr lang="el-GR" altLang="ja-JP" baseline="-25000" smtClean="0">
                <a:solidFill>
                  <a:srgbClr val="3366FF"/>
                </a:solidFill>
              </a:rPr>
              <a:t>e</a:t>
            </a:r>
            <a:r>
              <a:rPr lang="el-GR" altLang="ja-JP" smtClean="0">
                <a:solidFill>
                  <a:srgbClr val="3366FF"/>
                </a:solidFill>
              </a:rPr>
              <a:t> </a:t>
            </a:r>
            <a:r>
              <a:rPr lang="el-GR" altLang="ja-JP"/>
              <a:t>+ </a:t>
            </a:r>
            <a:r>
              <a:rPr lang="en-US" altLang="ja-JP" smtClean="0"/>
              <a:t>p</a:t>
            </a:r>
            <a:r>
              <a:rPr lang="el-GR" altLang="ja-JP" smtClean="0"/>
              <a:t> </a:t>
            </a:r>
            <a:r>
              <a:rPr lang="el-GR" altLang="ja-JP"/>
              <a:t>→ </a:t>
            </a:r>
            <a:r>
              <a:rPr lang="en-US" altLang="ja-JP"/>
              <a:t>n</a:t>
            </a:r>
            <a:r>
              <a:rPr lang="el-GR" altLang="ja-JP" smtClean="0"/>
              <a:t> </a:t>
            </a:r>
            <a:r>
              <a:rPr lang="el-GR" altLang="ja-JP"/>
              <a:t>+ </a:t>
            </a:r>
            <a:r>
              <a:rPr lang="el-GR" altLang="ja-JP" smtClean="0">
                <a:solidFill>
                  <a:srgbClr val="FF0000"/>
                </a:solidFill>
              </a:rPr>
              <a:t>e</a:t>
            </a:r>
            <a:r>
              <a:rPr lang="en-US" altLang="ja-JP" baseline="30000">
                <a:solidFill>
                  <a:srgbClr val="FF0000"/>
                </a:solidFill>
              </a:rPr>
              <a:t>+</a:t>
            </a:r>
            <a:endParaRPr kumimoji="1" lang="en-US" altLang="ja-JP" smtClean="0">
              <a:solidFill>
                <a:srgbClr val="FF0000"/>
              </a:solidFill>
            </a:endParaRPr>
          </a:p>
          <a:p>
            <a:pPr marL="0" indent="0" algn="ctr">
              <a:buNone/>
            </a:pPr>
            <a:r>
              <a:rPr lang="en-US" altLang="ja-JP" smtClean="0"/>
              <a:t>⇒</a:t>
            </a:r>
            <a:r>
              <a:rPr lang="ja-JP" altLang="en-US" smtClean="0"/>
              <a:t>陽電子をとらえる</a:t>
            </a:r>
            <a:endParaRPr lang="en-US" altLang="ja-JP" smtClean="0"/>
          </a:p>
          <a:p>
            <a:pPr marL="0" indent="0">
              <a:buNone/>
            </a:pPr>
            <a:endParaRPr kumimoji="1" lang="en-US" altLang="ja-JP" dirty="0" smtClean="0"/>
          </a:p>
          <a:p>
            <a:pPr marL="0" indent="0" algn="ctr">
              <a:buNone/>
            </a:pPr>
            <a:r>
              <a:rPr lang="ja-JP" altLang="en-US" smtClean="0"/>
              <a:t>爆発しそうな超新星は近くて重い</a:t>
            </a:r>
            <a:endParaRPr lang="en-US" altLang="ja-JP" dirty="0"/>
          </a:p>
          <a:p>
            <a:pPr marL="0" indent="0" algn="ctr">
              <a:buNone/>
            </a:pPr>
            <a:r>
              <a:rPr kumimoji="1" lang="ja-JP" altLang="en-US" dirty="0" smtClean="0">
                <a:solidFill>
                  <a:srgbClr val="0000FF"/>
                </a:solidFill>
              </a:rPr>
              <a:t>ベテルギウス</a:t>
            </a:r>
            <a:r>
              <a:rPr kumimoji="1" lang="ja-JP" altLang="en-US" dirty="0" smtClean="0"/>
              <a:t>が</a:t>
            </a:r>
            <a:r>
              <a:rPr kumimoji="1" lang="ja-JP" altLang="en-US" smtClean="0"/>
              <a:t>ねらいめ</a:t>
            </a:r>
            <a:r>
              <a:rPr kumimoji="1" lang="en-US" altLang="ja-JP" smtClean="0"/>
              <a:t>!</a:t>
            </a:r>
            <a:endParaRPr kumimoji="1" lang="en-US" altLang="ja-JP" dirty="0" smtClean="0"/>
          </a:p>
          <a:p>
            <a:pPr marL="0" indent="0" algn="ctr">
              <a:buNone/>
            </a:pPr>
            <a:r>
              <a:rPr lang="ja-JP" altLang="en-US" smtClean="0"/>
              <a:t>・地球から</a:t>
            </a:r>
            <a:r>
              <a:rPr lang="en-US" altLang="ja-JP" smtClean="0"/>
              <a:t>200pc…</a:t>
            </a:r>
            <a:r>
              <a:rPr lang="ja-JP" altLang="en-US" smtClean="0">
                <a:solidFill>
                  <a:srgbClr val="FF0000"/>
                </a:solidFill>
              </a:rPr>
              <a:t>近い</a:t>
            </a:r>
            <a:r>
              <a:rPr lang="en-US" altLang="ja-JP" smtClean="0">
                <a:solidFill>
                  <a:srgbClr val="FF0000"/>
                </a:solidFill>
              </a:rPr>
              <a:t>…</a:t>
            </a:r>
            <a:r>
              <a:rPr lang="ja-JP" altLang="en-US" smtClean="0">
                <a:solidFill>
                  <a:srgbClr val="FF0000"/>
                </a:solidFill>
              </a:rPr>
              <a:t>！？</a:t>
            </a:r>
            <a:r>
              <a:rPr lang="en-US" altLang="ja-JP" smtClean="0">
                <a:solidFill>
                  <a:srgbClr val="FF0000"/>
                </a:solidFill>
              </a:rPr>
              <a:t>(</a:t>
            </a:r>
            <a:r>
              <a:rPr lang="ja-JP" altLang="en-US" smtClean="0">
                <a:solidFill>
                  <a:srgbClr val="FF0000"/>
                </a:solidFill>
              </a:rPr>
              <a:t>天文学的に）</a:t>
            </a:r>
            <a:endParaRPr lang="en-US" altLang="ja-JP">
              <a:solidFill>
                <a:srgbClr val="FF0000"/>
              </a:solidFill>
            </a:endParaRPr>
          </a:p>
          <a:p>
            <a:pPr marL="0" indent="0" algn="ctr">
              <a:buNone/>
            </a:pPr>
            <a:r>
              <a:rPr lang="en-US" altLang="en-US" sz="2400" smtClean="0"/>
              <a:t>6</a:t>
            </a:r>
            <a:r>
              <a:rPr lang="en-US" altLang="ja-JP" sz="2400" smtClean="0"/>
              <a:t>×10</a:t>
            </a:r>
            <a:r>
              <a:rPr lang="en-US" altLang="ja-JP" sz="2400" baseline="30000" smtClean="0"/>
              <a:t>17</a:t>
            </a:r>
            <a:r>
              <a:rPr lang="en-US" altLang="ja-JP" sz="2400" smtClean="0"/>
              <a:t>km</a:t>
            </a:r>
            <a:endParaRPr lang="en-US" altLang="ja-JP" sz="2800" smtClean="0"/>
          </a:p>
          <a:p>
            <a:pPr marL="0" indent="0" algn="ctr">
              <a:buNone/>
            </a:pPr>
            <a:r>
              <a:rPr lang="ja-JP" altLang="en-US" smtClean="0"/>
              <a:t>・太陽の</a:t>
            </a:r>
            <a:r>
              <a:rPr lang="en-US" altLang="ja-JP" smtClean="0"/>
              <a:t>20</a:t>
            </a:r>
            <a:r>
              <a:rPr lang="ja-JP" altLang="en-US" smtClean="0"/>
              <a:t>倍の質量</a:t>
            </a:r>
            <a:r>
              <a:rPr lang="en-US" altLang="ja-JP" smtClean="0"/>
              <a:t>…</a:t>
            </a:r>
            <a:r>
              <a:rPr lang="ja-JP" altLang="en-US" smtClean="0">
                <a:solidFill>
                  <a:srgbClr val="FF0000"/>
                </a:solidFill>
              </a:rPr>
              <a:t>重い</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83253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超新星爆発が</a:t>
            </a:r>
            <a:r>
              <a:rPr kumimoji="1" lang="ja-JP" altLang="en-US" u="sng" smtClean="0"/>
              <a:t>起こったら</a:t>
            </a:r>
            <a:endParaRPr kumimoji="1" lang="ja-JP" altLang="en-US" u="sng"/>
          </a:p>
        </p:txBody>
      </p:sp>
      <p:pic>
        <p:nvPicPr>
          <p:cNvPr id="7" name="図 6" descr="超新星の図.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005" y="1433069"/>
            <a:ext cx="5511601" cy="5171918"/>
          </a:xfrm>
          <a:prstGeom prst="rect">
            <a:avLst/>
          </a:prstGeom>
        </p:spPr>
      </p:pic>
      <p:sp>
        <p:nvSpPr>
          <p:cNvPr id="8" name="左右矢印 7"/>
          <p:cNvSpPr/>
          <p:nvPr/>
        </p:nvSpPr>
        <p:spPr>
          <a:xfrm>
            <a:off x="3415046" y="3586668"/>
            <a:ext cx="1441757" cy="274577"/>
          </a:xfrm>
          <a:prstGeom prst="leftRightArrow">
            <a:avLst/>
          </a:prstGeom>
          <a:solidFill>
            <a:schemeClr val="accent6">
              <a:lumMod val="75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3192712" y="4019028"/>
            <a:ext cx="2111144" cy="584776"/>
          </a:xfrm>
          <a:prstGeom prst="rect">
            <a:avLst/>
          </a:prstGeom>
          <a:noFill/>
        </p:spPr>
        <p:txBody>
          <a:bodyPr wrap="square" rtlCol="0">
            <a:spAutoFit/>
          </a:bodyPr>
          <a:lstStyle/>
          <a:p>
            <a:r>
              <a:rPr lang="ja-JP" altLang="en-US" sz="3200" smtClean="0">
                <a:solidFill>
                  <a:srgbClr val="FF0000"/>
                </a:solidFill>
              </a:rPr>
              <a:t>およそ</a:t>
            </a:r>
            <a:r>
              <a:rPr lang="en-US" altLang="ja-JP" sz="3200" smtClean="0">
                <a:solidFill>
                  <a:srgbClr val="FF0000"/>
                </a:solidFill>
              </a:rPr>
              <a:t>0.5</a:t>
            </a:r>
            <a:r>
              <a:rPr lang="ja-JP" altLang="en-US" sz="3200" smtClean="0">
                <a:solidFill>
                  <a:srgbClr val="FF0000"/>
                </a:solidFill>
              </a:rPr>
              <a:t> </a:t>
            </a:r>
            <a:r>
              <a:rPr lang="en-US" altLang="ja-JP" sz="3200" smtClean="0">
                <a:solidFill>
                  <a:srgbClr val="FF0000"/>
                </a:solidFill>
              </a:rPr>
              <a:t>S</a:t>
            </a:r>
            <a:endParaRPr lang="ja-JP" altLang="en-US" sz="3200">
              <a:solidFill>
                <a:srgbClr val="FF0000"/>
              </a:solidFill>
            </a:endParaRPr>
          </a:p>
        </p:txBody>
      </p:sp>
    </p:spTree>
    <p:extLst>
      <p:ext uri="{BB962C8B-B14F-4D97-AF65-F5344CB8AC3E}">
        <p14:creationId xmlns:p14="http://schemas.microsoft.com/office/powerpoint/2010/main" val="3380709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セットアップ</a:t>
            </a:r>
            <a:endParaRPr kumimoji="1" lang="ja-JP" altLang="en-US" dirty="0"/>
          </a:p>
        </p:txBody>
      </p:sp>
      <p:sp>
        <p:nvSpPr>
          <p:cNvPr id="3" name="コンテンツ プレースホルダー 2"/>
          <p:cNvSpPr>
            <a:spLocks noGrp="1"/>
          </p:cNvSpPr>
          <p:nvPr>
            <p:ph idx="1"/>
          </p:nvPr>
        </p:nvSpPr>
        <p:spPr>
          <a:xfrm>
            <a:off x="457200" y="1600200"/>
            <a:ext cx="8229600" cy="4940340"/>
          </a:xfrm>
        </p:spPr>
        <p:txBody>
          <a:bodyPr>
            <a:normAutofit fontScale="92500" lnSpcReduction="20000"/>
          </a:bodyPr>
          <a:lstStyle/>
          <a:p>
            <a:pPr marL="0" indent="0">
              <a:buNone/>
            </a:pPr>
            <a:r>
              <a:rPr lang="ja-JP" altLang="en-US" smtClean="0"/>
              <a:t>宇宙線が垂直入射した時１２個</a:t>
            </a:r>
            <a:r>
              <a:rPr lang="ja-JP" altLang="en-US" dirty="0" smtClean="0"/>
              <a:t>の</a:t>
            </a:r>
            <a:r>
              <a:rPr lang="en-US" altLang="ja-JP" dirty="0" smtClean="0"/>
              <a:t>PMT</a:t>
            </a:r>
            <a:r>
              <a:rPr lang="ja-JP" altLang="en-US" smtClean="0"/>
              <a:t>が光る高さ</a:t>
            </a:r>
            <a:endParaRPr lang="en-US" altLang="ja-JP" smtClean="0"/>
          </a:p>
          <a:p>
            <a:pPr marL="0" indent="0">
              <a:buNone/>
            </a:pPr>
            <a:r>
              <a:rPr lang="ja-JP" altLang="en-US" smtClean="0"/>
              <a:t>宇宙線はシンチレーションカウンタと反応するが、ニュートリノは反応しないため、区別して宇宙線を排除するためにシンチレーションカウンタを置いた</a:t>
            </a:r>
            <a:endParaRPr lang="en-US" altLang="ja-JP" dirty="0"/>
          </a:p>
          <a:p>
            <a:pPr marL="0" indent="0">
              <a:buNone/>
            </a:pPr>
            <a:endParaRPr lang="en-US" altLang="ja-JP" smtClean="0"/>
          </a:p>
          <a:p>
            <a:pPr marL="0" indent="0">
              <a:buNone/>
            </a:pPr>
            <a:endParaRPr lang="en-US" altLang="ja-JP" smtClean="0"/>
          </a:p>
          <a:p>
            <a:pPr marL="0" indent="0">
              <a:buNone/>
            </a:pPr>
            <a:endParaRPr lang="en-US" altLang="ja-JP" smtClean="0"/>
          </a:p>
          <a:p>
            <a:pPr marL="0" indent="0">
              <a:buNone/>
            </a:pPr>
            <a:endParaRPr lang="en-US" altLang="ja-JP"/>
          </a:p>
          <a:p>
            <a:pPr marL="0" indent="0">
              <a:buNone/>
            </a:pPr>
            <a:endParaRPr lang="en-US" altLang="ja-JP" smtClean="0"/>
          </a:p>
          <a:p>
            <a:pPr marL="0" indent="0">
              <a:buNone/>
            </a:pPr>
            <a:endParaRPr lang="en-US" altLang="ja-JP"/>
          </a:p>
          <a:p>
            <a:pPr marL="0" indent="0">
              <a:buNone/>
            </a:pPr>
            <a:r>
              <a:rPr lang="ja-JP" altLang="en-US" smtClean="0"/>
              <a:t>1</a:t>
            </a:r>
            <a:r>
              <a:rPr lang="en-US" altLang="ja-JP" smtClean="0"/>
              <a:t>6</a:t>
            </a:r>
            <a:r>
              <a:rPr lang="ja-JP" altLang="en-US" smtClean="0"/>
              <a:t>個の</a:t>
            </a:r>
            <a:r>
              <a:rPr lang="en-US" altLang="ja-JP" smtClean="0"/>
              <a:t>PMT</a:t>
            </a:r>
            <a:r>
              <a:rPr lang="ja-JP" altLang="en-US" smtClean="0"/>
              <a:t>の</a:t>
            </a:r>
            <a:r>
              <a:rPr lang="en-US" altLang="ja-JP" smtClean="0"/>
              <a:t>ADC</a:t>
            </a:r>
            <a:r>
              <a:rPr lang="ja-JP" altLang="en-US" smtClean="0"/>
              <a:t>の値をそれぞれ計測した</a:t>
            </a:r>
            <a:endParaRPr kumimoji="1" lang="en-US" altLang="ja-JP" dirty="0" smtClean="0"/>
          </a:p>
          <a:p>
            <a:pPr marL="0" indent="0">
              <a:buNone/>
            </a:pPr>
            <a:endParaRPr kumimoji="1" lang="ja-JP" altLang="en-US" dirty="0"/>
          </a:p>
        </p:txBody>
      </p:sp>
      <p:pic>
        <p:nvPicPr>
          <p:cNvPr id="4" name="図 3" descr="豆オカンデ模型ν.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50" y="3372428"/>
            <a:ext cx="7619903" cy="2472310"/>
          </a:xfrm>
          <a:prstGeom prst="rect">
            <a:avLst/>
          </a:prstGeom>
        </p:spPr>
      </p:pic>
      <p:sp>
        <p:nvSpPr>
          <p:cNvPr id="5" name="正方形/長方形 4"/>
          <p:cNvSpPr/>
          <p:nvPr/>
        </p:nvSpPr>
        <p:spPr>
          <a:xfrm>
            <a:off x="1780991" y="3372428"/>
            <a:ext cx="5926903" cy="394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smtClean="0">
                <a:solidFill>
                  <a:prstClr val="black"/>
                </a:solidFill>
              </a:rPr>
              <a:t>シンチレーションカウンタ</a:t>
            </a:r>
            <a:endParaRPr lang="ja-JP" altLang="en-US" sz="2400">
              <a:solidFill>
                <a:prstClr val="black"/>
              </a:solidFill>
            </a:endParaRPr>
          </a:p>
        </p:txBody>
      </p:sp>
      <p:sp>
        <p:nvSpPr>
          <p:cNvPr id="6" name="テキスト ボックス 5"/>
          <p:cNvSpPr txBox="1"/>
          <p:nvPr/>
        </p:nvSpPr>
        <p:spPr>
          <a:xfrm>
            <a:off x="7045127" y="4380953"/>
            <a:ext cx="972241" cy="523220"/>
          </a:xfrm>
          <a:prstGeom prst="rect">
            <a:avLst/>
          </a:prstGeom>
          <a:noFill/>
        </p:spPr>
        <p:txBody>
          <a:bodyPr wrap="none" rtlCol="0">
            <a:spAutoFit/>
          </a:bodyPr>
          <a:lstStyle/>
          <a:p>
            <a:r>
              <a:rPr lang="en-US" altLang="ja-JP" sz="2800" smtClean="0">
                <a:solidFill>
                  <a:prstClr val="black"/>
                </a:solidFill>
              </a:rPr>
              <a:t>42.3L</a:t>
            </a:r>
            <a:endParaRPr lang="ja-JP" altLang="en-US" sz="2800">
              <a:solidFill>
                <a:prstClr val="black"/>
              </a:solidFill>
            </a:endParaRPr>
          </a:p>
        </p:txBody>
      </p:sp>
      <p:sp>
        <p:nvSpPr>
          <p:cNvPr id="7" name="円/楕円 6"/>
          <p:cNvSpPr/>
          <p:nvPr/>
        </p:nvSpPr>
        <p:spPr>
          <a:xfrm>
            <a:off x="1535466" y="5328729"/>
            <a:ext cx="376909" cy="18979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8" name="円/楕円 7"/>
          <p:cNvSpPr/>
          <p:nvPr/>
        </p:nvSpPr>
        <p:spPr>
          <a:xfrm>
            <a:off x="1912375" y="5328729"/>
            <a:ext cx="376909" cy="18979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9" name="円/楕円 8"/>
          <p:cNvSpPr/>
          <p:nvPr/>
        </p:nvSpPr>
        <p:spPr>
          <a:xfrm>
            <a:off x="7745556" y="5343329"/>
            <a:ext cx="376909" cy="18979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a:off x="7331269" y="5328729"/>
            <a:ext cx="376909" cy="18979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84375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38"/>
            <a:ext cx="8229600" cy="1143000"/>
          </a:xfrm>
        </p:spPr>
        <p:txBody>
          <a:bodyPr/>
          <a:lstStyle/>
          <a:p>
            <a:r>
              <a:rPr lang="ja-JP" altLang="en-US" dirty="0" smtClean="0"/>
              <a:t>標準モデル・ニュートリノ</a:t>
            </a:r>
            <a:endParaRPr kumimoji="1" lang="ja-JP" altLang="en-US" dirty="0"/>
          </a:p>
        </p:txBody>
      </p:sp>
      <p:sp>
        <p:nvSpPr>
          <p:cNvPr id="3" name="コンテンツ プレースホルダー 2"/>
          <p:cNvSpPr>
            <a:spLocks noGrp="1"/>
          </p:cNvSpPr>
          <p:nvPr>
            <p:ph idx="1"/>
          </p:nvPr>
        </p:nvSpPr>
        <p:spPr>
          <a:xfrm>
            <a:off x="-3657600" y="7713133"/>
            <a:ext cx="8229600" cy="4525963"/>
          </a:xfrm>
        </p:spPr>
        <p:txBody>
          <a:bodyPr/>
          <a:lstStyle/>
          <a:p>
            <a:pPr marL="0" indent="0">
              <a:buNone/>
            </a:pPr>
            <a:endParaRPr lang="en-US" altLang="ja-JP" dirty="0" smtClean="0"/>
          </a:p>
        </p:txBody>
      </p:sp>
      <p:pic>
        <p:nvPicPr>
          <p:cNvPr id="5" name="図 4"/>
          <p:cNvPicPr>
            <a:picLocks noChangeAspect="1"/>
          </p:cNvPicPr>
          <p:nvPr/>
        </p:nvPicPr>
        <p:blipFill>
          <a:blip r:embed="rId3"/>
          <a:stretch>
            <a:fillRect/>
          </a:stretch>
        </p:blipFill>
        <p:spPr>
          <a:xfrm>
            <a:off x="1354667" y="1138766"/>
            <a:ext cx="5977466" cy="4000500"/>
          </a:xfrm>
          <a:prstGeom prst="rect">
            <a:avLst/>
          </a:prstGeom>
        </p:spPr>
      </p:pic>
      <p:sp>
        <p:nvSpPr>
          <p:cNvPr id="4" name="テキスト ボックス 3"/>
          <p:cNvSpPr txBox="1"/>
          <p:nvPr/>
        </p:nvSpPr>
        <p:spPr>
          <a:xfrm>
            <a:off x="2065867" y="2727867"/>
            <a:ext cx="3556001" cy="878932"/>
          </a:xfrm>
          <a:prstGeom prst="rect">
            <a:avLst/>
          </a:prstGeom>
          <a:noFill/>
          <a:ln w="76200" cmpd="sng">
            <a:solidFill>
              <a:srgbClr val="FF0000"/>
            </a:solidFill>
          </a:ln>
        </p:spPr>
        <p:txBody>
          <a:bodyPr wrap="square" rtlCol="0">
            <a:spAutoFit/>
          </a:bodyPr>
          <a:lstStyle/>
          <a:p>
            <a:endParaRPr lang="ja-JP" altLang="en-US" dirty="0">
              <a:solidFill>
                <a:prstClr val="black"/>
              </a:solidFill>
            </a:endParaRPr>
          </a:p>
        </p:txBody>
      </p:sp>
      <p:sp>
        <p:nvSpPr>
          <p:cNvPr id="6" name="テキスト ボックス 5"/>
          <p:cNvSpPr txBox="1"/>
          <p:nvPr/>
        </p:nvSpPr>
        <p:spPr>
          <a:xfrm>
            <a:off x="1574800" y="5333999"/>
            <a:ext cx="6312145" cy="1405513"/>
          </a:xfrm>
          <a:prstGeom prst="rect">
            <a:avLst/>
          </a:prstGeom>
          <a:noFill/>
        </p:spPr>
        <p:txBody>
          <a:bodyPr wrap="none" rtlCol="0">
            <a:spAutoFit/>
          </a:bodyPr>
          <a:lstStyle/>
          <a:p>
            <a:r>
              <a:rPr lang="ja-JP" altLang="en-US" sz="3200" dirty="0" smtClean="0">
                <a:solidFill>
                  <a:prstClr val="black"/>
                </a:solidFill>
              </a:rPr>
              <a:t>ニュートリノは３世代　</a:t>
            </a:r>
            <a:r>
              <a:rPr lang="en-US" altLang="ja-JP" sz="3200" dirty="0" err="1" smtClean="0">
                <a:solidFill>
                  <a:prstClr val="black"/>
                </a:solidFill>
              </a:rPr>
              <a:t>ν</a:t>
            </a:r>
            <a:r>
              <a:rPr lang="en-US" altLang="ja-JP" sz="3200" baseline="-25000" dirty="0" err="1" smtClean="0">
                <a:solidFill>
                  <a:prstClr val="black"/>
                </a:solidFill>
              </a:rPr>
              <a:t>e</a:t>
            </a:r>
            <a:r>
              <a:rPr lang="ja-JP" altLang="ja-JP" sz="3200" baseline="-25000" dirty="0" smtClean="0">
                <a:solidFill>
                  <a:prstClr val="black"/>
                </a:solidFill>
              </a:rPr>
              <a:t>　</a:t>
            </a:r>
            <a:r>
              <a:rPr lang="en-US" altLang="ja-JP" sz="3200" dirty="0" err="1" smtClean="0">
                <a:solidFill>
                  <a:prstClr val="black"/>
                </a:solidFill>
              </a:rPr>
              <a:t>ν</a:t>
            </a:r>
            <a:r>
              <a:rPr lang="en-US" altLang="ja-JP" sz="3200" baseline="-25000" dirty="0" err="1" smtClean="0">
                <a:solidFill>
                  <a:prstClr val="black"/>
                </a:solidFill>
              </a:rPr>
              <a:t>μ</a:t>
            </a:r>
            <a:r>
              <a:rPr lang="ja-JP" altLang="en-US" sz="3200" dirty="0" smtClean="0">
                <a:solidFill>
                  <a:prstClr val="black"/>
                </a:solidFill>
              </a:rPr>
              <a:t>　</a:t>
            </a:r>
            <a:r>
              <a:rPr lang="en-US" altLang="ja-JP" sz="3200" dirty="0" err="1" smtClean="0">
                <a:solidFill>
                  <a:prstClr val="black"/>
                </a:solidFill>
              </a:rPr>
              <a:t>ν</a:t>
            </a:r>
            <a:r>
              <a:rPr lang="en-US" altLang="ja-JP" sz="3200" baseline="-25000" dirty="0" err="1" smtClean="0">
                <a:solidFill>
                  <a:prstClr val="black"/>
                </a:solidFill>
              </a:rPr>
              <a:t>τ</a:t>
            </a:r>
            <a:endParaRPr lang="en-US" altLang="ja-JP" sz="3200" baseline="-25000" dirty="0" smtClean="0">
              <a:solidFill>
                <a:prstClr val="black"/>
              </a:solidFill>
            </a:endParaRPr>
          </a:p>
          <a:p>
            <a:endParaRPr lang="en-US" altLang="ja-JP" sz="3200" baseline="-25000" dirty="0">
              <a:solidFill>
                <a:prstClr val="black"/>
              </a:solidFill>
            </a:endParaRPr>
          </a:p>
          <a:p>
            <a:r>
              <a:rPr lang="ja-JP" altLang="en-US" sz="3200" dirty="0" smtClean="0">
                <a:solidFill>
                  <a:prstClr val="black"/>
                </a:solidFill>
              </a:rPr>
              <a:t>弱い相互作用（</a:t>
            </a:r>
            <a:r>
              <a:rPr lang="en-US" altLang="ja-JP" sz="3200" dirty="0" smtClean="0">
                <a:solidFill>
                  <a:prstClr val="black"/>
                </a:solidFill>
              </a:rPr>
              <a:t>Z,W</a:t>
            </a:r>
            <a:r>
              <a:rPr lang="ja-JP" altLang="en-US" sz="3200" dirty="0" smtClean="0">
                <a:solidFill>
                  <a:prstClr val="black"/>
                </a:solidFill>
              </a:rPr>
              <a:t>）しかしない！！</a:t>
            </a:r>
            <a:endParaRPr lang="ja-JP" altLang="en-US" sz="3200" dirty="0">
              <a:solidFill>
                <a:prstClr val="black"/>
              </a:solidFill>
            </a:endParaRPr>
          </a:p>
        </p:txBody>
      </p:sp>
      <p:cxnSp>
        <p:nvCxnSpPr>
          <p:cNvPr id="8" name="直線矢印コネクタ 7"/>
          <p:cNvCxnSpPr/>
          <p:nvPr/>
        </p:nvCxnSpPr>
        <p:spPr>
          <a:xfrm flipV="1">
            <a:off x="2607733" y="3759201"/>
            <a:ext cx="537633" cy="1574798"/>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68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回路図</a:t>
            </a:r>
            <a:endParaRPr kumimoji="1" lang="ja-JP" altLang="en-US"/>
          </a:p>
        </p:txBody>
      </p:sp>
      <p:sp>
        <p:nvSpPr>
          <p:cNvPr id="9" name="コンテンツ プレースホルダー 8"/>
          <p:cNvSpPr>
            <a:spLocks noGrp="1"/>
          </p:cNvSpPr>
          <p:nvPr>
            <p:ph idx="1"/>
          </p:nvPr>
        </p:nvSpPr>
        <p:spPr>
          <a:xfrm rot="10800000" flipV="1">
            <a:off x="457200" y="5401724"/>
            <a:ext cx="8229600" cy="1302719"/>
          </a:xfrm>
          <a:prstGeom prst="flowChartProcess">
            <a:avLst/>
          </a:prstGeom>
        </p:spPr>
        <p:txBody>
          <a:bodyPr>
            <a:normAutofit/>
          </a:bodyPr>
          <a:lstStyle/>
          <a:p>
            <a:pPr marL="0" indent="0">
              <a:buNone/>
            </a:pPr>
            <a:endParaRPr lang="en-US" altLang="ja-JP"/>
          </a:p>
          <a:p>
            <a:pPr marL="0" indent="0">
              <a:buNone/>
            </a:pPr>
            <a:endParaRPr kumimoji="1" lang="ja-JP" altLang="en-US"/>
          </a:p>
        </p:txBody>
      </p:sp>
      <p:sp>
        <p:nvSpPr>
          <p:cNvPr id="10" name="正方形/長方形 9"/>
          <p:cNvSpPr/>
          <p:nvPr/>
        </p:nvSpPr>
        <p:spPr>
          <a:xfrm>
            <a:off x="80055" y="2441141"/>
            <a:ext cx="1079305" cy="4946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PMT</a:t>
            </a:r>
            <a:r>
              <a:rPr lang="ja-JP" altLang="en-US" smtClean="0">
                <a:solidFill>
                  <a:prstClr val="white"/>
                </a:solidFill>
              </a:rPr>
              <a:t>1</a:t>
            </a:r>
            <a:r>
              <a:rPr lang="en-US" altLang="ja-JP" smtClean="0">
                <a:solidFill>
                  <a:prstClr val="white"/>
                </a:solidFill>
              </a:rPr>
              <a:t>ch</a:t>
            </a:r>
            <a:endParaRPr lang="ja-JP" altLang="en-US">
              <a:solidFill>
                <a:prstClr val="white"/>
              </a:solidFill>
            </a:endParaRPr>
          </a:p>
        </p:txBody>
      </p:sp>
      <p:sp>
        <p:nvSpPr>
          <p:cNvPr id="11" name="正方形/長方形 10"/>
          <p:cNvSpPr/>
          <p:nvPr/>
        </p:nvSpPr>
        <p:spPr>
          <a:xfrm>
            <a:off x="80055" y="2979967"/>
            <a:ext cx="1079305" cy="582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PMT2ch</a:t>
            </a:r>
            <a:endParaRPr lang="ja-JP" altLang="en-US">
              <a:solidFill>
                <a:prstClr val="white"/>
              </a:solidFill>
            </a:endParaRPr>
          </a:p>
        </p:txBody>
      </p:sp>
      <p:sp>
        <p:nvSpPr>
          <p:cNvPr id="12" name="正方形/長方形 11"/>
          <p:cNvSpPr/>
          <p:nvPr/>
        </p:nvSpPr>
        <p:spPr>
          <a:xfrm>
            <a:off x="80055" y="4496525"/>
            <a:ext cx="1079305" cy="538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PMT16ch</a:t>
            </a:r>
            <a:endParaRPr lang="ja-JP" altLang="en-US">
              <a:solidFill>
                <a:prstClr val="white"/>
              </a:solidFill>
            </a:endParaRPr>
          </a:p>
        </p:txBody>
      </p:sp>
      <p:sp>
        <p:nvSpPr>
          <p:cNvPr id="13" name="正方形/長方形 12"/>
          <p:cNvSpPr/>
          <p:nvPr/>
        </p:nvSpPr>
        <p:spPr>
          <a:xfrm>
            <a:off x="1344026" y="3002052"/>
            <a:ext cx="750966" cy="538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a:solidFill>
                  <a:prstClr val="white"/>
                </a:solidFill>
              </a:rPr>
              <a:t>AMP</a:t>
            </a:r>
            <a:endParaRPr lang="ja-JP" altLang="en-US">
              <a:solidFill>
                <a:prstClr val="white"/>
              </a:solidFill>
            </a:endParaRPr>
          </a:p>
        </p:txBody>
      </p:sp>
      <p:sp>
        <p:nvSpPr>
          <p:cNvPr id="15" name="正方形/長方形 14"/>
          <p:cNvSpPr/>
          <p:nvPr/>
        </p:nvSpPr>
        <p:spPr>
          <a:xfrm>
            <a:off x="1344026" y="2441141"/>
            <a:ext cx="750966" cy="538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AMP</a:t>
            </a:r>
            <a:endParaRPr lang="ja-JP" altLang="en-US">
              <a:solidFill>
                <a:prstClr val="white"/>
              </a:solidFill>
            </a:endParaRPr>
          </a:p>
        </p:txBody>
      </p:sp>
      <p:sp>
        <p:nvSpPr>
          <p:cNvPr id="16" name="正方形/長方形 15"/>
          <p:cNvSpPr/>
          <p:nvPr/>
        </p:nvSpPr>
        <p:spPr>
          <a:xfrm>
            <a:off x="1344026" y="4496524"/>
            <a:ext cx="750964" cy="538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a:solidFill>
                  <a:prstClr val="white"/>
                </a:solidFill>
              </a:rPr>
              <a:t>AMP</a:t>
            </a:r>
            <a:endParaRPr lang="ja-JP" altLang="en-US">
              <a:solidFill>
                <a:prstClr val="white"/>
              </a:solidFill>
            </a:endParaRPr>
          </a:p>
        </p:txBody>
      </p:sp>
      <p:sp>
        <p:nvSpPr>
          <p:cNvPr id="17" name="正方形/長方形 16"/>
          <p:cNvSpPr/>
          <p:nvPr/>
        </p:nvSpPr>
        <p:spPr>
          <a:xfrm>
            <a:off x="3430597" y="2688469"/>
            <a:ext cx="1153264" cy="801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Coincidence</a:t>
            </a:r>
            <a:endParaRPr lang="ja-JP" altLang="en-US">
              <a:solidFill>
                <a:prstClr val="white"/>
              </a:solidFill>
            </a:endParaRPr>
          </a:p>
        </p:txBody>
      </p:sp>
      <p:sp>
        <p:nvSpPr>
          <p:cNvPr id="18" name="正方形/長方形 17"/>
          <p:cNvSpPr/>
          <p:nvPr/>
        </p:nvSpPr>
        <p:spPr>
          <a:xfrm>
            <a:off x="4832031" y="2744659"/>
            <a:ext cx="875897" cy="18687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FANIN</a:t>
            </a:r>
            <a:endParaRPr lang="ja-JP" altLang="en-US">
              <a:solidFill>
                <a:prstClr val="white"/>
              </a:solidFill>
            </a:endParaRPr>
          </a:p>
        </p:txBody>
      </p:sp>
      <p:sp>
        <p:nvSpPr>
          <p:cNvPr id="19" name="正方形/長方形 18"/>
          <p:cNvSpPr/>
          <p:nvPr/>
        </p:nvSpPr>
        <p:spPr>
          <a:xfrm>
            <a:off x="6043689" y="3489595"/>
            <a:ext cx="773710" cy="554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Discri</a:t>
            </a:r>
            <a:endParaRPr lang="ja-JP" altLang="en-US">
              <a:solidFill>
                <a:prstClr val="white"/>
              </a:solidFill>
            </a:endParaRPr>
          </a:p>
        </p:txBody>
      </p:sp>
      <p:cxnSp>
        <p:nvCxnSpPr>
          <p:cNvPr id="21" name="直線コネクタ 20"/>
          <p:cNvCxnSpPr>
            <a:stCxn id="10" idx="3"/>
            <a:endCxn id="15" idx="1"/>
          </p:cNvCxnSpPr>
          <p:nvPr/>
        </p:nvCxnSpPr>
        <p:spPr>
          <a:xfrm>
            <a:off x="1159360" y="2688469"/>
            <a:ext cx="184666" cy="220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コネクタ 22"/>
          <p:cNvCxnSpPr>
            <a:stCxn id="11" idx="3"/>
            <a:endCxn id="13" idx="1"/>
          </p:cNvCxnSpPr>
          <p:nvPr/>
        </p:nvCxnSpPr>
        <p:spPr>
          <a:xfrm>
            <a:off x="1159360" y="3271465"/>
            <a:ext cx="18466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線コネクタ 24"/>
          <p:cNvCxnSpPr>
            <a:endCxn id="17" idx="1"/>
          </p:cNvCxnSpPr>
          <p:nvPr/>
        </p:nvCxnSpPr>
        <p:spPr>
          <a:xfrm>
            <a:off x="3164230" y="2935797"/>
            <a:ext cx="266367" cy="153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13" idx="3"/>
          </p:cNvCxnSpPr>
          <p:nvPr/>
        </p:nvCxnSpPr>
        <p:spPr>
          <a:xfrm flipV="1">
            <a:off x="2094992" y="3215715"/>
            <a:ext cx="1080923" cy="55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直線コネクタ 28"/>
          <p:cNvCxnSpPr>
            <a:stCxn id="17" idx="3"/>
          </p:cNvCxnSpPr>
          <p:nvPr/>
        </p:nvCxnSpPr>
        <p:spPr>
          <a:xfrm flipV="1">
            <a:off x="4583861" y="3022046"/>
            <a:ext cx="248171" cy="66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1726121" y="2102293"/>
            <a:ext cx="14598" cy="33884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1726121" y="2102293"/>
            <a:ext cx="62737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線コネクタ 40"/>
          <p:cNvCxnSpPr>
            <a:endCxn id="47" idx="0"/>
          </p:cNvCxnSpPr>
          <p:nvPr/>
        </p:nvCxnSpPr>
        <p:spPr>
          <a:xfrm>
            <a:off x="7999859" y="2102293"/>
            <a:ext cx="7300" cy="91975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線コネクタ 42"/>
          <p:cNvCxnSpPr>
            <a:stCxn id="12" idx="3"/>
            <a:endCxn id="16" idx="1"/>
          </p:cNvCxnSpPr>
          <p:nvPr/>
        </p:nvCxnSpPr>
        <p:spPr>
          <a:xfrm flipV="1">
            <a:off x="1159360" y="4765937"/>
            <a:ext cx="184666" cy="1"/>
          </a:xfrm>
          <a:prstGeom prst="line">
            <a:avLst/>
          </a:prstGeom>
        </p:spPr>
        <p:style>
          <a:lnRef idx="2">
            <a:schemeClr val="accent1"/>
          </a:lnRef>
          <a:fillRef idx="0">
            <a:schemeClr val="accent1"/>
          </a:fillRef>
          <a:effectRef idx="1">
            <a:schemeClr val="accent1"/>
          </a:effectRef>
          <a:fontRef idx="minor">
            <a:schemeClr val="tx1"/>
          </a:fontRef>
        </p:style>
      </p:cxnSp>
      <p:sp>
        <p:nvSpPr>
          <p:cNvPr id="47" name="正方形/長方形 46"/>
          <p:cNvSpPr/>
          <p:nvPr/>
        </p:nvSpPr>
        <p:spPr>
          <a:xfrm>
            <a:off x="7532714" y="3022046"/>
            <a:ext cx="948889" cy="13431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ADC</a:t>
            </a:r>
            <a:r>
              <a:rPr lang="ja-JP" altLang="en-US" smtClean="0">
                <a:solidFill>
                  <a:prstClr val="white"/>
                </a:solidFill>
              </a:rPr>
              <a:t>１</a:t>
            </a:r>
            <a:endParaRPr lang="ja-JP" altLang="en-US">
              <a:solidFill>
                <a:prstClr val="white"/>
              </a:solidFill>
            </a:endParaRPr>
          </a:p>
        </p:txBody>
      </p:sp>
      <p:sp>
        <p:nvSpPr>
          <p:cNvPr id="55" name="正方形/長方形 54"/>
          <p:cNvSpPr/>
          <p:nvPr/>
        </p:nvSpPr>
        <p:spPr>
          <a:xfrm>
            <a:off x="3430597" y="4044367"/>
            <a:ext cx="1153264" cy="721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Coincidence</a:t>
            </a:r>
            <a:endParaRPr lang="ja-JP" altLang="en-US">
              <a:solidFill>
                <a:prstClr val="white"/>
              </a:solidFill>
            </a:endParaRPr>
          </a:p>
        </p:txBody>
      </p:sp>
      <p:cxnSp>
        <p:nvCxnSpPr>
          <p:cNvPr id="57" name="直線コネクタ 56"/>
          <p:cNvCxnSpPr>
            <a:stCxn id="16" idx="3"/>
          </p:cNvCxnSpPr>
          <p:nvPr/>
        </p:nvCxnSpPr>
        <p:spPr>
          <a:xfrm flipV="1">
            <a:off x="2094990" y="4613364"/>
            <a:ext cx="1080924" cy="152573"/>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線コネクタ 58"/>
          <p:cNvCxnSpPr>
            <a:stCxn id="55" idx="1"/>
          </p:cNvCxnSpPr>
          <p:nvPr/>
        </p:nvCxnSpPr>
        <p:spPr>
          <a:xfrm flipH="1" flipV="1">
            <a:off x="3164231" y="4248383"/>
            <a:ext cx="266366" cy="156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直線コネクタ 60"/>
          <p:cNvCxnSpPr>
            <a:stCxn id="55" idx="3"/>
          </p:cNvCxnSpPr>
          <p:nvPr/>
        </p:nvCxnSpPr>
        <p:spPr>
          <a:xfrm>
            <a:off x="4583861" y="4405153"/>
            <a:ext cx="248171" cy="91372"/>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直線コネクタ 62"/>
          <p:cNvCxnSpPr>
            <a:endCxn id="19" idx="1"/>
          </p:cNvCxnSpPr>
          <p:nvPr/>
        </p:nvCxnSpPr>
        <p:spPr>
          <a:xfrm>
            <a:off x="5707928" y="3766981"/>
            <a:ext cx="3357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直線コネクタ 65"/>
          <p:cNvCxnSpPr>
            <a:stCxn id="19" idx="3"/>
          </p:cNvCxnSpPr>
          <p:nvPr/>
        </p:nvCxnSpPr>
        <p:spPr>
          <a:xfrm>
            <a:off x="6817399" y="3766981"/>
            <a:ext cx="7153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1942703" y="5035350"/>
            <a:ext cx="0" cy="366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1942703" y="5401724"/>
            <a:ext cx="60571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線コネクタ 71"/>
          <p:cNvCxnSpPr>
            <a:endCxn id="47" idx="2"/>
          </p:cNvCxnSpPr>
          <p:nvPr/>
        </p:nvCxnSpPr>
        <p:spPr>
          <a:xfrm flipV="1">
            <a:off x="7999859" y="4365177"/>
            <a:ext cx="7300" cy="1036547"/>
          </a:xfrm>
          <a:prstGeom prst="line">
            <a:avLst/>
          </a:prstGeom>
        </p:spPr>
        <p:style>
          <a:lnRef idx="2">
            <a:schemeClr val="accent1"/>
          </a:lnRef>
          <a:fillRef idx="0">
            <a:schemeClr val="accent1"/>
          </a:fillRef>
          <a:effectRef idx="1">
            <a:schemeClr val="accent1"/>
          </a:effectRef>
          <a:fontRef idx="minor">
            <a:schemeClr val="tx1"/>
          </a:fontRef>
        </p:style>
      </p:cxnSp>
      <p:sp>
        <p:nvSpPr>
          <p:cNvPr id="102" name="正方形/長方形 101"/>
          <p:cNvSpPr/>
          <p:nvPr/>
        </p:nvSpPr>
        <p:spPr>
          <a:xfrm>
            <a:off x="743862" y="3625335"/>
            <a:ext cx="415498" cy="1200329"/>
          </a:xfrm>
          <a:prstGeom prst="rect">
            <a:avLst/>
          </a:prstGeom>
        </p:spPr>
        <p:txBody>
          <a:bodyPr wrap="none">
            <a:spAutoFit/>
          </a:bodyPr>
          <a:lstStyle/>
          <a:p>
            <a:r>
              <a:rPr lang="ja-JP" altLang="en-US">
                <a:solidFill>
                  <a:prstClr val="black"/>
                </a:solidFill>
                <a:latin typeface="Wingdings"/>
                <a:ea typeface="Wingdings"/>
                <a:cs typeface="Wingdings"/>
              </a:rPr>
              <a:t></a:t>
            </a:r>
            <a:endParaRPr lang="ja-JP" altLang="en-US">
              <a:solidFill>
                <a:prstClr val="black"/>
              </a:solidFill>
            </a:endParaRPr>
          </a:p>
          <a:p>
            <a:r>
              <a:rPr lang="ja-JP" altLang="en-US">
                <a:solidFill>
                  <a:prstClr val="black"/>
                </a:solidFill>
                <a:latin typeface="Wingdings"/>
                <a:ea typeface="Wingdings"/>
                <a:cs typeface="Wingdings"/>
              </a:rPr>
              <a:t></a:t>
            </a:r>
            <a:endParaRPr lang="ja-JP" altLang="en-US">
              <a:solidFill>
                <a:prstClr val="black"/>
              </a:solidFill>
            </a:endParaRPr>
          </a:p>
          <a:p>
            <a:r>
              <a:rPr lang="ja-JP" altLang="en-US">
                <a:solidFill>
                  <a:prstClr val="black"/>
                </a:solidFill>
                <a:latin typeface="Wingdings"/>
                <a:ea typeface="Wingdings"/>
                <a:cs typeface="Wingdings"/>
              </a:rPr>
              <a:t></a:t>
            </a:r>
            <a:endParaRPr lang="ja-JP" altLang="en-US">
              <a:solidFill>
                <a:prstClr val="black"/>
              </a:solidFill>
            </a:endParaRPr>
          </a:p>
          <a:p>
            <a:endParaRPr lang="ja-JP" altLang="en-US">
              <a:solidFill>
                <a:prstClr val="black"/>
              </a:solidFill>
              <a:latin typeface="Wingdings"/>
              <a:ea typeface="Wingdings"/>
              <a:cs typeface="Wingdings"/>
            </a:endParaRPr>
          </a:p>
        </p:txBody>
      </p:sp>
      <p:sp>
        <p:nvSpPr>
          <p:cNvPr id="103" name="正方形/長方形 102"/>
          <p:cNvSpPr/>
          <p:nvPr/>
        </p:nvSpPr>
        <p:spPr>
          <a:xfrm>
            <a:off x="1587840" y="3552434"/>
            <a:ext cx="415498" cy="1200329"/>
          </a:xfrm>
          <a:prstGeom prst="rect">
            <a:avLst/>
          </a:prstGeom>
        </p:spPr>
        <p:txBody>
          <a:bodyPr wrap="none">
            <a:spAutoFit/>
          </a:bodyPr>
          <a:lstStyle/>
          <a:p>
            <a:r>
              <a:rPr lang="ja-JP" altLang="en-US">
                <a:solidFill>
                  <a:prstClr val="black"/>
                </a:solidFill>
                <a:latin typeface="Wingdings"/>
                <a:ea typeface="Wingdings"/>
                <a:cs typeface="Wingdings"/>
              </a:rPr>
              <a:t></a:t>
            </a:r>
            <a:endParaRPr lang="ja-JP" altLang="en-US">
              <a:solidFill>
                <a:prstClr val="black"/>
              </a:solidFill>
            </a:endParaRPr>
          </a:p>
          <a:p>
            <a:r>
              <a:rPr lang="ja-JP" altLang="en-US">
                <a:solidFill>
                  <a:prstClr val="black"/>
                </a:solidFill>
                <a:latin typeface="Wingdings"/>
                <a:ea typeface="Wingdings"/>
                <a:cs typeface="Wingdings"/>
              </a:rPr>
              <a:t></a:t>
            </a:r>
            <a:endParaRPr lang="ja-JP" altLang="en-US">
              <a:solidFill>
                <a:prstClr val="black"/>
              </a:solidFill>
            </a:endParaRPr>
          </a:p>
          <a:p>
            <a:r>
              <a:rPr lang="ja-JP" altLang="en-US">
                <a:solidFill>
                  <a:prstClr val="black"/>
                </a:solidFill>
                <a:latin typeface="Wingdings"/>
                <a:ea typeface="Wingdings"/>
                <a:cs typeface="Wingdings"/>
              </a:rPr>
              <a:t></a:t>
            </a:r>
            <a:endParaRPr lang="ja-JP" altLang="en-US">
              <a:solidFill>
                <a:prstClr val="black"/>
              </a:solidFill>
            </a:endParaRPr>
          </a:p>
          <a:p>
            <a:endParaRPr lang="ja-JP" altLang="en-US">
              <a:solidFill>
                <a:prstClr val="black"/>
              </a:solidFill>
              <a:latin typeface="Wingdings"/>
              <a:ea typeface="Wingdings"/>
              <a:cs typeface="Wingdings"/>
            </a:endParaRPr>
          </a:p>
        </p:txBody>
      </p:sp>
      <p:sp>
        <p:nvSpPr>
          <p:cNvPr id="104" name="正方形/長方形 103"/>
          <p:cNvSpPr/>
          <p:nvPr/>
        </p:nvSpPr>
        <p:spPr>
          <a:xfrm>
            <a:off x="3845115" y="3413008"/>
            <a:ext cx="290276" cy="646331"/>
          </a:xfrm>
          <a:prstGeom prst="rect">
            <a:avLst/>
          </a:prstGeom>
        </p:spPr>
        <p:txBody>
          <a:bodyPr wrap="none">
            <a:spAutoFit/>
          </a:bodyPr>
          <a:lstStyle/>
          <a:p>
            <a:r>
              <a:rPr lang="ja-JP" altLang="en-US">
                <a:solidFill>
                  <a:prstClr val="black"/>
                </a:solidFill>
                <a:latin typeface="Wingdings"/>
                <a:ea typeface="Wingdings"/>
                <a:cs typeface="Wingdings"/>
              </a:rPr>
              <a:t></a:t>
            </a:r>
            <a:endParaRPr lang="ja-JP" altLang="en-US">
              <a:solidFill>
                <a:prstClr val="black"/>
              </a:solidFill>
            </a:endParaRPr>
          </a:p>
          <a:p>
            <a:r>
              <a:rPr lang="ja-JP" altLang="en-US" smtClean="0">
                <a:solidFill>
                  <a:prstClr val="black"/>
                </a:solidFill>
                <a:latin typeface="Wingdings"/>
                <a:ea typeface="Wingdings"/>
                <a:cs typeface="Wingdings"/>
              </a:rPr>
              <a:t></a:t>
            </a:r>
            <a:endParaRPr lang="ja-JP" altLang="en-US">
              <a:solidFill>
                <a:prstClr val="black"/>
              </a:solidFill>
            </a:endParaRPr>
          </a:p>
        </p:txBody>
      </p:sp>
      <p:cxnSp>
        <p:nvCxnSpPr>
          <p:cNvPr id="4" name="直線コネクタ 3"/>
          <p:cNvCxnSpPr/>
          <p:nvPr/>
        </p:nvCxnSpPr>
        <p:spPr>
          <a:xfrm>
            <a:off x="3164230" y="3413008"/>
            <a:ext cx="1312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3295444" y="2441141"/>
            <a:ext cx="0" cy="971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295444" y="2441141"/>
            <a:ext cx="43767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7672206" y="2441141"/>
            <a:ext cx="0" cy="580905"/>
          </a:xfrm>
          <a:prstGeom prst="line">
            <a:avLst/>
          </a:prstGeom>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6817399" y="3304929"/>
            <a:ext cx="700319" cy="369332"/>
          </a:xfrm>
          <a:prstGeom prst="rect">
            <a:avLst/>
          </a:prstGeom>
          <a:noFill/>
        </p:spPr>
        <p:txBody>
          <a:bodyPr wrap="none" rtlCol="0">
            <a:spAutoFit/>
          </a:bodyPr>
          <a:lstStyle/>
          <a:p>
            <a:r>
              <a:rPr lang="ja-JP" altLang="ja-JP" smtClean="0">
                <a:solidFill>
                  <a:prstClr val="black"/>
                </a:solidFill>
              </a:rPr>
              <a:t>G</a:t>
            </a:r>
            <a:r>
              <a:rPr lang="en-US" altLang="ja-JP" smtClean="0">
                <a:solidFill>
                  <a:prstClr val="black"/>
                </a:solidFill>
              </a:rPr>
              <a:t>ATE</a:t>
            </a:r>
            <a:endParaRPr lang="ja-JP" altLang="en-US">
              <a:solidFill>
                <a:prstClr val="black"/>
              </a:solidFill>
            </a:endParaRPr>
          </a:p>
        </p:txBody>
      </p:sp>
      <p:sp>
        <p:nvSpPr>
          <p:cNvPr id="24" name="テキスト ボックス 23"/>
          <p:cNvSpPr txBox="1"/>
          <p:nvPr/>
        </p:nvSpPr>
        <p:spPr>
          <a:xfrm>
            <a:off x="5025467" y="2795301"/>
            <a:ext cx="386870" cy="369332"/>
          </a:xfrm>
          <a:prstGeom prst="rect">
            <a:avLst/>
          </a:prstGeom>
          <a:noFill/>
        </p:spPr>
        <p:txBody>
          <a:bodyPr wrap="none" rtlCol="0">
            <a:spAutoFit/>
          </a:bodyPr>
          <a:lstStyle/>
          <a:p>
            <a:r>
              <a:rPr lang="en-US" altLang="ja-JP" smtClean="0">
                <a:solidFill>
                  <a:prstClr val="black"/>
                </a:solidFill>
              </a:rPr>
              <a:t>or</a:t>
            </a:r>
            <a:endParaRPr lang="ja-JP" altLang="en-US">
              <a:solidFill>
                <a:prstClr val="black"/>
              </a:solidFill>
            </a:endParaRPr>
          </a:p>
        </p:txBody>
      </p:sp>
      <p:sp>
        <p:nvSpPr>
          <p:cNvPr id="45" name="テキスト ボックス 44"/>
          <p:cNvSpPr txBox="1"/>
          <p:nvPr/>
        </p:nvSpPr>
        <p:spPr>
          <a:xfrm>
            <a:off x="5065543" y="4127192"/>
            <a:ext cx="386870" cy="369332"/>
          </a:xfrm>
          <a:prstGeom prst="rect">
            <a:avLst/>
          </a:prstGeom>
          <a:noFill/>
        </p:spPr>
        <p:txBody>
          <a:bodyPr wrap="none" rtlCol="0">
            <a:spAutoFit/>
          </a:bodyPr>
          <a:lstStyle/>
          <a:p>
            <a:r>
              <a:rPr lang="en-US" altLang="ja-JP" smtClean="0">
                <a:solidFill>
                  <a:prstClr val="black"/>
                </a:solidFill>
              </a:rPr>
              <a:t>or</a:t>
            </a:r>
            <a:endParaRPr lang="ja-JP" altLang="en-US">
              <a:solidFill>
                <a:prstClr val="black"/>
              </a:solidFill>
            </a:endParaRPr>
          </a:p>
        </p:txBody>
      </p:sp>
      <p:sp>
        <p:nvSpPr>
          <p:cNvPr id="26" name="テキスト ボックス 25"/>
          <p:cNvSpPr txBox="1"/>
          <p:nvPr/>
        </p:nvSpPr>
        <p:spPr>
          <a:xfrm>
            <a:off x="3430597" y="3193630"/>
            <a:ext cx="537790" cy="369332"/>
          </a:xfrm>
          <a:prstGeom prst="rect">
            <a:avLst/>
          </a:prstGeom>
          <a:noFill/>
        </p:spPr>
        <p:txBody>
          <a:bodyPr wrap="none" rtlCol="0">
            <a:spAutoFit/>
          </a:bodyPr>
          <a:lstStyle/>
          <a:p>
            <a:r>
              <a:rPr lang="en-US" altLang="ja-JP" smtClean="0">
                <a:solidFill>
                  <a:prstClr val="black"/>
                </a:solidFill>
              </a:rPr>
              <a:t>and</a:t>
            </a:r>
            <a:endParaRPr lang="ja-JP" altLang="en-US">
              <a:solidFill>
                <a:prstClr val="black"/>
              </a:solidFill>
            </a:endParaRPr>
          </a:p>
        </p:txBody>
      </p:sp>
      <p:sp>
        <p:nvSpPr>
          <p:cNvPr id="30" name="ホームベース 29"/>
          <p:cNvSpPr/>
          <p:nvPr/>
        </p:nvSpPr>
        <p:spPr>
          <a:xfrm rot="5957430">
            <a:off x="-311975" y="590502"/>
            <a:ext cx="2162873" cy="1206364"/>
          </a:xfrm>
          <a:prstGeom prst="homePlat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rot="649735">
            <a:off x="161960" y="274638"/>
            <a:ext cx="1459053" cy="1446550"/>
          </a:xfrm>
          <a:prstGeom prst="rect">
            <a:avLst/>
          </a:prstGeom>
          <a:noFill/>
        </p:spPr>
        <p:txBody>
          <a:bodyPr wrap="none" rtlCol="0">
            <a:spAutoFit/>
          </a:bodyPr>
          <a:lstStyle/>
          <a:p>
            <a:pPr algn="ctr"/>
            <a:r>
              <a:rPr lang="en-US" altLang="ja-JP" sz="2400" smtClean="0">
                <a:solidFill>
                  <a:prstClr val="black"/>
                </a:solidFill>
              </a:rPr>
              <a:t>ν</a:t>
            </a:r>
          </a:p>
          <a:p>
            <a:pPr algn="ctr"/>
            <a:r>
              <a:rPr lang="ja-JP" altLang="en-US" sz="2400" smtClean="0">
                <a:solidFill>
                  <a:prstClr val="black"/>
                </a:solidFill>
              </a:rPr>
              <a:t>由来の</a:t>
            </a:r>
            <a:endParaRPr lang="en-US" altLang="ja-JP" sz="2400" smtClean="0">
              <a:solidFill>
                <a:prstClr val="black"/>
              </a:solidFill>
            </a:endParaRPr>
          </a:p>
          <a:p>
            <a:pPr algn="ctr"/>
            <a:r>
              <a:rPr lang="ja-JP" altLang="en-US" sz="2000" smtClean="0">
                <a:solidFill>
                  <a:prstClr val="black"/>
                </a:solidFill>
              </a:rPr>
              <a:t>チェレンコフ</a:t>
            </a:r>
            <a:endParaRPr lang="en-US" altLang="ja-JP" sz="2000" smtClean="0">
              <a:solidFill>
                <a:prstClr val="black"/>
              </a:solidFill>
            </a:endParaRPr>
          </a:p>
          <a:p>
            <a:pPr algn="ctr"/>
            <a:r>
              <a:rPr lang="ja-JP" altLang="en-US" sz="2000" smtClean="0">
                <a:solidFill>
                  <a:prstClr val="black"/>
                </a:solidFill>
              </a:rPr>
              <a:t>光</a:t>
            </a:r>
            <a:endParaRPr lang="ja-JP" altLang="en-US" sz="2000">
              <a:solidFill>
                <a:prstClr val="black"/>
              </a:solidFill>
            </a:endParaRPr>
          </a:p>
        </p:txBody>
      </p:sp>
      <p:sp>
        <p:nvSpPr>
          <p:cNvPr id="32" name="正方形/長方形 31"/>
          <p:cNvSpPr/>
          <p:nvPr/>
        </p:nvSpPr>
        <p:spPr>
          <a:xfrm>
            <a:off x="649670" y="5781305"/>
            <a:ext cx="2551102" cy="656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mtClean="0">
                <a:solidFill>
                  <a:prstClr val="white"/>
                </a:solidFill>
              </a:rPr>
              <a:t>シンチレーションカウンタ</a:t>
            </a:r>
            <a:endParaRPr lang="ja-JP" altLang="en-US">
              <a:solidFill>
                <a:prstClr val="white"/>
              </a:solidFill>
            </a:endParaRPr>
          </a:p>
        </p:txBody>
      </p:sp>
      <p:sp>
        <p:nvSpPr>
          <p:cNvPr id="33" name="正方形/長方形 32"/>
          <p:cNvSpPr/>
          <p:nvPr/>
        </p:nvSpPr>
        <p:spPr>
          <a:xfrm>
            <a:off x="7517718" y="5562316"/>
            <a:ext cx="963885" cy="656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mtClean="0">
                <a:solidFill>
                  <a:prstClr val="white"/>
                </a:solidFill>
              </a:rPr>
              <a:t>A</a:t>
            </a:r>
            <a:r>
              <a:rPr lang="en-US" altLang="ja-JP" smtClean="0">
                <a:solidFill>
                  <a:prstClr val="white"/>
                </a:solidFill>
              </a:rPr>
              <a:t>DC2</a:t>
            </a:r>
            <a:endParaRPr lang="ja-JP" altLang="en-US">
              <a:solidFill>
                <a:prstClr val="white"/>
              </a:solidFill>
            </a:endParaRPr>
          </a:p>
        </p:txBody>
      </p:sp>
      <p:sp>
        <p:nvSpPr>
          <p:cNvPr id="34" name="正方形/長方形 33"/>
          <p:cNvSpPr/>
          <p:nvPr/>
        </p:nvSpPr>
        <p:spPr>
          <a:xfrm>
            <a:off x="4547319" y="5810504"/>
            <a:ext cx="1558359" cy="452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Delay</a:t>
            </a:r>
            <a:endParaRPr lang="ja-JP" altLang="en-US">
              <a:solidFill>
                <a:prstClr val="white"/>
              </a:solidFill>
            </a:endParaRPr>
          </a:p>
        </p:txBody>
      </p:sp>
      <p:cxnSp>
        <p:nvCxnSpPr>
          <p:cNvPr id="36" name="直線コネクタ 35"/>
          <p:cNvCxnSpPr>
            <a:stCxn id="32" idx="3"/>
          </p:cNvCxnSpPr>
          <p:nvPr/>
        </p:nvCxnSpPr>
        <p:spPr>
          <a:xfrm>
            <a:off x="3200772" y="6109789"/>
            <a:ext cx="1383089" cy="7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34" idx="3"/>
          </p:cNvCxnSpPr>
          <p:nvPr/>
        </p:nvCxnSpPr>
        <p:spPr>
          <a:xfrm flipV="1">
            <a:off x="6105678" y="6000294"/>
            <a:ext cx="1412040" cy="36499"/>
          </a:xfrm>
          <a:prstGeom prst="line">
            <a:avLst/>
          </a:prstGeom>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1253228" y="5140114"/>
            <a:ext cx="5430318" cy="523220"/>
          </a:xfrm>
          <a:prstGeom prst="rect">
            <a:avLst/>
          </a:prstGeom>
          <a:noFill/>
        </p:spPr>
        <p:txBody>
          <a:bodyPr wrap="none" rtlCol="0">
            <a:spAutoFit/>
          </a:bodyPr>
          <a:lstStyle/>
          <a:p>
            <a:r>
              <a:rPr lang="en-US" altLang="ja-JP" sz="2800" smtClean="0">
                <a:solidFill>
                  <a:prstClr val="black"/>
                </a:solidFill>
              </a:rPr>
              <a:t>1</a:t>
            </a:r>
            <a:r>
              <a:rPr lang="ja-JP" altLang="en-US" sz="2800" smtClean="0">
                <a:solidFill>
                  <a:prstClr val="black"/>
                </a:solidFill>
              </a:rPr>
              <a:t>ペア以上が光ったら</a:t>
            </a:r>
            <a:r>
              <a:rPr lang="en-US" altLang="ja-JP" sz="2800" smtClean="0">
                <a:solidFill>
                  <a:prstClr val="black"/>
                </a:solidFill>
              </a:rPr>
              <a:t>ADC</a:t>
            </a:r>
            <a:r>
              <a:rPr lang="ja-JP" altLang="en-US" sz="2800" smtClean="0">
                <a:solidFill>
                  <a:prstClr val="black"/>
                </a:solidFill>
              </a:rPr>
              <a:t>計測開始</a:t>
            </a:r>
            <a:endParaRPr lang="ja-JP" altLang="en-US" sz="2800">
              <a:solidFill>
                <a:prstClr val="black"/>
              </a:solidFill>
            </a:endParaRPr>
          </a:p>
        </p:txBody>
      </p:sp>
      <p:sp>
        <p:nvSpPr>
          <p:cNvPr id="53" name="正方形/長方形 52"/>
          <p:cNvSpPr/>
          <p:nvPr/>
        </p:nvSpPr>
        <p:spPr>
          <a:xfrm>
            <a:off x="2349673" y="2441141"/>
            <a:ext cx="851099" cy="538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Discri</a:t>
            </a:r>
            <a:endParaRPr lang="ja-JP" altLang="en-US">
              <a:solidFill>
                <a:prstClr val="white"/>
              </a:solidFill>
            </a:endParaRPr>
          </a:p>
        </p:txBody>
      </p:sp>
      <p:sp>
        <p:nvSpPr>
          <p:cNvPr id="54" name="正方形/長方形 53"/>
          <p:cNvSpPr/>
          <p:nvPr/>
        </p:nvSpPr>
        <p:spPr>
          <a:xfrm>
            <a:off x="2349673" y="2979967"/>
            <a:ext cx="851099" cy="538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Discri</a:t>
            </a:r>
            <a:endParaRPr lang="ja-JP" altLang="en-US">
              <a:solidFill>
                <a:prstClr val="white"/>
              </a:solidFill>
            </a:endParaRPr>
          </a:p>
        </p:txBody>
      </p:sp>
      <p:sp>
        <p:nvSpPr>
          <p:cNvPr id="56" name="正方形/長方形 55"/>
          <p:cNvSpPr/>
          <p:nvPr/>
        </p:nvSpPr>
        <p:spPr>
          <a:xfrm>
            <a:off x="2349673" y="4496524"/>
            <a:ext cx="851100" cy="538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solidFill>
                  <a:prstClr val="white"/>
                </a:solidFill>
              </a:rPr>
              <a:t>Discri</a:t>
            </a:r>
            <a:endParaRPr lang="ja-JP" altLang="en-US">
              <a:solidFill>
                <a:prstClr val="white"/>
              </a:solidFill>
            </a:endParaRPr>
          </a:p>
        </p:txBody>
      </p:sp>
      <p:cxnSp>
        <p:nvCxnSpPr>
          <p:cNvPr id="64" name="直線コネクタ 63"/>
          <p:cNvCxnSpPr>
            <a:stCxn id="15" idx="3"/>
            <a:endCxn id="53" idx="1"/>
          </p:cNvCxnSpPr>
          <p:nvPr/>
        </p:nvCxnSpPr>
        <p:spPr>
          <a:xfrm>
            <a:off x="2094992" y="2710554"/>
            <a:ext cx="254681" cy="0"/>
          </a:xfrm>
          <a:prstGeom prst="line">
            <a:avLst/>
          </a:prstGeom>
        </p:spPr>
        <p:style>
          <a:lnRef idx="2">
            <a:schemeClr val="accent1"/>
          </a:lnRef>
          <a:fillRef idx="0">
            <a:schemeClr val="accent1"/>
          </a:fillRef>
          <a:effectRef idx="1">
            <a:schemeClr val="accent1"/>
          </a:effectRef>
          <a:fontRef idx="minor">
            <a:schemeClr val="tx1"/>
          </a:fontRef>
        </p:style>
      </p:cxnSp>
      <p:sp>
        <p:nvSpPr>
          <p:cNvPr id="105" name="正方形/長方形 104"/>
          <p:cNvSpPr/>
          <p:nvPr/>
        </p:nvSpPr>
        <p:spPr>
          <a:xfrm>
            <a:off x="2576945" y="3566797"/>
            <a:ext cx="415498" cy="1200329"/>
          </a:xfrm>
          <a:prstGeom prst="rect">
            <a:avLst/>
          </a:prstGeom>
        </p:spPr>
        <p:txBody>
          <a:bodyPr wrap="none">
            <a:spAutoFit/>
          </a:bodyPr>
          <a:lstStyle/>
          <a:p>
            <a:r>
              <a:rPr lang="ja-JP" altLang="en-US">
                <a:solidFill>
                  <a:prstClr val="black"/>
                </a:solidFill>
                <a:latin typeface="Wingdings"/>
                <a:ea typeface="Wingdings"/>
                <a:cs typeface="Wingdings"/>
              </a:rPr>
              <a:t></a:t>
            </a:r>
            <a:endParaRPr lang="ja-JP" altLang="en-US">
              <a:solidFill>
                <a:prstClr val="black"/>
              </a:solidFill>
            </a:endParaRPr>
          </a:p>
          <a:p>
            <a:r>
              <a:rPr lang="ja-JP" altLang="en-US">
                <a:solidFill>
                  <a:prstClr val="black"/>
                </a:solidFill>
                <a:latin typeface="Wingdings"/>
                <a:ea typeface="Wingdings"/>
                <a:cs typeface="Wingdings"/>
              </a:rPr>
              <a:t></a:t>
            </a:r>
            <a:endParaRPr lang="ja-JP" altLang="en-US">
              <a:solidFill>
                <a:prstClr val="black"/>
              </a:solidFill>
            </a:endParaRPr>
          </a:p>
          <a:p>
            <a:r>
              <a:rPr lang="ja-JP" altLang="en-US">
                <a:solidFill>
                  <a:prstClr val="black"/>
                </a:solidFill>
                <a:latin typeface="Wingdings"/>
                <a:ea typeface="Wingdings"/>
                <a:cs typeface="Wingdings"/>
              </a:rPr>
              <a:t></a:t>
            </a:r>
            <a:endParaRPr lang="ja-JP" altLang="en-US">
              <a:solidFill>
                <a:prstClr val="black"/>
              </a:solidFill>
            </a:endParaRPr>
          </a:p>
          <a:p>
            <a:endParaRPr lang="ja-JP" altLang="en-US">
              <a:solidFill>
                <a:prstClr val="black"/>
              </a:solidFill>
              <a:latin typeface="Wingdings"/>
              <a:ea typeface="Wingdings"/>
              <a:cs typeface="Wingdings"/>
            </a:endParaRPr>
          </a:p>
        </p:txBody>
      </p:sp>
      <p:cxnSp>
        <p:nvCxnSpPr>
          <p:cNvPr id="100" name="直線コネクタ 99"/>
          <p:cNvCxnSpPr>
            <a:stCxn id="56" idx="3"/>
          </p:cNvCxnSpPr>
          <p:nvPr/>
        </p:nvCxnSpPr>
        <p:spPr>
          <a:xfrm flipV="1">
            <a:off x="3200773" y="4613364"/>
            <a:ext cx="229824" cy="1525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00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測定の情報</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mtClean="0"/>
              <a:t>計測イベント数　</a:t>
            </a:r>
            <a:r>
              <a:rPr kumimoji="1" lang="en-US" altLang="ja-JP" smtClean="0"/>
              <a:t>〜90000</a:t>
            </a:r>
            <a:endParaRPr kumimoji="1" lang="en-US" altLang="ja-JP" dirty="0" smtClean="0"/>
          </a:p>
        </p:txBody>
      </p:sp>
      <p:pic>
        <p:nvPicPr>
          <p:cNvPr id="4" name="図 3" descr="IMG_3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52976" y="2558043"/>
            <a:ext cx="3509653" cy="4679537"/>
          </a:xfrm>
          <a:prstGeom prst="rect">
            <a:avLst/>
          </a:prstGeom>
        </p:spPr>
      </p:pic>
      <p:sp>
        <p:nvSpPr>
          <p:cNvPr id="5" name="右矢印 4"/>
          <p:cNvSpPr/>
          <p:nvPr/>
        </p:nvSpPr>
        <p:spPr>
          <a:xfrm>
            <a:off x="3218340" y="4888010"/>
            <a:ext cx="748047" cy="7131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2157158" y="5074658"/>
            <a:ext cx="857176" cy="461665"/>
          </a:xfrm>
          <a:prstGeom prst="rect">
            <a:avLst/>
          </a:prstGeom>
          <a:noFill/>
        </p:spPr>
        <p:txBody>
          <a:bodyPr wrap="none" rtlCol="0">
            <a:spAutoFit/>
          </a:bodyPr>
          <a:lstStyle/>
          <a:p>
            <a:r>
              <a:rPr lang="en-US" altLang="ja-JP" sz="2400" smtClean="0">
                <a:solidFill>
                  <a:prstClr val="black"/>
                </a:solidFill>
              </a:rPr>
              <a:t>GATE</a:t>
            </a:r>
            <a:endParaRPr lang="ja-JP" altLang="en-US" sz="2400">
              <a:solidFill>
                <a:prstClr val="black"/>
              </a:solidFill>
            </a:endParaRPr>
          </a:p>
        </p:txBody>
      </p:sp>
      <p:sp>
        <p:nvSpPr>
          <p:cNvPr id="7" name="右矢印 6"/>
          <p:cNvSpPr/>
          <p:nvPr/>
        </p:nvSpPr>
        <p:spPr>
          <a:xfrm>
            <a:off x="3218340" y="3948677"/>
            <a:ext cx="748047" cy="730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1084975" y="4021562"/>
            <a:ext cx="1929359" cy="523220"/>
          </a:xfrm>
          <a:prstGeom prst="rect">
            <a:avLst/>
          </a:prstGeom>
          <a:noFill/>
        </p:spPr>
        <p:txBody>
          <a:bodyPr wrap="none" rtlCol="0">
            <a:spAutoFit/>
          </a:bodyPr>
          <a:lstStyle/>
          <a:p>
            <a:r>
              <a:rPr lang="en-US" altLang="ja-JP" sz="2800" smtClean="0">
                <a:solidFill>
                  <a:prstClr val="black"/>
                </a:solidFill>
              </a:rPr>
              <a:t>PMT</a:t>
            </a:r>
            <a:r>
              <a:rPr lang="ja-JP" altLang="en-US" sz="2800" smtClean="0">
                <a:solidFill>
                  <a:prstClr val="black"/>
                </a:solidFill>
              </a:rPr>
              <a:t>の信号</a:t>
            </a:r>
            <a:endParaRPr lang="ja-JP" altLang="en-US" sz="2800">
              <a:solidFill>
                <a:prstClr val="black"/>
              </a:solidFill>
            </a:endParaRPr>
          </a:p>
        </p:txBody>
      </p:sp>
    </p:spTree>
    <p:extLst>
      <p:ext uri="{BB962C8B-B14F-4D97-AF65-F5344CB8AC3E}">
        <p14:creationId xmlns:p14="http://schemas.microsoft.com/office/powerpoint/2010/main" val="1430185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検出効率</a:t>
            </a:r>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lang="en-US" altLang="ja-JP" dirty="0" smtClean="0"/>
              <a:t>PMT</a:t>
            </a:r>
            <a:r>
              <a:rPr lang="ja-JP" altLang="en-US" dirty="0" smtClean="0"/>
              <a:t>に光が入る割合</a:t>
            </a:r>
            <a:endParaRPr lang="en-US" altLang="ja-JP" dirty="0" smtClean="0"/>
          </a:p>
          <a:p>
            <a:r>
              <a:rPr lang="ja-JP" altLang="en-US" dirty="0" smtClean="0"/>
              <a:t>豆カミオカンデと</a:t>
            </a:r>
            <a:r>
              <a:rPr lang="en-US" altLang="ja-JP" dirty="0" smtClean="0"/>
              <a:t>PMT</a:t>
            </a:r>
            <a:r>
              <a:rPr lang="ja-JP" altLang="en-US" dirty="0" smtClean="0"/>
              <a:t>の表面積の比</a:t>
            </a:r>
            <a:endParaRPr lang="en-US" altLang="ja-JP" dirty="0" smtClean="0"/>
          </a:p>
          <a:p>
            <a:pPr marL="0" indent="0">
              <a:buNone/>
            </a:pPr>
            <a:r>
              <a:rPr lang="ja-JP" altLang="en-US" dirty="0"/>
              <a:t>　</a:t>
            </a:r>
            <a:r>
              <a:rPr lang="ja-JP" altLang="en-US" sz="4000" dirty="0" smtClean="0"/>
              <a:t>　　　　　　</a:t>
            </a:r>
            <a:r>
              <a:rPr lang="en-US" altLang="ja-JP" sz="4000" dirty="0" smtClean="0"/>
              <a:t>1</a:t>
            </a:r>
            <a:r>
              <a:rPr lang="ja-JP" altLang="en-US" sz="4000" dirty="0" smtClean="0"/>
              <a:t>　</a:t>
            </a:r>
            <a:r>
              <a:rPr lang="en-US" altLang="ja-JP" sz="4000" dirty="0" smtClean="0"/>
              <a:t>:</a:t>
            </a:r>
            <a:r>
              <a:rPr lang="ja-JP" altLang="en-US" sz="4000" dirty="0" smtClean="0"/>
              <a:t>　</a:t>
            </a:r>
            <a:r>
              <a:rPr lang="en-US" altLang="ja-JP" sz="4000" dirty="0" smtClean="0"/>
              <a:t>10</a:t>
            </a:r>
            <a:r>
              <a:rPr lang="en-US" altLang="ja-JP" sz="4000" baseline="30000" dirty="0" smtClean="0"/>
              <a:t>-3</a:t>
            </a:r>
            <a:endParaRPr lang="en-US" altLang="ja-JP" sz="4000" dirty="0"/>
          </a:p>
          <a:p>
            <a:pPr marL="0" indent="0">
              <a:buNone/>
            </a:pPr>
            <a:endParaRPr lang="en-US" altLang="ja-JP" dirty="0"/>
          </a:p>
          <a:p>
            <a:pPr marL="0" indent="0">
              <a:buNone/>
            </a:pPr>
            <a:r>
              <a:rPr lang="ja-JP" altLang="en-US" dirty="0" smtClean="0"/>
              <a:t>・入射角度が大きいと光が入らない</a:t>
            </a:r>
            <a:endParaRPr lang="en-US" altLang="ja-JP" dirty="0" smtClean="0"/>
          </a:p>
          <a:p>
            <a:pPr marL="0" indent="0">
              <a:buNone/>
            </a:pPr>
            <a:r>
              <a:rPr lang="ja-JP" altLang="ja-JP" dirty="0"/>
              <a:t>　</a:t>
            </a:r>
            <a:r>
              <a:rPr lang="ja-JP" altLang="en-US" dirty="0" smtClean="0"/>
              <a:t>　　　　　　　</a:t>
            </a:r>
            <a:r>
              <a:rPr lang="en-US" altLang="ja-JP" dirty="0" smtClean="0"/>
              <a:t>〜</a:t>
            </a:r>
            <a:r>
              <a:rPr lang="ja-JP" altLang="en-US" dirty="0" smtClean="0">
                <a:solidFill>
                  <a:srgbClr val="FF0000"/>
                </a:solidFill>
              </a:rPr>
              <a:t>３０％</a:t>
            </a:r>
            <a:r>
              <a:rPr lang="ja-JP" altLang="en-US" dirty="0" smtClean="0"/>
              <a:t>程度</a:t>
            </a:r>
            <a:endParaRPr lang="en-US" altLang="ja-JP" dirty="0" smtClean="0"/>
          </a:p>
          <a:p>
            <a:pPr marL="0" indent="0">
              <a:buNone/>
            </a:pPr>
            <a:r>
              <a:rPr lang="ja-JP" altLang="en-US" dirty="0" smtClean="0"/>
              <a:t>（面の中心に入射したと仮定した時）</a:t>
            </a:r>
            <a:endParaRPr lang="en-US" altLang="ja-JP" dirty="0" smtClean="0"/>
          </a:p>
          <a:p>
            <a:pPr marL="0" indent="0">
              <a:buNone/>
            </a:pPr>
            <a:endParaRPr lang="en-US" altLang="ja-JP" dirty="0" smtClean="0"/>
          </a:p>
        </p:txBody>
      </p:sp>
      <p:sp>
        <p:nvSpPr>
          <p:cNvPr id="4" name="直方体 3"/>
          <p:cNvSpPr/>
          <p:nvPr/>
        </p:nvSpPr>
        <p:spPr>
          <a:xfrm>
            <a:off x="6176682" y="2828395"/>
            <a:ext cx="2510118" cy="1216152"/>
          </a:xfrm>
          <a:prstGeom prst="cub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cxnSp>
        <p:nvCxnSpPr>
          <p:cNvPr id="6" name="直線コネクタ 5"/>
          <p:cNvCxnSpPr/>
          <p:nvPr/>
        </p:nvCxnSpPr>
        <p:spPr>
          <a:xfrm>
            <a:off x="6505388" y="2828395"/>
            <a:ext cx="0" cy="896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H="1">
            <a:off x="6505388" y="3690470"/>
            <a:ext cx="2181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6185706" y="3690470"/>
            <a:ext cx="319682" cy="319682"/>
          </a:xfrm>
          <a:prstGeom prst="line">
            <a:avLst/>
          </a:prstGeom>
        </p:spPr>
        <p:style>
          <a:lnRef idx="2">
            <a:schemeClr val="accent1"/>
          </a:lnRef>
          <a:fillRef idx="0">
            <a:schemeClr val="accent1"/>
          </a:fillRef>
          <a:effectRef idx="1">
            <a:schemeClr val="accent1"/>
          </a:effectRef>
          <a:fontRef idx="minor">
            <a:schemeClr val="tx1"/>
          </a:fontRef>
        </p:style>
      </p:cxnSp>
      <p:sp>
        <p:nvSpPr>
          <p:cNvPr id="14" name="フローチャート: データ 13"/>
          <p:cNvSpPr/>
          <p:nvPr/>
        </p:nvSpPr>
        <p:spPr>
          <a:xfrm>
            <a:off x="6311153" y="3838561"/>
            <a:ext cx="2181412" cy="45719"/>
          </a:xfrm>
          <a:prstGeom prst="flowChartInputOutp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52307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超新星爆発の感度</a:t>
            </a:r>
            <a:endParaRPr kumimoji="1" lang="ja-JP" altLang="en-US" dirty="0"/>
          </a:p>
        </p:txBody>
      </p:sp>
      <p:sp>
        <p:nvSpPr>
          <p:cNvPr id="3" name="コンテンツ プレースホルダー 2"/>
          <p:cNvSpPr>
            <a:spLocks noGrp="1"/>
          </p:cNvSpPr>
          <p:nvPr>
            <p:ph idx="1"/>
          </p:nvPr>
        </p:nvSpPr>
        <p:spPr>
          <a:xfrm>
            <a:off x="0" y="1417638"/>
            <a:ext cx="9144000" cy="5279406"/>
          </a:xfrm>
        </p:spPr>
        <p:txBody>
          <a:bodyPr>
            <a:normAutofit/>
          </a:bodyPr>
          <a:lstStyle/>
          <a:p>
            <a:pPr marL="0" indent="0">
              <a:buNone/>
            </a:pPr>
            <a:r>
              <a:rPr lang="ja-JP" altLang="en-US" dirty="0" smtClean="0">
                <a:solidFill>
                  <a:srgbClr val="3366FF"/>
                </a:solidFill>
              </a:rPr>
              <a:t>ベテルギウス</a:t>
            </a:r>
            <a:r>
              <a:rPr lang="ja-JP" altLang="en-US" dirty="0" smtClean="0">
                <a:solidFill>
                  <a:srgbClr val="000000"/>
                </a:solidFill>
              </a:rPr>
              <a:t>が爆発したら</a:t>
            </a:r>
            <a:r>
              <a:rPr lang="en-US" altLang="ja-JP" dirty="0" smtClean="0">
                <a:solidFill>
                  <a:srgbClr val="000000"/>
                </a:solidFill>
              </a:rPr>
              <a:t>…</a:t>
            </a:r>
          </a:p>
          <a:p>
            <a:pPr marL="0" indent="0">
              <a:buNone/>
            </a:pPr>
            <a:r>
              <a:rPr lang="ja-JP" altLang="en-US" dirty="0" smtClean="0">
                <a:solidFill>
                  <a:srgbClr val="000000"/>
                </a:solidFill>
              </a:rPr>
              <a:t>反応数＝豆カミオカンデの陽子の個数</a:t>
            </a:r>
            <a:r>
              <a:rPr lang="en-US" altLang="ja-JP" dirty="0" smtClean="0">
                <a:solidFill>
                  <a:srgbClr val="000000"/>
                </a:solidFill>
              </a:rPr>
              <a:t>(2.5</a:t>
            </a:r>
            <a:r>
              <a:rPr lang="ja-JP" altLang="en-US" dirty="0" smtClean="0">
                <a:solidFill>
                  <a:srgbClr val="000000"/>
                </a:solidFill>
              </a:rPr>
              <a:t>*</a:t>
            </a:r>
            <a:r>
              <a:rPr lang="ja-JP" altLang="ja-JP" dirty="0" smtClean="0">
                <a:solidFill>
                  <a:srgbClr val="000000"/>
                </a:solidFill>
              </a:rPr>
              <a:t>1</a:t>
            </a:r>
            <a:r>
              <a:rPr lang="en-US" altLang="ja-JP" dirty="0" smtClean="0">
                <a:solidFill>
                  <a:srgbClr val="000000"/>
                </a:solidFill>
              </a:rPr>
              <a:t>0</a:t>
            </a:r>
            <a:r>
              <a:rPr lang="en-US" altLang="ja-JP" baseline="30000" dirty="0" smtClean="0">
                <a:solidFill>
                  <a:srgbClr val="000000"/>
                </a:solidFill>
              </a:rPr>
              <a:t>28</a:t>
            </a:r>
            <a:r>
              <a:rPr lang="ja-JP" altLang="en-US" dirty="0" smtClean="0">
                <a:solidFill>
                  <a:srgbClr val="000000"/>
                </a:solidFill>
              </a:rPr>
              <a:t>個</a:t>
            </a:r>
            <a:r>
              <a:rPr lang="en-US" altLang="ja-JP" dirty="0" smtClean="0">
                <a:solidFill>
                  <a:srgbClr val="000000"/>
                </a:solidFill>
              </a:rPr>
              <a:t>)</a:t>
            </a:r>
            <a:endParaRPr lang="en-US" altLang="ja-JP" dirty="0">
              <a:solidFill>
                <a:srgbClr val="000000"/>
              </a:solidFill>
            </a:endParaRPr>
          </a:p>
          <a:p>
            <a:pPr marL="0" indent="0">
              <a:buNone/>
            </a:pPr>
            <a:r>
              <a:rPr lang="ja-JP" altLang="ja-JP" dirty="0">
                <a:solidFill>
                  <a:srgbClr val="000000"/>
                </a:solidFill>
              </a:rPr>
              <a:t>　</a:t>
            </a:r>
            <a:r>
              <a:rPr lang="ja-JP" altLang="en-US" dirty="0">
                <a:solidFill>
                  <a:srgbClr val="000000"/>
                </a:solidFill>
              </a:rPr>
              <a:t>　　　</a:t>
            </a:r>
            <a:r>
              <a:rPr lang="en-US" altLang="ja-JP" dirty="0" smtClean="0">
                <a:solidFill>
                  <a:srgbClr val="000000"/>
                </a:solidFill>
              </a:rPr>
              <a:t>×</a:t>
            </a:r>
            <a:r>
              <a:rPr lang="ja-JP" altLang="en-US" dirty="0">
                <a:solidFill>
                  <a:srgbClr val="000000"/>
                </a:solidFill>
              </a:rPr>
              <a:t>反応</a:t>
            </a:r>
            <a:r>
              <a:rPr lang="ja-JP" altLang="en-US" dirty="0" smtClean="0">
                <a:solidFill>
                  <a:srgbClr val="000000"/>
                </a:solidFill>
              </a:rPr>
              <a:t>断面積</a:t>
            </a:r>
            <a:r>
              <a:rPr lang="en-US" altLang="ja-JP" dirty="0" smtClean="0">
                <a:solidFill>
                  <a:srgbClr val="000000"/>
                </a:solidFill>
              </a:rPr>
              <a:t>(10</a:t>
            </a:r>
            <a:r>
              <a:rPr lang="en-US" altLang="ja-JP" baseline="30000" dirty="0" smtClean="0">
                <a:solidFill>
                  <a:srgbClr val="000000"/>
                </a:solidFill>
              </a:rPr>
              <a:t>-41 </a:t>
            </a:r>
            <a:r>
              <a:rPr lang="en-US" altLang="ja-JP" dirty="0" smtClean="0">
                <a:solidFill>
                  <a:srgbClr val="000000"/>
                </a:solidFill>
              </a:rPr>
              <a:t>cm</a:t>
            </a:r>
            <a:r>
              <a:rPr lang="en-US" altLang="ja-JP" baseline="30000" dirty="0" smtClean="0">
                <a:solidFill>
                  <a:srgbClr val="000000"/>
                </a:solidFill>
              </a:rPr>
              <a:t>2</a:t>
            </a:r>
            <a:r>
              <a:rPr lang="en-US" altLang="ja-JP" dirty="0" smtClean="0">
                <a:solidFill>
                  <a:srgbClr val="000000"/>
                </a:solidFill>
              </a:rPr>
              <a:t>) </a:t>
            </a:r>
            <a:endParaRPr lang="en-US" altLang="ja-JP" dirty="0">
              <a:solidFill>
                <a:srgbClr val="000000"/>
              </a:solidFill>
            </a:endParaRPr>
          </a:p>
          <a:p>
            <a:pPr marL="0" indent="0">
              <a:buNone/>
            </a:pPr>
            <a:r>
              <a:rPr lang="ja-JP" altLang="ja-JP" dirty="0">
                <a:solidFill>
                  <a:srgbClr val="000000"/>
                </a:solidFill>
              </a:rPr>
              <a:t>　</a:t>
            </a:r>
            <a:r>
              <a:rPr lang="ja-JP" altLang="en-US" dirty="0">
                <a:solidFill>
                  <a:srgbClr val="000000"/>
                </a:solidFill>
              </a:rPr>
              <a:t>　　　</a:t>
            </a:r>
            <a:r>
              <a:rPr lang="en-US" altLang="ja-JP" dirty="0" smtClean="0">
                <a:solidFill>
                  <a:srgbClr val="000000"/>
                </a:solidFill>
              </a:rPr>
              <a:t>×</a:t>
            </a:r>
            <a:r>
              <a:rPr lang="ja-JP" altLang="en-US" dirty="0">
                <a:solidFill>
                  <a:srgbClr val="000000"/>
                </a:solidFill>
              </a:rPr>
              <a:t>測定</a:t>
            </a:r>
            <a:r>
              <a:rPr lang="ja-JP" altLang="en-US" dirty="0" smtClean="0">
                <a:solidFill>
                  <a:srgbClr val="000000"/>
                </a:solidFill>
              </a:rPr>
              <a:t>時間</a:t>
            </a:r>
            <a:r>
              <a:rPr lang="en-US" altLang="ja-JP" dirty="0" smtClean="0">
                <a:solidFill>
                  <a:srgbClr val="000000"/>
                </a:solidFill>
              </a:rPr>
              <a:t>(1sec/</a:t>
            </a:r>
            <a:r>
              <a:rPr lang="ja-JP" altLang="en-US" dirty="0" smtClean="0">
                <a:solidFill>
                  <a:srgbClr val="000000"/>
                </a:solidFill>
              </a:rPr>
              <a:t>回</a:t>
            </a:r>
            <a:r>
              <a:rPr lang="en-US" altLang="ja-JP" dirty="0" smtClean="0">
                <a:solidFill>
                  <a:srgbClr val="000000"/>
                </a:solidFill>
              </a:rPr>
              <a:t>)</a:t>
            </a:r>
            <a:endParaRPr lang="en-US" altLang="ja-JP" dirty="0">
              <a:solidFill>
                <a:srgbClr val="000000"/>
              </a:solidFill>
            </a:endParaRPr>
          </a:p>
          <a:p>
            <a:pPr marL="0" indent="0">
              <a:buNone/>
            </a:pPr>
            <a:r>
              <a:rPr lang="ja-JP" altLang="ja-JP" dirty="0">
                <a:solidFill>
                  <a:srgbClr val="000000"/>
                </a:solidFill>
              </a:rPr>
              <a:t>　</a:t>
            </a:r>
            <a:r>
              <a:rPr lang="ja-JP" altLang="en-US" dirty="0">
                <a:solidFill>
                  <a:srgbClr val="000000"/>
                </a:solidFill>
              </a:rPr>
              <a:t>　　　</a:t>
            </a:r>
            <a:r>
              <a:rPr lang="en-US" altLang="ja-JP" dirty="0" smtClean="0">
                <a:solidFill>
                  <a:srgbClr val="000000"/>
                </a:solidFill>
              </a:rPr>
              <a:t>×</a:t>
            </a:r>
            <a:r>
              <a:rPr lang="ja-JP" altLang="en-US" sz="2800" dirty="0" smtClean="0">
                <a:solidFill>
                  <a:srgbClr val="000000"/>
                </a:solidFill>
              </a:rPr>
              <a:t>ニュートリノ</a:t>
            </a:r>
            <a:r>
              <a:rPr lang="ja-JP" altLang="en-US" sz="2800" dirty="0">
                <a:solidFill>
                  <a:srgbClr val="000000"/>
                </a:solidFill>
              </a:rPr>
              <a:t>の</a:t>
            </a:r>
            <a:r>
              <a:rPr lang="ja-JP" altLang="en-US" sz="2800" dirty="0" smtClean="0">
                <a:solidFill>
                  <a:srgbClr val="000000"/>
                </a:solidFill>
              </a:rPr>
              <a:t>強度</a:t>
            </a:r>
            <a:r>
              <a:rPr lang="en-US" altLang="ja-JP" sz="2800" dirty="0" smtClean="0">
                <a:solidFill>
                  <a:srgbClr val="000000"/>
                </a:solidFill>
              </a:rPr>
              <a:t>(6.8×10</a:t>
            </a:r>
            <a:r>
              <a:rPr lang="en-US" altLang="ja-JP" sz="2800" baseline="30000" dirty="0" smtClean="0">
                <a:solidFill>
                  <a:srgbClr val="000000"/>
                </a:solidFill>
              </a:rPr>
              <a:t>1</a:t>
            </a:r>
            <a:r>
              <a:rPr lang="en-US" altLang="en-US" sz="2800" baseline="30000" dirty="0">
                <a:solidFill>
                  <a:srgbClr val="000000"/>
                </a:solidFill>
              </a:rPr>
              <a:t>4</a:t>
            </a:r>
            <a:r>
              <a:rPr lang="en-US" altLang="en-US" sz="2800" dirty="0" smtClean="0">
                <a:solidFill>
                  <a:srgbClr val="000000"/>
                </a:solidFill>
              </a:rPr>
              <a:t>cm</a:t>
            </a:r>
            <a:r>
              <a:rPr lang="en-US" altLang="en-US" sz="2800" baseline="30000" dirty="0" smtClean="0">
                <a:solidFill>
                  <a:srgbClr val="000000"/>
                </a:solidFill>
              </a:rPr>
              <a:t>-2</a:t>
            </a:r>
            <a:r>
              <a:rPr lang="en-US" altLang="en-US" sz="2800" dirty="0" smtClean="0">
                <a:solidFill>
                  <a:srgbClr val="000000"/>
                </a:solidFill>
              </a:rPr>
              <a:t>s</a:t>
            </a:r>
            <a:r>
              <a:rPr lang="en-US" altLang="en-US" sz="2800" baseline="30000" dirty="0" smtClean="0">
                <a:solidFill>
                  <a:srgbClr val="000000"/>
                </a:solidFill>
              </a:rPr>
              <a:t>-1</a:t>
            </a:r>
            <a:r>
              <a:rPr lang="en-US" altLang="ja-JP" sz="2800" dirty="0" smtClean="0">
                <a:solidFill>
                  <a:srgbClr val="000000"/>
                </a:solidFill>
              </a:rPr>
              <a:t>)=</a:t>
            </a:r>
            <a:r>
              <a:rPr lang="en-US" altLang="ja-JP" sz="3600" dirty="0" smtClean="0">
                <a:solidFill>
                  <a:srgbClr val="FF0000"/>
                </a:solidFill>
              </a:rPr>
              <a:t>175</a:t>
            </a:r>
            <a:r>
              <a:rPr lang="ja-JP" altLang="en-US" sz="3600" dirty="0" smtClean="0"/>
              <a:t>個</a:t>
            </a:r>
            <a:r>
              <a:rPr lang="en-US" altLang="ja-JP" sz="3600" dirty="0" smtClean="0"/>
              <a:t>/</a:t>
            </a:r>
            <a:r>
              <a:rPr lang="ja-JP" altLang="en-US" sz="3600" dirty="0" smtClean="0"/>
              <a:t>回</a:t>
            </a:r>
            <a:endParaRPr lang="en-US" altLang="ja-JP" sz="3600" dirty="0"/>
          </a:p>
          <a:p>
            <a:pPr marL="0" indent="0">
              <a:buNone/>
            </a:pPr>
            <a:endParaRPr kumimoji="1" lang="en-US" altLang="ja-JP" dirty="0" smtClean="0">
              <a:solidFill>
                <a:srgbClr val="000000"/>
              </a:solidFill>
            </a:endParaRPr>
          </a:p>
          <a:p>
            <a:pPr marL="0" indent="0" algn="ctr">
              <a:buNone/>
            </a:pPr>
            <a:r>
              <a:rPr kumimoji="1" lang="en-US" altLang="ja-JP" dirty="0" smtClean="0">
                <a:solidFill>
                  <a:srgbClr val="FF0000"/>
                </a:solidFill>
              </a:rPr>
              <a:t>175</a:t>
            </a:r>
            <a:r>
              <a:rPr kumimoji="1" lang="ja-JP" altLang="en-US" dirty="0" smtClean="0">
                <a:solidFill>
                  <a:srgbClr val="000000"/>
                </a:solidFill>
              </a:rPr>
              <a:t>個の超新星ニュートリノが</a:t>
            </a:r>
            <a:endParaRPr kumimoji="1" lang="en-US" altLang="ja-JP" dirty="0" smtClean="0">
              <a:solidFill>
                <a:srgbClr val="000000"/>
              </a:solidFill>
            </a:endParaRPr>
          </a:p>
          <a:p>
            <a:pPr marL="0" indent="0" algn="ctr">
              <a:buNone/>
            </a:pPr>
            <a:r>
              <a:rPr lang="ja-JP" altLang="en-US" dirty="0" smtClean="0">
                <a:solidFill>
                  <a:srgbClr val="000000"/>
                </a:solidFill>
              </a:rPr>
              <a:t>豆カミオカンデに</a:t>
            </a:r>
            <a:r>
              <a:rPr kumimoji="1" lang="ja-JP" altLang="en-US" dirty="0" smtClean="0">
                <a:solidFill>
                  <a:srgbClr val="000000"/>
                </a:solidFill>
              </a:rPr>
              <a:t>やってくる</a:t>
            </a:r>
            <a:r>
              <a:rPr lang="ja-JP" altLang="en-US" dirty="0" smtClean="0">
                <a:solidFill>
                  <a:srgbClr val="000000"/>
                </a:solidFill>
              </a:rPr>
              <a:t>！！！</a:t>
            </a:r>
            <a:endParaRPr kumimoji="1" lang="ja-JP" altLang="en-US" dirty="0">
              <a:solidFill>
                <a:srgbClr val="000000"/>
              </a:solidFill>
            </a:endParaRPr>
          </a:p>
        </p:txBody>
      </p:sp>
    </p:spTree>
    <p:extLst>
      <p:ext uri="{BB962C8B-B14F-4D97-AF65-F5344CB8AC3E}">
        <p14:creationId xmlns:p14="http://schemas.microsoft.com/office/powerpoint/2010/main" val="275194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4269545" cy="766371"/>
          </a:xfrm>
        </p:spPr>
        <p:txBody>
          <a:bodyPr/>
          <a:lstStyle/>
          <a:p>
            <a:r>
              <a:rPr kumimoji="1" lang="ja-JP" altLang="en-US" dirty="0" smtClean="0"/>
              <a:t>太陽ニュートリノ</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378634"/>
                <a:ext cx="8229600" cy="2771335"/>
              </a:xfrm>
            </p:spPr>
            <p:txBody>
              <a:bodyPr/>
              <a:lstStyle/>
              <a:p>
                <a:r>
                  <a:rPr lang="ja-JP" altLang="en-US" dirty="0" smtClean="0"/>
                  <a:t>予想されるイベント数</a:t>
                </a:r>
                <a:endParaRPr lang="en-US" altLang="ja-JP" dirty="0" smtClean="0"/>
              </a:p>
              <a:p>
                <a:pPr marL="0" indent="0">
                  <a:buNone/>
                </a:pPr>
                <a:r>
                  <a:rPr lang="ja-JP" altLang="en-US" dirty="0" smtClean="0"/>
                  <a:t>　　電子の個数       ：    水</a:t>
                </a:r>
                <a:r>
                  <a:rPr lang="en-US" altLang="ja-JP" dirty="0" smtClean="0"/>
                  <a:t>42.3L</a:t>
                </a:r>
              </a:p>
              <a:p>
                <a:pPr marL="0" indent="0">
                  <a:buNone/>
                </a:pPr>
                <a:r>
                  <a:rPr lang="ja-JP" altLang="en-US" dirty="0"/>
                  <a:t>　</a:t>
                </a:r>
                <a:r>
                  <a:rPr lang="ja-JP" altLang="en-US" dirty="0" smtClean="0"/>
                  <a:t>　反応断面積       ： </a:t>
                </a:r>
                <a14:m>
                  <m:oMath xmlns:m="http://schemas.openxmlformats.org/officeDocument/2006/math">
                    <m:r>
                      <a:rPr lang="en-US" altLang="ja-JP" b="0" i="0" dirty="0" smtClean="0">
                        <a:latin typeface="Cambria Math"/>
                      </a:rPr>
                      <m:t>  </m:t>
                    </m:r>
                    <m:r>
                      <a:rPr lang="en-US" altLang="ja-JP" dirty="0">
                        <a:latin typeface="Cambria Math"/>
                      </a:rPr>
                      <m:t>8.96</m:t>
                    </m:r>
                    <m:r>
                      <a:rPr lang="en-US" altLang="ja-JP" i="1" dirty="0" smtClean="0">
                        <a:latin typeface="Cambria Math"/>
                        <a:ea typeface="Cambria Math"/>
                      </a:rPr>
                      <m:t>×</m:t>
                    </m:r>
                    <m:sSup>
                      <m:sSupPr>
                        <m:ctrlPr>
                          <a:rPr lang="en-US" altLang="ja-JP" i="1" dirty="0" smtClean="0">
                            <a:latin typeface="Cambria Math"/>
                            <a:ea typeface="Cambria Math"/>
                          </a:rPr>
                        </m:ctrlPr>
                      </m:sSupPr>
                      <m:e>
                        <m:r>
                          <a:rPr lang="en-US" altLang="ja-JP" b="0" i="1" dirty="0" smtClean="0">
                            <a:latin typeface="Cambria Math"/>
                            <a:ea typeface="Cambria Math"/>
                          </a:rPr>
                          <m:t>10</m:t>
                        </m:r>
                      </m:e>
                      <m:sup>
                        <m:r>
                          <a:rPr lang="en-US" altLang="ja-JP" b="0" i="1" dirty="0" smtClean="0">
                            <a:latin typeface="Cambria Math"/>
                            <a:ea typeface="Cambria Math"/>
                          </a:rPr>
                          <m:t>−44</m:t>
                        </m:r>
                      </m:sup>
                    </m:sSup>
                  </m:oMath>
                </a14:m>
                <a:r>
                  <a:rPr lang="en-US" altLang="ja-JP" dirty="0" smtClean="0"/>
                  <a:t>(</a:t>
                </a:r>
                <a14:m>
                  <m:oMath xmlns:m="http://schemas.openxmlformats.org/officeDocument/2006/math">
                    <m:sSup>
                      <m:sSupPr>
                        <m:ctrlPr>
                          <a:rPr lang="en-US" altLang="ja-JP" i="1" dirty="0" smtClean="0">
                            <a:latin typeface="Cambria Math"/>
                          </a:rPr>
                        </m:ctrlPr>
                      </m:sSupPr>
                      <m:e>
                        <m:r>
                          <a:rPr lang="en-US" altLang="ja-JP" b="0" i="1" dirty="0" smtClean="0">
                            <a:latin typeface="Cambria Math"/>
                          </a:rPr>
                          <m:t>𝑐𝑚</m:t>
                        </m:r>
                      </m:e>
                      <m:sup>
                        <m:r>
                          <a:rPr lang="en-US" altLang="ja-JP" b="0" i="1" dirty="0" smtClean="0">
                            <a:latin typeface="Cambria Math"/>
                          </a:rPr>
                          <m:t>2</m:t>
                        </m:r>
                      </m:sup>
                    </m:sSup>
                  </m:oMath>
                </a14:m>
                <a:r>
                  <a:rPr lang="en-US" altLang="ja-JP" dirty="0" smtClean="0"/>
                  <a:t>)</a:t>
                </a:r>
              </a:p>
              <a:p>
                <a:pPr marL="0" indent="0">
                  <a:buNone/>
                </a:pPr>
                <a:r>
                  <a:rPr lang="ja-JP" altLang="en-US" dirty="0"/>
                  <a:t>　</a:t>
                </a:r>
                <a:r>
                  <a:rPr lang="ja-JP" altLang="en-US" dirty="0" smtClean="0"/>
                  <a:t>　ﾆｭｰﾄﾘﾉの強度  ：    </a:t>
                </a:r>
                <a14:m>
                  <m:oMath xmlns:m="http://schemas.openxmlformats.org/officeDocument/2006/math">
                    <m:r>
                      <a:rPr lang="en-US" altLang="ja-JP" b="0" i="1" smtClean="0">
                        <a:latin typeface="Cambria Math"/>
                      </a:rPr>
                      <m:t>5.25</m:t>
                    </m:r>
                    <m:r>
                      <a:rPr lang="en-US" altLang="ja-JP" b="0" i="1" smtClean="0">
                        <a:latin typeface="Cambria Math"/>
                        <a:ea typeface="Cambria Math"/>
                      </a:rPr>
                      <m:t>×</m:t>
                    </m:r>
                    <m:sSup>
                      <m:sSupPr>
                        <m:ctrlPr>
                          <a:rPr lang="en-US" altLang="ja-JP" b="0" i="1" smtClean="0">
                            <a:latin typeface="Cambria Math"/>
                            <a:ea typeface="Cambria Math"/>
                          </a:rPr>
                        </m:ctrlPr>
                      </m:sSupPr>
                      <m:e>
                        <m:r>
                          <a:rPr lang="en-US" altLang="ja-JP" b="0" i="1" smtClean="0">
                            <a:latin typeface="Cambria Math"/>
                            <a:ea typeface="Cambria Math"/>
                          </a:rPr>
                          <m:t>10</m:t>
                        </m:r>
                      </m:e>
                      <m:sup>
                        <m:r>
                          <a:rPr lang="en-US" altLang="ja-JP" b="0" i="1" smtClean="0">
                            <a:latin typeface="Cambria Math"/>
                            <a:ea typeface="Cambria Math"/>
                          </a:rPr>
                          <m:t>6</m:t>
                        </m:r>
                      </m:sup>
                    </m:sSup>
                  </m:oMath>
                </a14:m>
                <a:r>
                  <a:rPr lang="en-US" altLang="ja-JP" dirty="0" smtClean="0"/>
                  <a:t>(</a:t>
                </a:r>
                <a14:m>
                  <m:oMath xmlns:m="http://schemas.openxmlformats.org/officeDocument/2006/math">
                    <m:sSup>
                      <m:sSupPr>
                        <m:ctrlPr>
                          <a:rPr lang="en-US" altLang="ja-JP" i="1" dirty="0" smtClean="0">
                            <a:latin typeface="Cambria Math"/>
                          </a:rPr>
                        </m:ctrlPr>
                      </m:sSupPr>
                      <m:e>
                        <m:r>
                          <a:rPr lang="en-US" altLang="ja-JP" b="0" i="1" dirty="0" smtClean="0">
                            <a:latin typeface="Cambria Math"/>
                          </a:rPr>
                          <m:t>𝑐𝑚</m:t>
                        </m:r>
                      </m:e>
                      <m:sup>
                        <m:r>
                          <a:rPr lang="en-US" altLang="ja-JP" b="0" i="1" dirty="0" smtClean="0">
                            <a:latin typeface="Cambria Math"/>
                          </a:rPr>
                          <m:t>−2</m:t>
                        </m:r>
                      </m:sup>
                    </m:sSup>
                    <m:sSup>
                      <m:sSupPr>
                        <m:ctrlPr>
                          <a:rPr lang="en-US" altLang="ja-JP" i="1" dirty="0" smtClean="0">
                            <a:latin typeface="Cambria Math"/>
                          </a:rPr>
                        </m:ctrlPr>
                      </m:sSupPr>
                      <m:e>
                        <m:r>
                          <a:rPr lang="en-US" altLang="ja-JP" b="0" i="1" dirty="0" smtClean="0">
                            <a:latin typeface="Cambria Math"/>
                          </a:rPr>
                          <m:t>𝑠</m:t>
                        </m:r>
                      </m:e>
                      <m:sup>
                        <m:r>
                          <a:rPr lang="en-US" altLang="ja-JP" b="0" i="1" dirty="0" smtClean="0">
                            <a:latin typeface="Cambria Math"/>
                          </a:rPr>
                          <m:t>−1</m:t>
                        </m:r>
                      </m:sup>
                    </m:sSup>
                  </m:oMath>
                </a14:m>
                <a:r>
                  <a:rPr lang="en-US" altLang="ja-JP" dirty="0" smtClean="0"/>
                  <a:t>)</a:t>
                </a:r>
              </a:p>
              <a:p>
                <a:pPr marL="0" indent="0">
                  <a:buNone/>
                </a:pPr>
                <a:endParaRPr lang="en-US" altLang="ja-JP" dirty="0" smtClean="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378634"/>
                <a:ext cx="8229600" cy="2771335"/>
              </a:xfrm>
              <a:blipFill rotWithShape="1">
                <a:blip r:embed="rId3"/>
                <a:stretch>
                  <a:fillRect l="-1630" t="-3956"/>
                </a:stretch>
              </a:blipFill>
            </p:spPr>
            <p:txBody>
              <a:bodyPr/>
              <a:lstStyle/>
              <a:p>
                <a:r>
                  <a:rPr lang="ja-JP" altLang="en-US">
                    <a:noFill/>
                  </a:rPr>
                  <a:t> </a:t>
                </a:r>
              </a:p>
            </p:txBody>
          </p:sp>
        </mc:Fallback>
      </mc:AlternateContent>
      <p:sp>
        <p:nvSpPr>
          <p:cNvPr id="4" name="右矢印 3"/>
          <p:cNvSpPr/>
          <p:nvPr/>
        </p:nvSpPr>
        <p:spPr>
          <a:xfrm>
            <a:off x="1026942" y="4958860"/>
            <a:ext cx="1195754" cy="5205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2693964" y="4895946"/>
                <a:ext cx="5781821" cy="646331"/>
              </a:xfrm>
              <a:prstGeom prst="rect">
                <a:avLst/>
              </a:prstGeom>
              <a:noFill/>
            </p:spPr>
            <p:txBody>
              <a:bodyPr wrap="square" rtlCol="0">
                <a:spAutoFit/>
              </a:bodyPr>
              <a:lstStyle/>
              <a:p>
                <a:r>
                  <a:rPr kumimoji="1" lang="en-US" altLang="ja-JP" sz="3600" dirty="0" smtClean="0"/>
                  <a:t>1</a:t>
                </a:r>
                <a:r>
                  <a:rPr kumimoji="1" lang="ja-JP" altLang="en-US" sz="3600" dirty="0" smtClean="0"/>
                  <a:t>時間あたり</a:t>
                </a:r>
                <a14:m>
                  <m:oMath xmlns:m="http://schemas.openxmlformats.org/officeDocument/2006/math">
                    <m:r>
                      <a:rPr kumimoji="1" lang="en-US" altLang="ja-JP" sz="3600" i="1" smtClean="0">
                        <a:latin typeface="Cambria Math"/>
                        <a:ea typeface="Cambria Math"/>
                      </a:rPr>
                      <m:t>~</m:t>
                    </m:r>
                    <m:sSup>
                      <m:sSupPr>
                        <m:ctrlPr>
                          <a:rPr kumimoji="1" lang="en-US" altLang="ja-JP" sz="3600" i="1" smtClean="0">
                            <a:latin typeface="Cambria Math"/>
                            <a:ea typeface="Cambria Math"/>
                          </a:rPr>
                        </m:ctrlPr>
                      </m:sSupPr>
                      <m:e>
                        <m:r>
                          <a:rPr kumimoji="1" lang="en-US" altLang="ja-JP" sz="3600" b="0" i="1" smtClean="0">
                            <a:latin typeface="Cambria Math"/>
                            <a:ea typeface="Cambria Math"/>
                          </a:rPr>
                          <m:t>10</m:t>
                        </m:r>
                      </m:e>
                      <m:sup>
                        <m:r>
                          <a:rPr kumimoji="1" lang="en-US" altLang="ja-JP" sz="3600" b="0" i="1" smtClean="0">
                            <a:latin typeface="Cambria Math"/>
                            <a:ea typeface="Cambria Math"/>
                          </a:rPr>
                          <m:t>−4</m:t>
                        </m:r>
                      </m:sup>
                    </m:sSup>
                  </m:oMath>
                </a14:m>
                <a:r>
                  <a:rPr kumimoji="1" lang="ja-JP" altLang="en-US" sz="3600" dirty="0" smtClean="0"/>
                  <a:t>程度</a:t>
                </a:r>
                <a:endParaRPr kumimoji="1" lang="ja-JP" altLang="en-US" sz="36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693964" y="4895946"/>
                <a:ext cx="5781821" cy="646331"/>
              </a:xfrm>
              <a:prstGeom prst="rect">
                <a:avLst/>
              </a:prstGeom>
              <a:blipFill rotWithShape="1">
                <a:blip r:embed="rId4"/>
                <a:stretch>
                  <a:fillRect l="-3270" t="-18868" b="-367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58525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53619" y="335100"/>
            <a:ext cx="2743200" cy="728320"/>
          </a:xfrm>
        </p:spPr>
        <p:txBody>
          <a:bodyPr>
            <a:normAutofit fontScale="90000"/>
          </a:bodyPr>
          <a:lstStyle/>
          <a:p>
            <a:pPr algn="l"/>
            <a:r>
              <a:rPr kumimoji="1" lang="ja-JP" altLang="en-US" dirty="0" smtClean="0"/>
              <a:t>検出効率</a:t>
            </a:r>
            <a:endParaRPr kumimoji="1" lang="ja-JP" altLang="en-US" dirty="0"/>
          </a:p>
        </p:txBody>
      </p:sp>
      <p:sp>
        <p:nvSpPr>
          <p:cNvPr id="3" name="コンテンツ プレースホルダー 2"/>
          <p:cNvSpPr>
            <a:spLocks noGrp="1"/>
          </p:cNvSpPr>
          <p:nvPr>
            <p:ph idx="1"/>
          </p:nvPr>
        </p:nvSpPr>
        <p:spPr>
          <a:xfrm>
            <a:off x="759655" y="1526343"/>
            <a:ext cx="8229600" cy="2852225"/>
          </a:xfrm>
        </p:spPr>
        <p:txBody>
          <a:bodyPr>
            <a:normAutofit/>
          </a:bodyPr>
          <a:lstStyle/>
          <a:p>
            <a:r>
              <a:rPr kumimoji="1" lang="ja-JP" altLang="en-US" dirty="0" smtClean="0"/>
              <a:t>幾何学的に検出できない範囲</a:t>
            </a:r>
            <a:endParaRPr kumimoji="1" lang="en-US" altLang="ja-JP" dirty="0" smtClean="0"/>
          </a:p>
          <a:p>
            <a:pPr marL="0" indent="0">
              <a:buNone/>
            </a:pPr>
            <a:r>
              <a:rPr lang="ja-JP" altLang="en-US" dirty="0" smtClean="0"/>
              <a:t>　　　　　　　　　　　　　</a:t>
            </a:r>
            <a:r>
              <a:rPr lang="en-US" altLang="ja-JP" dirty="0" smtClean="0"/>
              <a:t>15</a:t>
            </a:r>
            <a:r>
              <a:rPr lang="ja-JP" altLang="en-US" dirty="0" smtClean="0"/>
              <a:t>％</a:t>
            </a:r>
            <a:endParaRPr kumimoji="1" lang="en-US" altLang="ja-JP" dirty="0" smtClean="0"/>
          </a:p>
          <a:p>
            <a:pPr marL="0" indent="0">
              <a:buNone/>
            </a:pPr>
            <a:endParaRPr lang="en-US" altLang="ja-JP" sz="1200" dirty="0"/>
          </a:p>
          <a:p>
            <a:r>
              <a:rPr lang="ja-JP" altLang="en-US" dirty="0" smtClean="0"/>
              <a:t>イベント取得効率</a:t>
            </a:r>
            <a:endParaRPr lang="en-US" altLang="ja-JP" dirty="0" smtClean="0"/>
          </a:p>
          <a:p>
            <a:pPr marL="0" indent="0">
              <a:buNone/>
            </a:pPr>
            <a:r>
              <a:rPr lang="ja-JP" altLang="en-US" dirty="0"/>
              <a:t>　</a:t>
            </a:r>
            <a:r>
              <a:rPr lang="ja-JP" altLang="en-US" dirty="0" smtClean="0"/>
              <a:t>　　　　　　　　　　　　</a:t>
            </a:r>
            <a:r>
              <a:rPr lang="en-US" altLang="ja-JP" dirty="0" smtClean="0"/>
              <a:t>11</a:t>
            </a:r>
            <a:r>
              <a:rPr lang="ja-JP" altLang="en-US" dirty="0" smtClean="0"/>
              <a:t>％</a:t>
            </a:r>
            <a:endParaRPr lang="en-US" altLang="ja-JP" dirty="0" smtClean="0"/>
          </a:p>
        </p:txBody>
      </p:sp>
      <p:sp>
        <p:nvSpPr>
          <p:cNvPr id="4" name="右矢印 3"/>
          <p:cNvSpPr/>
          <p:nvPr/>
        </p:nvSpPr>
        <p:spPr>
          <a:xfrm>
            <a:off x="731519" y="5296487"/>
            <a:ext cx="942536" cy="407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2011680" y="4819433"/>
                <a:ext cx="6977575" cy="1384995"/>
              </a:xfrm>
              <a:prstGeom prst="rect">
                <a:avLst/>
              </a:prstGeom>
              <a:noFill/>
            </p:spPr>
            <p:txBody>
              <a:bodyPr wrap="square" rtlCol="0">
                <a:spAutoFit/>
              </a:bodyPr>
              <a:lstStyle/>
              <a:p>
                <a:r>
                  <a:rPr lang="ja-JP" altLang="en-US" sz="2800" dirty="0" smtClean="0"/>
                  <a:t>豆カミオカンデの感度と検出効率をあわせて</a:t>
                </a:r>
                <a:endParaRPr lang="en-US" altLang="ja-JP" sz="2800" dirty="0" smtClean="0"/>
              </a:p>
              <a:p>
                <a:r>
                  <a:rPr lang="ja-JP" altLang="en-US" sz="2800" dirty="0" smtClean="0"/>
                  <a:t>観測できる回数は</a:t>
                </a:r>
                <a:endParaRPr lang="en-US" altLang="ja-JP" sz="2800" dirty="0" smtClean="0"/>
              </a:p>
              <a:p>
                <a:r>
                  <a:rPr lang="ja-JP" altLang="en-US" sz="2800" dirty="0" smtClean="0"/>
                  <a:t>およそ１時間あたり</a:t>
                </a:r>
                <a14:m>
                  <m:oMath xmlns:m="http://schemas.openxmlformats.org/officeDocument/2006/math">
                    <m:r>
                      <a:rPr lang="en-US" altLang="ja-JP" sz="2800" i="1" smtClean="0">
                        <a:latin typeface="Cambria Math"/>
                        <a:ea typeface="Cambria Math"/>
                      </a:rPr>
                      <m:t>~</m:t>
                    </m:r>
                    <m:sSup>
                      <m:sSupPr>
                        <m:ctrlPr>
                          <a:rPr lang="en-US" altLang="ja-JP" sz="2800" i="1" smtClean="0">
                            <a:latin typeface="Cambria Math"/>
                            <a:ea typeface="Cambria Math"/>
                          </a:rPr>
                        </m:ctrlPr>
                      </m:sSupPr>
                      <m:e>
                        <m:r>
                          <a:rPr lang="en-US" altLang="ja-JP" sz="2800" b="0" i="1" smtClean="0">
                            <a:latin typeface="Cambria Math"/>
                            <a:ea typeface="Cambria Math"/>
                          </a:rPr>
                          <m:t>10</m:t>
                        </m:r>
                      </m:e>
                      <m:sup>
                        <m:r>
                          <a:rPr lang="en-US" altLang="ja-JP" sz="2800" b="0" i="1" smtClean="0">
                            <a:latin typeface="Cambria Math"/>
                            <a:ea typeface="Cambria Math"/>
                          </a:rPr>
                          <m:t>−6</m:t>
                        </m:r>
                      </m:sup>
                    </m:sSup>
                  </m:oMath>
                </a14:m>
                <a:r>
                  <a:rPr kumimoji="1" lang="ja-JP" altLang="en-US" sz="2800" dirty="0" smtClean="0"/>
                  <a:t>回程度</a:t>
                </a:r>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011680" y="4819433"/>
                <a:ext cx="6977575" cy="1384995"/>
              </a:xfrm>
              <a:prstGeom prst="rect">
                <a:avLst/>
              </a:prstGeom>
              <a:blipFill rotWithShape="1">
                <a:blip r:embed="rId3"/>
                <a:stretch>
                  <a:fillRect l="-1747" t="-6167" b="-96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39531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9391" y="513788"/>
            <a:ext cx="4705643" cy="752304"/>
          </a:xfrm>
        </p:spPr>
        <p:txBody>
          <a:bodyPr>
            <a:normAutofit fontScale="90000"/>
          </a:bodyPr>
          <a:lstStyle/>
          <a:p>
            <a:r>
              <a:rPr lang="ja-JP" altLang="en-US" dirty="0" smtClean="0"/>
              <a:t>データの解析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宇宙線</a:t>
            </a:r>
            <a:r>
              <a:rPr kumimoji="1" lang="en-US" altLang="ja-JP" dirty="0" smtClean="0"/>
              <a:t>(</a:t>
            </a:r>
            <a:r>
              <a:rPr kumimoji="1" lang="ja-JP" altLang="en-US" dirty="0" smtClean="0"/>
              <a:t>ミューオン</a:t>
            </a:r>
            <a:r>
              <a:rPr kumimoji="1" lang="en-US" altLang="ja-JP" dirty="0" smtClean="0"/>
              <a:t>)</a:t>
            </a:r>
            <a:r>
              <a:rPr kumimoji="1" lang="ja-JP" altLang="en-US" dirty="0" smtClean="0"/>
              <a:t>とニュートリノを区別したい</a:t>
            </a:r>
            <a:endParaRPr kumimoji="1" lang="en-US" altLang="ja-JP" dirty="0" smtClean="0"/>
          </a:p>
          <a:p>
            <a:pPr marL="0" indent="0">
              <a:buNone/>
            </a:pPr>
            <a:endParaRPr lang="en-US" altLang="ja-JP" sz="2800" dirty="0"/>
          </a:p>
          <a:p>
            <a:pPr marL="0" indent="0">
              <a:buNone/>
            </a:pPr>
            <a:r>
              <a:rPr lang="ja-JP" altLang="en-US" dirty="0" smtClean="0"/>
              <a:t>ミューオンのデータをカットする</a:t>
            </a:r>
            <a:endParaRPr kumimoji="1" lang="en-US" altLang="ja-JP" dirty="0" smtClean="0"/>
          </a:p>
          <a:p>
            <a:r>
              <a:rPr lang="ja-JP" altLang="en-US" dirty="0" smtClean="0"/>
              <a:t>シンチレータを用いる</a:t>
            </a:r>
            <a:endParaRPr lang="en-US" altLang="ja-JP" dirty="0"/>
          </a:p>
          <a:p>
            <a:r>
              <a:rPr lang="ja-JP" altLang="en-US" dirty="0" smtClean="0"/>
              <a:t>エネルギー量から推測する</a:t>
            </a:r>
            <a:endParaRPr lang="en-US" altLang="ja-JP" dirty="0"/>
          </a:p>
        </p:txBody>
      </p:sp>
    </p:spTree>
    <p:extLst>
      <p:ext uri="{BB962C8B-B14F-4D97-AF65-F5344CB8AC3E}">
        <p14:creationId xmlns:p14="http://schemas.microsoft.com/office/powerpoint/2010/main" val="2633954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0975" y="482477"/>
            <a:ext cx="6309360" cy="766371"/>
          </a:xfrm>
        </p:spPr>
        <p:txBody>
          <a:bodyPr/>
          <a:lstStyle/>
          <a:p>
            <a:r>
              <a:rPr kumimoji="1" lang="ja-JP" altLang="en-US" dirty="0" smtClean="0"/>
              <a:t>シンチレータの使用</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965" y="2469876"/>
            <a:ext cx="5798370" cy="3467874"/>
          </a:xfrm>
        </p:spPr>
      </p:pic>
      <p:sp>
        <p:nvSpPr>
          <p:cNvPr id="3" name="テキスト ボックス 2"/>
          <p:cNvSpPr txBox="1"/>
          <p:nvPr/>
        </p:nvSpPr>
        <p:spPr>
          <a:xfrm>
            <a:off x="900332" y="1766853"/>
            <a:ext cx="7821637" cy="523220"/>
          </a:xfrm>
          <a:prstGeom prst="rect">
            <a:avLst/>
          </a:prstGeom>
          <a:noFill/>
        </p:spPr>
        <p:txBody>
          <a:bodyPr wrap="square" rtlCol="0">
            <a:spAutoFit/>
          </a:bodyPr>
          <a:lstStyle/>
          <a:p>
            <a:r>
              <a:rPr kumimoji="1" lang="ja-JP" altLang="en-US" sz="2800" dirty="0" smtClean="0"/>
              <a:t>ゲートが入ったときのシンチレータに</a:t>
            </a:r>
            <a:r>
              <a:rPr lang="ja-JP" altLang="en-US" sz="2800" dirty="0" smtClean="0"/>
              <a:t>ながれる光量</a:t>
            </a:r>
            <a:endParaRPr kumimoji="1" lang="ja-JP" altLang="en-US" sz="2800" dirty="0"/>
          </a:p>
        </p:txBody>
      </p:sp>
    </p:spTree>
    <p:extLst>
      <p:ext uri="{BB962C8B-B14F-4D97-AF65-F5344CB8AC3E}">
        <p14:creationId xmlns:p14="http://schemas.microsoft.com/office/powerpoint/2010/main" val="2026650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2773"/>
            <a:ext cx="7012745" cy="808574"/>
          </a:xfrm>
        </p:spPr>
        <p:txBody>
          <a:bodyPr>
            <a:normAutofit fontScale="90000"/>
          </a:bodyPr>
          <a:lstStyle/>
          <a:p>
            <a:r>
              <a:rPr kumimoji="1" lang="ja-JP" altLang="en-US" dirty="0" smtClean="0"/>
              <a:t>太陽ニュートリノを見つけるには</a:t>
            </a:r>
            <a:endParaRPr kumimoji="1" lang="ja-JP" altLang="en-US" dirty="0"/>
          </a:p>
        </p:txBody>
      </p:sp>
      <p:sp>
        <p:nvSpPr>
          <p:cNvPr id="3" name="コンテンツ プレースホルダー 2"/>
          <p:cNvSpPr>
            <a:spLocks noGrp="1"/>
          </p:cNvSpPr>
          <p:nvPr>
            <p:ph idx="1"/>
          </p:nvPr>
        </p:nvSpPr>
        <p:spPr>
          <a:xfrm>
            <a:off x="611945" y="1160267"/>
            <a:ext cx="8229600" cy="1822084"/>
          </a:xfrm>
        </p:spPr>
        <p:txBody>
          <a:bodyPr>
            <a:normAutofit/>
          </a:bodyPr>
          <a:lstStyle/>
          <a:p>
            <a:r>
              <a:rPr kumimoji="1" lang="ja-JP" altLang="en-US" dirty="0" smtClean="0"/>
              <a:t>宇宙線をカット</a:t>
            </a:r>
            <a:endParaRPr kumimoji="1" lang="en-US" altLang="ja-JP" sz="1200" dirty="0" smtClean="0"/>
          </a:p>
          <a:p>
            <a:r>
              <a:rPr kumimoji="1" lang="ja-JP" altLang="en-US" dirty="0" smtClean="0"/>
              <a:t>反応する</a:t>
            </a:r>
            <a:r>
              <a:rPr kumimoji="1" lang="en-US" altLang="ja-JP" dirty="0" smtClean="0"/>
              <a:t>PMT</a:t>
            </a:r>
            <a:r>
              <a:rPr kumimoji="1" lang="ja-JP" altLang="en-US" dirty="0" smtClean="0"/>
              <a:t>の数</a:t>
            </a:r>
            <a:r>
              <a:rPr lang="ja-JP" altLang="en-US" dirty="0" smtClean="0"/>
              <a:t>が少ない</a:t>
            </a:r>
            <a:r>
              <a:rPr lang="en-US" altLang="ja-JP" dirty="0" smtClean="0"/>
              <a:t>(10</a:t>
            </a:r>
            <a:r>
              <a:rPr lang="ja-JP" altLang="en-US" dirty="0" smtClean="0"/>
              <a:t>コ以下</a:t>
            </a:r>
            <a:r>
              <a:rPr lang="en-US" altLang="ja-JP" dirty="0" smtClean="0"/>
              <a:t>)</a:t>
            </a:r>
            <a:endParaRPr lang="en-US" altLang="ja-JP" sz="1800" dirty="0" smtClean="0"/>
          </a:p>
          <a:p>
            <a:pPr marL="0" indent="0">
              <a:buNone/>
            </a:pPr>
            <a:endParaRPr kumimoji="1" lang="en-US" altLang="ja-JP" sz="100" dirty="0" smtClean="0"/>
          </a:p>
          <a:p>
            <a:r>
              <a:rPr lang="ja-JP" altLang="en-US" dirty="0" smtClean="0"/>
              <a:t>朝晩の測定の違い</a:t>
            </a:r>
            <a:endParaRPr lang="en-US" altLang="ja-JP" dirty="0" smtClean="0"/>
          </a:p>
          <a:p>
            <a:endParaRPr lang="en-US" altLang="ja-JP"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51" y="2982351"/>
            <a:ext cx="710247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矢印 5"/>
          <p:cNvSpPr/>
          <p:nvPr/>
        </p:nvSpPr>
        <p:spPr>
          <a:xfrm rot="10800000">
            <a:off x="4220308" y="1301261"/>
            <a:ext cx="1645920" cy="37982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49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330590" y="109025"/>
            <a:ext cx="161075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結果</a:t>
            </a:r>
            <a:endParaRPr lang="ja-JP" altLang="en-US" dirty="0"/>
          </a:p>
        </p:txBody>
      </p:sp>
      <p:sp>
        <p:nvSpPr>
          <p:cNvPr id="5" name="コンテンツ プレースホルダー 4"/>
          <p:cNvSpPr txBox="1">
            <a:spLocks noGrp="1"/>
          </p:cNvSpPr>
          <p:nvPr>
            <p:ph idx="1"/>
          </p:nvPr>
        </p:nvSpPr>
        <p:spPr>
          <a:xfrm>
            <a:off x="752621" y="4251967"/>
            <a:ext cx="8166295" cy="2074414"/>
          </a:xfrm>
          <a:prstGeom prst="rect">
            <a:avLst/>
          </a:prstGeom>
          <a:noFill/>
        </p:spPr>
        <p:txBody>
          <a:bodyPr wrap="square" rtlCol="0">
            <a:spAutoFit/>
          </a:bodyPr>
          <a:lstStyle/>
          <a:p>
            <a:r>
              <a:rPr lang="ja-JP" altLang="en-US" sz="2800"/>
              <a:t>宇宙</a:t>
            </a:r>
            <a:r>
              <a:rPr lang="ja-JP" altLang="en-US" sz="2800" smtClean="0"/>
              <a:t>線がじゃま！！</a:t>
            </a:r>
            <a:endParaRPr lang="en-US" altLang="ja-JP" sz="2800" dirty="0" smtClean="0"/>
          </a:p>
          <a:p>
            <a:r>
              <a:rPr kumimoji="1" lang="ja-JP" altLang="en-US" sz="2800" dirty="0" smtClean="0"/>
              <a:t>装置の測定性能を向上すればもしかして</a:t>
            </a:r>
            <a:r>
              <a:rPr kumimoji="1" lang="en-US" altLang="ja-JP" sz="2800" dirty="0" smtClean="0"/>
              <a:t>…</a:t>
            </a:r>
          </a:p>
          <a:p>
            <a:r>
              <a:rPr lang="ja-JP" altLang="en-US" sz="2800" dirty="0" smtClean="0"/>
              <a:t>もし測定できるとしても同じセットアップなら</a:t>
            </a:r>
            <a:endParaRPr lang="en-US" altLang="ja-JP" sz="2800" dirty="0" smtClean="0"/>
          </a:p>
          <a:p>
            <a:pPr marL="0" indent="0">
              <a:buNone/>
            </a:pPr>
            <a:r>
              <a:rPr kumimoji="1" lang="ja-JP" altLang="en-US" sz="2800" dirty="0"/>
              <a:t>　</a:t>
            </a:r>
            <a:r>
              <a:rPr kumimoji="1" lang="ja-JP" altLang="en-US" sz="2800" dirty="0" smtClean="0"/>
              <a:t>　　　　スプリングスクール</a:t>
            </a:r>
            <a:r>
              <a:rPr kumimoji="1" lang="en-US" altLang="ja-JP" sz="2800" dirty="0" smtClean="0"/>
              <a:t>100</a:t>
            </a:r>
            <a:r>
              <a:rPr kumimoji="1" lang="ja-JP" altLang="en-US" sz="2800" dirty="0" smtClean="0"/>
              <a:t>万回分の測定が必要</a:t>
            </a:r>
            <a:endParaRPr kumimoji="1" lang="en-US" altLang="ja-JP" sz="2800" dirty="0" smtClean="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259" y="207499"/>
            <a:ext cx="4430537" cy="3999790"/>
          </a:xfrm>
          <a:prstGeom prst="rect">
            <a:avLst/>
          </a:prstGeom>
        </p:spPr>
      </p:pic>
    </p:spTree>
    <p:extLst>
      <p:ext uri="{BB962C8B-B14F-4D97-AF65-F5344CB8AC3E}">
        <p14:creationId xmlns:p14="http://schemas.microsoft.com/office/powerpoint/2010/main" val="17006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ニュートリノの相互作用</a:t>
            </a:r>
            <a:endParaRPr kumimoji="1" lang="ja-JP" altLang="en-US" dirty="0"/>
          </a:p>
        </p:txBody>
      </p:sp>
      <p:sp>
        <p:nvSpPr>
          <p:cNvPr id="3" name="コンテンツ プレースホルダー 2"/>
          <p:cNvSpPr>
            <a:spLocks noGrp="1"/>
          </p:cNvSpPr>
          <p:nvPr>
            <p:ph idx="1"/>
          </p:nvPr>
        </p:nvSpPr>
        <p:spPr>
          <a:xfrm>
            <a:off x="457200" y="1270000"/>
            <a:ext cx="8229600" cy="5350933"/>
          </a:xfrm>
        </p:spPr>
        <p:txBody>
          <a:bodyPr>
            <a:normAutofit/>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lang="ja-JP" altLang="en-US" dirty="0" smtClean="0"/>
              <a:t>ニュートリノは</a:t>
            </a:r>
            <a:r>
              <a:rPr lang="en-US" altLang="ja-JP" dirty="0" smtClean="0"/>
              <a:t>Z</a:t>
            </a:r>
            <a:r>
              <a:rPr lang="ja-JP" altLang="en-US" dirty="0" smtClean="0"/>
              <a:t>ボソンと</a:t>
            </a:r>
            <a:r>
              <a:rPr lang="en-US" altLang="ja-JP" dirty="0" smtClean="0"/>
              <a:t>W</a:t>
            </a:r>
            <a:r>
              <a:rPr lang="ja-JP" altLang="en-US" dirty="0" smtClean="0"/>
              <a:t>ボソンとしか相互作用しないので身の回りのものと反応しづらい</a:t>
            </a:r>
            <a:endParaRPr lang="en-US" altLang="ja-JP" dirty="0" smtClean="0"/>
          </a:p>
          <a:p>
            <a:pPr marL="0" indent="0">
              <a:buNone/>
            </a:pPr>
            <a:r>
              <a:rPr kumimoji="1" lang="en-US" altLang="ja-JP" dirty="0" smtClean="0"/>
              <a:t>→</a:t>
            </a:r>
            <a:r>
              <a:rPr kumimoji="1" lang="ja-JP" altLang="en-US" dirty="0" smtClean="0"/>
              <a:t>ニュートリノと反応した荷電粒子を観測！！</a:t>
            </a:r>
            <a:endParaRPr kumimoji="1" lang="ja-JP" altLang="en-US" dirty="0"/>
          </a:p>
        </p:txBody>
      </p:sp>
      <p:pic>
        <p:nvPicPr>
          <p:cNvPr id="5" name="図 4"/>
          <p:cNvPicPr>
            <a:picLocks noChangeAspect="1"/>
          </p:cNvPicPr>
          <p:nvPr/>
        </p:nvPicPr>
        <p:blipFill>
          <a:blip r:embed="rId3"/>
          <a:stretch>
            <a:fillRect/>
          </a:stretch>
        </p:blipFill>
        <p:spPr>
          <a:xfrm>
            <a:off x="4565650" y="1430338"/>
            <a:ext cx="3365500" cy="2552700"/>
          </a:xfrm>
          <a:prstGeom prst="rect">
            <a:avLst/>
          </a:prstGeom>
        </p:spPr>
      </p:pic>
      <p:pic>
        <p:nvPicPr>
          <p:cNvPr id="6" name="図 5"/>
          <p:cNvPicPr>
            <a:picLocks noChangeAspect="1"/>
          </p:cNvPicPr>
          <p:nvPr/>
        </p:nvPicPr>
        <p:blipFill>
          <a:blip r:embed="rId4"/>
          <a:stretch>
            <a:fillRect/>
          </a:stretch>
        </p:blipFill>
        <p:spPr>
          <a:xfrm>
            <a:off x="795866" y="1417638"/>
            <a:ext cx="3390900" cy="2565400"/>
          </a:xfrm>
          <a:prstGeom prst="rect">
            <a:avLst/>
          </a:prstGeom>
        </p:spPr>
      </p:pic>
      <p:sp>
        <p:nvSpPr>
          <p:cNvPr id="7" name="テキスト ボックス 6"/>
          <p:cNvSpPr txBox="1"/>
          <p:nvPr/>
        </p:nvSpPr>
        <p:spPr>
          <a:xfrm>
            <a:off x="2692400" y="4167704"/>
            <a:ext cx="3251311" cy="369332"/>
          </a:xfrm>
          <a:prstGeom prst="rect">
            <a:avLst/>
          </a:prstGeom>
          <a:noFill/>
        </p:spPr>
        <p:txBody>
          <a:bodyPr wrap="none" rtlCol="0">
            <a:spAutoFit/>
          </a:bodyPr>
          <a:lstStyle/>
          <a:p>
            <a:r>
              <a:rPr lang="ja-JP" altLang="en-US" dirty="0" smtClean="0">
                <a:solidFill>
                  <a:prstClr val="black"/>
                </a:solidFill>
              </a:rPr>
              <a:t>電子・電子ニュートリノ相互作用</a:t>
            </a:r>
            <a:endParaRPr lang="ja-JP" altLang="en-US" dirty="0">
              <a:solidFill>
                <a:prstClr val="black"/>
              </a:solidFill>
            </a:endParaRPr>
          </a:p>
        </p:txBody>
      </p:sp>
    </p:spTree>
    <p:extLst>
      <p:ext uri="{BB962C8B-B14F-4D97-AF65-F5344CB8AC3E}">
        <p14:creationId xmlns:p14="http://schemas.microsoft.com/office/powerpoint/2010/main" val="1000752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4671"/>
            <a:ext cx="7842738" cy="710100"/>
          </a:xfrm>
        </p:spPr>
        <p:txBody>
          <a:bodyPr>
            <a:normAutofit fontScale="90000"/>
          </a:bodyPr>
          <a:lstStyle/>
          <a:p>
            <a:r>
              <a:rPr kumimoji="1" lang="ja-JP" altLang="en-US" dirty="0" smtClean="0"/>
              <a:t>超新星</a:t>
            </a:r>
            <a:r>
              <a:rPr lang="ja-JP" altLang="en-US" dirty="0" smtClean="0"/>
              <a:t>ニュートリノを見つけるには</a:t>
            </a:r>
            <a:endParaRPr kumimoji="1" lang="ja-JP" altLang="en-US" dirty="0"/>
          </a:p>
        </p:txBody>
      </p:sp>
      <p:sp>
        <p:nvSpPr>
          <p:cNvPr id="3" name="コンテンツ プレースホルダー 2"/>
          <p:cNvSpPr>
            <a:spLocks noGrp="1"/>
          </p:cNvSpPr>
          <p:nvPr>
            <p:ph idx="1"/>
          </p:nvPr>
        </p:nvSpPr>
        <p:spPr>
          <a:xfrm>
            <a:off x="555674" y="970670"/>
            <a:ext cx="8229600" cy="1434904"/>
          </a:xfrm>
        </p:spPr>
        <p:txBody>
          <a:bodyPr>
            <a:normAutofit/>
          </a:bodyPr>
          <a:lstStyle/>
          <a:p>
            <a:pPr marL="0" indent="0">
              <a:buNone/>
            </a:pPr>
            <a:r>
              <a:rPr kumimoji="1" lang="ja-JP" altLang="en-US" dirty="0" smtClean="0"/>
              <a:t>・</a:t>
            </a:r>
            <a:r>
              <a:rPr kumimoji="1" lang="en-US" altLang="ja-JP" dirty="0" smtClean="0"/>
              <a:t>(t-</a:t>
            </a:r>
            <a:r>
              <a:rPr lang="ja-JP" altLang="en-US" dirty="0" smtClean="0"/>
              <a:t>イベント</a:t>
            </a:r>
            <a:r>
              <a:rPr kumimoji="1" lang="ja-JP" altLang="en-US" dirty="0" smtClean="0"/>
              <a:t>数</a:t>
            </a:r>
            <a:r>
              <a:rPr kumimoji="1" lang="en-US" altLang="ja-JP" dirty="0" smtClean="0"/>
              <a:t>)</a:t>
            </a:r>
            <a:r>
              <a:rPr kumimoji="1" lang="ja-JP" altLang="en-US" dirty="0" smtClean="0"/>
              <a:t>のグラフで有意に</a:t>
            </a:r>
            <a:endParaRPr kumimoji="1" lang="en-US" altLang="ja-JP" dirty="0" smtClean="0"/>
          </a:p>
          <a:p>
            <a:pPr marL="0" indent="0">
              <a:buNone/>
            </a:pPr>
            <a:r>
              <a:rPr kumimoji="1" lang="ja-JP" altLang="en-US" dirty="0" smtClean="0"/>
              <a:t>       観測量がふえる瞬間が</a:t>
            </a:r>
            <a:r>
              <a:rPr lang="ja-JP" altLang="en-US" dirty="0"/>
              <a:t>ある</a:t>
            </a:r>
            <a:r>
              <a:rPr lang="ja-JP" altLang="en-US" dirty="0" smtClean="0"/>
              <a:t>か</a:t>
            </a:r>
            <a:endParaRPr lang="en-US" altLang="ja-JP" dirty="0" smtClean="0"/>
          </a:p>
          <a:p>
            <a:pPr marL="0" indent="0">
              <a:buNone/>
            </a:pPr>
            <a:endParaRPr kumimoji="1"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p:txBody>
      </p:sp>
      <p:sp>
        <p:nvSpPr>
          <p:cNvPr id="5" name="タイトル 1"/>
          <p:cNvSpPr txBox="1">
            <a:spLocks/>
          </p:cNvSpPr>
          <p:nvPr/>
        </p:nvSpPr>
        <p:spPr>
          <a:xfrm>
            <a:off x="267287" y="4011083"/>
            <a:ext cx="1976511" cy="696033"/>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結果</a:t>
            </a:r>
            <a:endParaRPr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988" y="2405574"/>
            <a:ext cx="7357403" cy="427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9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陽子</a:t>
            </a:r>
            <a:r>
              <a:rPr kumimoji="1" lang="ja-JP" altLang="en-US" dirty="0" smtClean="0"/>
              <a:t>崩壊の概要、</a:t>
            </a:r>
            <a:r>
              <a:rPr kumimoji="1" lang="en-US" altLang="ja-JP" dirty="0" smtClean="0"/>
              <a:t>SK</a:t>
            </a:r>
            <a:r>
              <a:rPr lang="ja-JP" altLang="en-US" dirty="0" err="1" smtClean="0"/>
              <a:t>での</a:t>
            </a:r>
            <a:r>
              <a:rPr lang="ja-JP" altLang="en-US" dirty="0" smtClean="0"/>
              <a:t>実績</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P </a:t>
            </a:r>
            <a:r>
              <a:rPr lang="ja-JP" altLang="en-US" dirty="0" smtClean="0"/>
              <a:t>→ </a:t>
            </a:r>
            <a:r>
              <a:rPr lang="en-US" altLang="ja-JP" dirty="0" smtClean="0"/>
              <a:t>e</a:t>
            </a:r>
            <a:r>
              <a:rPr lang="en-US" altLang="ja-JP" baseline="30000" dirty="0" smtClean="0"/>
              <a:t>+</a:t>
            </a:r>
            <a:r>
              <a:rPr lang="en-US" altLang="ja-JP" dirty="0" smtClean="0"/>
              <a:t> + π</a:t>
            </a:r>
            <a:r>
              <a:rPr lang="en-US" altLang="ja-JP" baseline="30000" dirty="0"/>
              <a:t>0</a:t>
            </a:r>
            <a:r>
              <a:rPr lang="en-US" altLang="ja-JP" dirty="0" smtClean="0"/>
              <a:t>   </a:t>
            </a:r>
            <a:r>
              <a:rPr lang="ja-JP" altLang="en-US" dirty="0" smtClean="0"/>
              <a:t>などがある。</a:t>
            </a:r>
            <a:endParaRPr lang="en-US" altLang="ja-JP" dirty="0" smtClean="0"/>
          </a:p>
          <a:p>
            <a:pPr marL="0" indent="0">
              <a:buNone/>
            </a:pPr>
            <a:r>
              <a:rPr lang="ja-JP" altLang="en-US" dirty="0"/>
              <a:t>　</a:t>
            </a:r>
            <a:r>
              <a:rPr lang="en-US" altLang="ja-JP" dirty="0" smtClean="0"/>
              <a:t>(</a:t>
            </a:r>
            <a:r>
              <a:rPr lang="ja-JP" altLang="en-US" dirty="0" smtClean="0"/>
              <a:t>反応確率～</a:t>
            </a:r>
            <a:r>
              <a:rPr lang="en-US" altLang="ja-JP" dirty="0" smtClean="0"/>
              <a:t>1/10</a:t>
            </a:r>
            <a:r>
              <a:rPr lang="en-US" altLang="ja-JP" baseline="30000" dirty="0" smtClean="0"/>
              <a:t>30</a:t>
            </a:r>
            <a:r>
              <a:rPr lang="ja-JP" altLang="en-US" dirty="0" smtClean="0"/>
              <a:t>年</a:t>
            </a:r>
            <a:r>
              <a:rPr lang="en-US" altLang="ja-JP" dirty="0" smtClean="0"/>
              <a:t>)</a:t>
            </a:r>
          </a:p>
          <a:p>
            <a:pPr marL="0" indent="0">
              <a:buNone/>
            </a:pPr>
            <a:r>
              <a:rPr lang="ja-JP" altLang="en-US" dirty="0"/>
              <a:t>　</a:t>
            </a:r>
            <a:r>
              <a:rPr lang="ja-JP" altLang="en-US" dirty="0" smtClean="0"/>
              <a:t>ちなみに宇宙の年齢は</a:t>
            </a:r>
            <a:r>
              <a:rPr lang="en-US" altLang="ja-JP" dirty="0" smtClean="0"/>
              <a:t>10</a:t>
            </a:r>
            <a:r>
              <a:rPr lang="en-US" altLang="ja-JP" baseline="30000" dirty="0" smtClean="0"/>
              <a:t>10</a:t>
            </a:r>
            <a:r>
              <a:rPr lang="ja-JP" altLang="en-US" dirty="0" smtClean="0"/>
              <a:t>年</a:t>
            </a:r>
            <a:endParaRPr lang="en-US" altLang="ja-JP" baseline="30000" dirty="0" smtClean="0"/>
          </a:p>
          <a:p>
            <a:r>
              <a:rPr lang="en-US" altLang="ja-JP" dirty="0" smtClean="0"/>
              <a:t>SK</a:t>
            </a:r>
            <a:r>
              <a:rPr lang="ja-JP" altLang="en-US" dirty="0" smtClean="0"/>
              <a:t>実験でもまだ観測されていない。</a:t>
            </a:r>
            <a:endParaRPr lang="en-US" altLang="ja-JP" dirty="0" smtClean="0"/>
          </a:p>
          <a:p>
            <a:r>
              <a:rPr kumimoji="1" lang="ja-JP" altLang="en-US" dirty="0" smtClean="0"/>
              <a:t>陽子崩壊が観測されれば、標準模型を拡張した大統一理論の正当性が示される。</a:t>
            </a:r>
            <a:endParaRPr kumimoji="1" lang="en-US" altLang="ja-JP" dirty="0" smtClean="0"/>
          </a:p>
          <a:p>
            <a:r>
              <a:rPr lang="ja-JP" altLang="en-US" dirty="0" smtClean="0"/>
              <a:t>今回の実験では</a:t>
            </a:r>
            <a:r>
              <a:rPr lang="en-US" altLang="ja-JP" dirty="0"/>
              <a:t>P </a:t>
            </a:r>
            <a:r>
              <a:rPr lang="ja-JP" altLang="en-US" dirty="0"/>
              <a:t>→ </a:t>
            </a:r>
            <a:r>
              <a:rPr lang="en-US" altLang="ja-JP" dirty="0" smtClean="0"/>
              <a:t>e</a:t>
            </a:r>
            <a:r>
              <a:rPr lang="en-US" altLang="ja-JP" baseline="30000" dirty="0" smtClean="0"/>
              <a:t>+</a:t>
            </a:r>
            <a:r>
              <a:rPr lang="en-US" altLang="ja-JP" dirty="0" smtClean="0"/>
              <a:t> </a:t>
            </a:r>
            <a:r>
              <a:rPr lang="en-US" altLang="ja-JP" dirty="0"/>
              <a:t>+ </a:t>
            </a:r>
            <a:r>
              <a:rPr lang="en-US" altLang="ja-JP" dirty="0" smtClean="0"/>
              <a:t>π</a:t>
            </a:r>
            <a:r>
              <a:rPr lang="en-US" altLang="ja-JP" baseline="30000" dirty="0" smtClean="0"/>
              <a:t>0</a:t>
            </a:r>
            <a:r>
              <a:rPr lang="en-US" altLang="ja-JP" dirty="0" smtClean="0"/>
              <a:t> </a:t>
            </a:r>
            <a:r>
              <a:rPr lang="ja-JP" altLang="en-US" dirty="0" smtClean="0"/>
              <a:t>をターゲットとする。</a:t>
            </a:r>
            <a:endParaRPr kumimoji="1" lang="ja-JP" altLang="en-US" dirty="0"/>
          </a:p>
        </p:txBody>
      </p:sp>
    </p:spTree>
    <p:extLst>
      <p:ext uri="{BB962C8B-B14F-4D97-AF65-F5344CB8AC3E}">
        <p14:creationId xmlns:p14="http://schemas.microsoft.com/office/powerpoint/2010/main" val="610962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028"/>
            <a:ext cx="8229600" cy="1143000"/>
          </a:xfrm>
        </p:spPr>
        <p:txBody>
          <a:bodyPr>
            <a:normAutofit/>
          </a:bodyPr>
          <a:lstStyle/>
          <a:p>
            <a:r>
              <a:rPr kumimoji="1" lang="ja-JP" altLang="en-US" dirty="0" smtClean="0"/>
              <a:t>セットアップ</a:t>
            </a:r>
            <a:endParaRPr kumimoji="1" lang="ja-JP" altLang="en-US" dirty="0"/>
          </a:p>
        </p:txBody>
      </p:sp>
      <p:pic>
        <p:nvPicPr>
          <p:cNvPr id="128" name="図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44894" y="3933002"/>
            <a:ext cx="2607075" cy="2607075"/>
          </a:xfrm>
          <a:prstGeom prst="rect">
            <a:avLst/>
          </a:prstGeom>
        </p:spPr>
      </p:pic>
      <p:sp>
        <p:nvSpPr>
          <p:cNvPr id="129" name="テキスト ボックス 128"/>
          <p:cNvSpPr txBox="1"/>
          <p:nvPr/>
        </p:nvSpPr>
        <p:spPr>
          <a:xfrm>
            <a:off x="13017" y="3143960"/>
            <a:ext cx="1055644" cy="646331"/>
          </a:xfrm>
          <a:prstGeom prst="rect">
            <a:avLst/>
          </a:prstGeom>
          <a:noFill/>
        </p:spPr>
        <p:txBody>
          <a:bodyPr wrap="square" rtlCol="0">
            <a:spAutoFit/>
          </a:bodyPr>
          <a:lstStyle/>
          <a:p>
            <a:r>
              <a:rPr lang="en-US" altLang="ja-JP" sz="3600" dirty="0" smtClean="0">
                <a:solidFill>
                  <a:srgbClr val="FF0000"/>
                </a:solidFill>
              </a:rPr>
              <a:t>PMT</a:t>
            </a:r>
            <a:endParaRPr lang="ja-JP" altLang="en-US" sz="3600" dirty="0">
              <a:solidFill>
                <a:srgbClr val="FF0000"/>
              </a:solidFill>
            </a:endParaRPr>
          </a:p>
        </p:txBody>
      </p:sp>
      <p:cxnSp>
        <p:nvCxnSpPr>
          <p:cNvPr id="131" name="直線矢印コネクタ 130"/>
          <p:cNvCxnSpPr/>
          <p:nvPr/>
        </p:nvCxnSpPr>
        <p:spPr>
          <a:xfrm>
            <a:off x="223024" y="3736819"/>
            <a:ext cx="22303" cy="918069"/>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3" name="直線矢印コネクタ 132"/>
          <p:cNvCxnSpPr/>
          <p:nvPr/>
        </p:nvCxnSpPr>
        <p:spPr>
          <a:xfrm>
            <a:off x="1068661" y="3736819"/>
            <a:ext cx="615173" cy="113909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178222" y="1992278"/>
            <a:ext cx="0" cy="4567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flipV="1">
            <a:off x="2194944" y="6523465"/>
            <a:ext cx="6922115" cy="306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H="1" flipV="1">
            <a:off x="9117059" y="1977558"/>
            <a:ext cx="3716" cy="45273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2191230" y="3216273"/>
            <a:ext cx="6929545" cy="3319273"/>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2" name="円/楕円 31"/>
          <p:cNvSpPr/>
          <p:nvPr/>
        </p:nvSpPr>
        <p:spPr>
          <a:xfrm>
            <a:off x="2194944" y="6587440"/>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3" name="正方形/長方形 32"/>
          <p:cNvSpPr/>
          <p:nvPr/>
        </p:nvSpPr>
        <p:spPr>
          <a:xfrm>
            <a:off x="5281039" y="4207729"/>
            <a:ext cx="341971" cy="591014"/>
          </a:xfrm>
          <a:prstGeom prst="rect">
            <a:avLst/>
          </a:prstGeom>
          <a:solidFill>
            <a:srgbClr val="FF0000">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cxnSp>
        <p:nvCxnSpPr>
          <p:cNvPr id="35" name="直線矢印コネクタ 34"/>
          <p:cNvCxnSpPr/>
          <p:nvPr/>
        </p:nvCxnSpPr>
        <p:spPr>
          <a:xfrm flipH="1">
            <a:off x="4052553" y="4798743"/>
            <a:ext cx="1228486" cy="1740059"/>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a:off x="5603502" y="4790381"/>
            <a:ext cx="1461826" cy="1788697"/>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3" idx="2"/>
          </p:cNvCxnSpPr>
          <p:nvPr/>
        </p:nvCxnSpPr>
        <p:spPr>
          <a:xfrm flipH="1">
            <a:off x="5452024" y="4798743"/>
            <a:ext cx="1" cy="6913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5446449" y="5128222"/>
            <a:ext cx="914401" cy="769441"/>
          </a:xfrm>
          <a:prstGeom prst="rect">
            <a:avLst/>
          </a:prstGeom>
          <a:noFill/>
        </p:spPr>
        <p:txBody>
          <a:bodyPr wrap="square" rtlCol="0">
            <a:spAutoFit/>
          </a:bodyPr>
          <a:lstStyle/>
          <a:p>
            <a:r>
              <a:rPr lang="en-US" altLang="ja-JP" sz="4400" dirty="0" smtClean="0">
                <a:solidFill>
                  <a:prstClr val="black"/>
                </a:solidFill>
              </a:rPr>
              <a:t>e</a:t>
            </a:r>
            <a:r>
              <a:rPr lang="en-US" altLang="ja-JP" sz="4400" baseline="30000" dirty="0" smtClean="0">
                <a:solidFill>
                  <a:prstClr val="black"/>
                </a:solidFill>
              </a:rPr>
              <a:t>+</a:t>
            </a:r>
            <a:endParaRPr lang="ja-JP" altLang="en-US" sz="4400" baseline="30000" dirty="0">
              <a:solidFill>
                <a:prstClr val="black"/>
              </a:solidFill>
            </a:endParaRPr>
          </a:p>
        </p:txBody>
      </p:sp>
      <p:cxnSp>
        <p:nvCxnSpPr>
          <p:cNvPr id="44" name="直線矢印コネクタ 43"/>
          <p:cNvCxnSpPr/>
          <p:nvPr/>
        </p:nvCxnSpPr>
        <p:spPr>
          <a:xfrm flipV="1">
            <a:off x="5623010" y="3361164"/>
            <a:ext cx="371714" cy="846569"/>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flipH="1" flipV="1">
            <a:off x="5005976" y="3361164"/>
            <a:ext cx="275065" cy="846567"/>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127891" y="771307"/>
            <a:ext cx="2574447" cy="769441"/>
          </a:xfrm>
          <a:prstGeom prst="rect">
            <a:avLst/>
          </a:prstGeom>
          <a:noFill/>
        </p:spPr>
        <p:txBody>
          <a:bodyPr wrap="square" rtlCol="0">
            <a:spAutoFit/>
          </a:bodyPr>
          <a:lstStyle/>
          <a:p>
            <a:r>
              <a:rPr lang="en-US" altLang="ja-JP" sz="4400" dirty="0" smtClean="0">
                <a:solidFill>
                  <a:prstClr val="black"/>
                </a:solidFill>
              </a:rPr>
              <a:t>π</a:t>
            </a:r>
            <a:r>
              <a:rPr lang="en-US" altLang="ja-JP" sz="4400" baseline="30000" dirty="0" smtClean="0">
                <a:solidFill>
                  <a:prstClr val="black"/>
                </a:solidFill>
              </a:rPr>
              <a:t>0</a:t>
            </a:r>
            <a:r>
              <a:rPr lang="ja-JP" altLang="en-US" sz="4400" dirty="0" smtClean="0">
                <a:solidFill>
                  <a:prstClr val="black"/>
                </a:solidFill>
              </a:rPr>
              <a:t>→</a:t>
            </a:r>
            <a:r>
              <a:rPr lang="en-US" altLang="ja-JP" sz="4400" dirty="0" smtClean="0">
                <a:solidFill>
                  <a:prstClr val="black"/>
                </a:solidFill>
              </a:rPr>
              <a:t>2</a:t>
            </a:r>
            <a:r>
              <a:rPr lang="en-US" altLang="ja-JP" sz="4400" dirty="0" smtClean="0">
                <a:solidFill>
                  <a:srgbClr val="7030A0"/>
                </a:solidFill>
              </a:rPr>
              <a:t>γ</a:t>
            </a:r>
            <a:endParaRPr lang="ja-JP" altLang="en-US" sz="4400" dirty="0">
              <a:solidFill>
                <a:srgbClr val="7030A0"/>
              </a:solidFill>
            </a:endParaRPr>
          </a:p>
        </p:txBody>
      </p:sp>
      <p:cxnSp>
        <p:nvCxnSpPr>
          <p:cNvPr id="58" name="直線矢印コネクタ 57"/>
          <p:cNvCxnSpPr/>
          <p:nvPr/>
        </p:nvCxnSpPr>
        <p:spPr>
          <a:xfrm flipV="1">
            <a:off x="5711858" y="3587563"/>
            <a:ext cx="37540" cy="39376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V="1">
            <a:off x="5673192" y="3784448"/>
            <a:ext cx="408305" cy="22402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p:nvPr/>
        </p:nvCxnSpPr>
        <p:spPr>
          <a:xfrm flipV="1">
            <a:off x="5697715" y="1977558"/>
            <a:ext cx="1302474" cy="1988447"/>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flipV="1">
            <a:off x="5690684" y="3251019"/>
            <a:ext cx="2560296" cy="714986"/>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p:nvPr/>
        </p:nvCxnSpPr>
        <p:spPr>
          <a:xfrm>
            <a:off x="5711858" y="4022454"/>
            <a:ext cx="3193328" cy="480782"/>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79" name="正方形/長方形 78"/>
          <p:cNvSpPr/>
          <p:nvPr/>
        </p:nvSpPr>
        <p:spPr>
          <a:xfrm>
            <a:off x="8065131" y="1977558"/>
            <a:ext cx="1051928" cy="1238715"/>
          </a:xfrm>
          <a:prstGeom prst="rect">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80" name="正方形/長方形 79"/>
          <p:cNvSpPr/>
          <p:nvPr/>
        </p:nvSpPr>
        <p:spPr>
          <a:xfrm>
            <a:off x="2191231" y="1972722"/>
            <a:ext cx="1051928" cy="1238715"/>
          </a:xfrm>
          <a:prstGeom prst="rect">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83" name="テキスト ボックス 82"/>
          <p:cNvSpPr txBox="1"/>
          <p:nvPr/>
        </p:nvSpPr>
        <p:spPr>
          <a:xfrm>
            <a:off x="8061415" y="2268915"/>
            <a:ext cx="1055644" cy="646331"/>
          </a:xfrm>
          <a:prstGeom prst="rect">
            <a:avLst/>
          </a:prstGeom>
          <a:noFill/>
        </p:spPr>
        <p:txBody>
          <a:bodyPr wrap="square" rtlCol="0">
            <a:spAutoFit/>
          </a:bodyPr>
          <a:lstStyle/>
          <a:p>
            <a:r>
              <a:rPr lang="en-US" altLang="ja-JP" sz="3600" dirty="0" smtClean="0">
                <a:solidFill>
                  <a:srgbClr val="FF0000"/>
                </a:solidFill>
              </a:rPr>
              <a:t>PMT</a:t>
            </a:r>
            <a:endParaRPr lang="ja-JP" altLang="en-US" sz="3600" dirty="0">
              <a:solidFill>
                <a:srgbClr val="FF0000"/>
              </a:solidFill>
            </a:endParaRPr>
          </a:p>
        </p:txBody>
      </p:sp>
      <p:sp>
        <p:nvSpPr>
          <p:cNvPr id="84" name="テキスト ボックス 83"/>
          <p:cNvSpPr txBox="1"/>
          <p:nvPr/>
        </p:nvSpPr>
        <p:spPr>
          <a:xfrm>
            <a:off x="2194944" y="2325450"/>
            <a:ext cx="1055644" cy="646331"/>
          </a:xfrm>
          <a:prstGeom prst="rect">
            <a:avLst/>
          </a:prstGeom>
          <a:noFill/>
        </p:spPr>
        <p:txBody>
          <a:bodyPr wrap="square" rtlCol="0">
            <a:spAutoFit/>
          </a:bodyPr>
          <a:lstStyle/>
          <a:p>
            <a:r>
              <a:rPr lang="en-US" altLang="ja-JP" sz="3600" dirty="0" smtClean="0">
                <a:solidFill>
                  <a:srgbClr val="FF0000"/>
                </a:solidFill>
              </a:rPr>
              <a:t>PMT</a:t>
            </a:r>
            <a:endParaRPr lang="ja-JP" altLang="en-US" sz="3600" dirty="0">
              <a:solidFill>
                <a:srgbClr val="FF0000"/>
              </a:solidFill>
            </a:endParaRPr>
          </a:p>
        </p:txBody>
      </p:sp>
      <p:sp>
        <p:nvSpPr>
          <p:cNvPr id="86" name="正方形/長方形 85"/>
          <p:cNvSpPr/>
          <p:nvPr/>
        </p:nvSpPr>
        <p:spPr>
          <a:xfrm>
            <a:off x="3541449" y="1093793"/>
            <a:ext cx="4163121" cy="647690"/>
          </a:xfrm>
          <a:prstGeom prst="rect">
            <a:avLst/>
          </a:prstGeom>
          <a:solidFill>
            <a:schemeClr val="tx1"/>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87" name="テキスト ボックス 86"/>
          <p:cNvSpPr txBox="1"/>
          <p:nvPr/>
        </p:nvSpPr>
        <p:spPr>
          <a:xfrm>
            <a:off x="3563752" y="1156028"/>
            <a:ext cx="6319023" cy="523220"/>
          </a:xfrm>
          <a:prstGeom prst="rect">
            <a:avLst/>
          </a:prstGeom>
          <a:noFill/>
        </p:spPr>
        <p:txBody>
          <a:bodyPr wrap="square" rtlCol="0">
            <a:spAutoFit/>
          </a:bodyPr>
          <a:lstStyle/>
          <a:p>
            <a:r>
              <a:rPr lang="ja-JP" altLang="en-US" sz="2800" dirty="0" smtClean="0">
                <a:solidFill>
                  <a:prstClr val="white"/>
                </a:solidFill>
              </a:rPr>
              <a:t>プラスチックシンチレーター</a:t>
            </a:r>
            <a:endParaRPr lang="ja-JP" altLang="en-US" sz="2800" dirty="0">
              <a:solidFill>
                <a:prstClr val="white"/>
              </a:solidFill>
            </a:endParaRPr>
          </a:p>
        </p:txBody>
      </p:sp>
      <p:sp>
        <p:nvSpPr>
          <p:cNvPr id="25" name="円弧 24"/>
          <p:cNvSpPr/>
          <p:nvPr/>
        </p:nvSpPr>
        <p:spPr>
          <a:xfrm>
            <a:off x="5167486" y="3897191"/>
            <a:ext cx="531541" cy="371406"/>
          </a:xfrm>
          <a:prstGeom prst="arc">
            <a:avLst>
              <a:gd name="adj1" fmla="val 16200000"/>
              <a:gd name="adj2" fmla="val 2099000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sp>
        <p:nvSpPr>
          <p:cNvPr id="34" name="円弧 33"/>
          <p:cNvSpPr/>
          <p:nvPr/>
        </p:nvSpPr>
        <p:spPr>
          <a:xfrm flipH="1">
            <a:off x="5232711" y="3893089"/>
            <a:ext cx="421893" cy="36799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cxnSp>
        <p:nvCxnSpPr>
          <p:cNvPr id="63" name="直線矢印コネクタ 62"/>
          <p:cNvCxnSpPr/>
          <p:nvPr/>
        </p:nvCxnSpPr>
        <p:spPr>
          <a:xfrm flipH="1" flipV="1">
            <a:off x="5088209" y="2152185"/>
            <a:ext cx="623649" cy="1829146"/>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9" name="円/楕円 88"/>
          <p:cNvSpPr/>
          <p:nvPr/>
        </p:nvSpPr>
        <p:spPr>
          <a:xfrm>
            <a:off x="6534524" y="6554140"/>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0" name="円/楕円 89"/>
          <p:cNvSpPr/>
          <p:nvPr/>
        </p:nvSpPr>
        <p:spPr>
          <a:xfrm>
            <a:off x="6959384" y="6535546"/>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1" name="円/楕円 90"/>
          <p:cNvSpPr/>
          <p:nvPr/>
        </p:nvSpPr>
        <p:spPr>
          <a:xfrm>
            <a:off x="7419282" y="6559701"/>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2" name="円/楕円 91"/>
          <p:cNvSpPr/>
          <p:nvPr/>
        </p:nvSpPr>
        <p:spPr>
          <a:xfrm>
            <a:off x="7907622" y="6568115"/>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3" name="円/楕円 92"/>
          <p:cNvSpPr/>
          <p:nvPr/>
        </p:nvSpPr>
        <p:spPr>
          <a:xfrm>
            <a:off x="8302091" y="6554140"/>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4" name="円/楕円 93"/>
          <p:cNvSpPr/>
          <p:nvPr/>
        </p:nvSpPr>
        <p:spPr>
          <a:xfrm>
            <a:off x="8760684" y="6554140"/>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5" name="円/楕円 94"/>
          <p:cNvSpPr/>
          <p:nvPr/>
        </p:nvSpPr>
        <p:spPr>
          <a:xfrm>
            <a:off x="3763549" y="6535546"/>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6" name="円/楕円 95"/>
          <p:cNvSpPr/>
          <p:nvPr/>
        </p:nvSpPr>
        <p:spPr>
          <a:xfrm>
            <a:off x="4172420" y="6579078"/>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7" name="円/楕円 96"/>
          <p:cNvSpPr/>
          <p:nvPr/>
        </p:nvSpPr>
        <p:spPr>
          <a:xfrm>
            <a:off x="4599885" y="6554140"/>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8" name="円/楕円 97"/>
          <p:cNvSpPr/>
          <p:nvPr/>
        </p:nvSpPr>
        <p:spPr>
          <a:xfrm>
            <a:off x="5088209" y="6523787"/>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99" name="円/楕円 98"/>
          <p:cNvSpPr/>
          <p:nvPr/>
        </p:nvSpPr>
        <p:spPr>
          <a:xfrm>
            <a:off x="5638248" y="6538802"/>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100" name="円/楕円 99"/>
          <p:cNvSpPr/>
          <p:nvPr/>
        </p:nvSpPr>
        <p:spPr>
          <a:xfrm>
            <a:off x="6060134" y="6570867"/>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101" name="円/楕円 100"/>
          <p:cNvSpPr/>
          <p:nvPr/>
        </p:nvSpPr>
        <p:spPr>
          <a:xfrm>
            <a:off x="2570843" y="6583259"/>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102" name="円/楕円 101"/>
          <p:cNvSpPr/>
          <p:nvPr/>
        </p:nvSpPr>
        <p:spPr>
          <a:xfrm>
            <a:off x="2940689" y="6568115"/>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103" name="円/楕円 102"/>
          <p:cNvSpPr/>
          <p:nvPr/>
        </p:nvSpPr>
        <p:spPr>
          <a:xfrm>
            <a:off x="3335622" y="6577216"/>
            <a:ext cx="289004" cy="3131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cxnSp>
        <p:nvCxnSpPr>
          <p:cNvPr id="104" name="直線コネクタ 103"/>
          <p:cNvCxnSpPr/>
          <p:nvPr/>
        </p:nvCxnSpPr>
        <p:spPr>
          <a:xfrm>
            <a:off x="9120775" y="2011655"/>
            <a:ext cx="0" cy="4567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直線矢印コネクタ 110"/>
          <p:cNvCxnSpPr/>
          <p:nvPr/>
        </p:nvCxnSpPr>
        <p:spPr>
          <a:xfrm flipH="1">
            <a:off x="2162181" y="3985124"/>
            <a:ext cx="3037767" cy="669764"/>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p:nvPr/>
        </p:nvCxnSpPr>
        <p:spPr>
          <a:xfrm flipV="1">
            <a:off x="5199948" y="2057449"/>
            <a:ext cx="676184" cy="1923884"/>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p:nvPr/>
        </p:nvCxnSpPr>
        <p:spPr>
          <a:xfrm flipH="1" flipV="1">
            <a:off x="5199948" y="3608512"/>
            <a:ext cx="32763" cy="346742"/>
          </a:xfrm>
          <a:prstGeom prst="straightConnector1">
            <a:avLst/>
          </a:prstGeom>
          <a:ln w="254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21" name="直線矢印コネクタ 120"/>
          <p:cNvCxnSpPr/>
          <p:nvPr/>
        </p:nvCxnSpPr>
        <p:spPr>
          <a:xfrm flipH="1" flipV="1">
            <a:off x="4842422" y="3796665"/>
            <a:ext cx="357527" cy="18466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08" name="直線矢印コネクタ 107"/>
          <p:cNvCxnSpPr/>
          <p:nvPr/>
        </p:nvCxnSpPr>
        <p:spPr>
          <a:xfrm flipH="1" flipV="1">
            <a:off x="3085191" y="3211437"/>
            <a:ext cx="2147521" cy="743818"/>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37" name="テキスト ボックス 136"/>
          <p:cNvSpPr txBox="1"/>
          <p:nvPr/>
        </p:nvSpPr>
        <p:spPr>
          <a:xfrm>
            <a:off x="5232711" y="4120064"/>
            <a:ext cx="643421" cy="769441"/>
          </a:xfrm>
          <a:prstGeom prst="rect">
            <a:avLst/>
          </a:prstGeom>
          <a:noFill/>
        </p:spPr>
        <p:txBody>
          <a:bodyPr wrap="square" rtlCol="0">
            <a:spAutoFit/>
          </a:bodyPr>
          <a:lstStyle/>
          <a:p>
            <a:r>
              <a:rPr lang="en-US" altLang="ja-JP" sz="4400" dirty="0" smtClean="0">
                <a:solidFill>
                  <a:srgbClr val="FF0000"/>
                </a:solidFill>
              </a:rPr>
              <a:t>P</a:t>
            </a:r>
            <a:endParaRPr lang="ja-JP" altLang="en-US" sz="4400" dirty="0">
              <a:solidFill>
                <a:srgbClr val="FF0000"/>
              </a:solidFill>
            </a:endParaRPr>
          </a:p>
        </p:txBody>
      </p:sp>
      <p:sp>
        <p:nvSpPr>
          <p:cNvPr id="138" name="テキスト ボックス 137"/>
          <p:cNvSpPr txBox="1"/>
          <p:nvPr/>
        </p:nvSpPr>
        <p:spPr>
          <a:xfrm>
            <a:off x="145354" y="1356762"/>
            <a:ext cx="2936872" cy="769441"/>
          </a:xfrm>
          <a:prstGeom prst="rect">
            <a:avLst/>
          </a:prstGeom>
          <a:noFill/>
        </p:spPr>
        <p:txBody>
          <a:bodyPr wrap="square" rtlCol="0">
            <a:spAutoFit/>
          </a:bodyPr>
          <a:lstStyle/>
          <a:p>
            <a:r>
              <a:rPr lang="en-US" altLang="ja-JP" sz="4400" dirty="0" smtClean="0">
                <a:solidFill>
                  <a:srgbClr val="7030A0"/>
                </a:solidFill>
              </a:rPr>
              <a:t>γ</a:t>
            </a:r>
            <a:r>
              <a:rPr lang="ja-JP" altLang="en-US" sz="4400" dirty="0" smtClean="0">
                <a:solidFill>
                  <a:prstClr val="black"/>
                </a:solidFill>
              </a:rPr>
              <a:t>→</a:t>
            </a:r>
            <a:r>
              <a:rPr lang="en-US" altLang="ja-JP" sz="4400" dirty="0" smtClean="0">
                <a:solidFill>
                  <a:srgbClr val="00B050"/>
                </a:solidFill>
              </a:rPr>
              <a:t>e</a:t>
            </a:r>
            <a:r>
              <a:rPr lang="en-US" altLang="ja-JP" sz="4400" baseline="30000" dirty="0" smtClean="0">
                <a:solidFill>
                  <a:srgbClr val="00B050"/>
                </a:solidFill>
              </a:rPr>
              <a:t>+</a:t>
            </a:r>
            <a:r>
              <a:rPr lang="en-US" altLang="ja-JP" sz="4400" dirty="0" smtClean="0">
                <a:solidFill>
                  <a:prstClr val="black"/>
                </a:solidFill>
              </a:rPr>
              <a:t>+</a:t>
            </a:r>
            <a:r>
              <a:rPr lang="en-US" altLang="ja-JP" sz="4400" dirty="0" smtClean="0">
                <a:solidFill>
                  <a:srgbClr val="00B050"/>
                </a:solidFill>
              </a:rPr>
              <a:t>e</a:t>
            </a:r>
            <a:r>
              <a:rPr lang="en-US" altLang="ja-JP" sz="4400" baseline="30000" dirty="0" smtClean="0">
                <a:solidFill>
                  <a:srgbClr val="00B050"/>
                </a:solidFill>
              </a:rPr>
              <a:t>-</a:t>
            </a:r>
            <a:endParaRPr lang="ja-JP" altLang="en-US" sz="4400" baseline="30000" dirty="0">
              <a:solidFill>
                <a:srgbClr val="00B050"/>
              </a:solidFill>
            </a:endParaRPr>
          </a:p>
        </p:txBody>
      </p:sp>
      <p:cxnSp>
        <p:nvCxnSpPr>
          <p:cNvPr id="140" name="直線矢印コネクタ 139"/>
          <p:cNvCxnSpPr/>
          <p:nvPr/>
        </p:nvCxnSpPr>
        <p:spPr>
          <a:xfrm flipV="1">
            <a:off x="5452025" y="3251019"/>
            <a:ext cx="0" cy="9611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1" name="テキスト ボックス 140"/>
          <p:cNvSpPr txBox="1"/>
          <p:nvPr/>
        </p:nvSpPr>
        <p:spPr>
          <a:xfrm>
            <a:off x="81430" y="243288"/>
            <a:ext cx="2795335" cy="769441"/>
          </a:xfrm>
          <a:prstGeom prst="rect">
            <a:avLst/>
          </a:prstGeom>
          <a:noFill/>
        </p:spPr>
        <p:txBody>
          <a:bodyPr wrap="square" rtlCol="0">
            <a:spAutoFit/>
          </a:bodyPr>
          <a:lstStyle/>
          <a:p>
            <a:r>
              <a:rPr lang="en-US" altLang="ja-JP" sz="4400" dirty="0">
                <a:solidFill>
                  <a:srgbClr val="FF0000"/>
                </a:solidFill>
              </a:rPr>
              <a:t>P</a:t>
            </a:r>
            <a:r>
              <a:rPr lang="en-US" altLang="ja-JP" sz="4400" dirty="0">
                <a:solidFill>
                  <a:prstClr val="black"/>
                </a:solidFill>
              </a:rPr>
              <a:t> </a:t>
            </a:r>
            <a:r>
              <a:rPr lang="ja-JP" altLang="en-US" sz="4400" dirty="0">
                <a:solidFill>
                  <a:prstClr val="black"/>
                </a:solidFill>
              </a:rPr>
              <a:t>→ </a:t>
            </a:r>
            <a:r>
              <a:rPr lang="en-US" altLang="ja-JP" sz="4400" dirty="0">
                <a:solidFill>
                  <a:prstClr val="black"/>
                </a:solidFill>
              </a:rPr>
              <a:t>e</a:t>
            </a:r>
            <a:r>
              <a:rPr lang="en-US" altLang="ja-JP" sz="4400" baseline="30000" dirty="0" smtClean="0">
                <a:solidFill>
                  <a:prstClr val="black"/>
                </a:solidFill>
              </a:rPr>
              <a:t>+</a:t>
            </a:r>
            <a:r>
              <a:rPr lang="en-US" altLang="ja-JP" sz="4400" dirty="0" smtClean="0">
                <a:solidFill>
                  <a:prstClr val="black"/>
                </a:solidFill>
              </a:rPr>
              <a:t>+π</a:t>
            </a:r>
            <a:r>
              <a:rPr lang="en-US" altLang="ja-JP" sz="4400" baseline="30000" dirty="0" smtClean="0">
                <a:solidFill>
                  <a:prstClr val="black"/>
                </a:solidFill>
              </a:rPr>
              <a:t>0</a:t>
            </a:r>
            <a:r>
              <a:rPr lang="en-US" altLang="ja-JP" sz="4400" dirty="0" smtClean="0">
                <a:solidFill>
                  <a:prstClr val="black"/>
                </a:solidFill>
              </a:rPr>
              <a:t> </a:t>
            </a:r>
            <a:endParaRPr lang="ja-JP" altLang="en-US" sz="4400" dirty="0">
              <a:solidFill>
                <a:prstClr val="black"/>
              </a:solidFill>
            </a:endParaRPr>
          </a:p>
        </p:txBody>
      </p:sp>
      <p:cxnSp>
        <p:nvCxnSpPr>
          <p:cNvPr id="114" name="直線矢印コネクタ 113"/>
          <p:cNvCxnSpPr/>
          <p:nvPr/>
        </p:nvCxnSpPr>
        <p:spPr>
          <a:xfrm flipH="1" flipV="1">
            <a:off x="4245118" y="2057449"/>
            <a:ext cx="998537" cy="1908556"/>
          </a:xfrm>
          <a:prstGeom prst="straightConnector1">
            <a:avLst/>
          </a:prstGeom>
          <a:ln w="4445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6" name="テキスト ボックス 145"/>
          <p:cNvSpPr txBox="1"/>
          <p:nvPr/>
        </p:nvSpPr>
        <p:spPr>
          <a:xfrm>
            <a:off x="5458123" y="2530525"/>
            <a:ext cx="938258" cy="769441"/>
          </a:xfrm>
          <a:prstGeom prst="rect">
            <a:avLst/>
          </a:prstGeom>
          <a:noFill/>
        </p:spPr>
        <p:txBody>
          <a:bodyPr wrap="square" rtlCol="0">
            <a:spAutoFit/>
          </a:bodyPr>
          <a:lstStyle/>
          <a:p>
            <a:r>
              <a:rPr lang="en-US" altLang="ja-JP" sz="4400" dirty="0">
                <a:solidFill>
                  <a:prstClr val="black"/>
                </a:solidFill>
              </a:rPr>
              <a:t>π</a:t>
            </a:r>
            <a:r>
              <a:rPr lang="en-US" altLang="ja-JP" sz="4400" baseline="30000" dirty="0">
                <a:solidFill>
                  <a:prstClr val="black"/>
                </a:solidFill>
              </a:rPr>
              <a:t>0</a:t>
            </a:r>
            <a:endParaRPr lang="ja-JP" altLang="en-US" sz="4400" dirty="0">
              <a:solidFill>
                <a:prstClr val="black"/>
              </a:solidFill>
            </a:endParaRPr>
          </a:p>
        </p:txBody>
      </p:sp>
    </p:spTree>
    <p:extLst>
      <p:ext uri="{BB962C8B-B14F-4D97-AF65-F5344CB8AC3E}">
        <p14:creationId xmlns:p14="http://schemas.microsoft.com/office/powerpoint/2010/main" val="6448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childTnLst>
                                </p:cTn>
                              </p:par>
                              <p:par>
                                <p:cTn id="20" presetID="10"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ntr" presetSubtype="0"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006" y="85068"/>
            <a:ext cx="8229600" cy="1143000"/>
          </a:xfrm>
        </p:spPr>
        <p:txBody>
          <a:bodyPr/>
          <a:lstStyle/>
          <a:p>
            <a:r>
              <a:rPr lang="ja-JP" altLang="en-US" dirty="0"/>
              <a:t>検出</a:t>
            </a:r>
            <a:r>
              <a:rPr lang="ja-JP" altLang="en-US" dirty="0" smtClean="0"/>
              <a:t>効率、予測</a:t>
            </a:r>
            <a:endParaRPr kumimoji="1" lang="ja-JP" altLang="en-US" dirty="0"/>
          </a:p>
        </p:txBody>
      </p:sp>
      <p:sp>
        <p:nvSpPr>
          <p:cNvPr id="3" name="コンテンツ プレースホルダー 2"/>
          <p:cNvSpPr>
            <a:spLocks noGrp="1"/>
          </p:cNvSpPr>
          <p:nvPr>
            <p:ph idx="1"/>
          </p:nvPr>
        </p:nvSpPr>
        <p:spPr>
          <a:xfrm>
            <a:off x="448438" y="1077758"/>
            <a:ext cx="8229600" cy="4525963"/>
          </a:xfrm>
        </p:spPr>
        <p:txBody>
          <a:bodyPr>
            <a:normAutofit fontScale="77500" lnSpcReduction="20000"/>
          </a:bodyPr>
          <a:lstStyle/>
          <a:p>
            <a:r>
              <a:rPr lang="ja-JP" altLang="en-US" dirty="0" smtClean="0"/>
              <a:t>検出効率</a:t>
            </a:r>
            <a:r>
              <a:rPr lang="en-US" altLang="ja-JP" dirty="0" smtClean="0"/>
              <a:t>ε=</a:t>
            </a:r>
          </a:p>
          <a:p>
            <a:pPr marL="0" indent="0">
              <a:buNone/>
            </a:pPr>
            <a:r>
              <a:rPr lang="en-US" altLang="ja-JP" dirty="0" smtClean="0"/>
              <a:t> </a:t>
            </a:r>
            <a:r>
              <a:rPr lang="ja-JP" altLang="en-US" dirty="0" smtClean="0"/>
              <a:t>（反応領域の中で陽子が崩壊する確率～</a:t>
            </a:r>
            <a:r>
              <a:rPr lang="en-US" altLang="ja-JP" dirty="0" smtClean="0"/>
              <a:t>1.2×10</a:t>
            </a:r>
            <a:r>
              <a:rPr lang="en-US" altLang="ja-JP" baseline="30000" dirty="0" smtClean="0"/>
              <a:t>-9</a:t>
            </a:r>
            <a:r>
              <a:rPr lang="ja-JP" altLang="en-US" dirty="0" smtClean="0"/>
              <a:t>）</a:t>
            </a:r>
            <a:endParaRPr lang="en-US" altLang="ja-JP" dirty="0"/>
          </a:p>
          <a:p>
            <a:pPr marL="0" indent="0">
              <a:buNone/>
            </a:pPr>
            <a:r>
              <a:rPr lang="ja-JP" altLang="en-US" dirty="0" smtClean="0"/>
              <a:t>　</a:t>
            </a:r>
            <a:r>
              <a:rPr lang="en-US" altLang="ja-JP" dirty="0" smtClean="0"/>
              <a:t>×</a:t>
            </a:r>
            <a:r>
              <a:rPr lang="ja-JP" altLang="en-US" dirty="0" smtClean="0"/>
              <a:t>（</a:t>
            </a:r>
            <a:r>
              <a:rPr lang="en-US" altLang="ja-JP" dirty="0" smtClean="0"/>
              <a:t>e</a:t>
            </a:r>
            <a:r>
              <a:rPr lang="en-US" altLang="ja-JP" baseline="30000" dirty="0" smtClean="0"/>
              <a:t>+</a:t>
            </a:r>
            <a:r>
              <a:rPr lang="ja-JP" altLang="en-US" dirty="0" smtClean="0"/>
              <a:t>と</a:t>
            </a:r>
            <a:r>
              <a:rPr lang="en-US" altLang="ja-JP" dirty="0" smtClean="0"/>
              <a:t>π</a:t>
            </a:r>
            <a:r>
              <a:rPr lang="en-US" altLang="ja-JP" baseline="30000" dirty="0" smtClean="0"/>
              <a:t>0</a:t>
            </a:r>
            <a:r>
              <a:rPr lang="ja-JP" altLang="en-US" dirty="0"/>
              <a:t>が</a:t>
            </a:r>
            <a:r>
              <a:rPr lang="ja-JP" altLang="en-US" dirty="0" smtClean="0"/>
              <a:t>垂直に飛び出す確率～</a:t>
            </a:r>
            <a:r>
              <a:rPr lang="en-US" altLang="ja-JP" dirty="0" smtClean="0"/>
              <a:t>2.8×10</a:t>
            </a:r>
            <a:r>
              <a:rPr lang="en-US" altLang="ja-JP" baseline="30000" dirty="0" smtClean="0"/>
              <a:t>-3</a:t>
            </a:r>
            <a:r>
              <a:rPr lang="ja-JP" altLang="en-US" dirty="0" smtClean="0"/>
              <a:t>）</a:t>
            </a:r>
            <a:endParaRPr lang="en-US" altLang="ja-JP" dirty="0" smtClean="0"/>
          </a:p>
          <a:p>
            <a:pPr marL="0" indent="0">
              <a:buNone/>
            </a:pPr>
            <a:r>
              <a:rPr lang="ja-JP" altLang="en-US" dirty="0"/>
              <a:t>　</a:t>
            </a:r>
            <a:r>
              <a:rPr lang="en-US" altLang="ja-JP" dirty="0" smtClean="0"/>
              <a:t>×</a:t>
            </a:r>
            <a:r>
              <a:rPr lang="ja-JP" altLang="en-US" dirty="0" smtClean="0"/>
              <a:t>（平面上に反応が起こる確率～</a:t>
            </a:r>
            <a:r>
              <a:rPr lang="en-US" altLang="ja-JP" dirty="0" smtClean="0"/>
              <a:t>0.06</a:t>
            </a:r>
            <a:r>
              <a:rPr lang="ja-JP" altLang="en-US" dirty="0" smtClean="0"/>
              <a:t>）</a:t>
            </a:r>
            <a:endParaRPr lang="en-US" altLang="ja-JP" dirty="0" smtClean="0"/>
          </a:p>
          <a:p>
            <a:pPr marL="0" indent="0">
              <a:buNone/>
            </a:pPr>
            <a:r>
              <a:rPr lang="ja-JP" altLang="en-US" dirty="0"/>
              <a:t>　</a:t>
            </a:r>
            <a:r>
              <a:rPr lang="en-US" altLang="ja-JP" dirty="0" smtClean="0"/>
              <a:t>×</a:t>
            </a:r>
            <a:r>
              <a:rPr lang="ja-JP" altLang="en-US" dirty="0" smtClean="0"/>
              <a:t>（実験室系で光子が左右対称に飛ぶ確率～</a:t>
            </a:r>
            <a:r>
              <a:rPr lang="en-US" altLang="ja-JP" dirty="0" smtClean="0"/>
              <a:t>0.03</a:t>
            </a:r>
            <a:r>
              <a:rPr lang="ja-JP" altLang="en-US" dirty="0" smtClean="0"/>
              <a:t>）</a:t>
            </a:r>
            <a:endParaRPr lang="en-US" altLang="ja-JP" dirty="0" smtClean="0"/>
          </a:p>
          <a:p>
            <a:pPr marL="0" indent="0">
              <a:buNone/>
            </a:pPr>
            <a:r>
              <a:rPr lang="ja-JP" altLang="en-US" dirty="0"/>
              <a:t>　</a:t>
            </a:r>
            <a:r>
              <a:rPr lang="en-US" altLang="ja-JP" dirty="0" smtClean="0"/>
              <a:t>×</a:t>
            </a:r>
            <a:r>
              <a:rPr lang="ja-JP" altLang="en-US" dirty="0" smtClean="0"/>
              <a:t>（二つの光子が電子対生成反応を起こす確率～</a:t>
            </a:r>
            <a:r>
              <a:rPr lang="en-US" altLang="ja-JP" dirty="0" smtClean="0"/>
              <a:t>0.01</a:t>
            </a:r>
            <a:r>
              <a:rPr lang="ja-JP" altLang="en-US" dirty="0" smtClean="0"/>
              <a:t>）</a:t>
            </a:r>
            <a:endParaRPr lang="en-US" altLang="ja-JP" dirty="0"/>
          </a:p>
          <a:p>
            <a:pPr marL="0" indent="0">
              <a:buNone/>
            </a:pPr>
            <a:r>
              <a:rPr lang="ja-JP" altLang="en-US" dirty="0" smtClean="0"/>
              <a:t>　～</a:t>
            </a:r>
            <a:r>
              <a:rPr lang="en-US" altLang="ja-JP" dirty="0"/>
              <a:t>4</a:t>
            </a:r>
            <a:r>
              <a:rPr lang="en-US" altLang="ja-JP" dirty="0" smtClean="0"/>
              <a:t>×10</a:t>
            </a:r>
            <a:r>
              <a:rPr lang="en-US" altLang="ja-JP" baseline="30000" dirty="0" smtClean="0"/>
              <a:t>-17</a:t>
            </a:r>
          </a:p>
          <a:p>
            <a:r>
              <a:rPr lang="ja-JP" altLang="en-US" dirty="0" smtClean="0"/>
              <a:t>反応数</a:t>
            </a:r>
            <a:r>
              <a:rPr lang="en-US" altLang="ja-JP" dirty="0" smtClean="0"/>
              <a:t>=</a:t>
            </a:r>
          </a:p>
          <a:p>
            <a:pPr marL="0" indent="0">
              <a:buNone/>
            </a:pPr>
            <a:r>
              <a:rPr lang="en-US" altLang="ja-JP" dirty="0"/>
              <a:t> </a:t>
            </a:r>
            <a:r>
              <a:rPr lang="en-US" altLang="ja-JP" dirty="0" smtClean="0"/>
              <a:t>   </a:t>
            </a:r>
            <a:r>
              <a:rPr lang="ja-JP" altLang="en-US" dirty="0" smtClean="0"/>
              <a:t>（水槽の水の陽子の数）</a:t>
            </a:r>
            <a:r>
              <a:rPr lang="en-US" altLang="ja-JP" dirty="0" smtClean="0"/>
              <a:t>×</a:t>
            </a:r>
            <a:r>
              <a:rPr lang="ja-JP" altLang="en-US" dirty="0" smtClean="0"/>
              <a:t>（観測時間（</a:t>
            </a:r>
            <a:r>
              <a:rPr lang="en-US" altLang="ja-JP" dirty="0" smtClean="0"/>
              <a:t>=3</a:t>
            </a:r>
            <a:r>
              <a:rPr lang="ja-JP" altLang="en-US" dirty="0" smtClean="0"/>
              <a:t>時間））</a:t>
            </a:r>
            <a:endParaRPr lang="en-US" altLang="ja-JP" dirty="0" smtClean="0"/>
          </a:p>
          <a:p>
            <a:pPr marL="0" indent="0">
              <a:buNone/>
            </a:pPr>
            <a:r>
              <a:rPr lang="ja-JP" altLang="en-US" dirty="0"/>
              <a:t>　</a:t>
            </a:r>
            <a:r>
              <a:rPr lang="ja-JP" altLang="en-US" dirty="0" smtClean="0"/>
              <a:t>　</a:t>
            </a:r>
            <a:r>
              <a:rPr lang="en-US" altLang="ja-JP" dirty="0" smtClean="0"/>
              <a:t>×</a:t>
            </a:r>
            <a:r>
              <a:rPr lang="ja-JP" altLang="en-US" dirty="0" smtClean="0"/>
              <a:t>（崩壊確率（～</a:t>
            </a:r>
            <a:r>
              <a:rPr lang="en-US" altLang="ja-JP" dirty="0" smtClean="0"/>
              <a:t>1/10</a:t>
            </a:r>
            <a:r>
              <a:rPr lang="en-US" altLang="ja-JP" baseline="30000" dirty="0" smtClean="0"/>
              <a:t>30</a:t>
            </a:r>
            <a:r>
              <a:rPr lang="ja-JP" altLang="en-US" dirty="0" smtClean="0"/>
              <a:t>年））</a:t>
            </a:r>
            <a:r>
              <a:rPr lang="en-US" altLang="ja-JP" dirty="0" smtClean="0"/>
              <a:t>×</a:t>
            </a:r>
            <a:r>
              <a:rPr lang="ja-JP" altLang="en-US" dirty="0" smtClean="0"/>
              <a:t>（検出効率（</a:t>
            </a:r>
            <a:r>
              <a:rPr lang="en-US" altLang="ja-JP" dirty="0" smtClean="0"/>
              <a:t>=ε</a:t>
            </a:r>
            <a:r>
              <a:rPr lang="ja-JP" altLang="en-US" dirty="0" smtClean="0"/>
              <a:t>））</a:t>
            </a:r>
            <a:endParaRPr lang="en-US" altLang="ja-JP" dirty="0" smtClean="0"/>
          </a:p>
          <a:p>
            <a:pPr marL="0" indent="0">
              <a:buNone/>
            </a:pPr>
            <a:r>
              <a:rPr lang="ja-JP" altLang="en-US" dirty="0"/>
              <a:t>　</a:t>
            </a:r>
            <a:r>
              <a:rPr lang="ja-JP" altLang="en-US" dirty="0" smtClean="0"/>
              <a:t>～</a:t>
            </a:r>
            <a:r>
              <a:rPr lang="en-US" altLang="ja-JP" dirty="0"/>
              <a:t>1</a:t>
            </a:r>
            <a:r>
              <a:rPr lang="en-US" altLang="ja-JP" dirty="0" smtClean="0"/>
              <a:t>×10</a:t>
            </a:r>
            <a:r>
              <a:rPr lang="en-US" altLang="ja-JP" baseline="30000" dirty="0" smtClean="0"/>
              <a:t>-19</a:t>
            </a:r>
            <a:r>
              <a:rPr lang="ja-JP" altLang="en-US" dirty="0" smtClean="0"/>
              <a:t>となる。</a:t>
            </a:r>
            <a:endParaRPr lang="en-US" altLang="ja-JP" dirty="0" smtClean="0"/>
          </a:p>
        </p:txBody>
      </p:sp>
      <p:grpSp>
        <p:nvGrpSpPr>
          <p:cNvPr id="70" name="グループ化 69"/>
          <p:cNvGrpSpPr/>
          <p:nvPr/>
        </p:nvGrpSpPr>
        <p:grpSpPr>
          <a:xfrm>
            <a:off x="5372058" y="4963599"/>
            <a:ext cx="3600730" cy="1894401"/>
            <a:chOff x="5372058" y="4963599"/>
            <a:chExt cx="3600730" cy="1894401"/>
          </a:xfrm>
        </p:grpSpPr>
        <p:sp>
          <p:nvSpPr>
            <p:cNvPr id="10" name="円/楕円 9"/>
            <p:cNvSpPr/>
            <p:nvPr/>
          </p:nvSpPr>
          <p:spPr>
            <a:xfrm>
              <a:off x="5380730" y="673761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0" name="円/楕円 39"/>
            <p:cNvSpPr/>
            <p:nvPr/>
          </p:nvSpPr>
          <p:spPr>
            <a:xfrm>
              <a:off x="8090315" y="6726949"/>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1" name="円/楕円 40"/>
            <p:cNvSpPr/>
            <p:nvPr/>
          </p:nvSpPr>
          <p:spPr>
            <a:xfrm>
              <a:off x="8343591" y="6730184"/>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5" name="円/楕円 44"/>
            <p:cNvSpPr/>
            <p:nvPr/>
          </p:nvSpPr>
          <p:spPr>
            <a:xfrm>
              <a:off x="6406341" y="6734398"/>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9" name="円/楕円 48"/>
            <p:cNvSpPr/>
            <p:nvPr/>
          </p:nvSpPr>
          <p:spPr>
            <a:xfrm>
              <a:off x="7385398" y="6731242"/>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50" name="円/楕円 49"/>
            <p:cNvSpPr/>
            <p:nvPr/>
          </p:nvSpPr>
          <p:spPr>
            <a:xfrm>
              <a:off x="5575689" y="6736005"/>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51" name="円/楕円 50"/>
            <p:cNvSpPr/>
            <p:nvPr/>
          </p:nvSpPr>
          <p:spPr>
            <a:xfrm>
              <a:off x="5767508" y="6730184"/>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52" name="円/楕円 51"/>
            <p:cNvSpPr/>
            <p:nvPr/>
          </p:nvSpPr>
          <p:spPr>
            <a:xfrm>
              <a:off x="5972339" y="6733682"/>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69" name="グループ化 68"/>
            <p:cNvGrpSpPr/>
            <p:nvPr/>
          </p:nvGrpSpPr>
          <p:grpSpPr>
            <a:xfrm>
              <a:off x="5372058" y="4963599"/>
              <a:ext cx="3600730" cy="1881599"/>
              <a:chOff x="5372058" y="4963599"/>
              <a:chExt cx="3600730" cy="1881599"/>
            </a:xfrm>
          </p:grpSpPr>
          <p:cxnSp>
            <p:nvCxnSpPr>
              <p:cNvPr id="6" name="直線コネクタ 5"/>
              <p:cNvCxnSpPr/>
              <p:nvPr/>
            </p:nvCxnSpPr>
            <p:spPr>
              <a:xfrm>
                <a:off x="5372058" y="4971117"/>
                <a:ext cx="0" cy="1755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5380730" y="6713019"/>
                <a:ext cx="3590131" cy="117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flipH="1" flipV="1">
                <a:off x="8970861" y="4965458"/>
                <a:ext cx="1927" cy="17404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5378804" y="5441651"/>
                <a:ext cx="3593984" cy="127601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6981323" y="5822792"/>
                <a:ext cx="177362" cy="227201"/>
              </a:xfrm>
              <a:prstGeom prst="rect">
                <a:avLst/>
              </a:prstGeom>
              <a:solidFill>
                <a:srgbClr val="FF0000">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cxnSp>
            <p:nvCxnSpPr>
              <p:cNvPr id="14" name="直線矢印コネクタ 13"/>
              <p:cNvCxnSpPr>
                <a:stCxn id="11" idx="2"/>
              </p:cNvCxnSpPr>
              <p:nvPr/>
            </p:nvCxnSpPr>
            <p:spPr>
              <a:xfrm flipH="1">
                <a:off x="7070004" y="6049992"/>
                <a:ext cx="1" cy="2657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V="1">
                <a:off x="7158685" y="5497351"/>
                <a:ext cx="192788" cy="325442"/>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H="1" flipV="1">
                <a:off x="6838662" y="5497351"/>
                <a:ext cx="142661" cy="325442"/>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a:endCxn id="9" idx="0"/>
              </p:cNvCxnSpPr>
              <p:nvPr/>
            </p:nvCxnSpPr>
            <p:spPr>
              <a:xfrm flipH="1" flipV="1">
                <a:off x="7175796" y="5441651"/>
                <a:ext cx="28970" cy="29410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flipV="1">
                <a:off x="7184712" y="5584384"/>
                <a:ext cx="350577" cy="16181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6" name="正方形/長方形 25"/>
              <p:cNvSpPr/>
              <p:nvPr/>
            </p:nvSpPr>
            <p:spPr>
              <a:xfrm>
                <a:off x="8425282" y="4965458"/>
                <a:ext cx="545579" cy="476193"/>
              </a:xfrm>
              <a:prstGeom prst="rect">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5378805" y="4963599"/>
                <a:ext cx="545579" cy="476193"/>
              </a:xfrm>
              <a:prstGeom prst="rect">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4" name="円弧 33"/>
              <p:cNvSpPr/>
              <p:nvPr/>
            </p:nvSpPr>
            <p:spPr>
              <a:xfrm>
                <a:off x="6922429" y="5703413"/>
                <a:ext cx="275682" cy="142778"/>
              </a:xfrm>
              <a:prstGeom prst="arc">
                <a:avLst>
                  <a:gd name="adj1" fmla="val 16200000"/>
                  <a:gd name="adj2" fmla="val 2099000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sp>
            <p:nvSpPr>
              <p:cNvPr id="36" name="円弧 35"/>
              <p:cNvSpPr/>
              <p:nvPr/>
            </p:nvSpPr>
            <p:spPr>
              <a:xfrm flipH="1">
                <a:off x="6956258" y="5701836"/>
                <a:ext cx="218813" cy="141465"/>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sp>
            <p:nvSpPr>
              <p:cNvPr id="38" name="円/楕円 37"/>
              <p:cNvSpPr/>
              <p:nvPr/>
            </p:nvSpPr>
            <p:spPr>
              <a:xfrm>
                <a:off x="7631438"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9" name="円/楕円 38"/>
              <p:cNvSpPr/>
              <p:nvPr/>
            </p:nvSpPr>
            <p:spPr>
              <a:xfrm>
                <a:off x="7851791" y="671766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2" name="円/楕円 41"/>
              <p:cNvSpPr/>
              <p:nvPr/>
            </p:nvSpPr>
            <p:spPr>
              <a:xfrm>
                <a:off x="8548181"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3" name="円/楕円 42"/>
              <p:cNvSpPr/>
              <p:nvPr/>
            </p:nvSpPr>
            <p:spPr>
              <a:xfrm>
                <a:off x="8786028"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4" name="円/楕円 43"/>
              <p:cNvSpPr/>
              <p:nvPr/>
            </p:nvSpPr>
            <p:spPr>
              <a:xfrm>
                <a:off x="6194282" y="671766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6" name="円/楕円 45"/>
              <p:cNvSpPr/>
              <p:nvPr/>
            </p:nvSpPr>
            <p:spPr>
              <a:xfrm>
                <a:off x="6628045"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7" name="円/楕円 46"/>
              <p:cNvSpPr/>
              <p:nvPr/>
            </p:nvSpPr>
            <p:spPr>
              <a:xfrm>
                <a:off x="6881312" y="671314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8" name="円/楕円 47"/>
              <p:cNvSpPr/>
              <p:nvPr/>
            </p:nvSpPr>
            <p:spPr>
              <a:xfrm>
                <a:off x="7166588" y="6718915"/>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cxnSp>
            <p:nvCxnSpPr>
              <p:cNvPr id="53" name="直線コネクタ 52"/>
              <p:cNvCxnSpPr/>
              <p:nvPr/>
            </p:nvCxnSpPr>
            <p:spPr>
              <a:xfrm>
                <a:off x="8972788" y="4978566"/>
                <a:ext cx="0" cy="1755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flipV="1">
                <a:off x="6956257" y="5439792"/>
                <a:ext cx="1" cy="285942"/>
              </a:xfrm>
              <a:prstGeom prst="straightConnector1">
                <a:avLst/>
              </a:prstGeom>
              <a:ln w="254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p:nvPr/>
            </p:nvCxnSpPr>
            <p:spPr>
              <a:xfrm flipH="1" flipV="1">
                <a:off x="6628045" y="5592438"/>
                <a:ext cx="311221" cy="14332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11" idx="0"/>
              </p:cNvCxnSpPr>
              <p:nvPr/>
            </p:nvCxnSpPr>
            <p:spPr>
              <a:xfrm flipH="1" flipV="1">
                <a:off x="7060270" y="5441651"/>
                <a:ext cx="9734" cy="3811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68048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解析方法</a:t>
            </a:r>
            <a:endParaRPr kumimoji="1" lang="ja-JP" altLang="en-US" dirty="0"/>
          </a:p>
        </p:txBody>
      </p:sp>
      <p:sp>
        <p:nvSpPr>
          <p:cNvPr id="3" name="コンテンツ プレースホルダー 2"/>
          <p:cNvSpPr>
            <a:spLocks noGrp="1"/>
          </p:cNvSpPr>
          <p:nvPr>
            <p:ph idx="1"/>
          </p:nvPr>
        </p:nvSpPr>
        <p:spPr>
          <a:xfrm>
            <a:off x="441909" y="1389760"/>
            <a:ext cx="8229600" cy="4525963"/>
          </a:xfrm>
        </p:spPr>
        <p:txBody>
          <a:bodyPr>
            <a:normAutofit/>
          </a:bodyPr>
          <a:lstStyle/>
          <a:p>
            <a:pPr marL="0" indent="0">
              <a:buNone/>
            </a:pPr>
            <a:r>
              <a:rPr lang="ja-JP" altLang="en-US" dirty="0" smtClean="0"/>
              <a:t>シンチレーターで反応→ミューオンを除去</a:t>
            </a:r>
            <a:endParaRPr lang="en-US" altLang="ja-JP" dirty="0" smtClean="0"/>
          </a:p>
          <a:p>
            <a:pPr marL="0" indent="0">
              <a:buNone/>
            </a:pPr>
            <a:r>
              <a:rPr lang="ja-JP" altLang="en-US" dirty="0" smtClean="0"/>
              <a:t>→上二つの</a:t>
            </a:r>
            <a:r>
              <a:rPr lang="en-US" altLang="ja-JP" dirty="0" smtClean="0"/>
              <a:t>PMT</a:t>
            </a:r>
            <a:r>
              <a:rPr lang="ja-JP" altLang="en-US" dirty="0" smtClean="0"/>
              <a:t>の同時計測時の床の</a:t>
            </a:r>
            <a:r>
              <a:rPr lang="en-US" altLang="ja-JP" dirty="0" smtClean="0"/>
              <a:t>PMT</a:t>
            </a:r>
            <a:r>
              <a:rPr lang="ja-JP" altLang="en-US" dirty="0" smtClean="0"/>
              <a:t>信号強度を見る。</a:t>
            </a:r>
            <a:endParaRPr lang="en-US" altLang="ja-JP" dirty="0" smtClean="0"/>
          </a:p>
          <a:p>
            <a:pPr marL="0" indent="0">
              <a:buNone/>
            </a:pPr>
            <a:r>
              <a:rPr lang="ja-JP" altLang="en-US" dirty="0" smtClean="0"/>
              <a:t>→端の信号強度が高いイベントは除去</a:t>
            </a:r>
            <a:endParaRPr lang="en-US" altLang="ja-JP" dirty="0" smtClean="0"/>
          </a:p>
          <a:p>
            <a:pPr marL="0" indent="0">
              <a:buNone/>
            </a:pPr>
            <a:endParaRPr lang="en-US" altLang="ja-JP" dirty="0" smtClean="0"/>
          </a:p>
          <a:p>
            <a:pPr marL="0" indent="0">
              <a:buNone/>
            </a:pPr>
            <a:endParaRPr lang="en-US" altLang="ja-JP" dirty="0" smtClean="0"/>
          </a:p>
        </p:txBody>
      </p:sp>
      <p:grpSp>
        <p:nvGrpSpPr>
          <p:cNvPr id="74" name="グループ化 73"/>
          <p:cNvGrpSpPr/>
          <p:nvPr/>
        </p:nvGrpSpPr>
        <p:grpSpPr>
          <a:xfrm>
            <a:off x="2052341" y="3609266"/>
            <a:ext cx="5146253" cy="3201838"/>
            <a:chOff x="5372058" y="4963599"/>
            <a:chExt cx="3600730" cy="1894401"/>
          </a:xfrm>
        </p:grpSpPr>
        <p:grpSp>
          <p:nvGrpSpPr>
            <p:cNvPr id="32" name="グループ化 31"/>
            <p:cNvGrpSpPr/>
            <p:nvPr/>
          </p:nvGrpSpPr>
          <p:grpSpPr>
            <a:xfrm>
              <a:off x="5372058" y="4963599"/>
              <a:ext cx="3600730" cy="1894401"/>
              <a:chOff x="5372058" y="4963599"/>
              <a:chExt cx="3600730" cy="1894401"/>
            </a:xfrm>
          </p:grpSpPr>
          <p:sp>
            <p:nvSpPr>
              <p:cNvPr id="33" name="円/楕円 32"/>
              <p:cNvSpPr/>
              <p:nvPr/>
            </p:nvSpPr>
            <p:spPr>
              <a:xfrm>
                <a:off x="5380730" y="673761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4" name="円/楕円 33"/>
              <p:cNvSpPr/>
              <p:nvPr/>
            </p:nvSpPr>
            <p:spPr>
              <a:xfrm>
                <a:off x="8090315" y="6726949"/>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5" name="円/楕円 34"/>
              <p:cNvSpPr/>
              <p:nvPr/>
            </p:nvSpPr>
            <p:spPr>
              <a:xfrm>
                <a:off x="8343591" y="6730184"/>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6" name="円/楕円 35"/>
              <p:cNvSpPr/>
              <p:nvPr/>
            </p:nvSpPr>
            <p:spPr>
              <a:xfrm>
                <a:off x="6406341" y="6734398"/>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7" name="円/楕円 36"/>
              <p:cNvSpPr/>
              <p:nvPr/>
            </p:nvSpPr>
            <p:spPr>
              <a:xfrm>
                <a:off x="7385398" y="6731242"/>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8" name="円/楕円 37"/>
              <p:cNvSpPr/>
              <p:nvPr/>
            </p:nvSpPr>
            <p:spPr>
              <a:xfrm>
                <a:off x="5575689" y="6736005"/>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39" name="円/楕円 38"/>
              <p:cNvSpPr/>
              <p:nvPr/>
            </p:nvSpPr>
            <p:spPr>
              <a:xfrm>
                <a:off x="5767508" y="6730184"/>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40" name="円/楕円 39"/>
              <p:cNvSpPr/>
              <p:nvPr/>
            </p:nvSpPr>
            <p:spPr>
              <a:xfrm>
                <a:off x="5972339" y="6733682"/>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41" name="グループ化 40"/>
              <p:cNvGrpSpPr/>
              <p:nvPr/>
            </p:nvGrpSpPr>
            <p:grpSpPr>
              <a:xfrm>
                <a:off x="5372058" y="4963599"/>
                <a:ext cx="3600730" cy="1881599"/>
                <a:chOff x="5372058" y="4963599"/>
                <a:chExt cx="3600730" cy="1881599"/>
              </a:xfrm>
            </p:grpSpPr>
            <p:cxnSp>
              <p:nvCxnSpPr>
                <p:cNvPr id="42" name="直線コネクタ 41"/>
                <p:cNvCxnSpPr/>
                <p:nvPr/>
              </p:nvCxnSpPr>
              <p:spPr>
                <a:xfrm>
                  <a:off x="5372058" y="4971117"/>
                  <a:ext cx="0" cy="1755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flipV="1">
                  <a:off x="5380730" y="6713019"/>
                  <a:ext cx="3590131" cy="117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flipH="1" flipV="1">
                  <a:off x="8970861" y="4965458"/>
                  <a:ext cx="1927" cy="17404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5378804" y="5441651"/>
                  <a:ext cx="3593984" cy="127601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46" name="正方形/長方形 45"/>
                <p:cNvSpPr/>
                <p:nvPr/>
              </p:nvSpPr>
              <p:spPr>
                <a:xfrm>
                  <a:off x="6981323" y="5822792"/>
                  <a:ext cx="177362" cy="227201"/>
                </a:xfrm>
                <a:prstGeom prst="rect">
                  <a:avLst/>
                </a:prstGeom>
                <a:solidFill>
                  <a:srgbClr val="FF0000">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cxnSp>
              <p:nvCxnSpPr>
                <p:cNvPr id="47" name="直線矢印コネクタ 46"/>
                <p:cNvCxnSpPr>
                  <a:stCxn id="46" idx="2"/>
                </p:cNvCxnSpPr>
                <p:nvPr/>
              </p:nvCxnSpPr>
              <p:spPr>
                <a:xfrm flipH="1">
                  <a:off x="7070004" y="6049992"/>
                  <a:ext cx="1" cy="2657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8425282" y="4965458"/>
                  <a:ext cx="545579" cy="476193"/>
                </a:xfrm>
                <a:prstGeom prst="rect">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3" name="正方形/長方形 52"/>
                <p:cNvSpPr/>
                <p:nvPr/>
              </p:nvSpPr>
              <p:spPr>
                <a:xfrm>
                  <a:off x="5378805" y="4963599"/>
                  <a:ext cx="545579" cy="476193"/>
                </a:xfrm>
                <a:prstGeom prst="rect">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6" name="円/楕円 55"/>
                <p:cNvSpPr/>
                <p:nvPr/>
              </p:nvSpPr>
              <p:spPr>
                <a:xfrm>
                  <a:off x="7631438"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57" name="円/楕円 56"/>
                <p:cNvSpPr/>
                <p:nvPr/>
              </p:nvSpPr>
              <p:spPr>
                <a:xfrm>
                  <a:off x="7851791" y="671766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58" name="円/楕円 57"/>
                <p:cNvSpPr/>
                <p:nvPr/>
              </p:nvSpPr>
              <p:spPr>
                <a:xfrm>
                  <a:off x="8548181"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59" name="円/楕円 58"/>
                <p:cNvSpPr/>
                <p:nvPr/>
              </p:nvSpPr>
              <p:spPr>
                <a:xfrm>
                  <a:off x="8786028"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60" name="円/楕円 59"/>
                <p:cNvSpPr/>
                <p:nvPr/>
              </p:nvSpPr>
              <p:spPr>
                <a:xfrm>
                  <a:off x="6194282" y="671766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61" name="円/楕円 60"/>
                <p:cNvSpPr/>
                <p:nvPr/>
              </p:nvSpPr>
              <p:spPr>
                <a:xfrm>
                  <a:off x="6628045" y="6724811"/>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62" name="円/楕円 61"/>
                <p:cNvSpPr/>
                <p:nvPr/>
              </p:nvSpPr>
              <p:spPr>
                <a:xfrm>
                  <a:off x="6881312" y="6713143"/>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sp>
              <p:nvSpPr>
                <p:cNvPr id="63" name="円/楕円 62"/>
                <p:cNvSpPr/>
                <p:nvPr/>
              </p:nvSpPr>
              <p:spPr>
                <a:xfrm>
                  <a:off x="7166588" y="6718915"/>
                  <a:ext cx="149891" cy="120387"/>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solidFill>
                      <a:prstClr val="white"/>
                    </a:solidFill>
                  </a:endParaRPr>
                </a:p>
              </p:txBody>
            </p:sp>
            <p:cxnSp>
              <p:nvCxnSpPr>
                <p:cNvPr id="64" name="直線コネクタ 63"/>
                <p:cNvCxnSpPr/>
                <p:nvPr/>
              </p:nvCxnSpPr>
              <p:spPr>
                <a:xfrm>
                  <a:off x="8972788" y="4978566"/>
                  <a:ext cx="0" cy="1755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68" name="左中かっこ 67"/>
            <p:cNvSpPr/>
            <p:nvPr/>
          </p:nvSpPr>
          <p:spPr>
            <a:xfrm rot="5400000">
              <a:off x="7062975" y="5774316"/>
              <a:ext cx="144953" cy="1732455"/>
            </a:xfrm>
            <a:prstGeom prst="leftBrace">
              <a:avLst>
                <a:gd name="adj1" fmla="val 113954"/>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sp>
          <p:nvSpPr>
            <p:cNvPr id="69" name="テキスト ボックス 68"/>
            <p:cNvSpPr txBox="1"/>
            <p:nvPr/>
          </p:nvSpPr>
          <p:spPr>
            <a:xfrm>
              <a:off x="7167797" y="5741442"/>
              <a:ext cx="1325685" cy="769441"/>
            </a:xfrm>
            <a:prstGeom prst="rect">
              <a:avLst/>
            </a:prstGeom>
            <a:noFill/>
          </p:spPr>
          <p:txBody>
            <a:bodyPr wrap="square" rtlCol="0">
              <a:spAutoFit/>
            </a:bodyPr>
            <a:lstStyle/>
            <a:p>
              <a:r>
                <a:rPr lang="en-US" altLang="ja-JP" sz="4400" dirty="0" smtClean="0">
                  <a:solidFill>
                    <a:prstClr val="black"/>
                  </a:solidFill>
                </a:rPr>
                <a:t>e</a:t>
              </a:r>
              <a:r>
                <a:rPr lang="en-US" altLang="ja-JP" sz="4400" baseline="30000" dirty="0" smtClean="0">
                  <a:solidFill>
                    <a:prstClr val="black"/>
                  </a:solidFill>
                </a:rPr>
                <a:t>+</a:t>
              </a:r>
              <a:endParaRPr lang="ja-JP" altLang="en-US" sz="4400" baseline="30000" dirty="0">
                <a:solidFill>
                  <a:prstClr val="black"/>
                </a:solidFill>
              </a:endParaRPr>
            </a:p>
          </p:txBody>
        </p:sp>
        <p:cxnSp>
          <p:nvCxnSpPr>
            <p:cNvPr id="71" name="直線矢印コネクタ 70"/>
            <p:cNvCxnSpPr/>
            <p:nvPr/>
          </p:nvCxnSpPr>
          <p:spPr>
            <a:xfrm flipH="1">
              <a:off x="6269224" y="6078624"/>
              <a:ext cx="800781" cy="586858"/>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p:nvPr/>
          </p:nvCxnSpPr>
          <p:spPr>
            <a:xfrm>
              <a:off x="7070004" y="6073653"/>
              <a:ext cx="917984" cy="59680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5196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5685" y="-267629"/>
            <a:ext cx="8229600" cy="1143000"/>
          </a:xfrm>
        </p:spPr>
        <p:txBody>
          <a:bodyPr/>
          <a:lstStyle/>
          <a:p>
            <a:r>
              <a:rPr lang="ja-JP" altLang="en-US" dirty="0" smtClean="0"/>
              <a:t>解析結果</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endParaRPr lang="en-US" altLang="ja-JP" dirty="0" smtClean="0"/>
          </a:p>
          <a:p>
            <a:pPr marL="0" indent="0">
              <a:buNone/>
            </a:pPr>
            <a:endParaRPr lang="en-US" altLang="ja-JP" dirty="0" smtClean="0"/>
          </a:p>
        </p:txBody>
      </p:sp>
      <p:sp>
        <p:nvSpPr>
          <p:cNvPr id="5" name="テキスト ボックス 4"/>
          <p:cNvSpPr txBox="1"/>
          <p:nvPr/>
        </p:nvSpPr>
        <p:spPr>
          <a:xfrm>
            <a:off x="240861" y="5077685"/>
            <a:ext cx="4237463" cy="954107"/>
          </a:xfrm>
          <a:prstGeom prst="rect">
            <a:avLst/>
          </a:prstGeom>
          <a:noFill/>
        </p:spPr>
        <p:txBody>
          <a:bodyPr wrap="square" rtlCol="0">
            <a:spAutoFit/>
          </a:bodyPr>
          <a:lstStyle/>
          <a:p>
            <a:r>
              <a:rPr lang="ja-JP" altLang="en-US" sz="2400" dirty="0" smtClean="0">
                <a:solidFill>
                  <a:prstClr val="black"/>
                </a:solidFill>
              </a:rPr>
              <a:t>中心</a:t>
            </a:r>
            <a:r>
              <a:rPr lang="en-US" altLang="ja-JP" sz="2400" dirty="0" smtClean="0">
                <a:solidFill>
                  <a:prstClr val="black"/>
                </a:solidFill>
              </a:rPr>
              <a:t>8</a:t>
            </a:r>
            <a:r>
              <a:rPr lang="ja-JP" altLang="en-US" sz="2400" dirty="0" smtClean="0">
                <a:solidFill>
                  <a:prstClr val="black"/>
                </a:solidFill>
              </a:rPr>
              <a:t>個が相対的に大きいとは言えない</a:t>
            </a:r>
            <a:r>
              <a:rPr lang="ja-JP" altLang="en-US" sz="3200" dirty="0" smtClean="0">
                <a:solidFill>
                  <a:prstClr val="black"/>
                </a:solidFill>
              </a:rPr>
              <a:t>。</a:t>
            </a:r>
            <a:endParaRPr lang="ja-JP" altLang="en-US" sz="3200" dirty="0">
              <a:solidFill>
                <a:prstClr val="black"/>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69322" y="512904"/>
            <a:ext cx="3684011" cy="521319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5179" y="505590"/>
            <a:ext cx="3638656" cy="5149014"/>
          </a:xfrm>
          <a:prstGeom prst="rect">
            <a:avLst/>
          </a:prstGeom>
        </p:spPr>
      </p:pic>
      <p:sp>
        <p:nvSpPr>
          <p:cNvPr id="7" name="テキスト ボックス 6"/>
          <p:cNvSpPr txBox="1"/>
          <p:nvPr/>
        </p:nvSpPr>
        <p:spPr>
          <a:xfrm>
            <a:off x="4862425" y="5158390"/>
            <a:ext cx="4611028" cy="461665"/>
          </a:xfrm>
          <a:prstGeom prst="rect">
            <a:avLst/>
          </a:prstGeom>
          <a:noFill/>
        </p:spPr>
        <p:txBody>
          <a:bodyPr wrap="square" rtlCol="0">
            <a:spAutoFit/>
          </a:bodyPr>
          <a:lstStyle/>
          <a:p>
            <a:r>
              <a:rPr lang="ja-JP" altLang="en-US" sz="2400" dirty="0" smtClean="0">
                <a:solidFill>
                  <a:prstClr val="black"/>
                </a:solidFill>
              </a:rPr>
              <a:t>中心近くの強度が弱い</a:t>
            </a:r>
            <a:endParaRPr lang="ja-JP" altLang="en-US" sz="2400" dirty="0">
              <a:solidFill>
                <a:prstClr val="black"/>
              </a:solidFill>
            </a:endParaRPr>
          </a:p>
        </p:txBody>
      </p:sp>
      <p:sp>
        <p:nvSpPr>
          <p:cNvPr id="8" name="テキスト ボックス 7"/>
          <p:cNvSpPr txBox="1"/>
          <p:nvPr/>
        </p:nvSpPr>
        <p:spPr>
          <a:xfrm>
            <a:off x="1282390" y="545285"/>
            <a:ext cx="6646127" cy="830997"/>
          </a:xfrm>
          <a:prstGeom prst="rect">
            <a:avLst/>
          </a:prstGeom>
          <a:noFill/>
        </p:spPr>
        <p:txBody>
          <a:bodyPr wrap="square" rtlCol="0">
            <a:spAutoFit/>
          </a:bodyPr>
          <a:lstStyle/>
          <a:p>
            <a:r>
              <a:rPr lang="en-US" altLang="ja-JP" sz="2400" dirty="0" smtClean="0">
                <a:solidFill>
                  <a:prstClr val="black"/>
                </a:solidFill>
              </a:rPr>
              <a:t>30</a:t>
            </a:r>
            <a:r>
              <a:rPr lang="ja-JP" altLang="en-US" sz="2400" dirty="0" smtClean="0">
                <a:solidFill>
                  <a:prstClr val="black"/>
                </a:solidFill>
              </a:rPr>
              <a:t>イベント程度残り、一つ一つは次のパターンで分けられる。</a:t>
            </a:r>
            <a:endParaRPr lang="en-US" altLang="ja-JP" sz="2400" dirty="0" smtClean="0">
              <a:solidFill>
                <a:prstClr val="black"/>
              </a:solidFill>
            </a:endParaRPr>
          </a:p>
        </p:txBody>
      </p:sp>
      <p:sp>
        <p:nvSpPr>
          <p:cNvPr id="9" name="テキスト ボックス 8"/>
          <p:cNvSpPr txBox="1"/>
          <p:nvPr/>
        </p:nvSpPr>
        <p:spPr>
          <a:xfrm>
            <a:off x="3092723" y="4714759"/>
            <a:ext cx="1616927" cy="369332"/>
          </a:xfrm>
          <a:prstGeom prst="rect">
            <a:avLst/>
          </a:prstGeom>
          <a:noFill/>
        </p:spPr>
        <p:txBody>
          <a:bodyPr wrap="square" rtlCol="0">
            <a:spAutoFit/>
          </a:bodyPr>
          <a:lstStyle/>
          <a:p>
            <a:r>
              <a:rPr lang="ja-JP" altLang="en-US" dirty="0" smtClean="0">
                <a:solidFill>
                  <a:prstClr val="black"/>
                </a:solidFill>
              </a:rPr>
              <a:t>床</a:t>
            </a:r>
            <a:r>
              <a:rPr lang="en-US" altLang="ja-JP" dirty="0" smtClean="0">
                <a:solidFill>
                  <a:prstClr val="black"/>
                </a:solidFill>
              </a:rPr>
              <a:t>PMT</a:t>
            </a:r>
            <a:r>
              <a:rPr lang="ja-JP" altLang="en-US" dirty="0" smtClean="0">
                <a:solidFill>
                  <a:prstClr val="black"/>
                </a:solidFill>
              </a:rPr>
              <a:t>の場所</a:t>
            </a:r>
            <a:endParaRPr lang="ja-JP" altLang="en-US" dirty="0">
              <a:solidFill>
                <a:prstClr val="black"/>
              </a:solidFill>
            </a:endParaRPr>
          </a:p>
        </p:txBody>
      </p:sp>
      <p:sp>
        <p:nvSpPr>
          <p:cNvPr id="10" name="テキスト ボックス 9"/>
          <p:cNvSpPr txBox="1"/>
          <p:nvPr/>
        </p:nvSpPr>
        <p:spPr>
          <a:xfrm>
            <a:off x="240862" y="2542478"/>
            <a:ext cx="461665" cy="2107581"/>
          </a:xfrm>
          <a:prstGeom prst="rect">
            <a:avLst/>
          </a:prstGeom>
          <a:noFill/>
        </p:spPr>
        <p:txBody>
          <a:bodyPr vert="eaVert" wrap="square" rtlCol="0">
            <a:spAutoFit/>
          </a:bodyPr>
          <a:lstStyle/>
          <a:p>
            <a:r>
              <a:rPr lang="ja-JP" altLang="en-US" dirty="0" smtClean="0">
                <a:solidFill>
                  <a:prstClr val="black"/>
                </a:solidFill>
              </a:rPr>
              <a:t>信号強度</a:t>
            </a:r>
            <a:r>
              <a:rPr lang="en-US" altLang="ja-JP" dirty="0" smtClean="0">
                <a:solidFill>
                  <a:prstClr val="black"/>
                </a:solidFill>
              </a:rPr>
              <a:t>(</a:t>
            </a:r>
            <a:r>
              <a:rPr lang="en-US" altLang="ja-JP" dirty="0" err="1" smtClean="0">
                <a:solidFill>
                  <a:prstClr val="black"/>
                </a:solidFill>
              </a:rPr>
              <a:t>ch</a:t>
            </a:r>
            <a:r>
              <a:rPr lang="en-US" altLang="ja-JP" dirty="0" smtClean="0">
                <a:solidFill>
                  <a:prstClr val="black"/>
                </a:solidFill>
              </a:rPr>
              <a:t>)</a:t>
            </a:r>
            <a:endParaRPr lang="ja-JP" altLang="en-US" dirty="0">
              <a:solidFill>
                <a:prstClr val="black"/>
              </a:solidFill>
            </a:endParaRPr>
          </a:p>
        </p:txBody>
      </p:sp>
      <p:sp>
        <p:nvSpPr>
          <p:cNvPr id="48" name="テキスト ボックス 47"/>
          <p:cNvSpPr txBox="1"/>
          <p:nvPr/>
        </p:nvSpPr>
        <p:spPr>
          <a:xfrm>
            <a:off x="4631593" y="2542478"/>
            <a:ext cx="461665" cy="2107581"/>
          </a:xfrm>
          <a:prstGeom prst="rect">
            <a:avLst/>
          </a:prstGeom>
          <a:noFill/>
        </p:spPr>
        <p:txBody>
          <a:bodyPr vert="eaVert" wrap="square" rtlCol="0">
            <a:spAutoFit/>
          </a:bodyPr>
          <a:lstStyle/>
          <a:p>
            <a:r>
              <a:rPr lang="ja-JP" altLang="en-US" dirty="0" smtClean="0">
                <a:solidFill>
                  <a:prstClr val="black"/>
                </a:solidFill>
              </a:rPr>
              <a:t>信号強度</a:t>
            </a:r>
            <a:r>
              <a:rPr lang="en-US" altLang="ja-JP" dirty="0" smtClean="0">
                <a:solidFill>
                  <a:prstClr val="black"/>
                </a:solidFill>
              </a:rPr>
              <a:t>(</a:t>
            </a:r>
            <a:r>
              <a:rPr lang="en-US" altLang="ja-JP" dirty="0" err="1" smtClean="0">
                <a:solidFill>
                  <a:prstClr val="black"/>
                </a:solidFill>
              </a:rPr>
              <a:t>ch</a:t>
            </a:r>
            <a:r>
              <a:rPr lang="en-US" altLang="ja-JP" dirty="0" smtClean="0">
                <a:solidFill>
                  <a:prstClr val="black"/>
                </a:solidFill>
              </a:rPr>
              <a:t>)</a:t>
            </a:r>
            <a:endParaRPr lang="ja-JP" altLang="en-US" dirty="0">
              <a:solidFill>
                <a:prstClr val="black"/>
              </a:solidFill>
            </a:endParaRPr>
          </a:p>
        </p:txBody>
      </p:sp>
      <p:sp>
        <p:nvSpPr>
          <p:cNvPr id="49" name="テキスト ボックス 48"/>
          <p:cNvSpPr txBox="1"/>
          <p:nvPr/>
        </p:nvSpPr>
        <p:spPr>
          <a:xfrm>
            <a:off x="7527072" y="4776841"/>
            <a:ext cx="1616927" cy="369332"/>
          </a:xfrm>
          <a:prstGeom prst="rect">
            <a:avLst/>
          </a:prstGeom>
          <a:noFill/>
        </p:spPr>
        <p:txBody>
          <a:bodyPr wrap="square" rtlCol="0">
            <a:spAutoFit/>
          </a:bodyPr>
          <a:lstStyle/>
          <a:p>
            <a:r>
              <a:rPr lang="ja-JP" altLang="en-US" dirty="0" smtClean="0">
                <a:solidFill>
                  <a:prstClr val="black"/>
                </a:solidFill>
              </a:rPr>
              <a:t>床</a:t>
            </a:r>
            <a:r>
              <a:rPr lang="en-US" altLang="ja-JP" dirty="0" smtClean="0">
                <a:solidFill>
                  <a:prstClr val="black"/>
                </a:solidFill>
              </a:rPr>
              <a:t>PMT</a:t>
            </a:r>
            <a:r>
              <a:rPr lang="ja-JP" altLang="en-US" dirty="0" smtClean="0">
                <a:solidFill>
                  <a:prstClr val="black"/>
                </a:solidFill>
              </a:rPr>
              <a:t>の場所</a:t>
            </a:r>
            <a:endParaRPr lang="ja-JP" altLang="en-US" dirty="0">
              <a:solidFill>
                <a:prstClr val="black"/>
              </a:solidFill>
            </a:endParaRPr>
          </a:p>
        </p:txBody>
      </p:sp>
      <p:sp>
        <p:nvSpPr>
          <p:cNvPr id="11" name="テキスト ボックス 10"/>
          <p:cNvSpPr txBox="1"/>
          <p:nvPr/>
        </p:nvSpPr>
        <p:spPr>
          <a:xfrm>
            <a:off x="1131847" y="5793793"/>
            <a:ext cx="7203688" cy="1077218"/>
          </a:xfrm>
          <a:prstGeom prst="rect">
            <a:avLst/>
          </a:prstGeom>
          <a:noFill/>
        </p:spPr>
        <p:txBody>
          <a:bodyPr wrap="square" rtlCol="0">
            <a:spAutoFit/>
          </a:bodyPr>
          <a:lstStyle/>
          <a:p>
            <a:r>
              <a:rPr lang="ja-JP" altLang="en-US" sz="3200" dirty="0" smtClean="0">
                <a:solidFill>
                  <a:srgbClr val="FF0000"/>
                </a:solidFill>
              </a:rPr>
              <a:t>ミューオンの影響が大きく陽子崩壊が観測できたとは言えない。</a:t>
            </a:r>
            <a:endParaRPr lang="ja-JP" altLang="en-US" sz="3200" dirty="0">
              <a:solidFill>
                <a:srgbClr val="FF0000"/>
              </a:solidFill>
            </a:endParaRPr>
          </a:p>
        </p:txBody>
      </p:sp>
    </p:spTree>
    <p:extLst>
      <p:ext uri="{BB962C8B-B14F-4D97-AF65-F5344CB8AC3E}">
        <p14:creationId xmlns:p14="http://schemas.microsoft.com/office/powerpoint/2010/main" val="2947475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仮定と改善策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予測からは</a:t>
            </a:r>
            <a:r>
              <a:rPr lang="en-US" altLang="ja-JP" dirty="0" smtClean="0"/>
              <a:t>2×10</a:t>
            </a:r>
            <a:r>
              <a:rPr lang="en-US" altLang="ja-JP" baseline="30000" dirty="0" smtClean="0"/>
              <a:t>17</a:t>
            </a:r>
            <a:r>
              <a:rPr lang="ja-JP" altLang="en-US" dirty="0" smtClean="0"/>
              <a:t>年待てば</a:t>
            </a:r>
            <a:r>
              <a:rPr lang="en-US" altLang="ja-JP" dirty="0" smtClean="0"/>
              <a:t>1</a:t>
            </a:r>
            <a:r>
              <a:rPr lang="ja-JP" altLang="en-US" dirty="0" smtClean="0"/>
              <a:t>回観測される可能性あり。</a:t>
            </a:r>
            <a:endParaRPr kumimoji="1" lang="en-US" altLang="ja-JP" dirty="0" smtClean="0"/>
          </a:p>
          <a:p>
            <a:r>
              <a:rPr lang="ja-JP" altLang="en-US" dirty="0" smtClean="0"/>
              <a:t>ミューオンを確実に落とす必要あり。</a:t>
            </a:r>
            <a:endParaRPr lang="en-US" altLang="ja-JP" dirty="0" smtClean="0"/>
          </a:p>
          <a:p>
            <a:r>
              <a:rPr kumimoji="1" lang="en-US" altLang="ja-JP" dirty="0" smtClean="0"/>
              <a:t>SK</a:t>
            </a:r>
            <a:r>
              <a:rPr kumimoji="1" lang="ja-JP" altLang="en-US" dirty="0" smtClean="0"/>
              <a:t>でどうしているか</a:t>
            </a:r>
            <a:endParaRPr lang="en-US" altLang="ja-JP" dirty="0"/>
          </a:p>
          <a:p>
            <a:pPr marL="0" indent="0">
              <a:buNone/>
            </a:pPr>
            <a:r>
              <a:rPr kumimoji="1" lang="ja-JP" altLang="en-US" dirty="0" smtClean="0"/>
              <a:t>　容器を二重にしている。→ミューオン除去</a:t>
            </a:r>
            <a:endParaRPr lang="en-US" altLang="ja-JP" dirty="0"/>
          </a:p>
          <a:p>
            <a:pPr marL="0" indent="0">
              <a:buNone/>
            </a:pPr>
            <a:r>
              <a:rPr kumimoji="1" lang="ja-JP" altLang="en-US" dirty="0"/>
              <a:t>　</a:t>
            </a:r>
            <a:r>
              <a:rPr kumimoji="1" lang="ja-JP" altLang="en-US" dirty="0" smtClean="0"/>
              <a:t>観測合計エネルギーを求めている。</a:t>
            </a:r>
            <a:endParaRPr kumimoji="1" lang="en-US" altLang="ja-JP" dirty="0" smtClean="0"/>
          </a:p>
        </p:txBody>
      </p:sp>
    </p:spTree>
    <p:extLst>
      <p:ext uri="{BB962C8B-B14F-4D97-AF65-F5344CB8AC3E}">
        <p14:creationId xmlns:p14="http://schemas.microsoft.com/office/powerpoint/2010/main" val="3855252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8"/>
            <a:ext cx="8564137" cy="1143000"/>
          </a:xfrm>
        </p:spPr>
        <p:txBody>
          <a:bodyPr>
            <a:normAutofit fontScale="90000"/>
          </a:bodyPr>
          <a:lstStyle/>
          <a:p>
            <a:r>
              <a:rPr kumimoji="1" lang="en-US" altLang="ja-JP" dirty="0" smtClean="0"/>
              <a:t>SK</a:t>
            </a:r>
            <a:r>
              <a:rPr kumimoji="1" lang="ja-JP" altLang="en-US" dirty="0" smtClean="0"/>
              <a:t>で観測された場合のシミュレーション</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630" y="1306126"/>
            <a:ext cx="6885759" cy="5278670"/>
          </a:xfrm>
        </p:spPr>
      </p:pic>
    </p:spTree>
    <p:extLst>
      <p:ext uri="{BB962C8B-B14F-4D97-AF65-F5344CB8AC3E}">
        <p14:creationId xmlns:p14="http://schemas.microsoft.com/office/powerpoint/2010/main" val="1138800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SK</a:t>
            </a:r>
            <a:r>
              <a:rPr lang="ja-JP" altLang="en-US" dirty="0" smtClean="0"/>
              <a:t>に比べ非常に小さな観測装置でチェレンコフ角を測定できた。</a:t>
            </a:r>
            <a:endParaRPr lang="en-US" altLang="ja-JP" dirty="0" smtClean="0"/>
          </a:p>
          <a:p>
            <a:r>
              <a:rPr lang="ja-JP" altLang="en-US" dirty="0" smtClean="0"/>
              <a:t>太陽および超新星ニュートリノ、そして陽子崩壊の測定を行いました。超新星ニュートリノは現実的な感度有り！！</a:t>
            </a:r>
            <a:endParaRPr kumimoji="1" lang="en-US" altLang="ja-JP" dirty="0" smtClean="0"/>
          </a:p>
          <a:p>
            <a:r>
              <a:rPr lang="ja-JP" altLang="en-US" dirty="0"/>
              <a:t>こんな</a:t>
            </a:r>
            <a:r>
              <a:rPr lang="ja-JP" altLang="en-US" dirty="0" smtClean="0"/>
              <a:t>に長い時間</a:t>
            </a:r>
            <a:r>
              <a:rPr lang="ja-JP" altLang="en-US" dirty="0" smtClean="0"/>
              <a:t>研究したのに</a:t>
            </a:r>
            <a:r>
              <a:rPr lang="en-US" altLang="ja-JP" dirty="0" smtClean="0"/>
              <a:t>, </a:t>
            </a:r>
            <a:r>
              <a:rPr lang="ja-JP" altLang="en-US" dirty="0" smtClean="0"/>
              <a:t>感度がたったこれだけだとは思いませんでした</a:t>
            </a:r>
            <a:r>
              <a:rPr lang="ja-JP" altLang="en-US" dirty="0" smtClean="0"/>
              <a:t>！</a:t>
            </a:r>
            <a:r>
              <a:rPr lang="ja-JP" altLang="en-US" dirty="0" smtClean="0"/>
              <a:t>！！</a:t>
            </a:r>
            <a:endParaRPr lang="en-US" altLang="ja-JP" dirty="0" smtClean="0"/>
          </a:p>
        </p:txBody>
      </p:sp>
    </p:spTree>
    <p:extLst>
      <p:ext uri="{BB962C8B-B14F-4D97-AF65-F5344CB8AC3E}">
        <p14:creationId xmlns:p14="http://schemas.microsoft.com/office/powerpoint/2010/main" val="8903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スーパーバイザーの西村先生</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ＴＡの阿久津さん</a:t>
            </a:r>
            <a:r>
              <a:rPr lang="en-US" altLang="ja-JP" dirty="0" smtClean="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中野さん</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endParaRPr lang="en-US" altLang="ja-JP" dirty="0">
              <a:solidFill>
                <a:srgbClr val="FF0000"/>
              </a:solidFill>
            </a:endParaRPr>
          </a:p>
          <a:p>
            <a:pPr marL="0" indent="0">
              <a:buNone/>
            </a:pP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僕らの拙い実験に夜</a:t>
            </a:r>
            <a:r>
              <a:rPr lang="ja-JP" altLang="en-US" dirty="0" err="1" smtClean="0">
                <a:solidFill>
                  <a:srgbClr val="FF0000"/>
                </a:solidFill>
                <a:latin typeface="HGS創英角ﾎﾟｯﾌﾟ体" panose="040B0A00000000000000" pitchFamily="50" charset="-128"/>
                <a:ea typeface="HGS創英角ﾎﾟｯﾌﾟ体" panose="040B0A00000000000000" pitchFamily="50" charset="-128"/>
              </a:rPr>
              <a:t>おそ</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ーくまで一緒に残って頂き本当にありがとうございました！！！！！</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1712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ニュートリノ振動</a:t>
            </a:r>
            <a:endParaRPr kumimoji="1" lang="ja-JP" altLang="en-US" dirty="0"/>
          </a:p>
        </p:txBody>
      </p:sp>
      <p:sp>
        <p:nvSpPr>
          <p:cNvPr id="3" name="コンテンツ プレースホルダー 2"/>
          <p:cNvSpPr>
            <a:spLocks noGrp="1"/>
          </p:cNvSpPr>
          <p:nvPr>
            <p:ph idx="1"/>
          </p:nvPr>
        </p:nvSpPr>
        <p:spPr>
          <a:xfrm>
            <a:off x="4393399" y="-1225563"/>
            <a:ext cx="8229600" cy="3078163"/>
          </a:xfrm>
        </p:spPr>
        <p:txBody>
          <a:bodyPr>
            <a:normAutofit fontScale="92500" lnSpcReduction="10000"/>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２世代の場合</a:t>
            </a:r>
            <a:endParaRPr lang="en-US" altLang="ja-JP" dirty="0" smtClean="0"/>
          </a:p>
          <a:p>
            <a:pPr marL="0" indent="0">
              <a:buNone/>
            </a:pPr>
            <a:endParaRPr lang="en-US" altLang="ja-JP" dirty="0"/>
          </a:p>
          <a:p>
            <a:pPr marL="0" indent="0">
              <a:buNone/>
            </a:pPr>
            <a:endParaRPr lang="en-US" altLang="ja-JP" dirty="0" smtClean="0"/>
          </a:p>
          <a:p>
            <a:pPr marL="0" indent="0">
              <a:buNone/>
            </a:pPr>
            <a:endParaRPr kumimoji="1" lang="en-US" altLang="ja-JP" dirty="0" smtClean="0"/>
          </a:p>
          <a:p>
            <a:pPr marL="0" indent="0">
              <a:buNone/>
            </a:pPr>
            <a:endParaRPr kumimoji="1" lang="en-US" altLang="ja-JP" dirty="0"/>
          </a:p>
        </p:txBody>
      </p:sp>
      <p:pic>
        <p:nvPicPr>
          <p:cNvPr id="17" name="図 16"/>
          <p:cNvPicPr>
            <a:picLocks noChangeAspect="1"/>
          </p:cNvPicPr>
          <p:nvPr/>
        </p:nvPicPr>
        <p:blipFill>
          <a:blip r:embed="rId3"/>
          <a:stretch>
            <a:fillRect/>
          </a:stretch>
        </p:blipFill>
        <p:spPr>
          <a:xfrm>
            <a:off x="0" y="984766"/>
            <a:ext cx="3098800" cy="2628900"/>
          </a:xfrm>
          <a:prstGeom prst="rect">
            <a:avLst/>
          </a:prstGeom>
        </p:spPr>
      </p:pic>
      <p:sp>
        <p:nvSpPr>
          <p:cNvPr id="18" name="正方形/長方形 17"/>
          <p:cNvSpPr/>
          <p:nvPr/>
        </p:nvSpPr>
        <p:spPr>
          <a:xfrm>
            <a:off x="4479667" y="3244334"/>
            <a:ext cx="184666" cy="369332"/>
          </a:xfrm>
          <a:prstGeom prst="rect">
            <a:avLst/>
          </a:prstGeom>
        </p:spPr>
        <p:txBody>
          <a:bodyPr wrap="none">
            <a:spAutoFit/>
          </a:bodyPr>
          <a:lstStyle/>
          <a:p>
            <a:r>
              <a:rPr lang="ja-JP" altLang="en-US" dirty="0">
                <a:solidFill>
                  <a:prstClr val="black"/>
                </a:solidFill>
              </a:rPr>
              <a:t>	</a:t>
            </a:r>
          </a:p>
        </p:txBody>
      </p:sp>
      <p:pic>
        <p:nvPicPr>
          <p:cNvPr id="20" name="図 19"/>
          <p:cNvPicPr>
            <a:picLocks noChangeAspect="1"/>
          </p:cNvPicPr>
          <p:nvPr/>
        </p:nvPicPr>
        <p:blipFill>
          <a:blip r:embed="rId4"/>
          <a:stretch>
            <a:fillRect/>
          </a:stretch>
        </p:blipFill>
        <p:spPr>
          <a:xfrm>
            <a:off x="6561667" y="3600965"/>
            <a:ext cx="3276600" cy="2404533"/>
          </a:xfrm>
          <a:prstGeom prst="rect">
            <a:avLst/>
          </a:prstGeom>
        </p:spPr>
      </p:pic>
      <p:sp>
        <p:nvSpPr>
          <p:cNvPr id="22" name="テキスト ボックス 21"/>
          <p:cNvSpPr txBox="1"/>
          <p:nvPr/>
        </p:nvSpPr>
        <p:spPr>
          <a:xfrm>
            <a:off x="218535" y="3981059"/>
            <a:ext cx="6216132" cy="1569660"/>
          </a:xfrm>
          <a:prstGeom prst="rect">
            <a:avLst/>
          </a:prstGeom>
          <a:noFill/>
        </p:spPr>
        <p:txBody>
          <a:bodyPr wrap="square" rtlCol="0">
            <a:spAutoFit/>
          </a:bodyPr>
          <a:lstStyle/>
          <a:p>
            <a:r>
              <a:rPr lang="ja-JP" altLang="en-US" sz="2400" dirty="0" smtClean="0">
                <a:solidFill>
                  <a:prstClr val="black"/>
                </a:solidFill>
              </a:rPr>
              <a:t>大気ニュートリノを</a:t>
            </a:r>
            <a:r>
              <a:rPr lang="en-US" altLang="ja-JP" sz="2400" dirty="0" smtClean="0">
                <a:solidFill>
                  <a:prstClr val="black"/>
                </a:solidFill>
              </a:rPr>
              <a:t>Super-K</a:t>
            </a:r>
            <a:r>
              <a:rPr lang="ja-JP" altLang="en-US" sz="2400" dirty="0" smtClean="0">
                <a:solidFill>
                  <a:prstClr val="black"/>
                </a:solidFill>
              </a:rPr>
              <a:t>で観測することによってニュートリノ振動を発見！！</a:t>
            </a:r>
            <a:endParaRPr lang="en-US" altLang="ja-JP" sz="2400" dirty="0" smtClean="0">
              <a:solidFill>
                <a:prstClr val="black"/>
              </a:solidFill>
            </a:endParaRPr>
          </a:p>
          <a:p>
            <a:endParaRPr lang="en-US" altLang="ja-JP" sz="2400" dirty="0">
              <a:solidFill>
                <a:prstClr val="black"/>
              </a:solidFill>
            </a:endParaRPr>
          </a:p>
          <a:p>
            <a:r>
              <a:rPr lang="ja-JP" altLang="en-US" sz="2400" dirty="0" smtClean="0">
                <a:solidFill>
                  <a:prstClr val="black"/>
                </a:solidFill>
              </a:rPr>
              <a:t>　　　　　　　　　　　　　　　</a:t>
            </a:r>
            <a:r>
              <a:rPr lang="en-US" altLang="ja-JP" sz="2400" dirty="0" err="1" smtClean="0">
                <a:solidFill>
                  <a:prstClr val="black"/>
                </a:solidFill>
              </a:rPr>
              <a:t>θ</a:t>
            </a:r>
            <a:r>
              <a:rPr lang="ja-JP" altLang="en-US" sz="2400" dirty="0" smtClean="0">
                <a:solidFill>
                  <a:prstClr val="black"/>
                </a:solidFill>
              </a:rPr>
              <a:t>：天頂角</a:t>
            </a:r>
            <a:endParaRPr lang="en-US" altLang="ja-JP" sz="2400" dirty="0" smtClean="0">
              <a:solidFill>
                <a:prstClr val="black"/>
              </a:solidFill>
            </a:endParaRPr>
          </a:p>
        </p:txBody>
      </p:sp>
      <p:cxnSp>
        <p:nvCxnSpPr>
          <p:cNvPr id="28" name="直線矢印コネクタ 27"/>
          <p:cNvCxnSpPr/>
          <p:nvPr/>
        </p:nvCxnSpPr>
        <p:spPr>
          <a:xfrm flipV="1">
            <a:off x="5994400" y="4555067"/>
            <a:ext cx="1574800" cy="524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4664333" y="4818390"/>
            <a:ext cx="1320801" cy="523220"/>
          </a:xfrm>
          <a:prstGeom prst="rect">
            <a:avLst/>
          </a:prstGeom>
          <a:noFill/>
        </p:spPr>
        <p:txBody>
          <a:bodyPr wrap="square" rtlCol="0">
            <a:spAutoFit/>
          </a:bodyPr>
          <a:lstStyle/>
          <a:p>
            <a:r>
              <a:rPr lang="en-US" altLang="ja-JP" sz="2800" dirty="0" smtClean="0">
                <a:solidFill>
                  <a:prstClr val="black"/>
                </a:solidFill>
              </a:rPr>
              <a:t>Super-K</a:t>
            </a:r>
            <a:endParaRPr lang="ja-JP" altLang="en-US" sz="2800" dirty="0">
              <a:solidFill>
                <a:prstClr val="black"/>
              </a:solidFill>
            </a:endParaRPr>
          </a:p>
        </p:txBody>
      </p:sp>
      <p:sp>
        <p:nvSpPr>
          <p:cNvPr id="31" name="テキスト ボックス 30"/>
          <p:cNvSpPr txBox="1"/>
          <p:nvPr/>
        </p:nvSpPr>
        <p:spPr>
          <a:xfrm>
            <a:off x="7382933" y="6005498"/>
            <a:ext cx="965200" cy="523220"/>
          </a:xfrm>
          <a:prstGeom prst="rect">
            <a:avLst/>
          </a:prstGeom>
          <a:noFill/>
        </p:spPr>
        <p:txBody>
          <a:bodyPr wrap="square" rtlCol="0">
            <a:spAutoFit/>
          </a:bodyPr>
          <a:lstStyle/>
          <a:p>
            <a:r>
              <a:rPr lang="en-US" altLang="ja-JP" sz="2800" dirty="0" smtClean="0">
                <a:solidFill>
                  <a:prstClr val="black"/>
                </a:solidFill>
              </a:rPr>
              <a:t>Earth</a:t>
            </a:r>
            <a:endParaRPr lang="ja-JP" altLang="en-US" sz="2800" dirty="0">
              <a:solidFill>
                <a:prstClr val="black"/>
              </a:solidFill>
            </a:endParaRPr>
          </a:p>
        </p:txBody>
      </p:sp>
      <p:pic>
        <p:nvPicPr>
          <p:cNvPr id="32" name="図 31"/>
          <p:cNvPicPr>
            <a:picLocks noChangeAspect="1"/>
          </p:cNvPicPr>
          <p:nvPr/>
        </p:nvPicPr>
        <p:blipFill>
          <a:blip r:embed="rId5"/>
          <a:stretch>
            <a:fillRect/>
          </a:stretch>
        </p:blipFill>
        <p:spPr>
          <a:xfrm>
            <a:off x="3335867" y="1956831"/>
            <a:ext cx="4741333" cy="854101"/>
          </a:xfrm>
          <a:prstGeom prst="rect">
            <a:avLst/>
          </a:prstGeom>
        </p:spPr>
      </p:pic>
      <p:pic>
        <p:nvPicPr>
          <p:cNvPr id="33" name="図 32"/>
          <p:cNvPicPr>
            <a:picLocks noChangeAspect="1"/>
          </p:cNvPicPr>
          <p:nvPr/>
        </p:nvPicPr>
        <p:blipFill>
          <a:blip r:embed="rId6"/>
          <a:stretch>
            <a:fillRect/>
          </a:stretch>
        </p:blipFill>
        <p:spPr>
          <a:xfrm>
            <a:off x="3335867" y="2905666"/>
            <a:ext cx="4741333" cy="708000"/>
          </a:xfrm>
          <a:prstGeom prst="rect">
            <a:avLst/>
          </a:prstGeom>
        </p:spPr>
      </p:pic>
    </p:spTree>
    <p:extLst>
      <p:ext uri="{BB962C8B-B14F-4D97-AF65-F5344CB8AC3E}">
        <p14:creationId xmlns:p14="http://schemas.microsoft.com/office/powerpoint/2010/main" val="790248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Super-</a:t>
            </a:r>
            <a:r>
              <a:rPr lang="en-US" altLang="ja-JP" dirty="0" err="1" smtClean="0"/>
              <a:t>Kamiokande</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normAutofit/>
          </a:bodyPr>
          <a:lstStyle/>
          <a:p>
            <a:pPr marL="0" indent="0">
              <a:buNone/>
            </a:pPr>
            <a:r>
              <a:rPr kumimoji="1" lang="ja-JP" altLang="en-US" dirty="0" smtClean="0">
                <a:solidFill>
                  <a:srgbClr val="000000"/>
                </a:solidFill>
              </a:rPr>
              <a:t>　　　　　　　</a:t>
            </a:r>
            <a:endParaRPr kumimoji="1" lang="ja-JP" altLang="en-US" dirty="0">
              <a:solidFill>
                <a:srgbClr val="000000"/>
              </a:solidFill>
            </a:endParaRPr>
          </a:p>
        </p:txBody>
      </p:sp>
      <p:pic>
        <p:nvPicPr>
          <p:cNvPr id="7" name="図 6"/>
          <p:cNvPicPr>
            <a:picLocks noChangeAspect="1"/>
          </p:cNvPicPr>
          <p:nvPr/>
        </p:nvPicPr>
        <p:blipFill>
          <a:blip r:embed="rId3"/>
          <a:stretch>
            <a:fillRect/>
          </a:stretch>
        </p:blipFill>
        <p:spPr>
          <a:xfrm>
            <a:off x="304801" y="2010304"/>
            <a:ext cx="4165599" cy="3543829"/>
          </a:xfrm>
          <a:prstGeom prst="rect">
            <a:avLst/>
          </a:prstGeom>
        </p:spPr>
      </p:pic>
      <p:sp>
        <p:nvSpPr>
          <p:cNvPr id="10" name="テキスト ボックス 9"/>
          <p:cNvSpPr txBox="1"/>
          <p:nvPr/>
        </p:nvSpPr>
        <p:spPr>
          <a:xfrm>
            <a:off x="5113867" y="1600200"/>
            <a:ext cx="3159639" cy="3108544"/>
          </a:xfrm>
          <a:prstGeom prst="rect">
            <a:avLst/>
          </a:prstGeom>
          <a:noFill/>
        </p:spPr>
        <p:txBody>
          <a:bodyPr wrap="none" rtlCol="0">
            <a:spAutoFit/>
          </a:bodyPr>
          <a:lstStyle/>
          <a:p>
            <a:r>
              <a:rPr lang="ja-JP" altLang="en-US" sz="2800" dirty="0" smtClean="0">
                <a:solidFill>
                  <a:prstClr val="black"/>
                </a:solidFill>
              </a:rPr>
              <a:t>ニュートリノ</a:t>
            </a:r>
            <a:endParaRPr lang="en-US" altLang="ja-JP" sz="2800" dirty="0" smtClean="0">
              <a:solidFill>
                <a:prstClr val="black"/>
              </a:solidFill>
            </a:endParaRPr>
          </a:p>
          <a:p>
            <a:r>
              <a:rPr lang="ja-JP" altLang="en-US" sz="2800" dirty="0" smtClean="0">
                <a:solidFill>
                  <a:prstClr val="black"/>
                </a:solidFill>
              </a:rPr>
              <a:t>・太陽ニュートリノ</a:t>
            </a:r>
            <a:endParaRPr lang="en-US" altLang="ja-JP" sz="2800" dirty="0" smtClean="0">
              <a:solidFill>
                <a:prstClr val="black"/>
              </a:solidFill>
            </a:endParaRPr>
          </a:p>
          <a:p>
            <a:r>
              <a:rPr lang="ja-JP" altLang="en-US" sz="2800" dirty="0" smtClean="0">
                <a:solidFill>
                  <a:prstClr val="black"/>
                </a:solidFill>
              </a:rPr>
              <a:t>・超新星ニュートリノ</a:t>
            </a:r>
            <a:endParaRPr lang="en-US" altLang="ja-JP" sz="2800" dirty="0" smtClean="0">
              <a:solidFill>
                <a:prstClr val="black"/>
              </a:solidFill>
            </a:endParaRPr>
          </a:p>
          <a:p>
            <a:r>
              <a:rPr lang="ja-JP" altLang="en-US" sz="2800" dirty="0" smtClean="0">
                <a:solidFill>
                  <a:prstClr val="black"/>
                </a:solidFill>
              </a:rPr>
              <a:t>・大気ニュートリノ</a:t>
            </a:r>
            <a:endParaRPr lang="en-US" altLang="ja-JP" sz="2800" dirty="0" smtClean="0">
              <a:solidFill>
                <a:prstClr val="black"/>
              </a:solidFill>
            </a:endParaRPr>
          </a:p>
          <a:p>
            <a:r>
              <a:rPr lang="ja-JP" altLang="en-US" sz="2800" dirty="0" smtClean="0">
                <a:solidFill>
                  <a:prstClr val="black"/>
                </a:solidFill>
              </a:rPr>
              <a:t>・加速器ニュートリノ</a:t>
            </a:r>
            <a:endParaRPr lang="en-US" altLang="ja-JP" sz="2800" dirty="0" smtClean="0">
              <a:solidFill>
                <a:prstClr val="black"/>
              </a:solidFill>
            </a:endParaRPr>
          </a:p>
          <a:p>
            <a:endParaRPr lang="en-US" altLang="ja-JP" sz="2800" dirty="0">
              <a:solidFill>
                <a:prstClr val="black"/>
              </a:solidFill>
            </a:endParaRPr>
          </a:p>
          <a:p>
            <a:r>
              <a:rPr lang="ja-JP" altLang="en-US" sz="2800" dirty="0" smtClean="0">
                <a:solidFill>
                  <a:prstClr val="black"/>
                </a:solidFill>
              </a:rPr>
              <a:t>陽子崩壊探索</a:t>
            </a:r>
            <a:endParaRPr lang="ja-JP" altLang="en-US" sz="2800" dirty="0">
              <a:solidFill>
                <a:prstClr val="black"/>
              </a:solidFill>
            </a:endParaRPr>
          </a:p>
        </p:txBody>
      </p:sp>
      <p:sp>
        <p:nvSpPr>
          <p:cNvPr id="11" name="テキスト ボックス 10"/>
          <p:cNvSpPr txBox="1"/>
          <p:nvPr/>
        </p:nvSpPr>
        <p:spPr>
          <a:xfrm>
            <a:off x="440267" y="1487084"/>
            <a:ext cx="1902885" cy="523220"/>
          </a:xfrm>
          <a:prstGeom prst="rect">
            <a:avLst/>
          </a:prstGeom>
          <a:noFill/>
        </p:spPr>
        <p:txBody>
          <a:bodyPr wrap="none" rtlCol="0">
            <a:spAutoFit/>
          </a:bodyPr>
          <a:lstStyle/>
          <a:p>
            <a:r>
              <a:rPr lang="ja-JP" altLang="en-US" sz="2800" dirty="0" smtClean="0">
                <a:solidFill>
                  <a:prstClr val="black"/>
                </a:solidFill>
              </a:rPr>
              <a:t>ニュートリノ</a:t>
            </a:r>
            <a:endParaRPr lang="ja-JP" altLang="en-US" sz="2800" dirty="0">
              <a:solidFill>
                <a:prstClr val="black"/>
              </a:solidFill>
            </a:endParaRPr>
          </a:p>
        </p:txBody>
      </p:sp>
      <p:cxnSp>
        <p:nvCxnSpPr>
          <p:cNvPr id="13" name="直線矢印コネクタ 12"/>
          <p:cNvCxnSpPr/>
          <p:nvPr/>
        </p:nvCxnSpPr>
        <p:spPr>
          <a:xfrm>
            <a:off x="1236133" y="2133600"/>
            <a:ext cx="510302" cy="1134533"/>
          </a:xfrm>
          <a:prstGeom prst="straightConnector1">
            <a:avLst/>
          </a:prstGeom>
          <a:ln w="762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2082800" y="2975745"/>
            <a:ext cx="472605" cy="584776"/>
          </a:xfrm>
          <a:prstGeom prst="rect">
            <a:avLst/>
          </a:prstGeom>
          <a:noFill/>
        </p:spPr>
        <p:txBody>
          <a:bodyPr wrap="none" rtlCol="0">
            <a:spAutoFit/>
          </a:bodyPr>
          <a:lstStyle/>
          <a:p>
            <a:r>
              <a:rPr lang="en-US" altLang="ja-JP" sz="3200" dirty="0" smtClean="0">
                <a:solidFill>
                  <a:srgbClr val="FF0000"/>
                </a:solidFill>
              </a:rPr>
              <a:t>e</a:t>
            </a:r>
            <a:r>
              <a:rPr lang="en-US" altLang="ja-JP" sz="3200" baseline="30000" dirty="0" smtClean="0">
                <a:solidFill>
                  <a:srgbClr val="FF0000"/>
                </a:solidFill>
              </a:rPr>
              <a:t>-</a:t>
            </a:r>
            <a:endParaRPr lang="ja-JP" altLang="en-US" sz="3200" baseline="30000" dirty="0">
              <a:solidFill>
                <a:srgbClr val="FF0000"/>
              </a:solidFill>
            </a:endParaRPr>
          </a:p>
        </p:txBody>
      </p:sp>
      <p:sp>
        <p:nvSpPr>
          <p:cNvPr id="21" name="テキスト ボックス 20"/>
          <p:cNvSpPr txBox="1"/>
          <p:nvPr/>
        </p:nvSpPr>
        <p:spPr>
          <a:xfrm>
            <a:off x="50800" y="5833775"/>
            <a:ext cx="9278101" cy="584776"/>
          </a:xfrm>
          <a:prstGeom prst="rect">
            <a:avLst/>
          </a:prstGeom>
          <a:noFill/>
        </p:spPr>
        <p:txBody>
          <a:bodyPr wrap="none" rtlCol="0">
            <a:spAutoFit/>
          </a:bodyPr>
          <a:lstStyle/>
          <a:p>
            <a:r>
              <a:rPr lang="en-US" altLang="ja-JP" sz="3200" dirty="0" smtClean="0">
                <a:solidFill>
                  <a:prstClr val="black"/>
                </a:solidFill>
              </a:rPr>
              <a:t>1</a:t>
            </a:r>
            <a:r>
              <a:rPr lang="ja-JP" altLang="en-US" sz="3200" dirty="0" smtClean="0">
                <a:solidFill>
                  <a:prstClr val="black"/>
                </a:solidFill>
              </a:rPr>
              <a:t>つの検出器でいろんな物理を見ることが出来る！！</a:t>
            </a:r>
            <a:endParaRPr lang="ja-JP" altLang="en-US" sz="3200" dirty="0">
              <a:solidFill>
                <a:prstClr val="black"/>
              </a:solidFill>
            </a:endParaRPr>
          </a:p>
        </p:txBody>
      </p:sp>
      <p:cxnSp>
        <p:nvCxnSpPr>
          <p:cNvPr id="23" name="直線矢印コネクタ 22"/>
          <p:cNvCxnSpPr/>
          <p:nvPr/>
        </p:nvCxnSpPr>
        <p:spPr>
          <a:xfrm flipH="1">
            <a:off x="1524000" y="3268133"/>
            <a:ext cx="222435" cy="1219200"/>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1746435" y="3323454"/>
            <a:ext cx="1284632" cy="643467"/>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4526687" y="4969357"/>
            <a:ext cx="4160113" cy="584776"/>
          </a:xfrm>
          <a:prstGeom prst="rect">
            <a:avLst/>
          </a:prstGeom>
          <a:noFill/>
        </p:spPr>
        <p:txBody>
          <a:bodyPr wrap="none" rtlCol="0">
            <a:spAutoFit/>
          </a:bodyPr>
          <a:lstStyle/>
          <a:p>
            <a:r>
              <a:rPr lang="ja-JP" altLang="en-US" sz="3200" dirty="0" smtClean="0">
                <a:solidFill>
                  <a:srgbClr val="F79646"/>
                </a:solidFill>
              </a:rPr>
              <a:t>チェレンコフ光をみる！</a:t>
            </a:r>
            <a:endParaRPr lang="ja-JP" altLang="en-US" sz="3200" dirty="0">
              <a:solidFill>
                <a:srgbClr val="F79646"/>
              </a:solidFill>
            </a:endParaRPr>
          </a:p>
        </p:txBody>
      </p:sp>
    </p:spTree>
    <p:extLst>
      <p:ext uri="{BB962C8B-B14F-4D97-AF65-F5344CB8AC3E}">
        <p14:creationId xmlns:p14="http://schemas.microsoft.com/office/powerpoint/2010/main" val="990568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1467" y="-51857"/>
            <a:ext cx="8229600" cy="1143000"/>
          </a:xfrm>
        </p:spPr>
        <p:txBody>
          <a:bodyPr/>
          <a:lstStyle/>
          <a:p>
            <a:r>
              <a:rPr lang="ja-JP" altLang="en-US" dirty="0" smtClean="0"/>
              <a:t>まめカミオカンデ</a:t>
            </a:r>
            <a:endParaRPr kumimoji="1" lang="ja-JP" altLang="en-US" dirty="0"/>
          </a:p>
        </p:txBody>
      </p:sp>
      <p:pic>
        <p:nvPicPr>
          <p:cNvPr id="6" name="図 5"/>
          <p:cNvPicPr>
            <a:picLocks noChangeAspect="1"/>
          </p:cNvPicPr>
          <p:nvPr/>
        </p:nvPicPr>
        <p:blipFill>
          <a:blip r:embed="rId3"/>
          <a:stretch>
            <a:fillRect/>
          </a:stretch>
        </p:blipFill>
        <p:spPr>
          <a:xfrm>
            <a:off x="135467" y="1278466"/>
            <a:ext cx="4334933" cy="2768600"/>
          </a:xfrm>
          <a:prstGeom prst="rect">
            <a:avLst/>
          </a:prstGeom>
        </p:spPr>
      </p:pic>
      <p:sp>
        <p:nvSpPr>
          <p:cNvPr id="10" name="コンテンツ プレースホルダー 9"/>
          <p:cNvSpPr>
            <a:spLocks noGrp="1"/>
          </p:cNvSpPr>
          <p:nvPr>
            <p:ph idx="1"/>
          </p:nvPr>
        </p:nvSpPr>
        <p:spPr>
          <a:xfrm>
            <a:off x="135467" y="1739899"/>
            <a:ext cx="8229600" cy="4783667"/>
          </a:xfrm>
        </p:spPr>
        <p:txBody>
          <a:bodyPr>
            <a:normAutofit/>
          </a:bodyPr>
          <a:lstStyle/>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a:p>
            <a:r>
              <a:rPr lang="ja-JP" altLang="en-US" sz="2000" dirty="0" smtClean="0"/>
              <a:t>まめ</a:t>
            </a:r>
            <a:r>
              <a:rPr lang="en-US" altLang="ja-JP" sz="2000" dirty="0" smtClean="0"/>
              <a:t>K</a:t>
            </a:r>
            <a:r>
              <a:rPr lang="ja-JP" altLang="en-US" sz="2000" dirty="0" smtClean="0"/>
              <a:t>の水の量は約</a:t>
            </a:r>
            <a:r>
              <a:rPr lang="en-US" altLang="ja-JP" sz="2000" dirty="0" smtClean="0"/>
              <a:t>50L</a:t>
            </a:r>
          </a:p>
          <a:p>
            <a:r>
              <a:rPr lang="en-US" altLang="ja-JP" sz="2000" dirty="0" smtClean="0"/>
              <a:t>Super-K</a:t>
            </a:r>
            <a:r>
              <a:rPr lang="ja-JP" altLang="en-US" sz="2000" dirty="0" smtClean="0"/>
              <a:t>の水の量は約</a:t>
            </a:r>
            <a:r>
              <a:rPr lang="en-US" altLang="ja-JP" sz="2000" dirty="0" smtClean="0"/>
              <a:t>500</a:t>
            </a:r>
            <a:r>
              <a:rPr lang="ja-JP" altLang="en-US" sz="2000" dirty="0" smtClean="0"/>
              <a:t>万</a:t>
            </a:r>
            <a:r>
              <a:rPr lang="en-US" altLang="ja-JP" sz="2000" dirty="0" smtClean="0"/>
              <a:t>L</a:t>
            </a:r>
          </a:p>
          <a:p>
            <a:pPr marL="0" indent="0">
              <a:buNone/>
            </a:pPr>
            <a:r>
              <a:rPr lang="ja-JP" altLang="en-US" sz="2000" dirty="0" smtClean="0"/>
              <a:t>体積は</a:t>
            </a:r>
            <a:r>
              <a:rPr lang="en-US" altLang="ja-JP" sz="2000" dirty="0" smtClean="0"/>
              <a:t>Super-K</a:t>
            </a:r>
            <a:r>
              <a:rPr lang="ja-JP" altLang="en-US" sz="2000" dirty="0" smtClean="0"/>
              <a:t>の</a:t>
            </a:r>
            <a:r>
              <a:rPr lang="en-US" altLang="ja-JP" sz="2000" dirty="0" smtClean="0"/>
              <a:t>10</a:t>
            </a:r>
            <a:r>
              <a:rPr lang="ja-JP" altLang="ja-JP" sz="2000" baseline="30000" dirty="0"/>
              <a:t>6</a:t>
            </a:r>
            <a:r>
              <a:rPr lang="ja-JP" altLang="en-US" sz="2000" dirty="0" smtClean="0"/>
              <a:t>分の</a:t>
            </a:r>
            <a:r>
              <a:rPr lang="en-US" altLang="ja-JP" sz="2000" dirty="0" smtClean="0"/>
              <a:t>1</a:t>
            </a:r>
            <a:r>
              <a:rPr lang="ja-JP" altLang="en-US" sz="2000" dirty="0" smtClean="0"/>
              <a:t>！</a:t>
            </a:r>
            <a:endParaRPr lang="en-US" altLang="ja-JP" sz="2000" dirty="0" smtClean="0"/>
          </a:p>
          <a:p>
            <a:endParaRPr lang="en-US" altLang="ja-JP" baseline="30000" dirty="0" smtClean="0"/>
          </a:p>
          <a:p>
            <a:endParaRPr kumimoji="1" lang="ja-JP" altLang="en-US" dirty="0"/>
          </a:p>
        </p:txBody>
      </p:sp>
      <p:pic>
        <p:nvPicPr>
          <p:cNvPr id="11" name="図 10"/>
          <p:cNvPicPr>
            <a:picLocks noChangeAspect="1"/>
          </p:cNvPicPr>
          <p:nvPr/>
        </p:nvPicPr>
        <p:blipFill>
          <a:blip r:embed="rId4"/>
          <a:stretch>
            <a:fillRect/>
          </a:stretch>
        </p:blipFill>
        <p:spPr>
          <a:xfrm>
            <a:off x="4978400" y="1150055"/>
            <a:ext cx="4030133" cy="5373511"/>
          </a:xfrm>
          <a:prstGeom prst="rect">
            <a:avLst/>
          </a:prstGeom>
        </p:spPr>
      </p:pic>
      <p:sp>
        <p:nvSpPr>
          <p:cNvPr id="12" name="テキスト ボックス 11"/>
          <p:cNvSpPr txBox="1"/>
          <p:nvPr/>
        </p:nvSpPr>
        <p:spPr>
          <a:xfrm>
            <a:off x="4978400" y="414337"/>
            <a:ext cx="3868367" cy="461665"/>
          </a:xfrm>
          <a:prstGeom prst="rect">
            <a:avLst/>
          </a:prstGeom>
          <a:noFill/>
        </p:spPr>
        <p:txBody>
          <a:bodyPr wrap="none" rtlCol="0">
            <a:spAutoFit/>
          </a:bodyPr>
          <a:lstStyle/>
          <a:p>
            <a:r>
              <a:rPr lang="en-US" altLang="ja-JP" sz="2400" dirty="0" smtClean="0">
                <a:solidFill>
                  <a:prstClr val="black"/>
                </a:solidFill>
              </a:rPr>
              <a:t>〜</a:t>
            </a:r>
            <a:r>
              <a:rPr lang="ja-JP" altLang="en-US" sz="2400" dirty="0" smtClean="0">
                <a:solidFill>
                  <a:prstClr val="black"/>
                </a:solidFill>
              </a:rPr>
              <a:t>水チェレンコフ型検出器</a:t>
            </a:r>
            <a:r>
              <a:rPr lang="en-US" altLang="ja-JP" sz="2400" dirty="0" smtClean="0">
                <a:solidFill>
                  <a:prstClr val="black"/>
                </a:solidFill>
              </a:rPr>
              <a:t>〜</a:t>
            </a:r>
            <a:endParaRPr lang="ja-JP" altLang="en-US" sz="2400" dirty="0">
              <a:solidFill>
                <a:prstClr val="black"/>
              </a:solidFill>
            </a:endParaRPr>
          </a:p>
        </p:txBody>
      </p:sp>
      <p:sp>
        <p:nvSpPr>
          <p:cNvPr id="13" name="テキスト ボックス 12"/>
          <p:cNvSpPr txBox="1"/>
          <p:nvPr/>
        </p:nvSpPr>
        <p:spPr>
          <a:xfrm>
            <a:off x="2986777" y="4419600"/>
            <a:ext cx="1685077" cy="461665"/>
          </a:xfrm>
          <a:prstGeom prst="rect">
            <a:avLst/>
          </a:prstGeom>
          <a:noFill/>
        </p:spPr>
        <p:txBody>
          <a:bodyPr wrap="none" rtlCol="0">
            <a:spAutoFit/>
          </a:bodyPr>
          <a:lstStyle/>
          <a:p>
            <a:r>
              <a:rPr lang="en-US" altLang="ja-JP" sz="2400" dirty="0" smtClean="0">
                <a:solidFill>
                  <a:prstClr val="black"/>
                </a:solidFill>
              </a:rPr>
              <a:t>17</a:t>
            </a:r>
            <a:r>
              <a:rPr lang="ja-JP" altLang="en-US" sz="2400" dirty="0" smtClean="0">
                <a:solidFill>
                  <a:prstClr val="black"/>
                </a:solidFill>
              </a:rPr>
              <a:t>個の</a:t>
            </a:r>
            <a:r>
              <a:rPr lang="en-US" altLang="ja-JP" sz="2400" dirty="0" smtClean="0">
                <a:solidFill>
                  <a:prstClr val="black"/>
                </a:solidFill>
              </a:rPr>
              <a:t>PMT</a:t>
            </a:r>
            <a:endParaRPr lang="ja-JP" altLang="en-US" sz="2400" dirty="0">
              <a:solidFill>
                <a:prstClr val="black"/>
              </a:solidFill>
            </a:endParaRPr>
          </a:p>
        </p:txBody>
      </p:sp>
      <p:sp>
        <p:nvSpPr>
          <p:cNvPr id="15" name="ドーナツ 14"/>
          <p:cNvSpPr/>
          <p:nvPr/>
        </p:nvSpPr>
        <p:spPr>
          <a:xfrm>
            <a:off x="6603999" y="2861733"/>
            <a:ext cx="609600" cy="26416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black"/>
              </a:solidFill>
            </a:endParaRPr>
          </a:p>
        </p:txBody>
      </p:sp>
      <p:cxnSp>
        <p:nvCxnSpPr>
          <p:cNvPr id="17" name="直線矢印コネクタ 16"/>
          <p:cNvCxnSpPr>
            <a:stCxn id="13" idx="3"/>
          </p:cNvCxnSpPr>
          <p:nvPr/>
        </p:nvCxnSpPr>
        <p:spPr>
          <a:xfrm flipV="1">
            <a:off x="4671854" y="4419601"/>
            <a:ext cx="1932145" cy="230832"/>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flipV="1">
            <a:off x="1320800" y="2556933"/>
            <a:ext cx="778933" cy="1862667"/>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0" y="4419601"/>
            <a:ext cx="2548294" cy="461665"/>
          </a:xfrm>
          <a:prstGeom prst="rect">
            <a:avLst/>
          </a:prstGeom>
          <a:noFill/>
        </p:spPr>
        <p:txBody>
          <a:bodyPr wrap="none" rtlCol="0">
            <a:spAutoFit/>
          </a:bodyPr>
          <a:lstStyle/>
          <a:p>
            <a:r>
              <a:rPr lang="ja-JP" altLang="en-US" sz="2400" dirty="0" smtClean="0">
                <a:solidFill>
                  <a:prstClr val="black"/>
                </a:solidFill>
              </a:rPr>
              <a:t>ふたを閉めた状態</a:t>
            </a:r>
            <a:endParaRPr lang="ja-JP" altLang="en-US" sz="2400" dirty="0">
              <a:solidFill>
                <a:prstClr val="black"/>
              </a:solidFill>
            </a:endParaRPr>
          </a:p>
        </p:txBody>
      </p:sp>
    </p:spTree>
    <p:extLst>
      <p:ext uri="{BB962C8B-B14F-4D97-AF65-F5344CB8AC3E}">
        <p14:creationId xmlns:p14="http://schemas.microsoft.com/office/powerpoint/2010/main" val="1346712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まめカミオカンデを使って試みたこと</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Cherenkov</a:t>
            </a:r>
            <a:r>
              <a:rPr lang="ja-JP" altLang="en-US" dirty="0" smtClean="0"/>
              <a:t>光を観てみる</a:t>
            </a:r>
            <a:endParaRPr kumimoji="1" lang="en-US" altLang="ja-JP" dirty="0" smtClean="0"/>
          </a:p>
          <a:p>
            <a:r>
              <a:rPr lang="ja-JP" altLang="en-US" dirty="0" smtClean="0"/>
              <a:t>太陽ニュートリノの観測</a:t>
            </a:r>
            <a:endParaRPr lang="en-US" altLang="ja-JP" dirty="0" smtClean="0"/>
          </a:p>
          <a:p>
            <a:r>
              <a:rPr kumimoji="1" lang="ja-JP" altLang="en-US" dirty="0" smtClean="0"/>
              <a:t>超新星ニュートリノの観測</a:t>
            </a:r>
            <a:endParaRPr kumimoji="1" lang="en-US" altLang="ja-JP" dirty="0" smtClean="0"/>
          </a:p>
          <a:p>
            <a:r>
              <a:rPr kumimoji="1" lang="ja-JP" altLang="en-US" dirty="0" smtClean="0"/>
              <a:t>陽子崩壊の観測</a:t>
            </a:r>
            <a:endParaRPr kumimoji="1" lang="ja-JP" altLang="en-US" dirty="0"/>
          </a:p>
        </p:txBody>
      </p:sp>
    </p:spTree>
    <p:extLst>
      <p:ext uri="{BB962C8B-B14F-4D97-AF65-F5344CB8AC3E}">
        <p14:creationId xmlns:p14="http://schemas.microsoft.com/office/powerpoint/2010/main" val="3723928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 y="7651"/>
            <a:ext cx="9154222" cy="685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0" y="1530"/>
            <a:ext cx="9154222" cy="686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308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88289" cy="672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 y="0"/>
            <a:ext cx="91480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82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1606</Words>
  <Application>Microsoft Office PowerPoint</Application>
  <PresentationFormat>画面に合わせる (4:3)</PresentationFormat>
  <Paragraphs>368</Paragraphs>
  <Slides>39</Slides>
  <Notes>16</Notes>
  <HiddenSlides>0</HiddenSlides>
  <MMClips>0</MMClips>
  <ScaleCrop>false</ScaleCrop>
  <HeadingPairs>
    <vt:vector size="4" baseType="variant">
      <vt:variant>
        <vt:lpstr>テーマ</vt:lpstr>
      </vt:variant>
      <vt:variant>
        <vt:i4>3</vt:i4>
      </vt:variant>
      <vt:variant>
        <vt:lpstr>スライド タイトル</vt:lpstr>
      </vt:variant>
      <vt:variant>
        <vt:i4>39</vt:i4>
      </vt:variant>
    </vt:vector>
  </HeadingPairs>
  <TitlesOfParts>
    <vt:vector size="42" baseType="lpstr">
      <vt:lpstr>ホワイト</vt:lpstr>
      <vt:lpstr>Office ​​テーマ</vt:lpstr>
      <vt:lpstr>1_ホワイト</vt:lpstr>
      <vt:lpstr>ニュートリノ物理学</vt:lpstr>
      <vt:lpstr>標準モデル・ニュートリノ</vt:lpstr>
      <vt:lpstr>ニュートリノの相互作用</vt:lpstr>
      <vt:lpstr>ニュートリノ振動</vt:lpstr>
      <vt:lpstr>Super-Kamiokande</vt:lpstr>
      <vt:lpstr>まめカミオカンデ</vt:lpstr>
      <vt:lpstr>まめカミオカンデを使って試みたこと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太陽ニュートリノ</vt:lpstr>
      <vt:lpstr>超新星ニュートリノとは </vt:lpstr>
      <vt:lpstr>超新星爆発が起こったら</vt:lpstr>
      <vt:lpstr>セットアップ</vt:lpstr>
      <vt:lpstr>回路図</vt:lpstr>
      <vt:lpstr>測定の情報</vt:lpstr>
      <vt:lpstr>検出効率</vt:lpstr>
      <vt:lpstr>超新星爆発の感度</vt:lpstr>
      <vt:lpstr>太陽ニュートリノ</vt:lpstr>
      <vt:lpstr>検出効率</vt:lpstr>
      <vt:lpstr>データの解析</vt:lpstr>
      <vt:lpstr>シンチレータの使用</vt:lpstr>
      <vt:lpstr>太陽ニュートリノを見つけるには</vt:lpstr>
      <vt:lpstr>結果</vt:lpstr>
      <vt:lpstr>超新星ニュートリノを見つけるには</vt:lpstr>
      <vt:lpstr>陽子崩壊の概要、SKでの実績</vt:lpstr>
      <vt:lpstr>セットアップ</vt:lpstr>
      <vt:lpstr>検出効率、予測</vt:lpstr>
      <vt:lpstr>解析方法</vt:lpstr>
      <vt:lpstr>解析結果</vt:lpstr>
      <vt:lpstr>仮定と改善策</vt:lpstr>
      <vt:lpstr>SKで観測された場合のシミュレーション</vt:lpstr>
      <vt:lpstr>まとめ</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ニュートリノ物理学 〜人類初の観測・・・？〜</dc:title>
  <dc:creator>RCCN</dc:creator>
  <cp:lastModifiedBy>Satoshi</cp:lastModifiedBy>
  <cp:revision>61</cp:revision>
  <dcterms:created xsi:type="dcterms:W3CDTF">2015-03-05T12:48:46Z</dcterms:created>
  <dcterms:modified xsi:type="dcterms:W3CDTF">2015-03-07T07:23:10Z</dcterms:modified>
</cp:coreProperties>
</file>