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326" r:id="rId2"/>
    <p:sldId id="327" r:id="rId3"/>
    <p:sldId id="328" r:id="rId4"/>
    <p:sldId id="329" r:id="rId5"/>
    <p:sldId id="330" r:id="rId6"/>
    <p:sldId id="331" r:id="rId7"/>
    <p:sldId id="278" r:id="rId8"/>
    <p:sldId id="332" r:id="rId9"/>
    <p:sldId id="333" r:id="rId10"/>
    <p:sldId id="334" r:id="rId11"/>
    <p:sldId id="335" r:id="rId12"/>
    <p:sldId id="257" r:id="rId13"/>
    <p:sldId id="258" r:id="rId14"/>
    <p:sldId id="259" r:id="rId15"/>
    <p:sldId id="260" r:id="rId16"/>
    <p:sldId id="261" r:id="rId17"/>
    <p:sldId id="336" r:id="rId18"/>
    <p:sldId id="337" r:id="rId19"/>
    <p:sldId id="345" r:id="rId20"/>
    <p:sldId id="346" r:id="rId21"/>
    <p:sldId id="347" r:id="rId22"/>
    <p:sldId id="348" r:id="rId23"/>
    <p:sldId id="349" r:id="rId24"/>
    <p:sldId id="351" r:id="rId25"/>
    <p:sldId id="338" r:id="rId26"/>
    <p:sldId id="339" r:id="rId27"/>
    <p:sldId id="340" r:id="rId28"/>
    <p:sldId id="341" r:id="rId29"/>
    <p:sldId id="342" r:id="rId30"/>
    <p:sldId id="343" r:id="rId31"/>
    <p:sldId id="344" r:id="rId32"/>
    <p:sldId id="302" r:id="rId33"/>
    <p:sldId id="303" r:id="rId34"/>
    <p:sldId id="304" r:id="rId35"/>
    <p:sldId id="306" r:id="rId36"/>
    <p:sldId id="307" r:id="rId37"/>
    <p:sldId id="310" r:id="rId38"/>
    <p:sldId id="288" r:id="rId39"/>
    <p:sldId id="352" r:id="rId40"/>
    <p:sldId id="353" r:id="rId41"/>
    <p:sldId id="354" r:id="rId42"/>
    <p:sldId id="355" r:id="rId43"/>
    <p:sldId id="356" r:id="rId44"/>
    <p:sldId id="357" r:id="rId45"/>
    <p:sldId id="293" r:id="rId46"/>
    <p:sldId id="265" r:id="rId47"/>
    <p:sldId id="266" r:id="rId48"/>
    <p:sldId id="262" r:id="rId49"/>
    <p:sldId id="263" r:id="rId50"/>
    <p:sldId id="358" r:id="rId5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93" autoAdjust="0"/>
    <p:restoredTop sz="81681" autoAdjust="0"/>
  </p:normalViewPr>
  <p:slideViewPr>
    <p:cSldViewPr>
      <p:cViewPr varScale="1">
        <p:scale>
          <a:sx n="63" d="100"/>
          <a:sy n="63" d="100"/>
        </p:scale>
        <p:origin x="114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158"/>
    </p:cViewPr>
  </p:sorterViewPr>
  <p:notesViewPr>
    <p:cSldViewPr>
      <p:cViewPr varScale="1">
        <p:scale>
          <a:sx n="55" d="100"/>
          <a:sy n="55" d="100"/>
        </p:scale>
        <p:origin x="-285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DD115-589A-4208-9749-5DC447F2577A}" type="datetimeFigureOut">
              <a:rPr kumimoji="1" lang="ja-JP" altLang="en-US" smtClean="0"/>
              <a:t>2015/3/7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50446D-21B4-4CC5-BD4D-36DDEA75EF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9349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0446D-21B4-4CC5-BD4D-36DDEA75EFB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8013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Introduce</a:t>
            </a:r>
            <a:r>
              <a:rPr kumimoji="1" lang="en-US" altLang="ja-JP" baseline="0" dirty="0" smtClean="0"/>
              <a:t> myself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We </a:t>
            </a:r>
            <a:r>
              <a:rPr kumimoji="1" lang="en-US" altLang="ja-JP" dirty="0" err="1" smtClean="0"/>
              <a:t>analize</a:t>
            </a:r>
            <a:r>
              <a:rPr kumimoji="1" lang="en-US" altLang="ja-JP" dirty="0" smtClean="0"/>
              <a:t> the MAGIC data in this method.</a:t>
            </a:r>
          </a:p>
          <a:p>
            <a:r>
              <a:rPr kumimoji="1" lang="en-US" altLang="ja-JP" dirty="0" smtClean="0"/>
              <a:t>First of all, we need to distinguish gamma-ray shower from </a:t>
            </a:r>
            <a:r>
              <a:rPr kumimoji="1" lang="en-US" altLang="ja-JP" dirty="0" err="1" smtClean="0"/>
              <a:t>others.,using</a:t>
            </a:r>
            <a:r>
              <a:rPr kumimoji="1" lang="en-US" altLang="ja-JP" dirty="0" smtClean="0"/>
              <a:t> the shape of detected shower and </a:t>
            </a:r>
            <a:r>
              <a:rPr kumimoji="1" lang="en-US" altLang="ja-JP" dirty="0" err="1" smtClean="0"/>
              <a:t>montecarlo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simuration</a:t>
            </a:r>
            <a:r>
              <a:rPr kumimoji="1" lang="en-US" altLang="ja-JP" dirty="0" smtClean="0"/>
              <a:t> data.</a:t>
            </a:r>
          </a:p>
          <a:p>
            <a:r>
              <a:rPr kumimoji="1" lang="en-US" altLang="ja-JP" dirty="0" smtClean="0"/>
              <a:t>Here is a </a:t>
            </a:r>
            <a:r>
              <a:rPr kumimoji="1" lang="en-US" altLang="ja-JP" dirty="0" err="1" smtClean="0"/>
              <a:t>skymap</a:t>
            </a:r>
            <a:r>
              <a:rPr kumimoji="1" lang="en-US" altLang="ja-JP" dirty="0" smtClean="0"/>
              <a:t>, and we are sure to detect the significant signal.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C0D0B-066A-493E-9B9D-7D10B98B41F7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1098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 smtClean="0"/>
              <a:t>Nexc</a:t>
            </a:r>
            <a:r>
              <a:rPr kumimoji="1" lang="en-US" altLang="ja-JP" dirty="0" smtClean="0"/>
              <a:t> is the</a:t>
            </a:r>
            <a:r>
              <a:rPr kumimoji="1" lang="en-US" altLang="ja-JP" baseline="0" dirty="0" smtClean="0"/>
              <a:t> number of significant events.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dirty="0" smtClean="0"/>
              <a:t>and then we get the </a:t>
            </a:r>
            <a:r>
              <a:rPr kumimoji="1" lang="en-US" altLang="ja-JP" dirty="0" err="1" smtClean="0"/>
              <a:t>dN_event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dE</a:t>
            </a:r>
            <a:r>
              <a:rPr kumimoji="1" lang="en-US" altLang="ja-JP" dirty="0" smtClean="0"/>
              <a:t> plot.</a:t>
            </a:r>
          </a:p>
          <a:p>
            <a:r>
              <a:rPr kumimoji="1" lang="en-US" altLang="ja-JP" dirty="0" smtClean="0"/>
              <a:t>we choose energy range which can significantly detect the event.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It</a:t>
            </a:r>
            <a:r>
              <a:rPr kumimoji="1" lang="en-US" altLang="ja-JP" baseline="0" dirty="0" smtClean="0"/>
              <a:t> means we can use this range.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C0D0B-066A-493E-9B9D-7D10B98B41F7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1915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ノート プレースホルダー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ja-JP" sz="1200" dirty="0" smtClean="0"/>
                  <a:t>As we saw, Energy bins  should be good-detection energy range. </a:t>
                </a:r>
                <a:r>
                  <a:rPr kumimoji="1" lang="en-US" altLang="ja-JP" dirty="0" smtClean="0"/>
                  <a:t>and we also calculate the difference of energy bins.</a:t>
                </a:r>
              </a:p>
              <a:p>
                <a:endParaRPr kumimoji="1" lang="en-US" altLang="ja-JP" dirty="0" smtClean="0"/>
              </a:p>
              <a:p>
                <a:r>
                  <a:rPr kumimoji="1" lang="en-US" altLang="ja-JP" dirty="0" smtClean="0"/>
                  <a:t>1. 500-2000 GeV and 2000-10000GeV (Mrk421) </a:t>
                </a:r>
              </a:p>
              <a:p>
                <a:r>
                  <a:rPr kumimoji="1" lang="en-US" altLang="ja-JP" dirty="0" smtClean="0"/>
                  <a:t>   </a:t>
                </a:r>
                <a:r>
                  <a:rPr kumimoji="1" lang="en-US" altLang="ja-JP" dirty="0" err="1" smtClean="0"/>
                  <a:t>dE</a:t>
                </a:r>
                <a14:m>
                  <m:oMath xmlns:m="http://schemas.openxmlformats.org/officeDocument/2006/math">
                    <m:r>
                      <a:rPr lang="en-US" altLang="ja-JP" sz="1200" b="0" i="1" smtClean="0">
                        <a:latin typeface="Cambria Math" panose="02040503050406030204" pitchFamily="18" charset="0"/>
                      </a:rPr>
                      <m:t>=(3.5±0.6)×</m:t>
                    </m:r>
                    <m:sSup>
                      <m:sSupPr>
                        <m:ctrlPr>
                          <a:rPr lang="en-US" altLang="ja-JP" sz="1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altLang="ja-JP" sz="1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dirty="0" smtClean="0"/>
                  <a:t>[GeV]</a:t>
                </a:r>
              </a:p>
              <a:p>
                <a:endParaRPr kumimoji="1" lang="en-US" altLang="ja-JP" dirty="0" smtClean="0"/>
              </a:p>
              <a:p>
                <a:r>
                  <a:rPr kumimoji="1" lang="en-US" altLang="ja-JP" dirty="0" smtClean="0"/>
                  <a:t>2. 70-130 GeV and 130-200 GeV (S30218)</a:t>
                </a:r>
              </a:p>
              <a:p>
                <a:r>
                  <a:rPr kumimoji="1" lang="en-US" altLang="ja-JP" dirty="0" smtClean="0"/>
                  <a:t>   </a:t>
                </a:r>
                <a:r>
                  <a:rPr kumimoji="1" lang="en-US" altLang="ja-JP" dirty="0" err="1" smtClean="0"/>
                  <a:t>dE</a:t>
                </a:r>
                <a:r>
                  <a:rPr kumimoji="1" lang="en-US" altLang="ja-JP" dirty="0" smtClean="0"/>
                  <a:t>=65±12 [GeV]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ノート プレースホルダー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ja-JP" sz="1200" dirty="0" smtClean="0"/>
                  <a:t>As we saw, Energy bins  should be good-detection energy range. </a:t>
                </a:r>
                <a:r>
                  <a:rPr kumimoji="1" lang="en-US" altLang="ja-JP" dirty="0" smtClean="0"/>
                  <a:t>and we also calculate the difference of energy bins.</a:t>
                </a:r>
              </a:p>
              <a:p>
                <a:endParaRPr kumimoji="1" lang="en-US" altLang="ja-JP" dirty="0" smtClean="0"/>
              </a:p>
              <a:p>
                <a:r>
                  <a:rPr kumimoji="1" lang="en-US" altLang="ja-JP" dirty="0" smtClean="0"/>
                  <a:t>1. 500-2000 GeV and 2000-10000GeV (Mrk421) </a:t>
                </a:r>
              </a:p>
              <a:p>
                <a:r>
                  <a:rPr kumimoji="1" lang="en-US" altLang="ja-JP" dirty="0" smtClean="0"/>
                  <a:t>   </a:t>
                </a:r>
                <a:r>
                  <a:rPr kumimoji="1" lang="en-US" altLang="ja-JP" dirty="0" err="1" smtClean="0"/>
                  <a:t>dE</a:t>
                </a:r>
                <a:r>
                  <a:rPr lang="en-US" altLang="ja-JP" sz="1200" b="0" i="0" smtClean="0">
                    <a:latin typeface="Cambria Math" panose="02040503050406030204" pitchFamily="18" charset="0"/>
                  </a:rPr>
                  <a:t>=(3.5±0.6)×</a:t>
                </a:r>
                <a:r>
                  <a:rPr lang="en-US" altLang="ja-JP" sz="1200" b="0" i="0" smtClean="0">
                    <a:latin typeface="Cambria Math" panose="02040503050406030204" pitchFamily="18" charset="0"/>
                  </a:rPr>
                  <a:t>〖10〗^4  </a:t>
                </a:r>
                <a:r>
                  <a:rPr kumimoji="1" lang="en-US" altLang="ja-JP" dirty="0" smtClean="0"/>
                  <a:t>[GeV]</a:t>
                </a:r>
              </a:p>
              <a:p>
                <a:endParaRPr kumimoji="1" lang="en-US" altLang="ja-JP" dirty="0" smtClean="0"/>
              </a:p>
              <a:p>
                <a:r>
                  <a:rPr kumimoji="1" lang="en-US" altLang="ja-JP" dirty="0" smtClean="0"/>
                  <a:t>2. 70-130 GeV and 130-200 GeV (S30218)</a:t>
                </a:r>
              </a:p>
              <a:p>
                <a:r>
                  <a:rPr kumimoji="1" lang="en-US" altLang="ja-JP" dirty="0" smtClean="0"/>
                  <a:t>   </a:t>
                </a:r>
                <a:r>
                  <a:rPr kumimoji="1" lang="en-US" altLang="ja-JP" dirty="0" err="1" smtClean="0"/>
                  <a:t>dE</a:t>
                </a:r>
                <a:r>
                  <a:rPr kumimoji="1" lang="en-US" altLang="ja-JP" dirty="0" smtClean="0"/>
                  <a:t>=65±12 [GeV]</a:t>
                </a:r>
                <a:endParaRPr kumimoji="1" lang="ja-JP" altLang="en-US" dirty="0"/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C0D0B-066A-493E-9B9D-7D10B98B41F7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3877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we normalized Flux by mean value of Flux and tried to fit these Light </a:t>
            </a:r>
            <a:r>
              <a:rPr kumimoji="1" lang="en-US" altLang="ja-JP" dirty="0" err="1" smtClean="0"/>
              <a:t>curve.using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gaussian</a:t>
            </a:r>
            <a:r>
              <a:rPr kumimoji="1" lang="en-US" altLang="ja-JP" dirty="0" smtClean="0"/>
              <a:t> and linear function as a fitting function.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!!!</a:t>
            </a:r>
          </a:p>
          <a:p>
            <a:r>
              <a:rPr kumimoji="1" lang="en-US" altLang="ja-JP" dirty="0" smtClean="0"/>
              <a:t>The point is fitting function is only one freedom to slide along with Time-axis.</a:t>
            </a:r>
          </a:p>
          <a:p>
            <a:r>
              <a:rPr kumimoji="1" lang="en-US" altLang="ja-JP" dirty="0" smtClean="0"/>
              <a:t>this is because we observed the same shower in two energy bins, so the shape of normalized Light curve must be the same.</a:t>
            </a:r>
          </a:p>
          <a:p>
            <a:r>
              <a:rPr kumimoji="1" lang="en-US" altLang="ja-JP" dirty="0" smtClean="0"/>
              <a:t>!!!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then calculate the delay of time by using </a:t>
            </a:r>
            <a:r>
              <a:rPr kumimoji="1" lang="en-US" altLang="ja-JP" dirty="0" err="1" smtClean="0"/>
              <a:t>gaussian</a:t>
            </a:r>
            <a:r>
              <a:rPr kumimoji="1" lang="en-US" altLang="ja-JP" dirty="0" smtClean="0"/>
              <a:t> peak an crossing point between the linear function and time-axis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C0D0B-066A-493E-9B9D-7D10B98B41F7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1683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and I show the result of Mrk421.</a:t>
            </a:r>
          </a:p>
          <a:p>
            <a:r>
              <a:rPr kumimoji="1" lang="en-US" altLang="ja-JP" dirty="0" smtClean="0"/>
              <a:t>Above graphs show Actual flux vs. </a:t>
            </a:r>
            <a:r>
              <a:rPr kumimoji="1" lang="en-US" altLang="ja-JP" dirty="0" err="1" smtClean="0"/>
              <a:t>time,and</a:t>
            </a:r>
            <a:r>
              <a:rPr kumimoji="1" lang="en-US" altLang="ja-JP" dirty="0" smtClean="0"/>
              <a:t> below graphs show normalized flux vs. time. </a:t>
            </a:r>
          </a:p>
          <a:p>
            <a:r>
              <a:rPr kumimoji="1" lang="en-US" altLang="ja-JP" dirty="0" smtClean="0"/>
              <a:t>we use this value and this value to calculate delta t(animation pointing peak of </a:t>
            </a:r>
            <a:r>
              <a:rPr kumimoji="1" lang="en-US" altLang="ja-JP" dirty="0" err="1" smtClean="0"/>
              <a:t>gaussian</a:t>
            </a:r>
            <a:r>
              <a:rPr kumimoji="1" lang="en-US" altLang="ja-JP" dirty="0" smtClean="0"/>
              <a:t>.)</a:t>
            </a:r>
          </a:p>
          <a:p>
            <a:r>
              <a:rPr kumimoji="1" lang="en-US" altLang="ja-JP" dirty="0" smtClean="0"/>
              <a:t>and we derived delta t.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C0D0B-066A-493E-9B9D-7D10B98B41F7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8639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and I show the result of S30218. as I showed the Mrk421.</a:t>
            </a:r>
          </a:p>
          <a:p>
            <a:r>
              <a:rPr kumimoji="1" lang="en-US" altLang="ja-JP" dirty="0" smtClean="0"/>
              <a:t>we use this value and this value to calculate delta t(animation pointing crossing point.)</a:t>
            </a:r>
          </a:p>
          <a:p>
            <a:r>
              <a:rPr kumimoji="1" lang="en-US" altLang="ja-JP" dirty="0" smtClean="0"/>
              <a:t>and we derived </a:t>
            </a:r>
            <a:r>
              <a:rPr kumimoji="1" lang="en-US" altLang="ja-JP" dirty="0" err="1" smtClean="0"/>
              <a:t>deltat</a:t>
            </a:r>
            <a:r>
              <a:rPr kumimoji="1" lang="en-US" altLang="ja-JP" dirty="0" smtClean="0"/>
              <a:t>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C0D0B-066A-493E-9B9D-7D10B98B41F7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6360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as I showed, the error of </a:t>
            </a:r>
            <a:r>
              <a:rPr kumimoji="1" lang="en-US" altLang="ja-JP" dirty="0" err="1" smtClean="0"/>
              <a:t>dt</a:t>
            </a:r>
            <a:r>
              <a:rPr kumimoji="1" lang="en-US" altLang="ja-JP" dirty="0" smtClean="0"/>
              <a:t> is too big, and badly, in S30218, </a:t>
            </a:r>
            <a:r>
              <a:rPr kumimoji="1" lang="en-US" altLang="ja-JP" dirty="0" err="1" smtClean="0"/>
              <a:t>dt</a:t>
            </a:r>
            <a:r>
              <a:rPr kumimoji="1" lang="en-US" altLang="ja-JP" dirty="0" smtClean="0"/>
              <a:t> is smaller than 0!!!</a:t>
            </a:r>
          </a:p>
          <a:p>
            <a:r>
              <a:rPr kumimoji="1" lang="en-US" altLang="ja-JP" dirty="0" smtClean="0"/>
              <a:t>so, we gave up discussing the mean value of E_QG, and we discussed Lower Limit of E_QG.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We can derive lower limit of E_QG from this formula.</a:t>
            </a:r>
          </a:p>
          <a:p>
            <a:r>
              <a:rPr kumimoji="1" lang="en-US" altLang="ja-JP" dirty="0" smtClean="0"/>
              <a:t>and show the values we calculated.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in Mrk421 case,</a:t>
            </a:r>
          </a:p>
          <a:p>
            <a:r>
              <a:rPr kumimoji="1" lang="en-US" altLang="ja-JP" dirty="0" smtClean="0"/>
              <a:t>lower limit of 1st order EQG = 1.2 times 10 to 17 GeV,</a:t>
            </a:r>
          </a:p>
          <a:p>
            <a:r>
              <a:rPr kumimoji="1" lang="en-US" altLang="ja-JP" dirty="0" smtClean="0"/>
              <a:t>and </a:t>
            </a:r>
          </a:p>
          <a:p>
            <a:r>
              <a:rPr kumimoji="1" lang="en-US" altLang="ja-JP" dirty="0" smtClean="0"/>
              <a:t>lower limit of 2st order EQG = 2.4 times 10 to 10 GeV,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in S30218 case,</a:t>
            </a:r>
          </a:p>
          <a:p>
            <a:r>
              <a:rPr kumimoji="1" lang="en-US" altLang="ja-JP" dirty="0" smtClean="0"/>
              <a:t>lower limit of 1st order EQG = 3.4 times 10 to 14 GeV,</a:t>
            </a:r>
          </a:p>
          <a:p>
            <a:r>
              <a:rPr kumimoji="1" lang="en-US" altLang="ja-JP" dirty="0" smtClean="0"/>
              <a:t>and </a:t>
            </a:r>
          </a:p>
          <a:p>
            <a:r>
              <a:rPr kumimoji="1" lang="en-US" altLang="ja-JP" dirty="0" smtClean="0"/>
              <a:t>lower limit of 2st order EQG = 1.5 times 10 to 8 GeV,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C0D0B-066A-493E-9B9D-7D10B98B41F7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0292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300D4-888D-4066-9E29-91F8EE50087A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6835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1520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103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1166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9" algn="ctr">
              <a:spcBef>
                <a:spcPts val="0"/>
              </a:spcBef>
              <a:buSzTx/>
              <a:buNone/>
              <a:defRPr sz="2200"/>
            </a:lvl2pPr>
            <a:lvl3pPr marL="0" indent="321457" algn="ctr">
              <a:spcBef>
                <a:spcPts val="0"/>
              </a:spcBef>
              <a:buSzTx/>
              <a:buNone/>
              <a:defRPr sz="2200"/>
            </a:lvl3pPr>
            <a:lvl4pPr marL="0" indent="482186" algn="ctr">
              <a:spcBef>
                <a:spcPts val="0"/>
              </a:spcBef>
              <a:buSzTx/>
              <a:buNone/>
              <a:defRPr sz="2200"/>
            </a:lvl4pPr>
            <a:lvl5pPr marL="0" indent="642915" algn="ctr">
              <a:spcBef>
                <a:spcPts val="0"/>
              </a:spcBef>
              <a:buSzTx/>
              <a:buNone/>
              <a:defRPr sz="2200"/>
            </a:lvl5pPr>
          </a:lstStyle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524617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45452889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9533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3975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7857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6536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7498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2633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7819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4952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D0689-60EA-4052-9B24-CB3C00A0EF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0586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/>
          <a:lstStyle/>
          <a:p>
            <a:pPr defTabSz="394320">
              <a:defRPr sz="1800"/>
            </a:pPr>
            <a:r>
              <a:rPr sz="4000"/>
              <a:t>High energy gamma-rays</a:t>
            </a:r>
          </a:p>
          <a:p>
            <a:pPr defTabSz="394320">
              <a:defRPr sz="1800"/>
            </a:pPr>
            <a:r>
              <a:rPr sz="4000"/>
              <a:t>and</a:t>
            </a:r>
          </a:p>
          <a:p>
            <a:pPr defTabSz="394320">
              <a:defRPr sz="1800"/>
            </a:pPr>
            <a:r>
              <a:rPr sz="4000"/>
              <a:t>Lorentz invariance violation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892969" y="4111283"/>
            <a:ext cx="7358063" cy="213963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279311">
              <a:defRPr sz="1800"/>
            </a:pPr>
            <a:r>
              <a:rPr lang="en-US" altLang="ja-JP" sz="2900" dirty="0"/>
              <a:t>G</a:t>
            </a:r>
            <a:r>
              <a:rPr lang="en-US" altLang="ja-JP" sz="2900" dirty="0" smtClean="0"/>
              <a:t>amma-ray team A – data analysis</a:t>
            </a:r>
            <a:endParaRPr lang="en-US" sz="2900" dirty="0" smtClean="0"/>
          </a:p>
          <a:p>
            <a:pPr defTabSz="279311">
              <a:defRPr sz="1800"/>
            </a:pPr>
            <a:r>
              <a:rPr sz="2900" dirty="0" smtClean="0"/>
              <a:t>Takahiro </a:t>
            </a:r>
            <a:r>
              <a:rPr sz="2900" dirty="0" err="1"/>
              <a:t>Sudo,Makoto</a:t>
            </a:r>
            <a:r>
              <a:rPr sz="2900" dirty="0"/>
              <a:t> </a:t>
            </a:r>
            <a:r>
              <a:rPr sz="2900" dirty="0" err="1"/>
              <a:t>Suganuma</a:t>
            </a:r>
            <a:r>
              <a:rPr sz="2900" dirty="0"/>
              <a:t>,</a:t>
            </a:r>
          </a:p>
          <a:p>
            <a:pPr defTabSz="279311">
              <a:defRPr sz="1800"/>
            </a:pPr>
            <a:r>
              <a:rPr sz="2900" dirty="0"/>
              <a:t>Kazushi </a:t>
            </a:r>
            <a:r>
              <a:rPr sz="2900" dirty="0" err="1"/>
              <a:t>Irikura,Naoya</a:t>
            </a:r>
            <a:r>
              <a:rPr sz="2900" dirty="0"/>
              <a:t> </a:t>
            </a:r>
            <a:r>
              <a:rPr sz="2900" dirty="0" err="1"/>
              <a:t>Tokiwa</a:t>
            </a:r>
            <a:r>
              <a:rPr sz="2900" dirty="0"/>
              <a:t>,</a:t>
            </a:r>
          </a:p>
          <a:p>
            <a:pPr defTabSz="279311">
              <a:defRPr sz="1800"/>
            </a:pPr>
            <a:r>
              <a:rPr sz="2900" dirty="0" err="1"/>
              <a:t>Shunsuke</a:t>
            </a:r>
            <a:r>
              <a:rPr sz="2900" dirty="0"/>
              <a:t> Sakurai</a:t>
            </a:r>
          </a:p>
          <a:p>
            <a:pPr defTabSz="279311">
              <a:defRPr sz="1800"/>
            </a:pPr>
            <a:endParaRPr sz="1500" dirty="0"/>
          </a:p>
          <a:p>
            <a:pPr defTabSz="279311">
              <a:defRPr sz="1800"/>
            </a:pPr>
            <a:r>
              <a:rPr sz="1500" dirty="0"/>
              <a:t>Supervisor: Daniel </a:t>
            </a:r>
            <a:r>
              <a:rPr sz="1500" dirty="0" err="1"/>
              <a:t>Mazin</a:t>
            </a:r>
            <a:r>
              <a:rPr sz="1500" dirty="0"/>
              <a:t>, </a:t>
            </a:r>
            <a:r>
              <a:rPr sz="1500" dirty="0" smtClean="0"/>
              <a:t>Mas</a:t>
            </a:r>
            <a:r>
              <a:rPr lang="en-US" sz="1500" dirty="0" smtClean="0"/>
              <a:t>a</a:t>
            </a:r>
            <a:r>
              <a:rPr sz="1500" dirty="0" smtClean="0"/>
              <a:t>aki </a:t>
            </a:r>
            <a:r>
              <a:rPr sz="1500" dirty="0" err="1"/>
              <a:t>Hayashida</a:t>
            </a: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5576181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199" y="1439838"/>
            <a:ext cx="6086287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>
                <a:solidFill>
                  <a:srgbClr val="FF0000"/>
                </a:solidFill>
              </a:rPr>
              <a:t>Gamma-ray Burst Monitor(</a:t>
            </a:r>
            <a:r>
              <a:rPr lang="en-US" altLang="ja-JP" dirty="0" err="1">
                <a:solidFill>
                  <a:srgbClr val="FF0000"/>
                </a:solidFill>
              </a:rPr>
              <a:t>GBM</a:t>
            </a:r>
            <a:r>
              <a:rPr lang="en-US" altLang="ja-JP" dirty="0" smtClean="0">
                <a:solidFill>
                  <a:srgbClr val="FF0000"/>
                </a:solidFill>
              </a:rPr>
              <a:t>)</a:t>
            </a:r>
            <a:endParaRPr lang="en-US" altLang="ja-JP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2400" dirty="0" smtClean="0"/>
              <a:t>・</a:t>
            </a:r>
            <a:r>
              <a:rPr lang="en-US" altLang="ja-JP" sz="2400" dirty="0" smtClean="0"/>
              <a:t>Detects </a:t>
            </a:r>
            <a:r>
              <a:rPr lang="en-US" altLang="ja-JP" sz="2400" dirty="0"/>
              <a:t>Gamma-Rays of </a:t>
            </a:r>
            <a:r>
              <a:rPr lang="en-US" altLang="ja-JP" sz="2400" dirty="0" smtClean="0"/>
              <a:t>8keV-40MeV</a:t>
            </a:r>
            <a:r>
              <a:rPr lang="ja-JP" altLang="en-US" sz="2400" dirty="0" smtClean="0"/>
              <a:t>　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ja-JP" altLang="en-US" sz="2400" dirty="0" smtClean="0"/>
              <a:t>（</a:t>
            </a:r>
            <a:r>
              <a:rPr lang="en-US" altLang="ja-JP" sz="2400" dirty="0" smtClean="0"/>
              <a:t>Low </a:t>
            </a:r>
            <a:r>
              <a:rPr lang="en-US" altLang="ja-JP" sz="2400" dirty="0"/>
              <a:t>energy </a:t>
            </a:r>
            <a:r>
              <a:rPr lang="en-US" altLang="ja-JP" sz="2400" dirty="0" smtClean="0"/>
              <a:t>range</a:t>
            </a:r>
            <a:r>
              <a:rPr lang="ja-JP" altLang="en-US" sz="2400" dirty="0" smtClean="0"/>
              <a:t>）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 smtClean="0"/>
              <a:t>・</a:t>
            </a:r>
            <a:r>
              <a:rPr lang="en-US" altLang="ja-JP" sz="2400" dirty="0" smtClean="0"/>
              <a:t>Views entire unoccupied sky</a:t>
            </a:r>
            <a:endParaRPr kumimoji="1" lang="en-US" altLang="ja-JP" sz="2400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altLang="ja-JP" dirty="0" smtClean="0"/>
              <a:t>Instrument</a:t>
            </a:r>
            <a:endParaRPr kumimoji="1" lang="ja-JP" altLang="en-US" dirty="0"/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381" y="4879189"/>
            <a:ext cx="5767192" cy="1978811"/>
          </a:xfrm>
          <a:prstGeom prst="rect">
            <a:avLst/>
          </a:prstGeom>
        </p:spPr>
      </p:pic>
      <p:sp>
        <p:nvSpPr>
          <p:cNvPr id="34" name="十角形 33"/>
          <p:cNvSpPr/>
          <p:nvPr/>
        </p:nvSpPr>
        <p:spPr>
          <a:xfrm>
            <a:off x="4943788" y="5890096"/>
            <a:ext cx="1286189" cy="562625"/>
          </a:xfrm>
          <a:prstGeom prst="decagon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6" name="直線矢印コネクタ 35"/>
          <p:cNvCxnSpPr/>
          <p:nvPr/>
        </p:nvCxnSpPr>
        <p:spPr>
          <a:xfrm flipH="1">
            <a:off x="5809374" y="4989035"/>
            <a:ext cx="1077183" cy="835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/>
          <p:cNvSpPr txBox="1"/>
          <p:nvPr/>
        </p:nvSpPr>
        <p:spPr>
          <a:xfrm>
            <a:off x="6543486" y="4527370"/>
            <a:ext cx="1061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GBM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http://www.nasa.gov/sites/default/files/images/712091main_Fermi_in_fairing_label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13" y="3819223"/>
            <a:ext cx="3896987" cy="2846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曲線コネクタ 19"/>
          <p:cNvCxnSpPr/>
          <p:nvPr/>
        </p:nvCxnSpPr>
        <p:spPr>
          <a:xfrm rot="10800000">
            <a:off x="2861187" y="5242554"/>
            <a:ext cx="2462982" cy="723248"/>
          </a:xfrm>
          <a:prstGeom prst="curvedConnector3">
            <a:avLst>
              <a:gd name="adj1" fmla="val 299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十角形 31"/>
          <p:cNvSpPr/>
          <p:nvPr/>
        </p:nvSpPr>
        <p:spPr>
          <a:xfrm>
            <a:off x="1402014" y="4584966"/>
            <a:ext cx="1771384" cy="1644038"/>
          </a:xfrm>
          <a:prstGeom prst="decagon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>
            <a:off x="1663489" y="5343765"/>
            <a:ext cx="380381" cy="48117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/>
          </a:p>
        </p:txBody>
      </p:sp>
      <p:sp>
        <p:nvSpPr>
          <p:cNvPr id="35" name="円/楕円 34"/>
          <p:cNvSpPr/>
          <p:nvPr/>
        </p:nvSpPr>
        <p:spPr>
          <a:xfrm>
            <a:off x="2480805" y="5227433"/>
            <a:ext cx="513118" cy="59750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/>
          </a:p>
        </p:txBody>
      </p:sp>
      <p:cxnSp>
        <p:nvCxnSpPr>
          <p:cNvPr id="37" name="直線矢印コネクタ 36"/>
          <p:cNvCxnSpPr/>
          <p:nvPr/>
        </p:nvCxnSpPr>
        <p:spPr>
          <a:xfrm flipH="1">
            <a:off x="2670995" y="3709975"/>
            <a:ext cx="3454479" cy="17861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/>
          <p:cNvCxnSpPr/>
          <p:nvPr/>
        </p:nvCxnSpPr>
        <p:spPr>
          <a:xfrm flipH="1">
            <a:off x="1853679" y="3691470"/>
            <a:ext cx="4254844" cy="18928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6146380" y="3506804"/>
            <a:ext cx="1181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Scintillator</a:t>
            </a:r>
            <a:endParaRPr kumimoji="1"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56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66368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Instrument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1898" y="1481567"/>
            <a:ext cx="499302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800" dirty="0" smtClean="0">
                <a:solidFill>
                  <a:srgbClr val="FF0000"/>
                </a:solidFill>
              </a:rPr>
              <a:t>Large Area Telescope(LAT)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images.iop.org/objects/ccr/cern/48/9/17/CCgla3_11_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296" y="1240472"/>
            <a:ext cx="3565504" cy="34907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665" y="4746453"/>
            <a:ext cx="5767192" cy="1978811"/>
          </a:xfrm>
          <a:prstGeom prst="rect">
            <a:avLst/>
          </a:prstGeom>
        </p:spPr>
      </p:pic>
      <p:cxnSp>
        <p:nvCxnSpPr>
          <p:cNvPr id="6" name="直線矢印コネクタ 5"/>
          <p:cNvCxnSpPr/>
          <p:nvPr/>
        </p:nvCxnSpPr>
        <p:spPr>
          <a:xfrm flipH="1">
            <a:off x="5324168" y="5058697"/>
            <a:ext cx="1342103" cy="2654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6763007" y="4954836"/>
            <a:ext cx="61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>
                <a:solidFill>
                  <a:srgbClr val="FF0000"/>
                </a:solidFill>
              </a:rPr>
              <a:t>LAT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4619850" y="4968962"/>
            <a:ext cx="1002891" cy="6495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曲線コネクタ 10"/>
          <p:cNvCxnSpPr/>
          <p:nvPr/>
        </p:nvCxnSpPr>
        <p:spPr>
          <a:xfrm rot="5400000" flipH="1" flipV="1">
            <a:off x="4648011" y="3806419"/>
            <a:ext cx="1960602" cy="1014034"/>
          </a:xfrm>
          <a:prstGeom prst="curvedConnector3">
            <a:avLst>
              <a:gd name="adj1" fmla="val 119206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/>
          <p:cNvSpPr txBox="1"/>
          <p:nvPr/>
        </p:nvSpPr>
        <p:spPr>
          <a:xfrm>
            <a:off x="613229" y="1831662"/>
            <a:ext cx="43718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Detects Gamma-Rays of 20MeV-300GeV</a:t>
            </a:r>
          </a:p>
          <a:p>
            <a:r>
              <a:rPr lang="ja-JP" altLang="en-US" sz="2400" dirty="0"/>
              <a:t>（</a:t>
            </a:r>
            <a:r>
              <a:rPr lang="en-US" altLang="ja-JP" sz="2400" dirty="0" smtClean="0"/>
              <a:t>High energy range</a:t>
            </a:r>
            <a:r>
              <a:rPr lang="ja-JP" altLang="en-US" sz="2400" dirty="0" smtClean="0"/>
              <a:t>）</a:t>
            </a:r>
            <a:endParaRPr lang="en-US" altLang="ja-JP" sz="2400" dirty="0" smtClean="0"/>
          </a:p>
          <a:p>
            <a:endParaRPr lang="en-US" altLang="ja-JP" sz="2400" dirty="0" smtClean="0"/>
          </a:p>
          <a:p>
            <a:r>
              <a:rPr lang="en-US" altLang="ja-JP" sz="2400" dirty="0" smtClean="0"/>
              <a:t>Gamma-Ray converts in </a:t>
            </a:r>
            <a:r>
              <a:rPr lang="en-US" altLang="ja-JP" sz="2400" dirty="0" err="1" smtClean="0"/>
              <a:t>LAT</a:t>
            </a:r>
            <a:r>
              <a:rPr lang="en-US" altLang="ja-JP" sz="2400" dirty="0" smtClean="0"/>
              <a:t> to an electron and a positron.</a:t>
            </a:r>
          </a:p>
          <a:p>
            <a:r>
              <a:rPr lang="en-US" altLang="ja-JP" sz="2400" dirty="0" smtClean="0"/>
              <a:t>-&gt;1. Direction of the photon</a:t>
            </a:r>
          </a:p>
          <a:p>
            <a:r>
              <a:rPr lang="en-US" altLang="ja-JP" sz="2400" dirty="0"/>
              <a:t> </a:t>
            </a:r>
            <a:r>
              <a:rPr lang="en-US" altLang="ja-JP" sz="2400" dirty="0" smtClean="0"/>
              <a:t>  2. energy of the photon</a:t>
            </a:r>
          </a:p>
          <a:p>
            <a:r>
              <a:rPr lang="en-US" altLang="ja-JP" sz="2400" dirty="0"/>
              <a:t> </a:t>
            </a:r>
            <a:r>
              <a:rPr lang="en-US" altLang="ja-JP" sz="2400" dirty="0" smtClean="0"/>
              <a:t> 3.arrival time of the photon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311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Target Object(GRB)</a:t>
            </a:r>
            <a:endParaRPr kumimoji="1" lang="ja-JP" altLang="en-US" dirty="0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ja-JP" sz="2400" dirty="0" smtClean="0">
                <a:latin typeface="Century"/>
                <a:cs typeface="Century"/>
              </a:rPr>
              <a:t>GRB080916C(z=4.35±0.15)</a:t>
            </a:r>
          </a:p>
          <a:p>
            <a:pPr lvl="1"/>
            <a:r>
              <a:rPr lang="en-US" altLang="ja-JP" sz="2400" dirty="0" smtClean="0">
                <a:latin typeface="Century"/>
                <a:cs typeface="Century"/>
              </a:rPr>
              <a:t>Hyper nova (Long </a:t>
            </a:r>
            <a:r>
              <a:rPr lang="en-US" altLang="ja-JP" sz="2400" dirty="0" err="1" smtClean="0">
                <a:latin typeface="Century"/>
                <a:cs typeface="Century"/>
              </a:rPr>
              <a:t>Burst≃a</a:t>
            </a:r>
            <a:r>
              <a:rPr lang="en-US" altLang="ja-JP" sz="2400" dirty="0" smtClean="0">
                <a:latin typeface="Century"/>
                <a:cs typeface="Century"/>
              </a:rPr>
              <a:t> few 10 s) </a:t>
            </a:r>
          </a:p>
          <a:p>
            <a:pPr lvl="1"/>
            <a:r>
              <a:rPr lang="nl-NL" altLang="ja-JP" sz="2400" dirty="0" smtClean="0">
                <a:latin typeface="Century"/>
                <a:cs typeface="Century"/>
              </a:rPr>
              <a:t>(119.847</a:t>
            </a:r>
            <a:r>
              <a:rPr lang="nl-NL" altLang="ja-JP" sz="2400" dirty="0">
                <a:latin typeface="Century"/>
                <a:cs typeface="Century"/>
              </a:rPr>
              <a:t>,-56.638)</a:t>
            </a:r>
            <a:endParaRPr lang="en-US" altLang="ja-JP" sz="2400" dirty="0">
              <a:latin typeface="Century"/>
              <a:cs typeface="Century"/>
            </a:endParaRPr>
          </a:p>
          <a:p>
            <a:r>
              <a:rPr kumimoji="1" lang="en-US" altLang="ja-JP" sz="2400" dirty="0" smtClean="0">
                <a:solidFill>
                  <a:srgbClr val="000000"/>
                </a:solidFill>
                <a:latin typeface="Century"/>
                <a:cs typeface="Century"/>
              </a:rPr>
              <a:t>GRB090510B(z=0.903±0.001)</a:t>
            </a:r>
          </a:p>
          <a:p>
            <a:pPr lvl="1"/>
            <a:r>
              <a:rPr kumimoji="1" lang="en-US" altLang="ja-JP" sz="2400" dirty="0" smtClean="0">
                <a:solidFill>
                  <a:srgbClr val="000000"/>
                </a:solidFill>
                <a:latin typeface="Century"/>
                <a:cs typeface="Century"/>
              </a:rPr>
              <a:t>The Neutron star merging</a:t>
            </a:r>
            <a:r>
              <a:rPr lang="ja-JP" altLang="en-US" sz="2400" dirty="0">
                <a:solidFill>
                  <a:srgbClr val="000000"/>
                </a:solidFill>
                <a:latin typeface="Century"/>
                <a:cs typeface="Century"/>
              </a:rPr>
              <a:t> </a:t>
            </a:r>
            <a:r>
              <a:rPr lang="en-US" altLang="ja-JP" sz="2400" dirty="0" smtClean="0">
                <a:solidFill>
                  <a:srgbClr val="000000"/>
                </a:solidFill>
                <a:latin typeface="Century"/>
                <a:cs typeface="Century"/>
              </a:rPr>
              <a:t>(Short Burst≃1s)</a:t>
            </a:r>
            <a:endParaRPr lang="en-US" altLang="ja-JP" sz="2400" dirty="0">
              <a:solidFill>
                <a:srgbClr val="000000"/>
              </a:solidFill>
              <a:latin typeface="Century"/>
              <a:cs typeface="Century"/>
            </a:endParaRPr>
          </a:p>
          <a:p>
            <a:pPr lvl="1"/>
            <a:r>
              <a:rPr lang="nl-NL" altLang="ja-JP" sz="2400" dirty="0" smtClean="0">
                <a:latin typeface="Century"/>
                <a:cs typeface="Century"/>
              </a:rPr>
              <a:t>(333.553,-26.5975)</a:t>
            </a:r>
            <a:endParaRPr lang="en-US" altLang="ja-JP" sz="2400" dirty="0">
              <a:solidFill>
                <a:srgbClr val="000000"/>
              </a:solidFill>
              <a:latin typeface="Century"/>
              <a:cs typeface="Century"/>
            </a:endParaRPr>
          </a:p>
          <a:p>
            <a:r>
              <a:rPr lang="en-US" altLang="ja-JP" sz="2400" dirty="0">
                <a:latin typeface="Century"/>
                <a:ea typeface="ＭＳ Ｐゴシック" charset="0"/>
                <a:cs typeface="Century"/>
              </a:rPr>
              <a:t>Gamma-ray emission mechanism </a:t>
            </a:r>
            <a:r>
              <a:rPr lang="en-US" altLang="ja-JP" sz="2400" dirty="0" smtClean="0">
                <a:latin typeface="Century"/>
                <a:ea typeface="ＭＳ Ｐゴシック" charset="0"/>
                <a:cs typeface="Century"/>
              </a:rPr>
              <a:t>not </a:t>
            </a:r>
            <a:r>
              <a:rPr lang="en-US" altLang="ja-JP" sz="2400" dirty="0">
                <a:latin typeface="Century"/>
                <a:ea typeface="ＭＳ Ｐゴシック" charset="0"/>
                <a:cs typeface="Century"/>
              </a:rPr>
              <a:t>well understood</a:t>
            </a:r>
          </a:p>
          <a:p>
            <a:endParaRPr kumimoji="1" lang="en-US" altLang="ja-JP" dirty="0" smtClean="0">
              <a:solidFill>
                <a:srgbClr val="0000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kumimoji="1" lang="ja-JP" altLang="en-US" dirty="0"/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84"/>
          <a:stretch>
            <a:fillRect/>
          </a:stretch>
        </p:blipFill>
        <p:spPr bwMode="auto">
          <a:xfrm>
            <a:off x="4644008" y="1556792"/>
            <a:ext cx="4091985" cy="33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107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ds9_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763" y="1417638"/>
            <a:ext cx="5760000" cy="4226824"/>
          </a:xfrm>
          <a:prstGeom prst="rect">
            <a:avLst/>
          </a:prstGeom>
        </p:spPr>
      </p:pic>
      <p:pic>
        <p:nvPicPr>
          <p:cNvPr id="11" name="図 10" descr="ds9_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763" y="1417639"/>
            <a:ext cx="5760000" cy="4226823"/>
          </a:xfrm>
          <a:prstGeom prst="rect">
            <a:avLst/>
          </a:prstGeom>
        </p:spPr>
      </p:pic>
      <p:pic>
        <p:nvPicPr>
          <p:cNvPr id="9" name="図 8" descr="ds9_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763" y="1417639"/>
            <a:ext cx="5760000" cy="422682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GRB080916C </a:t>
            </a:r>
            <a:r>
              <a:rPr kumimoji="1" lang="en-US" altLang="ja-JP" dirty="0" err="1" smtClean="0"/>
              <a:t>Skymap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39552" y="5877272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“Relative time” =</a:t>
            </a:r>
            <a:r>
              <a:rPr lang="en-US" altLang="ja-JP" sz="2400" dirty="0"/>
              <a:t> </a:t>
            </a:r>
            <a:r>
              <a:rPr kumimoji="1" lang="en-US" altLang="ja-JP" sz="2400" dirty="0" smtClean="0"/>
              <a:t>Relative time to the onboard event trigger time. 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759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Method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Low energy range(GBM data)</a:t>
            </a:r>
          </a:p>
          <a:p>
            <a:pPr lvl="1"/>
            <a:r>
              <a:rPr kumimoji="1" lang="en-US" altLang="ja-JP" dirty="0" smtClean="0"/>
              <a:t>How to decide to arrival time (</a:t>
            </a:r>
            <a:r>
              <a:rPr kumimoji="1" lang="en-US" altLang="ja-JP" dirty="0" err="1" smtClean="0"/>
              <a:t>t</a:t>
            </a:r>
            <a:r>
              <a:rPr kumimoji="1" lang="en-US" altLang="ja-JP" baseline="-25000" dirty="0" err="1" smtClean="0"/>
              <a:t>low</a:t>
            </a:r>
            <a:r>
              <a:rPr kumimoji="1" lang="en-US" altLang="ja-JP" dirty="0" smtClean="0"/>
              <a:t>)</a:t>
            </a:r>
          </a:p>
          <a:p>
            <a:r>
              <a:rPr lang="en-US" altLang="ja-JP" dirty="0" smtClean="0"/>
              <a:t>High energy range(LAT data) </a:t>
            </a:r>
          </a:p>
          <a:p>
            <a:pPr lvl="1"/>
            <a:r>
              <a:rPr kumimoji="1" lang="en-US" altLang="ja-JP" dirty="0" smtClean="0"/>
              <a:t>How to select photon</a:t>
            </a:r>
          </a:p>
          <a:p>
            <a:pPr lvl="1"/>
            <a:r>
              <a:rPr lang="en-US" altLang="ja-JP" dirty="0"/>
              <a:t>(</a:t>
            </a:r>
            <a:r>
              <a:rPr lang="en-US" altLang="ja-JP" dirty="0" smtClean="0"/>
              <a:t>Check a direction of photon’s source)</a:t>
            </a:r>
          </a:p>
          <a:p>
            <a:pPr lvl="1"/>
            <a:r>
              <a:rPr lang="en-US" altLang="ja-JP" dirty="0" smtClean="0"/>
              <a:t>Decide to arrival time</a:t>
            </a:r>
            <a:r>
              <a:rPr lang="en-US" altLang="ja-JP" dirty="0"/>
              <a:t>(t</a:t>
            </a:r>
            <a:r>
              <a:rPr lang="en-US" altLang="ja-JP" baseline="-25000" dirty="0"/>
              <a:t>high</a:t>
            </a:r>
            <a:r>
              <a:rPr lang="en-US" altLang="ja-JP" dirty="0" smtClean="0"/>
              <a:t>)</a:t>
            </a:r>
          </a:p>
          <a:p>
            <a:pPr marL="57150" indent="0" algn="ctr">
              <a:buNone/>
            </a:pPr>
            <a:r>
              <a:rPr lang="en-US" altLang="ja-JP" sz="4000" b="1" dirty="0" err="1" smtClean="0"/>
              <a:t>dt</a:t>
            </a:r>
            <a:r>
              <a:rPr lang="en-US" altLang="ja-JP" sz="4000" b="1" dirty="0" smtClean="0"/>
              <a:t> = t</a:t>
            </a:r>
            <a:r>
              <a:rPr lang="en-US" altLang="ja-JP" sz="4000" b="1" baseline="-25000" dirty="0" smtClean="0"/>
              <a:t>high</a:t>
            </a:r>
            <a:r>
              <a:rPr lang="en-US" altLang="ja-JP" sz="4000" b="1" dirty="0" smtClean="0"/>
              <a:t> - </a:t>
            </a:r>
            <a:r>
              <a:rPr lang="en-US" altLang="ja-JP" sz="4000" b="1" dirty="0" err="1" smtClean="0"/>
              <a:t>t</a:t>
            </a:r>
            <a:r>
              <a:rPr lang="en-US" altLang="ja-JP" sz="4000" b="1" baseline="-25000" dirty="0" err="1" smtClean="0"/>
              <a:t>low</a:t>
            </a:r>
            <a:endParaRPr lang="en-US" altLang="ja-JP" sz="4000" b="1" baseline="-25000" dirty="0" smtClean="0"/>
          </a:p>
          <a:p>
            <a:pPr lvl="1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610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How to decide to arrival time(</a:t>
            </a:r>
            <a:r>
              <a:rPr kumimoji="1" lang="en-US" altLang="ja-JP" dirty="0" err="1" smtClean="0"/>
              <a:t>t</a:t>
            </a:r>
            <a:r>
              <a:rPr kumimoji="1" lang="en-US" altLang="ja-JP" baseline="-25000" dirty="0" err="1" smtClean="0"/>
              <a:t>low</a:t>
            </a:r>
            <a:r>
              <a:rPr kumimoji="1" lang="en-US" altLang="ja-JP" dirty="0" smtClean="0"/>
              <a:t>) 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1026" name="Picture 2" descr="I:\light_curv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447" y="1600200"/>
            <a:ext cx="6629400" cy="4495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light_curve_zoo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180" y="1600200"/>
            <a:ext cx="6629400" cy="4495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直線コネクタ 5"/>
          <p:cNvCxnSpPr/>
          <p:nvPr/>
        </p:nvCxnSpPr>
        <p:spPr>
          <a:xfrm>
            <a:off x="1855071" y="3504448"/>
            <a:ext cx="5345829" cy="0"/>
          </a:xfrm>
          <a:prstGeom prst="line">
            <a:avLst/>
          </a:prstGeom>
          <a:ln w="63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1782994" y="5204162"/>
            <a:ext cx="5417906" cy="0"/>
          </a:xfrm>
          <a:prstGeom prst="line">
            <a:avLst/>
          </a:prstGeom>
          <a:ln w="63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4734458" y="2007489"/>
            <a:ext cx="0" cy="3538204"/>
          </a:xfrm>
          <a:prstGeom prst="line">
            <a:avLst/>
          </a:prstGeom>
          <a:ln w="63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7219950" y="5019496"/>
            <a:ext cx="1167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σ</a:t>
            </a:r>
            <a:r>
              <a:rPr kumimoji="1" lang="en-US" altLang="ja-JP" dirty="0" smtClean="0"/>
              <a:t>=21 count</a:t>
            </a:r>
            <a:endParaRPr kumimoji="1" lang="ja-JP" altLang="en-US" baseline="-25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200900" y="3319782"/>
            <a:ext cx="1167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5</a:t>
            </a:r>
            <a:r>
              <a:rPr kumimoji="1" lang="ja-JP" altLang="en-US" dirty="0" smtClean="0"/>
              <a:t>σ</a:t>
            </a:r>
            <a:endParaRPr kumimoji="1" lang="ja-JP" altLang="en-US" baseline="-25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629849" y="5726668"/>
            <a:ext cx="2209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Here is </a:t>
            </a:r>
            <a:r>
              <a:rPr lang="en-US" altLang="ja-JP" dirty="0" err="1" smtClean="0"/>
              <a:t>t</a:t>
            </a:r>
            <a:r>
              <a:rPr lang="en-US" altLang="ja-JP" baseline="-25000" dirty="0" err="1" smtClean="0"/>
              <a:t>low</a:t>
            </a:r>
            <a:endParaRPr kumimoji="1" lang="ja-JP" altLang="en-US" baseline="-250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076056" y="3861048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Probability </a:t>
            </a:r>
            <a:r>
              <a:rPr lang="en-US" altLang="ja-JP" dirty="0" smtClean="0"/>
              <a:t>that count of noise is  more than </a:t>
            </a:r>
            <a:r>
              <a:rPr kumimoji="1" lang="en-US" altLang="ja-JP" dirty="0" smtClean="0"/>
              <a:t>5</a:t>
            </a:r>
            <a:r>
              <a:rPr lang="en-US" altLang="ja-JP" dirty="0" smtClean="0"/>
              <a:t>σ</a:t>
            </a:r>
            <a:r>
              <a:rPr lang="ja-JP" altLang="en-US" dirty="0" smtClean="0"/>
              <a:t> </a:t>
            </a:r>
            <a:r>
              <a:rPr lang="en-US" altLang="ja-JP" dirty="0" smtClean="0"/>
              <a:t>~ 0.000001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312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How to select </a:t>
            </a:r>
            <a:r>
              <a:rPr kumimoji="1" lang="en-US" altLang="ja-JP" smtClean="0"/>
              <a:t>highest energy photon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2050" name="Picture 2" descr="I:\pat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1600200"/>
            <a:ext cx="6629400" cy="4495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ドーナツ 7"/>
          <p:cNvSpPr/>
          <p:nvPr/>
        </p:nvSpPr>
        <p:spPr>
          <a:xfrm>
            <a:off x="2799928" y="2154689"/>
            <a:ext cx="420230" cy="420230"/>
          </a:xfrm>
          <a:prstGeom prst="donut">
            <a:avLst>
              <a:gd name="adj" fmla="val 903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489613" y="2180138"/>
            <a:ext cx="174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Use this photon</a:t>
            </a:r>
            <a:endParaRPr kumimoji="1" lang="ja-JP" altLang="en-US" dirty="0"/>
          </a:p>
        </p:txBody>
      </p:sp>
      <p:cxnSp>
        <p:nvCxnSpPr>
          <p:cNvPr id="3" name="直線コネクタ 2"/>
          <p:cNvCxnSpPr/>
          <p:nvPr/>
        </p:nvCxnSpPr>
        <p:spPr>
          <a:xfrm>
            <a:off x="2987824" y="2420888"/>
            <a:ext cx="0" cy="33123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2267744" y="587727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Here is </a:t>
            </a:r>
            <a:r>
              <a:rPr kumimoji="1" lang="en-US" altLang="ja-JP" dirty="0" err="1" smtClean="0"/>
              <a:t>t</a:t>
            </a:r>
            <a:r>
              <a:rPr kumimoji="1" lang="en-US" altLang="ja-JP" baseline="-25000" dirty="0" err="1" smtClean="0"/>
              <a:t>High</a:t>
            </a:r>
            <a:endParaRPr kumimoji="1" lang="ja-JP" altLang="en-US" baseline="-250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499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Result(Fermi)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ln>
                <a:noFill/>
              </a:ln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kumimoji="1" lang="en-US" altLang="ja-JP" dirty="0" smtClean="0">
                    <a:solidFill>
                      <a:srgbClr val="FF0000"/>
                    </a:solidFill>
                  </a:rPr>
                  <a:t>GRB080916C(long-burst)</a:t>
                </a:r>
              </a:p>
              <a:p>
                <a:pPr marL="0" indent="0">
                  <a:buNone/>
                </a:pPr>
                <a:r>
                  <a:rPr lang="en-US" altLang="ja-JP" dirty="0" smtClean="0"/>
                  <a:t>Red Shift: z = 4.35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altLang="ja-JP" dirty="0" smtClean="0"/>
                  <a:t>0.15</a:t>
                </a:r>
              </a:p>
              <a:p>
                <a:pPr marL="0" indent="0">
                  <a:buNone/>
                </a:pPr>
                <a:r>
                  <a:rPr lang="en-US" altLang="ja-JP" dirty="0" smtClean="0"/>
                  <a:t>Photon’s </a:t>
                </a:r>
                <a:r>
                  <a:rPr lang="en-US" altLang="ja-JP" dirty="0"/>
                  <a:t>high </a:t>
                </a:r>
                <a:r>
                  <a:rPr lang="en-US" altLang="ja-JP" dirty="0" smtClean="0"/>
                  <a:t>energy </a:t>
                </a:r>
                <a:r>
                  <a:rPr kumimoji="1" lang="en-US" altLang="ja-JP" dirty="0" smtClean="0"/>
                  <a:t>: </a:t>
                </a:r>
                <a:r>
                  <a:rPr kumimoji="1" lang="en-US" altLang="ja-JP" dirty="0" err="1" smtClean="0"/>
                  <a:t>E</a:t>
                </a:r>
                <a:r>
                  <a:rPr kumimoji="1" lang="en-US" altLang="ja-JP" baseline="-25000" dirty="0" err="1" smtClean="0"/>
                  <a:t>high</a:t>
                </a:r>
                <a:r>
                  <a:rPr kumimoji="1" lang="en-US" altLang="ja-JP" dirty="0" smtClean="0"/>
                  <a:t> = </a:t>
                </a:r>
                <a:r>
                  <a:rPr lang="en-US" altLang="ja-JP" dirty="0" smtClean="0"/>
                  <a:t>13.3</a:t>
                </a:r>
                <a14:m>
                  <m:oMath xmlns:m="http://schemas.openxmlformats.org/officeDocument/2006/math">
                    <m:r>
                      <a:rPr lang="en-US" altLang="ja-JP" b="0" i="1" dirty="0" smtClean="0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altLang="ja-JP" dirty="0" smtClean="0"/>
                  <a:t>1.07 </a:t>
                </a:r>
                <a:r>
                  <a:rPr lang="en-US" altLang="ja-JP" dirty="0"/>
                  <a:t>[</a:t>
                </a:r>
                <a:r>
                  <a:rPr kumimoji="1" lang="en-US" altLang="ja-JP" dirty="0" smtClean="0"/>
                  <a:t>GeV]</a:t>
                </a:r>
              </a:p>
              <a:p>
                <a:pPr marL="0" indent="0">
                  <a:buNone/>
                </a:pPr>
                <a:r>
                  <a:rPr kumimoji="1" lang="en-US" altLang="ja-JP" dirty="0" smtClean="0"/>
                  <a:t>Time lag: t</a:t>
                </a:r>
                <a:r>
                  <a:rPr kumimoji="1" lang="en-US" altLang="ja-JP" baseline="-25000" dirty="0" smtClean="0"/>
                  <a:t>high</a:t>
                </a:r>
                <a:r>
                  <a:rPr kumimoji="1" lang="en-US" altLang="ja-JP" dirty="0" smtClean="0"/>
                  <a:t> </a:t>
                </a:r>
                <a:r>
                  <a:rPr lang="en-US" altLang="ja-JP" dirty="0" smtClean="0"/>
                  <a:t>– </a:t>
                </a:r>
                <a:r>
                  <a:rPr lang="en-US" altLang="ja-JP" dirty="0" err="1" smtClean="0"/>
                  <a:t>t</a:t>
                </a:r>
                <a:r>
                  <a:rPr lang="en-US" altLang="ja-JP" baseline="-25000" dirty="0" err="1" smtClean="0"/>
                  <a:t>low</a:t>
                </a:r>
                <a:r>
                  <a:rPr lang="en-US" altLang="ja-JP" baseline="-25000" dirty="0" smtClean="0"/>
                  <a:t> </a:t>
                </a:r>
                <a:r>
                  <a:rPr kumimoji="1" lang="en-US" altLang="ja-JP" dirty="0" smtClean="0"/>
                  <a:t>≈ 16.7[sec]</a:t>
                </a:r>
              </a:p>
              <a:p>
                <a:pPr marL="0" indent="0">
                  <a:buNone/>
                </a:pPr>
                <a:r>
                  <a:rPr lang="en-US" altLang="ja-JP" dirty="0" smtClean="0"/>
                  <a:t>n=1:</a:t>
                </a:r>
              </a:p>
              <a:p>
                <a:r>
                  <a:rPr lang="en-US" altLang="ja-JP" dirty="0" smtClean="0"/>
                  <a:t>E</a:t>
                </a:r>
                <a:r>
                  <a:rPr lang="en-US" altLang="ja-JP" baseline="-25000" dirty="0" smtClean="0"/>
                  <a:t>QG1(</a:t>
                </a:r>
                <a:r>
                  <a:rPr lang="en-US" altLang="ja-JP" dirty="0" smtClean="0"/>
                  <a:t>Lower limit) =</a:t>
                </a:r>
                <a14:m>
                  <m:oMath xmlns:m="http://schemas.openxmlformats.org/officeDocument/2006/math">
                    <m:r>
                      <a:rPr lang="en-US" altLang="ja-JP" i="1" dirty="0" smtClean="0">
                        <a:latin typeface="Cambria Math" panose="02040503050406030204" pitchFamily="18" charset="0"/>
                      </a:rPr>
                      <m:t>1.31</m:t>
                    </m:r>
                    <m:r>
                      <a:rPr lang="en-US" altLang="ja-JP" b="0" i="1" dirty="0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ja-JP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i="1" dirty="0" smtClean="0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</m:oMath>
                </a14:m>
                <a:r>
                  <a:rPr lang="en-US" altLang="ja-JP" dirty="0" smtClean="0"/>
                  <a:t>[</a:t>
                </a:r>
                <a:r>
                  <a:rPr lang="en-US" altLang="ja-JP" dirty="0" err="1" smtClean="0"/>
                  <a:t>GeV</a:t>
                </a:r>
                <a:r>
                  <a:rPr lang="en-US" altLang="ja-JP" dirty="0" smtClean="0"/>
                  <a:t>]</a:t>
                </a:r>
              </a:p>
              <a:p>
                <a:pPr marL="0" indent="0">
                  <a:buNone/>
                </a:pPr>
                <a:r>
                  <a:rPr lang="en-US" altLang="ja-JP" dirty="0" smtClean="0"/>
                  <a:t>n=2</a:t>
                </a:r>
              </a:p>
              <a:p>
                <a:r>
                  <a:rPr lang="en-US" altLang="ja-JP" dirty="0" smtClean="0"/>
                  <a:t>E</a:t>
                </a:r>
                <a:r>
                  <a:rPr lang="en-US" altLang="ja-JP" baseline="-25000" dirty="0" smtClean="0"/>
                  <a:t>QG2</a:t>
                </a:r>
                <a:r>
                  <a:rPr lang="en-US" altLang="ja-JP" dirty="0" smtClean="0"/>
                  <a:t>(Lower limit) =</a:t>
                </a:r>
                <a14:m>
                  <m:oMath xmlns:m="http://schemas.openxmlformats.org/officeDocument/2006/math">
                    <m:r>
                      <a:rPr lang="en-US" altLang="ja-JP" i="1" dirty="0" smtClean="0">
                        <a:latin typeface="Cambria Math" panose="02040503050406030204" pitchFamily="18" charset="0"/>
                      </a:rPr>
                      <m:t>8.23</m:t>
                    </m:r>
                    <m:r>
                      <a:rPr lang="en-US" altLang="ja-JP" b="0" i="1" dirty="0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ja-JP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i="1" dirty="0" smtClean="0"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altLang="ja-JP" dirty="0" smtClean="0"/>
                  <a:t>[GeV]</a:t>
                </a:r>
              </a:p>
              <a:p>
                <a:pPr marL="0" indent="0">
                  <a:buNone/>
                </a:pP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852" t="-28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16063" y="1440657"/>
            <a:ext cx="3070737" cy="78041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334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Result(Fermi)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altLang="ja-JP" dirty="0" smtClean="0">
                    <a:solidFill>
                      <a:srgbClr val="FF0000"/>
                    </a:solidFill>
                  </a:rPr>
                  <a:t>GRB090510B(short-burst)</a:t>
                </a:r>
              </a:p>
              <a:p>
                <a:pPr marL="0" indent="0">
                  <a:buNone/>
                </a:pPr>
                <a:r>
                  <a:rPr lang="en-US" altLang="ja-JP" dirty="0" smtClean="0"/>
                  <a:t>Red Shift: z = 0.903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altLang="ja-JP" dirty="0" smtClean="0"/>
                  <a:t>0.001</a:t>
                </a:r>
              </a:p>
              <a:p>
                <a:pPr marL="0" indent="0">
                  <a:buNone/>
                </a:pPr>
                <a:r>
                  <a:rPr lang="en-US" altLang="ja-JP" dirty="0" smtClean="0"/>
                  <a:t>Photon’s </a:t>
                </a:r>
                <a:r>
                  <a:rPr lang="en-US" altLang="ja-JP" dirty="0"/>
                  <a:t>high </a:t>
                </a:r>
                <a:r>
                  <a:rPr lang="en-US" altLang="ja-JP" dirty="0" smtClean="0"/>
                  <a:t>energy </a:t>
                </a:r>
                <a:r>
                  <a:rPr kumimoji="1" lang="en-US" altLang="ja-JP" dirty="0" smtClean="0"/>
                  <a:t>: </a:t>
                </a:r>
                <a:r>
                  <a:rPr kumimoji="1" lang="en-US" altLang="ja-JP" dirty="0" err="1" smtClean="0"/>
                  <a:t>E</a:t>
                </a:r>
                <a:r>
                  <a:rPr kumimoji="1" lang="en-US" altLang="ja-JP" baseline="-25000" dirty="0" err="1" smtClean="0"/>
                  <a:t>high</a:t>
                </a:r>
                <a:r>
                  <a:rPr kumimoji="1" lang="en-US" altLang="ja-JP" dirty="0" smtClean="0"/>
                  <a:t> = </a:t>
                </a:r>
                <a:r>
                  <a:rPr lang="en-US" altLang="ja-JP" dirty="0"/>
                  <a:t>31.1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altLang="ja-JP" dirty="0" smtClean="0"/>
                  <a:t>2.5</a:t>
                </a:r>
                <a:r>
                  <a:rPr kumimoji="1" lang="en-US" altLang="ja-JP" dirty="0" smtClean="0"/>
                  <a:t>[GeV]</a:t>
                </a:r>
              </a:p>
              <a:p>
                <a:pPr marL="0" indent="0">
                  <a:buNone/>
                </a:pPr>
                <a:r>
                  <a:rPr kumimoji="1" lang="en-US" altLang="ja-JP" dirty="0" smtClean="0"/>
                  <a:t>Time lag: t</a:t>
                </a:r>
                <a:r>
                  <a:rPr kumimoji="1" lang="en-US" altLang="ja-JP" baseline="-25000" dirty="0" smtClean="0"/>
                  <a:t>high</a:t>
                </a:r>
                <a:r>
                  <a:rPr kumimoji="1" lang="en-US" altLang="ja-JP" dirty="0" smtClean="0"/>
                  <a:t> </a:t>
                </a:r>
                <a:r>
                  <a:rPr lang="en-US" altLang="ja-JP" dirty="0" smtClean="0"/>
                  <a:t>– </a:t>
                </a:r>
                <a:r>
                  <a:rPr lang="en-US" altLang="ja-JP" dirty="0" err="1" smtClean="0"/>
                  <a:t>t</a:t>
                </a:r>
                <a:r>
                  <a:rPr lang="en-US" altLang="ja-JP" baseline="-25000" dirty="0" err="1" smtClean="0"/>
                  <a:t>low</a:t>
                </a:r>
                <a:r>
                  <a:rPr lang="en-US" altLang="ja-JP" baseline="-25000" dirty="0" smtClean="0"/>
                  <a:t> </a:t>
                </a:r>
                <a:r>
                  <a:rPr kumimoji="1" lang="en-US" altLang="ja-JP" dirty="0" smtClean="0"/>
                  <a:t>≈ </a:t>
                </a:r>
                <a:r>
                  <a:rPr lang="en-US" altLang="ja-JP" dirty="0"/>
                  <a:t>0.84 </a:t>
                </a:r>
                <a:r>
                  <a:rPr kumimoji="1" lang="en-US" altLang="ja-JP" dirty="0" smtClean="0"/>
                  <a:t>[sec]</a:t>
                </a:r>
              </a:p>
              <a:p>
                <a:pPr marL="0" indent="0">
                  <a:buNone/>
                </a:pPr>
                <a:r>
                  <a:rPr lang="en-US" altLang="ja-JP" dirty="0" smtClean="0"/>
                  <a:t>n=1</a:t>
                </a:r>
              </a:p>
              <a:p>
                <a:r>
                  <a:rPr lang="en-US" altLang="ja-JP" dirty="0" smtClean="0"/>
                  <a:t>E</a:t>
                </a:r>
                <a:r>
                  <a:rPr lang="en-US" altLang="ja-JP" baseline="-25000" dirty="0" smtClean="0"/>
                  <a:t>QG1(</a:t>
                </a:r>
                <a:r>
                  <a:rPr lang="en-US" altLang="ja-JP" dirty="0" smtClean="0"/>
                  <a:t>Lower limit) </a:t>
                </a:r>
                <a:r>
                  <a:rPr lang="en-US" altLang="ja-JP" dirty="0"/>
                  <a:t>=</a:t>
                </a:r>
                <a14:m>
                  <m:oMath xmlns:m="http://schemas.openxmlformats.org/officeDocument/2006/math">
                    <m:r>
                      <a:rPr lang="en-US" altLang="ja-JP" i="1" dirty="0" smtClean="0">
                        <a:latin typeface="Cambria Math" panose="02040503050406030204" pitchFamily="18" charset="0"/>
                      </a:rPr>
                      <m:t>1.43</m:t>
                    </m:r>
                    <m:r>
                      <a:rPr lang="en-US" altLang="ja-JP" b="0" i="1" dirty="0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ja-JP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i="1" dirty="0" smtClean="0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</m:oMath>
                </a14:m>
                <a:r>
                  <a:rPr lang="en-US" altLang="ja-JP" dirty="0"/>
                  <a:t> [</a:t>
                </a:r>
                <a:r>
                  <a:rPr lang="en-US" altLang="ja-JP" dirty="0" smtClean="0"/>
                  <a:t>GeV]</a:t>
                </a:r>
              </a:p>
              <a:p>
                <a:pPr marL="0" indent="0">
                  <a:buNone/>
                </a:pPr>
                <a:r>
                  <a:rPr lang="en-US" altLang="ja-JP" dirty="0" smtClean="0"/>
                  <a:t>n=2</a:t>
                </a:r>
              </a:p>
              <a:p>
                <a:r>
                  <a:rPr lang="en-US" altLang="ja-JP" dirty="0" smtClean="0"/>
                  <a:t>E</a:t>
                </a:r>
                <a:r>
                  <a:rPr lang="en-US" altLang="ja-JP" baseline="-25000" dirty="0" smtClean="0"/>
                  <a:t>QG2</a:t>
                </a:r>
                <a:r>
                  <a:rPr lang="en-US" altLang="ja-JP" dirty="0" smtClean="0"/>
                  <a:t>(Lower limit) </a:t>
                </a:r>
                <a:r>
                  <a:rPr lang="en-US" altLang="ja-JP" dirty="0"/>
                  <a:t>=</a:t>
                </a:r>
                <a14:m>
                  <m:oMath xmlns:m="http://schemas.openxmlformats.org/officeDocument/2006/math">
                    <m:r>
                      <a:rPr lang="en-US" altLang="ja-JP" i="1" dirty="0" smtClean="0">
                        <a:latin typeface="Cambria Math" panose="02040503050406030204" pitchFamily="18" charset="0"/>
                      </a:rPr>
                      <m:t>1.57</m:t>
                    </m:r>
                    <m:r>
                      <a:rPr lang="en-US" altLang="ja-JP" b="0" i="1" dirty="0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ja-JP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i="1" dirty="0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altLang="ja-JP" dirty="0"/>
                  <a:t> [</a:t>
                </a:r>
                <a:r>
                  <a:rPr lang="en-US" altLang="ja-JP" dirty="0" err="1" smtClean="0"/>
                  <a:t>GeV</a:t>
                </a:r>
                <a:r>
                  <a:rPr lang="en-US" altLang="ja-JP" dirty="0" smtClean="0"/>
                  <a:t>]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852" t="-28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31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MAGIC analysis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50"/>
              <a:t>Gamma-rays from Blazars</a:t>
            </a:r>
          </a:p>
        </p:txBody>
      </p:sp>
    </p:spTree>
    <p:extLst>
      <p:ext uri="{BB962C8B-B14F-4D97-AF65-F5344CB8AC3E}">
        <p14:creationId xmlns:p14="http://schemas.microsoft.com/office/powerpoint/2010/main" val="15214910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Introduction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4817368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92969" y="1151931"/>
            <a:ext cx="7358063" cy="7649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/>
            </a:pPr>
            <a:r>
              <a:rPr sz="5625" dirty="0"/>
              <a:t>What’s MAGIC?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755576" y="2132862"/>
            <a:ext cx="7358063" cy="3960433"/>
          </a:xfrm>
          <a:prstGeom prst="rect">
            <a:avLst/>
          </a:prstGeom>
        </p:spPr>
        <p:txBody>
          <a:bodyPr>
            <a:noAutofit/>
          </a:bodyPr>
          <a:lstStyle/>
          <a:p>
            <a:pPr marL="625056" indent="-625056" algn="l">
              <a:defRPr sz="1800"/>
            </a:pPr>
            <a:r>
              <a:rPr sz="2800" dirty="0"/>
              <a:t>NAME:</a:t>
            </a:r>
            <a:br>
              <a:rPr sz="2800" dirty="0"/>
            </a:br>
            <a:r>
              <a:rPr sz="2800" dirty="0"/>
              <a:t>Major Atmospheric Gamma-ray Imaging Cherenkov(=MAGIC) Telescope</a:t>
            </a:r>
          </a:p>
          <a:p>
            <a:pPr marL="625056" indent="-625056" algn="l">
              <a:defRPr sz="1800"/>
            </a:pPr>
            <a:r>
              <a:rPr sz="2800" dirty="0"/>
              <a:t>SYSTEM:</a:t>
            </a:r>
            <a:br>
              <a:rPr sz="2800" dirty="0"/>
            </a:br>
            <a:r>
              <a:rPr sz="2800" dirty="0"/>
              <a:t>Two 17 m diameter Imaging Atmospheric Cherenkov Telescope</a:t>
            </a:r>
          </a:p>
          <a:p>
            <a:pPr marL="625056" indent="-625056" algn="l">
              <a:defRPr sz="1800"/>
            </a:pPr>
            <a:r>
              <a:rPr sz="2800" dirty="0"/>
              <a:t>ENERGY THRESHOLD:</a:t>
            </a:r>
            <a:br>
              <a:rPr sz="2800" dirty="0"/>
            </a:br>
            <a:r>
              <a:rPr sz="2800" dirty="0"/>
              <a:t>50 GeV</a:t>
            </a:r>
          </a:p>
        </p:txBody>
      </p:sp>
      <p:pic>
        <p:nvPicPr>
          <p:cNvPr id="37" name="masic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96847" y="4733119"/>
            <a:ext cx="3857373" cy="21270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814769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2.png"/>
          <p:cNvPicPr/>
          <p:nvPr/>
        </p:nvPicPr>
        <p:blipFill>
          <a:blip r:embed="rId2">
            <a:extLst/>
          </a:blip>
          <a:srcRect l="2043" t="1660" b="53"/>
          <a:stretch>
            <a:fillRect/>
          </a:stretch>
        </p:blipFill>
        <p:spPr>
          <a:xfrm>
            <a:off x="4086582" y="2256559"/>
            <a:ext cx="2607688" cy="3550527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Atmospheric Cherenkov</a:t>
            </a:r>
          </a:p>
        </p:txBody>
      </p:sp>
      <p:sp>
        <p:nvSpPr>
          <p:cNvPr id="41" name="Shape 41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375034" indent="-375034">
              <a:defRPr sz="1800"/>
            </a:pPr>
            <a:r>
              <a:rPr sz="1969"/>
              <a:t>Gamma-ray shower:</a:t>
            </a:r>
            <a:br>
              <a:rPr sz="1969"/>
            </a:br>
            <a:r>
              <a:rPr sz="1969"/>
              <a:t>spreading narrow</a:t>
            </a:r>
          </a:p>
          <a:p>
            <a:pPr marL="375034" indent="-375034">
              <a:defRPr sz="1800"/>
            </a:pPr>
            <a:r>
              <a:rPr sz="1969"/>
              <a:t>Hadron shower:</a:t>
            </a:r>
            <a:br>
              <a:rPr sz="1969"/>
            </a:br>
            <a:r>
              <a:rPr sz="1969"/>
              <a:t>spreading wide, background</a:t>
            </a:r>
          </a:p>
          <a:p>
            <a:pPr marL="375034" indent="-375034">
              <a:defRPr sz="1800"/>
            </a:pPr>
            <a:r>
              <a:rPr sz="1969"/>
              <a:t>Measuring Cherenkov Light:</a:t>
            </a:r>
            <a:br>
              <a:rPr sz="1969"/>
            </a:br>
            <a:r>
              <a:rPr sz="1969"/>
              <a:t>both of showers make CL</a:t>
            </a:r>
          </a:p>
        </p:txBody>
      </p:sp>
      <p:pic>
        <p:nvPicPr>
          <p:cNvPr id="42" name="cl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21706" y="2647227"/>
            <a:ext cx="2382518" cy="276905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625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Difference of image</a:t>
            </a:r>
          </a:p>
        </p:txBody>
      </p:sp>
      <p:sp>
        <p:nvSpPr>
          <p:cNvPr id="45" name="Shape 45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301365" indent="-301365" defTabSz="369675">
              <a:spcBef>
                <a:spcPts val="1969"/>
              </a:spcBef>
              <a:defRPr sz="1800"/>
            </a:pPr>
            <a:r>
              <a:rPr sz="1758"/>
              <a:t>Gamma-ray shower:</a:t>
            </a:r>
            <a:br>
              <a:rPr sz="1758"/>
            </a:br>
            <a:r>
              <a:rPr sz="1758"/>
              <a:t>an ELLIPSE image, main axis points toward to the arrival direction</a:t>
            </a:r>
          </a:p>
          <a:p>
            <a:pPr marL="301365" indent="-301365" defTabSz="369675">
              <a:spcBef>
                <a:spcPts val="1969"/>
              </a:spcBef>
              <a:defRPr sz="1800"/>
            </a:pPr>
            <a:r>
              <a:rPr sz="1758"/>
              <a:t>Hadron shower:</a:t>
            </a:r>
            <a:br>
              <a:rPr sz="1758"/>
            </a:br>
            <a:r>
              <a:rPr sz="1758"/>
              <a:t>captured as somehow RANDOM image, using to reduce background</a:t>
            </a:r>
          </a:p>
        </p:txBody>
      </p:sp>
      <p:pic>
        <p:nvPicPr>
          <p:cNvPr id="46" name="image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7953" y="3356992"/>
            <a:ext cx="7608094" cy="317004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395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4.png"/>
          <p:cNvPicPr/>
          <p:nvPr/>
        </p:nvPicPr>
        <p:blipFill>
          <a:blip r:embed="rId2">
            <a:extLst/>
          </a:blip>
          <a:srcRect l="148" r="148"/>
          <a:stretch>
            <a:fillRect/>
          </a:stretch>
        </p:blipFill>
        <p:spPr>
          <a:xfrm>
            <a:off x="4201752" y="1832954"/>
            <a:ext cx="4883314" cy="4415514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Stereo telescope</a:t>
            </a:r>
          </a:p>
        </p:txBody>
      </p:sp>
      <p:sp>
        <p:nvSpPr>
          <p:cNvPr id="50" name="Shape 50"/>
          <p:cNvSpPr>
            <a:spLocks noGrp="1"/>
          </p:cNvSpPr>
          <p:nvPr>
            <p:ph idx="1"/>
          </p:nvPr>
        </p:nvSpPr>
        <p:spPr>
          <a:xfrm>
            <a:off x="457200" y="1600200"/>
            <a:ext cx="339472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75034" indent="-375034">
              <a:defRPr sz="1800"/>
            </a:pPr>
            <a:r>
              <a:rPr sz="1969" dirty="0"/>
              <a:t>Ellipse image:</a:t>
            </a:r>
            <a:br>
              <a:rPr sz="1969" dirty="0"/>
            </a:br>
            <a:r>
              <a:rPr sz="1969" dirty="0"/>
              <a:t>detectable direction</a:t>
            </a:r>
          </a:p>
          <a:p>
            <a:pPr marL="375034" indent="-375034">
              <a:defRPr sz="1800"/>
            </a:pPr>
            <a:r>
              <a:rPr sz="1969" dirty="0"/>
              <a:t>Stereo system:</a:t>
            </a:r>
            <a:br>
              <a:rPr sz="1969" dirty="0"/>
            </a:br>
            <a:r>
              <a:rPr sz="1969" dirty="0"/>
              <a:t>compare MASIC1 with MASIC2 to detecting point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1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25"/>
              <a:t>Targets</a:t>
            </a:r>
          </a:p>
        </p:txBody>
      </p:sp>
      <p:sp>
        <p:nvSpPr>
          <p:cNvPr id="56" name="Shape 56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625056" indent="-625056">
              <a:spcBef>
                <a:spcPts val="2953"/>
              </a:spcBef>
              <a:defRPr sz="1800"/>
            </a:pPr>
            <a:r>
              <a:rPr sz="2531"/>
              <a:t>Mrk421:</a:t>
            </a:r>
            <a:br>
              <a:rPr sz="2531"/>
            </a:br>
            <a:r>
              <a:rPr sz="2531"/>
              <a:t>An AGN, blazar, high peaked BL Lac,  11h04m27.3s +38d12m32s, z=0.030,</a:t>
            </a:r>
            <a:br>
              <a:rPr sz="2531"/>
            </a:br>
            <a:r>
              <a:rPr sz="2531"/>
              <a:t>Data got 2013/04/13</a:t>
            </a:r>
            <a:r>
              <a:t> </a:t>
            </a:r>
          </a:p>
          <a:p>
            <a:pPr marL="625056" indent="-625056">
              <a:spcBef>
                <a:spcPts val="2953"/>
              </a:spcBef>
              <a:defRPr sz="1800"/>
            </a:pPr>
            <a:r>
              <a:rPr sz="2531"/>
              <a:t>S30218:</a:t>
            </a:r>
            <a:br>
              <a:rPr sz="2531"/>
            </a:br>
            <a:r>
              <a:rPr sz="2531"/>
              <a:t>An AGN, blazar, high peaked BL Lac, 02h21m05.5s +35d56m14s, z=0.944,</a:t>
            </a:r>
            <a:br>
              <a:rPr sz="2531"/>
            </a:br>
            <a:r>
              <a:rPr sz="2531"/>
              <a:t>Data got 2014/07/23-31</a:t>
            </a:r>
          </a:p>
        </p:txBody>
      </p:sp>
      <p:pic>
        <p:nvPicPr>
          <p:cNvPr id="57" name="638410main_pia15414-43_1024-76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40152" y="4509120"/>
            <a:ext cx="2947724" cy="221079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271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MAGIC Data analysis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2052503"/>
                <a:ext cx="7886700" cy="3693522"/>
              </a:xfrm>
            </p:spPr>
            <p:txBody>
              <a:bodyPr>
                <a:normAutofit/>
              </a:bodyPr>
              <a:lstStyle/>
              <a:p>
                <a:pPr marL="385763" indent="-385763">
                  <a:buFont typeface="+mj-lt"/>
                  <a:buAutoNum type="arabicPeriod"/>
                </a:pPr>
                <a:r>
                  <a:rPr lang="en-US" altLang="ja-JP" sz="2400" dirty="0"/>
                  <a:t>Distinguishing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altLang="ja-JP" sz="2400" dirty="0"/>
                  <a:t>-ray shower from other showers.</a:t>
                </a:r>
              </a:p>
              <a:p>
                <a:pPr lvl="1"/>
                <a:r>
                  <a:rPr lang="en-US" altLang="ja-JP" sz="2250" dirty="0"/>
                  <a:t>Using the shape of shower and </a:t>
                </a:r>
                <a:r>
                  <a:rPr lang="en-US" altLang="ja-JP" sz="2250" dirty="0" err="1"/>
                  <a:t>Montecarlo</a:t>
                </a:r>
                <a:r>
                  <a:rPr lang="en-US" altLang="ja-JP" sz="2250" dirty="0"/>
                  <a:t> simulation.</a:t>
                </a:r>
              </a:p>
              <a:p>
                <a:pPr lvl="2"/>
                <a:r>
                  <a:rPr lang="en-US" altLang="ja-JP" sz="2250" dirty="0"/>
                  <a:t>Use MAGIC standard software to verify the gamma-ray signal and the source position</a:t>
                </a:r>
              </a:p>
              <a:p>
                <a:pPr lvl="2"/>
                <a:r>
                  <a:rPr lang="en-US" altLang="ja-JP" sz="2250" dirty="0"/>
                  <a:t>Reconstruct spectrum and light curve to select significant energy ranges and look for features in the light curve.</a:t>
                </a:r>
              </a:p>
              <a:p>
                <a:pPr marL="0" indent="0">
                  <a:buNone/>
                </a:pPr>
                <a:r>
                  <a:rPr lang="en-US" altLang="ja-JP" sz="1950" dirty="0"/>
                  <a:t> 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93670"/>
                <a:ext cx="10515600" cy="4924696"/>
              </a:xfrm>
              <a:blipFill rotWithShape="0">
                <a:blip r:embed="rId3"/>
                <a:stretch>
                  <a:fillRect l="-1565" t="-272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4577781" y="6108467"/>
            <a:ext cx="1742255" cy="267718"/>
          </a:xfrm>
          <a:prstGeom prst="rect">
            <a:avLst/>
          </a:prstGeom>
        </p:spPr>
        <p:txBody>
          <a:bodyPr vert="horz" lIns="68580" tIns="34290" rIns="68580" bIns="3429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100" dirty="0"/>
              <a:t>S30218</a:t>
            </a:r>
            <a:endParaRPr lang="ja-JP" altLang="en-US" sz="21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725144"/>
            <a:ext cx="2718879" cy="187912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000" y="4743270"/>
            <a:ext cx="2791496" cy="1860998"/>
          </a:xfrm>
          <a:prstGeom prst="rect">
            <a:avLst/>
          </a:prstGeom>
        </p:spPr>
      </p:pic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419625" y="6081825"/>
            <a:ext cx="1742255" cy="267718"/>
          </a:xfrm>
          <a:prstGeom prst="rect">
            <a:avLst/>
          </a:prstGeom>
        </p:spPr>
        <p:txBody>
          <a:bodyPr vert="horz" lIns="68580" tIns="34290" rIns="68580" bIns="3429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100" dirty="0"/>
              <a:t>Mrk421</a:t>
            </a:r>
            <a:endParaRPr lang="ja-JP" altLang="en-US" sz="2100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915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𝑒𝑥𝑐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𝑑𝐸</m:t>
                    </m:r>
                  </m:oMath>
                </a14:m>
                <a:r>
                  <a:rPr lang="en-US" altLang="ja-JP" dirty="0"/>
                  <a:t> plot.</a:t>
                </a:r>
                <a:br>
                  <a:rPr lang="en-US" altLang="ja-JP" dirty="0"/>
                </a:b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t="-170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132" y="2942830"/>
            <a:ext cx="4137073" cy="277297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6" y="2856695"/>
            <a:ext cx="4165637" cy="2859110"/>
          </a:xfrm>
          <a:prstGeom prst="rect">
            <a:avLst/>
          </a:prstGeom>
        </p:spPr>
      </p:pic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1177667" y="2386314"/>
            <a:ext cx="2529894" cy="38874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100" dirty="0"/>
              <a:t>Mrk421</a:t>
            </a:r>
            <a:endParaRPr lang="ja-JP" altLang="en-US" sz="2100" dirty="0"/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5985456" y="2386314"/>
            <a:ext cx="2529894" cy="38874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100" dirty="0"/>
              <a:t>S30218</a:t>
            </a:r>
            <a:endParaRPr lang="ja-JP" altLang="en-US" sz="2100" dirty="0"/>
          </a:p>
        </p:txBody>
      </p:sp>
      <p:sp>
        <p:nvSpPr>
          <p:cNvPr id="10" name="正方形/長方形 9"/>
          <p:cNvSpPr/>
          <p:nvPr/>
        </p:nvSpPr>
        <p:spPr>
          <a:xfrm>
            <a:off x="6143223" y="3088515"/>
            <a:ext cx="453980" cy="187387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2" name="正方形/長方形 11"/>
          <p:cNvSpPr/>
          <p:nvPr/>
        </p:nvSpPr>
        <p:spPr>
          <a:xfrm>
            <a:off x="1816741" y="3088515"/>
            <a:ext cx="2082345" cy="187387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899164" y="2662738"/>
            <a:ext cx="3495935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2100" dirty="0"/>
              <a:t>We can use this energy range.</a:t>
            </a:r>
            <a:endParaRPr lang="ja-JP" altLang="en-US" sz="21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314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MAGIC Data </a:t>
            </a:r>
            <a:r>
              <a:rPr lang="en-US" altLang="ja-JP" dirty="0" smtClean="0"/>
              <a:t>analysis(2)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2226469"/>
                <a:ext cx="8258175" cy="3545681"/>
              </a:xfrm>
            </p:spPr>
            <p:txBody>
              <a:bodyPr>
                <a:normAutofit lnSpcReduction="10000"/>
              </a:bodyPr>
              <a:lstStyle/>
              <a:p>
                <a:pPr marL="557213" indent="-557213">
                  <a:buFont typeface="+mj-lt"/>
                  <a:buAutoNum type="arabicPeriod" startAt="2"/>
                </a:pPr>
                <a:r>
                  <a:rPr lang="en-US" altLang="ja-JP" sz="2925" dirty="0"/>
                  <a:t>Selecting energy bin for Flux vs. Time plot(Light curve).</a:t>
                </a:r>
              </a:p>
              <a:p>
                <a:pPr lvl="1"/>
                <a:r>
                  <a:rPr lang="en-US" altLang="ja-JP" sz="2250" dirty="0"/>
                  <a:t>Energy bins  should be good-detection energy range.</a:t>
                </a:r>
                <a:r>
                  <a:rPr lang="en-US" altLang="ja-JP" sz="2250" dirty="0">
                    <a:solidFill>
                      <a:srgbClr val="FF0000"/>
                    </a:solidFill>
                  </a:rPr>
                  <a:t>  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en-US" altLang="ja-JP" sz="2250" dirty="0"/>
                  <a:t>500-2000 GeV and 2000-10000GeV (Mrk421) </a:t>
                </a:r>
                <a:endParaRPr lang="en-US" altLang="ja-JP" sz="2250" dirty="0">
                  <a:latin typeface="Cambria Math" panose="02040503050406030204" pitchFamily="18" charset="0"/>
                </a:endParaRPr>
              </a:p>
              <a:p>
                <a:pPr lvl="3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225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ja-JP" sz="225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ja-JP" sz="2250" i="1">
                        <a:latin typeface="Cambria Math" panose="02040503050406030204" pitchFamily="18" charset="0"/>
                      </a:rPr>
                      <m:t>=(3.5±0.6)×</m:t>
                    </m:r>
                    <m:sSup>
                      <m:sSupPr>
                        <m:ctrlPr>
                          <a:rPr lang="en-US" altLang="ja-JP" sz="22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25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2250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altLang="ja-JP" sz="225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250" dirty="0"/>
                  <a:t>[GeV]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en-US" altLang="ja-JP" sz="2250" dirty="0"/>
                  <a:t>70-130 GeV and 130-200 GeV (S30218) </a:t>
                </a:r>
              </a:p>
              <a:p>
                <a:pPr lvl="3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225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ja-JP" sz="225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ja-JP" sz="2250" i="1">
                        <a:latin typeface="Cambria Math" panose="02040503050406030204" pitchFamily="18" charset="0"/>
                      </a:rPr>
                      <m:t>=65±11</m:t>
                    </m:r>
                  </m:oMath>
                </a14:m>
                <a:r>
                  <a:rPr lang="en-US" altLang="ja-JP" sz="2250" dirty="0"/>
                  <a:t>[GeV] </a:t>
                </a:r>
              </a:p>
              <a:p>
                <a:pPr marL="557213" indent="-557213">
                  <a:buFont typeface="+mj-lt"/>
                  <a:buAutoNum type="arabicPeriod" startAt="2"/>
                </a:pPr>
                <a:r>
                  <a:rPr lang="en-US" altLang="ja-JP" sz="2925" dirty="0"/>
                  <a:t>Reconstruct light curve in determined energy bins.</a:t>
                </a:r>
              </a:p>
              <a:p>
                <a:pPr marL="557213" indent="-557213">
                  <a:buFont typeface="+mj-lt"/>
                  <a:buAutoNum type="arabicPeriod" startAt="2"/>
                </a:pPr>
                <a:endParaRPr lang="en-US" altLang="ja-JP" sz="3300" dirty="0"/>
              </a:p>
              <a:p>
                <a:pPr marL="557213" indent="-557213">
                  <a:buFont typeface="+mj-lt"/>
                  <a:buAutoNum type="arabicPeriod" startAt="2"/>
                </a:pPr>
                <a:endParaRPr lang="en-US" altLang="ja-JP" sz="3075" dirty="0"/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2226469"/>
                <a:ext cx="8258175" cy="3545681"/>
              </a:xfrm>
              <a:blipFill rotWithShape="0">
                <a:blip r:embed="rId3"/>
                <a:stretch>
                  <a:fillRect l="-1624" t="-3265" r="-250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007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MAGIC Data </a:t>
            </a:r>
            <a:r>
              <a:rPr lang="en-US" altLang="ja-JP" dirty="0" smtClean="0"/>
              <a:t>analysis (3)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682520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eriod" startAt="4"/>
            </a:pPr>
            <a:r>
              <a:rPr lang="en-US" altLang="ja-JP" sz="2400" dirty="0"/>
              <a:t>Normalize the light curve to the mean flux in the corresponding energy bin</a:t>
            </a:r>
          </a:p>
          <a:p>
            <a:pPr marL="385763" indent="-385763">
              <a:buFont typeface="+mj-lt"/>
              <a:buAutoNum type="arabicPeriod" startAt="4"/>
            </a:pPr>
            <a:r>
              <a:rPr lang="en-US" altLang="ja-JP" sz="2400" dirty="0"/>
              <a:t>Fitting the Light curve.</a:t>
            </a:r>
          </a:p>
          <a:p>
            <a:pPr lvl="1"/>
            <a:r>
              <a:rPr lang="en-US" altLang="ja-JP" sz="2400" dirty="0"/>
              <a:t>Using Gaussian and Linear function.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altLang="ja-JP" sz="2100" dirty="0">
                <a:solidFill>
                  <a:srgbClr val="FF0000"/>
                </a:solidFill>
              </a:rPr>
              <a:t>We allow these functions only to slide (strictly same shape)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altLang="ja-JP" sz="1800" dirty="0">
                <a:solidFill>
                  <a:srgbClr val="FF0000"/>
                </a:solidFill>
              </a:rPr>
              <a:t>If these bins have the same origin, light curve must be the same.</a:t>
            </a:r>
          </a:p>
          <a:p>
            <a:pPr lvl="1"/>
            <a:r>
              <a:rPr lang="en-US" altLang="ja-JP" sz="2400" dirty="0"/>
              <a:t>Calculate the delay of time</a:t>
            </a:r>
          </a:p>
          <a:p>
            <a:pPr lvl="2"/>
            <a:r>
              <a:rPr lang="en-US" altLang="ja-JP" sz="1800" dirty="0"/>
              <a:t>Simply we calculate the difference of Gaussian peak or point the linear function crosses the time-axis(:crossing point).</a:t>
            </a:r>
            <a:endParaRPr lang="ja-JP" altLang="en-US" sz="1800" dirty="0"/>
          </a:p>
          <a:p>
            <a:pPr marL="342900" lvl="1" indent="0">
              <a:buNone/>
            </a:pPr>
            <a:endParaRPr lang="en-US" altLang="ja-JP" sz="2400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28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00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Result (Mrk421)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616" y="1892176"/>
            <a:ext cx="5316977" cy="410857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623" y="1892176"/>
            <a:ext cx="5316978" cy="4108574"/>
          </a:xfrm>
          <a:prstGeom prst="rect">
            <a:avLst/>
          </a:prstGeom>
        </p:spPr>
      </p:pic>
      <p:sp>
        <p:nvSpPr>
          <p:cNvPr id="16" name="下矢印 15"/>
          <p:cNvSpPr/>
          <p:nvPr/>
        </p:nvSpPr>
        <p:spPr>
          <a:xfrm rot="10800000">
            <a:off x="3174275" y="4721834"/>
            <a:ext cx="333103" cy="519249"/>
          </a:xfrm>
          <a:prstGeom prst="downArrow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7" name="下矢印 16"/>
          <p:cNvSpPr/>
          <p:nvPr/>
        </p:nvSpPr>
        <p:spPr>
          <a:xfrm rot="10800000">
            <a:off x="7903029" y="4721833"/>
            <a:ext cx="333103" cy="519249"/>
          </a:xfrm>
          <a:prstGeom prst="downArrow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9" name="下矢印 18"/>
          <p:cNvSpPr/>
          <p:nvPr/>
        </p:nvSpPr>
        <p:spPr>
          <a:xfrm>
            <a:off x="3452630" y="3903025"/>
            <a:ext cx="484958" cy="628538"/>
          </a:xfrm>
          <a:prstGeom prst="downArrow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1219200" y="2979871"/>
                <a:ext cx="7296150" cy="1426250"/>
              </a:xfrm>
              <a:prstGeom prst="irregularSeal1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27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ja-JP" sz="27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ja-JP" sz="2700" i="1">
                        <a:latin typeface="Cambria Math" panose="02040503050406030204" pitchFamily="18" charset="0"/>
                      </a:rPr>
                      <m:t>=375±384</m:t>
                    </m:r>
                  </m:oMath>
                </a14:m>
                <a:r>
                  <a:rPr lang="en-US" altLang="ja-JP" sz="2700" dirty="0"/>
                  <a:t> [sec]</a:t>
                </a:r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5600" y="2830161"/>
                <a:ext cx="9728200" cy="1815227"/>
              </a:xfrm>
              <a:prstGeom prst="irregularSeal1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下矢印 19"/>
          <p:cNvSpPr/>
          <p:nvPr/>
        </p:nvSpPr>
        <p:spPr>
          <a:xfrm>
            <a:off x="8135842" y="3903025"/>
            <a:ext cx="484958" cy="628538"/>
          </a:xfrm>
          <a:prstGeom prst="downArrow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64728" y="2493934"/>
            <a:ext cx="15068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100" dirty="0"/>
              <a:t>Actual Flux</a:t>
            </a:r>
            <a:endParaRPr lang="ja-JP" altLang="en-US" sz="21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66195" y="4139147"/>
            <a:ext cx="194354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100" dirty="0"/>
              <a:t>Normalized Flux</a:t>
            </a:r>
            <a:endParaRPr lang="ja-JP" altLang="en-US" sz="21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333762" y="2491540"/>
            <a:ext cx="15068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100" dirty="0"/>
              <a:t>Actual Flux</a:t>
            </a:r>
            <a:endParaRPr lang="ja-JP" altLang="en-US" sz="21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335228" y="4136754"/>
            <a:ext cx="194354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100" dirty="0"/>
              <a:t>Normalized Flux</a:t>
            </a:r>
            <a:endParaRPr lang="ja-JP" altLang="en-US" sz="21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29</a:t>
            </a:fld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479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18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500"/>
            </a:lvl1pPr>
          </a:lstStyle>
          <a:p>
            <a:pPr lvl="0">
              <a:defRPr sz="1800"/>
            </a:pPr>
            <a:r>
              <a:rPr sz="3200" dirty="0"/>
              <a:t>What can we learn </a:t>
            </a:r>
            <a:r>
              <a:rPr sz="3200" dirty="0" smtClean="0"/>
              <a:t>from</a:t>
            </a:r>
            <a:r>
              <a:rPr lang="en-US" sz="3200" dirty="0" smtClean="0"/>
              <a:t> </a:t>
            </a:r>
            <a:r>
              <a:rPr sz="3200" dirty="0" smtClean="0"/>
              <a:t>γ-rays </a:t>
            </a:r>
            <a:r>
              <a:rPr sz="3200" dirty="0"/>
              <a:t>?</a:t>
            </a:r>
          </a:p>
        </p:txBody>
      </p:sp>
      <p:sp>
        <p:nvSpPr>
          <p:cNvPr id="39" name="Shape 39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anchor="ctr">
            <a:normAutofit/>
          </a:bodyPr>
          <a:lstStyle/>
          <a:p>
            <a:pPr marL="625056" indent="-625056">
              <a:defRPr sz="1800"/>
            </a:pPr>
            <a:r>
              <a:rPr sz="2800" dirty="0"/>
              <a:t>Motivation: to see whether the special relativity holds at high energy scale.</a:t>
            </a:r>
          </a:p>
          <a:p>
            <a:pPr marL="625056" indent="-625056">
              <a:defRPr sz="1800"/>
            </a:pPr>
            <a:r>
              <a:rPr sz="2800" dirty="0"/>
              <a:t>Is there Quantum Gravitational effect, which modifies space-time structure and cause Lorentz invariance violation?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128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Result (S30218)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244" y="1878617"/>
            <a:ext cx="5372563" cy="415152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86" y="1879759"/>
            <a:ext cx="5371085" cy="4150383"/>
          </a:xfrm>
          <a:prstGeom prst="rect">
            <a:avLst/>
          </a:prstGeom>
        </p:spPr>
      </p:pic>
      <p:sp>
        <p:nvSpPr>
          <p:cNvPr id="6" name="下矢印 5"/>
          <p:cNvSpPr/>
          <p:nvPr/>
        </p:nvSpPr>
        <p:spPr>
          <a:xfrm>
            <a:off x="674478" y="4178482"/>
            <a:ext cx="484958" cy="628538"/>
          </a:xfrm>
          <a:prstGeom prst="downArrow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7" name="下矢印 6"/>
          <p:cNvSpPr/>
          <p:nvPr/>
        </p:nvSpPr>
        <p:spPr>
          <a:xfrm>
            <a:off x="5491300" y="4178482"/>
            <a:ext cx="484958" cy="628538"/>
          </a:xfrm>
          <a:prstGeom prst="downArrow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434179" y="2387683"/>
            <a:ext cx="15068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100" dirty="0"/>
              <a:t>Actual Flux</a:t>
            </a:r>
            <a:endParaRPr lang="ja-JP" altLang="en-US" sz="21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435645" y="4032896"/>
            <a:ext cx="194354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100" dirty="0"/>
              <a:t>Normalized Flux</a:t>
            </a:r>
            <a:endParaRPr lang="ja-JP" altLang="en-US" sz="2100" dirty="0"/>
          </a:p>
        </p:txBody>
      </p:sp>
      <p:sp>
        <p:nvSpPr>
          <p:cNvPr id="9" name="下矢印 8"/>
          <p:cNvSpPr/>
          <p:nvPr/>
        </p:nvSpPr>
        <p:spPr>
          <a:xfrm rot="10800000">
            <a:off x="1530219" y="4913837"/>
            <a:ext cx="333103" cy="519249"/>
          </a:xfrm>
          <a:prstGeom prst="downArrow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0" name="下矢印 9"/>
          <p:cNvSpPr/>
          <p:nvPr/>
        </p:nvSpPr>
        <p:spPr>
          <a:xfrm rot="10800000">
            <a:off x="6449200" y="4913836"/>
            <a:ext cx="333103" cy="519249"/>
          </a:xfrm>
          <a:prstGeom prst="downArrow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517072" y="2985893"/>
                <a:ext cx="8626928" cy="1426250"/>
              </a:xfrm>
              <a:prstGeom prst="irregularSeal1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27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ja-JP" sz="27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ja-JP" sz="2700" i="1">
                        <a:latin typeface="Cambria Math" panose="02040503050406030204" pitchFamily="18" charset="0"/>
                      </a:rPr>
                      <m:t>=(−3.1±5.8)×10^4</m:t>
                    </m:r>
                  </m:oMath>
                </a14:m>
                <a:r>
                  <a:rPr lang="en-US" altLang="ja-JP" sz="2700" dirty="0"/>
                  <a:t> [sec]</a:t>
                </a:r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429" y="2838191"/>
                <a:ext cx="11502571" cy="1815227"/>
              </a:xfrm>
              <a:prstGeom prst="irregularSeal1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/>
          <p:cNvSpPr txBox="1"/>
          <p:nvPr/>
        </p:nvSpPr>
        <p:spPr>
          <a:xfrm>
            <a:off x="7053327" y="2583890"/>
            <a:ext cx="15068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100" dirty="0"/>
              <a:t>Actual Flux</a:t>
            </a:r>
            <a:endParaRPr lang="ja-JP" altLang="en-US" sz="21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054793" y="4229104"/>
            <a:ext cx="194354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100" dirty="0"/>
              <a:t>Normalized Flux</a:t>
            </a:r>
            <a:endParaRPr lang="ja-JP" altLang="en-US" sz="21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30</a:t>
            </a:fld>
            <a:endParaRPr kumimoji="1" lang="ja-JP" altLang="en-US"/>
          </a:p>
        </p:txBody>
      </p:sp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6" name="フッター プレースホルダー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642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kumimoji="1" lang="en-US" altLang="ja-JP" dirty="0" smtClean="0"/>
                  <a:t>Result of calculation and Estimate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𝑄𝐺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t="-19149" r="-667" b="-638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226469"/>
                <a:ext cx="8324850" cy="3263504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kumimoji="1" lang="en-US" altLang="ja-JP" b="0" dirty="0" smtClean="0"/>
                  <a:t>The error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kumimoji="1" lang="ja-JP" altLang="en-US" dirty="0" smtClean="0"/>
                  <a:t> </a:t>
                </a:r>
                <a:r>
                  <a:rPr kumimoji="1" lang="en-US" altLang="ja-JP" dirty="0" smtClean="0"/>
                  <a:t>is too large… and</a:t>
                </a:r>
                <a:r>
                  <a:rPr lang="en-US" altLang="ja-JP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𝑡</m:t>
                    </m:r>
                    <m:r>
                      <m:rPr>
                        <m:lit/>
                      </m:rPr>
                      <a:rPr lang="en-US" altLang="ja-JP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ja-JP" dirty="0"/>
                  <a:t> </a:t>
                </a:r>
                <a:r>
                  <a:rPr lang="en-US" altLang="ja-JP" dirty="0" smtClean="0"/>
                  <a:t>in S30218 … </a:t>
                </a:r>
                <a:endParaRPr kumimoji="1" lang="en-US" altLang="ja-JP" dirty="0" smtClean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dirty="0" smtClean="0"/>
                  <a:t>So we estimate and discuss </a:t>
                </a:r>
                <a:r>
                  <a:rPr lang="en-US" altLang="ja-JP" dirty="0" smtClean="0">
                    <a:solidFill>
                      <a:srgbClr val="FF0000"/>
                    </a:solidFill>
                  </a:rPr>
                  <a:t>LOWER LIMIT </a:t>
                </a:r>
                <a:r>
                  <a:rPr lang="en-US" altLang="ja-JP" dirty="0" smtClean="0"/>
                  <a:t>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𝑄𝐺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kumimoji="1" lang="en-US" altLang="ja-JP" dirty="0" smtClean="0"/>
                  <a:t> </a:t>
                </a:r>
                <a:r>
                  <a:rPr lang="en-US" altLang="ja-JP" dirty="0"/>
                  <a:t>(LL:lower limit, UL:upper limit</a:t>
                </a:r>
                <a:r>
                  <a:rPr lang="en-US" altLang="ja-JP" dirty="0" smtClean="0"/>
                  <a:t>)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endParaRPr lang="en-US" altLang="ja-JP" dirty="0"/>
              </a:p>
              <a:p>
                <a:pPr lvl="1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𝐿</m:t>
                    </m:r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sSubSup>
                          <m:sSubSup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𝑄𝐺</m:t>
                            </m:r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≃</m:t>
                    </m:r>
                    <m:f>
                      <m:f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𝐿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ja-JP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ja-JP" sz="2400">
                                        <a:latin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ja-JP" sz="24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sub>
                        </m:sSub>
                      </m:num>
                      <m:den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𝑈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←</m:t>
                    </m:r>
                    <m:sSubSup>
                      <m:sSub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𝑄𝐺</m:t>
                        </m:r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US" altLang="ja-JP" sz="2400" i="1">
                        <a:latin typeface="Cambria Math" panose="02040503050406030204" pitchFamily="18" charset="0"/>
                      </a:rPr>
                      <m:t>≃</m:t>
                    </m:r>
                    <m:f>
                      <m:f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sz="240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  <m:sup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f>
                      <m:f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en-US" altLang="ja-JP" sz="2400" dirty="0"/>
              </a:p>
              <a:p>
                <a:endParaRPr kumimoji="1" lang="en-US" altLang="ja-JP" b="0" i="1" dirty="0" smtClean="0">
                  <a:latin typeface="Cambria Math" panose="02040503050406030204" pitchFamily="18" charset="0"/>
                </a:endParaRPr>
              </a:p>
              <a:p>
                <a:endParaRPr kumimoji="1" lang="en-US" altLang="ja-JP" b="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𝐿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sSubSup>
                          <m:sSubSup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𝑄𝐺</m:t>
                            </m:r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,1</m:t>
                            </m:r>
                          </m:sub>
                          <m:sup/>
                        </m:sSubSup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=1.2×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dirty="0" smtClean="0"/>
                  <a:t>[GeV],</a:t>
                </a:r>
                <a:r>
                  <a:rPr lang="en-US" altLang="ja-JP" dirty="0" smtClean="0"/>
                  <a:t>  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𝐿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sSubSup>
                          <m:sSub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𝑄𝐺</m:t>
                            </m:r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,2</m:t>
                            </m:r>
                          </m:sub>
                          <m:sup/>
                        </m:sSubSup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2.4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  <m:r>
                      <a:rPr lang="en-US" altLang="ja-JP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/>
                  <a:t>[GeV</a:t>
                </a:r>
                <a:r>
                  <a:rPr lang="en-US" altLang="ja-JP" dirty="0" smtClean="0"/>
                  <a:t>]</a:t>
                </a:r>
                <a:r>
                  <a:rPr kumimoji="1" lang="en-US" altLang="ja-JP" dirty="0" smtClean="0"/>
                  <a:t> (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kumimoji="1" lang="en-US" altLang="ja-JP" dirty="0" smtClean="0"/>
                  <a:t>Mrk421)</a:t>
                </a:r>
              </a:p>
              <a:p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𝐿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sSubSup>
                          <m:sSub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𝑄𝐺</m:t>
                            </m:r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,1</m:t>
                            </m:r>
                          </m:sub>
                          <m:sup/>
                        </m:sSubSup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3.4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altLang="ja-JP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/>
                  <a:t>[GeV</a:t>
                </a:r>
                <a:r>
                  <a:rPr lang="en-US" altLang="ja-JP" dirty="0" smtClean="0"/>
                  <a:t>], </a:t>
                </a:r>
                <a14:m>
                  <m:oMath xmlns:m="http://schemas.openxmlformats.org/officeDocument/2006/math"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𝐿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sSubSup>
                          <m:sSubSupPr>
                            <m:ctrlP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𝑄𝐺</m:t>
                            </m:r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,2</m:t>
                            </m:r>
                          </m:sub>
                          <m:sup/>
                        </m:sSubSup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1.5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altLang="ja-JP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/>
                  <a:t>[GeV</a:t>
                </a:r>
                <a:r>
                  <a:rPr lang="en-US" altLang="ja-JP" dirty="0" smtClean="0"/>
                  <a:t>] (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US" altLang="ja-JP" dirty="0" smtClean="0"/>
                  <a:t>S30218)</a:t>
                </a:r>
                <a:endParaRPr kumimoji="1" lang="en-US" altLang="ja-JP" dirty="0" smtClean="0"/>
              </a:p>
              <a:p>
                <a:endParaRPr lang="en-US" altLang="ja-JP" dirty="0"/>
              </a:p>
              <a:p>
                <a:endParaRPr kumimoji="1" lang="en-US" altLang="ja-JP" dirty="0" smtClean="0"/>
              </a:p>
              <a:p>
                <a:endParaRPr kumimoji="1" lang="en-US" altLang="ja-JP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226469"/>
                <a:ext cx="8324850" cy="3263504"/>
              </a:xfrm>
              <a:blipFill rotWithShape="0">
                <a:blip r:embed="rId4"/>
                <a:stretch>
                  <a:fillRect l="-659" t="-26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/>
          <p:cNvSpPr txBox="1"/>
          <p:nvPr/>
        </p:nvSpPr>
        <p:spPr>
          <a:xfrm>
            <a:off x="1999445" y="3858220"/>
            <a:ext cx="59663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100" dirty="0"/>
              <a:t>n=1</a:t>
            </a:r>
            <a:endParaRPr lang="ja-JP" altLang="en-US" sz="21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533086" y="3858220"/>
            <a:ext cx="59663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100" dirty="0"/>
              <a:t>n=2</a:t>
            </a:r>
            <a:endParaRPr lang="ja-JP" altLang="en-US" sz="2100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31</a:t>
            </a:fld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808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1791710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7145687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pPr lvl="0">
              <a:defRPr sz="1800"/>
            </a:pPr>
            <a:r>
              <a:rPr sz="3000"/>
              <a:t>Combined Result</a:t>
            </a:r>
          </a:p>
        </p:txBody>
      </p:sp>
      <p:sp>
        <p:nvSpPr>
          <p:cNvPr id="35" name="Shape 35"/>
          <p:cNvSpPr>
            <a:spLocks noGrp="1"/>
          </p:cNvSpPr>
          <p:nvPr>
            <p:ph idx="1"/>
          </p:nvPr>
        </p:nvSpPr>
        <p:spPr>
          <a:xfrm>
            <a:off x="914400" y="43651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500" dirty="0"/>
          </a:p>
          <a:p>
            <a:pPr lvl="0">
              <a:defRPr sz="1800"/>
            </a:pPr>
            <a:endParaRPr sz="2500" dirty="0"/>
          </a:p>
          <a:p>
            <a:pPr lvl="0">
              <a:defRPr sz="1800"/>
            </a:pPr>
            <a:endParaRPr sz="2500" dirty="0"/>
          </a:p>
          <a:p>
            <a:pPr lvl="1">
              <a:defRPr sz="1800"/>
            </a:pPr>
            <a:endParaRPr sz="1100" dirty="0"/>
          </a:p>
          <a:p>
            <a:pPr lvl="1">
              <a:defRPr sz="1800"/>
            </a:pPr>
            <a:r>
              <a:rPr sz="1100" dirty="0"/>
              <a:t>LL E_QG = Lower Limit of E_QG             </a:t>
            </a:r>
            <a:r>
              <a:rPr sz="1100" dirty="0" err="1"/>
              <a:t>E_pl</a:t>
            </a:r>
            <a:r>
              <a:rPr sz="1100" dirty="0"/>
              <a:t> = Planck Energy scale = 2.435 e+18 GeV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33</a:t>
            </a:fld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461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pPr lvl="0">
              <a:defRPr sz="1800"/>
            </a:pPr>
            <a:r>
              <a:rPr sz="3000"/>
              <a:t>Discussion</a:t>
            </a:r>
          </a:p>
        </p:txBody>
      </p:sp>
      <p:sp>
        <p:nvSpPr>
          <p:cNvPr id="39" name="Shape 39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2500" dirty="0"/>
          </a:p>
          <a:p>
            <a:pPr lvl="0">
              <a:defRPr sz="1800"/>
            </a:pPr>
            <a:r>
              <a:rPr sz="2300" dirty="0"/>
              <a:t>In this research, we could not </a:t>
            </a:r>
            <a:r>
              <a:rPr lang="en-US" sz="2300" dirty="0" smtClean="0"/>
              <a:t>determine</a:t>
            </a:r>
            <a:r>
              <a:rPr sz="2300" dirty="0" smtClean="0"/>
              <a:t> </a:t>
            </a:r>
            <a:r>
              <a:rPr sz="2300" dirty="0"/>
              <a:t>the value of E_QG.</a:t>
            </a:r>
          </a:p>
          <a:p>
            <a:pPr lvl="0">
              <a:defRPr sz="1800"/>
            </a:pPr>
            <a:r>
              <a:rPr sz="2300" dirty="0"/>
              <a:t>We set lower limit for E_QG for n=1,2.</a:t>
            </a:r>
          </a:p>
          <a:p>
            <a:pPr lvl="0">
              <a:defRPr sz="1800"/>
            </a:pPr>
            <a:r>
              <a:rPr sz="2300" dirty="0"/>
              <a:t>It’s possible quantum gravitational effect appears at energy scale higher than 1.4 e+18 </a:t>
            </a:r>
            <a:r>
              <a:rPr sz="2300" dirty="0" smtClean="0"/>
              <a:t>GeV</a:t>
            </a:r>
            <a:endParaRPr lang="en-US" sz="2300" dirty="0" smtClean="0"/>
          </a:p>
          <a:p>
            <a:pPr lvl="0">
              <a:defRPr sz="1800"/>
            </a:pPr>
            <a:endParaRPr lang="en-US" sz="2300" dirty="0"/>
          </a:p>
          <a:p>
            <a:pPr marL="0" lvl="0" indent="0">
              <a:buNone/>
              <a:defRPr sz="1800"/>
            </a:pP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smtClean="0">
                <a:solidFill>
                  <a:srgbClr val="FF0000"/>
                </a:solidFill>
              </a:rPr>
              <a:t>    We can almost reach Planck Energy scale </a:t>
            </a:r>
          </a:p>
          <a:p>
            <a:pPr marL="0" lvl="0" indent="0">
              <a:buNone/>
              <a:defRPr sz="1800"/>
            </a:pP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smtClean="0">
                <a:solidFill>
                  <a:srgbClr val="FF0000"/>
                </a:solidFill>
              </a:rPr>
              <a:t>    in gamma-ray astronomy!</a:t>
            </a:r>
          </a:p>
          <a:p>
            <a:pPr lvl="0">
              <a:defRPr sz="1800"/>
            </a:pPr>
            <a:endParaRPr lang="en-US" sz="2300" dirty="0"/>
          </a:p>
          <a:p>
            <a:pPr lvl="0">
              <a:defRPr sz="1800"/>
            </a:pPr>
            <a:endParaRPr sz="23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34</a:t>
            </a:fld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983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pPr lvl="0">
              <a:defRPr sz="1800"/>
            </a:pPr>
            <a:r>
              <a:rPr sz="3000"/>
              <a:t>Discussion</a:t>
            </a:r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525963"/>
          </a:xfrm>
        </p:spPr>
        <p:txBody>
          <a:bodyPr/>
          <a:lstStyle/>
          <a:p>
            <a:r>
              <a:rPr kumimoji="1" lang="en-US" altLang="ja-JP" sz="2800" dirty="0" smtClean="0"/>
              <a:t>Fermi data is the best for linear term(n=1).</a:t>
            </a:r>
          </a:p>
          <a:p>
            <a:endParaRPr kumimoji="1" lang="ja-JP" altLang="en-US" dirty="0"/>
          </a:p>
        </p:txBody>
      </p:sp>
      <p:pic>
        <p:nvPicPr>
          <p:cNvPr id="3" name="図 2" descr="test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018107"/>
            <a:ext cx="6588477" cy="4693993"/>
          </a:xfrm>
          <a:prstGeom prst="rect">
            <a:avLst/>
          </a:prstGeom>
        </p:spPr>
      </p:pic>
      <p:sp>
        <p:nvSpPr>
          <p:cNvPr id="4" name="上矢印 3"/>
          <p:cNvSpPr/>
          <p:nvPr/>
        </p:nvSpPr>
        <p:spPr>
          <a:xfrm>
            <a:off x="5580112" y="2780928"/>
            <a:ext cx="360040" cy="72008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上矢印 4"/>
          <p:cNvSpPr/>
          <p:nvPr/>
        </p:nvSpPr>
        <p:spPr>
          <a:xfrm>
            <a:off x="6516216" y="2780928"/>
            <a:ext cx="288032" cy="79208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940152" y="3717032"/>
            <a:ext cx="72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3366FF"/>
                </a:solidFill>
              </a:rPr>
              <a:t>Fermi</a:t>
            </a:r>
            <a:endParaRPr kumimoji="1" lang="ja-JP" altLang="en-US" dirty="0">
              <a:solidFill>
                <a:srgbClr val="3366FF"/>
              </a:solidFill>
            </a:endParaRPr>
          </a:p>
        </p:txBody>
      </p:sp>
      <p:sp>
        <p:nvSpPr>
          <p:cNvPr id="7" name="下矢印 6"/>
          <p:cNvSpPr/>
          <p:nvPr/>
        </p:nvSpPr>
        <p:spPr>
          <a:xfrm rot="5400000">
            <a:off x="3421880" y="4040102"/>
            <a:ext cx="572049" cy="830910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8000"/>
              </a:solidFill>
            </a:endParaRPr>
          </a:p>
        </p:txBody>
      </p:sp>
      <p:sp>
        <p:nvSpPr>
          <p:cNvPr id="10" name="下矢印 9"/>
          <p:cNvSpPr/>
          <p:nvPr/>
        </p:nvSpPr>
        <p:spPr>
          <a:xfrm rot="19375862">
            <a:off x="4889918" y="4700335"/>
            <a:ext cx="484632" cy="978408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8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211960" y="4365104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8000"/>
                </a:solidFill>
              </a:rPr>
              <a:t>MAGIC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35</a:t>
            </a:fld>
            <a:endParaRPr kumimoji="1" lang="ja-JP" altLang="en-US"/>
          </a:p>
        </p:txBody>
      </p:sp>
      <p:sp>
        <p:nvSpPr>
          <p:cNvPr id="11" name="日付プレースホルダー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340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  <p:bldP spid="10" grpId="0" animBg="1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pPr lvl="0">
              <a:defRPr sz="1800"/>
            </a:pPr>
            <a:r>
              <a:rPr sz="3000"/>
              <a:t>Discussion</a:t>
            </a:r>
          </a:p>
        </p:txBody>
      </p:sp>
      <p:sp>
        <p:nvSpPr>
          <p:cNvPr id="49" name="Shape 49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marL="666750" indent="-666750">
              <a:defRPr sz="2400"/>
            </a:lvl1pPr>
          </a:lstStyle>
          <a:p>
            <a:pPr lvl="0">
              <a:defRPr sz="1800"/>
            </a:pPr>
            <a:r>
              <a:rPr lang="en-US" sz="2800" dirty="0" smtClean="0"/>
              <a:t>MAGIC data is the best for quadratic term(n=2).</a:t>
            </a:r>
            <a:endParaRPr sz="2800" dirty="0"/>
          </a:p>
        </p:txBody>
      </p:sp>
      <p:pic>
        <p:nvPicPr>
          <p:cNvPr id="50" name="Screen Shot 2015-03-07 at 09.53.5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9728" y="2145635"/>
            <a:ext cx="7444545" cy="418551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下矢印 6"/>
          <p:cNvSpPr/>
          <p:nvPr/>
        </p:nvSpPr>
        <p:spPr>
          <a:xfrm rot="7767909">
            <a:off x="3397035" y="2819219"/>
            <a:ext cx="304843" cy="830910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80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995936" y="342900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8000"/>
                </a:solidFill>
              </a:rPr>
              <a:t>MAGIC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36</a:t>
            </a:fld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38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pPr lvl="0">
              <a:defRPr sz="1800"/>
            </a:pPr>
            <a:r>
              <a:rPr sz="3000"/>
              <a:t>Summary</a:t>
            </a:r>
          </a:p>
        </p:txBody>
      </p:sp>
      <p:sp>
        <p:nvSpPr>
          <p:cNvPr id="60" name="Shape 60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00" dirty="0"/>
              <a:t>We analysed data from Fermi and MAGIC to calculate quantum gravitational energy scale</a:t>
            </a:r>
            <a:r>
              <a:rPr sz="2500" dirty="0" smtClean="0"/>
              <a:t>.</a:t>
            </a:r>
            <a:endParaRPr sz="2500" dirty="0"/>
          </a:p>
          <a:p>
            <a:pPr lvl="0">
              <a:defRPr sz="1800"/>
            </a:pPr>
            <a:r>
              <a:rPr sz="2500" dirty="0"/>
              <a:t>We set lower limits for E_QG and E_QG for n=1 and 2</a:t>
            </a:r>
            <a:r>
              <a:rPr sz="2500" dirty="0" smtClean="0"/>
              <a:t>.</a:t>
            </a:r>
            <a:endParaRPr lang="en-US" sz="2500" dirty="0" smtClean="0"/>
          </a:p>
          <a:p>
            <a:pPr marL="0" lvl="0" indent="0">
              <a:buNone/>
              <a:defRPr sz="1800"/>
            </a:pPr>
            <a:r>
              <a:rPr lang="en-US" sz="2500" dirty="0" smtClean="0">
                <a:solidFill>
                  <a:srgbClr val="FF0000"/>
                </a:solidFill>
              </a:rPr>
              <a:t>	Our limit for n=1 is close to Planck</a:t>
            </a:r>
            <a:r>
              <a:rPr lang="en-US" sz="2500" dirty="0">
                <a:solidFill>
                  <a:srgbClr val="FF0000"/>
                </a:solidFill>
              </a:rPr>
              <a:t> </a:t>
            </a:r>
            <a:r>
              <a:rPr lang="en-US" sz="2500" dirty="0" smtClean="0">
                <a:solidFill>
                  <a:srgbClr val="FF0000"/>
                </a:solidFill>
              </a:rPr>
              <a:t>Energy Scale!!</a:t>
            </a:r>
          </a:p>
          <a:p>
            <a:pPr lvl="0">
              <a:defRPr sz="1800"/>
            </a:pPr>
            <a:r>
              <a:rPr lang="en-US" sz="2500" dirty="0" smtClean="0"/>
              <a:t>Fermi is the best for linear term while MAGIC is the best for quadratic term.</a:t>
            </a:r>
          </a:p>
          <a:p>
            <a:pPr lvl="0">
              <a:defRPr sz="1800"/>
            </a:pPr>
            <a:r>
              <a:rPr lang="en-US" sz="2500" dirty="0" smtClean="0"/>
              <a:t>We still have room for improvement especially for n=2.</a:t>
            </a:r>
          </a:p>
          <a:p>
            <a:pPr marL="914400" lvl="2" indent="0">
              <a:buNone/>
              <a:defRPr sz="1800"/>
            </a:pPr>
            <a:r>
              <a:rPr lang="en-US" sz="3200" dirty="0" smtClean="0">
                <a:solidFill>
                  <a:srgbClr val="FF0000"/>
                </a:solidFill>
              </a:rPr>
              <a:t>More data from CTA will help!!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37</a:t>
            </a:fld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559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Back up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38</a:t>
            </a:fld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510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Odie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367048" y="2226469"/>
                <a:ext cx="2714224" cy="3263504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kumimoji="1" lang="en-US" altLang="ja-JP" dirty="0" smtClean="0"/>
                  <a:t>To get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ja-JP" altLang="en-US" dirty="0" smtClean="0"/>
                  <a:t> </a:t>
                </a:r>
                <a:r>
                  <a:rPr kumimoji="1" lang="en-US" altLang="ja-JP" dirty="0" smtClean="0"/>
                  <a:t>plot.</a:t>
                </a:r>
              </a:p>
              <a:p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kumimoji="1" lang="ja-JP" altLang="en-US" dirty="0" smtClean="0"/>
                  <a:t> </a:t>
                </a:r>
                <a:r>
                  <a:rPr kumimoji="1" lang="en-US" altLang="ja-JP" dirty="0" smtClean="0"/>
                  <a:t>is proportional to width of the shower.</a:t>
                </a:r>
              </a:p>
              <a:p>
                <a:endParaRPr lang="en-US" altLang="ja-JP" dirty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kumimoji="1" lang="en-US" altLang="ja-JP" dirty="0" smtClean="0"/>
                  <a:t>To separate </a:t>
                </a:r>
                <a:r>
                  <a:rPr kumimoji="1" lang="en-US" altLang="ja-JP" dirty="0" err="1" smtClean="0"/>
                  <a:t>ONevent</a:t>
                </a:r>
                <a:r>
                  <a:rPr kumimoji="1" lang="en-US" altLang="ja-JP" dirty="0" smtClean="0"/>
                  <a:t> from OFF event.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7048" y="2226469"/>
                <a:ext cx="2714224" cy="3263504"/>
              </a:xfrm>
              <a:blipFill rotWithShape="0">
                <a:blip r:embed="rId2"/>
                <a:stretch>
                  <a:fillRect l="-3146" t="-3358" r="-516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445" y="1887644"/>
            <a:ext cx="3020555" cy="394115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271" y="1875366"/>
            <a:ext cx="2958950" cy="3953431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39</a:t>
            </a:fld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91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500"/>
            </a:lvl1pPr>
          </a:lstStyle>
          <a:p>
            <a:pPr lvl="0">
              <a:defRPr sz="1800"/>
            </a:pPr>
            <a:r>
              <a:rPr sz="3200"/>
              <a:t> How we measured:</a:t>
            </a:r>
          </a:p>
        </p:txBody>
      </p:sp>
      <p:sp>
        <p:nvSpPr>
          <p:cNvPr id="42" name="Shape 4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625056" indent="-625056">
              <a:defRPr sz="1800"/>
            </a:pPr>
            <a:r>
              <a:rPr sz="2500"/>
              <a:t>If QG makes space not flat, γ-rays of shorter wavelength are more affected, so higher energy  γ-rays travel slower.</a:t>
            </a:r>
          </a:p>
          <a:p>
            <a:pPr marL="625056" indent="-625056">
              <a:buClr>
                <a:srgbClr val="FF2600"/>
              </a:buClr>
              <a:defRPr sz="1800"/>
            </a:pPr>
            <a:r>
              <a:rPr sz="2500">
                <a:solidFill>
                  <a:srgbClr val="FF2600"/>
                </a:solidFill>
              </a:rPr>
              <a:t>Then, the speed of light is not constant!</a:t>
            </a:r>
            <a:endParaRPr>
              <a:solidFill>
                <a:srgbClr val="FF2600"/>
              </a:solidFill>
            </a:endParaRPr>
          </a:p>
          <a:p>
            <a:pPr marL="625056" indent="-625056">
              <a:defRPr sz="1800"/>
            </a:pPr>
            <a:r>
              <a:rPr sz="2500"/>
              <a:t>So the arrival times of γ-rays emitted simultaneously depend on their energies.</a:t>
            </a:r>
          </a:p>
        </p:txBody>
      </p:sp>
      <p:pic>
        <p:nvPicPr>
          <p:cNvPr id="43" name="スクリーンショット 2015-03-07 11.39.0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27985" y="4132187"/>
            <a:ext cx="4258816" cy="217653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167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FLUTE(2)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0668"/>
            <a:ext cx="4486630" cy="307644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966" y="2460668"/>
            <a:ext cx="4702034" cy="31923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628650" y="1976413"/>
                <a:ext cx="5804348" cy="652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ja-JP" sz="2100" dirty="0"/>
                  <a:t>To determine energy bins using </a:t>
                </a:r>
                <a14:m>
                  <m:oMath xmlns:m="http://schemas.openxmlformats.org/officeDocument/2006/math">
                    <m:r>
                      <a:rPr lang="en-US" altLang="ja-JP" sz="2100" i="1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altLang="ja-JP" sz="2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1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en-US" altLang="ja-JP" sz="21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1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ja-JP" sz="2100" i="1">
                                <a:latin typeface="Cambria Math" panose="02040503050406030204" pitchFamily="18" charset="0"/>
                              </a:rPr>
                              <m:t>𝑒𝑥𝑐</m:t>
                            </m:r>
                          </m:sub>
                        </m:sSub>
                      </m:sub>
                    </m:sSub>
                    <m:r>
                      <a:rPr lang="en-US" altLang="ja-JP" sz="21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ja-JP" sz="2100" i="1">
                        <a:latin typeface="Cambria Math" panose="02040503050406030204" pitchFamily="18" charset="0"/>
                      </a:rPr>
                      <m:t>𝑑𝐸</m:t>
                    </m:r>
                  </m:oMath>
                </a14:m>
                <a:r>
                  <a:rPr lang="en-US" altLang="ja-JP" sz="2100" dirty="0"/>
                  <a:t> plot.</a:t>
                </a:r>
              </a:p>
              <a:p>
                <a:endParaRPr lang="ja-JP" altLang="en-US" sz="1350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492217"/>
                <a:ext cx="7739130" cy="839397"/>
              </a:xfrm>
              <a:prstGeom prst="rect">
                <a:avLst/>
              </a:prstGeom>
              <a:blipFill rotWithShape="0">
                <a:blip r:embed="rId4"/>
                <a:stretch>
                  <a:fillRect l="-1418" t="-729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正方形/長方形 6"/>
          <p:cNvSpPr/>
          <p:nvPr/>
        </p:nvSpPr>
        <p:spPr>
          <a:xfrm>
            <a:off x="628650" y="5653019"/>
            <a:ext cx="644939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ja-JP" sz="2100" dirty="0"/>
              <a:t>And also to get light curve.(as I said in my presentation)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40</a:t>
            </a:fld>
            <a:endParaRPr kumimoji="1" lang="ja-JP" altLang="en-US"/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496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𝑒𝑥𝑐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𝑑𝐸</m:t>
                    </m:r>
                  </m:oMath>
                </a14:m>
                <a:r>
                  <a:rPr kumimoji="1" lang="ja-JP" altLang="en-US" dirty="0" smtClean="0"/>
                  <a:t> </a:t>
                </a:r>
                <a:r>
                  <a:rPr kumimoji="1" lang="en-US" altLang="ja-JP" dirty="0" smtClean="0"/>
                  <a:t>plot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kumimoji="1" lang="en-US" altLang="ja-JP" b="0" dirty="0" smtClean="0"/>
                  <a:t>What is chosen as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en-US" altLang="ja-JP" dirty="0" smtClean="0"/>
                  <a:t>-ray shower is “ON event”</a:t>
                </a:r>
              </a:p>
              <a:p>
                <a:r>
                  <a:rPr lang="en-US" altLang="ja-JP" dirty="0" smtClean="0"/>
                  <a:t>What is thrown away </a:t>
                </a:r>
                <a:r>
                  <a:rPr lang="en-US" altLang="ja-JP" dirty="0"/>
                  <a:t>as </a:t>
                </a:r>
                <a:r>
                  <a:rPr lang="en-US" altLang="ja-JP" dirty="0" smtClean="0"/>
                  <a:t>other shower </a:t>
                </a:r>
                <a:r>
                  <a:rPr lang="en-US" altLang="ja-JP" dirty="0"/>
                  <a:t>is “</a:t>
                </a:r>
                <a:r>
                  <a:rPr lang="en-US" altLang="ja-JP" dirty="0" smtClean="0"/>
                  <a:t>OFF </a:t>
                </a:r>
                <a:r>
                  <a:rPr lang="en-US" altLang="ja-JP" dirty="0"/>
                  <a:t>event</a:t>
                </a:r>
                <a:r>
                  <a:rPr lang="en-US" altLang="ja-JP" dirty="0" smtClean="0"/>
                  <a:t>”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dirty="0"/>
                  <a:t>Then simply calculate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𝑂𝑁𝑒𝑣𝑒𝑛𝑡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𝑂𝐹𝐹𝑒𝑣𝑒𝑛𝑡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=: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𝑒𝑥𝑐</m:t>
                        </m:r>
                      </m:sub>
                    </m:sSub>
                  </m:oMath>
                </a14:m>
                <a:endParaRPr lang="en-US" altLang="ja-JP" dirty="0"/>
              </a:p>
              <a:p>
                <a:endParaRPr kumimoji="1" lang="en-US" altLang="ja-JP" dirty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altLang="ja-JP" dirty="0" smtClean="0"/>
                  <a:t>When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m:rPr>
                        <m:lit/>
                      </m:rPr>
                      <a:rPr lang="en-US" altLang="ja-JP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 ? </m:t>
                    </m:r>
                  </m:oMath>
                </a14:m>
                <a:r>
                  <a:rPr lang="en-US" altLang="ja-JP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𝑒𝑥𝑐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𝑂𝐹𝐹𝑒𝑣𝑒𝑛𝑡</m:t>
                        </m:r>
                      </m:sub>
                    </m:sSub>
                  </m:oMath>
                </a14:m>
                <a:r>
                  <a:rPr lang="en-US" altLang="ja-JP" dirty="0" smtClean="0"/>
                  <a:t>), we detected the shower in a Energy range.</a:t>
                </a:r>
              </a:p>
              <a:p>
                <a:endParaRPr kumimoji="1" lang="en-US" altLang="ja-JP" dirty="0" smtClean="0"/>
              </a:p>
              <a:p>
                <a:r>
                  <a:rPr lang="en-US" altLang="ja-JP" dirty="0" smtClean="0"/>
                  <a:t>Need to show image.</a:t>
                </a:r>
                <a:endParaRPr kumimoji="1" lang="en-US" altLang="ja-JP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481" t="-26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41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452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ja-JP" dirty="0" smtClean="0"/>
                  <a:t>Uncertainty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kumimoji="1" lang="en-US" altLang="ja-JP" dirty="0" smtClean="0"/>
                  <a:t>Flux follows the power law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−2.6</m:t>
                        </m:r>
                      </m:sup>
                    </m:sSup>
                  </m:oMath>
                </a14:m>
                <a:endParaRPr kumimoji="1" lang="en-US" altLang="ja-JP" dirty="0" smtClean="0"/>
              </a:p>
              <a:p>
                <a:r>
                  <a:rPr lang="en-US" altLang="ja-JP" dirty="0" smtClean="0"/>
                  <a:t>So represent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𝑚𝑒𝑎𝑛</m:t>
                        </m:r>
                      </m:sub>
                    </m:sSub>
                  </m:oMath>
                </a14:m>
                <a:r>
                  <a:rPr lang="en-US" altLang="ja-JP" dirty="0" smtClean="0"/>
                  <a:t> of Energy bin(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ja-JP" dirty="0" smtClean="0"/>
                  <a:t>) should be logarithmic mean.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i="1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𝑚𝑒𝑎𝑛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ja-JP" i="1">
                            <a:latin typeface="Cambria Math" panose="02040503050406030204" pitchFamily="18" charset="0"/>
                          </a:rPr>
                          <m:t>log</m:t>
                        </m:r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+ </m:t>
                        </m:r>
                        <m:r>
                          <m:rPr>
                            <m:sty m:val="p"/>
                          </m:rPr>
                          <a:rPr lang="en-US" altLang="ja-JP" i="1">
                            <a:latin typeface="Cambria Math" panose="02040503050406030204" pitchFamily="18" charset="0"/>
                          </a:rPr>
                          <m:t>log</m:t>
                        </m:r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altLang="ja-JP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𝑚𝑒𝑎𝑛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rad>
                    <m:r>
                      <a:rPr lang="en-US" altLang="ja-JP" i="1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ja-JP" altLang="en-US" dirty="0"/>
              </a:p>
              <a:p>
                <a:r>
                  <a:rPr lang="en-US" altLang="ja-JP" dirty="0" smtClean="0"/>
                  <a:t>Then,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i="1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𝑚𝑒𝑎𝑛</m:t>
                        </m:r>
                      </m:sub>
                      <m:sup>
                        <m:d>
                          <m:d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h𝑖𝑔𝑛</m:t>
                            </m:r>
                          </m:e>
                        </m:d>
                      </m:sup>
                    </m:sSub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i="1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𝑚𝑒𝑎𝑛</m:t>
                        </m:r>
                      </m:sub>
                      <m:sup>
                        <m:d>
                          <m:d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𝑙𝑜𝑤</m:t>
                            </m:r>
                          </m:e>
                        </m:d>
                      </m:sup>
                    </m:sSubSup>
                  </m:oMath>
                </a14:m>
                <a:endParaRPr lang="en-US" altLang="ja-JP" dirty="0" smtClean="0"/>
              </a:p>
              <a:p>
                <a:r>
                  <a:rPr lang="en-US" altLang="ja-JP" dirty="0" smtClean="0"/>
                  <a:t>And we assume that the uncertainty is 18%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dirty="0" smtClean="0"/>
                  <a:t>Uncertainty of  photons energy (Using energy bins) is 15%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dirty="0" smtClean="0"/>
                  <a:t>Uncertainty by using logarithmic mean is 10%</a:t>
                </a:r>
                <a:endParaRPr lang="en-US" altLang="ja-JP" dirty="0"/>
              </a:p>
              <a:p>
                <a:endParaRPr kumimoji="1" lang="en-US" altLang="ja-JP" dirty="0" smtClean="0"/>
              </a:p>
              <a:p>
                <a:endParaRPr lang="en-US" altLang="ja-JP" dirty="0"/>
              </a:p>
              <a:p>
                <a:endParaRPr kumimoji="1" lang="en-US" altLang="ja-JP" dirty="0" smtClean="0"/>
              </a:p>
              <a:p>
                <a:endParaRPr kumimoji="1" lang="en-US" altLang="ja-JP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481" t="-25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42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536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ja-JP" dirty="0" smtClean="0"/>
                  <a:t>Uncertainty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Δ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kumimoji="1" lang="en-US" altLang="ja-JP" dirty="0" smtClean="0"/>
                  <a:t>We fit light curves using the Gaussian and linear function.</a:t>
                </a:r>
              </a:p>
              <a:p>
                <a:pPr marL="600075" lvl="2" indent="-257175">
                  <a:spcBef>
                    <a:spcPts val="750"/>
                  </a:spcBef>
                  <a:buFont typeface="Wingdings" panose="05000000000000000000" pitchFamily="2" charset="2"/>
                  <a:buChar char="Ø"/>
                </a:pPr>
                <a:r>
                  <a:rPr lang="en-US" altLang="ja-JP" sz="1800" dirty="0"/>
                  <a:t>Get the value of Gaussian peak and crossing point AND their error.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𝑝𝑒𝑎𝑘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𝑝𝑒𝑎𝑘</m:t>
                        </m:r>
                      </m:sub>
                      <m:sup>
                        <m:d>
                          <m:d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h𝑖𝑔h</m:t>
                            </m:r>
                          </m:e>
                        </m:d>
                      </m:sup>
                    </m:sSub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𝑝𝑒𝑎𝑘</m:t>
                        </m:r>
                      </m:sub>
                      <m:sup>
                        <m:d>
                          <m:d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𝑙𝑜𝑤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US" altLang="ja-JP" dirty="0" smtClean="0"/>
                  <a:t>,</a:t>
                </a:r>
                <a:r>
                  <a:rPr lang="en-US" altLang="ja-JP" b="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𝑐𝑟𝑜𝑠𝑠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𝑐𝑟𝑜𝑠𝑠</m:t>
                        </m:r>
                      </m:sub>
                      <m:sup>
                        <m:d>
                          <m:d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h𝑖𝑔h</m:t>
                            </m:r>
                          </m:e>
                        </m:d>
                      </m:sup>
                    </m:sSub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𝑐𝑟𝑜𝑠𝑠</m:t>
                        </m:r>
                      </m:sub>
                      <m:sup>
                        <m:d>
                          <m:d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𝑙𝑜𝑤</m:t>
                            </m:r>
                          </m:e>
                        </m:d>
                      </m:sup>
                    </m:sSubSup>
                  </m:oMath>
                </a14:m>
                <a:endParaRPr lang="en-US" altLang="ja-JP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kumimoji="1" lang="en-US" altLang="ja-JP" dirty="0" smtClean="0"/>
                  <a:t> is the mean value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𝑝𝑒𝑎𝑘</m:t>
                        </m:r>
                      </m:sub>
                    </m:sSub>
                  </m:oMath>
                </a14:m>
                <a:r>
                  <a:rPr kumimoji="1" lang="en-US" altLang="ja-JP" dirty="0" smtClean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𝑐𝑟𝑜𝑠𝑠</m:t>
                        </m:r>
                      </m:sub>
                    </m:sSub>
                  </m:oMath>
                </a14:m>
                <a:endParaRPr kumimoji="1" lang="en-US" altLang="ja-JP" dirty="0" smtClean="0"/>
              </a:p>
              <a:p>
                <a:endParaRPr lang="en-US" altLang="ja-JP" dirty="0"/>
              </a:p>
              <a:p>
                <a:r>
                  <a:rPr lang="en-US" altLang="ja-JP" dirty="0" smtClean="0"/>
                  <a:t>The Uncertainty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kumimoji="1" lang="en-US" altLang="ja-JP" dirty="0" smtClean="0"/>
                  <a:t> is calculated by using error propagation.</a:t>
                </a:r>
              </a:p>
              <a:p>
                <a:endParaRPr lang="en-US" altLang="ja-JP" dirty="0"/>
              </a:p>
              <a:p>
                <a:endParaRPr kumimoji="1" lang="en-US" altLang="ja-JP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481" t="-2695" r="-963" b="-134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上矢印 3"/>
          <p:cNvSpPr/>
          <p:nvPr/>
        </p:nvSpPr>
        <p:spPr>
          <a:xfrm>
            <a:off x="6191519" y="3471854"/>
            <a:ext cx="299434" cy="77273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5" name="上矢印 4"/>
          <p:cNvSpPr/>
          <p:nvPr/>
        </p:nvSpPr>
        <p:spPr>
          <a:xfrm>
            <a:off x="2048949" y="3471854"/>
            <a:ext cx="299434" cy="77273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6" name="上矢印 5"/>
          <p:cNvSpPr/>
          <p:nvPr/>
        </p:nvSpPr>
        <p:spPr>
          <a:xfrm>
            <a:off x="3164179" y="3471854"/>
            <a:ext cx="299434" cy="77273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7" name="上矢印 6"/>
          <p:cNvSpPr/>
          <p:nvPr/>
        </p:nvSpPr>
        <p:spPr>
          <a:xfrm>
            <a:off x="5095205" y="3471854"/>
            <a:ext cx="299434" cy="77273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693794" y="3529007"/>
            <a:ext cx="1976907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2100" dirty="0"/>
              <a:t>Each value has each error.</a:t>
            </a:r>
            <a:endParaRPr lang="ja-JP" altLang="en-US" sz="2100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43</a:t>
            </a:fld>
            <a:endParaRPr kumimoji="1" lang="ja-JP" altLang="en-US"/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728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Determination of </a:t>
            </a:r>
            <a:r>
              <a:rPr lang="en-US" altLang="ja-JP" dirty="0" smtClean="0"/>
              <a:t>u</a:t>
            </a:r>
            <a:r>
              <a:rPr kumimoji="1" lang="en-US" altLang="ja-JP" dirty="0" smtClean="0"/>
              <a:t>pper/lower limit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kumimoji="1" lang="en-US" altLang="ja-JP" dirty="0" smtClean="0"/>
                  <a:t>Generally,</a:t>
                </a:r>
                <a:r>
                  <a:rPr lang="en-US" altLang="ja-JP" b="0" dirty="0" smtClean="0"/>
                  <a:t>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sSub>
                          <m:sSub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num>
                      <m:den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sSub>
                          <m:sSub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&lt;</m:t>
                    </m:r>
                    <m:sSubSup>
                      <m:sSub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𝑄𝐺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sSub>
                          <m:sSub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num>
                      <m:den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sSub>
                          <m:sSub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kumimoji="1" lang="en-US" altLang="ja-JP" dirty="0" smtClean="0"/>
              </a:p>
              <a:p>
                <a:r>
                  <a:rPr lang="en-US" altLang="ja-JP" dirty="0" smtClean="0"/>
                  <a:t>However,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𝐿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1" lang="en-US" altLang="ja-JP" dirty="0" smtClean="0"/>
                  <a:t> </a:t>
                </a:r>
                <a:r>
                  <a:rPr lang="en-US" altLang="ja-JP" dirty="0" smtClean="0"/>
                  <a:t>can be zero…</a:t>
                </a:r>
              </a:p>
              <a:p>
                <a:r>
                  <a:rPr kumimoji="1" lang="en-US" altLang="ja-JP" dirty="0" smtClean="0"/>
                  <a:t>So we can determine </a:t>
                </a:r>
                <a:r>
                  <a:rPr lang="en-US" altLang="ja-JP" dirty="0" smtClean="0"/>
                  <a:t>only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𝐿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sSubSup>
                          <m:sSubSup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𝑄𝐺</m:t>
                            </m:r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</m:sub>
                    </m:sSub>
                  </m:oMath>
                </a14:m>
                <a:endParaRPr lang="en-US" altLang="ja-JP" b="0" dirty="0" smtClean="0"/>
              </a:p>
              <a:p>
                <a:endParaRPr kumimoji="1" lang="en-US" altLang="ja-JP" dirty="0" smtClean="0"/>
              </a:p>
              <a:p>
                <a:r>
                  <a:rPr lang="en-US" altLang="ja-JP" dirty="0" smtClean="0"/>
                  <a:t>What is upper/lower limit?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kumimoji="1" lang="en-US" altLang="ja-JP" dirty="0" smtClean="0"/>
                  <a:t>We use 95%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𝑈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1" lang="en-US" altLang="ja-JP" dirty="0" smtClean="0"/>
                  <a:t> and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𝐿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kumimoji="1" lang="en-US" altLang="ja-JP" dirty="0" smtClean="0"/>
                  <a:t> ,so we can’t simply use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kumimoji="1" lang="en-US" altLang="ja-JP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kumimoji="1" lang="en-US" altLang="ja-JP" dirty="0" smtClean="0"/>
              </a:p>
              <a:p>
                <a:pPr lvl="1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𝑈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1.645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kumimoji="1" lang="en-US" altLang="ja-JP" dirty="0" smtClean="0"/>
              </a:p>
              <a:p>
                <a:pPr lvl="1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1.645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endParaRPr lang="ja-JP" altLang="en-US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481" t="-188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789" y="999569"/>
            <a:ext cx="4722200" cy="3305540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44</a:t>
            </a:fld>
            <a:endParaRPr kumimoji="1" lang="ja-JP" altLang="en-US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255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𝑒𝑥𝑐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𝑑𝐸</m:t>
                    </m:r>
                  </m:oMath>
                </a14:m>
                <a:r>
                  <a:rPr kumimoji="1" lang="ja-JP" altLang="en-US" dirty="0" smtClean="0"/>
                  <a:t> </a:t>
                </a:r>
                <a:r>
                  <a:rPr kumimoji="1" lang="en-US" altLang="ja-JP" dirty="0" smtClean="0"/>
                  <a:t>plot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en-US" altLang="ja-JP" b="0" dirty="0" smtClean="0"/>
              <a:t>What is chosen as </a:t>
            </a:r>
            <a:r>
              <a:rPr kumimoji="1" lang="en-US" altLang="ja-JP" dirty="0" smtClean="0"/>
              <a:t>-ray shower is “ON event”</a:t>
            </a:r>
          </a:p>
          <a:p>
            <a:r>
              <a:rPr lang="en-US" altLang="ja-JP" dirty="0" smtClean="0"/>
              <a:t>What is thrown away </a:t>
            </a:r>
            <a:r>
              <a:rPr lang="en-US" altLang="ja-JP" dirty="0"/>
              <a:t>as </a:t>
            </a:r>
            <a:r>
              <a:rPr lang="en-US" altLang="ja-JP" dirty="0" smtClean="0"/>
              <a:t>other shower </a:t>
            </a:r>
            <a:r>
              <a:rPr lang="en-US" altLang="ja-JP" dirty="0"/>
              <a:t>is “</a:t>
            </a:r>
            <a:r>
              <a:rPr lang="en-US" altLang="ja-JP" dirty="0" smtClean="0"/>
              <a:t>OFF </a:t>
            </a:r>
            <a:r>
              <a:rPr lang="en-US" altLang="ja-JP" dirty="0"/>
              <a:t>event</a:t>
            </a:r>
            <a:r>
              <a:rPr lang="en-US" altLang="ja-JP" dirty="0" smtClean="0"/>
              <a:t>”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dirty="0"/>
              <a:t>Then simply calculate </a:t>
            </a:r>
          </a:p>
          <a:p>
            <a:endParaRPr kumimoji="1" lang="en-US" altLang="ja-JP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ja-JP" dirty="0" smtClean="0"/>
              <a:t>When (), we detected the shower in a Energy range.</a:t>
            </a:r>
          </a:p>
          <a:p>
            <a:endParaRPr kumimoji="1" lang="en-US" altLang="ja-JP" dirty="0" smtClean="0"/>
          </a:p>
          <a:p>
            <a:r>
              <a:rPr lang="en-US" altLang="ja-JP" dirty="0" smtClean="0"/>
              <a:t>Need to show image.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45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690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</a:t>
            </a:r>
            <a:r>
              <a:rPr kumimoji="1" lang="en-US" altLang="ja-JP" dirty="0" smtClean="0"/>
              <a:t>rror of Physics quantity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kumimoji="1" lang="en-US" altLang="ja-JP" dirty="0" smtClean="0"/>
              <a:t>Arrival time </a:t>
            </a:r>
            <a:endParaRPr lang="en-US" altLang="ja-JP" dirty="0" smtClean="0"/>
          </a:p>
          <a:p>
            <a:r>
              <a:rPr kumimoji="1" lang="en-US" altLang="ja-JP" dirty="0" smtClean="0"/>
              <a:t>Photon’s energy</a:t>
            </a:r>
          </a:p>
          <a:p>
            <a:pPr lvl="1"/>
            <a:r>
              <a:rPr lang="en-US" altLang="ja-JP" dirty="0" err="1" smtClean="0"/>
              <a:t>dE</a:t>
            </a:r>
            <a:r>
              <a:rPr lang="en-US" altLang="ja-JP" dirty="0" smtClean="0"/>
              <a:t>/E = 0.08 in this energy range</a:t>
            </a:r>
            <a:endParaRPr kumimoji="1" lang="en-US" altLang="ja-JP" dirty="0" smtClean="0"/>
          </a:p>
          <a:p>
            <a:pPr lvl="1"/>
            <a:endParaRPr kumimoji="1" lang="ja-JP" altLang="en-US" dirty="0"/>
          </a:p>
        </p:txBody>
      </p:sp>
      <p:pic>
        <p:nvPicPr>
          <p:cNvPr id="1026" name="Picture 2" descr="I:\cEdispEnergy_P7REP_SOURCE_V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65" y="1600200"/>
            <a:ext cx="7105650" cy="4686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46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24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Wher</a:t>
            </a:r>
            <a:r>
              <a:rPr lang="en-US" altLang="ja-JP" dirty="0" smtClean="0"/>
              <a:t>e is photon’s truly source?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ja-JP" dirty="0" smtClean="0"/>
              <a:t>The probability of ratio  that photon came from GRB source is 0.9999971</a:t>
            </a:r>
          </a:p>
          <a:p>
            <a:r>
              <a:rPr lang="en-US" altLang="ja-JP" dirty="0" smtClean="0"/>
              <a:t>There are background sources like as galactic  gamma-rays and  isotropic gamma-rays</a:t>
            </a:r>
            <a:endParaRPr kumimoji="1" lang="ja-JP" altLang="en-US" dirty="0"/>
          </a:p>
        </p:txBody>
      </p:sp>
      <p:pic>
        <p:nvPicPr>
          <p:cNvPr id="4" name="図 3" descr="スクリーンショット 2015-03-07 9.21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05" y="1600200"/>
            <a:ext cx="3600000" cy="3777049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47</a:t>
            </a:fld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986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Check a direction of photon’s source(1)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b="1" dirty="0" smtClean="0"/>
              <a:t>A</a:t>
            </a:r>
            <a:r>
              <a:rPr kumimoji="1" lang="ja-JP" altLang="en-US" b="1" dirty="0" smtClean="0"/>
              <a:t>・</a:t>
            </a:r>
            <a:r>
              <a:rPr kumimoji="1" lang="en-US" altLang="ja-JP" b="1" dirty="0" smtClean="0"/>
              <a:t>B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kumimoji="1" lang="en-US" altLang="ja-JP" dirty="0" smtClean="0"/>
              <a:t>= |A||B|(</a:t>
            </a:r>
            <a:r>
              <a:rPr kumimoji="1" lang="en-US" altLang="ja-JP" dirty="0" err="1" smtClean="0"/>
              <a:t>sin</a:t>
            </a:r>
            <a:r>
              <a:rPr lang="en-US" altLang="ja-JP" dirty="0" err="1" smtClean="0"/>
              <a:t>θ</a:t>
            </a:r>
            <a:r>
              <a:rPr lang="en-US" altLang="ja-JP" baseline="-25000" dirty="0" err="1" smtClean="0"/>
              <a:t>A</a:t>
            </a:r>
            <a:r>
              <a:rPr kumimoji="1" lang="en-US" altLang="ja-JP" dirty="0" err="1" smtClean="0"/>
              <a:t>cos</a:t>
            </a:r>
            <a:r>
              <a:rPr lang="en-US" altLang="ja-JP" dirty="0" err="1" smtClean="0"/>
              <a:t>φ</a:t>
            </a:r>
            <a:r>
              <a:rPr lang="en-US" altLang="ja-JP" baseline="-25000" dirty="0" err="1" smtClean="0"/>
              <a:t>A</a:t>
            </a:r>
            <a:r>
              <a:rPr lang="en-US" altLang="ja-JP" dirty="0" err="1" smtClean="0"/>
              <a:t>s</a:t>
            </a:r>
            <a:r>
              <a:rPr kumimoji="1" lang="en-US" altLang="ja-JP" dirty="0" err="1" smtClean="0"/>
              <a:t>in</a:t>
            </a:r>
            <a:r>
              <a:rPr lang="en-US" altLang="ja-JP" dirty="0" err="1" smtClean="0"/>
              <a:t>θ</a:t>
            </a:r>
            <a:r>
              <a:rPr lang="en-US" altLang="ja-JP" baseline="-25000" dirty="0" err="1" smtClean="0"/>
              <a:t>B</a:t>
            </a:r>
            <a:r>
              <a:rPr kumimoji="1" lang="en-US" altLang="ja-JP" dirty="0" err="1" smtClean="0"/>
              <a:t>cos</a:t>
            </a:r>
            <a:r>
              <a:rPr lang="en-US" altLang="ja-JP" dirty="0" err="1" smtClean="0"/>
              <a:t>φ</a:t>
            </a:r>
            <a:r>
              <a:rPr lang="en-US" altLang="ja-JP" baseline="-25000" dirty="0" err="1" smtClean="0"/>
              <a:t>B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+</a:t>
            </a:r>
            <a:r>
              <a:rPr lang="en-US" altLang="ja-JP" dirty="0"/>
              <a:t> </a:t>
            </a:r>
            <a:r>
              <a:rPr lang="en-US" altLang="ja-JP" dirty="0" err="1" smtClean="0"/>
              <a:t>sinθ</a:t>
            </a:r>
            <a:r>
              <a:rPr lang="en-US" altLang="ja-JP" baseline="-25000" dirty="0" err="1" smtClean="0"/>
              <a:t>A</a:t>
            </a:r>
            <a:r>
              <a:rPr lang="en-US" altLang="ja-JP" dirty="0" err="1" smtClean="0"/>
              <a:t>sinφ</a:t>
            </a:r>
            <a:r>
              <a:rPr lang="en-US" altLang="ja-JP" baseline="-25000" dirty="0" err="1" smtClean="0"/>
              <a:t>A</a:t>
            </a:r>
            <a:r>
              <a:rPr lang="en-US" altLang="ja-JP" dirty="0" err="1" smtClean="0"/>
              <a:t>sinθ</a:t>
            </a:r>
            <a:r>
              <a:rPr lang="en-US" altLang="ja-JP" baseline="-25000" dirty="0" err="1" smtClean="0"/>
              <a:t>B</a:t>
            </a:r>
            <a:r>
              <a:rPr lang="en-US" altLang="ja-JP" dirty="0" err="1" smtClean="0"/>
              <a:t>sinφ</a:t>
            </a:r>
            <a:r>
              <a:rPr lang="en-US" altLang="ja-JP" baseline="-25000" dirty="0" err="1" smtClean="0"/>
              <a:t>B</a:t>
            </a:r>
            <a:r>
              <a:rPr lang="en-US" altLang="ja-JP" baseline="-25000" dirty="0" smtClean="0"/>
              <a:t> </a:t>
            </a:r>
            <a:r>
              <a:rPr kumimoji="1" lang="en-US" altLang="ja-JP" dirty="0" smtClean="0"/>
              <a:t>+</a:t>
            </a:r>
            <a:r>
              <a:rPr lang="en-US" altLang="ja-JP" dirty="0"/>
              <a:t> </a:t>
            </a:r>
            <a:r>
              <a:rPr lang="en-US" altLang="ja-JP" dirty="0" err="1" smtClean="0"/>
              <a:t>cosθ</a:t>
            </a:r>
            <a:r>
              <a:rPr lang="en-US" altLang="ja-JP" baseline="-25000" dirty="0" err="1" smtClean="0"/>
              <a:t>A</a:t>
            </a:r>
            <a:r>
              <a:rPr lang="en-US" altLang="ja-JP" dirty="0" err="1" smtClean="0"/>
              <a:t>cosθ</a:t>
            </a:r>
            <a:r>
              <a:rPr lang="en-US" altLang="ja-JP" baseline="-25000" dirty="0" err="1" smtClean="0"/>
              <a:t>B</a:t>
            </a:r>
            <a:r>
              <a:rPr lang="en-US" altLang="ja-JP" dirty="0" smtClean="0"/>
              <a:t>)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 smtClean="0"/>
              <a:t>=|A||</a:t>
            </a:r>
            <a:r>
              <a:rPr lang="en-US" altLang="ja-JP" dirty="0" err="1" smtClean="0"/>
              <a:t>B|cosθ</a:t>
            </a:r>
            <a:endParaRPr lang="en-US" altLang="ja-JP" dirty="0" smtClean="0"/>
          </a:p>
        </p:txBody>
      </p:sp>
      <p:cxnSp>
        <p:nvCxnSpPr>
          <p:cNvPr id="5" name="直線矢印コネクタ 4"/>
          <p:cNvCxnSpPr/>
          <p:nvPr/>
        </p:nvCxnSpPr>
        <p:spPr>
          <a:xfrm flipV="1">
            <a:off x="2565400" y="3429000"/>
            <a:ext cx="1790700" cy="2197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 flipV="1">
            <a:off x="2565400" y="3848100"/>
            <a:ext cx="2413000" cy="177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円弧 7"/>
          <p:cNvSpPr/>
          <p:nvPr/>
        </p:nvSpPr>
        <p:spPr>
          <a:xfrm>
            <a:off x="3206750" y="4527550"/>
            <a:ext cx="508000" cy="558800"/>
          </a:xfrm>
          <a:prstGeom prst="arc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019550" y="5256768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B</a:t>
            </a:r>
            <a:r>
              <a:rPr kumimoji="1" lang="en-US" altLang="ja-JP" dirty="0" smtClean="0"/>
              <a:t>=(|</a:t>
            </a:r>
            <a:r>
              <a:rPr kumimoji="1" lang="en-US" altLang="ja-JP" dirty="0" err="1" smtClean="0"/>
              <a:t>B|</a:t>
            </a:r>
            <a:r>
              <a:rPr lang="en-US" altLang="ja-JP" dirty="0" err="1" smtClean="0"/>
              <a:t>sinθ</a:t>
            </a:r>
            <a:r>
              <a:rPr lang="en-US" altLang="ja-JP" baseline="-25000" dirty="0" err="1" smtClean="0"/>
              <a:t>B</a:t>
            </a:r>
            <a:r>
              <a:rPr lang="en-US" altLang="ja-JP" dirty="0" err="1" smtClean="0"/>
              <a:t>cosφ</a:t>
            </a:r>
            <a:r>
              <a:rPr lang="en-US" altLang="ja-JP" baseline="-25000" dirty="0" err="1" smtClean="0"/>
              <a:t>B</a:t>
            </a:r>
            <a:r>
              <a:rPr lang="en-US" altLang="ja-JP" baseline="-25000" dirty="0" smtClean="0"/>
              <a:t>,</a:t>
            </a:r>
            <a:r>
              <a:rPr lang="en-US" altLang="ja-JP" dirty="0"/>
              <a:t> </a:t>
            </a:r>
            <a:r>
              <a:rPr lang="en-US" altLang="ja-JP" dirty="0" smtClean="0"/>
              <a:t>|</a:t>
            </a:r>
            <a:r>
              <a:rPr lang="en-US" altLang="ja-JP" dirty="0" err="1" smtClean="0"/>
              <a:t>B|sinθ</a:t>
            </a:r>
            <a:r>
              <a:rPr lang="en-US" altLang="ja-JP" baseline="-25000" dirty="0" err="1" smtClean="0"/>
              <a:t>B</a:t>
            </a:r>
            <a:r>
              <a:rPr lang="en-US" altLang="ja-JP" dirty="0" err="1"/>
              <a:t>s</a:t>
            </a:r>
            <a:r>
              <a:rPr lang="en-US" altLang="ja-JP" dirty="0" err="1" smtClean="0"/>
              <a:t>inφ</a:t>
            </a:r>
            <a:r>
              <a:rPr lang="en-US" altLang="ja-JP" baseline="-25000" dirty="0" err="1" smtClean="0"/>
              <a:t>B</a:t>
            </a:r>
            <a:r>
              <a:rPr lang="en-US" altLang="ja-JP" baseline="-25000" dirty="0" smtClean="0"/>
              <a:t>,</a:t>
            </a:r>
            <a:r>
              <a:rPr lang="en-US" altLang="ja-JP" dirty="0"/>
              <a:t> </a:t>
            </a:r>
            <a:r>
              <a:rPr lang="en-US" altLang="ja-JP" dirty="0" smtClean="0"/>
              <a:t>|</a:t>
            </a:r>
            <a:r>
              <a:rPr lang="en-US" altLang="ja-JP" dirty="0" err="1" smtClean="0"/>
              <a:t>B|cosθ</a:t>
            </a:r>
            <a:r>
              <a:rPr lang="en-US" altLang="ja-JP" baseline="-25000" dirty="0" err="1" smtClean="0"/>
              <a:t>B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019550" y="4887436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A</a:t>
            </a:r>
            <a:r>
              <a:rPr kumimoji="1" lang="en-US" altLang="ja-JP" dirty="0" smtClean="0"/>
              <a:t>=(|</a:t>
            </a:r>
            <a:r>
              <a:rPr lang="en-US" altLang="ja-JP" dirty="0" err="1" smtClean="0"/>
              <a:t>A</a:t>
            </a:r>
            <a:r>
              <a:rPr kumimoji="1" lang="en-US" altLang="ja-JP" dirty="0" err="1" smtClean="0"/>
              <a:t>|</a:t>
            </a:r>
            <a:r>
              <a:rPr lang="en-US" altLang="ja-JP" dirty="0" err="1" smtClean="0"/>
              <a:t>sinθ</a:t>
            </a:r>
            <a:r>
              <a:rPr lang="en-US" altLang="ja-JP" baseline="-25000" dirty="0" err="1" smtClean="0"/>
              <a:t>A</a:t>
            </a:r>
            <a:r>
              <a:rPr lang="en-US" altLang="ja-JP" dirty="0" err="1" smtClean="0"/>
              <a:t>cosφ</a:t>
            </a:r>
            <a:r>
              <a:rPr lang="en-US" altLang="ja-JP" baseline="-25000" dirty="0" err="1"/>
              <a:t>A</a:t>
            </a:r>
            <a:r>
              <a:rPr lang="en-US" altLang="ja-JP" baseline="-25000" dirty="0" smtClean="0"/>
              <a:t>,</a:t>
            </a:r>
            <a:r>
              <a:rPr lang="en-US" altLang="ja-JP" dirty="0" smtClean="0"/>
              <a:t> |</a:t>
            </a:r>
            <a:r>
              <a:rPr lang="en-US" altLang="ja-JP" dirty="0" err="1" smtClean="0"/>
              <a:t>A|sinθ</a:t>
            </a:r>
            <a:r>
              <a:rPr lang="en-US" altLang="ja-JP" baseline="-25000" dirty="0" err="1" smtClean="0"/>
              <a:t>A</a:t>
            </a:r>
            <a:r>
              <a:rPr lang="en-US" altLang="ja-JP" dirty="0" err="1" smtClean="0"/>
              <a:t>sinφ</a:t>
            </a:r>
            <a:r>
              <a:rPr lang="en-US" altLang="ja-JP" baseline="-25000" dirty="0" err="1"/>
              <a:t>A</a:t>
            </a:r>
            <a:r>
              <a:rPr lang="en-US" altLang="ja-JP" baseline="-25000" dirty="0" smtClean="0"/>
              <a:t>,</a:t>
            </a:r>
            <a:r>
              <a:rPr lang="en-US" altLang="ja-JP" dirty="0" smtClean="0"/>
              <a:t> |</a:t>
            </a:r>
            <a:r>
              <a:rPr lang="en-US" altLang="ja-JP" dirty="0" err="1" smtClean="0"/>
              <a:t>A|cosθ</a:t>
            </a:r>
            <a:r>
              <a:rPr lang="en-US" altLang="ja-JP" baseline="-25000" dirty="0" err="1"/>
              <a:t>A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670300" y="4342884"/>
            <a:ext cx="125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θ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599406" y="5833775"/>
            <a:ext cx="6211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/>
              <a:t>Difference of degree is 0.1</a:t>
            </a:r>
            <a:r>
              <a:rPr lang="en-US" altLang="ja-JP" sz="3200" dirty="0" smtClean="0"/>
              <a:t>degree!</a:t>
            </a:r>
            <a:endParaRPr kumimoji="1" lang="en-US" altLang="ja-JP" sz="32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48</a:t>
            </a:fld>
            <a:endParaRPr kumimoji="1" lang="ja-JP" altLang="en-US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3" name="フッター プレースホルダー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347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Check a direction of photon’s </a:t>
            </a:r>
            <a:r>
              <a:rPr lang="en-US" altLang="ja-JP" dirty="0" smtClean="0"/>
              <a:t>source(2)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Picture 2" descr="I:\cPsfEnergy_P7REP_SOURCE_V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90" y="1600200"/>
            <a:ext cx="7105650" cy="4686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49</a:t>
            </a:fld>
            <a:endParaRPr kumimoji="1" lang="ja-JP" altLang="en-US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020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500"/>
            </a:lvl1pPr>
          </a:lstStyle>
          <a:p>
            <a:pPr lvl="0">
              <a:defRPr sz="1800"/>
            </a:pPr>
            <a:r>
              <a:rPr sz="3200" dirty="0"/>
              <a:t>What we measured:</a:t>
            </a:r>
          </a:p>
        </p:txBody>
      </p:sp>
      <p:sp>
        <p:nvSpPr>
          <p:cNvPr id="48" name="Shape 48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625056" indent="-625056">
              <a:defRPr sz="1800"/>
            </a:pPr>
            <a:r>
              <a:rPr sz="2500" dirty="0"/>
              <a:t>We measured arrival times of γ-rays of higher energies and lower energies.</a:t>
            </a:r>
          </a:p>
          <a:p>
            <a:pPr marL="625056" indent="-625056">
              <a:defRPr sz="1800"/>
            </a:pPr>
            <a:r>
              <a:rPr sz="2500" dirty="0"/>
              <a:t>We determined </a:t>
            </a:r>
            <a:r>
              <a:rPr sz="3600" dirty="0">
                <a:solidFill>
                  <a:srgbClr val="FF0000"/>
                </a:solidFill>
              </a:rPr>
              <a:t>ΔE</a:t>
            </a:r>
            <a:r>
              <a:rPr sz="2500" dirty="0"/>
              <a:t>, got </a:t>
            </a:r>
            <a:r>
              <a:rPr sz="3600" dirty="0" err="1">
                <a:solidFill>
                  <a:srgbClr val="FF0000"/>
                </a:solidFill>
              </a:rPr>
              <a:t>Δt</a:t>
            </a:r>
            <a:r>
              <a:rPr sz="2500" dirty="0"/>
              <a:t> from data, and calculated “quantum gravity energy scale” </a:t>
            </a:r>
          </a:p>
          <a:p>
            <a:pPr marL="625056" indent="-625056">
              <a:defRPr sz="1800"/>
            </a:pPr>
            <a:r>
              <a:rPr sz="2500" dirty="0"/>
              <a:t>We compared </a:t>
            </a:r>
            <a:r>
              <a:rPr sz="2500" dirty="0" smtClean="0"/>
              <a:t>E</a:t>
            </a:r>
            <a:r>
              <a:rPr sz="2500" baseline="-25000" dirty="0" smtClean="0"/>
              <a:t>QG </a:t>
            </a:r>
            <a:r>
              <a:rPr sz="2500" dirty="0"/>
              <a:t>of n=1 and 2 with Planck Energy scale.</a:t>
            </a:r>
          </a:p>
        </p:txBody>
      </p:sp>
      <p:pic>
        <p:nvPicPr>
          <p:cNvPr id="46" name="imag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43127" y="5157192"/>
            <a:ext cx="3070737" cy="780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render-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8748" y="5248082"/>
            <a:ext cx="3070737" cy="67340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799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What kappa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50</a:t>
            </a:fld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52" y="2581381"/>
            <a:ext cx="8838095" cy="1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1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65568">
              <a:defRPr sz="1800"/>
            </a:pPr>
            <a:endParaRPr sz="2800" dirty="0"/>
          </a:p>
          <a:p>
            <a:pPr defTabSz="365568">
              <a:defRPr sz="1800"/>
            </a:pPr>
            <a:r>
              <a:rPr sz="2800" dirty="0"/>
              <a:t>What we learn in this research:</a:t>
            </a:r>
          </a:p>
        </p:txBody>
      </p:sp>
      <p:sp>
        <p:nvSpPr>
          <p:cNvPr id="51" name="Shape 51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anchor="ctr">
            <a:normAutofit/>
          </a:bodyPr>
          <a:lstStyle/>
          <a:p>
            <a:pPr marL="625056" indent="-625056">
              <a:defRPr sz="1800"/>
            </a:pPr>
            <a:r>
              <a:rPr sz="2800" dirty="0"/>
              <a:t>The meaning of </a:t>
            </a:r>
            <a:r>
              <a:rPr sz="2800" dirty="0" smtClean="0"/>
              <a:t>E</a:t>
            </a:r>
            <a:r>
              <a:rPr sz="2800" baseline="-25000" dirty="0" smtClean="0"/>
              <a:t>QG</a:t>
            </a:r>
            <a:r>
              <a:rPr sz="2800" dirty="0" smtClean="0"/>
              <a:t> </a:t>
            </a:r>
            <a:r>
              <a:rPr sz="2800" dirty="0"/>
              <a:t>is the energy scale at which QG effects begin to appear.</a:t>
            </a:r>
          </a:p>
          <a:p>
            <a:pPr marL="625056" indent="-625056">
              <a:defRPr sz="1800"/>
            </a:pPr>
            <a:r>
              <a:rPr sz="2800" dirty="0"/>
              <a:t>So if </a:t>
            </a:r>
            <a:r>
              <a:rPr lang="en-US" altLang="ja-JP" sz="2800" dirty="0"/>
              <a:t>E</a:t>
            </a:r>
            <a:r>
              <a:rPr lang="en-US" altLang="ja-JP" sz="2800" baseline="-25000" dirty="0"/>
              <a:t>QG</a:t>
            </a:r>
            <a:r>
              <a:rPr sz="2800" dirty="0" smtClean="0"/>
              <a:t> </a:t>
            </a:r>
            <a:r>
              <a:rPr sz="2800" dirty="0"/>
              <a:t>is less than Planck energy scale,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sz="2800" dirty="0" smtClean="0"/>
              <a:t>it </a:t>
            </a:r>
            <a:r>
              <a:rPr sz="2800" dirty="0"/>
              <a:t>means QG effect is detected</a:t>
            </a:r>
          </a:p>
          <a:p>
            <a:pPr marL="625056" indent="-625056">
              <a:buClr>
                <a:srgbClr val="FF2600"/>
              </a:buClr>
              <a:defRPr sz="1800"/>
            </a:pPr>
            <a:r>
              <a:rPr lang="en-US" sz="2800" dirty="0">
                <a:solidFill>
                  <a:srgbClr val="FF2600"/>
                </a:solidFill>
              </a:rPr>
              <a:t>T</a:t>
            </a:r>
            <a:r>
              <a:rPr sz="2800" dirty="0" smtClean="0">
                <a:solidFill>
                  <a:srgbClr val="FF2600"/>
                </a:solidFill>
              </a:rPr>
              <a:t>he </a:t>
            </a:r>
            <a:r>
              <a:rPr sz="2800" dirty="0">
                <a:solidFill>
                  <a:srgbClr val="FF2600"/>
                </a:solidFill>
              </a:rPr>
              <a:t>birth of a new physics!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094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 smtClean="0"/>
              <a:t>Fermi Analysis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164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About Fermi</a:t>
            </a:r>
            <a:r>
              <a:rPr lang="ja-JP" altLang="en-US" dirty="0"/>
              <a:t/>
            </a:r>
            <a:br>
              <a:rPr lang="ja-JP" altLang="en-US" dirty="0"/>
            </a:br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520" y="1417638"/>
            <a:ext cx="3182715" cy="4755053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853509" y="1624058"/>
            <a:ext cx="41634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 launched from Cape Canaveral 11 June 2008</a:t>
            </a:r>
          </a:p>
          <a:p>
            <a:endParaRPr lang="en-US" altLang="ja-JP" sz="2400" dirty="0"/>
          </a:p>
          <a:p>
            <a:r>
              <a:rPr lang="en-US" altLang="ja-JP" sz="2400" dirty="0" smtClean="0"/>
              <a:t>The Fermi satellite is in orbit around the earth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today.</a:t>
            </a:r>
          </a:p>
          <a:p>
            <a:endParaRPr lang="en-US" altLang="ja-JP" sz="24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610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/>
              <a:t>About Fermi</a:t>
            </a:r>
            <a:endParaRPr lang="ja-JP" altLang="en-US" dirty="0"/>
          </a:p>
        </p:txBody>
      </p:sp>
      <p:sp>
        <p:nvSpPr>
          <p:cNvPr id="5" name="コンテンツ プレースホルダー 6"/>
          <p:cNvSpPr txBox="1">
            <a:spLocks/>
          </p:cNvSpPr>
          <p:nvPr/>
        </p:nvSpPr>
        <p:spPr>
          <a:xfrm>
            <a:off x="457200" y="1603981"/>
            <a:ext cx="4038600" cy="380565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dirty="0" smtClean="0">
                <a:solidFill>
                  <a:schemeClr val="tx1"/>
                </a:solidFill>
              </a:rPr>
              <a:t>-</a:t>
            </a:r>
            <a:r>
              <a:rPr lang="en-US" altLang="ja-JP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altLang="ja-JP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</a:t>
            </a:r>
            <a:r>
              <a:rPr lang="en-US" altLang="ja-JP" dirty="0" smtClean="0">
                <a:solidFill>
                  <a:schemeClr val="tx1"/>
                </a:solidFill>
              </a:rPr>
              <a:t> Gamma-Ray </a:t>
            </a:r>
            <a:r>
              <a:rPr lang="ja-JP" altLang="en-US" dirty="0" smtClean="0">
                <a:solidFill>
                  <a:schemeClr val="tx1"/>
                </a:solidFill>
              </a:rPr>
              <a:t>　　　　　　  </a:t>
            </a:r>
            <a:r>
              <a:rPr lang="en-US" altLang="ja-JP" dirty="0" smtClean="0">
                <a:solidFill>
                  <a:schemeClr val="tx1"/>
                </a:solidFill>
              </a:rPr>
              <a:t>detectors</a:t>
            </a:r>
          </a:p>
          <a:p>
            <a:pPr algn="l"/>
            <a:r>
              <a:rPr lang="en-US" altLang="ja-JP" dirty="0" smtClean="0">
                <a:solidFill>
                  <a:srgbClr val="FF0000"/>
                </a:solidFill>
              </a:rPr>
              <a:t>LAT</a:t>
            </a:r>
            <a:r>
              <a:rPr lang="en-US" altLang="ja-JP" dirty="0">
                <a:solidFill>
                  <a:srgbClr val="FF0000"/>
                </a:solidFill>
              </a:rPr>
              <a:t/>
            </a:r>
            <a:br>
              <a:rPr lang="en-US" altLang="ja-JP" dirty="0">
                <a:solidFill>
                  <a:srgbClr val="FF0000"/>
                </a:solidFill>
              </a:rPr>
            </a:br>
            <a:r>
              <a:rPr lang="en-US" altLang="ja-JP" dirty="0">
                <a:solidFill>
                  <a:srgbClr val="FF0000"/>
                </a:solidFill>
              </a:rPr>
              <a:t>(Large Area Telescope)</a:t>
            </a:r>
            <a:br>
              <a:rPr lang="en-US" altLang="ja-JP" dirty="0">
                <a:solidFill>
                  <a:srgbClr val="FF0000"/>
                </a:solidFill>
              </a:rPr>
            </a:br>
            <a:r>
              <a:rPr lang="en-US" altLang="ja-JP" dirty="0">
                <a:solidFill>
                  <a:schemeClr val="tx1"/>
                </a:solidFill>
              </a:rPr>
              <a:t>-&gt;High energy </a:t>
            </a:r>
            <a:r>
              <a:rPr lang="en-US" altLang="ja-JP" dirty="0" smtClean="0">
                <a:solidFill>
                  <a:schemeClr val="tx1"/>
                </a:solidFill>
              </a:rPr>
              <a:t>range</a:t>
            </a:r>
          </a:p>
          <a:p>
            <a:pPr algn="l"/>
            <a:r>
              <a:rPr lang="en-US" altLang="ja-JP" dirty="0"/>
              <a:t>Detects Gamma-Rays of 20MeV-300GeV</a:t>
            </a:r>
          </a:p>
          <a:p>
            <a:pPr algn="l"/>
            <a:endParaRPr lang="en-US" altLang="ja-JP" dirty="0">
              <a:solidFill>
                <a:schemeClr val="tx1"/>
              </a:solidFill>
            </a:endParaRPr>
          </a:p>
          <a:p>
            <a:pPr algn="l"/>
            <a:r>
              <a:rPr lang="en-US" altLang="ja-JP" dirty="0">
                <a:solidFill>
                  <a:srgbClr val="FF0000"/>
                </a:solidFill>
              </a:rPr>
              <a:t>GBM</a:t>
            </a:r>
            <a:br>
              <a:rPr lang="en-US" altLang="ja-JP" dirty="0">
                <a:solidFill>
                  <a:srgbClr val="FF0000"/>
                </a:solidFill>
              </a:rPr>
            </a:br>
            <a:r>
              <a:rPr lang="en-US" altLang="ja-JP" dirty="0">
                <a:solidFill>
                  <a:srgbClr val="FF0000"/>
                </a:solidFill>
              </a:rPr>
              <a:t>(Gamma-Ray Burst Monitor)</a:t>
            </a:r>
            <a:br>
              <a:rPr lang="en-US" altLang="ja-JP" dirty="0">
                <a:solidFill>
                  <a:srgbClr val="FF0000"/>
                </a:solidFill>
              </a:rPr>
            </a:br>
            <a:r>
              <a:rPr lang="en-US" altLang="ja-JP" dirty="0">
                <a:solidFill>
                  <a:schemeClr val="tx1"/>
                </a:solidFill>
              </a:rPr>
              <a:t>-&gt;Low energy </a:t>
            </a:r>
            <a:r>
              <a:rPr lang="en-US" altLang="ja-JP" dirty="0" smtClean="0">
                <a:solidFill>
                  <a:schemeClr val="tx1"/>
                </a:solidFill>
              </a:rPr>
              <a:t>range</a:t>
            </a:r>
          </a:p>
          <a:p>
            <a:pPr algn="l"/>
            <a:r>
              <a:rPr lang="en-US" altLang="ja-JP" dirty="0"/>
              <a:t>Detects Gamma-Rays of </a:t>
            </a:r>
            <a:r>
              <a:rPr lang="en-US" altLang="ja-JP" dirty="0" smtClean="0"/>
              <a:t>8keV-40MeV</a:t>
            </a:r>
            <a:endParaRPr lang="en-US" altLang="ja-JP" dirty="0">
              <a:solidFill>
                <a:schemeClr val="tx1"/>
              </a:solidFill>
            </a:endParaRPr>
          </a:p>
          <a:p>
            <a:pPr algn="l"/>
            <a:endParaRPr lang="en-US" altLang="ja-JP" dirty="0" smtClean="0">
              <a:solidFill>
                <a:schemeClr val="tx1"/>
              </a:solidFill>
            </a:endParaRPr>
          </a:p>
          <a:p>
            <a:pPr algn="l"/>
            <a:endParaRPr lang="ja-JP" altLang="en-US" dirty="0">
              <a:solidFill>
                <a:schemeClr val="tx1"/>
              </a:solidFill>
            </a:endParaRPr>
          </a:p>
          <a:p>
            <a:pPr algn="l"/>
            <a:endParaRPr lang="en-US" altLang="ja-JP" dirty="0"/>
          </a:p>
        </p:txBody>
      </p:sp>
      <p:pic>
        <p:nvPicPr>
          <p:cNvPr id="6" name="コンテンツ プレースホルダー 8" descr="spacecraf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b="7975"/>
          <a:stretch>
            <a:fillRect/>
          </a:stretch>
        </p:blipFill>
        <p:spPr>
          <a:xfrm>
            <a:off x="4648200" y="1600200"/>
            <a:ext cx="4038600" cy="4525963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648200" y="5756831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http://</a:t>
            </a:r>
            <a:r>
              <a:rPr lang="en-US" altLang="ja-JP" dirty="0" err="1">
                <a:solidFill>
                  <a:schemeClr val="bg1"/>
                </a:solidFill>
              </a:rPr>
              <a:t>fermi.gsfc.nasa.gov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D0689-60EA-4052-9B24-CB3C00A0EFFB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500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668"/>
    </mc:Choice>
    <mc:Fallback xmlns="">
      <p:transition spd="slow" advTm="144668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1628</Words>
  <Application>Microsoft Office PowerPoint</Application>
  <PresentationFormat>画面に合わせる (4:3)</PresentationFormat>
  <Paragraphs>371</Paragraphs>
  <Slides>50</Slides>
  <Notes>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50</vt:i4>
      </vt:variant>
    </vt:vector>
  </HeadingPairs>
  <TitlesOfParts>
    <vt:vector size="57" baseType="lpstr">
      <vt:lpstr>ＭＳ Ｐゴシック</vt:lpstr>
      <vt:lpstr>Arial</vt:lpstr>
      <vt:lpstr>Calibri</vt:lpstr>
      <vt:lpstr>Cambria Math</vt:lpstr>
      <vt:lpstr>Century</vt:lpstr>
      <vt:lpstr>Wingdings</vt:lpstr>
      <vt:lpstr>Office ​​テーマ</vt:lpstr>
      <vt:lpstr>High energy gamma-rays and Lorentz invariance violation</vt:lpstr>
      <vt:lpstr>Introduction</vt:lpstr>
      <vt:lpstr>What can we learn from γ-rays ?</vt:lpstr>
      <vt:lpstr> How we measured:</vt:lpstr>
      <vt:lpstr>What we measured:</vt:lpstr>
      <vt:lpstr> What we learn in this research:</vt:lpstr>
      <vt:lpstr>Fermi Analysis</vt:lpstr>
      <vt:lpstr>About Fermi </vt:lpstr>
      <vt:lpstr>PowerPoint プレゼンテーション</vt:lpstr>
      <vt:lpstr>Instrument</vt:lpstr>
      <vt:lpstr>Instrument</vt:lpstr>
      <vt:lpstr>Target Object(GRB)</vt:lpstr>
      <vt:lpstr>GRB080916C Skymap </vt:lpstr>
      <vt:lpstr>Method</vt:lpstr>
      <vt:lpstr>How to decide to arrival time(tlow)  </vt:lpstr>
      <vt:lpstr>How to select highest energy photon</vt:lpstr>
      <vt:lpstr>Result(Fermi)</vt:lpstr>
      <vt:lpstr>Result(Fermi)</vt:lpstr>
      <vt:lpstr>MAGIC analysis</vt:lpstr>
      <vt:lpstr>What’s MAGIC?</vt:lpstr>
      <vt:lpstr>Atmospheric Cherenkov</vt:lpstr>
      <vt:lpstr>Difference of image</vt:lpstr>
      <vt:lpstr>Stereo telescope</vt:lpstr>
      <vt:lpstr>Targets</vt:lpstr>
      <vt:lpstr>MAGIC Data analysis</vt:lpstr>
      <vt:lpstr>dN_exc/dE plot. </vt:lpstr>
      <vt:lpstr>MAGIC Data analysis(2)</vt:lpstr>
      <vt:lpstr>MAGIC Data analysis (3) </vt:lpstr>
      <vt:lpstr>Result (Mrk421)</vt:lpstr>
      <vt:lpstr>Result (S30218)</vt:lpstr>
      <vt:lpstr>Result of calculation and Estimate of E_(QG,n)^n</vt:lpstr>
      <vt:lpstr>Discussion</vt:lpstr>
      <vt:lpstr>Combined Result</vt:lpstr>
      <vt:lpstr>Discussion</vt:lpstr>
      <vt:lpstr>Discussion</vt:lpstr>
      <vt:lpstr>Discussion</vt:lpstr>
      <vt:lpstr>Summary</vt:lpstr>
      <vt:lpstr>Back up</vt:lpstr>
      <vt:lpstr>Odie</vt:lpstr>
      <vt:lpstr>FLUTE(2)</vt:lpstr>
      <vt:lpstr>dN_exc/dE plot</vt:lpstr>
      <vt:lpstr>Uncertainty of ΔE</vt:lpstr>
      <vt:lpstr>Uncertainty of Δt </vt:lpstr>
      <vt:lpstr>Determination of upper/lower limit</vt:lpstr>
      <vt:lpstr>dN_exc/dE plot</vt:lpstr>
      <vt:lpstr>Error of Physics quantity</vt:lpstr>
      <vt:lpstr>Where is photon’s truly source?</vt:lpstr>
      <vt:lpstr>Check a direction of photon’s source(1)</vt:lpstr>
      <vt:lpstr>Check a direction of photon’s source(2)</vt:lpstr>
      <vt:lpstr>What kappa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Target Object</dc:title>
  <dc:creator>Shunsuke</dc:creator>
  <cp:lastModifiedBy>kazu</cp:lastModifiedBy>
  <cp:revision>33</cp:revision>
  <dcterms:created xsi:type="dcterms:W3CDTF">2015-03-07T00:57:32Z</dcterms:created>
  <dcterms:modified xsi:type="dcterms:W3CDTF">2015-03-07T10:11:17Z</dcterms:modified>
</cp:coreProperties>
</file>