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notesSlides/notesSlide5.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embeddings/oleObject4.bin" ContentType="application/vnd.openxmlformats-officedocument.oleObject"/>
  <Override PartName="/ppt/notesSlides/notesSlide20.xml" ContentType="application/vnd.openxmlformats-officedocument.presentationml.notesSlide+xml"/>
  <Override PartName="/ppt/notesSlides/notesSlide21.xml" ContentType="application/vnd.openxmlformats-officedocument.presentationml.notesSlide+xml"/>
  <Override PartName="/ppt/embeddings/oleObject5.bin" ContentType="application/vnd.openxmlformats-officedocument.oleObject"/>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40"/>
  </p:notesMasterIdLst>
  <p:handoutMasterIdLst>
    <p:handoutMasterId r:id="rId41"/>
  </p:handoutMasterIdLst>
  <p:sldIdLst>
    <p:sldId id="259" r:id="rId4"/>
    <p:sldId id="262" r:id="rId5"/>
    <p:sldId id="315" r:id="rId6"/>
    <p:sldId id="319" r:id="rId7"/>
    <p:sldId id="258" r:id="rId8"/>
    <p:sldId id="260" r:id="rId9"/>
    <p:sldId id="303" r:id="rId10"/>
    <p:sldId id="261" r:id="rId11"/>
    <p:sldId id="264" r:id="rId12"/>
    <p:sldId id="316" r:id="rId13"/>
    <p:sldId id="356" r:id="rId14"/>
    <p:sldId id="357" r:id="rId15"/>
    <p:sldId id="358" r:id="rId16"/>
    <p:sldId id="359" r:id="rId17"/>
    <p:sldId id="360" r:id="rId18"/>
    <p:sldId id="361" r:id="rId19"/>
    <p:sldId id="362" r:id="rId20"/>
    <p:sldId id="363" r:id="rId21"/>
    <p:sldId id="364" r:id="rId22"/>
    <p:sldId id="317" r:id="rId23"/>
    <p:sldId id="372" r:id="rId24"/>
    <p:sldId id="373" r:id="rId25"/>
    <p:sldId id="374" r:id="rId26"/>
    <p:sldId id="314" r:id="rId27"/>
    <p:sldId id="382" r:id="rId28"/>
    <p:sldId id="384" r:id="rId29"/>
    <p:sldId id="385" r:id="rId30"/>
    <p:sldId id="386" r:id="rId31"/>
    <p:sldId id="375" r:id="rId32"/>
    <p:sldId id="376" r:id="rId33"/>
    <p:sldId id="377" r:id="rId34"/>
    <p:sldId id="378" r:id="rId35"/>
    <p:sldId id="379" r:id="rId36"/>
    <p:sldId id="380" r:id="rId37"/>
    <p:sldId id="341" r:id="rId38"/>
    <p:sldId id="381" r:id="rId39"/>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1EDD"/>
    <a:srgbClr val="FF70C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094" autoAdjust="0"/>
    <p:restoredTop sz="91188" autoAdjust="0"/>
  </p:normalViewPr>
  <p:slideViewPr>
    <p:cSldViewPr snapToGrid="0" snapToObjects="1">
      <p:cViewPr>
        <p:scale>
          <a:sx n="85" d="100"/>
          <a:sy n="85" d="100"/>
        </p:scale>
        <p:origin x="-80" y="184"/>
      </p:cViewPr>
      <p:guideLst>
        <p:guide orient="horz" pos="2160"/>
        <p:guide pos="2880"/>
      </p:guideLst>
    </p:cSldViewPr>
  </p:slideViewPr>
  <p:outlineViewPr>
    <p:cViewPr>
      <p:scale>
        <a:sx n="33" d="100"/>
        <a:sy n="33" d="100"/>
      </p:scale>
      <p:origin x="0" y="520"/>
    </p:cViewPr>
  </p:outlineViewPr>
  <p:notesTextViewPr>
    <p:cViewPr>
      <p:scale>
        <a:sx n="100" d="100"/>
        <a:sy n="100" d="100"/>
      </p:scale>
      <p:origin x="0" y="0"/>
    </p:cViewPr>
  </p:notesTextViewPr>
  <p:sorterViewPr>
    <p:cViewPr>
      <p:scale>
        <a:sx n="115" d="100"/>
        <a:sy n="115"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 Id="rId2"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kumimoji="1" lang="en-US" altLang="ja-JP" smtClean="0"/>
              <a:t>ICRR Spring School </a:t>
            </a:r>
            <a:r>
              <a:rPr kumimoji="1" lang="ja-JP" altLang="en-US" smtClean="0"/>
              <a:t>観測的宇宙論</a:t>
            </a:r>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7C0F091-D2D8-3F4D-A50E-595BECDE45A8}" type="datetime1">
              <a:rPr kumimoji="1" lang="en-US" altLang="ja-JP" smtClean="0"/>
              <a:t>3/8/14</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FE74B68-02B3-964A-A1F4-642F4DBBF366}" type="slidenum">
              <a:rPr kumimoji="1" lang="ja-JP" altLang="en-US" smtClean="0"/>
              <a:t>‹#›</a:t>
            </a:fld>
            <a:endParaRPr kumimoji="1" lang="ja-JP" altLang="en-US"/>
          </a:p>
        </p:txBody>
      </p:sp>
    </p:spTree>
    <p:extLst>
      <p:ext uri="{BB962C8B-B14F-4D97-AF65-F5344CB8AC3E}">
        <p14:creationId xmlns:p14="http://schemas.microsoft.com/office/powerpoint/2010/main" val="194195113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kumimoji="1" lang="en-US" altLang="ja-JP" smtClean="0"/>
              <a:t>ICRR Spring School </a:t>
            </a:r>
            <a:r>
              <a:rPr kumimoji="1" lang="ja-JP" altLang="en-US" smtClean="0"/>
              <a:t>観測的宇宙論</a:t>
            </a:r>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A644E2-B7BF-3A49-B9F9-C0B6C039103A}" type="datetime1">
              <a:rPr kumimoji="1" lang="en-US" altLang="ja-JP" smtClean="0"/>
              <a:t>3/8/14</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704D0C-8623-4449-9E09-41C3C3103A53}" type="slidenum">
              <a:rPr kumimoji="1" lang="ja-JP" altLang="en-US" smtClean="0"/>
              <a:t>‹#›</a:t>
            </a:fld>
            <a:endParaRPr kumimoji="1" lang="ja-JP" altLang="en-US"/>
          </a:p>
        </p:txBody>
      </p:sp>
    </p:spTree>
    <p:extLst>
      <p:ext uri="{BB962C8B-B14F-4D97-AF65-F5344CB8AC3E}">
        <p14:creationId xmlns:p14="http://schemas.microsoft.com/office/powerpoint/2010/main" val="2142009572"/>
      </p:ext>
    </p:extLst>
  </p:cSld>
  <p:clrMap bg1="lt1" tx1="dk1" bg2="lt2" tx2="dk2" accent1="accent1" accent2="accent2" accent3="accent3" accent4="accent4" accent5="accent5" accent6="accent6" hlink="hlink" folHlink="folHlink"/>
  <p:hf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a:p>
            <a:r>
              <a:rPr kumimoji="1" lang="ja-JP" altLang="en-US"/>
              <a:t>----- 会議メモ (3/7/14 18:39) -----</a:t>
            </a:r>
          </a:p>
          <a:p>
            <a:endParaRPr kumimoji="1" lang="ja-JP" altLang="en-US"/>
          </a:p>
          <a:p>
            <a:endParaRPr kumimoji="1" lang="ja-JP" altLang="en-US"/>
          </a:p>
          <a:p>
            <a:endParaRPr kumimoji="1" lang="ja-JP" altLang="en-US"/>
          </a:p>
          <a:p>
            <a:r>
              <a:rPr kumimoji="1" lang="ja-JP" altLang="en-US"/>
              <a:t>----- 会議メモ (3/8/14 08:50) -----</a:t>
            </a:r>
          </a:p>
          <a:p>
            <a:r>
              <a:rPr kumimoji="1" lang="ja-JP" altLang="en-US"/>
              <a:t>皆さんご存知のハッブル宇宙望遠鏡のHFFプロジェクトの観測データを用いて再電離に迫りました</a:t>
            </a:r>
          </a:p>
        </p:txBody>
      </p:sp>
      <p:sp>
        <p:nvSpPr>
          <p:cNvPr id="4" name="スライド番号プレースホルダー 3"/>
          <p:cNvSpPr>
            <a:spLocks noGrp="1"/>
          </p:cNvSpPr>
          <p:nvPr>
            <p:ph type="sldNum" sz="quarter" idx="10"/>
          </p:nvPr>
        </p:nvSpPr>
        <p:spPr/>
        <p:txBody>
          <a:bodyPr/>
          <a:lstStyle/>
          <a:p>
            <a:fld id="{B6704D0C-8623-4449-9E09-41C3C3103A53}" type="slidenum">
              <a:rPr kumimoji="1" lang="ja-JP" altLang="en-US" smtClean="0"/>
              <a:t>1</a:t>
            </a:fld>
            <a:endParaRPr kumimoji="1" lang="ja-JP" altLang="en-US"/>
          </a:p>
        </p:txBody>
      </p:sp>
      <p:sp>
        <p:nvSpPr>
          <p:cNvPr id="5" name="ヘッダー プレースホルダー 4"/>
          <p:cNvSpPr>
            <a:spLocks noGrp="1"/>
          </p:cNvSpPr>
          <p:nvPr>
            <p:ph type="hdr" sz="quarter" idx="11"/>
          </p:nvPr>
        </p:nvSpPr>
        <p:spPr/>
        <p:txBody>
          <a:bodyPr/>
          <a:lstStyle/>
          <a:p>
            <a:r>
              <a:rPr kumimoji="1" lang="en-US" altLang="ja-JP" smtClean="0"/>
              <a:t>ICRR Spring School </a:t>
            </a:r>
            <a:r>
              <a:rPr kumimoji="1" lang="ja-JP" altLang="en-US" smtClean="0"/>
              <a:t>観測的宇宙論</a:t>
            </a:r>
            <a:endParaRPr kumimoji="1" lang="ja-JP" altLang="en-US"/>
          </a:p>
        </p:txBody>
      </p:sp>
    </p:spTree>
    <p:extLst>
      <p:ext uri="{BB962C8B-B14F-4D97-AF65-F5344CB8AC3E}">
        <p14:creationId xmlns:p14="http://schemas.microsoft.com/office/powerpoint/2010/main" val="1420572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dirty="0" smtClean="0"/>
              <a:t>例えば、ｚ</a:t>
            </a:r>
            <a:r>
              <a:rPr lang="en-US" altLang="ja-JP" dirty="0" smtClean="0"/>
              <a:t>~7</a:t>
            </a:r>
            <a:r>
              <a:rPr lang="ja-JP" altLang="en-US" dirty="0" smtClean="0"/>
              <a:t>の天体を探そうとしたとき、</a:t>
            </a:r>
            <a:endParaRPr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dirty="0" smtClean="0"/>
              <a:t>銀河の</a:t>
            </a:r>
            <a:r>
              <a:rPr kumimoji="1" lang="en-US" altLang="ja-JP" dirty="0" smtClean="0"/>
              <a:t>1216Å(UV)</a:t>
            </a:r>
            <a:r>
              <a:rPr kumimoji="1" lang="ja-JP" altLang="en-US" dirty="0" smtClean="0"/>
              <a:t>のエネルギーが水素に吸収されることにより見える特徴のあるスペクトルの形（</a:t>
            </a:r>
            <a:r>
              <a:rPr kumimoji="1" lang="en-US" altLang="ja-JP" dirty="0" smtClean="0"/>
              <a:t>Lyα</a:t>
            </a:r>
            <a:r>
              <a:rPr kumimoji="1" lang="ja-JP" altLang="en-US" dirty="0" smtClean="0"/>
              <a:t>ブレーク）を用いて天体を探します。</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dirty="0" smtClean="0"/>
              <a:t>Z〜</a:t>
            </a:r>
            <a:r>
              <a:rPr kumimoji="1" lang="ja-JP" altLang="en-US" dirty="0" smtClean="0"/>
              <a:t>７のとき、</a:t>
            </a:r>
            <a:r>
              <a:rPr kumimoji="1" lang="en-US" altLang="ja-JP" dirty="0" smtClean="0"/>
              <a:t>1216Å</a:t>
            </a:r>
            <a:r>
              <a:rPr kumimoji="1" lang="ja-JP" altLang="en-US" dirty="0" smtClean="0"/>
              <a:t>の波長というのは、（</a:t>
            </a:r>
            <a:r>
              <a:rPr kumimoji="1" lang="en-US" altLang="ja-JP" dirty="0" smtClean="0"/>
              <a:t>1+z</a:t>
            </a:r>
            <a:r>
              <a:rPr kumimoji="1" lang="ja-JP" altLang="en-US" dirty="0" smtClean="0"/>
              <a:t>）倍なので、</a:t>
            </a:r>
            <a:r>
              <a:rPr kumimoji="1" lang="en-US" altLang="ja-JP" dirty="0" smtClean="0"/>
              <a:t>9728Å</a:t>
            </a:r>
            <a:r>
              <a:rPr kumimoji="1" lang="ja-JP" altLang="en-US" dirty="0" smtClean="0"/>
              <a:t>に引き延ばされます。</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したがって、このとき、</a:t>
            </a:r>
            <a:r>
              <a:rPr kumimoji="1" lang="en-US" altLang="ja-JP" dirty="0" smtClean="0"/>
              <a:t>9728Å</a:t>
            </a:r>
            <a:r>
              <a:rPr kumimoji="1" lang="ja-JP" altLang="en-US" dirty="0" smtClean="0"/>
              <a:t>よりも短波長側では天体は検出されず、それよりも高波長側では検出されることになる</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dirty="0" smtClean="0"/>
              <a:t>Z〜</a:t>
            </a:r>
            <a:r>
              <a:rPr kumimoji="1" lang="ja-JP" altLang="en-US" dirty="0" smtClean="0"/>
              <a:t>８のときには、もっと引き延ばされるので、長波長側にずれこむ</a:t>
            </a:r>
          </a:p>
        </p:txBody>
      </p:sp>
      <p:sp>
        <p:nvSpPr>
          <p:cNvPr id="4" name="スライド番号プレースホルダー 3"/>
          <p:cNvSpPr>
            <a:spLocks noGrp="1"/>
          </p:cNvSpPr>
          <p:nvPr>
            <p:ph type="sldNum" sz="quarter" idx="10"/>
          </p:nvPr>
        </p:nvSpPr>
        <p:spPr/>
        <p:txBody>
          <a:bodyPr/>
          <a:lstStyle/>
          <a:p>
            <a:fld id="{550E8011-FECF-B649-A50B-40DAEB87959B}" type="slidenum">
              <a:rPr kumimoji="1" lang="ja-JP" altLang="en-US" smtClean="0"/>
              <a:t>13</a:t>
            </a:fld>
            <a:endParaRPr kumimoji="1" lang="ja-JP" altLang="en-US"/>
          </a:p>
        </p:txBody>
      </p:sp>
    </p:spTree>
    <p:extLst>
      <p:ext uri="{BB962C8B-B14F-4D97-AF65-F5344CB8AC3E}">
        <p14:creationId xmlns:p14="http://schemas.microsoft.com/office/powerpoint/2010/main" val="1237236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定量的に行うには等級によるカラーの評価が必要</a:t>
            </a:r>
            <a:endParaRPr kumimoji="1" lang="en-US" altLang="ja-JP" dirty="0" smtClean="0"/>
          </a:p>
          <a:p>
            <a:endParaRPr kumimoji="1" lang="en-US" altLang="ja-JP" dirty="0" smtClean="0"/>
          </a:p>
          <a:p>
            <a:r>
              <a:rPr kumimoji="1" lang="ja-JP" altLang="en-US" dirty="0" smtClean="0"/>
              <a:t>前景天体を除くためにカラーによって評価をする</a:t>
            </a:r>
            <a:endParaRPr kumimoji="1" lang="en-US" altLang="ja-JP" dirty="0" smtClean="0"/>
          </a:p>
          <a:p>
            <a:r>
              <a:rPr kumimoji="1" lang="ja-JP" altLang="en-US" dirty="0" smtClean="0"/>
              <a:t>このときのフィルターを用いた選別指標は先行研究によるものを用いる</a:t>
            </a:r>
            <a:endParaRPr kumimoji="1" lang="en-US" altLang="ja-JP" dirty="0" smtClean="0"/>
          </a:p>
          <a:p>
            <a:r>
              <a:rPr kumimoji="1" lang="ja-JP" altLang="en-US" dirty="0" smtClean="0"/>
              <a:t>この図では、網かけの部分に入っていれば</a:t>
            </a:r>
            <a:r>
              <a:rPr kumimoji="1" lang="en-US" altLang="ja-JP" dirty="0" smtClean="0"/>
              <a:t>z~7</a:t>
            </a:r>
            <a:r>
              <a:rPr kumimoji="1" lang="ja-JP" altLang="en-US" dirty="0" smtClean="0"/>
              <a:t>の候補といえる</a:t>
            </a:r>
            <a:endParaRPr kumimoji="1" lang="en-US" altLang="ja-JP" dirty="0" smtClean="0"/>
          </a:p>
          <a:p>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dirty="0" smtClean="0"/>
              <a:t>Av→</a:t>
            </a:r>
            <a:r>
              <a:rPr kumimoji="1" lang="ja-JP" altLang="en-US" dirty="0" smtClean="0"/>
              <a:t>ダストげんこうによるもの</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この図はダストげんこうを考慮していない</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smtClean="0"/>
          </a:p>
        </p:txBody>
      </p:sp>
      <p:sp>
        <p:nvSpPr>
          <p:cNvPr id="4" name="スライド番号プレースホルダー 3"/>
          <p:cNvSpPr>
            <a:spLocks noGrp="1"/>
          </p:cNvSpPr>
          <p:nvPr>
            <p:ph type="sldNum" sz="quarter" idx="10"/>
          </p:nvPr>
        </p:nvSpPr>
        <p:spPr/>
        <p:txBody>
          <a:bodyPr/>
          <a:lstStyle/>
          <a:p>
            <a:fld id="{EAD27251-DA75-014A-AED9-4452AB86B492}" type="slidenum">
              <a:rPr kumimoji="1" lang="ja-JP" altLang="en-US" smtClean="0"/>
              <a:t>14</a:t>
            </a:fld>
            <a:endParaRPr kumimoji="1" lang="ja-JP" altLang="en-US"/>
          </a:p>
        </p:txBody>
      </p:sp>
    </p:spTree>
    <p:extLst>
      <p:ext uri="{BB962C8B-B14F-4D97-AF65-F5344CB8AC3E}">
        <p14:creationId xmlns:p14="http://schemas.microsoft.com/office/powerpoint/2010/main" val="3554787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今回解析した</a:t>
            </a:r>
            <a:r>
              <a:rPr kumimoji="1" lang="en-US" altLang="ja-JP" dirty="0" smtClean="0"/>
              <a:t>z~8</a:t>
            </a:r>
            <a:r>
              <a:rPr kumimoji="1" lang="ja-JP" altLang="en-US" dirty="0" smtClean="0"/>
              <a:t>のもの</a:t>
            </a:r>
            <a:endParaRPr kumimoji="1" lang="en-US" altLang="ja-JP" dirty="0" smtClean="0"/>
          </a:p>
          <a:p>
            <a:r>
              <a:rPr kumimoji="1" lang="ja-JP" altLang="en-US" dirty="0" smtClean="0"/>
              <a:t>長波長側では、検出されている</a:t>
            </a:r>
            <a:endParaRPr kumimoji="1" lang="en-US" altLang="ja-JP" dirty="0" smtClean="0"/>
          </a:p>
          <a:p>
            <a:r>
              <a:rPr kumimoji="1" lang="ja-JP" altLang="en-US" dirty="0" smtClean="0"/>
              <a:t>これが、短波長側で検出されなければ、</a:t>
            </a:r>
            <a:r>
              <a:rPr kumimoji="1" lang="en-US" altLang="ja-JP" dirty="0" smtClean="0"/>
              <a:t>z~8</a:t>
            </a:r>
            <a:r>
              <a:rPr kumimoji="1" lang="ja-JP" altLang="en-US" dirty="0" smtClean="0"/>
              <a:t>の銀河といえる</a:t>
            </a:r>
            <a:endParaRPr kumimoji="1" lang="ja-JP" altLang="en-US" dirty="0"/>
          </a:p>
        </p:txBody>
      </p:sp>
      <p:sp>
        <p:nvSpPr>
          <p:cNvPr id="4" name="スライド番号プレースホルダー 3"/>
          <p:cNvSpPr>
            <a:spLocks noGrp="1"/>
          </p:cNvSpPr>
          <p:nvPr>
            <p:ph type="sldNum" sz="quarter" idx="10"/>
          </p:nvPr>
        </p:nvSpPr>
        <p:spPr/>
        <p:txBody>
          <a:bodyPr/>
          <a:lstStyle/>
          <a:p>
            <a:fld id="{B6704D0C-8623-4449-9E09-41C3C3103A53}" type="slidenum">
              <a:rPr kumimoji="1" lang="ja-JP" altLang="en-US" smtClean="0"/>
              <a:t>15</a:t>
            </a:fld>
            <a:endParaRPr kumimoji="1" lang="ja-JP" altLang="en-US"/>
          </a:p>
        </p:txBody>
      </p:sp>
    </p:spTree>
    <p:extLst>
      <p:ext uri="{BB962C8B-B14F-4D97-AF65-F5344CB8AC3E}">
        <p14:creationId xmlns:p14="http://schemas.microsoft.com/office/powerpoint/2010/main" val="2949681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実際に、短い波長の方では、ライマンブレークしており、検出されていない</a:t>
            </a:r>
            <a:endParaRPr kumimoji="1" lang="en-US" altLang="ja-JP" dirty="0" smtClean="0"/>
          </a:p>
          <a:p>
            <a:r>
              <a:rPr kumimoji="1" lang="ja-JP" altLang="en-US" dirty="0" smtClean="0"/>
              <a:t>つまり、</a:t>
            </a:r>
            <a:r>
              <a:rPr kumimoji="1" lang="en-US" altLang="ja-JP" dirty="0" smtClean="0"/>
              <a:t>z~8</a:t>
            </a:r>
            <a:r>
              <a:rPr kumimoji="1" lang="ja-JP" altLang="en-US" dirty="0" smtClean="0"/>
              <a:t>候補といえる</a:t>
            </a:r>
            <a:endParaRPr kumimoji="1" lang="ja-JP" altLang="en-US" dirty="0"/>
          </a:p>
        </p:txBody>
      </p:sp>
      <p:sp>
        <p:nvSpPr>
          <p:cNvPr id="4" name="スライド番号プレースホルダー 3"/>
          <p:cNvSpPr>
            <a:spLocks noGrp="1"/>
          </p:cNvSpPr>
          <p:nvPr>
            <p:ph type="sldNum" sz="quarter" idx="10"/>
          </p:nvPr>
        </p:nvSpPr>
        <p:spPr/>
        <p:txBody>
          <a:bodyPr/>
          <a:lstStyle/>
          <a:p>
            <a:fld id="{B6704D0C-8623-4449-9E09-41C3C3103A53}" type="slidenum">
              <a:rPr kumimoji="1" lang="ja-JP" altLang="en-US" smtClean="0"/>
              <a:t>16</a:t>
            </a:fld>
            <a:endParaRPr kumimoji="1" lang="ja-JP" altLang="en-US"/>
          </a:p>
        </p:txBody>
      </p:sp>
    </p:spTree>
    <p:extLst>
      <p:ext uri="{BB962C8B-B14F-4D97-AF65-F5344CB8AC3E}">
        <p14:creationId xmlns:p14="http://schemas.microsoft.com/office/powerpoint/2010/main" val="3428699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贈効率</a:t>
            </a:r>
            <a:endParaRPr kumimoji="1" lang="en-US" altLang="ja-JP" dirty="0" smtClean="0"/>
          </a:p>
          <a:p>
            <a:r>
              <a:rPr kumimoji="1" lang="ja-JP" altLang="en-US" dirty="0" smtClean="0"/>
              <a:t>並：２倍程度</a:t>
            </a:r>
            <a:endParaRPr kumimoji="1" lang="en-US" altLang="ja-JP" dirty="0" smtClean="0"/>
          </a:p>
          <a:p>
            <a:r>
              <a:rPr kumimoji="1" lang="ja-JP" altLang="en-US" dirty="0" smtClean="0"/>
              <a:t>アレ：２０倍！</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B6704D0C-8623-4449-9E09-41C3C3103A53}" type="slidenum">
              <a:rPr kumimoji="1" lang="ja-JP" altLang="en-US" smtClean="0"/>
              <a:t>17</a:t>
            </a:fld>
            <a:endParaRPr kumimoji="1" lang="ja-JP" altLang="en-US"/>
          </a:p>
        </p:txBody>
      </p:sp>
    </p:spTree>
    <p:extLst>
      <p:ext uri="{BB962C8B-B14F-4D97-AF65-F5344CB8AC3E}">
        <p14:creationId xmlns:p14="http://schemas.microsoft.com/office/powerpoint/2010/main" val="4067231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これまでの限界は</a:t>
            </a:r>
            <a:r>
              <a:rPr kumimoji="1" lang="en-US" altLang="ja-JP" dirty="0" smtClean="0"/>
              <a:t>−</a:t>
            </a:r>
            <a:r>
              <a:rPr kumimoji="1" lang="ja-JP" altLang="en-US" dirty="0" smtClean="0"/>
              <a:t>１７付近だったので、</a:t>
            </a:r>
            <a:r>
              <a:rPr kumimoji="1" lang="en-US" altLang="ja-JP" dirty="0" smtClean="0"/>
              <a:t>−</a:t>
            </a:r>
            <a:r>
              <a:rPr kumimoji="1" lang="ja-JP" altLang="en-US" dirty="0" smtClean="0"/>
              <a:t>１５等級付近まで見えたというのはすごい結果である！！！！</a:t>
            </a:r>
            <a:endParaRPr kumimoji="1" lang="en-US" altLang="ja-JP" dirty="0" smtClean="0"/>
          </a:p>
          <a:p>
            <a:r>
              <a:rPr kumimoji="1" lang="ja-JP" altLang="en-US" dirty="0" smtClean="0"/>
              <a:t>実際は非常に暗い天体だが、重力レンズ効果により、明るく見えている</a:t>
            </a:r>
            <a:endParaRPr kumimoji="1" lang="en-US" altLang="ja-JP" dirty="0" smtClean="0"/>
          </a:p>
          <a:p>
            <a:r>
              <a:rPr kumimoji="1" lang="ja-JP" altLang="en-US" dirty="0" smtClean="0"/>
              <a:t>増光率：</a:t>
            </a:r>
            <a:endParaRPr kumimoji="1" lang="en-US" altLang="ja-JP" dirty="0" smtClean="0"/>
          </a:p>
          <a:p>
            <a:endParaRPr kumimoji="1" lang="en-US" altLang="ja-JP" dirty="0" smtClean="0"/>
          </a:p>
          <a:p>
            <a:r>
              <a:rPr kumimoji="1" lang="en-US" altLang="ja-JP" dirty="0" smtClean="0"/>
              <a:t>-15.8807</a:t>
            </a:r>
            <a:r>
              <a:rPr kumimoji="1" lang="ja-JP" altLang="en-US" dirty="0" smtClean="0"/>
              <a:t>等級　等級（どれくらい暗い天体まで見えたのか、それがすごいこと！！！）とイメージでスライド一枚（強調）</a:t>
            </a:r>
            <a:endParaRPr kumimoji="1" lang="en-US" altLang="ja-JP" dirty="0" smtClean="0"/>
          </a:p>
          <a:p>
            <a:endParaRPr kumimoji="1" lang="ja-JP" altLang="en-US" dirty="0" smtClean="0"/>
          </a:p>
        </p:txBody>
      </p:sp>
      <p:sp>
        <p:nvSpPr>
          <p:cNvPr id="4" name="スライド番号プレースホルダー 3"/>
          <p:cNvSpPr>
            <a:spLocks noGrp="1"/>
          </p:cNvSpPr>
          <p:nvPr>
            <p:ph type="sldNum" sz="quarter" idx="10"/>
          </p:nvPr>
        </p:nvSpPr>
        <p:spPr/>
        <p:txBody>
          <a:bodyPr/>
          <a:lstStyle/>
          <a:p>
            <a:fld id="{B6704D0C-8623-4449-9E09-41C3C3103A53}" type="slidenum">
              <a:rPr kumimoji="1" lang="ja-JP" altLang="en-US" smtClean="0"/>
              <a:t>19</a:t>
            </a:fld>
            <a:endParaRPr kumimoji="1" lang="ja-JP" altLang="en-US"/>
          </a:p>
        </p:txBody>
      </p:sp>
    </p:spTree>
    <p:extLst>
      <p:ext uri="{BB962C8B-B14F-4D97-AF65-F5344CB8AC3E}">
        <p14:creationId xmlns:p14="http://schemas.microsoft.com/office/powerpoint/2010/main" val="347189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704D0C-8623-4449-9E09-41C3C3103A53}" type="slidenum">
              <a:rPr kumimoji="1" lang="ja-JP" altLang="en-US" smtClean="0"/>
              <a:t>22</a:t>
            </a:fld>
            <a:endParaRPr kumimoji="1" lang="ja-JP" altLang="en-US"/>
          </a:p>
        </p:txBody>
      </p:sp>
    </p:spTree>
    <p:extLst>
      <p:ext uri="{BB962C8B-B14F-4D97-AF65-F5344CB8AC3E}">
        <p14:creationId xmlns:p14="http://schemas.microsoft.com/office/powerpoint/2010/main" val="3130850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5678CB43-5886-7347-BFFD-BD08B014CD89}" type="slidenum">
              <a:rPr kumimoji="1" lang="ja-JP" altLang="en-US" smtClean="0"/>
              <a:t>23</a:t>
            </a:fld>
            <a:endParaRPr kumimoji="1" lang="ja-JP" altLang="en-US"/>
          </a:p>
        </p:txBody>
      </p:sp>
    </p:spTree>
    <p:extLst>
      <p:ext uri="{BB962C8B-B14F-4D97-AF65-F5344CB8AC3E}">
        <p14:creationId xmlns:p14="http://schemas.microsoft.com/office/powerpoint/2010/main" val="2419688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6704D0C-8623-4449-9E09-41C3C3103A53}" type="slidenum">
              <a:rPr kumimoji="1" lang="ja-JP" altLang="en-US" smtClean="0"/>
              <a:t>24</a:t>
            </a:fld>
            <a:endParaRPr kumimoji="1" lang="ja-JP" altLang="en-US"/>
          </a:p>
        </p:txBody>
      </p:sp>
      <p:sp>
        <p:nvSpPr>
          <p:cNvPr id="5" name="ヘッダー プレースホルダー 4"/>
          <p:cNvSpPr>
            <a:spLocks noGrp="1"/>
          </p:cNvSpPr>
          <p:nvPr>
            <p:ph type="hdr" sz="quarter" idx="11"/>
          </p:nvPr>
        </p:nvSpPr>
        <p:spPr/>
        <p:txBody>
          <a:bodyPr/>
          <a:lstStyle/>
          <a:p>
            <a:r>
              <a:rPr kumimoji="1" lang="en-US" altLang="ja-JP" smtClean="0"/>
              <a:t>ICRR Spring School </a:t>
            </a:r>
            <a:r>
              <a:rPr kumimoji="1" lang="ja-JP" altLang="en-US" smtClean="0"/>
              <a:t>観測的宇宙論</a:t>
            </a:r>
            <a:endParaRPr kumimoji="1" lang="ja-JP" altLang="en-US"/>
          </a:p>
        </p:txBody>
      </p:sp>
    </p:spTree>
    <p:extLst>
      <p:ext uri="{BB962C8B-B14F-4D97-AF65-F5344CB8AC3E}">
        <p14:creationId xmlns:p14="http://schemas.microsoft.com/office/powerpoint/2010/main" val="2596682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-15.9</a:t>
            </a:r>
            <a:r>
              <a:rPr kumimoji="1" lang="ja-JP" altLang="en-US" dirty="0" smtClean="0"/>
              <a:t>等級の星が！！！</a:t>
            </a:r>
            <a:endParaRPr kumimoji="1" lang="ja-JP" altLang="en-US" dirty="0"/>
          </a:p>
        </p:txBody>
      </p:sp>
      <p:sp>
        <p:nvSpPr>
          <p:cNvPr id="4" name="スライド番号プレースホルダー 3"/>
          <p:cNvSpPr>
            <a:spLocks noGrp="1"/>
          </p:cNvSpPr>
          <p:nvPr>
            <p:ph type="sldNum" sz="quarter" idx="10"/>
          </p:nvPr>
        </p:nvSpPr>
        <p:spPr/>
        <p:txBody>
          <a:bodyPr/>
          <a:lstStyle/>
          <a:p>
            <a:fld id="{5678CB43-5886-7347-BFFD-BD08B014CD89}" type="slidenum">
              <a:rPr kumimoji="1" lang="ja-JP" altLang="en-US" smtClean="0"/>
              <a:t>26</a:t>
            </a:fld>
            <a:endParaRPr kumimoji="1" lang="ja-JP" altLang="en-US"/>
          </a:p>
        </p:txBody>
      </p:sp>
    </p:spTree>
    <p:extLst>
      <p:ext uri="{BB962C8B-B14F-4D97-AF65-F5344CB8AC3E}">
        <p14:creationId xmlns:p14="http://schemas.microsoft.com/office/powerpoint/2010/main" val="2907072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簡単</a:t>
            </a:r>
            <a:r>
              <a:rPr kumimoji="1" lang="ja-JP" altLang="en-US" dirty="0"/>
              <a:t>に一言</a:t>
            </a:r>
          </a:p>
          <a:p>
            <a:endParaRPr kumimoji="1" lang="ja-JP" altLang="en-US" dirty="0"/>
          </a:p>
          <a:p>
            <a:endParaRPr kumimoji="1" lang="ja-JP" altLang="en-US" dirty="0"/>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B6704D0C-8623-4449-9E09-41C3C3103A53}" type="slidenum">
              <a:rPr kumimoji="1" lang="ja-JP" altLang="en-US" smtClean="0"/>
              <a:t>2</a:t>
            </a:fld>
            <a:endParaRPr kumimoji="1" lang="ja-JP" altLang="en-US"/>
          </a:p>
        </p:txBody>
      </p:sp>
      <p:sp>
        <p:nvSpPr>
          <p:cNvPr id="5" name="ヘッダー プレースホルダー 4"/>
          <p:cNvSpPr>
            <a:spLocks noGrp="1"/>
          </p:cNvSpPr>
          <p:nvPr>
            <p:ph type="hdr" sz="quarter" idx="11"/>
          </p:nvPr>
        </p:nvSpPr>
        <p:spPr/>
        <p:txBody>
          <a:bodyPr/>
          <a:lstStyle/>
          <a:p>
            <a:r>
              <a:rPr kumimoji="1" lang="en-US" altLang="ja-JP" smtClean="0"/>
              <a:t>ICRR Spring School </a:t>
            </a:r>
            <a:r>
              <a:rPr kumimoji="1" lang="ja-JP" altLang="en-US" smtClean="0"/>
              <a:t>観測的宇宙論</a:t>
            </a:r>
            <a:endParaRPr kumimoji="1" lang="ja-JP" altLang="en-US"/>
          </a:p>
        </p:txBody>
      </p:sp>
    </p:spTree>
    <p:extLst>
      <p:ext uri="{BB962C8B-B14F-4D97-AF65-F5344CB8AC3E}">
        <p14:creationId xmlns:p14="http://schemas.microsoft.com/office/powerpoint/2010/main" val="556694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観測の限界、</a:t>
            </a:r>
            <a:endParaRPr kumimoji="1" lang="en-US" altLang="ja-JP" dirty="0" smtClean="0"/>
          </a:p>
          <a:p>
            <a:r>
              <a:rPr kumimoji="1" lang="ja-JP" altLang="en-US" dirty="0" smtClean="0"/>
              <a:t>積分の式</a:t>
            </a:r>
            <a:endParaRPr kumimoji="1" lang="en-US" altLang="ja-JP" dirty="0" smtClean="0"/>
          </a:p>
          <a:p>
            <a:endParaRPr kumimoji="1" lang="en-US" altLang="ja-JP" dirty="0" smtClean="0"/>
          </a:p>
          <a:p>
            <a:endParaRPr kumimoji="1" lang="en-US" altLang="ja-JP" dirty="0" smtClean="0"/>
          </a:p>
          <a:p>
            <a:r>
              <a:rPr kumimoji="1" lang="en-US" altLang="ja-JP" dirty="0" smtClean="0"/>
              <a:t>rage</a:t>
            </a:r>
            <a:endParaRPr kumimoji="1" lang="ja-JP" altLang="en-US" dirty="0"/>
          </a:p>
        </p:txBody>
      </p:sp>
      <p:sp>
        <p:nvSpPr>
          <p:cNvPr id="4" name="スライド番号プレースホルダー 3"/>
          <p:cNvSpPr>
            <a:spLocks noGrp="1"/>
          </p:cNvSpPr>
          <p:nvPr>
            <p:ph type="sldNum" sz="quarter" idx="10"/>
          </p:nvPr>
        </p:nvSpPr>
        <p:spPr/>
        <p:txBody>
          <a:bodyPr/>
          <a:lstStyle/>
          <a:p>
            <a:fld id="{B6704D0C-8623-4449-9E09-41C3C3103A53}" type="slidenum">
              <a:rPr kumimoji="1" lang="ja-JP" altLang="en-US" smtClean="0"/>
              <a:t>27</a:t>
            </a:fld>
            <a:endParaRPr kumimoji="1" lang="ja-JP" altLang="en-US"/>
          </a:p>
        </p:txBody>
      </p:sp>
    </p:spTree>
    <p:extLst>
      <p:ext uri="{BB962C8B-B14F-4D97-AF65-F5344CB8AC3E}">
        <p14:creationId xmlns:p14="http://schemas.microsoft.com/office/powerpoint/2010/main" val="7008157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銀河のスペクトルが</a:t>
            </a:r>
            <a:r>
              <a:rPr lang="en-US" altLang="ja-JP" dirty="0" smtClean="0"/>
              <a:t>z</a:t>
            </a:r>
            <a:r>
              <a:rPr lang="ja-JP" altLang="en-US" dirty="0" smtClean="0"/>
              <a:t>依存</a:t>
            </a:r>
            <a:endParaRPr lang="en-US" altLang="ja-JP" dirty="0" smtClean="0"/>
          </a:p>
          <a:p>
            <a:endParaRPr lang="en-US" altLang="ja-JP" dirty="0" smtClean="0"/>
          </a:p>
          <a:p>
            <a:r>
              <a:rPr lang="ja-JP" altLang="en-US" dirty="0" smtClean="0"/>
              <a:t>観測点での波長が</a:t>
            </a:r>
            <a:r>
              <a:rPr lang="en-US" altLang="en-US" dirty="0" smtClean="0"/>
              <a:t>1.25</a:t>
            </a:r>
            <a:r>
              <a:rPr lang="en-US" altLang="ja-JP" dirty="0" smtClean="0"/>
              <a:t>μm(z=7)</a:t>
            </a:r>
            <a:r>
              <a:rPr lang="ja-JP" altLang="en-US" dirty="0" smtClean="0"/>
              <a:t>と</a:t>
            </a:r>
            <a:r>
              <a:rPr lang="en-US" altLang="ja-JP" dirty="0" smtClean="0"/>
              <a:t>1.60μm(z=8)</a:t>
            </a:r>
            <a:r>
              <a:rPr lang="ja-JP" altLang="en-US" dirty="0" smtClean="0"/>
              <a:t>での等級</a:t>
            </a:r>
            <a:r>
              <a:rPr lang="en-US" altLang="ja-JP" dirty="0" smtClean="0"/>
              <a:t>(=</a:t>
            </a:r>
            <a:r>
              <a:rPr lang="ja-JP" altLang="en-US" dirty="0" smtClean="0"/>
              <a:t>光度</a:t>
            </a:r>
            <a:r>
              <a:rPr lang="en-US" altLang="ja-JP" dirty="0" smtClean="0"/>
              <a:t>)</a:t>
            </a:r>
          </a:p>
          <a:p>
            <a:r>
              <a:rPr kumimoji="1" lang="ja-JP" altLang="en-US" dirty="0" smtClean="0"/>
              <a:t>赤方偏移前の波長を求めると、それぞれ</a:t>
            </a:r>
            <a:r>
              <a:rPr lang="en-US" altLang="ja-JP" dirty="0" smtClean="0">
                <a:solidFill>
                  <a:srgbClr val="FF0000"/>
                </a:solidFill>
              </a:rPr>
              <a:t>1560Å(z=7)</a:t>
            </a:r>
            <a:r>
              <a:rPr lang="ja-JP" altLang="en-US" dirty="0" smtClean="0"/>
              <a:t>と</a:t>
            </a:r>
            <a:r>
              <a:rPr lang="en-US" altLang="ja-JP" dirty="0" smtClean="0">
                <a:solidFill>
                  <a:srgbClr val="FF0000"/>
                </a:solidFill>
              </a:rPr>
              <a:t>1780Å(z=8)</a:t>
            </a:r>
          </a:p>
          <a:p>
            <a:endParaRPr lang="en-US" altLang="ja-JP" dirty="0" smtClean="0"/>
          </a:p>
          <a:p>
            <a:r>
              <a:rPr lang="ja-JP" altLang="en-US" dirty="0" smtClean="0"/>
              <a:t>実際に水素を電離するには</a:t>
            </a:r>
            <a:r>
              <a:rPr lang="en-US" altLang="ja-JP" dirty="0" smtClean="0">
                <a:solidFill>
                  <a:srgbClr val="FF0000"/>
                </a:solidFill>
              </a:rPr>
              <a:t>13.6eV</a:t>
            </a:r>
            <a:r>
              <a:rPr lang="ja-JP" altLang="en-US" dirty="0" smtClean="0">
                <a:solidFill>
                  <a:srgbClr val="FF0000"/>
                </a:solidFill>
              </a:rPr>
              <a:t>以上</a:t>
            </a:r>
            <a:r>
              <a:rPr lang="en-US" altLang="ja-JP" dirty="0" smtClean="0">
                <a:solidFill>
                  <a:srgbClr val="FF0000"/>
                </a:solidFill>
              </a:rPr>
              <a:t>(=912Å</a:t>
            </a:r>
            <a:r>
              <a:rPr lang="ja-JP" altLang="en-US" dirty="0" smtClean="0">
                <a:solidFill>
                  <a:srgbClr val="FF0000"/>
                </a:solidFill>
              </a:rPr>
              <a:t>以下</a:t>
            </a:r>
            <a:r>
              <a:rPr lang="en-US" altLang="ja-JP" dirty="0" smtClean="0">
                <a:solidFill>
                  <a:srgbClr val="FF0000"/>
                </a:solidFill>
              </a:rPr>
              <a:t>)</a:t>
            </a:r>
            <a:r>
              <a:rPr lang="ja-JP" altLang="en-US" dirty="0" smtClean="0">
                <a:solidFill>
                  <a:srgbClr val="FF0000"/>
                </a:solidFill>
              </a:rPr>
              <a:t>の光子</a:t>
            </a:r>
            <a:r>
              <a:rPr lang="ja-JP" altLang="en-US" dirty="0" smtClean="0"/>
              <a:t>が必要</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6704D0C-8623-4449-9E09-41C3C3103A53}" type="slidenum">
              <a:rPr kumimoji="1" lang="ja-JP" altLang="en-US" smtClean="0"/>
              <a:t>28</a:t>
            </a:fld>
            <a:endParaRPr kumimoji="1" lang="ja-JP" altLang="en-US"/>
          </a:p>
        </p:txBody>
      </p:sp>
    </p:spTree>
    <p:extLst>
      <p:ext uri="{BB962C8B-B14F-4D97-AF65-F5344CB8AC3E}">
        <p14:creationId xmlns:p14="http://schemas.microsoft.com/office/powerpoint/2010/main" val="17217670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この青い線は、先ほどのモデルから得られた宇宙再電離に必要な光度密度を示しています。</a:t>
            </a:r>
            <a:endParaRPr kumimoji="1" lang="en-US" altLang="ja-JP" dirty="0" smtClean="0"/>
          </a:p>
          <a:p>
            <a:r>
              <a:rPr kumimoji="1" lang="ja-JP" altLang="en-US" dirty="0" smtClean="0"/>
              <a:t>これまでの観測では、暗い銀河を観測できなかったため、この線まで達することができませんでした。</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6704D0C-8623-4449-9E09-41C3C3103A53}" type="slidenum">
              <a:rPr kumimoji="1" lang="ja-JP" altLang="en-US" smtClean="0"/>
              <a:t>29</a:t>
            </a:fld>
            <a:endParaRPr kumimoji="1" lang="ja-JP" altLang="en-US"/>
          </a:p>
        </p:txBody>
      </p:sp>
    </p:spTree>
    <p:extLst>
      <p:ext uri="{BB962C8B-B14F-4D97-AF65-F5344CB8AC3E}">
        <p14:creationId xmlns:p14="http://schemas.microsoft.com/office/powerpoint/2010/main" val="700815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しかし、今回の</a:t>
            </a:r>
            <a:r>
              <a:rPr kumimoji="1" lang="en-US" altLang="ja-JP" dirty="0" smtClean="0"/>
              <a:t>HFF</a:t>
            </a:r>
            <a:r>
              <a:rPr kumimoji="1" lang="ja-JP" altLang="en-US" dirty="0" smtClean="0"/>
              <a:t>の観測では、</a:t>
            </a:r>
            <a:r>
              <a:rPr kumimoji="1" lang="en-US" altLang="ja-JP" dirty="0" smtClean="0"/>
              <a:t>-</a:t>
            </a:r>
            <a:r>
              <a:rPr kumimoji="1" lang="ja-JP" altLang="en-US" dirty="0" smtClean="0"/>
              <a:t>１５等級の銀河まで検出することができたため、この青い線を超えることができました。</a:t>
            </a:r>
            <a:endParaRPr kumimoji="1" lang="en-US" altLang="ja-JP" dirty="0" smtClean="0"/>
          </a:p>
          <a:p>
            <a:r>
              <a:rPr kumimoji="1" lang="ja-JP" altLang="en-US" dirty="0" smtClean="0"/>
              <a:t>このことから、銀河だけで宇宙再電離が説明できると言えました。</a:t>
            </a:r>
            <a:endParaRPr kumimoji="1" lang="ja-JP" altLang="en-US" dirty="0"/>
          </a:p>
        </p:txBody>
      </p:sp>
      <p:sp>
        <p:nvSpPr>
          <p:cNvPr id="4" name="スライド番号プレースホルダー 3"/>
          <p:cNvSpPr>
            <a:spLocks noGrp="1"/>
          </p:cNvSpPr>
          <p:nvPr>
            <p:ph type="sldNum" sz="quarter" idx="10"/>
          </p:nvPr>
        </p:nvSpPr>
        <p:spPr/>
        <p:txBody>
          <a:bodyPr/>
          <a:lstStyle/>
          <a:p>
            <a:fld id="{B6704D0C-8623-4449-9E09-41C3C3103A53}" type="slidenum">
              <a:rPr kumimoji="1" lang="ja-JP" altLang="en-US" smtClean="0"/>
              <a:t>30</a:t>
            </a:fld>
            <a:endParaRPr kumimoji="1" lang="ja-JP" altLang="en-US"/>
          </a:p>
        </p:txBody>
      </p:sp>
    </p:spTree>
    <p:extLst>
      <p:ext uri="{BB962C8B-B14F-4D97-AF65-F5344CB8AC3E}">
        <p14:creationId xmlns:p14="http://schemas.microsoft.com/office/powerpoint/2010/main" val="7008157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704D0C-8623-4449-9E09-41C3C3103A53}" type="slidenum">
              <a:rPr kumimoji="1" lang="ja-JP" altLang="en-US" smtClean="0"/>
              <a:t>31</a:t>
            </a:fld>
            <a:endParaRPr kumimoji="1" lang="ja-JP" altLang="en-US"/>
          </a:p>
        </p:txBody>
      </p:sp>
    </p:spTree>
    <p:extLst>
      <p:ext uri="{BB962C8B-B14F-4D97-AF65-F5344CB8AC3E}">
        <p14:creationId xmlns:p14="http://schemas.microsoft.com/office/powerpoint/2010/main" val="3515297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704D0C-8623-4449-9E09-41C3C3103A53}" type="slidenum">
              <a:rPr kumimoji="1" lang="ja-JP" altLang="en-US" smtClean="0"/>
              <a:t>32</a:t>
            </a:fld>
            <a:endParaRPr kumimoji="1" lang="ja-JP" altLang="en-US"/>
          </a:p>
        </p:txBody>
      </p:sp>
    </p:spTree>
    <p:extLst>
      <p:ext uri="{BB962C8B-B14F-4D97-AF65-F5344CB8AC3E}">
        <p14:creationId xmlns:p14="http://schemas.microsoft.com/office/powerpoint/2010/main" val="39516847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a:p>
            <a:r>
              <a:rPr kumimoji="1" lang="ja-JP" altLang="en-US"/>
              <a:t>----- 会議メモ (3/7/14 18:39) -----</a:t>
            </a:r>
          </a:p>
          <a:p>
            <a:endParaRPr kumimoji="1" lang="ja-JP" altLang="en-US"/>
          </a:p>
          <a:p>
            <a:endParaRPr kumimoji="1" lang="ja-JP" altLang="en-US"/>
          </a:p>
          <a:p>
            <a:endParaRPr kumimoji="1" lang="ja-JP" altLang="en-US"/>
          </a:p>
        </p:txBody>
      </p:sp>
      <p:sp>
        <p:nvSpPr>
          <p:cNvPr id="4" name="スライド番号プレースホルダー 3"/>
          <p:cNvSpPr>
            <a:spLocks noGrp="1"/>
          </p:cNvSpPr>
          <p:nvPr>
            <p:ph type="sldNum" sz="quarter" idx="10"/>
          </p:nvPr>
        </p:nvSpPr>
        <p:spPr/>
        <p:txBody>
          <a:bodyPr/>
          <a:lstStyle/>
          <a:p>
            <a:fld id="{B6704D0C-8623-4449-9E09-41C3C3103A53}" type="slidenum">
              <a:rPr kumimoji="1" lang="ja-JP" altLang="en-US" smtClean="0"/>
              <a:t>33</a:t>
            </a:fld>
            <a:endParaRPr kumimoji="1" lang="ja-JP" altLang="en-US"/>
          </a:p>
        </p:txBody>
      </p:sp>
    </p:spTree>
    <p:extLst>
      <p:ext uri="{BB962C8B-B14F-4D97-AF65-F5344CB8AC3E}">
        <p14:creationId xmlns:p14="http://schemas.microsoft.com/office/powerpoint/2010/main" val="1420572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この起源はファーストスター、ファーストギャラクシーと関係していると考えられており、その解明が</a:t>
            </a:r>
            <a:r>
              <a:rPr kumimoji="1" lang="en-US" altLang="en-US" dirty="0" smtClean="0"/>
              <a:t>期待</a:t>
            </a:r>
            <a:r>
              <a:rPr kumimoji="1" lang="ja-JP" altLang="en-US" dirty="0" smtClean="0"/>
              <a:t>されている。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B6704D0C-8623-4449-9E09-41C3C3103A53}" type="slidenum">
              <a:rPr kumimoji="1" lang="ja-JP" altLang="en-US" smtClean="0"/>
              <a:t>4</a:t>
            </a:fld>
            <a:endParaRPr kumimoji="1" lang="ja-JP" altLang="en-US"/>
          </a:p>
        </p:txBody>
      </p:sp>
      <p:sp>
        <p:nvSpPr>
          <p:cNvPr id="5" name="ヘッダー プレースホルダー 4"/>
          <p:cNvSpPr>
            <a:spLocks noGrp="1"/>
          </p:cNvSpPr>
          <p:nvPr>
            <p:ph type="hdr" sz="quarter" idx="11"/>
          </p:nvPr>
        </p:nvSpPr>
        <p:spPr/>
        <p:txBody>
          <a:bodyPr/>
          <a:lstStyle/>
          <a:p>
            <a:r>
              <a:rPr kumimoji="1" lang="en-US" altLang="ja-JP" smtClean="0"/>
              <a:t>ICRR Spring School </a:t>
            </a:r>
            <a:r>
              <a:rPr kumimoji="1" lang="ja-JP" altLang="en-US" smtClean="0"/>
              <a:t>観測的宇宙論</a:t>
            </a:r>
            <a:endParaRPr kumimoji="1" lang="ja-JP" altLang="en-US"/>
          </a:p>
        </p:txBody>
      </p:sp>
    </p:spTree>
    <p:extLst>
      <p:ext uri="{BB962C8B-B14F-4D97-AF65-F5344CB8AC3E}">
        <p14:creationId xmlns:p14="http://schemas.microsoft.com/office/powerpoint/2010/main" val="4106220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全銀河の電離光子が再電離を起こすに足りるか足りないかを評価します（口頭）</a:t>
            </a:r>
          </a:p>
          <a:p>
            <a:endParaRPr kumimoji="1" lang="en-US" altLang="ja-JP" dirty="0" smtClean="0"/>
          </a:p>
          <a:p>
            <a:endParaRPr kumimoji="1" lang="en-US" altLang="ja-JP" dirty="0" smtClean="0"/>
          </a:p>
          <a:p>
            <a:r>
              <a:rPr kumimoji="1" lang="ja-JP" altLang="en-US" dirty="0" smtClean="0"/>
              <a:t>光度密度（</a:t>
            </a:r>
            <a:r>
              <a:rPr kumimoji="1" lang="en-US" altLang="ja-JP" dirty="0" smtClean="0"/>
              <a:t>erg</a:t>
            </a:r>
            <a:r>
              <a:rPr kumimoji="1" lang="en-US" altLang="ja-JP" baseline="0" dirty="0" smtClean="0"/>
              <a:t> </a:t>
            </a:r>
            <a:r>
              <a:rPr kumimoji="1" lang="en-US" altLang="ja-JP" dirty="0" smtClean="0"/>
              <a:t>s^-1 Hz^-1 </a:t>
            </a:r>
            <a:r>
              <a:rPr kumimoji="1" lang="en-US" altLang="ja-JP" dirty="0" err="1" smtClean="0"/>
              <a:t>Mpc</a:t>
            </a:r>
            <a:r>
              <a:rPr kumimoji="1" lang="en-US" altLang="ja-JP" dirty="0" smtClean="0"/>
              <a:t>^-3</a:t>
            </a:r>
            <a:r>
              <a:rPr kumimoji="1" lang="ja-JP" altLang="en-US" dirty="0" smtClean="0"/>
              <a:t>）</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6704D0C-8623-4449-9E09-41C3C3103A53}" type="slidenum">
              <a:rPr kumimoji="1" lang="ja-JP" altLang="en-US" smtClean="0"/>
              <a:t>5</a:t>
            </a:fld>
            <a:endParaRPr kumimoji="1" lang="ja-JP" altLang="en-US"/>
          </a:p>
        </p:txBody>
      </p:sp>
      <p:sp>
        <p:nvSpPr>
          <p:cNvPr id="5" name="ヘッダー プレースホルダー 4"/>
          <p:cNvSpPr>
            <a:spLocks noGrp="1"/>
          </p:cNvSpPr>
          <p:nvPr>
            <p:ph type="hdr" sz="quarter" idx="11"/>
          </p:nvPr>
        </p:nvSpPr>
        <p:spPr/>
        <p:txBody>
          <a:bodyPr/>
          <a:lstStyle/>
          <a:p>
            <a:r>
              <a:rPr kumimoji="1" lang="en-US" altLang="ja-JP" smtClean="0"/>
              <a:t>ICRR Spring School </a:t>
            </a:r>
            <a:r>
              <a:rPr kumimoji="1" lang="ja-JP" altLang="en-US" smtClean="0"/>
              <a:t>観測的宇宙論</a:t>
            </a:r>
            <a:endParaRPr kumimoji="1" lang="ja-JP" altLang="en-US"/>
          </a:p>
        </p:txBody>
      </p:sp>
    </p:spTree>
    <p:extLst>
      <p:ext uri="{BB962C8B-B14F-4D97-AF65-F5344CB8AC3E}">
        <p14:creationId xmlns:p14="http://schemas.microsoft.com/office/powerpoint/2010/main" val="974057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全銀河の光度密度を調べるにあたって</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光度関数</a:t>
            </a:r>
            <a:r>
              <a:rPr kumimoji="1" lang="en-US" altLang="ja-JP"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観測された銀河を明るさに対する個数密度でプロット（明るい少ない</a:t>
            </a:r>
            <a:r>
              <a:rPr kumimoji="1" lang="en-US" altLang="ja-JP" dirty="0" smtClean="0"/>
              <a:t>/</a:t>
            </a:r>
            <a:r>
              <a:rPr kumimoji="1" lang="ja-JP" altLang="en-US" dirty="0" smtClean="0"/>
              <a:t>暗い多い）</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このプロットを理論的に説明する光度関数</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フリーパラメーター</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dirty="0" err="1" smtClean="0"/>
              <a:t>Φ</a:t>
            </a:r>
            <a:r>
              <a:rPr kumimoji="1" lang="ja-JP" altLang="en-US" dirty="0" smtClean="0"/>
              <a:t>典型的</a:t>
            </a:r>
            <a:r>
              <a:rPr kumimoji="1" lang="en-US" altLang="ja-JP" dirty="0" smtClean="0"/>
              <a:t> L</a:t>
            </a:r>
            <a:r>
              <a:rPr kumimoji="1" lang="ja-JP" altLang="en-US" dirty="0" smtClean="0"/>
              <a:t>典型的</a:t>
            </a:r>
            <a:r>
              <a:rPr kumimoji="1" lang="en-US" altLang="ja-JP" baseline="0" dirty="0" smtClean="0"/>
              <a:t> </a:t>
            </a:r>
            <a:r>
              <a:rPr kumimoji="1" lang="en-US" altLang="ja-JP" dirty="0" smtClean="0"/>
              <a:t>α</a:t>
            </a:r>
            <a:r>
              <a:rPr kumimoji="1" lang="ja-JP" altLang="en-US" dirty="0" smtClean="0"/>
              <a:t>暗い側での関数のべき</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光度関数</a:t>
            </a:r>
            <a:r>
              <a:rPr kumimoji="1" lang="en-US" altLang="ja-JP" dirty="0" smtClean="0"/>
              <a:t>luminosity</a:t>
            </a:r>
            <a:r>
              <a:rPr kumimoji="1" lang="ja-JP" altLang="en-US" dirty="0" smtClean="0"/>
              <a:t>をかけて積分することで光度密度が得られる。</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暗い部分が関数の形に大きい影響を与えるため、暗い銀河を多く検出することで精度良く光度密度を求められる</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光度密度</a:t>
            </a:r>
            <a:r>
              <a:rPr kumimoji="1" lang="en-US" altLang="ja-JP" dirty="0" smtClean="0"/>
              <a:t>(</a:t>
            </a:r>
            <a:r>
              <a:rPr kumimoji="1" lang="en-US" altLang="ja-JP" dirty="0" err="1" smtClean="0"/>
              <a:t>rg</a:t>
            </a:r>
            <a:r>
              <a:rPr kumimoji="1" lang="en-US" altLang="ja-JP" dirty="0" smtClean="0"/>
              <a:t> s^-1 Hz^-1 </a:t>
            </a:r>
            <a:r>
              <a:rPr kumimoji="1" lang="en-US" altLang="ja-JP" dirty="0" err="1" smtClean="0"/>
              <a:t>Mpc</a:t>
            </a:r>
            <a:r>
              <a:rPr kumimoji="1" lang="en-US" altLang="ja-JP" dirty="0" smtClean="0"/>
              <a:t>^-1)</a:t>
            </a:r>
          </a:p>
        </p:txBody>
      </p:sp>
      <p:sp>
        <p:nvSpPr>
          <p:cNvPr id="4" name="スライド番号プレースホルダー 3"/>
          <p:cNvSpPr>
            <a:spLocks noGrp="1"/>
          </p:cNvSpPr>
          <p:nvPr>
            <p:ph type="sldNum" sz="quarter" idx="10"/>
          </p:nvPr>
        </p:nvSpPr>
        <p:spPr/>
        <p:txBody>
          <a:bodyPr/>
          <a:lstStyle/>
          <a:p>
            <a:fld id="{B6704D0C-8623-4449-9E09-41C3C3103A53}" type="slidenum">
              <a:rPr kumimoji="1" lang="ja-JP" altLang="en-US" smtClean="0"/>
              <a:t>6</a:t>
            </a:fld>
            <a:endParaRPr kumimoji="1" lang="ja-JP" altLang="en-US"/>
          </a:p>
        </p:txBody>
      </p:sp>
      <p:sp>
        <p:nvSpPr>
          <p:cNvPr id="5" name="ヘッダー プレースホルダー 4"/>
          <p:cNvSpPr>
            <a:spLocks noGrp="1"/>
          </p:cNvSpPr>
          <p:nvPr>
            <p:ph type="hdr" sz="quarter" idx="11"/>
          </p:nvPr>
        </p:nvSpPr>
        <p:spPr/>
        <p:txBody>
          <a:bodyPr/>
          <a:lstStyle/>
          <a:p>
            <a:r>
              <a:rPr kumimoji="1" lang="en-US" altLang="ja-JP" smtClean="0"/>
              <a:t>ICRR Spring School </a:t>
            </a:r>
            <a:r>
              <a:rPr kumimoji="1" lang="ja-JP" altLang="en-US" smtClean="0"/>
              <a:t>観測的宇宙論</a:t>
            </a:r>
            <a:endParaRPr kumimoji="1" lang="ja-JP" altLang="en-US"/>
          </a:p>
        </p:txBody>
      </p:sp>
    </p:spTree>
    <p:extLst>
      <p:ext uri="{BB962C8B-B14F-4D97-AF65-F5344CB8AC3E}">
        <p14:creationId xmlns:p14="http://schemas.microsoft.com/office/powerpoint/2010/main" val="3383041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観測で得られた光度密度を再電離を起こすに必要な理論値と比べた先行研究</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軸の説明</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左：観測点によるデータ</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右：外挿（データ点ではないため不定性あり）</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（白線：ベストフィット）</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宇宙論パラメーターで決定される光度密度の理論値</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銀河だけで説明可能か</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暗い天体を検出すれば検証可能</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B6704D0C-8623-4449-9E09-41C3C3103A53}" type="slidenum">
              <a:rPr kumimoji="1" lang="ja-JP" altLang="en-US" smtClean="0"/>
              <a:t>7</a:t>
            </a:fld>
            <a:endParaRPr kumimoji="1" lang="ja-JP" altLang="en-US"/>
          </a:p>
        </p:txBody>
      </p:sp>
      <p:sp>
        <p:nvSpPr>
          <p:cNvPr id="5" name="ヘッダー プレースホルダー 4"/>
          <p:cNvSpPr>
            <a:spLocks noGrp="1"/>
          </p:cNvSpPr>
          <p:nvPr>
            <p:ph type="hdr" sz="quarter" idx="11"/>
          </p:nvPr>
        </p:nvSpPr>
        <p:spPr/>
        <p:txBody>
          <a:bodyPr/>
          <a:lstStyle/>
          <a:p>
            <a:r>
              <a:rPr kumimoji="1" lang="en-US" altLang="ja-JP" smtClean="0"/>
              <a:t>ICRR Spring School </a:t>
            </a:r>
            <a:r>
              <a:rPr kumimoji="1" lang="ja-JP" altLang="en-US" smtClean="0"/>
              <a:t>観測的宇宙論</a:t>
            </a:r>
            <a:endParaRPr kumimoji="1" lang="ja-JP" altLang="en-US"/>
          </a:p>
        </p:txBody>
      </p:sp>
    </p:spTree>
    <p:extLst>
      <p:ext uri="{BB962C8B-B14F-4D97-AF65-F5344CB8AC3E}">
        <p14:creationId xmlns:p14="http://schemas.microsoft.com/office/powerpoint/2010/main" val="1893438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銀河団の重力レンズによる集光・増光を利用。感度の良い</a:t>
            </a:r>
            <a:r>
              <a:rPr kumimoji="1" lang="en-US" altLang="ja-JP" dirty="0" smtClean="0"/>
              <a:t>HST</a:t>
            </a:r>
            <a:r>
              <a:rPr kumimoji="1" lang="ja-JP" altLang="en-US" dirty="0" smtClean="0"/>
              <a:t>に重力レンズをかます。</a:t>
            </a:r>
            <a:endParaRPr kumimoji="1" lang="en-US" altLang="ja-JP" dirty="0" smtClean="0"/>
          </a:p>
          <a:p>
            <a:r>
              <a:rPr kumimoji="1" lang="en-US" altLang="ja-JP" dirty="0" smtClean="0"/>
              <a:t>HST</a:t>
            </a:r>
            <a:r>
              <a:rPr kumimoji="1" lang="ja-JP" altLang="en-US" dirty="0" smtClean="0"/>
              <a:t>の限界で今までの観測で検出できなかった暗い銀河が初めて見えるようになる。</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6704D0C-8623-4449-9E09-41C3C3103A53}" type="slidenum">
              <a:rPr kumimoji="1" lang="ja-JP" altLang="en-US" smtClean="0"/>
              <a:t>8</a:t>
            </a:fld>
            <a:endParaRPr kumimoji="1" lang="ja-JP" altLang="en-US"/>
          </a:p>
        </p:txBody>
      </p:sp>
      <p:sp>
        <p:nvSpPr>
          <p:cNvPr id="5" name="ヘッダー プレースホルダー 4"/>
          <p:cNvSpPr>
            <a:spLocks noGrp="1"/>
          </p:cNvSpPr>
          <p:nvPr>
            <p:ph type="hdr" sz="quarter" idx="11"/>
          </p:nvPr>
        </p:nvSpPr>
        <p:spPr/>
        <p:txBody>
          <a:bodyPr/>
          <a:lstStyle/>
          <a:p>
            <a:r>
              <a:rPr kumimoji="1" lang="en-US" altLang="ja-JP" smtClean="0"/>
              <a:t>ICRR Spring School </a:t>
            </a:r>
            <a:r>
              <a:rPr kumimoji="1" lang="ja-JP" altLang="en-US" smtClean="0"/>
              <a:t>観測的宇宙論</a:t>
            </a:r>
            <a:endParaRPr kumimoji="1" lang="ja-JP" altLang="en-US"/>
          </a:p>
        </p:txBody>
      </p:sp>
    </p:spTree>
    <p:extLst>
      <p:ext uri="{BB962C8B-B14F-4D97-AF65-F5344CB8AC3E}">
        <p14:creationId xmlns:p14="http://schemas.microsoft.com/office/powerpoint/2010/main" val="3340369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そのような原理で暗い銀河を検出するプロジェクトで</a:t>
            </a:r>
            <a:r>
              <a:rPr kumimoji="1" lang="en-US" altLang="ja-JP" dirty="0" smtClean="0"/>
              <a:t>HFF</a:t>
            </a:r>
            <a:r>
              <a:rPr kumimoji="1" lang="ja-JP" altLang="en-US" dirty="0" smtClean="0"/>
              <a:t>がある</a:t>
            </a:r>
            <a:endParaRPr kumimoji="1" lang="en-US" altLang="ja-JP" dirty="0" smtClean="0"/>
          </a:p>
          <a:p>
            <a:r>
              <a:rPr kumimoji="1" lang="ja-JP" altLang="en-US" dirty="0" smtClean="0"/>
              <a:t>よく知られた近傍銀河団の重力レンズ効果を用いて多くの暗い銀河を検出しようとしています。</a:t>
            </a:r>
            <a:endParaRPr kumimoji="1" lang="en-US" altLang="ja-JP" dirty="0" smtClean="0"/>
          </a:p>
          <a:p>
            <a:endParaRPr kumimoji="1" lang="en-US" altLang="ja-JP" dirty="0" smtClean="0"/>
          </a:p>
          <a:p>
            <a:r>
              <a:rPr kumimoji="1" lang="ja-JP" altLang="en-US" dirty="0" smtClean="0"/>
              <a:t>数時間</a:t>
            </a:r>
            <a:r>
              <a:rPr kumimoji="1" lang="en-US" altLang="ja-JP" dirty="0" smtClean="0"/>
              <a:t>〜</a:t>
            </a:r>
            <a:r>
              <a:rPr kumimoji="1" lang="ja-JP" altLang="en-US" dirty="0" smtClean="0"/>
              <a:t>２０時間の積分（</a:t>
            </a:r>
            <a:r>
              <a:rPr kumimoji="1" lang="en-US" altLang="ja-JP" dirty="0" smtClean="0"/>
              <a:t>2013/10~12</a:t>
            </a:r>
            <a:r>
              <a:rPr kumimoji="1" lang="ja-JP" altLang="en-US" dirty="0" smtClean="0"/>
              <a:t>）</a:t>
            </a:r>
            <a:endParaRPr kumimoji="1" lang="en-US" altLang="ja-JP" dirty="0" smtClean="0"/>
          </a:p>
          <a:p>
            <a:r>
              <a:rPr kumimoji="1" lang="en-US" altLang="ja-JP" dirty="0" smtClean="0"/>
              <a:t>Mass</a:t>
            </a:r>
            <a:r>
              <a:rPr kumimoji="1" lang="ja-JP" altLang="en-US" dirty="0" smtClean="0"/>
              <a:t>のモデル</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B6704D0C-8623-4449-9E09-41C3C3103A53}" type="slidenum">
              <a:rPr kumimoji="1" lang="ja-JP" altLang="en-US" smtClean="0"/>
              <a:t>9</a:t>
            </a:fld>
            <a:endParaRPr kumimoji="1" lang="ja-JP" altLang="en-US"/>
          </a:p>
        </p:txBody>
      </p:sp>
      <p:sp>
        <p:nvSpPr>
          <p:cNvPr id="5" name="ヘッダー プレースホルダー 4"/>
          <p:cNvSpPr>
            <a:spLocks noGrp="1"/>
          </p:cNvSpPr>
          <p:nvPr>
            <p:ph type="hdr" sz="quarter" idx="11"/>
          </p:nvPr>
        </p:nvSpPr>
        <p:spPr/>
        <p:txBody>
          <a:bodyPr/>
          <a:lstStyle/>
          <a:p>
            <a:r>
              <a:rPr kumimoji="1" lang="en-US" altLang="ja-JP" smtClean="0"/>
              <a:t>ICRR Spring School </a:t>
            </a:r>
            <a:r>
              <a:rPr kumimoji="1" lang="ja-JP" altLang="en-US" smtClean="0"/>
              <a:t>観測的宇宙論</a:t>
            </a:r>
            <a:endParaRPr kumimoji="1" lang="ja-JP" altLang="en-US"/>
          </a:p>
        </p:txBody>
      </p:sp>
    </p:spTree>
    <p:extLst>
      <p:ext uri="{BB962C8B-B14F-4D97-AF65-F5344CB8AC3E}">
        <p14:creationId xmlns:p14="http://schemas.microsoft.com/office/powerpoint/2010/main" val="397220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ハッブルのデータから天体検出を行った（エーベル</a:t>
            </a:r>
            <a:r>
              <a:rPr kumimoji="1" lang="en-US" altLang="ja-JP" dirty="0" smtClean="0"/>
              <a:t>2774</a:t>
            </a:r>
            <a:r>
              <a:rPr kumimoji="1" lang="ja-JP" altLang="en-US" dirty="0" smtClean="0"/>
              <a:t>の天体）</a:t>
            </a:r>
            <a:endParaRPr kumimoji="1" lang="en-US" altLang="ja-JP" dirty="0" smtClean="0"/>
          </a:p>
          <a:p>
            <a:r>
              <a:rPr kumimoji="1" lang="ja-JP" altLang="en-US" dirty="0" smtClean="0"/>
              <a:t>天体の候補としては、写真にあるようになる</a:t>
            </a:r>
            <a:endParaRPr kumimoji="1" lang="en-US" altLang="ja-JP" dirty="0" smtClean="0"/>
          </a:p>
          <a:p>
            <a:r>
              <a:rPr kumimoji="1" lang="en-US" altLang="ja-JP" dirty="0" smtClean="0"/>
              <a:t>6000</a:t>
            </a:r>
            <a:r>
              <a:rPr kumimoji="1" lang="ja-JP" altLang="en-US" dirty="0" smtClean="0"/>
              <a:t>以上も候補となるものがでてくるが、この写真から見ても分かるように、画像の調整の具合で出てしまういらない部分が検出されることもあるし、</a:t>
            </a:r>
            <a:endParaRPr kumimoji="1" lang="en-US" altLang="ja-JP" dirty="0" smtClean="0"/>
          </a:p>
          <a:p>
            <a:r>
              <a:rPr kumimoji="1" lang="ja-JP" altLang="en-US" dirty="0" smtClean="0"/>
              <a:t>また、このままでは、重力レンズを受けていない前景の天体も候補天体に含まれている。</a:t>
            </a:r>
            <a:endParaRPr kumimoji="1" lang="en-US" altLang="ja-JP" dirty="0" smtClean="0"/>
          </a:p>
          <a:p>
            <a:r>
              <a:rPr kumimoji="1" lang="ja-JP" altLang="en-US" dirty="0" smtClean="0"/>
              <a:t>したがって、厳しい条件をかして、縛り込んで行く必要がある。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EAD27251-DA75-014A-AED9-4452AB86B492}" type="slidenum">
              <a:rPr kumimoji="1" lang="ja-JP" altLang="en-US" smtClean="0"/>
              <a:t>11</a:t>
            </a:fld>
            <a:endParaRPr kumimoji="1" lang="ja-JP" altLang="en-US"/>
          </a:p>
        </p:txBody>
      </p:sp>
    </p:spTree>
    <p:extLst>
      <p:ext uri="{BB962C8B-B14F-4D97-AF65-F5344CB8AC3E}">
        <p14:creationId xmlns:p14="http://schemas.microsoft.com/office/powerpoint/2010/main" val="4027916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2014/03/08</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ICRR spring school </a:t>
            </a:r>
            <a:r>
              <a:rPr kumimoji="1" lang="ja-JP" altLang="en-US" smtClean="0"/>
              <a:t>観測的宇宙論</a:t>
            </a:r>
            <a:endParaRPr kumimoji="1" lang="ja-JP" altLang="en-US"/>
          </a:p>
        </p:txBody>
      </p:sp>
      <p:sp>
        <p:nvSpPr>
          <p:cNvPr id="6" name="スライド番号プレースホルダー 5"/>
          <p:cNvSpPr>
            <a:spLocks noGrp="1"/>
          </p:cNvSpPr>
          <p:nvPr>
            <p:ph type="sldNum" sz="quarter" idx="12"/>
          </p:nvPr>
        </p:nvSpPr>
        <p:spPr/>
        <p:txBody>
          <a:bodyPr/>
          <a:lstStyle/>
          <a:p>
            <a:fld id="{CF868150-7504-5844-9F68-33CDB80429EB}" type="slidenum">
              <a:rPr kumimoji="1" lang="ja-JP" altLang="en-US" smtClean="0"/>
              <a:t>‹#›</a:t>
            </a:fld>
            <a:endParaRPr kumimoji="1" lang="ja-JP" altLang="en-US"/>
          </a:p>
        </p:txBody>
      </p:sp>
    </p:spTree>
    <p:extLst>
      <p:ext uri="{BB962C8B-B14F-4D97-AF65-F5344CB8AC3E}">
        <p14:creationId xmlns:p14="http://schemas.microsoft.com/office/powerpoint/2010/main" val="2273144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2014/03/08</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ICRR spring school </a:t>
            </a:r>
            <a:r>
              <a:rPr kumimoji="1" lang="ja-JP" altLang="en-US" smtClean="0"/>
              <a:t>観測的宇宙論</a:t>
            </a:r>
            <a:endParaRPr kumimoji="1" lang="ja-JP" altLang="en-US"/>
          </a:p>
        </p:txBody>
      </p:sp>
      <p:sp>
        <p:nvSpPr>
          <p:cNvPr id="6" name="スライド番号プレースホルダー 5"/>
          <p:cNvSpPr>
            <a:spLocks noGrp="1"/>
          </p:cNvSpPr>
          <p:nvPr>
            <p:ph type="sldNum" sz="quarter" idx="12"/>
          </p:nvPr>
        </p:nvSpPr>
        <p:spPr/>
        <p:txBody>
          <a:bodyPr/>
          <a:lstStyle/>
          <a:p>
            <a:fld id="{CF868150-7504-5844-9F68-33CDB80429EB}" type="slidenum">
              <a:rPr kumimoji="1" lang="ja-JP" altLang="en-US" smtClean="0"/>
              <a:t>‹#›</a:t>
            </a:fld>
            <a:endParaRPr kumimoji="1" lang="ja-JP" altLang="en-US"/>
          </a:p>
        </p:txBody>
      </p:sp>
    </p:spTree>
    <p:extLst>
      <p:ext uri="{BB962C8B-B14F-4D97-AF65-F5344CB8AC3E}">
        <p14:creationId xmlns:p14="http://schemas.microsoft.com/office/powerpoint/2010/main" val="4333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2014/03/08</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ICRR spring school </a:t>
            </a:r>
            <a:r>
              <a:rPr kumimoji="1" lang="ja-JP" altLang="en-US" smtClean="0"/>
              <a:t>観測的宇宙論</a:t>
            </a:r>
            <a:endParaRPr kumimoji="1" lang="ja-JP" altLang="en-US"/>
          </a:p>
        </p:txBody>
      </p:sp>
      <p:sp>
        <p:nvSpPr>
          <p:cNvPr id="6" name="スライド番号プレースホルダー 5"/>
          <p:cNvSpPr>
            <a:spLocks noGrp="1"/>
          </p:cNvSpPr>
          <p:nvPr>
            <p:ph type="sldNum" sz="quarter" idx="12"/>
          </p:nvPr>
        </p:nvSpPr>
        <p:spPr/>
        <p:txBody>
          <a:bodyPr/>
          <a:lstStyle/>
          <a:p>
            <a:fld id="{CF868150-7504-5844-9F68-33CDB80429EB}" type="slidenum">
              <a:rPr kumimoji="1" lang="ja-JP" altLang="en-US" smtClean="0"/>
              <a:t>‹#›</a:t>
            </a:fld>
            <a:endParaRPr kumimoji="1" lang="ja-JP" altLang="en-US"/>
          </a:p>
        </p:txBody>
      </p:sp>
    </p:spTree>
    <p:extLst>
      <p:ext uri="{BB962C8B-B14F-4D97-AF65-F5344CB8AC3E}">
        <p14:creationId xmlns:p14="http://schemas.microsoft.com/office/powerpoint/2010/main" val="2617746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ja-JP" altLang="en-US" smtClean="0"/>
              <a:t>マスター タイトルの書式設定</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a:p>
        </p:txBody>
      </p:sp>
      <p:sp>
        <p:nvSpPr>
          <p:cNvPr id="4" name="Date Placeholder 3"/>
          <p:cNvSpPr>
            <a:spLocks noGrp="1"/>
          </p:cNvSpPr>
          <p:nvPr>
            <p:ph type="dt" sz="half" idx="10"/>
          </p:nvPr>
        </p:nvSpPr>
        <p:spPr/>
        <p:txBody>
          <a:bodyPr/>
          <a:lstStyle/>
          <a:p>
            <a:r>
              <a:rPr kumimoji="1" lang="en-US" altLang="ja-JP" smtClean="0"/>
              <a:t>2014/03/08</a:t>
            </a:r>
            <a:endParaRPr kumimoji="1" lang="ja-JP" altLang="en-US"/>
          </a:p>
        </p:txBody>
      </p:sp>
      <p:sp>
        <p:nvSpPr>
          <p:cNvPr id="5" name="Footer Placeholder 4"/>
          <p:cNvSpPr>
            <a:spLocks noGrp="1"/>
          </p:cNvSpPr>
          <p:nvPr>
            <p:ph type="ftr" sz="quarter" idx="11"/>
          </p:nvPr>
        </p:nvSpPr>
        <p:spPr/>
        <p:txBody>
          <a:bodyPr/>
          <a:lstStyle/>
          <a:p>
            <a:r>
              <a:rPr kumimoji="1" lang="en-US" altLang="ja-JP" smtClean="0"/>
              <a:t>ICRR spring school </a:t>
            </a:r>
            <a:r>
              <a:rPr kumimoji="1" lang="ja-JP" altLang="en-US" smtClean="0"/>
              <a:t>観測的宇宙論</a:t>
            </a:r>
            <a:endParaRPr kumimoji="1" lang="ja-JP" altLang="en-US"/>
          </a:p>
        </p:txBody>
      </p:sp>
      <p:sp>
        <p:nvSpPr>
          <p:cNvPr id="6" name="Slide Number Placeholder 5"/>
          <p:cNvSpPr>
            <a:spLocks noGrp="1"/>
          </p:cNvSpPr>
          <p:nvPr>
            <p:ph type="sldNum" sz="quarter" idx="12"/>
          </p:nvPr>
        </p:nvSpPr>
        <p:spPr/>
        <p:txBody>
          <a:bodyPr/>
          <a:lstStyle/>
          <a:p>
            <a:fld id="{CF868150-7504-5844-9F68-33CDB80429EB}" type="slidenum">
              <a:rPr kumimoji="1" lang="ja-JP" altLang="en-US" smtClean="0"/>
              <a:t>‹#›</a:t>
            </a:fld>
            <a:endParaRPr kumimoji="1" lang="ja-JP" altLang="en-US"/>
          </a:p>
        </p:txBody>
      </p:sp>
    </p:spTree>
    <p:extLst>
      <p:ext uri="{BB962C8B-B14F-4D97-AF65-F5344CB8AC3E}">
        <p14:creationId xmlns:p14="http://schemas.microsoft.com/office/powerpoint/2010/main" val="2702019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r>
              <a:rPr kumimoji="1" lang="en-US" altLang="ja-JP" smtClean="0"/>
              <a:t>2014/03/08</a:t>
            </a:r>
            <a:endParaRPr kumimoji="1" lang="ja-JP" altLang="en-US"/>
          </a:p>
        </p:txBody>
      </p:sp>
      <p:sp>
        <p:nvSpPr>
          <p:cNvPr id="5" name="Footer Placeholder 4"/>
          <p:cNvSpPr>
            <a:spLocks noGrp="1"/>
          </p:cNvSpPr>
          <p:nvPr>
            <p:ph type="ftr" sz="quarter" idx="11"/>
          </p:nvPr>
        </p:nvSpPr>
        <p:spPr/>
        <p:txBody>
          <a:bodyPr/>
          <a:lstStyle/>
          <a:p>
            <a:r>
              <a:rPr kumimoji="1" lang="en-US" altLang="ja-JP" smtClean="0"/>
              <a:t>ICRR spring school </a:t>
            </a:r>
            <a:r>
              <a:rPr kumimoji="1" lang="ja-JP" altLang="en-US" smtClean="0"/>
              <a:t>観測的宇宙論</a:t>
            </a:r>
            <a:endParaRPr kumimoji="1" lang="ja-JP" altLang="en-US"/>
          </a:p>
        </p:txBody>
      </p:sp>
      <p:sp>
        <p:nvSpPr>
          <p:cNvPr id="6" name="Slide Number Placeholder 5"/>
          <p:cNvSpPr>
            <a:spLocks noGrp="1"/>
          </p:cNvSpPr>
          <p:nvPr>
            <p:ph type="sldNum" sz="quarter" idx="12"/>
          </p:nvPr>
        </p:nvSpPr>
        <p:spPr/>
        <p:txBody>
          <a:bodyPr/>
          <a:lstStyle/>
          <a:p>
            <a:fld id="{CF868150-7504-5844-9F68-33CDB80429EB}" type="slidenum">
              <a:rPr kumimoji="1" lang="ja-JP" altLang="en-US" smtClean="0"/>
              <a:t>‹#›</a:t>
            </a:fld>
            <a:endParaRPr kumimoji="1" lang="ja-JP" altLang="en-US"/>
          </a:p>
        </p:txBody>
      </p:sp>
    </p:spTree>
    <p:extLst>
      <p:ext uri="{BB962C8B-B14F-4D97-AF65-F5344CB8AC3E}">
        <p14:creationId xmlns:p14="http://schemas.microsoft.com/office/powerpoint/2010/main" val="2275933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r>
              <a:rPr kumimoji="1" lang="en-US" altLang="ja-JP" smtClean="0"/>
              <a:t>2014/03/08</a:t>
            </a:r>
            <a:endParaRPr kumimoji="1" lang="ja-JP" altLang="en-US"/>
          </a:p>
        </p:txBody>
      </p:sp>
      <p:sp>
        <p:nvSpPr>
          <p:cNvPr id="5" name="Footer Placeholder 4"/>
          <p:cNvSpPr>
            <a:spLocks noGrp="1"/>
          </p:cNvSpPr>
          <p:nvPr>
            <p:ph type="ftr" sz="quarter" idx="11"/>
          </p:nvPr>
        </p:nvSpPr>
        <p:spPr/>
        <p:txBody>
          <a:bodyPr/>
          <a:lstStyle/>
          <a:p>
            <a:r>
              <a:rPr kumimoji="1" lang="en-US" altLang="ja-JP" smtClean="0"/>
              <a:t>ICRR spring school </a:t>
            </a:r>
            <a:r>
              <a:rPr kumimoji="1" lang="ja-JP" altLang="en-US" smtClean="0"/>
              <a:t>観測的宇宙論</a:t>
            </a:r>
            <a:endParaRPr kumimoji="1" lang="ja-JP" altLang="en-US"/>
          </a:p>
        </p:txBody>
      </p:sp>
      <p:sp>
        <p:nvSpPr>
          <p:cNvPr id="6" name="Slide Number Placeholder 5"/>
          <p:cNvSpPr>
            <a:spLocks noGrp="1"/>
          </p:cNvSpPr>
          <p:nvPr>
            <p:ph type="sldNum" sz="quarter" idx="12"/>
          </p:nvPr>
        </p:nvSpPr>
        <p:spPr/>
        <p:txBody>
          <a:bodyPr/>
          <a:lstStyle/>
          <a:p>
            <a:fld id="{CF868150-7504-5844-9F68-33CDB80429EB}" type="slidenum">
              <a:rPr kumimoji="1" lang="ja-JP" altLang="en-US" smtClean="0"/>
              <a:t>‹#›</a:t>
            </a:fld>
            <a:endParaRPr kumimoji="1" lang="ja-JP" altLang="en-US"/>
          </a:p>
        </p:txBody>
      </p:sp>
    </p:spTree>
    <p:extLst>
      <p:ext uri="{BB962C8B-B14F-4D97-AF65-F5344CB8AC3E}">
        <p14:creationId xmlns:p14="http://schemas.microsoft.com/office/powerpoint/2010/main" val="1798952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Date Placeholder 4"/>
          <p:cNvSpPr>
            <a:spLocks noGrp="1"/>
          </p:cNvSpPr>
          <p:nvPr>
            <p:ph type="dt" sz="half" idx="10"/>
          </p:nvPr>
        </p:nvSpPr>
        <p:spPr/>
        <p:txBody>
          <a:bodyPr/>
          <a:lstStyle/>
          <a:p>
            <a:r>
              <a:rPr kumimoji="1" lang="en-US" altLang="ja-JP" smtClean="0"/>
              <a:t>2014/03/08</a:t>
            </a:r>
            <a:endParaRPr kumimoji="1" lang="ja-JP" altLang="en-US"/>
          </a:p>
        </p:txBody>
      </p:sp>
      <p:sp>
        <p:nvSpPr>
          <p:cNvPr id="6" name="Footer Placeholder 5"/>
          <p:cNvSpPr>
            <a:spLocks noGrp="1"/>
          </p:cNvSpPr>
          <p:nvPr>
            <p:ph type="ftr" sz="quarter" idx="11"/>
          </p:nvPr>
        </p:nvSpPr>
        <p:spPr/>
        <p:txBody>
          <a:bodyPr/>
          <a:lstStyle/>
          <a:p>
            <a:r>
              <a:rPr kumimoji="1" lang="en-US" altLang="ja-JP" smtClean="0"/>
              <a:t>ICRR spring school </a:t>
            </a:r>
            <a:r>
              <a:rPr kumimoji="1" lang="ja-JP" altLang="en-US" smtClean="0"/>
              <a:t>観測的宇宙論</a:t>
            </a:r>
            <a:endParaRPr kumimoji="1" lang="ja-JP" altLang="en-US"/>
          </a:p>
        </p:txBody>
      </p:sp>
      <p:sp>
        <p:nvSpPr>
          <p:cNvPr id="7" name="Slide Number Placeholder 6"/>
          <p:cNvSpPr>
            <a:spLocks noGrp="1"/>
          </p:cNvSpPr>
          <p:nvPr>
            <p:ph type="sldNum" sz="quarter" idx="12"/>
          </p:nvPr>
        </p:nvSpPr>
        <p:spPr/>
        <p:txBody>
          <a:bodyPr/>
          <a:lstStyle/>
          <a:p>
            <a:fld id="{CF868150-7504-5844-9F68-33CDB80429EB}" type="slidenum">
              <a:rPr kumimoji="1" lang="ja-JP" altLang="en-US" smtClean="0"/>
              <a:t>‹#›</a:t>
            </a:fld>
            <a:endParaRPr kumimoji="1" lang="ja-JP" altLang="en-US"/>
          </a:p>
        </p:txBody>
      </p:sp>
    </p:spTree>
    <p:extLst>
      <p:ext uri="{BB962C8B-B14F-4D97-AF65-F5344CB8AC3E}">
        <p14:creationId xmlns:p14="http://schemas.microsoft.com/office/powerpoint/2010/main" val="1034301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Date Placeholder 6"/>
          <p:cNvSpPr>
            <a:spLocks noGrp="1"/>
          </p:cNvSpPr>
          <p:nvPr>
            <p:ph type="dt" sz="half" idx="10"/>
          </p:nvPr>
        </p:nvSpPr>
        <p:spPr/>
        <p:txBody>
          <a:bodyPr/>
          <a:lstStyle/>
          <a:p>
            <a:r>
              <a:rPr kumimoji="1" lang="en-US" altLang="ja-JP" smtClean="0"/>
              <a:t>2014/03/08</a:t>
            </a:r>
            <a:endParaRPr kumimoji="1" lang="ja-JP" altLang="en-US"/>
          </a:p>
        </p:txBody>
      </p:sp>
      <p:sp>
        <p:nvSpPr>
          <p:cNvPr id="8" name="Footer Placeholder 7"/>
          <p:cNvSpPr>
            <a:spLocks noGrp="1"/>
          </p:cNvSpPr>
          <p:nvPr>
            <p:ph type="ftr" sz="quarter" idx="11"/>
          </p:nvPr>
        </p:nvSpPr>
        <p:spPr/>
        <p:txBody>
          <a:bodyPr/>
          <a:lstStyle/>
          <a:p>
            <a:r>
              <a:rPr kumimoji="1" lang="en-US" altLang="ja-JP" smtClean="0"/>
              <a:t>ICRR spring school </a:t>
            </a:r>
            <a:r>
              <a:rPr kumimoji="1" lang="ja-JP" altLang="en-US" smtClean="0"/>
              <a:t>観測的宇宙論</a:t>
            </a:r>
            <a:endParaRPr kumimoji="1" lang="ja-JP" altLang="en-US"/>
          </a:p>
        </p:txBody>
      </p:sp>
      <p:sp>
        <p:nvSpPr>
          <p:cNvPr id="9" name="Slide Number Placeholder 8"/>
          <p:cNvSpPr>
            <a:spLocks noGrp="1"/>
          </p:cNvSpPr>
          <p:nvPr>
            <p:ph type="sldNum" sz="quarter" idx="12"/>
          </p:nvPr>
        </p:nvSpPr>
        <p:spPr/>
        <p:txBody>
          <a:bodyPr/>
          <a:lstStyle/>
          <a:p>
            <a:fld id="{CF868150-7504-5844-9F68-33CDB80429EB}" type="slidenum">
              <a:rPr kumimoji="1" lang="ja-JP" altLang="en-US" smtClean="0"/>
              <a:t>‹#›</a:t>
            </a:fld>
            <a:endParaRPr kumimoji="1" lang="ja-JP" altLang="en-US"/>
          </a:p>
        </p:txBody>
      </p:sp>
    </p:spTree>
    <p:extLst>
      <p:ext uri="{BB962C8B-B14F-4D97-AF65-F5344CB8AC3E}">
        <p14:creationId xmlns:p14="http://schemas.microsoft.com/office/powerpoint/2010/main" val="1417940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r>
              <a:rPr kumimoji="1" lang="en-US" altLang="ja-JP" smtClean="0"/>
              <a:t>2014/03/08</a:t>
            </a:r>
            <a:endParaRPr kumimoji="1" lang="ja-JP" altLang="en-US"/>
          </a:p>
        </p:txBody>
      </p:sp>
      <p:sp>
        <p:nvSpPr>
          <p:cNvPr id="4" name="Footer Placeholder 3"/>
          <p:cNvSpPr>
            <a:spLocks noGrp="1"/>
          </p:cNvSpPr>
          <p:nvPr>
            <p:ph type="ftr" sz="quarter" idx="11"/>
          </p:nvPr>
        </p:nvSpPr>
        <p:spPr/>
        <p:txBody>
          <a:bodyPr/>
          <a:lstStyle/>
          <a:p>
            <a:r>
              <a:rPr kumimoji="1" lang="en-US" altLang="ja-JP" smtClean="0"/>
              <a:t>ICRR spring school </a:t>
            </a:r>
            <a:r>
              <a:rPr kumimoji="1" lang="ja-JP" altLang="en-US" smtClean="0"/>
              <a:t>観測的宇宙論</a:t>
            </a:r>
            <a:endParaRPr kumimoji="1" lang="ja-JP" altLang="en-US"/>
          </a:p>
        </p:txBody>
      </p:sp>
      <p:sp>
        <p:nvSpPr>
          <p:cNvPr id="5" name="Slide Number Placeholder 4"/>
          <p:cNvSpPr>
            <a:spLocks noGrp="1"/>
          </p:cNvSpPr>
          <p:nvPr>
            <p:ph type="sldNum" sz="quarter" idx="12"/>
          </p:nvPr>
        </p:nvSpPr>
        <p:spPr/>
        <p:txBody>
          <a:bodyPr/>
          <a:lstStyle/>
          <a:p>
            <a:fld id="{CF868150-7504-5844-9F68-33CDB80429EB}" type="slidenum">
              <a:rPr kumimoji="1" lang="ja-JP" altLang="en-US" smtClean="0"/>
              <a:t>‹#›</a:t>
            </a:fld>
            <a:endParaRPr kumimoji="1" lang="ja-JP" altLang="en-US"/>
          </a:p>
        </p:txBody>
      </p:sp>
    </p:spTree>
    <p:extLst>
      <p:ext uri="{BB962C8B-B14F-4D97-AF65-F5344CB8AC3E}">
        <p14:creationId xmlns:p14="http://schemas.microsoft.com/office/powerpoint/2010/main" val="6560677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kumimoji="1" lang="en-US" altLang="ja-JP" smtClean="0"/>
              <a:t>2014/03/08</a:t>
            </a:r>
            <a:endParaRPr kumimoji="1" lang="ja-JP" altLang="en-US"/>
          </a:p>
        </p:txBody>
      </p:sp>
      <p:sp>
        <p:nvSpPr>
          <p:cNvPr id="3" name="Footer Placeholder 2"/>
          <p:cNvSpPr>
            <a:spLocks noGrp="1"/>
          </p:cNvSpPr>
          <p:nvPr>
            <p:ph type="ftr" sz="quarter" idx="11"/>
          </p:nvPr>
        </p:nvSpPr>
        <p:spPr/>
        <p:txBody>
          <a:bodyPr/>
          <a:lstStyle/>
          <a:p>
            <a:r>
              <a:rPr kumimoji="1" lang="en-US" altLang="ja-JP" smtClean="0"/>
              <a:t>ICRR spring school </a:t>
            </a:r>
            <a:r>
              <a:rPr kumimoji="1" lang="ja-JP" altLang="en-US" smtClean="0"/>
              <a:t>観測的宇宙論</a:t>
            </a:r>
            <a:endParaRPr kumimoji="1" lang="ja-JP" altLang="en-US"/>
          </a:p>
        </p:txBody>
      </p:sp>
      <p:sp>
        <p:nvSpPr>
          <p:cNvPr id="4" name="Slide Number Placeholder 3"/>
          <p:cNvSpPr>
            <a:spLocks noGrp="1"/>
          </p:cNvSpPr>
          <p:nvPr>
            <p:ph type="sldNum" sz="quarter" idx="12"/>
          </p:nvPr>
        </p:nvSpPr>
        <p:spPr/>
        <p:txBody>
          <a:bodyPr/>
          <a:lstStyle/>
          <a:p>
            <a:fld id="{CF868150-7504-5844-9F68-33CDB80429EB}" type="slidenum">
              <a:rPr kumimoji="1" lang="ja-JP" altLang="en-US" smtClean="0"/>
              <a:t>‹#›</a:t>
            </a:fld>
            <a:endParaRPr kumimoji="1" lang="ja-JP" altLang="en-US"/>
          </a:p>
        </p:txBody>
      </p:sp>
    </p:spTree>
    <p:extLst>
      <p:ext uri="{BB962C8B-B14F-4D97-AF65-F5344CB8AC3E}">
        <p14:creationId xmlns:p14="http://schemas.microsoft.com/office/powerpoint/2010/main" val="12491287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kumimoji="1" lang="en-US" altLang="ja-JP" smtClean="0"/>
              <a:t>2014/03/08</a:t>
            </a:r>
            <a:endParaRPr kumimoji="1" lang="ja-JP" altLang="en-US"/>
          </a:p>
        </p:txBody>
      </p:sp>
      <p:sp>
        <p:nvSpPr>
          <p:cNvPr id="6" name="Footer Placeholder 5"/>
          <p:cNvSpPr>
            <a:spLocks noGrp="1"/>
          </p:cNvSpPr>
          <p:nvPr>
            <p:ph type="ftr" sz="quarter" idx="11"/>
          </p:nvPr>
        </p:nvSpPr>
        <p:spPr/>
        <p:txBody>
          <a:bodyPr/>
          <a:lstStyle/>
          <a:p>
            <a:r>
              <a:rPr kumimoji="1" lang="en-US" altLang="ja-JP" smtClean="0"/>
              <a:t>ICRR spring school </a:t>
            </a:r>
            <a:r>
              <a:rPr kumimoji="1" lang="ja-JP" altLang="en-US" smtClean="0"/>
              <a:t>観測的宇宙論</a:t>
            </a:r>
            <a:endParaRPr kumimoji="1" lang="ja-JP" altLang="en-US"/>
          </a:p>
        </p:txBody>
      </p:sp>
      <p:sp>
        <p:nvSpPr>
          <p:cNvPr id="7" name="Slide Number Placeholder 6"/>
          <p:cNvSpPr>
            <a:spLocks noGrp="1"/>
          </p:cNvSpPr>
          <p:nvPr>
            <p:ph type="sldNum" sz="quarter" idx="12"/>
          </p:nvPr>
        </p:nvSpPr>
        <p:spPr/>
        <p:txBody>
          <a:bodyPr/>
          <a:lstStyle/>
          <a:p>
            <a:fld id="{CF868150-7504-5844-9F68-33CDB80429EB}" type="slidenum">
              <a:rPr kumimoji="1" lang="ja-JP" altLang="en-US" smtClean="0"/>
              <a:t>‹#›</a:t>
            </a:fld>
            <a:endParaRPr kumimoji="1" lang="ja-JP" altLang="en-US"/>
          </a:p>
        </p:txBody>
      </p:sp>
    </p:spTree>
    <p:extLst>
      <p:ext uri="{BB962C8B-B14F-4D97-AF65-F5344CB8AC3E}">
        <p14:creationId xmlns:p14="http://schemas.microsoft.com/office/powerpoint/2010/main" val="2730116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2014/03/08</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ICRR spring school </a:t>
            </a:r>
            <a:r>
              <a:rPr kumimoji="1" lang="ja-JP" altLang="en-US" smtClean="0"/>
              <a:t>観測的宇宙論</a:t>
            </a:r>
            <a:endParaRPr kumimoji="1" lang="ja-JP" altLang="en-US"/>
          </a:p>
        </p:txBody>
      </p:sp>
      <p:sp>
        <p:nvSpPr>
          <p:cNvPr id="6" name="スライド番号プレースホルダー 5"/>
          <p:cNvSpPr>
            <a:spLocks noGrp="1"/>
          </p:cNvSpPr>
          <p:nvPr>
            <p:ph type="sldNum" sz="quarter" idx="12"/>
          </p:nvPr>
        </p:nvSpPr>
        <p:spPr/>
        <p:txBody>
          <a:bodyPr/>
          <a:lstStyle/>
          <a:p>
            <a:fld id="{CF868150-7504-5844-9F68-33CDB80429EB}" type="slidenum">
              <a:rPr kumimoji="1" lang="ja-JP" altLang="en-US" smtClean="0"/>
              <a:t>‹#›</a:t>
            </a:fld>
            <a:endParaRPr kumimoji="1" lang="ja-JP" altLang="en-US"/>
          </a:p>
        </p:txBody>
      </p:sp>
    </p:spTree>
    <p:extLst>
      <p:ext uri="{BB962C8B-B14F-4D97-AF65-F5344CB8AC3E}">
        <p14:creationId xmlns:p14="http://schemas.microsoft.com/office/powerpoint/2010/main" val="22969933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kumimoji="1" lang="en-US" altLang="ja-JP" smtClean="0"/>
              <a:t>2014/03/08</a:t>
            </a:r>
            <a:endParaRPr kumimoji="1" lang="ja-JP" altLang="en-US"/>
          </a:p>
        </p:txBody>
      </p:sp>
      <p:sp>
        <p:nvSpPr>
          <p:cNvPr id="6" name="Footer Placeholder 5"/>
          <p:cNvSpPr>
            <a:spLocks noGrp="1"/>
          </p:cNvSpPr>
          <p:nvPr>
            <p:ph type="ftr" sz="quarter" idx="11"/>
          </p:nvPr>
        </p:nvSpPr>
        <p:spPr/>
        <p:txBody>
          <a:bodyPr/>
          <a:lstStyle/>
          <a:p>
            <a:r>
              <a:rPr kumimoji="1" lang="en-US" altLang="ja-JP" smtClean="0"/>
              <a:t>ICRR spring school </a:t>
            </a:r>
            <a:r>
              <a:rPr kumimoji="1" lang="ja-JP" altLang="en-US" smtClean="0"/>
              <a:t>観測的宇宙論</a:t>
            </a:r>
            <a:endParaRPr kumimoji="1" lang="ja-JP" altLang="en-US"/>
          </a:p>
        </p:txBody>
      </p:sp>
      <p:sp>
        <p:nvSpPr>
          <p:cNvPr id="7" name="Slide Number Placeholder 6"/>
          <p:cNvSpPr>
            <a:spLocks noGrp="1"/>
          </p:cNvSpPr>
          <p:nvPr>
            <p:ph type="sldNum" sz="quarter" idx="12"/>
          </p:nvPr>
        </p:nvSpPr>
        <p:spPr/>
        <p:txBody>
          <a:bodyPr/>
          <a:lstStyle/>
          <a:p>
            <a:fld id="{CF868150-7504-5844-9F68-33CDB80429EB}" type="slidenum">
              <a:rPr kumimoji="1" lang="ja-JP" altLang="en-US" smtClean="0"/>
              <a:t>‹#›</a:t>
            </a:fld>
            <a:endParaRPr kumimoji="1" lang="ja-JP" altLang="en-US"/>
          </a:p>
        </p:txBody>
      </p:sp>
    </p:spTree>
    <p:extLst>
      <p:ext uri="{BB962C8B-B14F-4D97-AF65-F5344CB8AC3E}">
        <p14:creationId xmlns:p14="http://schemas.microsoft.com/office/powerpoint/2010/main" val="5065745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r>
              <a:rPr kumimoji="1" lang="en-US" altLang="ja-JP" smtClean="0"/>
              <a:t>2014/03/08</a:t>
            </a:r>
            <a:endParaRPr kumimoji="1" lang="ja-JP" altLang="en-US"/>
          </a:p>
        </p:txBody>
      </p:sp>
      <p:sp>
        <p:nvSpPr>
          <p:cNvPr id="5" name="Footer Placeholder 4"/>
          <p:cNvSpPr>
            <a:spLocks noGrp="1"/>
          </p:cNvSpPr>
          <p:nvPr>
            <p:ph type="ftr" sz="quarter" idx="11"/>
          </p:nvPr>
        </p:nvSpPr>
        <p:spPr/>
        <p:txBody>
          <a:bodyPr/>
          <a:lstStyle/>
          <a:p>
            <a:r>
              <a:rPr kumimoji="1" lang="en-US" altLang="ja-JP" smtClean="0"/>
              <a:t>ICRR spring school </a:t>
            </a:r>
            <a:r>
              <a:rPr kumimoji="1" lang="ja-JP" altLang="en-US" smtClean="0"/>
              <a:t>観測的宇宙論</a:t>
            </a:r>
            <a:endParaRPr kumimoji="1" lang="ja-JP" altLang="en-US"/>
          </a:p>
        </p:txBody>
      </p:sp>
      <p:sp>
        <p:nvSpPr>
          <p:cNvPr id="6" name="Slide Number Placeholder 5"/>
          <p:cNvSpPr>
            <a:spLocks noGrp="1"/>
          </p:cNvSpPr>
          <p:nvPr>
            <p:ph type="sldNum" sz="quarter" idx="12"/>
          </p:nvPr>
        </p:nvSpPr>
        <p:spPr/>
        <p:txBody>
          <a:bodyPr/>
          <a:lstStyle/>
          <a:p>
            <a:fld id="{CF868150-7504-5844-9F68-33CDB80429EB}" type="slidenum">
              <a:rPr kumimoji="1" lang="ja-JP" altLang="en-US" smtClean="0"/>
              <a:t>‹#›</a:t>
            </a:fld>
            <a:endParaRPr kumimoji="1" lang="ja-JP" altLang="en-US"/>
          </a:p>
        </p:txBody>
      </p:sp>
    </p:spTree>
    <p:extLst>
      <p:ext uri="{BB962C8B-B14F-4D97-AF65-F5344CB8AC3E}">
        <p14:creationId xmlns:p14="http://schemas.microsoft.com/office/powerpoint/2010/main" val="29494982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r>
              <a:rPr kumimoji="1" lang="en-US" altLang="ja-JP" smtClean="0"/>
              <a:t>2014/03/08</a:t>
            </a:r>
            <a:endParaRPr kumimoji="1" lang="ja-JP" altLang="en-US"/>
          </a:p>
        </p:txBody>
      </p:sp>
      <p:sp>
        <p:nvSpPr>
          <p:cNvPr id="5" name="Footer Placeholder 4"/>
          <p:cNvSpPr>
            <a:spLocks noGrp="1"/>
          </p:cNvSpPr>
          <p:nvPr>
            <p:ph type="ftr" sz="quarter" idx="11"/>
          </p:nvPr>
        </p:nvSpPr>
        <p:spPr/>
        <p:txBody>
          <a:bodyPr/>
          <a:lstStyle/>
          <a:p>
            <a:r>
              <a:rPr kumimoji="1" lang="en-US" altLang="ja-JP" smtClean="0"/>
              <a:t>ICRR spring school </a:t>
            </a:r>
            <a:r>
              <a:rPr kumimoji="1" lang="ja-JP" altLang="en-US" smtClean="0"/>
              <a:t>観測的宇宙論</a:t>
            </a:r>
            <a:endParaRPr kumimoji="1" lang="ja-JP" altLang="en-US"/>
          </a:p>
        </p:txBody>
      </p:sp>
      <p:sp>
        <p:nvSpPr>
          <p:cNvPr id="6" name="Slide Number Placeholder 5"/>
          <p:cNvSpPr>
            <a:spLocks noGrp="1"/>
          </p:cNvSpPr>
          <p:nvPr>
            <p:ph type="sldNum" sz="quarter" idx="12"/>
          </p:nvPr>
        </p:nvSpPr>
        <p:spPr/>
        <p:txBody>
          <a:bodyPr/>
          <a:lstStyle/>
          <a:p>
            <a:fld id="{CF868150-7504-5844-9F68-33CDB80429EB}" type="slidenum">
              <a:rPr kumimoji="1" lang="ja-JP" altLang="en-US" smtClean="0"/>
              <a:t>‹#›</a:t>
            </a:fld>
            <a:endParaRPr kumimoji="1" lang="ja-JP" altLang="en-US"/>
          </a:p>
        </p:txBody>
      </p:sp>
    </p:spTree>
    <p:extLst>
      <p:ext uri="{BB962C8B-B14F-4D97-AF65-F5344CB8AC3E}">
        <p14:creationId xmlns:p14="http://schemas.microsoft.com/office/powerpoint/2010/main" val="14279412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ja-JP" altLang="en-US" smtClean="0"/>
              <a:t>マスター タイトルの書式設定</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a:p>
        </p:txBody>
      </p:sp>
      <p:sp>
        <p:nvSpPr>
          <p:cNvPr id="4" name="Date Placeholder 3"/>
          <p:cNvSpPr>
            <a:spLocks noGrp="1"/>
          </p:cNvSpPr>
          <p:nvPr>
            <p:ph type="dt" sz="half" idx="10"/>
          </p:nvPr>
        </p:nvSpPr>
        <p:spPr/>
        <p:txBody>
          <a:bodyPr/>
          <a:lstStyle/>
          <a:p>
            <a:r>
              <a:rPr kumimoji="1" lang="en-US" altLang="ja-JP" smtClean="0"/>
              <a:t>2014/03/08</a:t>
            </a:r>
            <a:endParaRPr kumimoji="1" lang="ja-JP" altLang="en-US"/>
          </a:p>
        </p:txBody>
      </p:sp>
      <p:sp>
        <p:nvSpPr>
          <p:cNvPr id="5" name="Footer Placeholder 4"/>
          <p:cNvSpPr>
            <a:spLocks noGrp="1"/>
          </p:cNvSpPr>
          <p:nvPr>
            <p:ph type="ftr" sz="quarter" idx="11"/>
          </p:nvPr>
        </p:nvSpPr>
        <p:spPr/>
        <p:txBody>
          <a:bodyPr/>
          <a:lstStyle/>
          <a:p>
            <a:r>
              <a:rPr kumimoji="1" lang="en-US" altLang="ja-JP" smtClean="0"/>
              <a:t>ICRR spring school </a:t>
            </a:r>
            <a:r>
              <a:rPr kumimoji="1" lang="ja-JP" altLang="en-US" smtClean="0"/>
              <a:t>観測的宇宙論</a:t>
            </a:r>
            <a:endParaRPr kumimoji="1" lang="ja-JP" altLang="en-US"/>
          </a:p>
        </p:txBody>
      </p:sp>
      <p:sp>
        <p:nvSpPr>
          <p:cNvPr id="6" name="Slide Number Placeholder 5"/>
          <p:cNvSpPr>
            <a:spLocks noGrp="1"/>
          </p:cNvSpPr>
          <p:nvPr>
            <p:ph type="sldNum" sz="quarter" idx="12"/>
          </p:nvPr>
        </p:nvSpPr>
        <p:spPr/>
        <p:txBody>
          <a:bodyPr/>
          <a:lstStyle/>
          <a:p>
            <a:fld id="{CF868150-7504-5844-9F68-33CDB80429EB}" type="slidenum">
              <a:rPr kumimoji="1" lang="ja-JP" altLang="en-US" smtClean="0"/>
              <a:t>‹#›</a:t>
            </a:fld>
            <a:endParaRPr kumimoji="1" lang="ja-JP" altLang="en-US"/>
          </a:p>
        </p:txBody>
      </p:sp>
    </p:spTree>
    <p:extLst>
      <p:ext uri="{BB962C8B-B14F-4D97-AF65-F5344CB8AC3E}">
        <p14:creationId xmlns:p14="http://schemas.microsoft.com/office/powerpoint/2010/main" val="27020199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r>
              <a:rPr kumimoji="1" lang="en-US" altLang="ja-JP" smtClean="0"/>
              <a:t>2014/03/08</a:t>
            </a:r>
            <a:endParaRPr kumimoji="1" lang="ja-JP" altLang="en-US"/>
          </a:p>
        </p:txBody>
      </p:sp>
      <p:sp>
        <p:nvSpPr>
          <p:cNvPr id="5" name="Footer Placeholder 4"/>
          <p:cNvSpPr>
            <a:spLocks noGrp="1"/>
          </p:cNvSpPr>
          <p:nvPr>
            <p:ph type="ftr" sz="quarter" idx="11"/>
          </p:nvPr>
        </p:nvSpPr>
        <p:spPr/>
        <p:txBody>
          <a:bodyPr/>
          <a:lstStyle/>
          <a:p>
            <a:r>
              <a:rPr kumimoji="1" lang="en-US" altLang="ja-JP" smtClean="0"/>
              <a:t>ICRR spring school </a:t>
            </a:r>
            <a:r>
              <a:rPr kumimoji="1" lang="ja-JP" altLang="en-US" smtClean="0"/>
              <a:t>観測的宇宙論</a:t>
            </a:r>
            <a:endParaRPr kumimoji="1" lang="ja-JP" altLang="en-US"/>
          </a:p>
        </p:txBody>
      </p:sp>
      <p:sp>
        <p:nvSpPr>
          <p:cNvPr id="6" name="Slide Number Placeholder 5"/>
          <p:cNvSpPr>
            <a:spLocks noGrp="1"/>
          </p:cNvSpPr>
          <p:nvPr>
            <p:ph type="sldNum" sz="quarter" idx="12"/>
          </p:nvPr>
        </p:nvSpPr>
        <p:spPr/>
        <p:txBody>
          <a:bodyPr/>
          <a:lstStyle/>
          <a:p>
            <a:fld id="{CF868150-7504-5844-9F68-33CDB80429EB}" type="slidenum">
              <a:rPr kumimoji="1" lang="ja-JP" altLang="en-US" smtClean="0"/>
              <a:t>‹#›</a:t>
            </a:fld>
            <a:endParaRPr kumimoji="1" lang="ja-JP" altLang="en-US"/>
          </a:p>
        </p:txBody>
      </p:sp>
    </p:spTree>
    <p:extLst>
      <p:ext uri="{BB962C8B-B14F-4D97-AF65-F5344CB8AC3E}">
        <p14:creationId xmlns:p14="http://schemas.microsoft.com/office/powerpoint/2010/main" val="22759333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r>
              <a:rPr kumimoji="1" lang="en-US" altLang="ja-JP" smtClean="0"/>
              <a:t>2014/03/08</a:t>
            </a:r>
            <a:endParaRPr kumimoji="1" lang="ja-JP" altLang="en-US"/>
          </a:p>
        </p:txBody>
      </p:sp>
      <p:sp>
        <p:nvSpPr>
          <p:cNvPr id="5" name="Footer Placeholder 4"/>
          <p:cNvSpPr>
            <a:spLocks noGrp="1"/>
          </p:cNvSpPr>
          <p:nvPr>
            <p:ph type="ftr" sz="quarter" idx="11"/>
          </p:nvPr>
        </p:nvSpPr>
        <p:spPr/>
        <p:txBody>
          <a:bodyPr/>
          <a:lstStyle/>
          <a:p>
            <a:r>
              <a:rPr kumimoji="1" lang="en-US" altLang="ja-JP" smtClean="0"/>
              <a:t>ICRR spring school </a:t>
            </a:r>
            <a:r>
              <a:rPr kumimoji="1" lang="ja-JP" altLang="en-US" smtClean="0"/>
              <a:t>観測的宇宙論</a:t>
            </a:r>
            <a:endParaRPr kumimoji="1" lang="ja-JP" altLang="en-US"/>
          </a:p>
        </p:txBody>
      </p:sp>
      <p:sp>
        <p:nvSpPr>
          <p:cNvPr id="6" name="Slide Number Placeholder 5"/>
          <p:cNvSpPr>
            <a:spLocks noGrp="1"/>
          </p:cNvSpPr>
          <p:nvPr>
            <p:ph type="sldNum" sz="quarter" idx="12"/>
          </p:nvPr>
        </p:nvSpPr>
        <p:spPr/>
        <p:txBody>
          <a:bodyPr/>
          <a:lstStyle/>
          <a:p>
            <a:fld id="{CF868150-7504-5844-9F68-33CDB80429EB}" type="slidenum">
              <a:rPr kumimoji="1" lang="ja-JP" altLang="en-US" smtClean="0"/>
              <a:t>‹#›</a:t>
            </a:fld>
            <a:endParaRPr kumimoji="1" lang="ja-JP" altLang="en-US"/>
          </a:p>
        </p:txBody>
      </p:sp>
    </p:spTree>
    <p:extLst>
      <p:ext uri="{BB962C8B-B14F-4D97-AF65-F5344CB8AC3E}">
        <p14:creationId xmlns:p14="http://schemas.microsoft.com/office/powerpoint/2010/main" val="17989526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Date Placeholder 4"/>
          <p:cNvSpPr>
            <a:spLocks noGrp="1"/>
          </p:cNvSpPr>
          <p:nvPr>
            <p:ph type="dt" sz="half" idx="10"/>
          </p:nvPr>
        </p:nvSpPr>
        <p:spPr/>
        <p:txBody>
          <a:bodyPr/>
          <a:lstStyle/>
          <a:p>
            <a:r>
              <a:rPr kumimoji="1" lang="en-US" altLang="ja-JP" smtClean="0"/>
              <a:t>2014/03/08</a:t>
            </a:r>
            <a:endParaRPr kumimoji="1" lang="ja-JP" altLang="en-US"/>
          </a:p>
        </p:txBody>
      </p:sp>
      <p:sp>
        <p:nvSpPr>
          <p:cNvPr id="6" name="Footer Placeholder 5"/>
          <p:cNvSpPr>
            <a:spLocks noGrp="1"/>
          </p:cNvSpPr>
          <p:nvPr>
            <p:ph type="ftr" sz="quarter" idx="11"/>
          </p:nvPr>
        </p:nvSpPr>
        <p:spPr/>
        <p:txBody>
          <a:bodyPr/>
          <a:lstStyle/>
          <a:p>
            <a:r>
              <a:rPr kumimoji="1" lang="en-US" altLang="ja-JP" smtClean="0"/>
              <a:t>ICRR spring school </a:t>
            </a:r>
            <a:r>
              <a:rPr kumimoji="1" lang="ja-JP" altLang="en-US" smtClean="0"/>
              <a:t>観測的宇宙論</a:t>
            </a:r>
            <a:endParaRPr kumimoji="1" lang="ja-JP" altLang="en-US"/>
          </a:p>
        </p:txBody>
      </p:sp>
      <p:sp>
        <p:nvSpPr>
          <p:cNvPr id="7" name="Slide Number Placeholder 6"/>
          <p:cNvSpPr>
            <a:spLocks noGrp="1"/>
          </p:cNvSpPr>
          <p:nvPr>
            <p:ph type="sldNum" sz="quarter" idx="12"/>
          </p:nvPr>
        </p:nvSpPr>
        <p:spPr/>
        <p:txBody>
          <a:bodyPr/>
          <a:lstStyle/>
          <a:p>
            <a:fld id="{CF868150-7504-5844-9F68-33CDB80429EB}" type="slidenum">
              <a:rPr kumimoji="1" lang="ja-JP" altLang="en-US" smtClean="0"/>
              <a:t>‹#›</a:t>
            </a:fld>
            <a:endParaRPr kumimoji="1" lang="ja-JP" altLang="en-US"/>
          </a:p>
        </p:txBody>
      </p:sp>
    </p:spTree>
    <p:extLst>
      <p:ext uri="{BB962C8B-B14F-4D97-AF65-F5344CB8AC3E}">
        <p14:creationId xmlns:p14="http://schemas.microsoft.com/office/powerpoint/2010/main" val="10343016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Date Placeholder 6"/>
          <p:cNvSpPr>
            <a:spLocks noGrp="1"/>
          </p:cNvSpPr>
          <p:nvPr>
            <p:ph type="dt" sz="half" idx="10"/>
          </p:nvPr>
        </p:nvSpPr>
        <p:spPr/>
        <p:txBody>
          <a:bodyPr/>
          <a:lstStyle/>
          <a:p>
            <a:r>
              <a:rPr kumimoji="1" lang="en-US" altLang="ja-JP" smtClean="0"/>
              <a:t>2014/03/08</a:t>
            </a:r>
            <a:endParaRPr kumimoji="1" lang="ja-JP" altLang="en-US"/>
          </a:p>
        </p:txBody>
      </p:sp>
      <p:sp>
        <p:nvSpPr>
          <p:cNvPr id="8" name="Footer Placeholder 7"/>
          <p:cNvSpPr>
            <a:spLocks noGrp="1"/>
          </p:cNvSpPr>
          <p:nvPr>
            <p:ph type="ftr" sz="quarter" idx="11"/>
          </p:nvPr>
        </p:nvSpPr>
        <p:spPr/>
        <p:txBody>
          <a:bodyPr/>
          <a:lstStyle/>
          <a:p>
            <a:r>
              <a:rPr kumimoji="1" lang="en-US" altLang="ja-JP" smtClean="0"/>
              <a:t>ICRR spring school </a:t>
            </a:r>
            <a:r>
              <a:rPr kumimoji="1" lang="ja-JP" altLang="en-US" smtClean="0"/>
              <a:t>観測的宇宙論</a:t>
            </a:r>
            <a:endParaRPr kumimoji="1" lang="ja-JP" altLang="en-US"/>
          </a:p>
        </p:txBody>
      </p:sp>
      <p:sp>
        <p:nvSpPr>
          <p:cNvPr id="9" name="Slide Number Placeholder 8"/>
          <p:cNvSpPr>
            <a:spLocks noGrp="1"/>
          </p:cNvSpPr>
          <p:nvPr>
            <p:ph type="sldNum" sz="quarter" idx="12"/>
          </p:nvPr>
        </p:nvSpPr>
        <p:spPr/>
        <p:txBody>
          <a:bodyPr/>
          <a:lstStyle/>
          <a:p>
            <a:fld id="{CF868150-7504-5844-9F68-33CDB80429EB}" type="slidenum">
              <a:rPr kumimoji="1" lang="ja-JP" altLang="en-US" smtClean="0"/>
              <a:t>‹#›</a:t>
            </a:fld>
            <a:endParaRPr kumimoji="1" lang="ja-JP" altLang="en-US"/>
          </a:p>
        </p:txBody>
      </p:sp>
    </p:spTree>
    <p:extLst>
      <p:ext uri="{BB962C8B-B14F-4D97-AF65-F5344CB8AC3E}">
        <p14:creationId xmlns:p14="http://schemas.microsoft.com/office/powerpoint/2010/main" val="14179409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r>
              <a:rPr kumimoji="1" lang="en-US" altLang="ja-JP" smtClean="0"/>
              <a:t>2014/03/08</a:t>
            </a:r>
            <a:endParaRPr kumimoji="1" lang="ja-JP" altLang="en-US"/>
          </a:p>
        </p:txBody>
      </p:sp>
      <p:sp>
        <p:nvSpPr>
          <p:cNvPr id="4" name="Footer Placeholder 3"/>
          <p:cNvSpPr>
            <a:spLocks noGrp="1"/>
          </p:cNvSpPr>
          <p:nvPr>
            <p:ph type="ftr" sz="quarter" idx="11"/>
          </p:nvPr>
        </p:nvSpPr>
        <p:spPr/>
        <p:txBody>
          <a:bodyPr/>
          <a:lstStyle/>
          <a:p>
            <a:r>
              <a:rPr kumimoji="1" lang="en-US" altLang="ja-JP" smtClean="0"/>
              <a:t>ICRR spring school </a:t>
            </a:r>
            <a:r>
              <a:rPr kumimoji="1" lang="ja-JP" altLang="en-US" smtClean="0"/>
              <a:t>観測的宇宙論</a:t>
            </a:r>
            <a:endParaRPr kumimoji="1" lang="ja-JP" altLang="en-US"/>
          </a:p>
        </p:txBody>
      </p:sp>
      <p:sp>
        <p:nvSpPr>
          <p:cNvPr id="5" name="Slide Number Placeholder 4"/>
          <p:cNvSpPr>
            <a:spLocks noGrp="1"/>
          </p:cNvSpPr>
          <p:nvPr>
            <p:ph type="sldNum" sz="quarter" idx="12"/>
          </p:nvPr>
        </p:nvSpPr>
        <p:spPr/>
        <p:txBody>
          <a:bodyPr/>
          <a:lstStyle/>
          <a:p>
            <a:fld id="{CF868150-7504-5844-9F68-33CDB80429EB}" type="slidenum">
              <a:rPr kumimoji="1" lang="ja-JP" altLang="en-US" smtClean="0"/>
              <a:t>‹#›</a:t>
            </a:fld>
            <a:endParaRPr kumimoji="1" lang="ja-JP" altLang="en-US"/>
          </a:p>
        </p:txBody>
      </p:sp>
    </p:spTree>
    <p:extLst>
      <p:ext uri="{BB962C8B-B14F-4D97-AF65-F5344CB8AC3E}">
        <p14:creationId xmlns:p14="http://schemas.microsoft.com/office/powerpoint/2010/main" val="6560677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kumimoji="1" lang="en-US" altLang="ja-JP" smtClean="0"/>
              <a:t>2014/03/08</a:t>
            </a:r>
            <a:endParaRPr kumimoji="1" lang="ja-JP" altLang="en-US"/>
          </a:p>
        </p:txBody>
      </p:sp>
      <p:sp>
        <p:nvSpPr>
          <p:cNvPr id="3" name="Footer Placeholder 2"/>
          <p:cNvSpPr>
            <a:spLocks noGrp="1"/>
          </p:cNvSpPr>
          <p:nvPr>
            <p:ph type="ftr" sz="quarter" idx="11"/>
          </p:nvPr>
        </p:nvSpPr>
        <p:spPr/>
        <p:txBody>
          <a:bodyPr/>
          <a:lstStyle/>
          <a:p>
            <a:r>
              <a:rPr kumimoji="1" lang="en-US" altLang="ja-JP" smtClean="0"/>
              <a:t>ICRR spring school </a:t>
            </a:r>
            <a:r>
              <a:rPr kumimoji="1" lang="ja-JP" altLang="en-US" smtClean="0"/>
              <a:t>観測的宇宙論</a:t>
            </a:r>
            <a:endParaRPr kumimoji="1" lang="ja-JP" altLang="en-US"/>
          </a:p>
        </p:txBody>
      </p:sp>
      <p:sp>
        <p:nvSpPr>
          <p:cNvPr id="4" name="Slide Number Placeholder 3"/>
          <p:cNvSpPr>
            <a:spLocks noGrp="1"/>
          </p:cNvSpPr>
          <p:nvPr>
            <p:ph type="sldNum" sz="quarter" idx="12"/>
          </p:nvPr>
        </p:nvSpPr>
        <p:spPr/>
        <p:txBody>
          <a:bodyPr/>
          <a:lstStyle/>
          <a:p>
            <a:fld id="{CF868150-7504-5844-9F68-33CDB80429EB}" type="slidenum">
              <a:rPr kumimoji="1" lang="ja-JP" altLang="en-US" smtClean="0"/>
              <a:t>‹#›</a:t>
            </a:fld>
            <a:endParaRPr kumimoji="1" lang="ja-JP" altLang="en-US"/>
          </a:p>
        </p:txBody>
      </p:sp>
    </p:spTree>
    <p:extLst>
      <p:ext uri="{BB962C8B-B14F-4D97-AF65-F5344CB8AC3E}">
        <p14:creationId xmlns:p14="http://schemas.microsoft.com/office/powerpoint/2010/main" val="124912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r>
              <a:rPr kumimoji="1" lang="en-US" altLang="ja-JP" smtClean="0"/>
              <a:t>2014/03/08</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ICRR spring school </a:t>
            </a:r>
            <a:r>
              <a:rPr kumimoji="1" lang="ja-JP" altLang="en-US" smtClean="0"/>
              <a:t>観測的宇宙論</a:t>
            </a:r>
            <a:endParaRPr kumimoji="1" lang="ja-JP" altLang="en-US"/>
          </a:p>
        </p:txBody>
      </p:sp>
      <p:sp>
        <p:nvSpPr>
          <p:cNvPr id="6" name="スライド番号プレースホルダー 5"/>
          <p:cNvSpPr>
            <a:spLocks noGrp="1"/>
          </p:cNvSpPr>
          <p:nvPr>
            <p:ph type="sldNum" sz="quarter" idx="12"/>
          </p:nvPr>
        </p:nvSpPr>
        <p:spPr/>
        <p:txBody>
          <a:bodyPr/>
          <a:lstStyle/>
          <a:p>
            <a:fld id="{CF868150-7504-5844-9F68-33CDB80429EB}" type="slidenum">
              <a:rPr kumimoji="1" lang="ja-JP" altLang="en-US" smtClean="0"/>
              <a:t>‹#›</a:t>
            </a:fld>
            <a:endParaRPr kumimoji="1" lang="ja-JP" altLang="en-US"/>
          </a:p>
        </p:txBody>
      </p:sp>
    </p:spTree>
    <p:extLst>
      <p:ext uri="{BB962C8B-B14F-4D97-AF65-F5344CB8AC3E}">
        <p14:creationId xmlns:p14="http://schemas.microsoft.com/office/powerpoint/2010/main" val="23766815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kumimoji="1" lang="en-US" altLang="ja-JP" smtClean="0"/>
              <a:t>2014/03/08</a:t>
            </a:r>
            <a:endParaRPr kumimoji="1" lang="ja-JP" altLang="en-US"/>
          </a:p>
        </p:txBody>
      </p:sp>
      <p:sp>
        <p:nvSpPr>
          <p:cNvPr id="6" name="Footer Placeholder 5"/>
          <p:cNvSpPr>
            <a:spLocks noGrp="1"/>
          </p:cNvSpPr>
          <p:nvPr>
            <p:ph type="ftr" sz="quarter" idx="11"/>
          </p:nvPr>
        </p:nvSpPr>
        <p:spPr/>
        <p:txBody>
          <a:bodyPr/>
          <a:lstStyle/>
          <a:p>
            <a:r>
              <a:rPr kumimoji="1" lang="en-US" altLang="ja-JP" smtClean="0"/>
              <a:t>ICRR spring school </a:t>
            </a:r>
            <a:r>
              <a:rPr kumimoji="1" lang="ja-JP" altLang="en-US" smtClean="0"/>
              <a:t>観測的宇宙論</a:t>
            </a:r>
            <a:endParaRPr kumimoji="1" lang="ja-JP" altLang="en-US"/>
          </a:p>
        </p:txBody>
      </p:sp>
      <p:sp>
        <p:nvSpPr>
          <p:cNvPr id="7" name="Slide Number Placeholder 6"/>
          <p:cNvSpPr>
            <a:spLocks noGrp="1"/>
          </p:cNvSpPr>
          <p:nvPr>
            <p:ph type="sldNum" sz="quarter" idx="12"/>
          </p:nvPr>
        </p:nvSpPr>
        <p:spPr/>
        <p:txBody>
          <a:bodyPr/>
          <a:lstStyle/>
          <a:p>
            <a:fld id="{CF868150-7504-5844-9F68-33CDB80429EB}" type="slidenum">
              <a:rPr kumimoji="1" lang="ja-JP" altLang="en-US" smtClean="0"/>
              <a:t>‹#›</a:t>
            </a:fld>
            <a:endParaRPr kumimoji="1" lang="ja-JP" altLang="en-US"/>
          </a:p>
        </p:txBody>
      </p:sp>
    </p:spTree>
    <p:extLst>
      <p:ext uri="{BB962C8B-B14F-4D97-AF65-F5344CB8AC3E}">
        <p14:creationId xmlns:p14="http://schemas.microsoft.com/office/powerpoint/2010/main" val="27301161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kumimoji="1" lang="en-US" altLang="ja-JP" smtClean="0"/>
              <a:t>2014/03/08</a:t>
            </a:r>
            <a:endParaRPr kumimoji="1" lang="ja-JP" altLang="en-US"/>
          </a:p>
        </p:txBody>
      </p:sp>
      <p:sp>
        <p:nvSpPr>
          <p:cNvPr id="6" name="Footer Placeholder 5"/>
          <p:cNvSpPr>
            <a:spLocks noGrp="1"/>
          </p:cNvSpPr>
          <p:nvPr>
            <p:ph type="ftr" sz="quarter" idx="11"/>
          </p:nvPr>
        </p:nvSpPr>
        <p:spPr/>
        <p:txBody>
          <a:bodyPr/>
          <a:lstStyle/>
          <a:p>
            <a:r>
              <a:rPr kumimoji="1" lang="en-US" altLang="ja-JP" smtClean="0"/>
              <a:t>ICRR spring school </a:t>
            </a:r>
            <a:r>
              <a:rPr kumimoji="1" lang="ja-JP" altLang="en-US" smtClean="0"/>
              <a:t>観測的宇宙論</a:t>
            </a:r>
            <a:endParaRPr kumimoji="1" lang="ja-JP" altLang="en-US"/>
          </a:p>
        </p:txBody>
      </p:sp>
      <p:sp>
        <p:nvSpPr>
          <p:cNvPr id="7" name="Slide Number Placeholder 6"/>
          <p:cNvSpPr>
            <a:spLocks noGrp="1"/>
          </p:cNvSpPr>
          <p:nvPr>
            <p:ph type="sldNum" sz="quarter" idx="12"/>
          </p:nvPr>
        </p:nvSpPr>
        <p:spPr/>
        <p:txBody>
          <a:bodyPr/>
          <a:lstStyle/>
          <a:p>
            <a:fld id="{CF868150-7504-5844-9F68-33CDB80429EB}" type="slidenum">
              <a:rPr kumimoji="1" lang="ja-JP" altLang="en-US" smtClean="0"/>
              <a:t>‹#›</a:t>
            </a:fld>
            <a:endParaRPr kumimoji="1" lang="ja-JP" altLang="en-US"/>
          </a:p>
        </p:txBody>
      </p:sp>
    </p:spTree>
    <p:extLst>
      <p:ext uri="{BB962C8B-B14F-4D97-AF65-F5344CB8AC3E}">
        <p14:creationId xmlns:p14="http://schemas.microsoft.com/office/powerpoint/2010/main" val="5065745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r>
              <a:rPr kumimoji="1" lang="en-US" altLang="ja-JP" smtClean="0"/>
              <a:t>2014/03/08</a:t>
            </a:r>
            <a:endParaRPr kumimoji="1" lang="ja-JP" altLang="en-US"/>
          </a:p>
        </p:txBody>
      </p:sp>
      <p:sp>
        <p:nvSpPr>
          <p:cNvPr id="5" name="Footer Placeholder 4"/>
          <p:cNvSpPr>
            <a:spLocks noGrp="1"/>
          </p:cNvSpPr>
          <p:nvPr>
            <p:ph type="ftr" sz="quarter" idx="11"/>
          </p:nvPr>
        </p:nvSpPr>
        <p:spPr/>
        <p:txBody>
          <a:bodyPr/>
          <a:lstStyle/>
          <a:p>
            <a:r>
              <a:rPr kumimoji="1" lang="en-US" altLang="ja-JP" smtClean="0"/>
              <a:t>ICRR spring school </a:t>
            </a:r>
            <a:r>
              <a:rPr kumimoji="1" lang="ja-JP" altLang="en-US" smtClean="0"/>
              <a:t>観測的宇宙論</a:t>
            </a:r>
            <a:endParaRPr kumimoji="1" lang="ja-JP" altLang="en-US"/>
          </a:p>
        </p:txBody>
      </p:sp>
      <p:sp>
        <p:nvSpPr>
          <p:cNvPr id="6" name="Slide Number Placeholder 5"/>
          <p:cNvSpPr>
            <a:spLocks noGrp="1"/>
          </p:cNvSpPr>
          <p:nvPr>
            <p:ph type="sldNum" sz="quarter" idx="12"/>
          </p:nvPr>
        </p:nvSpPr>
        <p:spPr/>
        <p:txBody>
          <a:bodyPr/>
          <a:lstStyle/>
          <a:p>
            <a:fld id="{CF868150-7504-5844-9F68-33CDB80429EB}" type="slidenum">
              <a:rPr kumimoji="1" lang="ja-JP" altLang="en-US" smtClean="0"/>
              <a:t>‹#›</a:t>
            </a:fld>
            <a:endParaRPr kumimoji="1" lang="ja-JP" altLang="en-US"/>
          </a:p>
        </p:txBody>
      </p:sp>
    </p:spTree>
    <p:extLst>
      <p:ext uri="{BB962C8B-B14F-4D97-AF65-F5344CB8AC3E}">
        <p14:creationId xmlns:p14="http://schemas.microsoft.com/office/powerpoint/2010/main" val="29494982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r>
              <a:rPr kumimoji="1" lang="en-US" altLang="ja-JP" smtClean="0"/>
              <a:t>2014/03/08</a:t>
            </a:r>
            <a:endParaRPr kumimoji="1" lang="ja-JP" altLang="en-US"/>
          </a:p>
        </p:txBody>
      </p:sp>
      <p:sp>
        <p:nvSpPr>
          <p:cNvPr id="5" name="Footer Placeholder 4"/>
          <p:cNvSpPr>
            <a:spLocks noGrp="1"/>
          </p:cNvSpPr>
          <p:nvPr>
            <p:ph type="ftr" sz="quarter" idx="11"/>
          </p:nvPr>
        </p:nvSpPr>
        <p:spPr/>
        <p:txBody>
          <a:bodyPr/>
          <a:lstStyle/>
          <a:p>
            <a:r>
              <a:rPr kumimoji="1" lang="en-US" altLang="ja-JP" smtClean="0"/>
              <a:t>ICRR spring school </a:t>
            </a:r>
            <a:r>
              <a:rPr kumimoji="1" lang="ja-JP" altLang="en-US" smtClean="0"/>
              <a:t>観測的宇宙論</a:t>
            </a:r>
            <a:endParaRPr kumimoji="1" lang="ja-JP" altLang="en-US"/>
          </a:p>
        </p:txBody>
      </p:sp>
      <p:sp>
        <p:nvSpPr>
          <p:cNvPr id="6" name="Slide Number Placeholder 5"/>
          <p:cNvSpPr>
            <a:spLocks noGrp="1"/>
          </p:cNvSpPr>
          <p:nvPr>
            <p:ph type="sldNum" sz="quarter" idx="12"/>
          </p:nvPr>
        </p:nvSpPr>
        <p:spPr/>
        <p:txBody>
          <a:bodyPr/>
          <a:lstStyle/>
          <a:p>
            <a:fld id="{CF868150-7504-5844-9F68-33CDB80429EB}" type="slidenum">
              <a:rPr kumimoji="1" lang="ja-JP" altLang="en-US" smtClean="0"/>
              <a:t>‹#›</a:t>
            </a:fld>
            <a:endParaRPr kumimoji="1" lang="ja-JP" altLang="en-US"/>
          </a:p>
        </p:txBody>
      </p:sp>
    </p:spTree>
    <p:extLst>
      <p:ext uri="{BB962C8B-B14F-4D97-AF65-F5344CB8AC3E}">
        <p14:creationId xmlns:p14="http://schemas.microsoft.com/office/powerpoint/2010/main" val="1427941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r>
              <a:rPr kumimoji="1" lang="en-US" altLang="ja-JP" smtClean="0"/>
              <a:t>2014/03/08</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ICRR spring school </a:t>
            </a:r>
            <a:r>
              <a:rPr kumimoji="1" lang="ja-JP" altLang="en-US" smtClean="0"/>
              <a:t>観測的宇宙論</a:t>
            </a:r>
            <a:endParaRPr kumimoji="1" lang="ja-JP" altLang="en-US"/>
          </a:p>
        </p:txBody>
      </p:sp>
      <p:sp>
        <p:nvSpPr>
          <p:cNvPr id="7" name="スライド番号プレースホルダー 6"/>
          <p:cNvSpPr>
            <a:spLocks noGrp="1"/>
          </p:cNvSpPr>
          <p:nvPr>
            <p:ph type="sldNum" sz="quarter" idx="12"/>
          </p:nvPr>
        </p:nvSpPr>
        <p:spPr/>
        <p:txBody>
          <a:bodyPr/>
          <a:lstStyle/>
          <a:p>
            <a:fld id="{CF868150-7504-5844-9F68-33CDB80429EB}" type="slidenum">
              <a:rPr kumimoji="1" lang="ja-JP" altLang="en-US" smtClean="0"/>
              <a:t>‹#›</a:t>
            </a:fld>
            <a:endParaRPr kumimoji="1" lang="ja-JP" altLang="en-US"/>
          </a:p>
        </p:txBody>
      </p:sp>
    </p:spTree>
    <p:extLst>
      <p:ext uri="{BB962C8B-B14F-4D97-AF65-F5344CB8AC3E}">
        <p14:creationId xmlns:p14="http://schemas.microsoft.com/office/powerpoint/2010/main" val="2724444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r>
              <a:rPr kumimoji="1" lang="en-US" altLang="ja-JP" smtClean="0"/>
              <a:t>2014/03/08</a:t>
            </a:r>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smtClean="0"/>
              <a:t>ICRR spring school </a:t>
            </a:r>
            <a:r>
              <a:rPr kumimoji="1" lang="ja-JP" altLang="en-US" smtClean="0"/>
              <a:t>観測的宇宙論</a:t>
            </a:r>
            <a:endParaRPr kumimoji="1" lang="ja-JP" altLang="en-US"/>
          </a:p>
        </p:txBody>
      </p:sp>
      <p:sp>
        <p:nvSpPr>
          <p:cNvPr id="9" name="スライド番号プレースホルダー 8"/>
          <p:cNvSpPr>
            <a:spLocks noGrp="1"/>
          </p:cNvSpPr>
          <p:nvPr>
            <p:ph type="sldNum" sz="quarter" idx="12"/>
          </p:nvPr>
        </p:nvSpPr>
        <p:spPr/>
        <p:txBody>
          <a:bodyPr/>
          <a:lstStyle/>
          <a:p>
            <a:fld id="{CF868150-7504-5844-9F68-33CDB80429EB}" type="slidenum">
              <a:rPr kumimoji="1" lang="ja-JP" altLang="en-US" smtClean="0"/>
              <a:t>‹#›</a:t>
            </a:fld>
            <a:endParaRPr kumimoji="1" lang="ja-JP" altLang="en-US"/>
          </a:p>
        </p:txBody>
      </p:sp>
    </p:spTree>
    <p:extLst>
      <p:ext uri="{BB962C8B-B14F-4D97-AF65-F5344CB8AC3E}">
        <p14:creationId xmlns:p14="http://schemas.microsoft.com/office/powerpoint/2010/main" val="921326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r>
              <a:rPr kumimoji="1" lang="en-US" altLang="ja-JP" smtClean="0"/>
              <a:t>2014/03/08</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ICRR spring school </a:t>
            </a:r>
            <a:r>
              <a:rPr kumimoji="1" lang="ja-JP" altLang="en-US" smtClean="0"/>
              <a:t>観測的宇宙論</a:t>
            </a:r>
            <a:endParaRPr kumimoji="1" lang="ja-JP" altLang="en-US"/>
          </a:p>
        </p:txBody>
      </p:sp>
      <p:sp>
        <p:nvSpPr>
          <p:cNvPr id="5" name="スライド番号プレースホルダー 4"/>
          <p:cNvSpPr>
            <a:spLocks noGrp="1"/>
          </p:cNvSpPr>
          <p:nvPr>
            <p:ph type="sldNum" sz="quarter" idx="12"/>
          </p:nvPr>
        </p:nvSpPr>
        <p:spPr/>
        <p:txBody>
          <a:bodyPr/>
          <a:lstStyle/>
          <a:p>
            <a:fld id="{CF868150-7504-5844-9F68-33CDB80429EB}" type="slidenum">
              <a:rPr kumimoji="1" lang="ja-JP" altLang="en-US" smtClean="0"/>
              <a:t>‹#›</a:t>
            </a:fld>
            <a:endParaRPr kumimoji="1" lang="ja-JP" altLang="en-US"/>
          </a:p>
        </p:txBody>
      </p:sp>
    </p:spTree>
    <p:extLst>
      <p:ext uri="{BB962C8B-B14F-4D97-AF65-F5344CB8AC3E}">
        <p14:creationId xmlns:p14="http://schemas.microsoft.com/office/powerpoint/2010/main" val="545919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smtClean="0"/>
              <a:t>2014/03/08</a:t>
            </a:r>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smtClean="0"/>
              <a:t>ICRR spring school </a:t>
            </a:r>
            <a:r>
              <a:rPr kumimoji="1" lang="ja-JP" altLang="en-US" smtClean="0"/>
              <a:t>観測的宇宙論</a:t>
            </a:r>
            <a:endParaRPr kumimoji="1" lang="ja-JP" altLang="en-US"/>
          </a:p>
        </p:txBody>
      </p:sp>
      <p:sp>
        <p:nvSpPr>
          <p:cNvPr id="4" name="スライド番号プレースホルダー 3"/>
          <p:cNvSpPr>
            <a:spLocks noGrp="1"/>
          </p:cNvSpPr>
          <p:nvPr>
            <p:ph type="sldNum" sz="quarter" idx="12"/>
          </p:nvPr>
        </p:nvSpPr>
        <p:spPr/>
        <p:txBody>
          <a:bodyPr/>
          <a:lstStyle/>
          <a:p>
            <a:fld id="{CF868150-7504-5844-9F68-33CDB80429EB}" type="slidenum">
              <a:rPr kumimoji="1" lang="ja-JP" altLang="en-US" smtClean="0"/>
              <a:t>‹#›</a:t>
            </a:fld>
            <a:endParaRPr kumimoji="1" lang="ja-JP" altLang="en-US"/>
          </a:p>
        </p:txBody>
      </p:sp>
    </p:spTree>
    <p:extLst>
      <p:ext uri="{BB962C8B-B14F-4D97-AF65-F5344CB8AC3E}">
        <p14:creationId xmlns:p14="http://schemas.microsoft.com/office/powerpoint/2010/main" val="758302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2014/03/08</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ICRR spring school </a:t>
            </a:r>
            <a:r>
              <a:rPr kumimoji="1" lang="ja-JP" altLang="en-US" smtClean="0"/>
              <a:t>観測的宇宙論</a:t>
            </a:r>
            <a:endParaRPr kumimoji="1" lang="ja-JP" altLang="en-US"/>
          </a:p>
        </p:txBody>
      </p:sp>
      <p:sp>
        <p:nvSpPr>
          <p:cNvPr id="7" name="スライド番号プレースホルダー 6"/>
          <p:cNvSpPr>
            <a:spLocks noGrp="1"/>
          </p:cNvSpPr>
          <p:nvPr>
            <p:ph type="sldNum" sz="quarter" idx="12"/>
          </p:nvPr>
        </p:nvSpPr>
        <p:spPr/>
        <p:txBody>
          <a:bodyPr/>
          <a:lstStyle/>
          <a:p>
            <a:fld id="{CF868150-7504-5844-9F68-33CDB80429EB}" type="slidenum">
              <a:rPr kumimoji="1" lang="ja-JP" altLang="en-US" smtClean="0"/>
              <a:t>‹#›</a:t>
            </a:fld>
            <a:endParaRPr kumimoji="1" lang="ja-JP" altLang="en-US"/>
          </a:p>
        </p:txBody>
      </p:sp>
    </p:spTree>
    <p:extLst>
      <p:ext uri="{BB962C8B-B14F-4D97-AF65-F5344CB8AC3E}">
        <p14:creationId xmlns:p14="http://schemas.microsoft.com/office/powerpoint/2010/main" val="3359301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2014/03/08</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ICRR spring school </a:t>
            </a:r>
            <a:r>
              <a:rPr kumimoji="1" lang="ja-JP" altLang="en-US" smtClean="0"/>
              <a:t>観測的宇宙論</a:t>
            </a:r>
            <a:endParaRPr kumimoji="1" lang="ja-JP" altLang="en-US"/>
          </a:p>
        </p:txBody>
      </p:sp>
      <p:sp>
        <p:nvSpPr>
          <p:cNvPr id="7" name="スライド番号プレースホルダー 6"/>
          <p:cNvSpPr>
            <a:spLocks noGrp="1"/>
          </p:cNvSpPr>
          <p:nvPr>
            <p:ph type="sldNum" sz="quarter" idx="12"/>
          </p:nvPr>
        </p:nvSpPr>
        <p:spPr/>
        <p:txBody>
          <a:bodyPr/>
          <a:lstStyle/>
          <a:p>
            <a:fld id="{CF868150-7504-5844-9F68-33CDB80429EB}" type="slidenum">
              <a:rPr kumimoji="1" lang="ja-JP" altLang="en-US" smtClean="0"/>
              <a:t>‹#›</a:t>
            </a:fld>
            <a:endParaRPr kumimoji="1" lang="ja-JP" altLang="en-US"/>
          </a:p>
        </p:txBody>
      </p:sp>
    </p:spTree>
    <p:extLst>
      <p:ext uri="{BB962C8B-B14F-4D97-AF65-F5344CB8AC3E}">
        <p14:creationId xmlns:p14="http://schemas.microsoft.com/office/powerpoint/2010/main" val="25429117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smtClean="0"/>
              <a:t>2014/03/08</a:t>
            </a:r>
            <a:endParaRPr kumimoji="1" lang="ja-JP" altLang="en-US"/>
          </a:p>
        </p:txBody>
      </p:sp>
      <p:sp>
        <p:nvSpPr>
          <p:cNvPr id="5" name="フッター プレースホルダー 4"/>
          <p:cNvSpPr>
            <a:spLocks noGrp="1"/>
          </p:cNvSpPr>
          <p:nvPr>
            <p:ph type="ftr" sz="quarter" idx="3"/>
          </p:nvPr>
        </p:nvSpPr>
        <p:spPr>
          <a:xfrm>
            <a:off x="3124200" y="9207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dirty="0" smtClean="0"/>
              <a:t>ICRR spring school </a:t>
            </a:r>
            <a:r>
              <a:rPr kumimoji="1" lang="ja-JP" altLang="en-US" dirty="0" smtClean="0"/>
              <a:t>観測的宇宙論</a:t>
            </a:r>
            <a:endParaRPr kumimoji="1"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868150-7504-5844-9F68-33CDB80429EB}" type="slidenum">
              <a:rPr kumimoji="1" lang="ja-JP" altLang="en-US" smtClean="0"/>
              <a:t>‹#›</a:t>
            </a:fld>
            <a:endParaRPr kumimoji="1" lang="ja-JP" altLang="en-US"/>
          </a:p>
        </p:txBody>
      </p:sp>
    </p:spTree>
    <p:extLst>
      <p:ext uri="{BB962C8B-B14F-4D97-AF65-F5344CB8AC3E}">
        <p14:creationId xmlns:p14="http://schemas.microsoft.com/office/powerpoint/2010/main" val="839209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ja-JP" altLang="en-US" smtClean="0"/>
              <a:t>マスター タイトルの書式設定</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smtClean="0"/>
              <a:t>2014/03/08</a:t>
            </a:r>
            <a:endParaRPr kumimoji="1" lang="ja-JP"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smtClean="0"/>
              <a:t>ICRR spring school </a:t>
            </a:r>
            <a:r>
              <a:rPr kumimoji="1" lang="ja-JP" altLang="en-US" smtClean="0"/>
              <a:t>観測的宇宙論</a:t>
            </a:r>
            <a:endParaRPr kumimoji="1" lang="ja-JP"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868150-7504-5844-9F68-33CDB80429EB}" type="slidenum">
              <a:rPr kumimoji="1" lang="ja-JP" altLang="en-US" smtClean="0"/>
              <a:t>‹#›</a:t>
            </a:fld>
            <a:endParaRPr kumimoji="1" lang="ja-JP" alt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ja-JP" altLang="en-US" smtClean="0"/>
              <a:t>マスター タイトルの書式設定</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smtClean="0"/>
              <a:t>2014/03/08</a:t>
            </a:r>
            <a:endParaRPr kumimoji="1" lang="ja-JP"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smtClean="0"/>
              <a:t>ICRR spring school </a:t>
            </a:r>
            <a:r>
              <a:rPr kumimoji="1" lang="ja-JP" altLang="en-US" smtClean="0"/>
              <a:t>観測的宇宙論</a:t>
            </a:r>
            <a:endParaRPr kumimoji="1" lang="ja-JP"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868150-7504-5844-9F68-33CDB80429EB}" type="slidenum">
              <a:rPr kumimoji="1" lang="ja-JP" altLang="en-US" smtClean="0"/>
              <a:t>‹#›</a:t>
            </a:fld>
            <a:endParaRPr kumimoji="1" lang="ja-JP" alt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 Id="rId10"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36.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8.emf"/><Relationship Id="rId4" Type="http://schemas.openxmlformats.org/officeDocument/2006/relationships/image" Target="../media/image39.emf"/><Relationship Id="rId5" Type="http://schemas.openxmlformats.org/officeDocument/2006/relationships/image" Target="../media/image40.emf"/><Relationship Id="rId1" Type="http://schemas.openxmlformats.org/officeDocument/2006/relationships/slideLayout" Target="../slideLayouts/slideLayout2.xml"/><Relationship Id="rId2" Type="http://schemas.openxmlformats.org/officeDocument/2006/relationships/image" Target="../media/image37.e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41.emf"/><Relationship Id="rId5" Type="http://schemas.openxmlformats.org/officeDocument/2006/relationships/image" Target="../media/image42.emf"/><Relationship Id="rId6" Type="http://schemas.openxmlformats.org/officeDocument/2006/relationships/image" Target="../media/image43.emf"/><Relationship Id="rId7" Type="http://schemas.openxmlformats.org/officeDocument/2006/relationships/image" Target="../media/image44.emf"/><Relationship Id="rId8" Type="http://schemas.openxmlformats.org/officeDocument/2006/relationships/image" Target="../media/image45.emf"/><Relationship Id="rId9" Type="http://schemas.openxmlformats.org/officeDocument/2006/relationships/image" Target="../media/image46.emf"/><Relationship Id="rId10" Type="http://schemas.openxmlformats.org/officeDocument/2006/relationships/oleObject" Target="../embeddings/oleObject4.bin"/><Relationship Id="rId11" Type="http://schemas.openxmlformats.org/officeDocument/2006/relationships/image" Target="../media/image7.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emf"/><Relationship Id="rId4" Type="http://schemas.openxmlformats.org/officeDocument/2006/relationships/image" Target="../media/image48.emf"/><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1" Type="http://schemas.openxmlformats.org/officeDocument/2006/relationships/image" Target="../media/image57.emf"/><Relationship Id="rId12" Type="http://schemas.openxmlformats.org/officeDocument/2006/relationships/oleObject" Target="../embeddings/oleObject5.bin"/><Relationship Id="rId13" Type="http://schemas.openxmlformats.org/officeDocument/2006/relationships/image" Target="../media/image49.emf"/><Relationship Id="rId14" Type="http://schemas.openxmlformats.org/officeDocument/2006/relationships/image" Target="../media/image58.emf"/><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notesSlide" Target="../notesSlides/notesSlide21.xml"/><Relationship Id="rId4" Type="http://schemas.openxmlformats.org/officeDocument/2006/relationships/image" Target="../media/image50.png"/><Relationship Id="rId5" Type="http://schemas.openxmlformats.org/officeDocument/2006/relationships/image" Target="../media/image51.png"/><Relationship Id="rId6" Type="http://schemas.openxmlformats.org/officeDocument/2006/relationships/image" Target="../media/image52.png"/><Relationship Id="rId7" Type="http://schemas.openxmlformats.org/officeDocument/2006/relationships/image" Target="../media/image53.png"/><Relationship Id="rId8" Type="http://schemas.openxmlformats.org/officeDocument/2006/relationships/image" Target="../media/image54.png"/><Relationship Id="rId9" Type="http://schemas.openxmlformats.org/officeDocument/2006/relationships/image" Target="../media/image55.png"/><Relationship Id="rId10" Type="http://schemas.openxmlformats.org/officeDocument/2006/relationships/image" Target="../media/image56.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59.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60.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6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6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1.bin"/><Relationship Id="rId5"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1" Type="http://schemas.openxmlformats.org/officeDocument/2006/relationships/image" Target="../media/image11.png"/><Relationship Id="rId12" Type="http://schemas.openxmlformats.org/officeDocument/2006/relationships/image" Target="../media/image12.png"/><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5.xml"/><Relationship Id="rId4" Type="http://schemas.openxmlformats.org/officeDocument/2006/relationships/image" Target="../media/image8.png"/><Relationship Id="rId5" Type="http://schemas.openxmlformats.org/officeDocument/2006/relationships/oleObject" Target="../embeddings/oleObject2.bin"/><Relationship Id="rId6" Type="http://schemas.openxmlformats.org/officeDocument/2006/relationships/image" Target="../media/image6.emf"/><Relationship Id="rId7" Type="http://schemas.openxmlformats.org/officeDocument/2006/relationships/oleObject" Target="../embeddings/oleObject3.bin"/><Relationship Id="rId8" Type="http://schemas.openxmlformats.org/officeDocument/2006/relationships/image" Target="../media/image7.emf"/><Relationship Id="rId9" Type="http://schemas.openxmlformats.org/officeDocument/2006/relationships/image" Target="../media/image9.emf"/><Relationship Id="rId10"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alphaModFix/>
          </a:blip>
          <a:stretch>
            <a:fillRect/>
          </a:stretch>
        </p:blipFill>
        <p:spPr>
          <a:xfrm>
            <a:off x="-824713" y="-65682"/>
            <a:ext cx="12328865" cy="7043273"/>
          </a:xfrm>
          <a:prstGeom prst="rect">
            <a:avLst/>
          </a:prstGeom>
        </p:spPr>
      </p:pic>
      <p:sp>
        <p:nvSpPr>
          <p:cNvPr id="2" name="タイトル 1"/>
          <p:cNvSpPr>
            <a:spLocks noGrp="1"/>
          </p:cNvSpPr>
          <p:nvPr>
            <p:ph type="ctrTitle"/>
          </p:nvPr>
        </p:nvSpPr>
        <p:spPr>
          <a:xfrm rot="1122848">
            <a:off x="-490277" y="2707571"/>
            <a:ext cx="7772400" cy="1470025"/>
          </a:xfrm>
        </p:spPr>
        <p:txBody>
          <a:bodyPr>
            <a:normAutofit/>
          </a:bodyPr>
          <a:lstStyle/>
          <a:p>
            <a:r>
              <a:rPr lang="en-US" altLang="ja-JP" dirty="0" smtClean="0">
                <a:solidFill>
                  <a:schemeClr val="bg1"/>
                </a:solidFill>
                <a:latin typeface="Bernard MT Condensed"/>
                <a:cs typeface="Bernard MT Condensed"/>
              </a:rPr>
              <a:t>Exploration</a:t>
            </a:r>
            <a:r>
              <a:rPr lang="en-US" altLang="ja-JP" dirty="0" smtClean="0">
                <a:solidFill>
                  <a:schemeClr val="bg1"/>
                </a:solidFill>
                <a:latin typeface="Gabriola"/>
                <a:cs typeface="Gabriola"/>
              </a:rPr>
              <a:t> </a:t>
            </a:r>
            <a:r>
              <a:rPr lang="en-US" altLang="ja-JP" dirty="0" smtClean="0">
                <a:solidFill>
                  <a:schemeClr val="bg1"/>
                </a:solidFill>
                <a:latin typeface="Bernard MT Condensed"/>
                <a:cs typeface="Bernard MT Condensed"/>
              </a:rPr>
              <a:t>of </a:t>
            </a:r>
            <a:r>
              <a:rPr lang="en-US" altLang="ja-JP" dirty="0" err="1" smtClean="0">
                <a:solidFill>
                  <a:schemeClr val="bg1"/>
                </a:solidFill>
                <a:latin typeface="Bernard MT Condensed"/>
                <a:cs typeface="Bernard MT Condensed"/>
              </a:rPr>
              <a:t>Reionization</a:t>
            </a:r>
            <a:r>
              <a:rPr lang="en-US" altLang="ja-JP" dirty="0" smtClean="0">
                <a:solidFill>
                  <a:schemeClr val="bg1"/>
                </a:solidFill>
                <a:latin typeface="Bernard MT Condensed"/>
                <a:cs typeface="Bernard MT Condensed"/>
              </a:rPr>
              <a:t/>
            </a:r>
            <a:br>
              <a:rPr lang="en-US" altLang="ja-JP" dirty="0" smtClean="0">
                <a:solidFill>
                  <a:schemeClr val="bg1"/>
                </a:solidFill>
                <a:latin typeface="Bernard MT Condensed"/>
                <a:cs typeface="Bernard MT Condensed"/>
              </a:rPr>
            </a:br>
            <a:r>
              <a:rPr lang="en-US" altLang="ja-JP" dirty="0" smtClean="0">
                <a:solidFill>
                  <a:schemeClr val="bg1"/>
                </a:solidFill>
                <a:latin typeface="Bernard MT Condensed"/>
                <a:cs typeface="Bernard MT Condensed"/>
              </a:rPr>
              <a:t>with Hubble Frontier Fields</a:t>
            </a:r>
            <a:endParaRPr kumimoji="1" lang="ja-JP" altLang="en-US" dirty="0">
              <a:solidFill>
                <a:schemeClr val="bg1"/>
              </a:solidFill>
              <a:latin typeface="Bernard MT Condensed"/>
              <a:cs typeface="Bernard MT Condensed"/>
            </a:endParaRPr>
          </a:p>
        </p:txBody>
      </p:sp>
      <p:sp>
        <p:nvSpPr>
          <p:cNvPr id="3" name="サブタイトル 2"/>
          <p:cNvSpPr>
            <a:spLocks noGrp="1"/>
          </p:cNvSpPr>
          <p:nvPr>
            <p:ph type="subTitle" idx="1"/>
          </p:nvPr>
        </p:nvSpPr>
        <p:spPr>
          <a:xfrm>
            <a:off x="1337642" y="4968875"/>
            <a:ext cx="7532914" cy="1752600"/>
          </a:xfrm>
        </p:spPr>
        <p:txBody>
          <a:bodyPr>
            <a:normAutofit lnSpcReduction="10000"/>
          </a:bodyPr>
          <a:lstStyle/>
          <a:p>
            <a:r>
              <a:rPr lang="en-US" altLang="ja-JP" sz="2400" dirty="0" smtClean="0">
                <a:solidFill>
                  <a:srgbClr val="FFFF00"/>
                </a:solidFill>
              </a:rPr>
              <a:t>   ICRR Spring School </a:t>
            </a:r>
            <a:r>
              <a:rPr kumimoji="1" lang="en-US" altLang="ja-JP" sz="2400" dirty="0" smtClean="0">
                <a:solidFill>
                  <a:srgbClr val="FFFF00"/>
                </a:solidFill>
              </a:rPr>
              <a:t>2014</a:t>
            </a:r>
          </a:p>
          <a:p>
            <a:r>
              <a:rPr lang="en-US" altLang="ja-JP" sz="2400" dirty="0" smtClean="0">
                <a:solidFill>
                  <a:srgbClr val="FFFF00"/>
                </a:solidFill>
              </a:rPr>
              <a:t>Observational cosmology group</a:t>
            </a:r>
          </a:p>
          <a:p>
            <a:r>
              <a:rPr kumimoji="1" lang="en-US" altLang="ja-JP" sz="2400" dirty="0" err="1" smtClean="0">
                <a:solidFill>
                  <a:srgbClr val="FFFF00"/>
                </a:solidFill>
              </a:rPr>
              <a:t>Superviser</a:t>
            </a:r>
            <a:r>
              <a:rPr kumimoji="1" lang="en-US" altLang="ja-JP" sz="2400" dirty="0" smtClean="0">
                <a:solidFill>
                  <a:srgbClr val="FFFF00"/>
                </a:solidFill>
              </a:rPr>
              <a:t> : </a:t>
            </a:r>
            <a:r>
              <a:rPr kumimoji="1" lang="en-US" altLang="ja-JP" sz="2400" dirty="0" err="1" smtClean="0">
                <a:solidFill>
                  <a:srgbClr val="FFFF00"/>
                </a:solidFill>
              </a:rPr>
              <a:t>Ouchi.M</a:t>
            </a:r>
            <a:r>
              <a:rPr kumimoji="1" lang="en-US" altLang="ja-JP" sz="2400" dirty="0" smtClean="0">
                <a:solidFill>
                  <a:srgbClr val="FFFF00"/>
                </a:solidFill>
              </a:rPr>
              <a:t> TA: </a:t>
            </a:r>
            <a:r>
              <a:rPr kumimoji="1" lang="en-US" altLang="ja-JP" sz="2400" dirty="0" err="1" smtClean="0">
                <a:solidFill>
                  <a:srgbClr val="FFFF00"/>
                </a:solidFill>
              </a:rPr>
              <a:t>Ishigaki.M</a:t>
            </a:r>
            <a:r>
              <a:rPr kumimoji="1" lang="en-US" altLang="ja-JP" sz="2400" dirty="0" smtClean="0">
                <a:solidFill>
                  <a:srgbClr val="FFFF00"/>
                </a:solidFill>
              </a:rPr>
              <a:t>, Ono. N, Konno A</a:t>
            </a:r>
          </a:p>
          <a:p>
            <a:r>
              <a:rPr lang="en-US" altLang="ja-JP" sz="2400" dirty="0" err="1" smtClean="0">
                <a:solidFill>
                  <a:srgbClr val="FFFF00"/>
                </a:solidFill>
              </a:rPr>
              <a:t>Akitsu</a:t>
            </a:r>
            <a:r>
              <a:rPr lang="en-US" altLang="ja-JP" sz="2400" dirty="0" smtClean="0">
                <a:solidFill>
                  <a:srgbClr val="FFFF00"/>
                </a:solidFill>
              </a:rPr>
              <a:t>. K, </a:t>
            </a:r>
            <a:r>
              <a:rPr lang="en-US" altLang="ja-JP" sz="2400" dirty="0" err="1" smtClean="0">
                <a:solidFill>
                  <a:srgbClr val="FFFF00"/>
                </a:solidFill>
              </a:rPr>
              <a:t>Aritomi</a:t>
            </a:r>
            <a:r>
              <a:rPr lang="en-US" altLang="ja-JP" sz="2400" dirty="0" smtClean="0">
                <a:solidFill>
                  <a:srgbClr val="FFFF00"/>
                </a:solidFill>
              </a:rPr>
              <a:t>. N, Matsushita. Y, </a:t>
            </a:r>
            <a:r>
              <a:rPr lang="en-US" altLang="ja-JP" sz="2400" dirty="0" err="1" smtClean="0">
                <a:solidFill>
                  <a:srgbClr val="FFFF00"/>
                </a:solidFill>
              </a:rPr>
              <a:t>Mukae</a:t>
            </a:r>
            <a:r>
              <a:rPr lang="en-US" altLang="ja-JP" sz="2400" dirty="0" smtClean="0">
                <a:solidFill>
                  <a:srgbClr val="FFFF00"/>
                </a:solidFill>
              </a:rPr>
              <a:t>. S</a:t>
            </a:r>
            <a:r>
              <a:rPr lang="en-US" altLang="ja-JP" sz="2400" dirty="0">
                <a:solidFill>
                  <a:srgbClr val="FFFF00"/>
                </a:solidFill>
              </a:rPr>
              <a:t>, Taniguchi. Y</a:t>
            </a:r>
            <a:endParaRPr kumimoji="1" lang="ja-JP" altLang="en-US" sz="2400" dirty="0">
              <a:solidFill>
                <a:srgbClr val="FFFF00"/>
              </a:solidFill>
            </a:endParaRPr>
          </a:p>
        </p:txBody>
      </p:sp>
      <p:sp>
        <p:nvSpPr>
          <p:cNvPr id="5" name="スライド番号プレースホルダー 4"/>
          <p:cNvSpPr>
            <a:spLocks noGrp="1"/>
          </p:cNvSpPr>
          <p:nvPr>
            <p:ph type="sldNum" sz="quarter" idx="12"/>
          </p:nvPr>
        </p:nvSpPr>
        <p:spPr/>
        <p:txBody>
          <a:bodyPr/>
          <a:lstStyle/>
          <a:p>
            <a:fld id="{CF868150-7504-5844-9F68-33CDB80429EB}" type="slidenum">
              <a:rPr kumimoji="1" lang="ja-JP" altLang="en-US" smtClean="0"/>
              <a:t>1</a:t>
            </a:fld>
            <a:endParaRPr kumimoji="1" lang="ja-JP" altLang="en-US"/>
          </a:p>
        </p:txBody>
      </p:sp>
    </p:spTree>
    <p:extLst>
      <p:ext uri="{BB962C8B-B14F-4D97-AF65-F5344CB8AC3E}">
        <p14:creationId xmlns:p14="http://schemas.microsoft.com/office/powerpoint/2010/main" val="161667383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スクリーンショット（2014-03-08 0.07.4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92400"/>
            <a:ext cx="4533900" cy="4165600"/>
          </a:xfrm>
          <a:prstGeom prst="rect">
            <a:avLst/>
          </a:prstGeom>
        </p:spPr>
      </p:pic>
      <p:sp>
        <p:nvSpPr>
          <p:cNvPr id="6" name="タイトル 5"/>
          <p:cNvSpPr>
            <a:spLocks noGrp="1"/>
          </p:cNvSpPr>
          <p:nvPr>
            <p:ph type="title"/>
          </p:nvPr>
        </p:nvSpPr>
        <p:spPr>
          <a:xfrm>
            <a:off x="3606800" y="5110162"/>
            <a:ext cx="5537200" cy="918105"/>
          </a:xfrm>
        </p:spPr>
        <p:txBody>
          <a:bodyPr>
            <a:normAutofit/>
          </a:bodyPr>
          <a:lstStyle/>
          <a:p>
            <a:r>
              <a:rPr lang="en-US" altLang="ja-JP" dirty="0" err="1">
                <a:latin typeface="Silom"/>
                <a:ea typeface="AppleGothic"/>
                <a:cs typeface="Silom"/>
              </a:rPr>
              <a:t>dATA&amp;SAMPLE</a:t>
            </a:r>
            <a:endParaRPr kumimoji="1" lang="ja-JP" altLang="en-US" dirty="0">
              <a:latin typeface="Silom"/>
              <a:ea typeface="AppleGothic"/>
              <a:cs typeface="Silom"/>
            </a:endParaRPr>
          </a:p>
        </p:txBody>
      </p:sp>
      <p:sp>
        <p:nvSpPr>
          <p:cNvPr id="2" name="スライド番号プレースホルダー 1"/>
          <p:cNvSpPr>
            <a:spLocks noGrp="1"/>
          </p:cNvSpPr>
          <p:nvPr>
            <p:ph type="sldNum" sz="quarter" idx="12"/>
          </p:nvPr>
        </p:nvSpPr>
        <p:spPr/>
        <p:txBody>
          <a:bodyPr/>
          <a:lstStyle/>
          <a:p>
            <a:fld id="{CF868150-7504-5844-9F68-33CDB80429EB}" type="slidenum">
              <a:rPr kumimoji="1" lang="ja-JP" altLang="en-US" smtClean="0"/>
              <a:t>10</a:t>
            </a:fld>
            <a:endParaRPr kumimoji="1" lang="ja-JP" altLang="en-US"/>
          </a:p>
        </p:txBody>
      </p:sp>
    </p:spTree>
    <p:extLst>
      <p:ext uri="{BB962C8B-B14F-4D97-AF65-F5344CB8AC3E}">
        <p14:creationId xmlns:p14="http://schemas.microsoft.com/office/powerpoint/2010/main" val="271404683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7654"/>
            <a:ext cx="8229600" cy="1143000"/>
          </a:xfrm>
        </p:spPr>
        <p:txBody>
          <a:bodyPr/>
          <a:lstStyle/>
          <a:p>
            <a:r>
              <a:rPr kumimoji="1" lang="ja-JP" altLang="en-US" dirty="0" smtClean="0"/>
              <a:t>天体検出</a:t>
            </a:r>
            <a:endParaRPr kumimoji="1" lang="ja-JP" altLang="en-US" dirty="0"/>
          </a:p>
        </p:txBody>
      </p:sp>
      <p:sp>
        <p:nvSpPr>
          <p:cNvPr id="3" name="コンテンツ プレースホルダー 2"/>
          <p:cNvSpPr>
            <a:spLocks noGrp="1"/>
          </p:cNvSpPr>
          <p:nvPr>
            <p:ph idx="1"/>
          </p:nvPr>
        </p:nvSpPr>
        <p:spPr>
          <a:xfrm>
            <a:off x="203200" y="1359567"/>
            <a:ext cx="4368800" cy="4525963"/>
          </a:xfrm>
        </p:spPr>
        <p:txBody>
          <a:bodyPr>
            <a:normAutofit lnSpcReduction="10000"/>
          </a:bodyPr>
          <a:lstStyle/>
          <a:p>
            <a:r>
              <a:rPr lang="ja-JP" altLang="en-US" sz="2400" dirty="0"/>
              <a:t>天体検出</a:t>
            </a:r>
            <a:r>
              <a:rPr lang="en-US" altLang="ja-JP" sz="2400" dirty="0"/>
              <a:t>&amp;</a:t>
            </a:r>
            <a:r>
              <a:rPr lang="ja-JP" altLang="en-US" sz="2400" dirty="0"/>
              <a:t>測光ソフトウェア</a:t>
            </a:r>
            <a:endParaRPr lang="en-US" altLang="ja-JP" sz="2400" dirty="0"/>
          </a:p>
          <a:p>
            <a:r>
              <a:rPr lang="en-US" altLang="ja-JP" sz="2400" dirty="0" err="1" smtClean="0"/>
              <a:t>SExtractor</a:t>
            </a:r>
            <a:endParaRPr lang="en-US" altLang="ja-JP" sz="2400" dirty="0" smtClean="0"/>
          </a:p>
          <a:p>
            <a:pPr marL="0" indent="0">
              <a:buNone/>
            </a:pPr>
            <a:r>
              <a:rPr lang="ja-JP" altLang="ja-JP" sz="2400" dirty="0"/>
              <a:t>　</a:t>
            </a:r>
            <a:r>
              <a:rPr lang="en-US" altLang="ja-JP" sz="2400" dirty="0" smtClean="0"/>
              <a:t> (</a:t>
            </a:r>
            <a:r>
              <a:rPr lang="ja-JP" altLang="en-US" sz="2400" dirty="0"/>
              <a:t>そー</a:t>
            </a:r>
            <a:r>
              <a:rPr lang="ja-JP" altLang="en-US" sz="2400" dirty="0" smtClean="0"/>
              <a:t>すえくす</a:t>
            </a:r>
            <a:r>
              <a:rPr lang="ja-JP" altLang="en-US" sz="2400" dirty="0"/>
              <a:t>とらくたー</a:t>
            </a:r>
            <a:r>
              <a:rPr lang="en-US" altLang="ja-JP" sz="2400" dirty="0" smtClean="0"/>
              <a:t>)</a:t>
            </a:r>
          </a:p>
          <a:p>
            <a:pPr marL="0" indent="0">
              <a:buNone/>
            </a:pPr>
            <a:endParaRPr lang="en-US" altLang="ja-JP" sz="2400" dirty="0"/>
          </a:p>
          <a:p>
            <a:r>
              <a:rPr lang="ja-JP" altLang="en-US" sz="2400" dirty="0" smtClean="0"/>
              <a:t>有為に高いカウント値</a:t>
            </a:r>
            <a:r>
              <a:rPr lang="en-US" altLang="ja-JP" sz="2400" dirty="0" smtClean="0"/>
              <a:t>(3σ)×</a:t>
            </a:r>
            <a:r>
              <a:rPr lang="ja-JP" altLang="en-US" sz="2400" dirty="0" smtClean="0"/>
              <a:t>４ピクセル</a:t>
            </a:r>
            <a:endParaRPr lang="en-US" altLang="ja-JP" sz="2400" dirty="0" smtClean="0"/>
          </a:p>
          <a:p>
            <a:pPr marL="0" indent="0">
              <a:buNone/>
            </a:pPr>
            <a:r>
              <a:rPr lang="en-US" altLang="ja-JP" sz="2400" dirty="0"/>
              <a:t>	</a:t>
            </a:r>
            <a:r>
              <a:rPr lang="en-US" altLang="ja-JP" sz="2400" dirty="0" smtClean="0"/>
              <a:t>→</a:t>
            </a:r>
            <a:r>
              <a:rPr lang="ja-JP" altLang="en-US" sz="2400" dirty="0" smtClean="0"/>
              <a:t>天体</a:t>
            </a:r>
            <a:endParaRPr lang="en-US" altLang="ja-JP" sz="2400" dirty="0" smtClean="0"/>
          </a:p>
          <a:p>
            <a:r>
              <a:rPr lang="en-US" altLang="ja-JP" sz="2400" dirty="0" smtClean="0"/>
              <a:t>S/N</a:t>
            </a:r>
            <a:r>
              <a:rPr lang="ja-JP" altLang="en-US" sz="2400" dirty="0" smtClean="0"/>
              <a:t>が悪いところは除く</a:t>
            </a:r>
            <a:endParaRPr lang="en-US" altLang="ja-JP" sz="2400" dirty="0" smtClean="0"/>
          </a:p>
          <a:p>
            <a:endParaRPr lang="en-US" altLang="ja-JP" sz="2400" dirty="0" smtClean="0"/>
          </a:p>
          <a:p>
            <a:r>
              <a:rPr lang="ja-JP" altLang="en-US" sz="2400" dirty="0" smtClean="0"/>
              <a:t>候補天体は</a:t>
            </a:r>
            <a:r>
              <a:rPr lang="en-US" altLang="ja-JP" sz="2400" dirty="0"/>
              <a:t>6000</a:t>
            </a:r>
            <a:r>
              <a:rPr lang="ja-JP" altLang="en-US" sz="2400" dirty="0"/>
              <a:t>以上</a:t>
            </a:r>
            <a:endParaRPr lang="en-US" altLang="ja-JP" sz="2400" dirty="0"/>
          </a:p>
          <a:p>
            <a:pPr marL="0" indent="0">
              <a:buNone/>
            </a:pPr>
            <a:r>
              <a:rPr lang="ja-JP" altLang="en-US" sz="2400" dirty="0" smtClean="0"/>
              <a:t>　</a:t>
            </a:r>
            <a:r>
              <a:rPr lang="en-US" altLang="ja-JP" sz="2400" dirty="0" smtClean="0"/>
              <a:t>→</a:t>
            </a:r>
            <a:r>
              <a:rPr lang="ja-JP" altLang="en-US" sz="2400" dirty="0" smtClean="0"/>
              <a:t>厳しい条件</a:t>
            </a:r>
            <a:r>
              <a:rPr lang="ja-JP" altLang="en-US" sz="2400" dirty="0"/>
              <a:t>を課して絞り込む</a:t>
            </a:r>
            <a:r>
              <a:rPr lang="ja-JP" altLang="ja-JP" sz="2400" dirty="0"/>
              <a:t>　</a:t>
            </a:r>
            <a:endParaRPr lang="en-US" altLang="ja-JP" sz="2400" dirty="0"/>
          </a:p>
        </p:txBody>
      </p:sp>
      <p:pic>
        <p:nvPicPr>
          <p:cNvPr id="6" name="図 5" descr="全体２.png"/>
          <p:cNvPicPr>
            <a:picLocks noChangeAspect="1"/>
          </p:cNvPicPr>
          <p:nvPr/>
        </p:nvPicPr>
        <p:blipFill rotWithShape="1">
          <a:blip r:embed="rId3">
            <a:extLst>
              <a:ext uri="{28A0092B-C50C-407E-A947-70E740481C1C}">
                <a14:useLocalDpi xmlns:a14="http://schemas.microsoft.com/office/drawing/2010/main" val="0"/>
              </a:ext>
            </a:extLst>
          </a:blip>
          <a:srcRect l="14741" t="36308" r="21098" b="11057"/>
          <a:stretch/>
        </p:blipFill>
        <p:spPr>
          <a:xfrm>
            <a:off x="5003440" y="2208835"/>
            <a:ext cx="3588258" cy="3216523"/>
          </a:xfrm>
          <a:prstGeom prst="rect">
            <a:avLst/>
          </a:prstGeom>
        </p:spPr>
      </p:pic>
      <p:pic>
        <p:nvPicPr>
          <p:cNvPr id="4" name="図 3" descr="スクリーンショット 2014-03-06 20.32.37.png"/>
          <p:cNvPicPr>
            <a:picLocks noChangeAspect="1"/>
          </p:cNvPicPr>
          <p:nvPr/>
        </p:nvPicPr>
        <p:blipFill rotWithShape="1">
          <a:blip r:embed="rId4">
            <a:extLst>
              <a:ext uri="{28A0092B-C50C-407E-A947-70E740481C1C}">
                <a14:useLocalDpi xmlns:a14="http://schemas.microsoft.com/office/drawing/2010/main" val="0"/>
              </a:ext>
            </a:extLst>
          </a:blip>
          <a:srcRect l="13286" t="32860" r="22182" b="12728"/>
          <a:stretch/>
        </p:blipFill>
        <p:spPr>
          <a:xfrm>
            <a:off x="5096244" y="2208835"/>
            <a:ext cx="3408637" cy="3140479"/>
          </a:xfrm>
          <a:prstGeom prst="rect">
            <a:avLst/>
          </a:prstGeom>
        </p:spPr>
      </p:pic>
      <p:sp>
        <p:nvSpPr>
          <p:cNvPr id="5" name="スライド番号プレースホルダー 4"/>
          <p:cNvSpPr>
            <a:spLocks noGrp="1"/>
          </p:cNvSpPr>
          <p:nvPr>
            <p:ph type="sldNum" sz="quarter" idx="12"/>
          </p:nvPr>
        </p:nvSpPr>
        <p:spPr/>
        <p:txBody>
          <a:bodyPr/>
          <a:lstStyle/>
          <a:p>
            <a:fld id="{CF868150-7504-5844-9F68-33CDB80429EB}" type="slidenum">
              <a:rPr kumimoji="1" lang="ja-JP" altLang="en-US" smtClean="0"/>
              <a:t>11</a:t>
            </a:fld>
            <a:endParaRPr kumimoji="1" lang="ja-JP" altLang="en-US"/>
          </a:p>
        </p:txBody>
      </p:sp>
    </p:spTree>
    <p:extLst>
      <p:ext uri="{BB962C8B-B14F-4D97-AF65-F5344CB8AC3E}">
        <p14:creationId xmlns:p14="http://schemas.microsoft.com/office/powerpoint/2010/main" val="25175510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1848" y="0"/>
            <a:ext cx="8229600" cy="1143000"/>
          </a:xfrm>
        </p:spPr>
        <p:txBody>
          <a:bodyPr>
            <a:normAutofit/>
          </a:bodyPr>
          <a:lstStyle/>
          <a:p>
            <a:r>
              <a:rPr lang="ja-JP" altLang="en-US" sz="3200" dirty="0" smtClean="0"/>
              <a:t>撮像データ</a:t>
            </a:r>
            <a:endParaRPr kumimoji="1" lang="ja-JP" altLang="en-US" sz="3200" dirty="0"/>
          </a:p>
        </p:txBody>
      </p:sp>
      <p:pic>
        <p:nvPicPr>
          <p:cNvPr id="5" name="コンテンツ プレースホルダー 4" descr="スクリーンショット 2014-03-07 23.45.03.png"/>
          <p:cNvPicPr>
            <a:picLocks noGrp="1" noChangeAspect="1"/>
          </p:cNvPicPr>
          <p:nvPr>
            <p:ph idx="1"/>
          </p:nvPr>
        </p:nvPicPr>
        <p:blipFill rotWithShape="1">
          <a:blip r:embed="rId2">
            <a:extLst>
              <a:ext uri="{28A0092B-C50C-407E-A947-70E740481C1C}">
                <a14:useLocalDpi xmlns:a14="http://schemas.microsoft.com/office/drawing/2010/main" val="0"/>
              </a:ext>
            </a:extLst>
          </a:blip>
          <a:srcRect l="6124" t="8178" r="6149" b="12609"/>
          <a:stretch/>
        </p:blipFill>
        <p:spPr>
          <a:xfrm>
            <a:off x="800480" y="1006089"/>
            <a:ext cx="7569223" cy="5217715"/>
          </a:xfrm>
        </p:spPr>
      </p:pic>
      <p:sp>
        <p:nvSpPr>
          <p:cNvPr id="4" name="スライド番号プレースホルダー 3"/>
          <p:cNvSpPr>
            <a:spLocks noGrp="1"/>
          </p:cNvSpPr>
          <p:nvPr>
            <p:ph type="sldNum" sz="quarter" idx="12"/>
          </p:nvPr>
        </p:nvSpPr>
        <p:spPr/>
        <p:txBody>
          <a:bodyPr/>
          <a:lstStyle/>
          <a:p>
            <a:fld id="{CF868150-7504-5844-9F68-33CDB80429EB}" type="slidenum">
              <a:rPr kumimoji="1" lang="ja-JP" altLang="en-US" smtClean="0"/>
              <a:t>12</a:t>
            </a:fld>
            <a:endParaRPr kumimoji="1" lang="ja-JP" altLang="en-US"/>
          </a:p>
        </p:txBody>
      </p:sp>
      <p:sp>
        <p:nvSpPr>
          <p:cNvPr id="6" name="左中かっこ 5"/>
          <p:cNvSpPr/>
          <p:nvPr/>
        </p:nvSpPr>
        <p:spPr>
          <a:xfrm rot="5400000">
            <a:off x="3222332" y="1943473"/>
            <a:ext cx="429094" cy="2376849"/>
          </a:xfrm>
          <a:prstGeom prst="lef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dirty="0"/>
          </a:p>
        </p:txBody>
      </p:sp>
      <p:sp>
        <p:nvSpPr>
          <p:cNvPr id="9" name="右中かっこ 8"/>
          <p:cNvSpPr/>
          <p:nvPr/>
        </p:nvSpPr>
        <p:spPr>
          <a:xfrm rot="16200000">
            <a:off x="6024484" y="1604559"/>
            <a:ext cx="446258" cy="3037513"/>
          </a:xfrm>
          <a:prstGeom prst="rightBrace">
            <a:avLst/>
          </a:prstGeom>
          <a:noFill/>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0" name="正方形/長方形 9"/>
          <p:cNvSpPr/>
          <p:nvPr/>
        </p:nvSpPr>
        <p:spPr>
          <a:xfrm>
            <a:off x="2817920" y="2437762"/>
            <a:ext cx="1379855" cy="369332"/>
          </a:xfrm>
          <a:prstGeom prst="rect">
            <a:avLst/>
          </a:prstGeom>
        </p:spPr>
        <p:txBody>
          <a:bodyPr wrap="none">
            <a:spAutoFit/>
          </a:bodyPr>
          <a:lstStyle/>
          <a:p>
            <a:r>
              <a:rPr lang="en-US" altLang="ja-JP" dirty="0"/>
              <a:t>ACS(</a:t>
            </a:r>
            <a:r>
              <a:rPr lang="ja-JP" altLang="en-US" dirty="0"/>
              <a:t>可視光</a:t>
            </a:r>
            <a:r>
              <a:rPr lang="en-US" altLang="ja-JP" dirty="0"/>
              <a:t>)</a:t>
            </a:r>
          </a:p>
        </p:txBody>
      </p:sp>
      <p:sp>
        <p:nvSpPr>
          <p:cNvPr id="11" name="正方形/長方形 10"/>
          <p:cNvSpPr/>
          <p:nvPr/>
        </p:nvSpPr>
        <p:spPr>
          <a:xfrm>
            <a:off x="5405825" y="2454928"/>
            <a:ext cx="1799478" cy="369332"/>
          </a:xfrm>
          <a:prstGeom prst="rect">
            <a:avLst/>
          </a:prstGeom>
        </p:spPr>
        <p:txBody>
          <a:bodyPr wrap="none">
            <a:spAutoFit/>
          </a:bodyPr>
          <a:lstStyle/>
          <a:p>
            <a:r>
              <a:rPr lang="en-US" altLang="ja-JP" dirty="0"/>
              <a:t>WFC3(</a:t>
            </a:r>
            <a:r>
              <a:rPr lang="ja-JP" altLang="en-US" dirty="0"/>
              <a:t>近赤外線</a:t>
            </a:r>
            <a:r>
              <a:rPr lang="en-US" altLang="ja-JP" dirty="0"/>
              <a:t>)</a:t>
            </a:r>
          </a:p>
        </p:txBody>
      </p:sp>
      <p:sp>
        <p:nvSpPr>
          <p:cNvPr id="12" name="テキスト ボックス 11"/>
          <p:cNvSpPr txBox="1"/>
          <p:nvPr/>
        </p:nvSpPr>
        <p:spPr>
          <a:xfrm>
            <a:off x="2025325" y="4393239"/>
            <a:ext cx="792595" cy="369332"/>
          </a:xfrm>
          <a:prstGeom prst="rect">
            <a:avLst/>
          </a:prstGeom>
          <a:noFill/>
        </p:spPr>
        <p:txBody>
          <a:bodyPr wrap="square" rtlCol="0">
            <a:spAutoFit/>
          </a:bodyPr>
          <a:lstStyle/>
          <a:p>
            <a:r>
              <a:rPr kumimoji="1" lang="en-US" altLang="ja-JP" dirty="0" smtClean="0">
                <a:solidFill>
                  <a:srgbClr val="800000"/>
                </a:solidFill>
              </a:rPr>
              <a:t>4350</a:t>
            </a:r>
            <a:endParaRPr kumimoji="1" lang="ja-JP" altLang="en-US" dirty="0">
              <a:solidFill>
                <a:srgbClr val="800000"/>
              </a:solidFill>
            </a:endParaRPr>
          </a:p>
        </p:txBody>
      </p:sp>
      <p:sp>
        <p:nvSpPr>
          <p:cNvPr id="13" name="テキスト ボックス 12"/>
          <p:cNvSpPr txBox="1"/>
          <p:nvPr/>
        </p:nvSpPr>
        <p:spPr>
          <a:xfrm>
            <a:off x="2817920" y="4427561"/>
            <a:ext cx="700653" cy="369332"/>
          </a:xfrm>
          <a:prstGeom prst="rect">
            <a:avLst/>
          </a:prstGeom>
          <a:noFill/>
        </p:spPr>
        <p:txBody>
          <a:bodyPr wrap="square" rtlCol="0">
            <a:spAutoFit/>
          </a:bodyPr>
          <a:lstStyle/>
          <a:p>
            <a:r>
              <a:rPr kumimoji="1" lang="en-US" altLang="ja-JP" dirty="0" smtClean="0">
                <a:solidFill>
                  <a:schemeClr val="accent6"/>
                </a:solidFill>
              </a:rPr>
              <a:t>6060</a:t>
            </a:r>
            <a:endParaRPr kumimoji="1" lang="ja-JP" altLang="en-US" dirty="0">
              <a:solidFill>
                <a:schemeClr val="accent6"/>
              </a:solidFill>
            </a:endParaRPr>
          </a:p>
        </p:txBody>
      </p:sp>
      <p:sp>
        <p:nvSpPr>
          <p:cNvPr id="14" name="テキスト ボックス 13"/>
          <p:cNvSpPr txBox="1"/>
          <p:nvPr/>
        </p:nvSpPr>
        <p:spPr>
          <a:xfrm>
            <a:off x="3793193" y="4410400"/>
            <a:ext cx="652643" cy="369332"/>
          </a:xfrm>
          <a:prstGeom prst="rect">
            <a:avLst/>
          </a:prstGeom>
          <a:noFill/>
        </p:spPr>
        <p:txBody>
          <a:bodyPr wrap="none" rtlCol="0">
            <a:spAutoFit/>
          </a:bodyPr>
          <a:lstStyle/>
          <a:p>
            <a:r>
              <a:rPr kumimoji="1" lang="en-US" altLang="ja-JP" dirty="0" smtClean="0">
                <a:solidFill>
                  <a:srgbClr val="FF0000"/>
                </a:solidFill>
              </a:rPr>
              <a:t>8140</a:t>
            </a:r>
            <a:endParaRPr kumimoji="1" lang="ja-JP" altLang="en-US" dirty="0">
              <a:solidFill>
                <a:srgbClr val="FF0000"/>
              </a:solidFill>
            </a:endParaRPr>
          </a:p>
        </p:txBody>
      </p:sp>
      <p:sp>
        <p:nvSpPr>
          <p:cNvPr id="15" name="テキスト ボックス 14"/>
          <p:cNvSpPr txBox="1"/>
          <p:nvPr/>
        </p:nvSpPr>
        <p:spPr>
          <a:xfrm>
            <a:off x="4643036" y="4427561"/>
            <a:ext cx="769637" cy="369332"/>
          </a:xfrm>
          <a:prstGeom prst="rect">
            <a:avLst/>
          </a:prstGeom>
          <a:noFill/>
        </p:spPr>
        <p:txBody>
          <a:bodyPr wrap="none" rtlCol="0">
            <a:spAutoFit/>
          </a:bodyPr>
          <a:lstStyle/>
          <a:p>
            <a:r>
              <a:rPr kumimoji="1" lang="en-US" altLang="ja-JP" dirty="0" smtClean="0">
                <a:solidFill>
                  <a:srgbClr val="008000"/>
                </a:solidFill>
              </a:rPr>
              <a:t>10500</a:t>
            </a:r>
            <a:endParaRPr kumimoji="1" lang="ja-JP" altLang="en-US" dirty="0">
              <a:solidFill>
                <a:srgbClr val="008000"/>
              </a:solidFill>
            </a:endParaRPr>
          </a:p>
        </p:txBody>
      </p:sp>
      <p:sp>
        <p:nvSpPr>
          <p:cNvPr id="16" name="テキスト ボックス 15"/>
          <p:cNvSpPr txBox="1"/>
          <p:nvPr/>
        </p:nvSpPr>
        <p:spPr>
          <a:xfrm>
            <a:off x="5475243" y="4050017"/>
            <a:ext cx="769637" cy="369332"/>
          </a:xfrm>
          <a:prstGeom prst="rect">
            <a:avLst/>
          </a:prstGeom>
          <a:noFill/>
        </p:spPr>
        <p:txBody>
          <a:bodyPr wrap="none" rtlCol="0">
            <a:spAutoFit/>
          </a:bodyPr>
          <a:lstStyle/>
          <a:p>
            <a:r>
              <a:rPr kumimoji="1" lang="en-US" altLang="ja-JP" dirty="0" smtClean="0">
                <a:solidFill>
                  <a:srgbClr val="0000FF"/>
                </a:solidFill>
              </a:rPr>
              <a:t>12500</a:t>
            </a:r>
            <a:endParaRPr kumimoji="1" lang="ja-JP" altLang="en-US" dirty="0">
              <a:solidFill>
                <a:srgbClr val="0000FF"/>
              </a:solidFill>
            </a:endParaRPr>
          </a:p>
        </p:txBody>
      </p:sp>
      <p:sp>
        <p:nvSpPr>
          <p:cNvPr id="17" name="テキスト ボックス 16"/>
          <p:cNvSpPr txBox="1"/>
          <p:nvPr/>
        </p:nvSpPr>
        <p:spPr>
          <a:xfrm>
            <a:off x="6024484" y="4376078"/>
            <a:ext cx="769637" cy="369332"/>
          </a:xfrm>
          <a:prstGeom prst="rect">
            <a:avLst/>
          </a:prstGeom>
          <a:noFill/>
        </p:spPr>
        <p:txBody>
          <a:bodyPr wrap="none" rtlCol="0">
            <a:spAutoFit/>
          </a:bodyPr>
          <a:lstStyle/>
          <a:p>
            <a:r>
              <a:rPr kumimoji="1" lang="en-US" altLang="ja-JP" dirty="0" smtClean="0">
                <a:solidFill>
                  <a:srgbClr val="FF70C8"/>
                </a:solidFill>
              </a:rPr>
              <a:t>14000</a:t>
            </a:r>
            <a:endParaRPr kumimoji="1" lang="ja-JP" altLang="en-US" dirty="0">
              <a:solidFill>
                <a:srgbClr val="FF70C8"/>
              </a:solidFill>
            </a:endParaRPr>
          </a:p>
        </p:txBody>
      </p:sp>
      <p:sp>
        <p:nvSpPr>
          <p:cNvPr id="18" name="テキスト ボックス 17"/>
          <p:cNvSpPr txBox="1"/>
          <p:nvPr/>
        </p:nvSpPr>
        <p:spPr>
          <a:xfrm>
            <a:off x="6708301" y="4711088"/>
            <a:ext cx="769637" cy="369332"/>
          </a:xfrm>
          <a:prstGeom prst="rect">
            <a:avLst/>
          </a:prstGeom>
          <a:noFill/>
        </p:spPr>
        <p:txBody>
          <a:bodyPr wrap="none" rtlCol="0">
            <a:spAutoFit/>
          </a:bodyPr>
          <a:lstStyle/>
          <a:p>
            <a:r>
              <a:rPr kumimoji="1" lang="en-US" altLang="ja-JP" dirty="0" smtClean="0">
                <a:solidFill>
                  <a:schemeClr val="accent5"/>
                </a:solidFill>
              </a:rPr>
              <a:t>16000</a:t>
            </a:r>
            <a:endParaRPr kumimoji="1" lang="ja-JP" altLang="en-US" dirty="0">
              <a:solidFill>
                <a:schemeClr val="accent5"/>
              </a:solidFill>
            </a:endParaRPr>
          </a:p>
        </p:txBody>
      </p:sp>
    </p:spTree>
    <p:extLst>
      <p:ext uri="{BB962C8B-B14F-4D97-AF65-F5344CB8AC3E}">
        <p14:creationId xmlns:p14="http://schemas.microsoft.com/office/powerpoint/2010/main" val="357426077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descr="スクリーンショット 2014-03-06 20.36.00.png"/>
          <p:cNvPicPr>
            <a:picLocks noGrp="1" noChangeAspect="1"/>
          </p:cNvPicPr>
          <p:nvPr>
            <p:ph idx="1"/>
          </p:nvPr>
        </p:nvPicPr>
        <p:blipFill>
          <a:blip r:embed="rId3">
            <a:extLst>
              <a:ext uri="{28A0092B-C50C-407E-A947-70E740481C1C}">
                <a14:useLocalDpi xmlns:a14="http://schemas.microsoft.com/office/drawing/2010/main" val="0"/>
              </a:ext>
            </a:extLst>
          </a:blip>
          <a:srcRect l="-22411" r="-22411"/>
          <a:stretch>
            <a:fillRect/>
          </a:stretch>
        </p:blipFill>
        <p:spPr>
          <a:xfrm>
            <a:off x="9505901" y="-39777"/>
            <a:ext cx="4167169" cy="2291782"/>
          </a:xfrm>
        </p:spPr>
      </p:pic>
      <p:sp>
        <p:nvSpPr>
          <p:cNvPr id="2" name="スライド番号プレースホルダー 1"/>
          <p:cNvSpPr>
            <a:spLocks noGrp="1"/>
          </p:cNvSpPr>
          <p:nvPr>
            <p:ph type="sldNum" sz="quarter" idx="12"/>
          </p:nvPr>
        </p:nvSpPr>
        <p:spPr/>
        <p:txBody>
          <a:bodyPr/>
          <a:lstStyle/>
          <a:p>
            <a:fld id="{CF868150-7504-5844-9F68-33CDB80429EB}" type="slidenum">
              <a:rPr kumimoji="1" lang="ja-JP" altLang="en-US" smtClean="0"/>
              <a:t>13</a:t>
            </a:fld>
            <a:endParaRPr kumimoji="1" lang="ja-JP" altLang="en-US"/>
          </a:p>
        </p:txBody>
      </p:sp>
      <p:sp>
        <p:nvSpPr>
          <p:cNvPr id="4" name="テキスト ボックス 3"/>
          <p:cNvSpPr txBox="1"/>
          <p:nvPr/>
        </p:nvSpPr>
        <p:spPr>
          <a:xfrm>
            <a:off x="510376" y="291737"/>
            <a:ext cx="8008484" cy="369332"/>
          </a:xfrm>
          <a:prstGeom prst="rect">
            <a:avLst/>
          </a:prstGeom>
          <a:noFill/>
        </p:spPr>
        <p:txBody>
          <a:bodyPr wrap="square" rtlCol="0">
            <a:spAutoFit/>
          </a:bodyPr>
          <a:lstStyle/>
          <a:p>
            <a:pPr algn="ctr"/>
            <a:r>
              <a:rPr kumimoji="1" lang="ja-JP" altLang="en-US" dirty="0" smtClean="0"/>
              <a:t>遠方銀河のスペクトルの特徴</a:t>
            </a:r>
            <a:endParaRPr kumimoji="1" lang="ja-JP" altLang="en-US" dirty="0"/>
          </a:p>
        </p:txBody>
      </p:sp>
      <p:sp>
        <p:nvSpPr>
          <p:cNvPr id="7" name="テキスト ボックス 6"/>
          <p:cNvSpPr txBox="1"/>
          <p:nvPr/>
        </p:nvSpPr>
        <p:spPr>
          <a:xfrm>
            <a:off x="-3508767" y="1484803"/>
            <a:ext cx="2426997" cy="369332"/>
          </a:xfrm>
          <a:prstGeom prst="rect">
            <a:avLst/>
          </a:prstGeom>
          <a:noFill/>
        </p:spPr>
        <p:txBody>
          <a:bodyPr wrap="square" rtlCol="0">
            <a:spAutoFit/>
          </a:bodyPr>
          <a:lstStyle/>
          <a:p>
            <a:r>
              <a:rPr lang="ja-JP" altLang="en-US" dirty="0" smtClean="0"/>
              <a:t>各</a:t>
            </a:r>
            <a:r>
              <a:rPr lang="en-US" altLang="ja-JP" dirty="0" smtClean="0"/>
              <a:t>Redshift </a:t>
            </a:r>
            <a:endParaRPr kumimoji="1" lang="ja-JP" altLang="en-US" dirty="0"/>
          </a:p>
        </p:txBody>
      </p:sp>
      <p:sp>
        <p:nvSpPr>
          <p:cNvPr id="13" name="左矢印 12"/>
          <p:cNvSpPr/>
          <p:nvPr/>
        </p:nvSpPr>
        <p:spPr>
          <a:xfrm rot="2748859">
            <a:off x="3676686" y="4951811"/>
            <a:ext cx="515635" cy="416721"/>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4" name="左矢印 13"/>
          <p:cNvSpPr/>
          <p:nvPr/>
        </p:nvSpPr>
        <p:spPr>
          <a:xfrm rot="2842571">
            <a:off x="1367786" y="4997420"/>
            <a:ext cx="503319" cy="39605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5" name="図 14"/>
          <p:cNvPicPr>
            <a:picLocks noChangeAspect="1"/>
          </p:cNvPicPr>
          <p:nvPr/>
        </p:nvPicPr>
        <p:blipFill>
          <a:blip r:embed="rId4"/>
          <a:stretch>
            <a:fillRect/>
          </a:stretch>
        </p:blipFill>
        <p:spPr>
          <a:xfrm>
            <a:off x="10682117" y="2377179"/>
            <a:ext cx="2345186" cy="1625959"/>
          </a:xfrm>
          <a:prstGeom prst="rect">
            <a:avLst/>
          </a:prstGeom>
        </p:spPr>
      </p:pic>
      <p:pic>
        <p:nvPicPr>
          <p:cNvPr id="3" name="図 2" descr="スクリーンショット 2014-03-08 0.42.0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843" y="1024212"/>
            <a:ext cx="7621376" cy="5332138"/>
          </a:xfrm>
          <a:prstGeom prst="rect">
            <a:avLst/>
          </a:prstGeom>
        </p:spPr>
      </p:pic>
      <p:sp>
        <p:nvSpPr>
          <p:cNvPr id="8" name="テキスト ボックス 7"/>
          <p:cNvSpPr txBox="1"/>
          <p:nvPr/>
        </p:nvSpPr>
        <p:spPr>
          <a:xfrm>
            <a:off x="4427471" y="1618975"/>
            <a:ext cx="687333" cy="523220"/>
          </a:xfrm>
          <a:prstGeom prst="rect">
            <a:avLst/>
          </a:prstGeom>
          <a:noFill/>
        </p:spPr>
        <p:txBody>
          <a:bodyPr wrap="none" rtlCol="0">
            <a:spAutoFit/>
          </a:bodyPr>
          <a:lstStyle/>
          <a:p>
            <a:r>
              <a:rPr kumimoji="1" lang="en-US" altLang="ja-JP" sz="2800" dirty="0" smtClean="0"/>
              <a:t>z~7</a:t>
            </a:r>
            <a:endParaRPr kumimoji="1" lang="ja-JP" altLang="en-US" sz="2800" dirty="0"/>
          </a:p>
        </p:txBody>
      </p:sp>
      <p:grpSp>
        <p:nvGrpSpPr>
          <p:cNvPr id="31" name="図形グループ 30"/>
          <p:cNvGrpSpPr/>
          <p:nvPr/>
        </p:nvGrpSpPr>
        <p:grpSpPr>
          <a:xfrm>
            <a:off x="2636011" y="3242040"/>
            <a:ext cx="2428666" cy="662200"/>
            <a:chOff x="2686138" y="3242040"/>
            <a:chExt cx="2428666" cy="662200"/>
          </a:xfrm>
        </p:grpSpPr>
        <p:cxnSp>
          <p:nvCxnSpPr>
            <p:cNvPr id="29" name="直線矢印コネクタ 28"/>
            <p:cNvCxnSpPr/>
            <p:nvPr/>
          </p:nvCxnSpPr>
          <p:spPr>
            <a:xfrm flipV="1">
              <a:off x="4427471" y="3242040"/>
              <a:ext cx="687333" cy="31751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0" name="テキスト ボックス 29"/>
            <p:cNvSpPr txBox="1"/>
            <p:nvPr/>
          </p:nvSpPr>
          <p:spPr>
            <a:xfrm>
              <a:off x="2686138" y="3442575"/>
              <a:ext cx="2370360" cy="461665"/>
            </a:xfrm>
            <a:prstGeom prst="rect">
              <a:avLst/>
            </a:prstGeom>
            <a:noFill/>
          </p:spPr>
          <p:txBody>
            <a:bodyPr wrap="none" rtlCol="0">
              <a:spAutoFit/>
            </a:bodyPr>
            <a:lstStyle/>
            <a:p>
              <a:r>
                <a:rPr lang="ja-JP" altLang="en-US" sz="2400" dirty="0" smtClean="0">
                  <a:solidFill>
                    <a:schemeClr val="accent2">
                      <a:lumMod val="75000"/>
                    </a:schemeClr>
                  </a:solidFill>
                </a:rPr>
                <a:t>ライマン</a:t>
              </a:r>
              <a:r>
                <a:rPr kumimoji="1" lang="ja-JP" altLang="en-US" sz="2400" dirty="0" smtClean="0">
                  <a:solidFill>
                    <a:schemeClr val="accent2">
                      <a:lumMod val="75000"/>
                    </a:schemeClr>
                  </a:solidFill>
                </a:rPr>
                <a:t>ブレーク</a:t>
              </a:r>
              <a:endParaRPr kumimoji="1" lang="ja-JP" altLang="en-US" sz="2400" dirty="0">
                <a:solidFill>
                  <a:schemeClr val="accent2">
                    <a:lumMod val="75000"/>
                  </a:schemeClr>
                </a:solidFill>
              </a:endParaRPr>
            </a:p>
          </p:txBody>
        </p:sp>
      </p:grpSp>
      <p:grpSp>
        <p:nvGrpSpPr>
          <p:cNvPr id="22" name="図形グループ 21"/>
          <p:cNvGrpSpPr/>
          <p:nvPr/>
        </p:nvGrpSpPr>
        <p:grpSpPr>
          <a:xfrm>
            <a:off x="708679" y="1044973"/>
            <a:ext cx="7604212" cy="5317302"/>
            <a:chOff x="708679" y="1044973"/>
            <a:chExt cx="7604212" cy="5317302"/>
          </a:xfrm>
        </p:grpSpPr>
        <p:pic>
          <p:nvPicPr>
            <p:cNvPr id="20" name="図 19" descr="スクリーンショット 2014-03-08 0.38.36.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8679" y="1044973"/>
              <a:ext cx="7604212" cy="5317302"/>
            </a:xfrm>
            <a:prstGeom prst="rect">
              <a:avLst/>
            </a:prstGeom>
          </p:spPr>
        </p:pic>
        <p:sp>
          <p:nvSpPr>
            <p:cNvPr id="21" name="テキスト ボックス 20"/>
            <p:cNvSpPr txBox="1"/>
            <p:nvPr/>
          </p:nvSpPr>
          <p:spPr>
            <a:xfrm>
              <a:off x="4616661" y="1880585"/>
              <a:ext cx="687333" cy="523220"/>
            </a:xfrm>
            <a:prstGeom prst="rect">
              <a:avLst/>
            </a:prstGeom>
            <a:noFill/>
          </p:spPr>
          <p:txBody>
            <a:bodyPr wrap="none" rtlCol="0">
              <a:spAutoFit/>
            </a:bodyPr>
            <a:lstStyle/>
            <a:p>
              <a:r>
                <a:rPr lang="en-US" altLang="ja-JP" sz="2800" dirty="0" smtClean="0"/>
                <a:t>z~8</a:t>
              </a:r>
              <a:endParaRPr kumimoji="1" lang="ja-JP" altLang="en-US" sz="2800" dirty="0"/>
            </a:p>
          </p:txBody>
        </p:sp>
      </p:grpSp>
      <p:sp>
        <p:nvSpPr>
          <p:cNvPr id="19" name="ストライプ矢印 18"/>
          <p:cNvSpPr/>
          <p:nvPr/>
        </p:nvSpPr>
        <p:spPr>
          <a:xfrm>
            <a:off x="5114804" y="3396903"/>
            <a:ext cx="429095" cy="430020"/>
          </a:xfrm>
          <a:prstGeom prst="stripedRightArrow">
            <a:avLst/>
          </a:prstGeom>
          <a:solidFill>
            <a:srgbClr val="FF70C8"/>
          </a:solidFill>
          <a:ln>
            <a:solidFill>
              <a:srgbClr val="FF70C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a:xfrm flipH="1">
            <a:off x="4240674" y="4959551"/>
            <a:ext cx="668162" cy="369332"/>
          </a:xfrm>
          <a:prstGeom prst="rect">
            <a:avLst/>
          </a:prstGeom>
          <a:noFill/>
        </p:spPr>
        <p:txBody>
          <a:bodyPr wrap="square" rtlCol="0">
            <a:spAutoFit/>
          </a:bodyPr>
          <a:lstStyle/>
          <a:p>
            <a:r>
              <a:rPr kumimoji="1" lang="en-US" altLang="ja-JP" dirty="0" smtClean="0">
                <a:solidFill>
                  <a:srgbClr val="FF0000"/>
                </a:solidFill>
              </a:rPr>
              <a:t>8140</a:t>
            </a:r>
            <a:endParaRPr kumimoji="1" lang="ja-JP" altLang="en-US" dirty="0">
              <a:solidFill>
                <a:srgbClr val="FF0000"/>
              </a:solidFill>
            </a:endParaRPr>
          </a:p>
        </p:txBody>
      </p:sp>
      <p:sp>
        <p:nvSpPr>
          <p:cNvPr id="17" name="テキスト ボックス 16"/>
          <p:cNvSpPr txBox="1"/>
          <p:nvPr/>
        </p:nvSpPr>
        <p:spPr>
          <a:xfrm>
            <a:off x="4960328" y="4740633"/>
            <a:ext cx="769637" cy="369332"/>
          </a:xfrm>
          <a:prstGeom prst="rect">
            <a:avLst/>
          </a:prstGeom>
          <a:noFill/>
        </p:spPr>
        <p:txBody>
          <a:bodyPr wrap="none" rtlCol="0">
            <a:spAutoFit/>
          </a:bodyPr>
          <a:lstStyle/>
          <a:p>
            <a:r>
              <a:rPr kumimoji="1" lang="en-US" altLang="ja-JP" dirty="0" smtClean="0">
                <a:solidFill>
                  <a:srgbClr val="008000"/>
                </a:solidFill>
              </a:rPr>
              <a:t>10500</a:t>
            </a:r>
            <a:endParaRPr kumimoji="1" lang="ja-JP" altLang="en-US" dirty="0">
              <a:solidFill>
                <a:srgbClr val="008000"/>
              </a:solidFill>
            </a:endParaRPr>
          </a:p>
        </p:txBody>
      </p:sp>
      <p:sp>
        <p:nvSpPr>
          <p:cNvPr id="18" name="テキスト ボックス 17"/>
          <p:cNvSpPr txBox="1"/>
          <p:nvPr/>
        </p:nvSpPr>
        <p:spPr>
          <a:xfrm>
            <a:off x="5725496" y="4547687"/>
            <a:ext cx="769637" cy="369332"/>
          </a:xfrm>
          <a:prstGeom prst="rect">
            <a:avLst/>
          </a:prstGeom>
          <a:noFill/>
        </p:spPr>
        <p:txBody>
          <a:bodyPr wrap="none" rtlCol="0">
            <a:spAutoFit/>
          </a:bodyPr>
          <a:lstStyle/>
          <a:p>
            <a:r>
              <a:rPr kumimoji="1" lang="en-US" altLang="ja-JP" dirty="0" smtClean="0">
                <a:solidFill>
                  <a:srgbClr val="0000FF"/>
                </a:solidFill>
              </a:rPr>
              <a:t>12500</a:t>
            </a:r>
            <a:endParaRPr kumimoji="1" lang="ja-JP" altLang="en-US" dirty="0">
              <a:solidFill>
                <a:srgbClr val="0000FF"/>
              </a:solidFill>
            </a:endParaRPr>
          </a:p>
        </p:txBody>
      </p:sp>
      <p:pic>
        <p:nvPicPr>
          <p:cNvPr id="10" name="図 9"/>
          <p:cNvPicPr>
            <a:picLocks noChangeAspect="1"/>
          </p:cNvPicPr>
          <p:nvPr/>
        </p:nvPicPr>
        <p:blipFill rotWithShape="1">
          <a:blip r:embed="rId7"/>
          <a:srcRect r="29596" b="32494"/>
          <a:stretch/>
        </p:blipFill>
        <p:spPr>
          <a:xfrm>
            <a:off x="596194" y="923330"/>
            <a:ext cx="2923758" cy="2318710"/>
          </a:xfrm>
          <a:prstGeom prst="rect">
            <a:avLst/>
          </a:prstGeom>
        </p:spPr>
      </p:pic>
      <p:pic>
        <p:nvPicPr>
          <p:cNvPr id="11" name="図 10"/>
          <p:cNvPicPr>
            <a:picLocks noChangeAspect="1"/>
          </p:cNvPicPr>
          <p:nvPr/>
        </p:nvPicPr>
        <p:blipFill>
          <a:blip r:embed="rId8"/>
          <a:stretch>
            <a:fillRect/>
          </a:stretch>
        </p:blipFill>
        <p:spPr>
          <a:xfrm>
            <a:off x="437791" y="2252005"/>
            <a:ext cx="1261912" cy="278948"/>
          </a:xfrm>
          <a:prstGeom prst="rect">
            <a:avLst/>
          </a:prstGeom>
        </p:spPr>
      </p:pic>
      <p:pic>
        <p:nvPicPr>
          <p:cNvPr id="9" name="図 8"/>
          <p:cNvPicPr>
            <a:picLocks noChangeAspect="1"/>
          </p:cNvPicPr>
          <p:nvPr/>
        </p:nvPicPr>
        <p:blipFill rotWithShape="1">
          <a:blip r:embed="rId9"/>
          <a:srcRect r="30474" b="28784"/>
          <a:stretch/>
        </p:blipFill>
        <p:spPr>
          <a:xfrm>
            <a:off x="569458" y="3396902"/>
            <a:ext cx="2950494" cy="2501627"/>
          </a:xfrm>
          <a:prstGeom prst="rect">
            <a:avLst/>
          </a:prstGeom>
        </p:spPr>
      </p:pic>
      <p:pic>
        <p:nvPicPr>
          <p:cNvPr id="12" name="図 11"/>
          <p:cNvPicPr>
            <a:picLocks noChangeAspect="1"/>
          </p:cNvPicPr>
          <p:nvPr/>
        </p:nvPicPr>
        <p:blipFill>
          <a:blip r:embed="rId10"/>
          <a:stretch>
            <a:fillRect/>
          </a:stretch>
        </p:blipFill>
        <p:spPr>
          <a:xfrm>
            <a:off x="138939" y="4621764"/>
            <a:ext cx="1560764" cy="313646"/>
          </a:xfrm>
          <a:prstGeom prst="rect">
            <a:avLst/>
          </a:prstGeom>
        </p:spPr>
      </p:pic>
    </p:spTree>
    <p:extLst>
      <p:ext uri="{BB962C8B-B14F-4D97-AF65-F5344CB8AC3E}">
        <p14:creationId xmlns:p14="http://schemas.microsoft.com/office/powerpoint/2010/main" val="11743355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par>
                                <p:cTn id="8" presetID="6"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par>
                                <p:cTn id="18" presetID="6" presetClass="entr" presetSubtype="16"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37350"/>
            <a:ext cx="8229600" cy="1143000"/>
          </a:xfrm>
        </p:spPr>
        <p:txBody>
          <a:bodyPr/>
          <a:lstStyle/>
          <a:p>
            <a:r>
              <a:rPr kumimoji="1" lang="ja-JP" altLang="en-US" dirty="0" smtClean="0"/>
              <a:t>カラーによる評価</a:t>
            </a:r>
            <a:endParaRPr kumimoji="1" lang="ja-JP" altLang="en-US" dirty="0"/>
          </a:p>
        </p:txBody>
      </p:sp>
      <p:sp>
        <p:nvSpPr>
          <p:cNvPr id="3" name="コンテンツ プレースホルダー 2"/>
          <p:cNvSpPr>
            <a:spLocks noGrp="1"/>
          </p:cNvSpPr>
          <p:nvPr>
            <p:ph idx="1"/>
          </p:nvPr>
        </p:nvSpPr>
        <p:spPr>
          <a:xfrm>
            <a:off x="351897" y="1596189"/>
            <a:ext cx="3274713" cy="4525963"/>
          </a:xfrm>
        </p:spPr>
        <p:txBody>
          <a:bodyPr>
            <a:normAutofit/>
          </a:bodyPr>
          <a:lstStyle/>
          <a:p>
            <a:r>
              <a:rPr lang="ja-JP" altLang="en-US" sz="2400" dirty="0" smtClean="0"/>
              <a:t>前景銀河や星を除く</a:t>
            </a:r>
            <a:endParaRPr lang="en-US" altLang="ja-JP" sz="2400" dirty="0" smtClean="0"/>
          </a:p>
          <a:p>
            <a:pPr marL="0" indent="0">
              <a:buNone/>
            </a:pPr>
            <a:r>
              <a:rPr lang="en-US" altLang="ja-JP" sz="2400" dirty="0" smtClean="0"/>
              <a:t>→</a:t>
            </a:r>
            <a:r>
              <a:rPr lang="ja-JP" altLang="en-US" sz="2400" dirty="0" smtClean="0"/>
              <a:t>フィルターを用いた選別指標</a:t>
            </a:r>
            <a:endParaRPr lang="en-US" altLang="ja-JP" sz="2400" dirty="0" smtClean="0"/>
          </a:p>
          <a:p>
            <a:pPr marL="0" indent="0">
              <a:buNone/>
            </a:pPr>
            <a:endParaRPr lang="en-US" altLang="ja-JP" sz="2400" dirty="0" smtClean="0"/>
          </a:p>
        </p:txBody>
      </p:sp>
      <p:pic>
        <p:nvPicPr>
          <p:cNvPr id="6" name="図 5"/>
          <p:cNvPicPr>
            <a:picLocks noChangeAspect="1"/>
          </p:cNvPicPr>
          <p:nvPr/>
        </p:nvPicPr>
        <p:blipFill>
          <a:blip r:embed="rId3"/>
          <a:stretch>
            <a:fillRect/>
          </a:stretch>
        </p:blipFill>
        <p:spPr>
          <a:xfrm>
            <a:off x="3712428" y="1371408"/>
            <a:ext cx="5431572" cy="4984942"/>
          </a:xfrm>
          <a:prstGeom prst="rect">
            <a:avLst/>
          </a:prstGeom>
        </p:spPr>
      </p:pic>
      <p:pic>
        <p:nvPicPr>
          <p:cNvPr id="8" name="図 7" descr="condition_param 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606252"/>
            <a:ext cx="2870200" cy="850900"/>
          </a:xfrm>
          <a:prstGeom prst="rect">
            <a:avLst/>
          </a:prstGeom>
        </p:spPr>
      </p:pic>
      <p:sp>
        <p:nvSpPr>
          <p:cNvPr id="9" name="テキスト ボックス 8"/>
          <p:cNvSpPr txBox="1"/>
          <p:nvPr/>
        </p:nvSpPr>
        <p:spPr>
          <a:xfrm>
            <a:off x="762980" y="4688235"/>
            <a:ext cx="2129644" cy="369332"/>
          </a:xfrm>
          <a:prstGeom prst="rect">
            <a:avLst/>
          </a:prstGeom>
          <a:noFill/>
        </p:spPr>
        <p:txBody>
          <a:bodyPr wrap="square" rtlCol="0">
            <a:spAutoFit/>
          </a:bodyPr>
          <a:lstStyle/>
          <a:p>
            <a:r>
              <a:rPr lang="nl-NL" altLang="ja-JP" dirty="0" err="1"/>
              <a:t>Atek</a:t>
            </a:r>
            <a:r>
              <a:rPr lang="nl-NL" altLang="ja-JP" dirty="0"/>
              <a:t>, </a:t>
            </a:r>
            <a:r>
              <a:rPr lang="nl-NL" altLang="ja-JP" dirty="0" err="1"/>
              <a:t>H.,et</a:t>
            </a:r>
            <a:r>
              <a:rPr lang="nl-NL" altLang="ja-JP" dirty="0"/>
              <a:t> al.(2014)</a:t>
            </a:r>
            <a:endParaRPr kumimoji="1" lang="ja-JP" altLang="en-US" dirty="0"/>
          </a:p>
        </p:txBody>
      </p:sp>
      <p:sp>
        <p:nvSpPr>
          <p:cNvPr id="7" name="スライド番号プレースホルダー 6"/>
          <p:cNvSpPr>
            <a:spLocks noGrp="1"/>
          </p:cNvSpPr>
          <p:nvPr>
            <p:ph type="sldNum" sz="quarter" idx="12"/>
          </p:nvPr>
        </p:nvSpPr>
        <p:spPr/>
        <p:txBody>
          <a:bodyPr/>
          <a:lstStyle/>
          <a:p>
            <a:fld id="{CF868150-7504-5844-9F68-33CDB80429EB}" type="slidenum">
              <a:rPr kumimoji="1" lang="ja-JP" altLang="en-US" smtClean="0"/>
              <a:t>14</a:t>
            </a:fld>
            <a:endParaRPr kumimoji="1" lang="ja-JP" altLang="en-US"/>
          </a:p>
        </p:txBody>
      </p:sp>
      <p:sp>
        <p:nvSpPr>
          <p:cNvPr id="4" name="テキスト ボックス 3"/>
          <p:cNvSpPr txBox="1"/>
          <p:nvPr/>
        </p:nvSpPr>
        <p:spPr>
          <a:xfrm>
            <a:off x="4805858" y="2059329"/>
            <a:ext cx="1012663" cy="523220"/>
          </a:xfrm>
          <a:prstGeom prst="rect">
            <a:avLst/>
          </a:prstGeom>
          <a:noFill/>
        </p:spPr>
        <p:txBody>
          <a:bodyPr wrap="square" rtlCol="0">
            <a:spAutoFit/>
          </a:bodyPr>
          <a:lstStyle/>
          <a:p>
            <a:r>
              <a:rPr kumimoji="1" lang="en-US" altLang="ja-JP" sz="2800" dirty="0" smtClean="0"/>
              <a:t>z~7</a:t>
            </a:r>
            <a:endParaRPr kumimoji="1" lang="ja-JP" altLang="en-US" sz="2800" dirty="0"/>
          </a:p>
        </p:txBody>
      </p:sp>
      <p:sp>
        <p:nvSpPr>
          <p:cNvPr id="5" name="テキスト ボックス 4"/>
          <p:cNvSpPr txBox="1"/>
          <p:nvPr/>
        </p:nvSpPr>
        <p:spPr>
          <a:xfrm>
            <a:off x="351897" y="3174447"/>
            <a:ext cx="877163" cy="369332"/>
          </a:xfrm>
          <a:prstGeom prst="rect">
            <a:avLst/>
          </a:prstGeom>
          <a:noFill/>
        </p:spPr>
        <p:txBody>
          <a:bodyPr wrap="none" rtlCol="0">
            <a:spAutoFit/>
          </a:bodyPr>
          <a:lstStyle/>
          <a:p>
            <a:r>
              <a:rPr kumimoji="1" lang="ja-JP" altLang="en-US" dirty="0" smtClean="0"/>
              <a:t>条件式</a:t>
            </a:r>
            <a:endParaRPr kumimoji="1" lang="ja-JP" altLang="en-US" dirty="0"/>
          </a:p>
        </p:txBody>
      </p:sp>
    </p:spTree>
    <p:extLst>
      <p:ext uri="{BB962C8B-B14F-4D97-AF65-F5344CB8AC3E}">
        <p14:creationId xmlns:p14="http://schemas.microsoft.com/office/powerpoint/2010/main" val="12435398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2890"/>
            <a:ext cx="8229600" cy="1143000"/>
          </a:xfrm>
        </p:spPr>
        <p:txBody>
          <a:bodyPr>
            <a:normAutofit/>
          </a:bodyPr>
          <a:lstStyle/>
          <a:p>
            <a:r>
              <a:rPr kumimoji="1" lang="en-US" altLang="ja-JP" dirty="0" smtClean="0"/>
              <a:t>z~8 (12500</a:t>
            </a:r>
            <a:r>
              <a:rPr lang="en-US" altLang="ja-JP" dirty="0" smtClean="0"/>
              <a:t>Å</a:t>
            </a:r>
            <a:r>
              <a:rPr kumimoji="1" lang="en-US" altLang="ja-JP" dirty="0" smtClean="0"/>
              <a:t>)</a:t>
            </a:r>
            <a:endParaRPr kumimoji="1" lang="ja-JP" altLang="en-US" dirty="0"/>
          </a:p>
        </p:txBody>
      </p:sp>
      <p:pic>
        <p:nvPicPr>
          <p:cNvPr id="8" name="コンテンツ プレースホルダー 7" descr="z~8 125 big.png"/>
          <p:cNvPicPr>
            <a:picLocks noGrp="1" noChangeAspect="1"/>
          </p:cNvPicPr>
          <p:nvPr>
            <p:ph idx="1"/>
          </p:nvPr>
        </p:nvPicPr>
        <p:blipFill rotWithShape="1">
          <a:blip r:embed="rId3">
            <a:extLst>
              <a:ext uri="{28A0092B-C50C-407E-A947-70E740481C1C}">
                <a14:useLocalDpi xmlns:a14="http://schemas.microsoft.com/office/drawing/2010/main" val="0"/>
              </a:ext>
            </a:extLst>
          </a:blip>
          <a:srcRect l="2146" t="35537" r="1844" b="12031"/>
          <a:stretch/>
        </p:blipFill>
        <p:spPr>
          <a:xfrm>
            <a:off x="66836" y="1186534"/>
            <a:ext cx="9073694" cy="5414540"/>
          </a:xfrm>
        </p:spPr>
      </p:pic>
      <p:sp>
        <p:nvSpPr>
          <p:cNvPr id="3" name="スライド番号プレースホルダー 2"/>
          <p:cNvSpPr>
            <a:spLocks noGrp="1"/>
          </p:cNvSpPr>
          <p:nvPr>
            <p:ph type="sldNum" sz="quarter" idx="12"/>
          </p:nvPr>
        </p:nvSpPr>
        <p:spPr/>
        <p:txBody>
          <a:bodyPr/>
          <a:lstStyle/>
          <a:p>
            <a:fld id="{CF868150-7504-5844-9F68-33CDB80429EB}" type="slidenum">
              <a:rPr kumimoji="1" lang="ja-JP" altLang="en-US" smtClean="0"/>
              <a:t>15</a:t>
            </a:fld>
            <a:endParaRPr kumimoji="1" lang="ja-JP" altLang="en-US"/>
          </a:p>
        </p:txBody>
      </p:sp>
    </p:spTree>
    <p:extLst>
      <p:ext uri="{BB962C8B-B14F-4D97-AF65-F5344CB8AC3E}">
        <p14:creationId xmlns:p14="http://schemas.microsoft.com/office/powerpoint/2010/main" val="264592567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3926" y="-176586"/>
            <a:ext cx="9377926" cy="1143000"/>
          </a:xfrm>
        </p:spPr>
        <p:txBody>
          <a:bodyPr>
            <a:normAutofit/>
          </a:bodyPr>
          <a:lstStyle/>
          <a:p>
            <a:r>
              <a:rPr kumimoji="1" lang="en-US" altLang="ja-JP" dirty="0" smtClean="0"/>
              <a:t>z~8 (10500</a:t>
            </a:r>
            <a:r>
              <a:rPr lang="en-US" altLang="ja-JP" dirty="0" smtClean="0"/>
              <a:t>Å</a:t>
            </a:r>
            <a:r>
              <a:rPr kumimoji="1" lang="en-US" altLang="ja-JP" dirty="0" smtClean="0"/>
              <a:t>)</a:t>
            </a:r>
            <a:endParaRPr kumimoji="1" lang="ja-JP" altLang="en-US" dirty="0"/>
          </a:p>
        </p:txBody>
      </p:sp>
      <p:pic>
        <p:nvPicPr>
          <p:cNvPr id="6" name="コンテンツ プレースホルダー 5" descr="z~8 105 big.png"/>
          <p:cNvPicPr>
            <a:picLocks noGrp="1" noChangeAspect="1"/>
          </p:cNvPicPr>
          <p:nvPr>
            <p:ph idx="1"/>
          </p:nvPr>
        </p:nvPicPr>
        <p:blipFill rotWithShape="1">
          <a:blip r:embed="rId3">
            <a:extLst>
              <a:ext uri="{28A0092B-C50C-407E-A947-70E740481C1C}">
                <a14:useLocalDpi xmlns:a14="http://schemas.microsoft.com/office/drawing/2010/main" val="0"/>
              </a:ext>
            </a:extLst>
          </a:blip>
          <a:srcRect l="1339" t="35169" r="1440" b="11292"/>
          <a:stretch/>
        </p:blipFill>
        <p:spPr>
          <a:xfrm>
            <a:off x="16709" y="1133534"/>
            <a:ext cx="9141575" cy="5500954"/>
          </a:xfrm>
        </p:spPr>
      </p:pic>
      <p:sp>
        <p:nvSpPr>
          <p:cNvPr id="3" name="スライド番号プレースホルダー 2"/>
          <p:cNvSpPr>
            <a:spLocks noGrp="1"/>
          </p:cNvSpPr>
          <p:nvPr>
            <p:ph type="sldNum" sz="quarter" idx="12"/>
          </p:nvPr>
        </p:nvSpPr>
        <p:spPr/>
        <p:txBody>
          <a:bodyPr/>
          <a:lstStyle/>
          <a:p>
            <a:fld id="{CF868150-7504-5844-9F68-33CDB80429EB}" type="slidenum">
              <a:rPr kumimoji="1" lang="ja-JP" altLang="en-US" smtClean="0"/>
              <a:t>16</a:t>
            </a:fld>
            <a:endParaRPr kumimoji="1" lang="ja-JP" altLang="en-US"/>
          </a:p>
        </p:txBody>
      </p:sp>
    </p:spTree>
    <p:extLst>
      <p:ext uri="{BB962C8B-B14F-4D97-AF65-F5344CB8AC3E}">
        <p14:creationId xmlns:p14="http://schemas.microsoft.com/office/powerpoint/2010/main" val="428152485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スクリーンショット 2014-03-06 20.33.01.png"/>
          <p:cNvPicPr>
            <a:picLocks noChangeAspect="1"/>
          </p:cNvPicPr>
          <p:nvPr/>
        </p:nvPicPr>
        <p:blipFill rotWithShape="1">
          <a:blip r:embed="rId3">
            <a:extLst>
              <a:ext uri="{28A0092B-C50C-407E-A947-70E740481C1C}">
                <a14:useLocalDpi xmlns:a14="http://schemas.microsoft.com/office/drawing/2010/main" val="0"/>
              </a:ext>
            </a:extLst>
          </a:blip>
          <a:srcRect l="2917" t="32177" r="3062" b="10568"/>
          <a:stretch/>
        </p:blipFill>
        <p:spPr>
          <a:xfrm>
            <a:off x="174766" y="889487"/>
            <a:ext cx="8872478" cy="5903864"/>
          </a:xfrm>
          <a:prstGeom prst="rect">
            <a:avLst/>
          </a:prstGeom>
        </p:spPr>
      </p:pic>
      <p:sp>
        <p:nvSpPr>
          <p:cNvPr id="2" name="タイトル 1"/>
          <p:cNvSpPr>
            <a:spLocks noGrp="1"/>
          </p:cNvSpPr>
          <p:nvPr>
            <p:ph type="title"/>
          </p:nvPr>
        </p:nvSpPr>
        <p:spPr>
          <a:xfrm>
            <a:off x="457200" y="-137226"/>
            <a:ext cx="8229600" cy="1143000"/>
          </a:xfrm>
        </p:spPr>
        <p:txBody>
          <a:bodyPr/>
          <a:lstStyle/>
          <a:p>
            <a:r>
              <a:rPr lang="en-US" altLang="ja-JP" dirty="0"/>
              <a:t>Z=7,8</a:t>
            </a:r>
            <a:r>
              <a:rPr lang="ja-JP" altLang="en-US" dirty="0"/>
              <a:t>で見つかった銀河</a:t>
            </a:r>
            <a:endParaRPr kumimoji="1" lang="ja-JP" altLang="en-US" dirty="0"/>
          </a:p>
        </p:txBody>
      </p:sp>
      <p:sp>
        <p:nvSpPr>
          <p:cNvPr id="5" name="スライド番号プレースホルダー 4"/>
          <p:cNvSpPr>
            <a:spLocks noGrp="1"/>
          </p:cNvSpPr>
          <p:nvPr>
            <p:ph type="sldNum" sz="quarter" idx="12"/>
          </p:nvPr>
        </p:nvSpPr>
        <p:spPr>
          <a:xfrm>
            <a:off x="6746355" y="6302429"/>
            <a:ext cx="2133600" cy="365125"/>
          </a:xfrm>
        </p:spPr>
        <p:txBody>
          <a:bodyPr/>
          <a:lstStyle/>
          <a:p>
            <a:fld id="{CF868150-7504-5844-9F68-33CDB80429EB}" type="slidenum">
              <a:rPr kumimoji="1" lang="ja-JP" altLang="en-US" smtClean="0"/>
              <a:t>17</a:t>
            </a:fld>
            <a:endParaRPr kumimoji="1" lang="ja-JP" altLang="en-US" dirty="0"/>
          </a:p>
        </p:txBody>
      </p:sp>
      <p:grpSp>
        <p:nvGrpSpPr>
          <p:cNvPr id="19" name="図形グループ 18"/>
          <p:cNvGrpSpPr/>
          <p:nvPr/>
        </p:nvGrpSpPr>
        <p:grpSpPr>
          <a:xfrm>
            <a:off x="2203247" y="2880625"/>
            <a:ext cx="6676708" cy="3363574"/>
            <a:chOff x="6939385" y="3429777"/>
            <a:chExt cx="6676708" cy="3363574"/>
          </a:xfrm>
        </p:grpSpPr>
        <p:sp>
          <p:nvSpPr>
            <p:cNvPr id="11" name="爆発 1 10"/>
            <p:cNvSpPr/>
            <p:nvPr/>
          </p:nvSpPr>
          <p:spPr>
            <a:xfrm>
              <a:off x="6939385" y="3429777"/>
              <a:ext cx="6676708" cy="3363574"/>
            </a:xfrm>
            <a:prstGeom prst="irregularSeal1">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nvGrpSpPr>
            <p:cNvPr id="18" name="図形グループ 17"/>
            <p:cNvGrpSpPr/>
            <p:nvPr/>
          </p:nvGrpSpPr>
          <p:grpSpPr>
            <a:xfrm>
              <a:off x="9119510" y="4380874"/>
              <a:ext cx="2611488" cy="1295782"/>
              <a:chOff x="9119510" y="4380874"/>
              <a:chExt cx="2611488" cy="1295782"/>
            </a:xfrm>
          </p:grpSpPr>
          <p:sp>
            <p:nvSpPr>
              <p:cNvPr id="13" name="テキスト ボックス 12"/>
              <p:cNvSpPr txBox="1"/>
              <p:nvPr/>
            </p:nvSpPr>
            <p:spPr>
              <a:xfrm>
                <a:off x="9119510" y="4744893"/>
                <a:ext cx="615523" cy="461665"/>
              </a:xfrm>
              <a:prstGeom prst="rect">
                <a:avLst/>
              </a:prstGeom>
              <a:noFill/>
            </p:spPr>
            <p:txBody>
              <a:bodyPr wrap="none" rtlCol="0">
                <a:spAutoFit/>
              </a:bodyPr>
              <a:lstStyle/>
              <a:p>
                <a:r>
                  <a:rPr lang="en-US" altLang="ja-JP" sz="2400" dirty="0"/>
                  <a:t>z</a:t>
                </a:r>
                <a:r>
                  <a:rPr kumimoji="1" lang="en-US" altLang="ja-JP" sz="2400" dirty="0" smtClean="0"/>
                  <a:t>~7</a:t>
                </a:r>
                <a:endParaRPr kumimoji="1" lang="ja-JP" altLang="en-US" sz="2400" dirty="0"/>
              </a:p>
            </p:txBody>
          </p:sp>
          <p:sp>
            <p:nvSpPr>
              <p:cNvPr id="14" name="テキスト ボックス 13"/>
              <p:cNvSpPr txBox="1"/>
              <p:nvPr/>
            </p:nvSpPr>
            <p:spPr>
              <a:xfrm>
                <a:off x="10263930" y="4380874"/>
                <a:ext cx="1467068" cy="400110"/>
              </a:xfrm>
              <a:prstGeom prst="rect">
                <a:avLst/>
              </a:prstGeom>
              <a:noFill/>
            </p:spPr>
            <p:txBody>
              <a:bodyPr wrap="none" rtlCol="0">
                <a:spAutoFit/>
              </a:bodyPr>
              <a:lstStyle/>
              <a:p>
                <a:r>
                  <a:rPr kumimoji="1" lang="ja-JP" altLang="en-US" sz="2000" dirty="0" smtClean="0"/>
                  <a:t>候補天体数</a:t>
                </a:r>
                <a:endParaRPr kumimoji="1" lang="ja-JP" altLang="en-US" sz="2000" dirty="0"/>
              </a:p>
            </p:txBody>
          </p:sp>
          <p:sp>
            <p:nvSpPr>
              <p:cNvPr id="15" name="テキスト ボックス 14"/>
              <p:cNvSpPr txBox="1"/>
              <p:nvPr/>
            </p:nvSpPr>
            <p:spPr>
              <a:xfrm>
                <a:off x="9119510" y="5214991"/>
                <a:ext cx="615523" cy="461665"/>
              </a:xfrm>
              <a:prstGeom prst="rect">
                <a:avLst/>
              </a:prstGeom>
              <a:noFill/>
            </p:spPr>
            <p:txBody>
              <a:bodyPr wrap="none" rtlCol="0">
                <a:spAutoFit/>
              </a:bodyPr>
              <a:lstStyle/>
              <a:p>
                <a:r>
                  <a:rPr lang="en-US" altLang="ja-JP" sz="2400" dirty="0" smtClean="0"/>
                  <a:t>z~8</a:t>
                </a:r>
                <a:endParaRPr kumimoji="1" lang="ja-JP" altLang="en-US" sz="2400" dirty="0"/>
              </a:p>
            </p:txBody>
          </p:sp>
        </p:grpSp>
      </p:grpSp>
      <p:sp>
        <p:nvSpPr>
          <p:cNvPr id="16" name="テキスト ボックス 15"/>
          <p:cNvSpPr txBox="1"/>
          <p:nvPr/>
        </p:nvSpPr>
        <p:spPr>
          <a:xfrm>
            <a:off x="6144631" y="4096588"/>
            <a:ext cx="418654" cy="646331"/>
          </a:xfrm>
          <a:prstGeom prst="rect">
            <a:avLst/>
          </a:prstGeom>
          <a:noFill/>
        </p:spPr>
        <p:txBody>
          <a:bodyPr wrap="none" rtlCol="0">
            <a:spAutoFit/>
          </a:bodyPr>
          <a:lstStyle/>
          <a:p>
            <a:r>
              <a:rPr kumimoji="1" lang="en-US" altLang="ja-JP" sz="3600" dirty="0" smtClean="0">
                <a:solidFill>
                  <a:srgbClr val="FF0000"/>
                </a:solidFill>
              </a:rPr>
              <a:t>7</a:t>
            </a:r>
            <a:endParaRPr kumimoji="1" lang="ja-JP" altLang="en-US" sz="3600" dirty="0">
              <a:solidFill>
                <a:srgbClr val="FF0000"/>
              </a:solidFill>
            </a:endParaRPr>
          </a:p>
        </p:txBody>
      </p:sp>
      <p:sp>
        <p:nvSpPr>
          <p:cNvPr id="17" name="テキスト ボックス 16"/>
          <p:cNvSpPr txBox="1"/>
          <p:nvPr/>
        </p:nvSpPr>
        <p:spPr>
          <a:xfrm>
            <a:off x="6117212" y="4481173"/>
            <a:ext cx="617713" cy="646331"/>
          </a:xfrm>
          <a:prstGeom prst="rect">
            <a:avLst/>
          </a:prstGeom>
          <a:noFill/>
        </p:spPr>
        <p:txBody>
          <a:bodyPr wrap="square" rtlCol="0">
            <a:spAutoFit/>
          </a:bodyPr>
          <a:lstStyle/>
          <a:p>
            <a:r>
              <a:rPr lang="en-US" altLang="ja-JP" sz="3600" dirty="0">
                <a:solidFill>
                  <a:srgbClr val="FF0000"/>
                </a:solidFill>
              </a:rPr>
              <a:t>4</a:t>
            </a:r>
            <a:endParaRPr kumimoji="1" lang="ja-JP" altLang="en-US" sz="3600" dirty="0">
              <a:solidFill>
                <a:srgbClr val="FF0000"/>
              </a:solidFill>
            </a:endParaRPr>
          </a:p>
        </p:txBody>
      </p:sp>
    </p:spTree>
    <p:extLst>
      <p:ext uri="{BB962C8B-B14F-4D97-AF65-F5344CB8AC3E}">
        <p14:creationId xmlns:p14="http://schemas.microsoft.com/office/powerpoint/2010/main" val="35711359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CF868150-7504-5844-9F68-33CDB80429EB}" type="slidenum">
              <a:rPr kumimoji="1" lang="ja-JP" altLang="en-US" smtClean="0"/>
              <a:t>18</a:t>
            </a:fld>
            <a:endParaRPr kumimoji="1" lang="ja-JP" altLang="en-US"/>
          </a:p>
        </p:txBody>
      </p:sp>
    </p:spTree>
    <p:extLst>
      <p:ext uri="{BB962C8B-B14F-4D97-AF65-F5344CB8AC3E}">
        <p14:creationId xmlns:p14="http://schemas.microsoft.com/office/powerpoint/2010/main" val="67391610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41024" y="154512"/>
            <a:ext cx="7656974" cy="531932"/>
          </a:xfrm>
        </p:spPr>
        <p:txBody>
          <a:bodyPr>
            <a:normAutofit fontScale="90000"/>
          </a:bodyPr>
          <a:lstStyle/>
          <a:p>
            <a:r>
              <a:rPr lang="en-US" altLang="ja-JP" dirty="0"/>
              <a:t>z~7</a:t>
            </a:r>
            <a:r>
              <a:rPr lang="ja-JP" altLang="en-US" dirty="0"/>
              <a:t>で</a:t>
            </a:r>
            <a:r>
              <a:rPr lang="en-US" altLang="ja-JP" dirty="0"/>
              <a:t>-</a:t>
            </a:r>
            <a:r>
              <a:rPr lang="en-US" altLang="ja-JP" dirty="0" smtClean="0"/>
              <a:t>15.9</a:t>
            </a:r>
            <a:r>
              <a:rPr lang="ja-JP" altLang="en-US" dirty="0" smtClean="0"/>
              <a:t>等級の銀河までを</a:t>
            </a:r>
            <a:r>
              <a:rPr lang="ja-JP" altLang="en-US" dirty="0"/>
              <a:t>検出</a:t>
            </a:r>
            <a:r>
              <a:rPr lang="en-US" altLang="ja-JP" dirty="0"/>
              <a:t>!!</a:t>
            </a:r>
            <a:endParaRPr kumimoji="1" lang="ja-JP" altLang="en-US" dirty="0"/>
          </a:p>
        </p:txBody>
      </p:sp>
      <p:sp>
        <p:nvSpPr>
          <p:cNvPr id="4" name="スライド番号プレースホルダー 3"/>
          <p:cNvSpPr>
            <a:spLocks noGrp="1"/>
          </p:cNvSpPr>
          <p:nvPr>
            <p:ph type="sldNum" sz="quarter" idx="12"/>
          </p:nvPr>
        </p:nvSpPr>
        <p:spPr/>
        <p:txBody>
          <a:bodyPr/>
          <a:lstStyle/>
          <a:p>
            <a:fld id="{CF868150-7504-5844-9F68-33CDB80429EB}" type="slidenum">
              <a:rPr kumimoji="1" lang="ja-JP" altLang="en-US" smtClean="0"/>
              <a:t>19</a:t>
            </a:fld>
            <a:endParaRPr kumimoji="1" lang="ja-JP" altLang="en-US"/>
          </a:p>
        </p:txBody>
      </p:sp>
      <p:pic>
        <p:nvPicPr>
          <p:cNvPr id="6" name="図 5" descr="スクリーンショット 2014-03-08 1.33.1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9812" y="938960"/>
            <a:ext cx="4784330" cy="5954125"/>
          </a:xfrm>
          <a:prstGeom prst="rect">
            <a:avLst/>
          </a:prstGeom>
        </p:spPr>
      </p:pic>
      <p:grpSp>
        <p:nvGrpSpPr>
          <p:cNvPr id="9" name="図形グループ 8"/>
          <p:cNvGrpSpPr/>
          <p:nvPr/>
        </p:nvGrpSpPr>
        <p:grpSpPr>
          <a:xfrm>
            <a:off x="4447337" y="2124240"/>
            <a:ext cx="5506610" cy="2300722"/>
            <a:chOff x="4447337" y="2124240"/>
            <a:chExt cx="5506610" cy="2300722"/>
          </a:xfrm>
        </p:grpSpPr>
        <p:sp>
          <p:nvSpPr>
            <p:cNvPr id="7" name="円形吹き出し 6"/>
            <p:cNvSpPr/>
            <p:nvPr/>
          </p:nvSpPr>
          <p:spPr>
            <a:xfrm>
              <a:off x="4447337" y="2124240"/>
              <a:ext cx="5033610" cy="2300722"/>
            </a:xfrm>
            <a:prstGeom prst="wedgeEllipseCallout">
              <a:avLst>
                <a:gd name="adj1" fmla="val -57282"/>
                <a:gd name="adj2" fmla="val 61478"/>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8" name="図形グループ 7"/>
            <p:cNvGrpSpPr/>
            <p:nvPr/>
          </p:nvGrpSpPr>
          <p:grpSpPr>
            <a:xfrm>
              <a:off x="4781831" y="2682783"/>
              <a:ext cx="5172116" cy="1159946"/>
              <a:chOff x="4781831" y="2682783"/>
              <a:chExt cx="5172116" cy="1159946"/>
            </a:xfrm>
          </p:grpSpPr>
          <p:sp>
            <p:nvSpPr>
              <p:cNvPr id="3" name="テキスト ボックス 2"/>
              <p:cNvSpPr txBox="1"/>
              <p:nvPr/>
            </p:nvSpPr>
            <p:spPr>
              <a:xfrm>
                <a:off x="4781831" y="2682783"/>
                <a:ext cx="4866370" cy="523220"/>
              </a:xfrm>
              <a:prstGeom prst="rect">
                <a:avLst/>
              </a:prstGeom>
              <a:noFill/>
            </p:spPr>
            <p:txBody>
              <a:bodyPr wrap="square" rtlCol="0">
                <a:spAutoFit/>
              </a:bodyPr>
              <a:lstStyle/>
              <a:p>
                <a:r>
                  <a:rPr lang="en-US" altLang="ja-JP" sz="2800" dirty="0" smtClean="0">
                    <a:solidFill>
                      <a:srgbClr val="000000"/>
                    </a:solidFill>
                    <a:latin typeface="HG丸ｺﾞｼｯｸM-PRO"/>
                    <a:ea typeface="HG丸ｺﾞｼｯｸM-PRO"/>
                    <a:cs typeface="HG丸ｺﾞｼｯｸM-PRO"/>
                  </a:rPr>
                  <a:t>〜</a:t>
                </a:r>
                <a:r>
                  <a:rPr kumimoji="1" lang="en-US" altLang="ja-JP" sz="2800" dirty="0" smtClean="0">
                    <a:solidFill>
                      <a:srgbClr val="000000"/>
                    </a:solidFill>
                    <a:latin typeface="HG丸ｺﾞｼｯｸM-PRO"/>
                    <a:ea typeface="HG丸ｺﾞｼｯｸM-PRO"/>
                    <a:cs typeface="HG丸ｺﾞｼｯｸM-PRO"/>
                  </a:rPr>
                  <a:t>-17</a:t>
                </a:r>
                <a:r>
                  <a:rPr kumimoji="1" lang="ja-JP" altLang="en-US" sz="2800" dirty="0" smtClean="0">
                    <a:solidFill>
                      <a:srgbClr val="000000"/>
                    </a:solidFill>
                    <a:latin typeface="HG丸ｺﾞｼｯｸM-PRO"/>
                    <a:ea typeface="HG丸ｺﾞｼｯｸM-PRO"/>
                    <a:cs typeface="HG丸ｺﾞｼｯｸM-PRO"/>
                  </a:rPr>
                  <a:t>等級</a:t>
                </a:r>
                <a:r>
                  <a:rPr kumimoji="1" lang="en-US" altLang="ja-JP" sz="2800" dirty="0" smtClean="0">
                    <a:solidFill>
                      <a:srgbClr val="000000"/>
                    </a:solidFill>
                    <a:latin typeface="HG丸ｺﾞｼｯｸM-PRO"/>
                    <a:ea typeface="HG丸ｺﾞｼｯｸM-PRO"/>
                    <a:cs typeface="HG丸ｺﾞｼｯｸM-PRO"/>
                  </a:rPr>
                  <a:t>→ 〜-15.9</a:t>
                </a:r>
                <a:r>
                  <a:rPr kumimoji="1" lang="ja-JP" altLang="en-US" sz="2800" dirty="0" smtClean="0">
                    <a:solidFill>
                      <a:srgbClr val="000000"/>
                    </a:solidFill>
                    <a:latin typeface="HG丸ｺﾞｼｯｸM-PRO"/>
                    <a:ea typeface="HG丸ｺﾞｼｯｸM-PRO"/>
                    <a:cs typeface="HG丸ｺﾞｼｯｸM-PRO"/>
                  </a:rPr>
                  <a:t>等級</a:t>
                </a:r>
                <a:endParaRPr kumimoji="1" lang="ja-JP" altLang="en-US" sz="2800" dirty="0">
                  <a:solidFill>
                    <a:srgbClr val="000000"/>
                  </a:solidFill>
                  <a:latin typeface="HG丸ｺﾞｼｯｸM-PRO"/>
                  <a:ea typeface="HG丸ｺﾞｼｯｸM-PRO"/>
                  <a:cs typeface="HG丸ｺﾞｼｯｸM-PRO"/>
                </a:endParaRPr>
              </a:p>
            </p:txBody>
          </p:sp>
          <p:sp>
            <p:nvSpPr>
              <p:cNvPr id="5" name="テキスト ボックス 4"/>
              <p:cNvSpPr txBox="1"/>
              <p:nvPr/>
            </p:nvSpPr>
            <p:spPr>
              <a:xfrm>
                <a:off x="5087577" y="3381064"/>
                <a:ext cx="4866370" cy="461665"/>
              </a:xfrm>
              <a:prstGeom prst="rect">
                <a:avLst/>
              </a:prstGeom>
              <a:noFill/>
            </p:spPr>
            <p:txBody>
              <a:bodyPr wrap="square" rtlCol="0">
                <a:spAutoFit/>
              </a:bodyPr>
              <a:lstStyle/>
              <a:p>
                <a:r>
                  <a:rPr kumimoji="1" lang="ja-JP" altLang="en-US" sz="2400" dirty="0" smtClean="0">
                    <a:solidFill>
                      <a:srgbClr val="000000"/>
                    </a:solidFill>
                    <a:latin typeface="HG丸ｺﾞｼｯｸM-PRO"/>
                    <a:ea typeface="HG丸ｺﾞｼｯｸM-PRO"/>
                    <a:cs typeface="HG丸ｺﾞｼｯｸM-PRO"/>
                  </a:rPr>
                  <a:t>はじめて</a:t>
                </a:r>
                <a:r>
                  <a:rPr lang="ja-JP" altLang="en-US" sz="2400" dirty="0" smtClean="0">
                    <a:solidFill>
                      <a:srgbClr val="000000"/>
                    </a:solidFill>
                    <a:latin typeface="HG丸ｺﾞｼｯｸM-PRO"/>
                    <a:ea typeface="HG丸ｺﾞｼｯｸM-PRO"/>
                    <a:cs typeface="HG丸ｺﾞｼｯｸM-PRO"/>
                  </a:rPr>
                  <a:t>みつかった</a:t>
                </a:r>
                <a:r>
                  <a:rPr kumimoji="1" lang="ja-JP" altLang="en-US" sz="2400" dirty="0" smtClean="0">
                    <a:solidFill>
                      <a:srgbClr val="000000"/>
                    </a:solidFill>
                    <a:latin typeface="HG丸ｺﾞｼｯｸM-PRO"/>
                    <a:ea typeface="HG丸ｺﾞｼｯｸM-PRO"/>
                    <a:cs typeface="HG丸ｺﾞｼｯｸM-PRO"/>
                  </a:rPr>
                  <a:t>！！！！</a:t>
                </a:r>
                <a:endParaRPr kumimoji="1" lang="ja-JP" altLang="en-US" sz="2400" dirty="0">
                  <a:solidFill>
                    <a:srgbClr val="000000"/>
                  </a:solidFill>
                  <a:latin typeface="HG丸ｺﾞｼｯｸM-PRO"/>
                  <a:ea typeface="HG丸ｺﾞｼｯｸM-PRO"/>
                  <a:cs typeface="HG丸ｺﾞｼｯｸM-PRO"/>
                </a:endParaRPr>
              </a:p>
            </p:txBody>
          </p:sp>
        </p:grpSp>
      </p:grpSp>
    </p:spTree>
    <p:extLst>
      <p:ext uri="{BB962C8B-B14F-4D97-AF65-F5344CB8AC3E}">
        <p14:creationId xmlns:p14="http://schemas.microsoft.com/office/powerpoint/2010/main" val="10830328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Hubble_01.jpg"/>
          <p:cNvPicPr>
            <a:picLocks noChangeAspect="1"/>
          </p:cNvPicPr>
          <p:nvPr/>
        </p:nvPicPr>
        <p:blipFill rotWithShape="1">
          <a:blip r:embed="rId3">
            <a:extLst>
              <a:ext uri="{28A0092B-C50C-407E-A947-70E740481C1C}">
                <a14:useLocalDpi xmlns:a14="http://schemas.microsoft.com/office/drawing/2010/main" val="0"/>
              </a:ext>
            </a:extLst>
          </a:blip>
          <a:srcRect t="2640"/>
          <a:stretch/>
        </p:blipFill>
        <p:spPr>
          <a:xfrm>
            <a:off x="1" y="935845"/>
            <a:ext cx="9144000" cy="5922155"/>
          </a:xfrm>
          <a:prstGeom prst="rect">
            <a:avLst/>
          </a:prstGeom>
          <a:ln>
            <a:noFill/>
          </a:ln>
        </p:spPr>
      </p:pic>
      <p:sp>
        <p:nvSpPr>
          <p:cNvPr id="2" name="タイトル 1"/>
          <p:cNvSpPr>
            <a:spLocks noGrp="1"/>
          </p:cNvSpPr>
          <p:nvPr>
            <p:ph type="title"/>
          </p:nvPr>
        </p:nvSpPr>
        <p:spPr/>
        <p:txBody>
          <a:bodyPr/>
          <a:lstStyle/>
          <a:p>
            <a:r>
              <a:rPr lang="en-US" altLang="ja-JP" dirty="0" smtClean="0"/>
              <a:t>CONTENTS</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Introduction</a:t>
            </a:r>
          </a:p>
          <a:p>
            <a:r>
              <a:rPr lang="en-US" altLang="ja-JP" dirty="0" err="1" smtClean="0"/>
              <a:t>Data&amp;Sample</a:t>
            </a:r>
            <a:endParaRPr lang="en-US" altLang="ja-JP" dirty="0" smtClean="0"/>
          </a:p>
          <a:p>
            <a:r>
              <a:rPr lang="en-US" altLang="ja-JP" dirty="0" smtClean="0"/>
              <a:t>Analysis</a:t>
            </a:r>
          </a:p>
          <a:p>
            <a:r>
              <a:rPr lang="en-US" altLang="ja-JP" dirty="0" smtClean="0"/>
              <a:t>Results</a:t>
            </a:r>
          </a:p>
          <a:p>
            <a:r>
              <a:rPr lang="en-US" altLang="ja-JP" dirty="0" smtClean="0"/>
              <a:t>Discussion</a:t>
            </a:r>
          </a:p>
          <a:p>
            <a:endParaRPr lang="en-US" altLang="ja-JP" dirty="0" smtClean="0"/>
          </a:p>
        </p:txBody>
      </p:sp>
      <p:sp>
        <p:nvSpPr>
          <p:cNvPr id="4" name="スライド番号プレースホルダー 3"/>
          <p:cNvSpPr>
            <a:spLocks noGrp="1"/>
          </p:cNvSpPr>
          <p:nvPr>
            <p:ph type="sldNum" sz="quarter" idx="12"/>
          </p:nvPr>
        </p:nvSpPr>
        <p:spPr/>
        <p:txBody>
          <a:bodyPr/>
          <a:lstStyle/>
          <a:p>
            <a:fld id="{CF868150-7504-5844-9F68-33CDB80429EB}" type="slidenum">
              <a:rPr kumimoji="1" lang="ja-JP" altLang="en-US" smtClean="0"/>
              <a:t>2</a:t>
            </a:fld>
            <a:endParaRPr kumimoji="1" lang="ja-JP" altLang="en-US"/>
          </a:p>
        </p:txBody>
      </p:sp>
    </p:spTree>
    <p:extLst>
      <p:ext uri="{BB962C8B-B14F-4D97-AF65-F5344CB8AC3E}">
        <p14:creationId xmlns:p14="http://schemas.microsoft.com/office/powerpoint/2010/main" val="178251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スクリーンショット（2014-03-08 0.07.4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92400"/>
            <a:ext cx="4533900" cy="4165600"/>
          </a:xfrm>
          <a:prstGeom prst="rect">
            <a:avLst/>
          </a:prstGeom>
          <a:ln>
            <a:noFill/>
          </a:ln>
        </p:spPr>
      </p:pic>
      <p:sp>
        <p:nvSpPr>
          <p:cNvPr id="6" name="タイトル 5"/>
          <p:cNvSpPr>
            <a:spLocks noGrp="1"/>
          </p:cNvSpPr>
          <p:nvPr>
            <p:ph type="title"/>
          </p:nvPr>
        </p:nvSpPr>
        <p:spPr>
          <a:xfrm>
            <a:off x="3606800" y="5110162"/>
            <a:ext cx="5537200" cy="918105"/>
          </a:xfrm>
        </p:spPr>
        <p:txBody>
          <a:bodyPr>
            <a:normAutofit/>
          </a:bodyPr>
          <a:lstStyle/>
          <a:p>
            <a:r>
              <a:rPr lang="en-US" altLang="ja-JP" dirty="0" smtClean="0">
                <a:latin typeface="Silom"/>
                <a:ea typeface="AppleGothic"/>
                <a:cs typeface="Silom"/>
              </a:rPr>
              <a:t>ANALYSIS</a:t>
            </a:r>
            <a:endParaRPr kumimoji="1" lang="ja-JP" altLang="en-US" dirty="0">
              <a:latin typeface="Silom"/>
              <a:ea typeface="AppleGothic"/>
              <a:cs typeface="Silom"/>
            </a:endParaRPr>
          </a:p>
        </p:txBody>
      </p:sp>
      <p:sp>
        <p:nvSpPr>
          <p:cNvPr id="2" name="スライド番号プレースホルダー 1"/>
          <p:cNvSpPr>
            <a:spLocks noGrp="1"/>
          </p:cNvSpPr>
          <p:nvPr>
            <p:ph type="sldNum" sz="quarter" idx="12"/>
          </p:nvPr>
        </p:nvSpPr>
        <p:spPr/>
        <p:txBody>
          <a:bodyPr/>
          <a:lstStyle/>
          <a:p>
            <a:fld id="{CF868150-7504-5844-9F68-33CDB80429EB}" type="slidenum">
              <a:rPr kumimoji="1" lang="ja-JP" altLang="en-US" smtClean="0"/>
              <a:t>20</a:t>
            </a:fld>
            <a:endParaRPr kumimoji="1" lang="ja-JP" altLang="en-US"/>
          </a:p>
        </p:txBody>
      </p:sp>
    </p:spTree>
    <p:extLst>
      <p:ext uri="{BB962C8B-B14F-4D97-AF65-F5344CB8AC3E}">
        <p14:creationId xmlns:p14="http://schemas.microsoft.com/office/powerpoint/2010/main" val="130902148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216526" y="414421"/>
            <a:ext cx="6751053" cy="707886"/>
          </a:xfrm>
          <a:prstGeom prst="rect">
            <a:avLst/>
          </a:prstGeom>
          <a:noFill/>
        </p:spPr>
        <p:txBody>
          <a:bodyPr wrap="square" rtlCol="0">
            <a:spAutoFit/>
          </a:bodyPr>
          <a:lstStyle/>
          <a:p>
            <a:r>
              <a:rPr kumimoji="1" lang="ja-JP" altLang="en-US" sz="4000" dirty="0" smtClean="0"/>
              <a:t>　　　　</a:t>
            </a:r>
            <a:r>
              <a:rPr kumimoji="1" lang="en-US" altLang="ja-JP" sz="4000" dirty="0" smtClean="0"/>
              <a:t>  </a:t>
            </a:r>
            <a:r>
              <a:rPr kumimoji="1" lang="ja-JP" altLang="en-US" sz="4000" dirty="0" smtClean="0"/>
              <a:t>宇宙論的距離</a:t>
            </a:r>
            <a:endParaRPr kumimoji="1" lang="ja-JP" altLang="en-US" sz="4000" dirty="0"/>
          </a:p>
        </p:txBody>
      </p:sp>
      <p:sp>
        <p:nvSpPr>
          <p:cNvPr id="4" name="テキスト ボックス 3"/>
          <p:cNvSpPr txBox="1"/>
          <p:nvPr/>
        </p:nvSpPr>
        <p:spPr>
          <a:xfrm>
            <a:off x="775368" y="1495261"/>
            <a:ext cx="7833895" cy="898707"/>
          </a:xfrm>
          <a:prstGeom prst="rect">
            <a:avLst/>
          </a:prstGeom>
          <a:noFill/>
        </p:spPr>
        <p:txBody>
          <a:bodyPr wrap="square" rtlCol="0">
            <a:spAutoFit/>
          </a:bodyPr>
          <a:lstStyle/>
          <a:p>
            <a:pPr>
              <a:lnSpc>
                <a:spcPct val="110000"/>
              </a:lnSpc>
            </a:pPr>
            <a:r>
              <a:rPr kumimoji="1" lang="ja-JP" altLang="en-US" sz="2400" dirty="0" smtClean="0"/>
              <a:t>・　そもそも</a:t>
            </a:r>
            <a:r>
              <a:rPr kumimoji="1" lang="en-US" altLang="ja-JP" sz="2400" dirty="0" smtClean="0"/>
              <a:t> z=8 </a:t>
            </a:r>
            <a:r>
              <a:rPr kumimoji="1" lang="ja-JP" altLang="en-US" sz="2400" dirty="0" smtClean="0"/>
              <a:t>の場所</a:t>
            </a:r>
            <a:r>
              <a:rPr lang="ja-JP" altLang="en-US" sz="2400" dirty="0" smtClean="0"/>
              <a:t>までの距離とは</a:t>
            </a:r>
            <a:r>
              <a:rPr lang="en-US" altLang="ja-JP" sz="2400" dirty="0" smtClean="0"/>
              <a:t> ?</a:t>
            </a:r>
            <a:endParaRPr lang="en-US" altLang="ja-JP" sz="2400" dirty="0"/>
          </a:p>
          <a:p>
            <a:pPr>
              <a:lnSpc>
                <a:spcPct val="110000"/>
              </a:lnSpc>
            </a:pPr>
            <a:r>
              <a:rPr lang="en-US" altLang="ja-JP" sz="2400" dirty="0" smtClean="0"/>
              <a:t>→</a:t>
            </a:r>
            <a:r>
              <a:rPr lang="en-US" altLang="ja-JP" sz="2400" dirty="0"/>
              <a:t> </a:t>
            </a:r>
            <a:r>
              <a:rPr lang="en-US" altLang="ja-JP" sz="2400" dirty="0" smtClean="0"/>
              <a:t> </a:t>
            </a:r>
            <a:r>
              <a:rPr lang="ja-JP" altLang="en-US" sz="2400" dirty="0" smtClean="0"/>
              <a:t>今回の実験では</a:t>
            </a:r>
            <a:r>
              <a:rPr lang="en-US" altLang="ja-JP" sz="2400" dirty="0" smtClean="0"/>
              <a:t> </a:t>
            </a:r>
            <a:r>
              <a:rPr lang="ja-JP" altLang="en-US" sz="2400" dirty="0" smtClean="0">
                <a:solidFill>
                  <a:srgbClr val="FF0000"/>
                </a:solidFill>
              </a:rPr>
              <a:t>共動距離</a:t>
            </a:r>
            <a:r>
              <a:rPr lang="ja-JP" altLang="en-US" sz="2400" dirty="0" smtClean="0"/>
              <a:t>、</a:t>
            </a:r>
            <a:r>
              <a:rPr lang="ja-JP" altLang="en-US" sz="2400" dirty="0" smtClean="0">
                <a:solidFill>
                  <a:srgbClr val="FF0000"/>
                </a:solidFill>
              </a:rPr>
              <a:t>角径距離</a:t>
            </a:r>
            <a:r>
              <a:rPr lang="en-US" altLang="ja-JP" sz="2400" dirty="0" smtClean="0"/>
              <a:t> </a:t>
            </a:r>
            <a:r>
              <a:rPr lang="ja-JP" altLang="en-US" sz="2400" dirty="0" smtClean="0"/>
              <a:t>を出す必要あり</a:t>
            </a:r>
            <a:r>
              <a:rPr lang="en-US" altLang="ja-JP" sz="2400" dirty="0" smtClean="0"/>
              <a:t> !</a:t>
            </a:r>
            <a:r>
              <a:rPr lang="ja-JP" altLang="en-US" sz="2400" dirty="0" smtClean="0">
                <a:solidFill>
                  <a:srgbClr val="FF0000"/>
                </a:solidFill>
              </a:rPr>
              <a:t>　</a:t>
            </a:r>
            <a:endParaRPr lang="en-US" altLang="ja-JP" sz="2400" dirty="0" smtClean="0">
              <a:solidFill>
                <a:srgbClr val="FF0000"/>
              </a:solidFill>
            </a:endParaRPr>
          </a:p>
        </p:txBody>
      </p:sp>
      <p:sp>
        <p:nvSpPr>
          <p:cNvPr id="5" name="テキスト ボックス 4"/>
          <p:cNvSpPr txBox="1"/>
          <p:nvPr/>
        </p:nvSpPr>
        <p:spPr>
          <a:xfrm>
            <a:off x="775368" y="2687053"/>
            <a:ext cx="6858000" cy="369332"/>
          </a:xfrm>
          <a:prstGeom prst="rect">
            <a:avLst/>
          </a:prstGeom>
          <a:noFill/>
        </p:spPr>
        <p:txBody>
          <a:bodyPr wrap="square" rtlCol="0">
            <a:spAutoFit/>
          </a:bodyPr>
          <a:lstStyle/>
          <a:p>
            <a:endParaRPr kumimoji="1" lang="ja-JP" altLang="en-US" dirty="0"/>
          </a:p>
        </p:txBody>
      </p:sp>
      <p:sp>
        <p:nvSpPr>
          <p:cNvPr id="8" name="テキスト ボックス 7"/>
          <p:cNvSpPr txBox="1"/>
          <p:nvPr/>
        </p:nvSpPr>
        <p:spPr>
          <a:xfrm>
            <a:off x="775368" y="2927677"/>
            <a:ext cx="7192211" cy="1335750"/>
          </a:xfrm>
          <a:prstGeom prst="rect">
            <a:avLst/>
          </a:prstGeom>
          <a:noFill/>
        </p:spPr>
        <p:txBody>
          <a:bodyPr wrap="square" rtlCol="0">
            <a:spAutoFit/>
          </a:bodyPr>
          <a:lstStyle/>
          <a:p>
            <a:pPr>
              <a:lnSpc>
                <a:spcPct val="110000"/>
              </a:lnSpc>
            </a:pPr>
            <a:r>
              <a:rPr lang="ja-JP" altLang="en-US" sz="2400" dirty="0" smtClean="0"/>
              <a:t>・</a:t>
            </a:r>
            <a:r>
              <a:rPr lang="en-US" altLang="ja-JP" sz="2400" dirty="0" smtClean="0"/>
              <a:t> </a:t>
            </a:r>
            <a:r>
              <a:rPr lang="ja-JP" altLang="en-US" sz="2400" dirty="0" smtClean="0"/>
              <a:t>宇宙膨張と共に動く目盛りで測った距離</a:t>
            </a:r>
            <a:endParaRPr lang="en-US" altLang="ja-JP" sz="2400" dirty="0"/>
          </a:p>
          <a:p>
            <a:pPr>
              <a:lnSpc>
                <a:spcPct val="110000"/>
              </a:lnSpc>
            </a:pPr>
            <a:r>
              <a:rPr lang="ja-JP" altLang="en-US" sz="2400" dirty="0" smtClean="0"/>
              <a:t>・</a:t>
            </a:r>
            <a:r>
              <a:rPr lang="en-US" altLang="ja-JP" sz="2400" dirty="0" smtClean="0"/>
              <a:t> </a:t>
            </a:r>
            <a:r>
              <a:rPr lang="ja-JP" altLang="en-US" sz="2400" dirty="0" smtClean="0"/>
              <a:t>現在から赤方</a:t>
            </a:r>
            <a:r>
              <a:rPr lang="ja-JP" altLang="en-US" sz="2400" dirty="0"/>
              <a:t>偏移</a:t>
            </a:r>
            <a:r>
              <a:rPr lang="en-US" altLang="ja-JP" sz="2400" dirty="0"/>
              <a:t> z </a:t>
            </a:r>
            <a:r>
              <a:rPr lang="ja-JP" altLang="en-US" sz="2400" dirty="0"/>
              <a:t>の時期までの共動距離は</a:t>
            </a:r>
            <a:r>
              <a:rPr lang="ja-JP" altLang="en-US" sz="2400" dirty="0" smtClean="0"/>
              <a:t>以下</a:t>
            </a:r>
            <a:endParaRPr lang="en-US" altLang="ja-JP" sz="2400" dirty="0"/>
          </a:p>
          <a:p>
            <a:r>
              <a:rPr lang="ja-JP" altLang="en-US" sz="2400" dirty="0" smtClean="0"/>
              <a:t>　</a:t>
            </a:r>
            <a:r>
              <a:rPr lang="ja-JP" altLang="en-US" sz="2800" dirty="0" smtClean="0"/>
              <a:t>　</a:t>
            </a:r>
            <a:endParaRPr lang="en-US" altLang="ja-JP" sz="2800" dirty="0" smtClean="0"/>
          </a:p>
        </p:txBody>
      </p:sp>
      <p:pic>
        <p:nvPicPr>
          <p:cNvPr id="10" name="図 9" descr="latex-image-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941" y="3859621"/>
            <a:ext cx="7713579" cy="979757"/>
          </a:xfrm>
          <a:prstGeom prst="rect">
            <a:avLst/>
          </a:prstGeom>
        </p:spPr>
      </p:pic>
      <p:sp>
        <p:nvSpPr>
          <p:cNvPr id="11" name="テキスト ボックス 10"/>
          <p:cNvSpPr txBox="1"/>
          <p:nvPr/>
        </p:nvSpPr>
        <p:spPr>
          <a:xfrm>
            <a:off x="1229894" y="4014686"/>
            <a:ext cx="7192211" cy="830997"/>
          </a:xfrm>
          <a:prstGeom prst="rect">
            <a:avLst/>
          </a:prstGeom>
          <a:noFill/>
        </p:spPr>
        <p:txBody>
          <a:bodyPr wrap="square" rtlCol="0">
            <a:spAutoFit/>
          </a:bodyPr>
          <a:lstStyle/>
          <a:p>
            <a:endParaRPr lang="en-US" altLang="ja-JP" sz="2400" dirty="0" smtClean="0"/>
          </a:p>
          <a:p>
            <a:r>
              <a:rPr kumimoji="1" lang="ja-JP" altLang="en-US" sz="2400" dirty="0" smtClean="0"/>
              <a:t>　</a:t>
            </a:r>
            <a:endParaRPr kumimoji="1" lang="ja-JP" altLang="en-US" sz="2400" dirty="0"/>
          </a:p>
        </p:txBody>
      </p:sp>
      <p:sp>
        <p:nvSpPr>
          <p:cNvPr id="6" name="テキスト ボックス 5"/>
          <p:cNvSpPr txBox="1"/>
          <p:nvPr/>
        </p:nvSpPr>
        <p:spPr>
          <a:xfrm>
            <a:off x="668421" y="2446432"/>
            <a:ext cx="1697790" cy="523220"/>
          </a:xfrm>
          <a:prstGeom prst="rect">
            <a:avLst/>
          </a:prstGeom>
          <a:noFill/>
        </p:spPr>
        <p:txBody>
          <a:bodyPr wrap="square" rtlCol="0">
            <a:spAutoFit/>
          </a:bodyPr>
          <a:lstStyle/>
          <a:p>
            <a:r>
              <a:rPr lang="ja-JP" altLang="en-US" sz="2800" dirty="0" smtClean="0"/>
              <a:t>共動距離</a:t>
            </a:r>
            <a:endParaRPr kumimoji="1" lang="ja-JP" altLang="en-US" sz="2800" dirty="0"/>
          </a:p>
        </p:txBody>
      </p:sp>
      <p:sp>
        <p:nvSpPr>
          <p:cNvPr id="7" name="テキスト ボックス 6"/>
          <p:cNvSpPr txBox="1"/>
          <p:nvPr/>
        </p:nvSpPr>
        <p:spPr>
          <a:xfrm>
            <a:off x="614941" y="4561136"/>
            <a:ext cx="1657684" cy="523220"/>
          </a:xfrm>
          <a:prstGeom prst="rect">
            <a:avLst/>
          </a:prstGeom>
          <a:noFill/>
        </p:spPr>
        <p:txBody>
          <a:bodyPr wrap="square" rtlCol="0">
            <a:spAutoFit/>
          </a:bodyPr>
          <a:lstStyle/>
          <a:p>
            <a:r>
              <a:rPr lang="ja-JP" altLang="en-US" sz="2800" dirty="0" smtClean="0"/>
              <a:t>角</a:t>
            </a:r>
            <a:r>
              <a:rPr kumimoji="1" lang="ja-JP" altLang="en-US" sz="2800" dirty="0" smtClean="0"/>
              <a:t>径距離</a:t>
            </a:r>
            <a:endParaRPr kumimoji="1" lang="ja-JP" altLang="en-US" sz="2800" dirty="0"/>
          </a:p>
        </p:txBody>
      </p:sp>
      <p:sp>
        <p:nvSpPr>
          <p:cNvPr id="14" name="テキスト ボックス 13"/>
          <p:cNvSpPr txBox="1"/>
          <p:nvPr/>
        </p:nvSpPr>
        <p:spPr>
          <a:xfrm>
            <a:off x="802108" y="5053274"/>
            <a:ext cx="7726947" cy="1588127"/>
          </a:xfrm>
          <a:prstGeom prst="rect">
            <a:avLst/>
          </a:prstGeom>
          <a:noFill/>
        </p:spPr>
        <p:txBody>
          <a:bodyPr wrap="square" rtlCol="0">
            <a:spAutoFit/>
          </a:bodyPr>
          <a:lstStyle/>
          <a:p>
            <a:pPr>
              <a:lnSpc>
                <a:spcPct val="110000"/>
              </a:lnSpc>
            </a:pPr>
            <a:r>
              <a:rPr lang="ja-JP" altLang="en-US" sz="2400" dirty="0" smtClean="0"/>
              <a:t>・</a:t>
            </a:r>
            <a:r>
              <a:rPr lang="en-US" altLang="ja-JP" sz="2400" dirty="0" smtClean="0"/>
              <a:t> </a:t>
            </a:r>
            <a:r>
              <a:rPr lang="ja-JP" altLang="en-US" sz="2400" dirty="0" smtClean="0"/>
              <a:t>長さ</a:t>
            </a:r>
            <a:r>
              <a:rPr lang="en-US" altLang="ja-JP" sz="2400" dirty="0" smtClean="0"/>
              <a:t> </a:t>
            </a:r>
            <a:r>
              <a:rPr lang="en-US" altLang="ja-JP" sz="2400" dirty="0"/>
              <a:t>D </a:t>
            </a:r>
            <a:r>
              <a:rPr lang="ja-JP" altLang="en-US" sz="2400" dirty="0"/>
              <a:t>の物体を見込む角度が</a:t>
            </a:r>
            <a:r>
              <a:rPr lang="en-US" altLang="ja-JP" sz="2400" dirty="0"/>
              <a:t> </a:t>
            </a:r>
            <a:r>
              <a:rPr lang="en-US" altLang="ja-JP" sz="2400" dirty="0" err="1"/>
              <a:t>θ</a:t>
            </a:r>
            <a:r>
              <a:rPr lang="en-US" altLang="ja-JP" sz="2400" dirty="0"/>
              <a:t> </a:t>
            </a:r>
            <a:r>
              <a:rPr lang="ja-JP" altLang="en-US" sz="2400" dirty="0"/>
              <a:t>と観測されるとき</a:t>
            </a:r>
            <a:r>
              <a:rPr lang="ja-JP" altLang="en-US" sz="2400" dirty="0" smtClean="0"/>
              <a:t>、</a:t>
            </a:r>
            <a:endParaRPr lang="en-US" altLang="ja-JP" sz="2400" dirty="0" smtClean="0"/>
          </a:p>
          <a:p>
            <a:pPr>
              <a:lnSpc>
                <a:spcPct val="110000"/>
              </a:lnSpc>
            </a:pPr>
            <a:r>
              <a:rPr lang="en-US" altLang="ja-JP" sz="2400" dirty="0" smtClean="0"/>
              <a:t>    </a:t>
            </a:r>
            <a:r>
              <a:rPr lang="ja-JP" altLang="en-US" sz="2400" dirty="0" smtClean="0"/>
              <a:t>角径距離は</a:t>
            </a:r>
            <a:r>
              <a:rPr lang="en-US" altLang="ja-JP" sz="2400" dirty="0" smtClean="0"/>
              <a:t> D / </a:t>
            </a:r>
            <a:r>
              <a:rPr lang="en-US" altLang="ja-JP" sz="2400" dirty="0" err="1" smtClean="0"/>
              <a:t>θ</a:t>
            </a:r>
            <a:r>
              <a:rPr lang="en-US" altLang="ja-JP" sz="2400" dirty="0" smtClean="0"/>
              <a:t> </a:t>
            </a:r>
            <a:endParaRPr lang="en-US" altLang="ja-JP" sz="2400" dirty="0"/>
          </a:p>
          <a:p>
            <a:pPr>
              <a:lnSpc>
                <a:spcPct val="110000"/>
              </a:lnSpc>
            </a:pPr>
            <a:r>
              <a:rPr lang="ja-JP" altLang="en-US" sz="2400" dirty="0" smtClean="0"/>
              <a:t>・</a:t>
            </a:r>
            <a:r>
              <a:rPr lang="en-US" altLang="ja-JP" sz="2400" dirty="0" smtClean="0"/>
              <a:t> </a:t>
            </a:r>
            <a:r>
              <a:rPr lang="ja-JP" altLang="en-US" sz="2400" dirty="0" smtClean="0"/>
              <a:t>共動距離の</a:t>
            </a:r>
            <a:r>
              <a:rPr lang="en-US" altLang="ja-JP" sz="2400" dirty="0" smtClean="0"/>
              <a:t> 1/(1+z) </a:t>
            </a:r>
            <a:r>
              <a:rPr lang="ja-JP" altLang="en-US" sz="2400" dirty="0" smtClean="0"/>
              <a:t>倍</a:t>
            </a:r>
            <a:endParaRPr lang="en-US" altLang="ja-JP" sz="2400" dirty="0"/>
          </a:p>
          <a:p>
            <a:endParaRPr kumimoji="1" lang="en-US" altLang="ja-JP" dirty="0" smtClean="0"/>
          </a:p>
        </p:txBody>
      </p:sp>
    </p:spTree>
    <p:extLst>
      <p:ext uri="{BB962C8B-B14F-4D97-AF65-F5344CB8AC3E}">
        <p14:creationId xmlns:p14="http://schemas.microsoft.com/office/powerpoint/2010/main" val="4719736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図形グループ 24"/>
          <p:cNvGrpSpPr/>
          <p:nvPr/>
        </p:nvGrpSpPr>
        <p:grpSpPr>
          <a:xfrm>
            <a:off x="1173940" y="1627537"/>
            <a:ext cx="7935021" cy="4182684"/>
            <a:chOff x="1168397" y="837784"/>
            <a:chExt cx="7935021" cy="4182684"/>
          </a:xfrm>
        </p:grpSpPr>
        <p:grpSp>
          <p:nvGrpSpPr>
            <p:cNvPr id="18" name="図形グループ 17"/>
            <p:cNvGrpSpPr/>
            <p:nvPr/>
          </p:nvGrpSpPr>
          <p:grpSpPr>
            <a:xfrm>
              <a:off x="1168397" y="837784"/>
              <a:ext cx="5164668" cy="4140662"/>
              <a:chOff x="3064932" y="2048933"/>
              <a:chExt cx="5164668" cy="4140662"/>
            </a:xfrm>
          </p:grpSpPr>
          <p:sp>
            <p:nvSpPr>
              <p:cNvPr id="8" name="直方体 7"/>
              <p:cNvSpPr/>
              <p:nvPr/>
            </p:nvSpPr>
            <p:spPr>
              <a:xfrm>
                <a:off x="3064933" y="2048933"/>
                <a:ext cx="4047067" cy="4097867"/>
              </a:xfrm>
              <a:prstGeom prst="cube">
                <a:avLst>
                  <a:gd name="adj" fmla="val 8682"/>
                </a:avLst>
              </a:prstGeom>
              <a:pattFill prst="pct90">
                <a:fgClr>
                  <a:schemeClr val="tx1">
                    <a:lumMod val="95000"/>
                    <a:lumOff val="5000"/>
                  </a:schemeClr>
                </a:fgClr>
                <a:bgClr>
                  <a:prstClr val="white"/>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7078134" y="5727930"/>
                <a:ext cx="851515" cy="461665"/>
              </a:xfrm>
              <a:prstGeom prst="rect">
                <a:avLst/>
              </a:prstGeom>
              <a:noFill/>
            </p:spPr>
            <p:txBody>
              <a:bodyPr wrap="none" rtlCol="0">
                <a:spAutoFit/>
              </a:bodyPr>
              <a:lstStyle/>
              <a:p>
                <a:r>
                  <a:rPr kumimoji="1" lang="en-US" altLang="ja-JP" sz="2400" dirty="0" smtClean="0"/>
                  <a:t>z=7.4</a:t>
                </a:r>
                <a:endParaRPr kumimoji="1" lang="ja-JP" altLang="en-US" sz="2400" dirty="0"/>
              </a:p>
            </p:txBody>
          </p:sp>
          <p:sp>
            <p:nvSpPr>
              <p:cNvPr id="10" name="テキスト ボックス 9"/>
              <p:cNvSpPr txBox="1"/>
              <p:nvPr/>
            </p:nvSpPr>
            <p:spPr>
              <a:xfrm>
                <a:off x="7233495" y="5327764"/>
                <a:ext cx="849211" cy="461665"/>
              </a:xfrm>
              <a:prstGeom prst="rect">
                <a:avLst/>
              </a:prstGeom>
              <a:noFill/>
            </p:spPr>
            <p:txBody>
              <a:bodyPr wrap="none" rtlCol="0">
                <a:spAutoFit/>
              </a:bodyPr>
              <a:lstStyle/>
              <a:p>
                <a:r>
                  <a:rPr kumimoji="1" lang="en-US" altLang="ja-JP" sz="2400" dirty="0" smtClean="0"/>
                  <a:t>z=8.6</a:t>
                </a:r>
                <a:endParaRPr kumimoji="1" lang="ja-JP" altLang="en-US" sz="2400" dirty="0"/>
              </a:p>
            </p:txBody>
          </p:sp>
          <p:cxnSp>
            <p:nvCxnSpPr>
              <p:cNvPr id="14" name="直線コネクタ 13"/>
              <p:cNvCxnSpPr/>
              <p:nvPr/>
            </p:nvCxnSpPr>
            <p:spPr>
              <a:xfrm>
                <a:off x="7112000" y="5789429"/>
                <a:ext cx="1117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直線コネクタ 15"/>
              <p:cNvCxnSpPr/>
              <p:nvPr/>
            </p:nvCxnSpPr>
            <p:spPr>
              <a:xfrm>
                <a:off x="6773333" y="6146800"/>
                <a:ext cx="1270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17" name="図 16" descr="スクリーンショット（2014-03-07 23.04.5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4932" y="2425289"/>
                <a:ext cx="3725333" cy="3738444"/>
              </a:xfrm>
              <a:prstGeom prst="rect">
                <a:avLst/>
              </a:prstGeom>
            </p:spPr>
          </p:pic>
        </p:grpSp>
        <p:cxnSp>
          <p:nvCxnSpPr>
            <p:cNvPr id="20" name="直線矢印コネクタ 19"/>
            <p:cNvCxnSpPr/>
            <p:nvPr/>
          </p:nvCxnSpPr>
          <p:spPr>
            <a:xfrm flipH="1">
              <a:off x="6282262" y="4578280"/>
              <a:ext cx="186267" cy="357371"/>
            </a:xfrm>
            <a:prstGeom prst="straightConnector1">
              <a:avLst/>
            </a:prstGeom>
            <a:ln>
              <a:solidFill>
                <a:schemeClr val="tx2">
                  <a:lumMod val="60000"/>
                  <a:lumOff val="40000"/>
                </a:schemeClr>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1" name="テキスト ボックス 20"/>
            <p:cNvSpPr txBox="1"/>
            <p:nvPr/>
          </p:nvSpPr>
          <p:spPr>
            <a:xfrm>
              <a:off x="6485444" y="4558803"/>
              <a:ext cx="2617974" cy="461665"/>
            </a:xfrm>
            <a:prstGeom prst="rect">
              <a:avLst/>
            </a:prstGeom>
            <a:noFill/>
          </p:spPr>
          <p:txBody>
            <a:bodyPr wrap="none" rtlCol="0">
              <a:spAutoFit/>
            </a:bodyPr>
            <a:lstStyle/>
            <a:p>
              <a:r>
                <a:rPr lang="en-US" altLang="ja-JP" sz="2400" dirty="0" smtClean="0"/>
                <a:t>361</a:t>
              </a:r>
              <a:r>
                <a:rPr kumimoji="1" lang="en-US" altLang="ja-JP" sz="2400" dirty="0" smtClean="0"/>
                <a:t>Mpc</a:t>
              </a:r>
              <a:r>
                <a:rPr kumimoji="1" lang="ja-JP" altLang="en-US" sz="1400" dirty="0" smtClean="0"/>
                <a:t>（共動距離を計算）</a:t>
              </a:r>
              <a:endParaRPr kumimoji="1" lang="ja-JP" altLang="en-US" sz="1400" dirty="0"/>
            </a:p>
          </p:txBody>
        </p:sp>
        <p:cxnSp>
          <p:nvCxnSpPr>
            <p:cNvPr id="23" name="直線コネクタ 22"/>
            <p:cNvCxnSpPr/>
            <p:nvPr/>
          </p:nvCxnSpPr>
          <p:spPr>
            <a:xfrm flipV="1">
              <a:off x="4284133" y="1625600"/>
              <a:ext cx="1668350" cy="1049867"/>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
          <p:nvSpPr>
            <p:cNvPr id="24" name="テキスト ボックス 23"/>
            <p:cNvSpPr txBox="1"/>
            <p:nvPr/>
          </p:nvSpPr>
          <p:spPr>
            <a:xfrm>
              <a:off x="5902834" y="1236412"/>
              <a:ext cx="1360038" cy="523220"/>
            </a:xfrm>
            <a:prstGeom prst="rect">
              <a:avLst/>
            </a:prstGeom>
            <a:noFill/>
          </p:spPr>
          <p:txBody>
            <a:bodyPr wrap="square" rtlCol="0">
              <a:spAutoFit/>
            </a:bodyPr>
            <a:lstStyle/>
            <a:p>
              <a:r>
                <a:rPr kumimoji="1" lang="en-US" altLang="ja-JP" sz="2800" dirty="0" smtClean="0"/>
                <a:t>52Mpc</a:t>
              </a:r>
              <a:r>
                <a:rPr kumimoji="1" lang="en-US" altLang="ja-JP" sz="2800" baseline="30000" dirty="0" smtClean="0"/>
                <a:t>2</a:t>
              </a:r>
              <a:r>
                <a:rPr kumimoji="1" lang="ja-JP" altLang="en-US" sz="2800" baseline="30000" dirty="0" smtClean="0"/>
                <a:t>　</a:t>
              </a:r>
              <a:r>
                <a:rPr kumimoji="1" lang="ja-JP" altLang="en-US" sz="3200" baseline="30000" dirty="0" smtClean="0"/>
                <a:t>　</a:t>
              </a:r>
              <a:endParaRPr kumimoji="1" lang="ja-JP" altLang="en-US" sz="3200" baseline="30000" dirty="0"/>
            </a:p>
          </p:txBody>
        </p:sp>
      </p:grpSp>
      <p:sp>
        <p:nvSpPr>
          <p:cNvPr id="26" name="タイトル 25"/>
          <p:cNvSpPr>
            <a:spLocks noGrp="1"/>
          </p:cNvSpPr>
          <p:nvPr>
            <p:ph type="title"/>
          </p:nvPr>
        </p:nvSpPr>
        <p:spPr/>
        <p:txBody>
          <a:bodyPr/>
          <a:lstStyle/>
          <a:p>
            <a:r>
              <a:rPr kumimoji="1" lang="ja-JP" altLang="en-US" dirty="0" smtClean="0"/>
              <a:t>体積の計算</a:t>
            </a:r>
            <a:endParaRPr kumimoji="1" lang="ja-JP" altLang="en-US" dirty="0"/>
          </a:p>
        </p:txBody>
      </p:sp>
      <p:sp>
        <p:nvSpPr>
          <p:cNvPr id="27" name="乗算記号 26"/>
          <p:cNvSpPr/>
          <p:nvPr/>
        </p:nvSpPr>
        <p:spPr>
          <a:xfrm>
            <a:off x="5832255" y="1883575"/>
            <a:ext cx="1317463" cy="817861"/>
          </a:xfrm>
          <a:prstGeom prst="mathMultiply">
            <a:avLst>
              <a:gd name="adj1" fmla="val 10352"/>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29" name="直線矢印コネクタ 28"/>
          <p:cNvCxnSpPr/>
          <p:nvPr/>
        </p:nvCxnSpPr>
        <p:spPr>
          <a:xfrm>
            <a:off x="6338608" y="2961377"/>
            <a:ext cx="0" cy="965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テキスト ボックス 29"/>
          <p:cNvSpPr txBox="1"/>
          <p:nvPr/>
        </p:nvSpPr>
        <p:spPr>
          <a:xfrm>
            <a:off x="6684078" y="2701436"/>
            <a:ext cx="2266165" cy="1815882"/>
          </a:xfrm>
          <a:prstGeom prst="rect">
            <a:avLst/>
          </a:prstGeom>
          <a:noFill/>
        </p:spPr>
        <p:txBody>
          <a:bodyPr wrap="none" rtlCol="0">
            <a:spAutoFit/>
          </a:bodyPr>
          <a:lstStyle/>
          <a:p>
            <a:r>
              <a:rPr kumimoji="1" lang="ja-JP" altLang="en-US" sz="2800" dirty="0" smtClean="0"/>
              <a:t>重力レンズ</a:t>
            </a:r>
            <a:endParaRPr kumimoji="1" lang="en-US" altLang="ja-JP" sz="2800" dirty="0" smtClean="0"/>
          </a:p>
          <a:p>
            <a:r>
              <a:rPr lang="ja-JP" altLang="en-US" sz="2800" dirty="0" smtClean="0"/>
              <a:t>による面積の</a:t>
            </a:r>
            <a:endParaRPr lang="en-US" altLang="ja-JP" sz="2800" dirty="0" smtClean="0"/>
          </a:p>
          <a:p>
            <a:r>
              <a:rPr lang="ja-JP" altLang="en-US" sz="2800" dirty="0" smtClean="0"/>
              <a:t>ひずみを補正</a:t>
            </a:r>
            <a:endParaRPr kumimoji="1" lang="en-US" altLang="ja-JP" sz="2800" dirty="0" smtClean="0"/>
          </a:p>
          <a:p>
            <a:endParaRPr kumimoji="1" lang="ja-JP" altLang="en-US" sz="2800" dirty="0"/>
          </a:p>
        </p:txBody>
      </p:sp>
      <p:sp>
        <p:nvSpPr>
          <p:cNvPr id="32" name="テキスト ボックス 31"/>
          <p:cNvSpPr txBox="1"/>
          <p:nvPr/>
        </p:nvSpPr>
        <p:spPr>
          <a:xfrm>
            <a:off x="5747607" y="4066817"/>
            <a:ext cx="1317463" cy="523220"/>
          </a:xfrm>
          <a:prstGeom prst="rect">
            <a:avLst/>
          </a:prstGeom>
          <a:noFill/>
        </p:spPr>
        <p:txBody>
          <a:bodyPr wrap="none" rtlCol="0">
            <a:spAutoFit/>
          </a:bodyPr>
          <a:lstStyle/>
          <a:p>
            <a:r>
              <a:rPr lang="en-US" altLang="ja-JP" sz="2800" dirty="0" smtClean="0"/>
              <a:t>11</a:t>
            </a:r>
            <a:r>
              <a:rPr kumimoji="1" lang="en-US" altLang="ja-JP" sz="2800" dirty="0" smtClean="0"/>
              <a:t>Mpc</a:t>
            </a:r>
            <a:r>
              <a:rPr kumimoji="1" lang="en-US" altLang="ja-JP" sz="2800" baseline="30000" dirty="0" smtClean="0"/>
              <a:t>2</a:t>
            </a:r>
            <a:endParaRPr kumimoji="1" lang="ja-JP" altLang="en-US" sz="2800" baseline="30000" dirty="0"/>
          </a:p>
        </p:txBody>
      </p:sp>
      <p:sp>
        <p:nvSpPr>
          <p:cNvPr id="33" name="テキスト ボックス 32"/>
          <p:cNvSpPr txBox="1"/>
          <p:nvPr/>
        </p:nvSpPr>
        <p:spPr>
          <a:xfrm>
            <a:off x="6197116" y="5885470"/>
            <a:ext cx="2753127" cy="646331"/>
          </a:xfrm>
          <a:prstGeom prst="rect">
            <a:avLst/>
          </a:prstGeom>
          <a:noFill/>
        </p:spPr>
        <p:txBody>
          <a:bodyPr wrap="none" rtlCol="0">
            <a:spAutoFit/>
          </a:bodyPr>
          <a:lstStyle/>
          <a:p>
            <a:r>
              <a:rPr kumimoji="1" lang="en-US" altLang="ja-JP" sz="3600" u="sng" dirty="0" smtClean="0"/>
              <a:t>∴3971 Mpc</a:t>
            </a:r>
            <a:r>
              <a:rPr kumimoji="1" lang="en-US" altLang="ja-JP" sz="3600" u="sng" baseline="30000" dirty="0" smtClean="0"/>
              <a:t>3</a:t>
            </a:r>
            <a:endParaRPr kumimoji="1" lang="ja-JP" altLang="en-US" sz="3600" u="sng" baseline="30000" dirty="0"/>
          </a:p>
        </p:txBody>
      </p:sp>
      <p:cxnSp>
        <p:nvCxnSpPr>
          <p:cNvPr id="35" name="直線矢印コネクタ 34"/>
          <p:cNvCxnSpPr/>
          <p:nvPr/>
        </p:nvCxnSpPr>
        <p:spPr>
          <a:xfrm>
            <a:off x="1173941" y="5885470"/>
            <a:ext cx="3725332"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6" name="テキスト ボックス 35"/>
          <p:cNvSpPr txBox="1"/>
          <p:nvPr/>
        </p:nvSpPr>
        <p:spPr>
          <a:xfrm>
            <a:off x="2558184" y="6022153"/>
            <a:ext cx="781434" cy="461665"/>
          </a:xfrm>
          <a:prstGeom prst="rect">
            <a:avLst/>
          </a:prstGeom>
          <a:noFill/>
        </p:spPr>
        <p:txBody>
          <a:bodyPr wrap="none" rtlCol="0">
            <a:spAutoFit/>
          </a:bodyPr>
          <a:lstStyle/>
          <a:p>
            <a:r>
              <a:rPr kumimoji="1" lang="en-US" altLang="ja-JP" sz="2400" dirty="0" smtClean="0"/>
              <a:t>162”</a:t>
            </a:r>
            <a:endParaRPr kumimoji="1" lang="ja-JP" altLang="en-US" sz="2400" dirty="0"/>
          </a:p>
        </p:txBody>
      </p:sp>
      <p:cxnSp>
        <p:nvCxnSpPr>
          <p:cNvPr id="38" name="直線矢印コネクタ 37"/>
          <p:cNvCxnSpPr/>
          <p:nvPr/>
        </p:nvCxnSpPr>
        <p:spPr>
          <a:xfrm>
            <a:off x="1016000" y="2003893"/>
            <a:ext cx="0" cy="372151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9" name="テキスト ボックス 38"/>
          <p:cNvSpPr txBox="1"/>
          <p:nvPr/>
        </p:nvSpPr>
        <p:spPr>
          <a:xfrm>
            <a:off x="234566" y="3605152"/>
            <a:ext cx="781434" cy="461665"/>
          </a:xfrm>
          <a:prstGeom prst="rect">
            <a:avLst/>
          </a:prstGeom>
          <a:noFill/>
        </p:spPr>
        <p:txBody>
          <a:bodyPr wrap="none" rtlCol="0">
            <a:spAutoFit/>
          </a:bodyPr>
          <a:lstStyle/>
          <a:p>
            <a:r>
              <a:rPr kumimoji="1" lang="en-US" altLang="ja-JP" sz="2400" dirty="0" smtClean="0"/>
              <a:t>162”</a:t>
            </a:r>
            <a:endParaRPr kumimoji="1" lang="ja-JP" altLang="en-US" sz="2400" dirty="0"/>
          </a:p>
        </p:txBody>
      </p:sp>
      <p:sp>
        <p:nvSpPr>
          <p:cNvPr id="2" name="テキスト ボックス 1"/>
          <p:cNvSpPr txBox="1"/>
          <p:nvPr/>
        </p:nvSpPr>
        <p:spPr>
          <a:xfrm>
            <a:off x="7092707" y="2107776"/>
            <a:ext cx="1857536" cy="338554"/>
          </a:xfrm>
          <a:prstGeom prst="rect">
            <a:avLst/>
          </a:prstGeom>
          <a:noFill/>
        </p:spPr>
        <p:txBody>
          <a:bodyPr wrap="square" rtlCol="0">
            <a:spAutoFit/>
          </a:bodyPr>
          <a:lstStyle/>
          <a:p>
            <a:r>
              <a:rPr lang="en-US" altLang="ja-JP" sz="1600" dirty="0" smtClean="0"/>
              <a:t>(</a:t>
            </a:r>
            <a:r>
              <a:rPr lang="ja-JP" altLang="en-US" sz="1600" dirty="0" smtClean="0"/>
              <a:t>角径距離を計算</a:t>
            </a:r>
            <a:r>
              <a:rPr lang="en-US" altLang="ja-JP" sz="1600" dirty="0" smtClean="0"/>
              <a:t>)</a:t>
            </a:r>
          </a:p>
        </p:txBody>
      </p:sp>
    </p:spTree>
    <p:extLst>
      <p:ext uri="{BB962C8B-B14F-4D97-AF65-F5344CB8AC3E}">
        <p14:creationId xmlns:p14="http://schemas.microsoft.com/office/powerpoint/2010/main" val="39041525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up)">
                                      <p:cBhvr>
                                        <p:cTn id="12" dur="500"/>
                                        <p:tgtEl>
                                          <p:spTgt spid="2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up)">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p:cTn id="20" dur="500" fill="hold"/>
                                        <p:tgtEl>
                                          <p:spTgt spid="32"/>
                                        </p:tgtEl>
                                        <p:attrNameLst>
                                          <p:attrName>ppt_w</p:attrName>
                                        </p:attrNameLst>
                                      </p:cBhvr>
                                      <p:tavLst>
                                        <p:tav tm="0">
                                          <p:val>
                                            <p:fltVal val="0"/>
                                          </p:val>
                                        </p:tav>
                                        <p:tav tm="100000">
                                          <p:val>
                                            <p:strVal val="#ppt_w"/>
                                          </p:val>
                                        </p:tav>
                                      </p:tavLst>
                                    </p:anim>
                                    <p:anim calcmode="lin" valueType="num">
                                      <p:cBhvr>
                                        <p:cTn id="21" dur="500" fill="hold"/>
                                        <p:tgtEl>
                                          <p:spTgt spid="32"/>
                                        </p:tgtEl>
                                        <p:attrNameLst>
                                          <p:attrName>ppt_h</p:attrName>
                                        </p:attrNameLst>
                                      </p:cBhvr>
                                      <p:tavLst>
                                        <p:tav tm="0">
                                          <p:val>
                                            <p:fltVal val="0"/>
                                          </p:val>
                                        </p:tav>
                                        <p:tav tm="100000">
                                          <p:val>
                                            <p:strVal val="#ppt_h"/>
                                          </p:val>
                                        </p:tav>
                                      </p:tavLst>
                                    </p:anim>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p:bldP spid="32" grpId="0"/>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336842" y="334210"/>
            <a:ext cx="6283158" cy="707886"/>
          </a:xfrm>
          <a:prstGeom prst="rect">
            <a:avLst/>
          </a:prstGeom>
          <a:noFill/>
        </p:spPr>
        <p:txBody>
          <a:bodyPr wrap="square" rtlCol="0">
            <a:spAutoFit/>
          </a:bodyPr>
          <a:lstStyle/>
          <a:p>
            <a:r>
              <a:rPr lang="ja-JP" altLang="en-US" sz="4000" dirty="0" smtClean="0"/>
              <a:t>探査天体に対する実効体積</a:t>
            </a:r>
            <a:endParaRPr kumimoji="1" lang="ja-JP" altLang="en-US" sz="4000" dirty="0"/>
          </a:p>
        </p:txBody>
      </p:sp>
      <p:sp>
        <p:nvSpPr>
          <p:cNvPr id="3" name="テキスト ボックス 2"/>
          <p:cNvSpPr txBox="1"/>
          <p:nvPr/>
        </p:nvSpPr>
        <p:spPr>
          <a:xfrm>
            <a:off x="802105" y="1226325"/>
            <a:ext cx="7472947" cy="830997"/>
          </a:xfrm>
          <a:prstGeom prst="rect">
            <a:avLst/>
          </a:prstGeom>
          <a:noFill/>
        </p:spPr>
        <p:txBody>
          <a:bodyPr wrap="square" rtlCol="0">
            <a:spAutoFit/>
          </a:bodyPr>
          <a:lstStyle/>
          <a:p>
            <a:r>
              <a:rPr lang="ja-JP" altLang="en-US" sz="2400" dirty="0" smtClean="0"/>
              <a:t>・　限界等級より暗い天体でも重力レンズにより増光され、</a:t>
            </a:r>
          </a:p>
          <a:p>
            <a:r>
              <a:rPr lang="ja-JP" altLang="en-US" sz="2400" dirty="0" smtClean="0"/>
              <a:t>　</a:t>
            </a:r>
            <a:r>
              <a:rPr lang="en-US" altLang="ja-JP" sz="2400" dirty="0" smtClean="0"/>
              <a:t>  </a:t>
            </a:r>
            <a:r>
              <a:rPr lang="ja-JP" altLang="en-US" sz="2400" dirty="0" smtClean="0"/>
              <a:t>見えることもある</a:t>
            </a:r>
            <a:endParaRPr lang="en-US" altLang="ja-JP" sz="2400" dirty="0" smtClean="0"/>
          </a:p>
        </p:txBody>
      </p:sp>
      <p:pic>
        <p:nvPicPr>
          <p:cNvPr id="5" name="図 4" descr="effvolum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210" y="2057322"/>
            <a:ext cx="7860631" cy="4359520"/>
          </a:xfrm>
          <a:prstGeom prst="rect">
            <a:avLst/>
          </a:prstGeom>
        </p:spPr>
      </p:pic>
      <p:sp>
        <p:nvSpPr>
          <p:cNvPr id="6" name="テキスト ボックス 5"/>
          <p:cNvSpPr txBox="1"/>
          <p:nvPr/>
        </p:nvSpPr>
        <p:spPr>
          <a:xfrm>
            <a:off x="4251157" y="2558354"/>
            <a:ext cx="3542632" cy="369332"/>
          </a:xfrm>
          <a:prstGeom prst="rect">
            <a:avLst/>
          </a:prstGeom>
          <a:noFill/>
        </p:spPr>
        <p:txBody>
          <a:bodyPr wrap="square" rtlCol="0">
            <a:spAutoFit/>
          </a:bodyPr>
          <a:lstStyle/>
          <a:p>
            <a:r>
              <a:rPr kumimoji="1" lang="en-US" altLang="ja-JP" dirty="0" smtClean="0"/>
              <a:t>Z = 8</a:t>
            </a:r>
            <a:r>
              <a:rPr lang="en-US" altLang="ja-JP" dirty="0" smtClean="0"/>
              <a:t> </a:t>
            </a:r>
            <a:r>
              <a:rPr lang="ja-JP" altLang="en-US" dirty="0" smtClean="0"/>
              <a:t>における等級ごとの実効体積</a:t>
            </a:r>
            <a:r>
              <a:rPr kumimoji="1" lang="en-US" altLang="ja-JP" dirty="0" smtClean="0"/>
              <a:t> </a:t>
            </a:r>
            <a:endParaRPr kumimoji="1" lang="ja-JP" altLang="en-US" dirty="0"/>
          </a:p>
        </p:txBody>
      </p:sp>
      <p:cxnSp>
        <p:nvCxnSpPr>
          <p:cNvPr id="7" name="直線コネクタ 6"/>
          <p:cNvCxnSpPr/>
          <p:nvPr/>
        </p:nvCxnSpPr>
        <p:spPr>
          <a:xfrm>
            <a:off x="2061882" y="2420471"/>
            <a:ext cx="14942" cy="3645647"/>
          </a:xfrm>
          <a:prstGeom prst="line">
            <a:avLst/>
          </a:prstGeom>
          <a:ln>
            <a:prstDash val="sysDash"/>
          </a:ln>
        </p:spPr>
        <p:style>
          <a:lnRef idx="3">
            <a:schemeClr val="dk1"/>
          </a:lnRef>
          <a:fillRef idx="0">
            <a:schemeClr val="dk1"/>
          </a:fillRef>
          <a:effectRef idx="2">
            <a:schemeClr val="dk1"/>
          </a:effectRef>
          <a:fontRef idx="minor">
            <a:schemeClr val="tx1"/>
          </a:fontRef>
        </p:style>
      </p:cxnSp>
      <p:sp>
        <p:nvSpPr>
          <p:cNvPr id="8" name="正方形/長方形 7"/>
          <p:cNvSpPr/>
          <p:nvPr/>
        </p:nvSpPr>
        <p:spPr>
          <a:xfrm rot="16200000">
            <a:off x="698279" y="4099696"/>
            <a:ext cx="2069797" cy="369332"/>
          </a:xfrm>
          <a:prstGeom prst="rect">
            <a:avLst/>
          </a:prstGeom>
        </p:spPr>
        <p:txBody>
          <a:bodyPr wrap="none">
            <a:spAutoFit/>
          </a:bodyPr>
          <a:lstStyle/>
          <a:p>
            <a:r>
              <a:rPr lang="en-US" altLang="ja-JP" dirty="0" smtClean="0"/>
              <a:t>Hubble</a:t>
            </a:r>
            <a:r>
              <a:rPr lang="ja-JP" altLang="en-US" dirty="0" smtClean="0"/>
              <a:t>の限界等級</a:t>
            </a:r>
            <a:endParaRPr lang="ja-JP" altLang="en-US" dirty="0"/>
          </a:p>
        </p:txBody>
      </p:sp>
      <p:sp>
        <p:nvSpPr>
          <p:cNvPr id="4" name="テキスト ボックス 3"/>
          <p:cNvSpPr txBox="1"/>
          <p:nvPr/>
        </p:nvSpPr>
        <p:spPr>
          <a:xfrm rot="3000000">
            <a:off x="3223553" y="4228705"/>
            <a:ext cx="2055207" cy="369332"/>
          </a:xfrm>
          <a:prstGeom prst="rect">
            <a:avLst/>
          </a:prstGeom>
          <a:noFill/>
        </p:spPr>
        <p:txBody>
          <a:bodyPr wrap="square" rtlCol="0">
            <a:spAutoFit/>
          </a:bodyPr>
          <a:lstStyle/>
          <a:p>
            <a:r>
              <a:rPr kumimoji="1" lang="ja-JP" altLang="en-US" dirty="0" smtClean="0">
                <a:solidFill>
                  <a:srgbClr val="FF0000"/>
                </a:solidFill>
              </a:rPr>
              <a:t>新たに見える体積</a:t>
            </a:r>
            <a:endParaRPr kumimoji="1" lang="ja-JP" altLang="en-US" dirty="0">
              <a:solidFill>
                <a:srgbClr val="FF0000"/>
              </a:solidFill>
            </a:endParaRPr>
          </a:p>
        </p:txBody>
      </p:sp>
    </p:spTree>
    <p:extLst>
      <p:ext uri="{BB962C8B-B14F-4D97-AF65-F5344CB8AC3E}">
        <p14:creationId xmlns:p14="http://schemas.microsoft.com/office/powerpoint/2010/main" val="4237300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スクリーンショット（2014-03-08 0.07.4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92400"/>
            <a:ext cx="4533900" cy="4165600"/>
          </a:xfrm>
          <a:prstGeom prst="rect">
            <a:avLst/>
          </a:prstGeom>
        </p:spPr>
      </p:pic>
      <p:sp>
        <p:nvSpPr>
          <p:cNvPr id="6" name="タイトル 5"/>
          <p:cNvSpPr>
            <a:spLocks noGrp="1"/>
          </p:cNvSpPr>
          <p:nvPr>
            <p:ph type="title"/>
          </p:nvPr>
        </p:nvSpPr>
        <p:spPr>
          <a:xfrm>
            <a:off x="3606800" y="5110162"/>
            <a:ext cx="5537200" cy="918105"/>
          </a:xfrm>
        </p:spPr>
        <p:txBody>
          <a:bodyPr>
            <a:normAutofit fontScale="90000"/>
          </a:bodyPr>
          <a:lstStyle/>
          <a:p>
            <a:r>
              <a:rPr lang="en-US" altLang="ja-JP" dirty="0" err="1" smtClean="0">
                <a:latin typeface="Silom"/>
                <a:ea typeface="AppleGothic"/>
                <a:cs typeface="Silom"/>
              </a:rPr>
              <a:t>Results&amp;DISCUSSION</a:t>
            </a:r>
            <a:endParaRPr kumimoji="1" lang="ja-JP" altLang="en-US" dirty="0">
              <a:latin typeface="Silom"/>
              <a:ea typeface="AppleGothic"/>
              <a:cs typeface="Silom"/>
            </a:endParaRPr>
          </a:p>
        </p:txBody>
      </p:sp>
      <p:sp>
        <p:nvSpPr>
          <p:cNvPr id="2" name="スライド番号プレースホルダー 1"/>
          <p:cNvSpPr>
            <a:spLocks noGrp="1"/>
          </p:cNvSpPr>
          <p:nvPr>
            <p:ph type="sldNum" sz="quarter" idx="12"/>
          </p:nvPr>
        </p:nvSpPr>
        <p:spPr/>
        <p:txBody>
          <a:bodyPr/>
          <a:lstStyle/>
          <a:p>
            <a:fld id="{CF868150-7504-5844-9F68-33CDB80429EB}" type="slidenum">
              <a:rPr kumimoji="1" lang="ja-JP" altLang="en-US" smtClean="0"/>
              <a:t>24</a:t>
            </a:fld>
            <a:endParaRPr kumimoji="1" lang="ja-JP" altLang="en-US"/>
          </a:p>
        </p:txBody>
      </p:sp>
    </p:spTree>
    <p:extLst>
      <p:ext uri="{BB962C8B-B14F-4D97-AF65-F5344CB8AC3E}">
        <p14:creationId xmlns:p14="http://schemas.microsoft.com/office/powerpoint/2010/main" val="375365025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335"/>
            <a:ext cx="8229600" cy="736339"/>
          </a:xfrm>
        </p:spPr>
        <p:txBody>
          <a:bodyPr>
            <a:normAutofit/>
          </a:bodyPr>
          <a:lstStyle/>
          <a:p>
            <a:r>
              <a:rPr kumimoji="1" lang="ja-JP" altLang="en-US" sz="4000" dirty="0" smtClean="0">
                <a:latin typeface="ヒラギノ角ゴ Pro W3"/>
                <a:ea typeface="ヒラギノ角ゴ Pro W3"/>
                <a:cs typeface="ヒラギノ角ゴ Pro W3"/>
              </a:rPr>
              <a:t>光度関数の</a:t>
            </a:r>
            <a:r>
              <a:rPr kumimoji="1" lang="en-US" altLang="ja-JP" sz="4000" dirty="0" err="1" smtClean="0">
                <a:latin typeface="ヒラギノ角ゴ Pro W3"/>
                <a:ea typeface="ヒラギノ角ゴ Pro W3"/>
                <a:cs typeface="ヒラギノ角ゴ Pro W3"/>
              </a:rPr>
              <a:t>fitting@z</a:t>
            </a:r>
            <a:r>
              <a:rPr kumimoji="1" lang="en-US" altLang="ja-JP" sz="4000" dirty="0" smtClean="0">
                <a:latin typeface="ヒラギノ角ゴ Pro W3"/>
                <a:ea typeface="ヒラギノ角ゴ Pro W3"/>
                <a:cs typeface="ヒラギノ角ゴ Pro W3"/>
              </a:rPr>
              <a:t>=8</a:t>
            </a:r>
            <a:endParaRPr kumimoji="1" lang="ja-JP" altLang="en-US" sz="4000" dirty="0">
              <a:latin typeface="ヒラギノ角ゴ Pro W3"/>
              <a:ea typeface="ヒラギノ角ゴ Pro W3"/>
              <a:cs typeface="ヒラギノ角ゴ Pro W3"/>
            </a:endParaRPr>
          </a:p>
        </p:txBody>
      </p:sp>
      <p:pic>
        <p:nvPicPr>
          <p:cNvPr id="23" name="図 22"/>
          <p:cNvPicPr>
            <a:picLocks noChangeAspect="1"/>
          </p:cNvPicPr>
          <p:nvPr/>
        </p:nvPicPr>
        <p:blipFill>
          <a:blip r:embed="rId2"/>
          <a:stretch>
            <a:fillRect/>
          </a:stretch>
        </p:blipFill>
        <p:spPr>
          <a:xfrm>
            <a:off x="-2205038" y="6951583"/>
            <a:ext cx="6287633" cy="487008"/>
          </a:xfrm>
          <a:prstGeom prst="rect">
            <a:avLst/>
          </a:prstGeom>
        </p:spPr>
      </p:pic>
      <p:sp>
        <p:nvSpPr>
          <p:cNvPr id="25" name="テキスト ボックス 24"/>
          <p:cNvSpPr txBox="1"/>
          <p:nvPr/>
        </p:nvSpPr>
        <p:spPr>
          <a:xfrm>
            <a:off x="-3967312" y="1764736"/>
            <a:ext cx="2354974" cy="369332"/>
          </a:xfrm>
          <a:prstGeom prst="rect">
            <a:avLst/>
          </a:prstGeom>
          <a:noFill/>
        </p:spPr>
        <p:txBody>
          <a:bodyPr wrap="square" rtlCol="0">
            <a:spAutoFit/>
          </a:bodyPr>
          <a:lstStyle/>
          <a:p>
            <a:r>
              <a:rPr kumimoji="1" lang="ja-JP" altLang="en-US" dirty="0" smtClean="0">
                <a:latin typeface="ヒラギノ角ゴ Pro W3"/>
                <a:ea typeface="ヒラギノ角ゴ Pro W3"/>
                <a:cs typeface="ヒラギノ角ゴ Pro W3"/>
              </a:rPr>
              <a:t>実際には</a:t>
            </a:r>
            <a:r>
              <a:rPr kumimoji="1" lang="en-US" altLang="ja-JP" dirty="0" smtClean="0">
                <a:latin typeface="ヒラギノ角ゴ Pro W3"/>
                <a:ea typeface="ヒラギノ角ゴ Pro W3"/>
                <a:cs typeface="ヒラギノ角ゴ Pro W3"/>
              </a:rPr>
              <a:t>L→M</a:t>
            </a:r>
            <a:r>
              <a:rPr kumimoji="1" lang="ja-JP" altLang="en-US" dirty="0" smtClean="0">
                <a:latin typeface="ヒラギノ角ゴ Pro W3"/>
                <a:ea typeface="ヒラギノ角ゴ Pro W3"/>
                <a:cs typeface="ヒラギノ角ゴ Pro W3"/>
              </a:rPr>
              <a:t>にして</a:t>
            </a:r>
            <a:endParaRPr kumimoji="1" lang="ja-JP" altLang="en-US" dirty="0">
              <a:latin typeface="ヒラギノ角ゴ Pro W3"/>
              <a:ea typeface="ヒラギノ角ゴ Pro W3"/>
              <a:cs typeface="ヒラギノ角ゴ Pro W3"/>
            </a:endParaRPr>
          </a:p>
        </p:txBody>
      </p:sp>
      <p:pic>
        <p:nvPicPr>
          <p:cNvPr id="26" name="図 25" descr="z8_ours.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1291" y="3291771"/>
            <a:ext cx="6586361" cy="4610452"/>
          </a:xfrm>
          <a:prstGeom prst="rect">
            <a:avLst/>
          </a:prstGeom>
        </p:spPr>
      </p:pic>
      <p:pic>
        <p:nvPicPr>
          <p:cNvPr id="27" name="図 26" descr="z8.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7260" y="2218557"/>
            <a:ext cx="6577260" cy="4604082"/>
          </a:xfrm>
          <a:prstGeom prst="rect">
            <a:avLst/>
          </a:prstGeom>
        </p:spPr>
      </p:pic>
      <p:pic>
        <p:nvPicPr>
          <p:cNvPr id="28" name="図 27" descr="z8_fit.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8364" y="1118512"/>
            <a:ext cx="7665088" cy="5365561"/>
          </a:xfrm>
          <a:prstGeom prst="rect">
            <a:avLst/>
          </a:prstGeom>
        </p:spPr>
      </p:pic>
      <p:sp>
        <p:nvSpPr>
          <p:cNvPr id="14" name="テキスト ボックス 13"/>
          <p:cNvSpPr txBox="1"/>
          <p:nvPr/>
        </p:nvSpPr>
        <p:spPr>
          <a:xfrm>
            <a:off x="236489" y="1604313"/>
            <a:ext cx="492443" cy="4194597"/>
          </a:xfrm>
          <a:prstGeom prst="rect">
            <a:avLst/>
          </a:prstGeom>
          <a:noFill/>
        </p:spPr>
        <p:txBody>
          <a:bodyPr vert="eaVert" wrap="square" rtlCol="0">
            <a:spAutoFit/>
          </a:bodyPr>
          <a:lstStyle/>
          <a:p>
            <a:r>
              <a:rPr kumimoji="1" lang="ja-JP" altLang="en-US" sz="2000" dirty="0" smtClean="0">
                <a:latin typeface="ヒラギノ角ゴ Pro W3"/>
                <a:ea typeface="ヒラギノ角ゴ Pro W3"/>
                <a:cs typeface="ヒラギノ角ゴ Pro W3"/>
              </a:rPr>
              <a:t>銀　河　の　個　数　密　度</a:t>
            </a:r>
            <a:endParaRPr kumimoji="1" lang="ja-JP" altLang="en-US" sz="2000" dirty="0">
              <a:latin typeface="ヒラギノ角ゴ Pro W3"/>
              <a:ea typeface="ヒラギノ角ゴ Pro W3"/>
              <a:cs typeface="ヒラギノ角ゴ Pro W3"/>
            </a:endParaRPr>
          </a:p>
        </p:txBody>
      </p:sp>
      <p:sp>
        <p:nvSpPr>
          <p:cNvPr id="15" name="テキスト ボックス 14"/>
          <p:cNvSpPr txBox="1"/>
          <p:nvPr/>
        </p:nvSpPr>
        <p:spPr>
          <a:xfrm>
            <a:off x="3729418" y="6348287"/>
            <a:ext cx="2018478" cy="400110"/>
          </a:xfrm>
          <a:prstGeom prst="rect">
            <a:avLst/>
          </a:prstGeom>
          <a:noFill/>
        </p:spPr>
        <p:txBody>
          <a:bodyPr wrap="square" rtlCol="0">
            <a:spAutoFit/>
          </a:bodyPr>
          <a:lstStyle/>
          <a:p>
            <a:r>
              <a:rPr kumimoji="1" lang="ja-JP" altLang="en-US" sz="2000" dirty="0" smtClean="0">
                <a:latin typeface="ヒラギノ角ゴ Pro W3"/>
                <a:ea typeface="ヒラギノ角ゴ Pro W3"/>
                <a:cs typeface="ヒラギノ角ゴ Pro W3"/>
              </a:rPr>
              <a:t>絶　対　等　級</a:t>
            </a:r>
            <a:endParaRPr kumimoji="1" lang="ja-JP" altLang="en-US" sz="2000" dirty="0">
              <a:latin typeface="ヒラギノ角ゴ Pro W3"/>
              <a:ea typeface="ヒラギノ角ゴ Pro W3"/>
              <a:cs typeface="ヒラギノ角ゴ Pro W3"/>
            </a:endParaRPr>
          </a:p>
        </p:txBody>
      </p:sp>
    </p:spTree>
    <p:extLst>
      <p:ext uri="{BB962C8B-B14F-4D97-AF65-F5344CB8AC3E}">
        <p14:creationId xmlns:p14="http://schemas.microsoft.com/office/powerpoint/2010/main" val="15976721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9562"/>
            <a:ext cx="8229600" cy="935268"/>
          </a:xfrm>
        </p:spPr>
        <p:txBody>
          <a:bodyPr>
            <a:normAutofit/>
          </a:bodyPr>
          <a:lstStyle/>
          <a:p>
            <a:r>
              <a:rPr lang="ja-JP" altLang="en-US" sz="4000" dirty="0" smtClean="0">
                <a:latin typeface="ヒラギノ角ゴ Pro W3"/>
                <a:ea typeface="ヒラギノ角ゴ Pro W3"/>
                <a:cs typeface="ヒラギノ角ゴ Pro W3"/>
              </a:rPr>
              <a:t>光度</a:t>
            </a:r>
            <a:r>
              <a:rPr lang="ja-JP" altLang="en-US" sz="4000" dirty="0">
                <a:latin typeface="ヒラギノ角ゴ Pro W3"/>
                <a:ea typeface="ヒラギノ角ゴ Pro W3"/>
                <a:cs typeface="ヒラギノ角ゴ Pro W3"/>
              </a:rPr>
              <a:t>関数の</a:t>
            </a:r>
            <a:r>
              <a:rPr lang="en-US" altLang="ja-JP" sz="4000" dirty="0" err="1" smtClean="0">
                <a:latin typeface="ヒラギノ角ゴ Pro W3"/>
                <a:ea typeface="ヒラギノ角ゴ Pro W3"/>
                <a:cs typeface="ヒラギノ角ゴ Pro W3"/>
              </a:rPr>
              <a:t>fitting@z</a:t>
            </a:r>
            <a:r>
              <a:rPr lang="en-US" altLang="ja-JP" sz="4000" dirty="0" smtClean="0">
                <a:latin typeface="ヒラギノ角ゴ Pro W3"/>
                <a:ea typeface="ヒラギノ角ゴ Pro W3"/>
                <a:cs typeface="ヒラギノ角ゴ Pro W3"/>
              </a:rPr>
              <a:t>=7</a:t>
            </a:r>
            <a:endParaRPr kumimoji="1" lang="ja-JP" altLang="en-US" sz="4000" dirty="0"/>
          </a:p>
        </p:txBody>
      </p:sp>
      <p:sp>
        <p:nvSpPr>
          <p:cNvPr id="3" name="スライド番号プレースホルダー 2"/>
          <p:cNvSpPr>
            <a:spLocks noGrp="1"/>
          </p:cNvSpPr>
          <p:nvPr>
            <p:ph type="sldNum" sz="quarter" idx="12"/>
          </p:nvPr>
        </p:nvSpPr>
        <p:spPr/>
        <p:txBody>
          <a:bodyPr/>
          <a:lstStyle/>
          <a:p>
            <a:fld id="{CF868150-7504-5844-9F68-33CDB80429EB}" type="slidenum">
              <a:rPr kumimoji="1" lang="ja-JP" altLang="en-US" smtClean="0"/>
              <a:t>26</a:t>
            </a:fld>
            <a:endParaRPr kumimoji="1" lang="ja-JP" altLang="en-US"/>
          </a:p>
        </p:txBody>
      </p:sp>
      <p:pic>
        <p:nvPicPr>
          <p:cNvPr id="4" name="図 3" descr="z7phim.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076" y="1558967"/>
            <a:ext cx="7989301" cy="5040000"/>
          </a:xfrm>
          <a:prstGeom prst="rect">
            <a:avLst/>
          </a:prstGeom>
        </p:spPr>
      </p:pic>
      <p:pic>
        <p:nvPicPr>
          <p:cNvPr id="5" name="図 4" descr="z7phim.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475" y="1558967"/>
            <a:ext cx="7961738" cy="5040000"/>
          </a:xfrm>
          <a:prstGeom prst="rect">
            <a:avLst/>
          </a:prstGeom>
        </p:spPr>
      </p:pic>
      <p:pic>
        <p:nvPicPr>
          <p:cNvPr id="6" name="図 5" descr="z7phim.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475" y="1558522"/>
            <a:ext cx="7961738" cy="5040000"/>
          </a:xfrm>
          <a:prstGeom prst="rect">
            <a:avLst/>
          </a:prstGeom>
        </p:spPr>
      </p:pic>
      <p:grpSp>
        <p:nvGrpSpPr>
          <p:cNvPr id="12" name="図形グループ 11"/>
          <p:cNvGrpSpPr/>
          <p:nvPr/>
        </p:nvGrpSpPr>
        <p:grpSpPr>
          <a:xfrm>
            <a:off x="6553200" y="4556662"/>
            <a:ext cx="1927945" cy="1349076"/>
            <a:chOff x="6524141" y="4630886"/>
            <a:chExt cx="1927945" cy="1349076"/>
          </a:xfrm>
        </p:grpSpPr>
        <p:pic>
          <p:nvPicPr>
            <p:cNvPr id="7" name="図 6"/>
            <p:cNvPicPr>
              <a:picLocks/>
            </p:cNvPicPr>
            <p:nvPr/>
          </p:nvPicPr>
          <p:blipFill>
            <a:blip r:embed="rId7"/>
            <a:stretch>
              <a:fillRect/>
            </a:stretch>
          </p:blipFill>
          <p:spPr>
            <a:xfrm>
              <a:off x="6524141" y="4630886"/>
              <a:ext cx="1440000" cy="324000"/>
            </a:xfrm>
            <a:prstGeom prst="rect">
              <a:avLst/>
            </a:prstGeom>
          </p:spPr>
        </p:pic>
        <p:pic>
          <p:nvPicPr>
            <p:cNvPr id="8" name="図 7"/>
            <p:cNvPicPr>
              <a:picLocks noChangeAspect="1"/>
            </p:cNvPicPr>
            <p:nvPr/>
          </p:nvPicPr>
          <p:blipFill>
            <a:blip r:embed="rId8"/>
            <a:stretch>
              <a:fillRect/>
            </a:stretch>
          </p:blipFill>
          <p:spPr>
            <a:xfrm>
              <a:off x="6595880" y="5123889"/>
              <a:ext cx="1856206" cy="361253"/>
            </a:xfrm>
            <a:prstGeom prst="rect">
              <a:avLst/>
            </a:prstGeom>
          </p:spPr>
        </p:pic>
        <p:pic>
          <p:nvPicPr>
            <p:cNvPr id="9" name="図 8"/>
            <p:cNvPicPr>
              <a:picLocks noChangeAspect="1"/>
            </p:cNvPicPr>
            <p:nvPr/>
          </p:nvPicPr>
          <p:blipFill>
            <a:blip r:embed="rId9"/>
            <a:stretch>
              <a:fillRect/>
            </a:stretch>
          </p:blipFill>
          <p:spPr>
            <a:xfrm>
              <a:off x="6529044" y="5577144"/>
              <a:ext cx="1451806" cy="402818"/>
            </a:xfrm>
            <a:prstGeom prst="rect">
              <a:avLst/>
            </a:prstGeom>
          </p:spPr>
        </p:pic>
      </p:grpSp>
      <p:sp>
        <p:nvSpPr>
          <p:cNvPr id="10" name="テキスト ボックス 9"/>
          <p:cNvSpPr txBox="1"/>
          <p:nvPr/>
        </p:nvSpPr>
        <p:spPr>
          <a:xfrm>
            <a:off x="795759" y="1035672"/>
            <a:ext cx="1564868" cy="369332"/>
          </a:xfrm>
          <a:prstGeom prst="rect">
            <a:avLst/>
          </a:prstGeom>
          <a:noFill/>
        </p:spPr>
        <p:txBody>
          <a:bodyPr wrap="square" rtlCol="0">
            <a:spAutoFit/>
          </a:bodyPr>
          <a:lstStyle/>
          <a:p>
            <a:r>
              <a:rPr kumimoji="1" lang="ja-JP" altLang="en-US" dirty="0" smtClean="0">
                <a:latin typeface="ヒラギノ角ゴ Pro W3"/>
                <a:ea typeface="ヒラギノ角ゴ Pro W3"/>
                <a:cs typeface="ヒラギノ角ゴ Pro W3"/>
              </a:rPr>
              <a:t>光度関数：</a:t>
            </a:r>
            <a:endParaRPr kumimoji="1" lang="ja-JP" altLang="en-US" dirty="0">
              <a:latin typeface="ヒラギノ角ゴ Pro W3"/>
              <a:ea typeface="ヒラギノ角ゴ Pro W3"/>
              <a:cs typeface="ヒラギノ角ゴ Pro W3"/>
            </a:endParaRPr>
          </a:p>
        </p:txBody>
      </p:sp>
      <p:graphicFrame>
        <p:nvGraphicFramePr>
          <p:cNvPr id="11" name="オブジェクト 10"/>
          <p:cNvGraphicFramePr>
            <a:graphicFrameLocks noChangeAspect="1"/>
          </p:cNvGraphicFramePr>
          <p:nvPr>
            <p:extLst>
              <p:ext uri="{D42A27DB-BD31-4B8C-83A1-F6EECF244321}">
                <p14:modId xmlns:p14="http://schemas.microsoft.com/office/powerpoint/2010/main" val="2190338673"/>
              </p:ext>
            </p:extLst>
          </p:nvPr>
        </p:nvGraphicFramePr>
        <p:xfrm>
          <a:off x="2158771" y="754153"/>
          <a:ext cx="4012760" cy="875511"/>
        </p:xfrm>
        <a:graphic>
          <a:graphicData uri="http://schemas.openxmlformats.org/presentationml/2006/ole">
            <mc:AlternateContent xmlns:mc="http://schemas.openxmlformats.org/markup-compatibility/2006">
              <mc:Choice xmlns:v="urn:schemas-microsoft-com:vml" Requires="v">
                <p:oleObj spid="_x0000_s22539" name="数式" r:id="rId10" imgW="2095500" imgH="457200" progId="Equation.3">
                  <p:embed/>
                </p:oleObj>
              </mc:Choice>
              <mc:Fallback>
                <p:oleObj name="数式" r:id="rId10" imgW="2095500" imgH="457200" progId="Equation.3">
                  <p:embed/>
                  <p:pic>
                    <p:nvPicPr>
                      <p:cNvPr id="0" name=""/>
                      <p:cNvPicPr/>
                      <p:nvPr/>
                    </p:nvPicPr>
                    <p:blipFill>
                      <a:blip r:embed="rId11"/>
                      <a:stretch>
                        <a:fillRect/>
                      </a:stretch>
                    </p:blipFill>
                    <p:spPr>
                      <a:xfrm>
                        <a:off x="2158771" y="754153"/>
                        <a:ext cx="4012760" cy="875511"/>
                      </a:xfrm>
                      <a:prstGeom prst="rect">
                        <a:avLst/>
                      </a:prstGeom>
                    </p:spPr>
                  </p:pic>
                </p:oleObj>
              </mc:Fallback>
            </mc:AlternateContent>
          </a:graphicData>
        </a:graphic>
      </p:graphicFrame>
      <p:sp>
        <p:nvSpPr>
          <p:cNvPr id="13" name="テキスト ボックス 12"/>
          <p:cNvSpPr txBox="1"/>
          <p:nvPr/>
        </p:nvSpPr>
        <p:spPr>
          <a:xfrm>
            <a:off x="336741" y="2189212"/>
            <a:ext cx="492443" cy="3476001"/>
          </a:xfrm>
          <a:prstGeom prst="rect">
            <a:avLst/>
          </a:prstGeom>
          <a:noFill/>
        </p:spPr>
        <p:txBody>
          <a:bodyPr vert="eaVert" wrap="square" rtlCol="0">
            <a:spAutoFit/>
          </a:bodyPr>
          <a:lstStyle/>
          <a:p>
            <a:r>
              <a:rPr kumimoji="1" lang="ja-JP" altLang="en-US" sz="2000" dirty="0" smtClean="0">
                <a:latin typeface="ヒラギノ角ゴ Pro W3"/>
                <a:ea typeface="ヒラギノ角ゴ Pro W3"/>
                <a:cs typeface="ヒラギノ角ゴ Pro W3"/>
              </a:rPr>
              <a:t>銀　河　の　個　数　密　度</a:t>
            </a:r>
            <a:endParaRPr kumimoji="1" lang="ja-JP" altLang="en-US" sz="2000" dirty="0">
              <a:latin typeface="ヒラギノ角ゴ Pro W3"/>
              <a:ea typeface="ヒラギノ角ゴ Pro W3"/>
              <a:cs typeface="ヒラギノ角ゴ Pro W3"/>
            </a:endParaRPr>
          </a:p>
        </p:txBody>
      </p:sp>
      <p:sp>
        <p:nvSpPr>
          <p:cNvPr id="14" name="テキスト ボックス 13"/>
          <p:cNvSpPr txBox="1"/>
          <p:nvPr/>
        </p:nvSpPr>
        <p:spPr>
          <a:xfrm>
            <a:off x="4230687" y="6424466"/>
            <a:ext cx="2285823" cy="400110"/>
          </a:xfrm>
          <a:prstGeom prst="rect">
            <a:avLst/>
          </a:prstGeom>
          <a:noFill/>
        </p:spPr>
        <p:txBody>
          <a:bodyPr wrap="square" rtlCol="0">
            <a:spAutoFit/>
          </a:bodyPr>
          <a:lstStyle/>
          <a:p>
            <a:r>
              <a:rPr kumimoji="1" lang="ja-JP" altLang="en-US" sz="2000" dirty="0" smtClean="0">
                <a:latin typeface="ヒラギノ角ゴ Pro W3"/>
                <a:ea typeface="ヒラギノ角ゴ Pro W3"/>
                <a:cs typeface="ヒラギノ角ゴ Pro W3"/>
              </a:rPr>
              <a:t>絶　対　等　級</a:t>
            </a:r>
            <a:endParaRPr kumimoji="1" lang="ja-JP" altLang="en-US" sz="2000" dirty="0">
              <a:latin typeface="ヒラギノ角ゴ Pro W3"/>
              <a:ea typeface="ヒラギノ角ゴ Pro W3"/>
              <a:cs typeface="ヒラギノ角ゴ Pro W3"/>
            </a:endParaRPr>
          </a:p>
        </p:txBody>
      </p:sp>
    </p:spTree>
    <p:extLst>
      <p:ext uri="{BB962C8B-B14F-4D97-AF65-F5344CB8AC3E}">
        <p14:creationId xmlns:p14="http://schemas.microsoft.com/office/powerpoint/2010/main" val="23289843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5"/>
                                        </p:tgtEl>
                                        <p:attrNameLst>
                                          <p:attrName>style.visibility</p:attrName>
                                        </p:attrNameLst>
                                      </p:cBhvr>
                                      <p:to>
                                        <p:strVal val="hidden"/>
                                      </p:to>
                                    </p:set>
                                  </p:childTnLst>
                                </p:cTn>
                              </p:par>
                              <p:par>
                                <p:cTn id="18" presetID="3" presetClass="entr" presetSubtype="1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3" presetClass="entr" presetSubtype="1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45305"/>
          </a:xfrm>
        </p:spPr>
        <p:txBody>
          <a:bodyPr>
            <a:normAutofit/>
          </a:bodyPr>
          <a:lstStyle/>
          <a:p>
            <a:r>
              <a:rPr kumimoji="1" lang="en-US" altLang="ja-JP" sz="4000" dirty="0" err="1" smtClean="0">
                <a:latin typeface="ヒラギノ角ゴ Pro W3"/>
                <a:ea typeface="ヒラギノ角ゴ Pro W3"/>
                <a:cs typeface="ヒラギノ角ゴ Pro W3"/>
              </a:rPr>
              <a:t>ρ</a:t>
            </a:r>
            <a:r>
              <a:rPr kumimoji="1" lang="en-US" altLang="ja-JP" sz="4000" dirty="0" smtClean="0">
                <a:latin typeface="ヒラギノ角ゴ Pro W3"/>
                <a:ea typeface="ヒラギノ角ゴ Pro W3"/>
                <a:cs typeface="ヒラギノ角ゴ Pro W3"/>
              </a:rPr>
              <a:t>-M</a:t>
            </a:r>
            <a:r>
              <a:rPr kumimoji="1" lang="ja-JP" altLang="en-US" sz="4000" dirty="0" smtClean="0">
                <a:latin typeface="ヒラギノ角ゴ Pro W3"/>
                <a:ea typeface="ヒラギノ角ゴ Pro W3"/>
                <a:cs typeface="ヒラギノ角ゴ Pro W3"/>
              </a:rPr>
              <a:t>グラフ</a:t>
            </a:r>
            <a:r>
              <a:rPr lang="en-US" altLang="ja-JP" sz="4000" dirty="0" smtClean="0">
                <a:latin typeface="ヒラギノ角ゴ Pro W3"/>
                <a:ea typeface="ヒラギノ角ゴ Pro W3"/>
                <a:cs typeface="ヒラギノ角ゴ Pro W3"/>
              </a:rPr>
              <a:t>@z=7</a:t>
            </a:r>
            <a:endParaRPr kumimoji="1" lang="ja-JP" altLang="en-US" sz="4000" dirty="0">
              <a:latin typeface="ヒラギノ角ゴ Pro W3"/>
              <a:ea typeface="ヒラギノ角ゴ Pro W3"/>
              <a:cs typeface="ヒラギノ角ゴ Pro W3"/>
            </a:endParaRPr>
          </a:p>
        </p:txBody>
      </p:sp>
      <p:sp>
        <p:nvSpPr>
          <p:cNvPr id="4" name="スライド番号プレースホルダー 3"/>
          <p:cNvSpPr>
            <a:spLocks noGrp="1"/>
          </p:cNvSpPr>
          <p:nvPr>
            <p:ph type="sldNum" sz="quarter" idx="12"/>
          </p:nvPr>
        </p:nvSpPr>
        <p:spPr/>
        <p:txBody>
          <a:bodyPr/>
          <a:lstStyle/>
          <a:p>
            <a:fld id="{CF868150-7504-5844-9F68-33CDB80429EB}" type="slidenum">
              <a:rPr kumimoji="1" lang="ja-JP" altLang="en-US" smtClean="0"/>
              <a:t>27</a:t>
            </a:fld>
            <a:endParaRPr kumimoji="1" lang="ja-JP" altLang="en-US"/>
          </a:p>
        </p:txBody>
      </p:sp>
      <p:sp>
        <p:nvSpPr>
          <p:cNvPr id="11" name="テキスト ボックス 10"/>
          <p:cNvSpPr txBox="1"/>
          <p:nvPr/>
        </p:nvSpPr>
        <p:spPr>
          <a:xfrm>
            <a:off x="7513053" y="2860842"/>
            <a:ext cx="1016000" cy="369332"/>
          </a:xfrm>
          <a:prstGeom prst="rect">
            <a:avLst/>
          </a:prstGeom>
          <a:noFill/>
        </p:spPr>
        <p:txBody>
          <a:bodyPr wrap="square" rtlCol="0">
            <a:spAutoFit/>
          </a:bodyPr>
          <a:lstStyle/>
          <a:p>
            <a:r>
              <a:rPr lang="el-GR" altLang="ja-JP" dirty="0" smtClean="0"/>
              <a:t> </a:t>
            </a:r>
            <a:endParaRPr lang="el-GR" altLang="ja-JP" dirty="0"/>
          </a:p>
        </p:txBody>
      </p:sp>
      <p:sp>
        <p:nvSpPr>
          <p:cNvPr id="12" name="テキスト ボックス 11"/>
          <p:cNvSpPr txBox="1"/>
          <p:nvPr/>
        </p:nvSpPr>
        <p:spPr>
          <a:xfrm>
            <a:off x="6553200" y="3783263"/>
            <a:ext cx="1975853" cy="923330"/>
          </a:xfrm>
          <a:prstGeom prst="rect">
            <a:avLst/>
          </a:prstGeom>
          <a:noFill/>
        </p:spPr>
        <p:txBody>
          <a:bodyPr wrap="square" rtlCol="0">
            <a:spAutoFit/>
          </a:bodyPr>
          <a:lstStyle/>
          <a:p>
            <a:endParaRPr lang="el-GR" altLang="ja-JP" dirty="0"/>
          </a:p>
          <a:p>
            <a:r>
              <a:rPr lang="el-GR" altLang="ja-JP" dirty="0" smtClean="0"/>
              <a:t> </a:t>
            </a:r>
            <a:endParaRPr lang="el-GR" altLang="ja-JP" dirty="0"/>
          </a:p>
          <a:p>
            <a:endParaRPr kumimoji="1" lang="ja-JP" altLang="en-US" dirty="0"/>
          </a:p>
        </p:txBody>
      </p:sp>
      <p:pic>
        <p:nvPicPr>
          <p:cNvPr id="7" name="図 6"/>
          <p:cNvPicPr>
            <a:picLocks noChangeAspect="1"/>
          </p:cNvPicPr>
          <p:nvPr/>
        </p:nvPicPr>
        <p:blipFill>
          <a:blip r:embed="rId3"/>
          <a:stretch>
            <a:fillRect/>
          </a:stretch>
        </p:blipFill>
        <p:spPr>
          <a:xfrm>
            <a:off x="2423768" y="1135598"/>
            <a:ext cx="4591588" cy="750961"/>
          </a:xfrm>
          <a:prstGeom prst="rect">
            <a:avLst/>
          </a:prstGeom>
        </p:spPr>
      </p:pic>
      <p:sp>
        <p:nvSpPr>
          <p:cNvPr id="3" name="テキスト ボックス 2"/>
          <p:cNvSpPr txBox="1"/>
          <p:nvPr/>
        </p:nvSpPr>
        <p:spPr>
          <a:xfrm>
            <a:off x="457200" y="2957961"/>
            <a:ext cx="492443" cy="2383688"/>
          </a:xfrm>
          <a:prstGeom prst="rect">
            <a:avLst/>
          </a:prstGeom>
          <a:noFill/>
        </p:spPr>
        <p:txBody>
          <a:bodyPr vert="eaVert" wrap="square" rtlCol="0">
            <a:spAutoFit/>
          </a:bodyPr>
          <a:lstStyle/>
          <a:p>
            <a:r>
              <a:rPr kumimoji="1" lang="ja-JP" altLang="en-US" sz="2000" dirty="0" smtClean="0">
                <a:latin typeface="ヒラギノ角ゴ Pro W3"/>
                <a:ea typeface="ヒラギノ角ゴ Pro W3"/>
                <a:cs typeface="ヒラギノ角ゴ Pro W3"/>
              </a:rPr>
              <a:t>光</a:t>
            </a:r>
            <a:r>
              <a:rPr lang="ja-JP" altLang="ja-JP" sz="2000" dirty="0">
                <a:latin typeface="ヒラギノ角ゴ Pro W3"/>
                <a:ea typeface="ヒラギノ角ゴ Pro W3"/>
                <a:cs typeface="ヒラギノ角ゴ Pro W3"/>
              </a:rPr>
              <a:t>　</a:t>
            </a:r>
            <a:r>
              <a:rPr kumimoji="1" lang="ja-JP" altLang="en-US" sz="2000" dirty="0" smtClean="0">
                <a:latin typeface="ヒラギノ角ゴ Pro W3"/>
                <a:ea typeface="ヒラギノ角ゴ Pro W3"/>
                <a:cs typeface="ヒラギノ角ゴ Pro W3"/>
              </a:rPr>
              <a:t>度　密　度</a:t>
            </a:r>
            <a:endParaRPr kumimoji="1" lang="ja-JP" altLang="en-US" sz="2000" dirty="0">
              <a:latin typeface="ヒラギノ角ゴ Pro W3"/>
              <a:ea typeface="ヒラギノ角ゴ Pro W3"/>
              <a:cs typeface="ヒラギノ角ゴ Pro W3"/>
            </a:endParaRPr>
          </a:p>
        </p:txBody>
      </p:sp>
      <p:sp>
        <p:nvSpPr>
          <p:cNvPr id="5" name="テキスト ボックス 4"/>
          <p:cNvSpPr txBox="1"/>
          <p:nvPr/>
        </p:nvSpPr>
        <p:spPr>
          <a:xfrm>
            <a:off x="3656497" y="6212282"/>
            <a:ext cx="1988370" cy="400110"/>
          </a:xfrm>
          <a:prstGeom prst="rect">
            <a:avLst/>
          </a:prstGeom>
          <a:noFill/>
        </p:spPr>
        <p:txBody>
          <a:bodyPr wrap="square" rtlCol="0">
            <a:spAutoFit/>
          </a:bodyPr>
          <a:lstStyle/>
          <a:p>
            <a:r>
              <a:rPr kumimoji="1" lang="ja-JP" altLang="en-US" sz="2000" dirty="0" smtClean="0">
                <a:latin typeface="ヒラギノ角ゴ Pro W3"/>
                <a:ea typeface="ヒラギノ角ゴ Pro W3"/>
                <a:cs typeface="ヒラギノ角ゴ Pro W3"/>
              </a:rPr>
              <a:t>絶　対　等</a:t>
            </a:r>
            <a:r>
              <a:rPr lang="ja-JP" altLang="ja-JP" sz="2000" dirty="0">
                <a:latin typeface="ヒラギノ角ゴ Pro W3"/>
                <a:ea typeface="ヒラギノ角ゴ Pro W3"/>
                <a:cs typeface="ヒラギノ角ゴ Pro W3"/>
              </a:rPr>
              <a:t>　</a:t>
            </a:r>
            <a:r>
              <a:rPr kumimoji="1" lang="ja-JP" altLang="en-US" sz="2000" dirty="0" smtClean="0">
                <a:latin typeface="ヒラギノ角ゴ Pro W3"/>
                <a:ea typeface="ヒラギノ角ゴ Pro W3"/>
                <a:cs typeface="ヒラギノ角ゴ Pro W3"/>
              </a:rPr>
              <a:t>級</a:t>
            </a:r>
            <a:endParaRPr kumimoji="1" lang="ja-JP" altLang="en-US" sz="2000" dirty="0">
              <a:latin typeface="ヒラギノ角ゴ Pro W3"/>
              <a:ea typeface="ヒラギノ角ゴ Pro W3"/>
              <a:cs typeface="ヒラギノ角ゴ Pro W3"/>
            </a:endParaRPr>
          </a:p>
        </p:txBody>
      </p:sp>
      <p:pic>
        <p:nvPicPr>
          <p:cNvPr id="6" name="図 5" descr="z7rho3.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3315" y="1750838"/>
            <a:ext cx="6627471" cy="4639230"/>
          </a:xfrm>
          <a:prstGeom prst="rect">
            <a:avLst/>
          </a:prstGeom>
        </p:spPr>
      </p:pic>
    </p:spTree>
    <p:extLst>
      <p:ext uri="{BB962C8B-B14F-4D97-AF65-F5344CB8AC3E}">
        <p14:creationId xmlns:p14="http://schemas.microsoft.com/office/powerpoint/2010/main" val="503754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60236"/>
          </a:xfrm>
        </p:spPr>
        <p:txBody>
          <a:bodyPr>
            <a:normAutofit/>
          </a:bodyPr>
          <a:lstStyle/>
          <a:p>
            <a:r>
              <a:rPr kumimoji="1" lang="ja-JP" altLang="en-US" sz="3600" dirty="0" smtClean="0">
                <a:latin typeface="ヒラギノ角ゴ Pro W3"/>
                <a:ea typeface="ヒラギノ角ゴ Pro W3"/>
                <a:cs typeface="ヒラギノ角ゴ Pro W3"/>
              </a:rPr>
              <a:t>再電離</a:t>
            </a:r>
            <a:r>
              <a:rPr lang="ja-JP" altLang="en-US" sz="3600" dirty="0" smtClean="0">
                <a:latin typeface="ヒラギノ角ゴ Pro W3"/>
                <a:ea typeface="ヒラギノ角ゴ Pro W3"/>
                <a:cs typeface="ヒラギノ角ゴ Pro W3"/>
              </a:rPr>
              <a:t>に必要な光度密度（理論）</a:t>
            </a:r>
            <a:endParaRPr kumimoji="1" lang="ja-JP" altLang="en-US" sz="3600" dirty="0">
              <a:latin typeface="ヒラギノ角ゴ Pro W3"/>
              <a:ea typeface="ヒラギノ角ゴ Pro W3"/>
              <a:cs typeface="ヒラギノ角ゴ Pro W3"/>
            </a:endParaRPr>
          </a:p>
        </p:txBody>
      </p:sp>
      <p:sp>
        <p:nvSpPr>
          <p:cNvPr id="3" name="コンテンツ プレースホルダー 2"/>
          <p:cNvSpPr>
            <a:spLocks noGrp="1"/>
          </p:cNvSpPr>
          <p:nvPr>
            <p:ph idx="1"/>
          </p:nvPr>
        </p:nvSpPr>
        <p:spPr>
          <a:xfrm>
            <a:off x="457200" y="1169808"/>
            <a:ext cx="8229600" cy="5100980"/>
          </a:xfrm>
        </p:spPr>
        <p:txBody>
          <a:bodyPr>
            <a:normAutofit/>
          </a:bodyPr>
          <a:lstStyle/>
          <a:p>
            <a:pPr marL="0" indent="0">
              <a:buNone/>
            </a:pPr>
            <a:r>
              <a:rPr lang="ja-JP" altLang="en-US" sz="2400" dirty="0" smtClean="0">
                <a:latin typeface="ヒラギノ角ゴ Pro W3"/>
                <a:ea typeface="ヒラギノ角ゴ Pro W3"/>
                <a:cs typeface="ヒラギノ角ゴ Pro W3"/>
              </a:rPr>
              <a:t>電離水素の</a:t>
            </a:r>
            <a:r>
              <a:rPr lang="en-US" altLang="en-US" sz="2400" dirty="0" smtClean="0">
                <a:latin typeface="ヒラギノ角ゴ Pro W3"/>
                <a:ea typeface="ヒラギノ角ゴ Pro W3"/>
                <a:cs typeface="ヒラギノ角ゴ Pro W3"/>
              </a:rPr>
              <a:t>割合</a:t>
            </a:r>
            <a:r>
              <a:rPr lang="ja-JP" altLang="en-US" sz="2400" dirty="0" smtClean="0">
                <a:latin typeface="ヒラギノ角ゴ Pro W3"/>
                <a:ea typeface="ヒラギノ角ゴ Pro W3"/>
                <a:cs typeface="ヒラギノ角ゴ Pro W3"/>
              </a:rPr>
              <a:t>　　</a:t>
            </a:r>
            <a:r>
              <a:rPr lang="en-US" altLang="ja-JP" sz="2400" dirty="0" smtClean="0">
                <a:latin typeface="ヒラギノ角ゴ Pro W3"/>
                <a:ea typeface="ヒラギノ角ゴ Pro W3"/>
                <a:cs typeface="ヒラギノ角ゴ Pro W3"/>
              </a:rPr>
              <a:t> </a:t>
            </a:r>
            <a:r>
              <a:rPr lang="ja-JP" altLang="en-US" sz="2400" dirty="0" smtClean="0">
                <a:latin typeface="ヒラギノ角ゴ Pro W3"/>
                <a:ea typeface="ヒラギノ角ゴ Pro W3"/>
                <a:cs typeface="ヒラギノ角ゴ Pro W3"/>
              </a:rPr>
              <a:t>に注目して</a:t>
            </a:r>
            <a:endParaRPr lang="en-US" altLang="ja-JP" sz="2400" dirty="0" smtClean="0">
              <a:latin typeface="ヒラギノ角ゴ Pro W3"/>
              <a:ea typeface="ヒラギノ角ゴ Pro W3"/>
              <a:cs typeface="ヒラギノ角ゴ Pro W3"/>
            </a:endParaRPr>
          </a:p>
          <a:p>
            <a:endParaRPr kumimoji="1" lang="en-US" altLang="ja-JP" sz="2400" dirty="0"/>
          </a:p>
          <a:p>
            <a:pPr marL="0" indent="0">
              <a:buNone/>
            </a:pPr>
            <a:endParaRPr lang="en-US" altLang="ja-JP" sz="2400" dirty="0" smtClean="0"/>
          </a:p>
          <a:p>
            <a:pPr marL="0" indent="0">
              <a:buNone/>
            </a:pPr>
            <a:r>
              <a:rPr lang="ja-JP" altLang="en-US" sz="1600" dirty="0" smtClean="0"/>
              <a:t>　</a:t>
            </a:r>
            <a:endParaRPr lang="en-US" altLang="ja-JP" sz="1600" dirty="0" smtClean="0"/>
          </a:p>
          <a:p>
            <a:pPr marL="0" indent="0">
              <a:buNone/>
            </a:pPr>
            <a:endParaRPr lang="en-US" altLang="ja-JP" sz="2400" dirty="0"/>
          </a:p>
          <a:p>
            <a:pPr marL="0" indent="0">
              <a:buNone/>
            </a:pPr>
            <a:r>
              <a:rPr lang="en-US" altLang="ja-JP" sz="2400" dirty="0">
                <a:latin typeface="+mn-ea"/>
                <a:cs typeface="ヒラギノ角ゴ Pro W3"/>
              </a:rPr>
              <a:t>	</a:t>
            </a:r>
            <a:endParaRPr lang="en-US" altLang="ja-JP" sz="2400" dirty="0" smtClean="0">
              <a:latin typeface="+mn-ea"/>
              <a:cs typeface="ヒラギノ角ゴ Pro W3"/>
            </a:endParaRPr>
          </a:p>
          <a:p>
            <a:pPr marL="0" indent="0">
              <a:buNone/>
            </a:pPr>
            <a:r>
              <a:rPr lang="ja-JP" altLang="en-US" sz="2400" dirty="0" smtClean="0">
                <a:latin typeface="+mn-ea"/>
                <a:cs typeface="ヒラギノ角ゴ Pro W3"/>
              </a:rPr>
              <a:t>　</a:t>
            </a:r>
            <a:r>
              <a:rPr lang="en-US" altLang="ja-JP" sz="2400" dirty="0" smtClean="0">
                <a:latin typeface="+mn-ea"/>
                <a:cs typeface="ヒラギノ角ゴ Pro W3"/>
              </a:rPr>
              <a:t>	</a:t>
            </a:r>
            <a:endParaRPr lang="en-US" altLang="ja-JP" sz="2400" dirty="0"/>
          </a:p>
          <a:p>
            <a:pPr marL="0" indent="0">
              <a:buNone/>
            </a:pPr>
            <a:r>
              <a:rPr lang="ja-JP" altLang="ja-JP" sz="2400" dirty="0" smtClean="0"/>
              <a:t>　</a:t>
            </a:r>
            <a:r>
              <a:rPr lang="ja-JP" altLang="en-US" sz="2400" dirty="0" smtClean="0"/>
              <a:t>　　　　　　　　　　　　　　</a:t>
            </a:r>
            <a:endParaRPr lang="en-US" altLang="ja-JP" sz="2400" dirty="0" smtClean="0"/>
          </a:p>
        </p:txBody>
      </p:sp>
      <p:sp>
        <p:nvSpPr>
          <p:cNvPr id="7" name="テキスト ボックス 6"/>
          <p:cNvSpPr txBox="1"/>
          <p:nvPr/>
        </p:nvSpPr>
        <p:spPr>
          <a:xfrm>
            <a:off x="6221084" y="985142"/>
            <a:ext cx="2598048" cy="369332"/>
          </a:xfrm>
          <a:prstGeom prst="rect">
            <a:avLst/>
          </a:prstGeom>
          <a:noFill/>
        </p:spPr>
        <p:txBody>
          <a:bodyPr wrap="square" rtlCol="0">
            <a:spAutoFit/>
          </a:bodyPr>
          <a:lstStyle/>
          <a:p>
            <a:r>
              <a:rPr kumimoji="1" lang="en-US" altLang="ja-JP" dirty="0" smtClean="0"/>
              <a:t>Robertson et al. (2013)</a:t>
            </a:r>
            <a:endParaRPr kumimoji="1" lang="ja-JP" altLang="en-US" dirty="0"/>
          </a:p>
        </p:txBody>
      </p:sp>
      <p:pic>
        <p:nvPicPr>
          <p:cNvPr id="4" name="図 3" descr="スクリーンショット 2014-03-07 13.57.3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830" y="1632463"/>
            <a:ext cx="3207667" cy="1117908"/>
          </a:xfrm>
          <a:prstGeom prst="rect">
            <a:avLst/>
          </a:prstGeom>
        </p:spPr>
      </p:pic>
      <p:sp>
        <p:nvSpPr>
          <p:cNvPr id="8" name="正方形/長方形 7"/>
          <p:cNvSpPr/>
          <p:nvPr/>
        </p:nvSpPr>
        <p:spPr>
          <a:xfrm>
            <a:off x="2187981" y="1632463"/>
            <a:ext cx="719126" cy="1117908"/>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10" name="正方形/長方形 9"/>
          <p:cNvSpPr/>
          <p:nvPr/>
        </p:nvSpPr>
        <p:spPr>
          <a:xfrm>
            <a:off x="3197818" y="1632463"/>
            <a:ext cx="749728" cy="1117908"/>
          </a:xfrm>
          <a:prstGeom prst="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11" name="テキスト ボックス 10"/>
          <p:cNvSpPr txBox="1"/>
          <p:nvPr/>
        </p:nvSpPr>
        <p:spPr>
          <a:xfrm>
            <a:off x="1667757" y="2712729"/>
            <a:ext cx="1361750" cy="369332"/>
          </a:xfrm>
          <a:prstGeom prst="rect">
            <a:avLst/>
          </a:prstGeom>
          <a:noFill/>
        </p:spPr>
        <p:txBody>
          <a:bodyPr wrap="square" rtlCol="0">
            <a:spAutoFit/>
          </a:bodyPr>
          <a:lstStyle/>
          <a:p>
            <a:r>
              <a:rPr lang="ja-JP" altLang="en-US" dirty="0" smtClean="0"/>
              <a:t>電離の割合</a:t>
            </a:r>
            <a:endParaRPr kumimoji="1" lang="ja-JP" altLang="en-US" dirty="0"/>
          </a:p>
        </p:txBody>
      </p:sp>
      <p:sp>
        <p:nvSpPr>
          <p:cNvPr id="12" name="テキスト ボックス 11"/>
          <p:cNvSpPr txBox="1"/>
          <p:nvPr/>
        </p:nvSpPr>
        <p:spPr>
          <a:xfrm>
            <a:off x="3059732" y="2705708"/>
            <a:ext cx="1621860" cy="369332"/>
          </a:xfrm>
          <a:prstGeom prst="rect">
            <a:avLst/>
          </a:prstGeom>
          <a:noFill/>
        </p:spPr>
        <p:txBody>
          <a:bodyPr wrap="square" rtlCol="0">
            <a:spAutoFit/>
          </a:bodyPr>
          <a:lstStyle/>
          <a:p>
            <a:r>
              <a:rPr kumimoji="1" lang="ja-JP" altLang="en-US" dirty="0" smtClean="0"/>
              <a:t>再結合の割合</a:t>
            </a:r>
            <a:endParaRPr kumimoji="1" lang="ja-JP" altLang="en-US" dirty="0"/>
          </a:p>
        </p:txBody>
      </p:sp>
      <p:sp>
        <p:nvSpPr>
          <p:cNvPr id="15" name="テキスト ボックス 14"/>
          <p:cNvSpPr txBox="1"/>
          <p:nvPr/>
        </p:nvSpPr>
        <p:spPr>
          <a:xfrm>
            <a:off x="957904" y="3606494"/>
            <a:ext cx="7314370" cy="984885"/>
          </a:xfrm>
          <a:prstGeom prst="rect">
            <a:avLst/>
          </a:prstGeom>
          <a:noFill/>
        </p:spPr>
        <p:txBody>
          <a:bodyPr wrap="square" rtlCol="0">
            <a:spAutoFit/>
          </a:bodyPr>
          <a:lstStyle/>
          <a:p>
            <a:r>
              <a:rPr lang="ja-JP" altLang="en-US" sz="2000" dirty="0" smtClean="0">
                <a:latin typeface="ヒラギノ角ゴ Pro W3"/>
                <a:ea typeface="ヒラギノ角ゴ Pro W3"/>
                <a:cs typeface="ヒラギノ角ゴ Pro W3"/>
              </a:rPr>
              <a:t>更に他の各パラメーター</a:t>
            </a:r>
            <a:r>
              <a:rPr lang="ja-JP" altLang="en-US" sz="2000" dirty="0">
                <a:latin typeface="ヒラギノ角ゴ Pro W3"/>
                <a:ea typeface="ヒラギノ角ゴ Pro W3"/>
                <a:cs typeface="ヒラギノ角ゴ Pro W3"/>
              </a:rPr>
              <a:t>に値を代入</a:t>
            </a:r>
            <a:r>
              <a:rPr lang="ja-JP" altLang="en-US" sz="2000" dirty="0" smtClean="0">
                <a:latin typeface="ヒラギノ角ゴ Pro W3"/>
                <a:ea typeface="ヒラギノ角ゴ Pro W3"/>
                <a:cs typeface="ヒラギノ角ゴ Pro W3"/>
              </a:rPr>
              <a:t>して</a:t>
            </a:r>
            <a:endParaRPr lang="en-US" altLang="ja-JP" sz="2000" dirty="0" smtClean="0">
              <a:latin typeface="ヒラギノ角ゴ Pro W3"/>
              <a:ea typeface="ヒラギノ角ゴ Pro W3"/>
              <a:cs typeface="ヒラギノ角ゴ Pro W3"/>
            </a:endParaRPr>
          </a:p>
          <a:p>
            <a:r>
              <a:rPr lang="ja-JP" altLang="en-US" sz="2000" dirty="0" smtClean="0">
                <a:latin typeface="ヒラギノ角ゴ Pro W3"/>
                <a:ea typeface="ヒラギノ角ゴ Pro W3"/>
                <a:cs typeface="ヒラギノ角ゴ Pro W3"/>
              </a:rPr>
              <a:t>電離水素の個数密度の時間変化</a:t>
            </a:r>
            <a:r>
              <a:rPr lang="ja-JP" altLang="en-US" sz="2000" dirty="0">
                <a:latin typeface="ヒラギノ角ゴ Pro W3"/>
                <a:ea typeface="ヒラギノ角ゴ Pro W3"/>
                <a:cs typeface="ヒラギノ角ゴ Pro W3"/>
              </a:rPr>
              <a:t>　</a:t>
            </a:r>
            <a:r>
              <a:rPr lang="ja-JP" altLang="en-US" sz="2000" dirty="0" smtClean="0">
                <a:latin typeface="ヒラギノ角ゴ Pro W3"/>
                <a:ea typeface="ヒラギノ角ゴ Pro W3"/>
                <a:cs typeface="ヒラギノ角ゴ Pro W3"/>
              </a:rPr>
              <a:t>　</a:t>
            </a:r>
            <a:r>
              <a:rPr lang="en-US" altLang="ja-JP" sz="2000" dirty="0" smtClean="0">
                <a:latin typeface="ヒラギノ角ゴ Pro W3"/>
                <a:ea typeface="ヒラギノ角ゴ Pro W3"/>
                <a:cs typeface="ヒラギノ角ゴ Pro W3"/>
              </a:rPr>
              <a:t> </a:t>
            </a:r>
            <a:r>
              <a:rPr lang="ja-JP" altLang="en-US" sz="2000" dirty="0" smtClean="0">
                <a:latin typeface="ヒラギノ角ゴ Pro W3"/>
                <a:ea typeface="ヒラギノ角ゴ Pro W3"/>
                <a:cs typeface="ヒラギノ角ゴ Pro W3"/>
              </a:rPr>
              <a:t>を</a:t>
            </a:r>
            <a:r>
              <a:rPr lang="ja-JP" altLang="en-US" sz="2000" dirty="0">
                <a:latin typeface="ヒラギノ角ゴ Pro W3"/>
                <a:ea typeface="ヒラギノ角ゴ Pro W3"/>
                <a:cs typeface="ヒラギノ角ゴ Pro W3"/>
              </a:rPr>
              <a:t>算出する</a:t>
            </a:r>
            <a:endParaRPr lang="en-US" altLang="ja-JP" sz="2000" dirty="0">
              <a:latin typeface="ヒラギノ角ゴ Pro W3"/>
              <a:ea typeface="ヒラギノ角ゴ Pro W3"/>
              <a:cs typeface="ヒラギノ角ゴ Pro W3"/>
            </a:endParaRPr>
          </a:p>
          <a:p>
            <a:endParaRPr kumimoji="1" lang="ja-JP" altLang="en-US" dirty="0"/>
          </a:p>
        </p:txBody>
      </p:sp>
      <p:pic>
        <p:nvPicPr>
          <p:cNvPr id="16" name="図 15" descr="スクリーンショット 2014-03-07 14.00.05 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1838" y="3936094"/>
            <a:ext cx="524139" cy="394352"/>
          </a:xfrm>
          <a:prstGeom prst="rect">
            <a:avLst/>
          </a:prstGeom>
        </p:spPr>
      </p:pic>
      <p:pic>
        <p:nvPicPr>
          <p:cNvPr id="17" name="図 16" descr="スクリーンショット 2014-03-07 14.00.05.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9463" y="5062958"/>
            <a:ext cx="2478691" cy="501884"/>
          </a:xfrm>
          <a:prstGeom prst="rect">
            <a:avLst/>
          </a:prstGeom>
        </p:spPr>
      </p:pic>
      <p:sp>
        <p:nvSpPr>
          <p:cNvPr id="21" name="右矢印 20"/>
          <p:cNvSpPr/>
          <p:nvPr/>
        </p:nvSpPr>
        <p:spPr>
          <a:xfrm>
            <a:off x="1804452" y="5624564"/>
            <a:ext cx="931532" cy="628455"/>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nvGrpSpPr>
          <p:cNvPr id="13" name="図形グループ 12"/>
          <p:cNvGrpSpPr/>
          <p:nvPr/>
        </p:nvGrpSpPr>
        <p:grpSpPr>
          <a:xfrm>
            <a:off x="6659709" y="2928760"/>
            <a:ext cx="1372238" cy="892149"/>
            <a:chOff x="10988260" y="2415320"/>
            <a:chExt cx="1372238" cy="892149"/>
          </a:xfrm>
        </p:grpSpPr>
        <p:pic>
          <p:nvPicPr>
            <p:cNvPr id="22" name="図 21" descr="条件 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69983" y="2440834"/>
              <a:ext cx="1011936" cy="371856"/>
            </a:xfrm>
            <a:prstGeom prst="rect">
              <a:avLst/>
            </a:prstGeom>
          </p:spPr>
        </p:pic>
        <p:pic>
          <p:nvPicPr>
            <p:cNvPr id="23" name="図 22" descr="条件 3.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56212" y="2896829"/>
              <a:ext cx="1042416" cy="316992"/>
            </a:xfrm>
            <a:prstGeom prst="rect">
              <a:avLst/>
            </a:prstGeom>
          </p:spPr>
        </p:pic>
        <p:sp>
          <p:nvSpPr>
            <p:cNvPr id="24" name="正方形/長方形 23"/>
            <p:cNvSpPr/>
            <p:nvPr/>
          </p:nvSpPr>
          <p:spPr>
            <a:xfrm>
              <a:off x="10988260" y="2415320"/>
              <a:ext cx="1372238" cy="892149"/>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sp>
        <p:nvSpPr>
          <p:cNvPr id="25" name="テキスト ボックス 24"/>
          <p:cNvSpPr txBox="1"/>
          <p:nvPr/>
        </p:nvSpPr>
        <p:spPr>
          <a:xfrm>
            <a:off x="4177965" y="5841517"/>
            <a:ext cx="4467895" cy="369332"/>
          </a:xfrm>
          <a:prstGeom prst="rect">
            <a:avLst/>
          </a:prstGeom>
          <a:noFill/>
        </p:spPr>
        <p:txBody>
          <a:bodyPr wrap="square" rtlCol="0">
            <a:spAutoFit/>
          </a:bodyPr>
          <a:lstStyle/>
          <a:p>
            <a:r>
              <a:rPr lang="ja-JP" altLang="en-US" dirty="0" smtClean="0"/>
              <a:t>紫外線の</a:t>
            </a:r>
            <a:r>
              <a:rPr lang="en-US" altLang="en-US" dirty="0" smtClean="0"/>
              <a:t>光度</a:t>
            </a:r>
            <a:r>
              <a:rPr lang="ja-JP" altLang="en-US" dirty="0" smtClean="0"/>
              <a:t>密度（理論値）</a:t>
            </a:r>
            <a:endParaRPr lang="en-US" altLang="ja-JP" dirty="0" smtClean="0"/>
          </a:p>
        </p:txBody>
      </p:sp>
      <p:pic>
        <p:nvPicPr>
          <p:cNvPr id="5" name="図 4" descr="スクリーンショット 2014-03-07 14.00.05 3.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96089" y="5624564"/>
            <a:ext cx="933547" cy="700160"/>
          </a:xfrm>
          <a:prstGeom prst="rect">
            <a:avLst/>
          </a:prstGeom>
        </p:spPr>
      </p:pic>
      <p:sp>
        <p:nvSpPr>
          <p:cNvPr id="14" name="正方形/長方形 13"/>
          <p:cNvSpPr/>
          <p:nvPr/>
        </p:nvSpPr>
        <p:spPr>
          <a:xfrm>
            <a:off x="4247132" y="4868161"/>
            <a:ext cx="4572000" cy="769441"/>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ja-JP" altLang="en-US" dirty="0"/>
              <a:t>銀河のスペクトルを仮定した変換を施す</a:t>
            </a:r>
            <a:endParaRPr lang="en-US" altLang="ja-JP" dirty="0"/>
          </a:p>
          <a:p>
            <a:endParaRPr lang="en-US" altLang="ja-JP" sz="800" dirty="0"/>
          </a:p>
          <a:p>
            <a:r>
              <a:rPr lang="ja-JP" altLang="en-US" dirty="0" smtClean="0"/>
              <a:t>銀河外に電離光子が脱出する割合</a:t>
            </a:r>
            <a:endParaRPr lang="en-US" altLang="ja-JP" dirty="0"/>
          </a:p>
        </p:txBody>
      </p:sp>
      <p:grpSp>
        <p:nvGrpSpPr>
          <p:cNvPr id="18" name="図形グループ 17"/>
          <p:cNvGrpSpPr/>
          <p:nvPr/>
        </p:nvGrpSpPr>
        <p:grpSpPr>
          <a:xfrm>
            <a:off x="8222147" y="4907399"/>
            <a:ext cx="464653" cy="676202"/>
            <a:chOff x="8222147" y="4890687"/>
            <a:chExt cx="464653" cy="676202"/>
          </a:xfrm>
        </p:grpSpPr>
        <p:pic>
          <p:nvPicPr>
            <p:cNvPr id="27" name="図 26" descr="xi_ion.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41489" y="4890687"/>
              <a:ext cx="445311" cy="314337"/>
            </a:xfrm>
            <a:prstGeom prst="rect">
              <a:avLst/>
            </a:prstGeom>
          </p:spPr>
        </p:pic>
        <p:pic>
          <p:nvPicPr>
            <p:cNvPr id="28" name="図 27" descr="f_esc.pd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222147" y="5229199"/>
              <a:ext cx="434173" cy="337690"/>
            </a:xfrm>
            <a:prstGeom prst="rect">
              <a:avLst/>
            </a:prstGeom>
          </p:spPr>
        </p:pic>
      </p:grpSp>
      <p:sp>
        <p:nvSpPr>
          <p:cNvPr id="6" name="スライド番号プレースホルダー 5"/>
          <p:cNvSpPr>
            <a:spLocks noGrp="1"/>
          </p:cNvSpPr>
          <p:nvPr>
            <p:ph type="sldNum" sz="quarter" idx="12"/>
          </p:nvPr>
        </p:nvSpPr>
        <p:spPr/>
        <p:txBody>
          <a:bodyPr/>
          <a:lstStyle/>
          <a:p>
            <a:fld id="{CF868150-7504-5844-9F68-33CDB80429EB}" type="slidenum">
              <a:rPr kumimoji="1" lang="ja-JP" altLang="en-US" smtClean="0"/>
              <a:t>28</a:t>
            </a:fld>
            <a:endParaRPr kumimoji="1" lang="ja-JP" altLang="en-US"/>
          </a:p>
        </p:txBody>
      </p:sp>
      <p:sp>
        <p:nvSpPr>
          <p:cNvPr id="19" name="右矢印 18"/>
          <p:cNvSpPr/>
          <p:nvPr/>
        </p:nvSpPr>
        <p:spPr>
          <a:xfrm>
            <a:off x="593100" y="3232729"/>
            <a:ext cx="353730" cy="301046"/>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989453" y="3140654"/>
            <a:ext cx="5076332" cy="769441"/>
          </a:xfrm>
          <a:prstGeom prst="rect">
            <a:avLst/>
          </a:prstGeom>
          <a:noFill/>
        </p:spPr>
        <p:txBody>
          <a:bodyPr wrap="square" rtlCol="0">
            <a:spAutoFit/>
          </a:bodyPr>
          <a:lstStyle/>
          <a:p>
            <a:r>
              <a:rPr lang="ja-JP" altLang="en-US" sz="2400" dirty="0">
                <a:latin typeface="ヒラギノ角ゴ Pro W3"/>
                <a:ea typeface="ヒラギノ角ゴ Pro W3"/>
                <a:cs typeface="ヒラギノ角ゴ Pro W3"/>
              </a:rPr>
              <a:t>再電離の状態が維持されているとき</a:t>
            </a:r>
            <a:endParaRPr lang="en-US" altLang="ja-JP" sz="2400" dirty="0">
              <a:latin typeface="ヒラギノ角ゴ Pro W3"/>
              <a:ea typeface="ヒラギノ角ゴ Pro W3"/>
              <a:cs typeface="ヒラギノ角ゴ Pro W3"/>
            </a:endParaRPr>
          </a:p>
          <a:p>
            <a:endParaRPr kumimoji="1" lang="ja-JP" altLang="en-US" sz="2000" dirty="0">
              <a:latin typeface="ヒラギノ角ゴ Pro W3"/>
              <a:ea typeface="ヒラギノ角ゴ Pro W3"/>
              <a:cs typeface="ヒラギノ角ゴ Pro W3"/>
            </a:endParaRPr>
          </a:p>
        </p:txBody>
      </p:sp>
      <p:sp>
        <p:nvSpPr>
          <p:cNvPr id="31" name="テキスト ボックス 30"/>
          <p:cNvSpPr txBox="1"/>
          <p:nvPr/>
        </p:nvSpPr>
        <p:spPr>
          <a:xfrm>
            <a:off x="1049463" y="4412536"/>
            <a:ext cx="4553055" cy="400110"/>
          </a:xfrm>
          <a:prstGeom prst="rect">
            <a:avLst/>
          </a:prstGeom>
          <a:noFill/>
        </p:spPr>
        <p:txBody>
          <a:bodyPr wrap="square" rtlCol="0">
            <a:spAutoFit/>
          </a:bodyPr>
          <a:lstStyle/>
          <a:p>
            <a:r>
              <a:rPr kumimoji="1" lang="ja-JP" altLang="en-US" sz="2000" dirty="0" smtClean="0">
                <a:latin typeface="ヒラギノ角ゴ Pro W3"/>
                <a:ea typeface="ヒラギノ角ゴ Pro W3"/>
                <a:cs typeface="ヒラギノ角ゴ Pro W3"/>
              </a:rPr>
              <a:t>　　　と　　　は以下のような関係</a:t>
            </a:r>
            <a:endParaRPr kumimoji="1" lang="ja-JP" altLang="en-US" sz="2000" dirty="0">
              <a:latin typeface="ヒラギノ角ゴ Pro W3"/>
              <a:ea typeface="ヒラギノ角ゴ Pro W3"/>
              <a:cs typeface="ヒラギノ角ゴ Pro W3"/>
            </a:endParaRPr>
          </a:p>
        </p:txBody>
      </p:sp>
      <p:pic>
        <p:nvPicPr>
          <p:cNvPr id="32" name="図 31" descr="スクリーンショット 2014-03-07 14.00.05 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7589" y="4400026"/>
            <a:ext cx="524139" cy="394352"/>
          </a:xfrm>
          <a:prstGeom prst="rect">
            <a:avLst/>
          </a:prstGeom>
        </p:spPr>
      </p:pic>
      <p:pic>
        <p:nvPicPr>
          <p:cNvPr id="30" name="図 29" descr="スクリーンショット 2014-03-07 14.00.05 3.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35412" y="4330641"/>
            <a:ext cx="664477" cy="498358"/>
          </a:xfrm>
          <a:prstGeom prst="rect">
            <a:avLst/>
          </a:prstGeom>
        </p:spPr>
      </p:pic>
      <p:graphicFrame>
        <p:nvGraphicFramePr>
          <p:cNvPr id="29" name="オブジェクト 28"/>
          <p:cNvGraphicFramePr>
            <a:graphicFrameLocks noChangeAspect="1"/>
          </p:cNvGraphicFramePr>
          <p:nvPr>
            <p:extLst>
              <p:ext uri="{D42A27DB-BD31-4B8C-83A1-F6EECF244321}">
                <p14:modId xmlns:p14="http://schemas.microsoft.com/office/powerpoint/2010/main" val="1707307213"/>
              </p:ext>
            </p:extLst>
          </p:nvPr>
        </p:nvGraphicFramePr>
        <p:xfrm>
          <a:off x="4514850" y="3346450"/>
          <a:ext cx="114300" cy="165100"/>
        </p:xfrm>
        <a:graphic>
          <a:graphicData uri="http://schemas.openxmlformats.org/presentationml/2006/ole">
            <mc:AlternateContent xmlns:mc="http://schemas.openxmlformats.org/markup-compatibility/2006">
              <mc:Choice xmlns:v="urn:schemas-microsoft-com:vml" Requires="v">
                <p:oleObj spid="_x0000_s23563" name="数式" r:id="rId12" imgW="114300" imgH="165100" progId="Equation.3">
                  <p:embed/>
                </p:oleObj>
              </mc:Choice>
              <mc:Fallback>
                <p:oleObj name="数式" r:id="rId12" imgW="114300" imgH="165100" progId="Equation.3">
                  <p:embed/>
                  <p:pic>
                    <p:nvPicPr>
                      <p:cNvPr id="0" name=""/>
                      <p:cNvPicPr/>
                      <p:nvPr/>
                    </p:nvPicPr>
                    <p:blipFill>
                      <a:blip r:embed="rId13"/>
                      <a:stretch>
                        <a:fillRect/>
                      </a:stretch>
                    </p:blipFill>
                    <p:spPr>
                      <a:xfrm>
                        <a:off x="4514850" y="3346450"/>
                        <a:ext cx="114300" cy="165100"/>
                      </a:xfrm>
                      <a:prstGeom prst="rect">
                        <a:avLst/>
                      </a:prstGeom>
                    </p:spPr>
                  </p:pic>
                </p:oleObj>
              </mc:Fallback>
            </mc:AlternateContent>
          </a:graphicData>
        </a:graphic>
      </p:graphicFrame>
      <p:pic>
        <p:nvPicPr>
          <p:cNvPr id="33" name="図 32" descr="Q_II.pdf"/>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702440" y="1138448"/>
            <a:ext cx="745940" cy="447564"/>
          </a:xfrm>
          <a:prstGeom prst="rect">
            <a:avLst/>
          </a:prstGeom>
        </p:spPr>
      </p:pic>
    </p:spTree>
    <p:extLst>
      <p:ext uri="{BB962C8B-B14F-4D97-AF65-F5344CB8AC3E}">
        <p14:creationId xmlns:p14="http://schemas.microsoft.com/office/powerpoint/2010/main" val="70104662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z7rho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977" y="1652837"/>
            <a:ext cx="6801560" cy="4761091"/>
          </a:xfrm>
          <a:prstGeom prst="rect">
            <a:avLst/>
          </a:prstGeom>
        </p:spPr>
      </p:pic>
      <p:sp>
        <p:nvSpPr>
          <p:cNvPr id="2" name="タイトル 1"/>
          <p:cNvSpPr>
            <a:spLocks noGrp="1"/>
          </p:cNvSpPr>
          <p:nvPr>
            <p:ph type="title"/>
          </p:nvPr>
        </p:nvSpPr>
        <p:spPr/>
        <p:txBody>
          <a:bodyPr/>
          <a:lstStyle/>
          <a:p>
            <a:r>
              <a:rPr kumimoji="1" lang="en-US" altLang="ja-JP" dirty="0" err="1" smtClean="0"/>
              <a:t>ρ</a:t>
            </a:r>
            <a:r>
              <a:rPr kumimoji="1" lang="en-US" altLang="ja-JP" dirty="0" smtClean="0"/>
              <a:t>-M</a:t>
            </a:r>
            <a:r>
              <a:rPr kumimoji="1" lang="ja-JP" altLang="en-US" dirty="0" smtClean="0"/>
              <a:t>グラフ</a:t>
            </a:r>
            <a:r>
              <a:rPr lang="en-US" altLang="ja-JP" dirty="0" smtClean="0"/>
              <a:t>(z=7)</a:t>
            </a:r>
            <a:endParaRPr kumimoji="1" lang="ja-JP" altLang="en-US" dirty="0"/>
          </a:p>
        </p:txBody>
      </p:sp>
      <p:sp>
        <p:nvSpPr>
          <p:cNvPr id="4" name="スライド番号プレースホルダー 3"/>
          <p:cNvSpPr>
            <a:spLocks noGrp="1"/>
          </p:cNvSpPr>
          <p:nvPr>
            <p:ph type="sldNum" sz="quarter" idx="12"/>
          </p:nvPr>
        </p:nvSpPr>
        <p:spPr/>
        <p:txBody>
          <a:bodyPr/>
          <a:lstStyle/>
          <a:p>
            <a:fld id="{CF868150-7504-5844-9F68-33CDB80429EB}" type="slidenum">
              <a:rPr kumimoji="1" lang="ja-JP" altLang="en-US" smtClean="0"/>
              <a:t>29</a:t>
            </a:fld>
            <a:endParaRPr kumimoji="1" lang="ja-JP" altLang="en-US"/>
          </a:p>
        </p:txBody>
      </p:sp>
      <p:cxnSp>
        <p:nvCxnSpPr>
          <p:cNvPr id="5" name="直線コネクタ 4"/>
          <p:cNvCxnSpPr/>
          <p:nvPr/>
        </p:nvCxnSpPr>
        <p:spPr>
          <a:xfrm flipH="1">
            <a:off x="4521956" y="2885103"/>
            <a:ext cx="39721" cy="2922220"/>
          </a:xfrm>
          <a:prstGeom prst="line">
            <a:avLst/>
          </a:prstGeom>
          <a:ln w="57150" cmpd="sng">
            <a:solidFill>
              <a:schemeClr val="tx1"/>
            </a:solidFill>
            <a:prstDash val="sysDash"/>
          </a:ln>
        </p:spPr>
        <p:style>
          <a:lnRef idx="3">
            <a:schemeClr val="accent2"/>
          </a:lnRef>
          <a:fillRef idx="0">
            <a:schemeClr val="accent2"/>
          </a:fillRef>
          <a:effectRef idx="2">
            <a:schemeClr val="accent2"/>
          </a:effectRef>
          <a:fontRef idx="minor">
            <a:schemeClr val="tx1"/>
          </a:fontRef>
        </p:style>
      </p:cxnSp>
      <p:sp>
        <p:nvSpPr>
          <p:cNvPr id="9" name="正方形/長方形 8"/>
          <p:cNvSpPr/>
          <p:nvPr/>
        </p:nvSpPr>
        <p:spPr>
          <a:xfrm rot="16200000">
            <a:off x="3212426" y="4230452"/>
            <a:ext cx="2172390" cy="369332"/>
          </a:xfrm>
          <a:prstGeom prst="rect">
            <a:avLst/>
          </a:prstGeom>
        </p:spPr>
        <p:txBody>
          <a:bodyPr wrap="none">
            <a:spAutoFit/>
          </a:bodyPr>
          <a:lstStyle/>
          <a:p>
            <a:r>
              <a:rPr lang="ja-JP" altLang="en-US" dirty="0"/>
              <a:t>これまで</a:t>
            </a:r>
            <a:r>
              <a:rPr lang="ja-JP" altLang="en-US" dirty="0" smtClean="0"/>
              <a:t>の観測限界</a:t>
            </a:r>
            <a:endParaRPr lang="ja-JP" altLang="en-US" dirty="0"/>
          </a:p>
        </p:txBody>
      </p:sp>
      <p:sp>
        <p:nvSpPr>
          <p:cNvPr id="18" name="テキスト ボックス 17"/>
          <p:cNvSpPr txBox="1"/>
          <p:nvPr/>
        </p:nvSpPr>
        <p:spPr>
          <a:xfrm>
            <a:off x="1244600" y="2394786"/>
            <a:ext cx="3238687" cy="369332"/>
          </a:xfrm>
          <a:prstGeom prst="rect">
            <a:avLst/>
          </a:prstGeom>
          <a:noFill/>
        </p:spPr>
        <p:txBody>
          <a:bodyPr wrap="none" rtlCol="0">
            <a:spAutoFit/>
          </a:bodyPr>
          <a:lstStyle/>
          <a:p>
            <a:r>
              <a:rPr kumimoji="1" lang="ja-JP" altLang="en-US" dirty="0" smtClean="0">
                <a:solidFill>
                  <a:schemeClr val="accent1"/>
                </a:solidFill>
              </a:rPr>
              <a:t>宇宙再電離に必要な</a:t>
            </a:r>
            <a:r>
              <a:rPr lang="ja-JP" altLang="en-US" dirty="0" smtClean="0">
                <a:solidFill>
                  <a:schemeClr val="accent1"/>
                </a:solidFill>
              </a:rPr>
              <a:t>光度</a:t>
            </a:r>
            <a:r>
              <a:rPr kumimoji="1" lang="ja-JP" altLang="en-US" dirty="0" smtClean="0">
                <a:solidFill>
                  <a:schemeClr val="accent1"/>
                </a:solidFill>
              </a:rPr>
              <a:t>密度</a:t>
            </a:r>
            <a:endParaRPr kumimoji="1" lang="ja-JP" altLang="en-US" dirty="0">
              <a:solidFill>
                <a:schemeClr val="accent1"/>
              </a:solidFill>
            </a:endParaRPr>
          </a:p>
        </p:txBody>
      </p:sp>
      <p:cxnSp>
        <p:nvCxnSpPr>
          <p:cNvPr id="12" name="直線コネクタ 11"/>
          <p:cNvCxnSpPr/>
          <p:nvPr/>
        </p:nvCxnSpPr>
        <p:spPr>
          <a:xfrm flipV="1">
            <a:off x="4570144" y="2878753"/>
            <a:ext cx="1127923" cy="205232"/>
          </a:xfrm>
          <a:prstGeom prst="line">
            <a:avLst/>
          </a:prstGeom>
          <a:ln w="889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正方形/長方形 20"/>
          <p:cNvSpPr/>
          <p:nvPr/>
        </p:nvSpPr>
        <p:spPr>
          <a:xfrm>
            <a:off x="4595544" y="3083985"/>
            <a:ext cx="128856" cy="129115"/>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cxnSp>
        <p:nvCxnSpPr>
          <p:cNvPr id="22" name="直線コネクタ 21"/>
          <p:cNvCxnSpPr/>
          <p:nvPr/>
        </p:nvCxnSpPr>
        <p:spPr>
          <a:xfrm>
            <a:off x="5651500" y="2813050"/>
            <a:ext cx="383117" cy="168319"/>
          </a:xfrm>
          <a:prstGeom prst="line">
            <a:avLst/>
          </a:prstGeom>
          <a:ln w="889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直線コネクタ 25"/>
          <p:cNvCxnSpPr/>
          <p:nvPr/>
        </p:nvCxnSpPr>
        <p:spPr>
          <a:xfrm>
            <a:off x="5562600" y="2844800"/>
            <a:ext cx="336550" cy="0"/>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696392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スクリーンショット（2014-03-08 0.07.40）.png"/>
          <p:cNvPicPr>
            <a:picLocks noChangeAspect="1"/>
          </p:cNvPicPr>
          <p:nvPr/>
        </p:nvPicPr>
        <p:blipFill rotWithShape="1">
          <a:blip r:embed="rId2">
            <a:extLst>
              <a:ext uri="{28A0092B-C50C-407E-A947-70E740481C1C}">
                <a14:useLocalDpi xmlns:a14="http://schemas.microsoft.com/office/drawing/2010/main" val="0"/>
              </a:ext>
            </a:extLst>
          </a:blip>
          <a:srcRect t="3165" r="3444"/>
          <a:stretch/>
        </p:blipFill>
        <p:spPr>
          <a:xfrm>
            <a:off x="-83545" y="2824250"/>
            <a:ext cx="4377758" cy="4033749"/>
          </a:xfrm>
          <a:prstGeom prst="rect">
            <a:avLst/>
          </a:prstGeom>
          <a:ln>
            <a:noFill/>
          </a:ln>
        </p:spPr>
      </p:pic>
      <p:sp>
        <p:nvSpPr>
          <p:cNvPr id="6" name="タイトル 5"/>
          <p:cNvSpPr>
            <a:spLocks noGrp="1"/>
          </p:cNvSpPr>
          <p:nvPr>
            <p:ph type="title"/>
          </p:nvPr>
        </p:nvSpPr>
        <p:spPr>
          <a:xfrm>
            <a:off x="3606800" y="5110162"/>
            <a:ext cx="5537200" cy="918105"/>
          </a:xfrm>
        </p:spPr>
        <p:txBody>
          <a:bodyPr>
            <a:normAutofit/>
          </a:bodyPr>
          <a:lstStyle/>
          <a:p>
            <a:r>
              <a:rPr lang="en-US" altLang="ja-JP" dirty="0" smtClean="0">
                <a:latin typeface="Silom"/>
                <a:ea typeface="AppleGothic"/>
                <a:cs typeface="Silom"/>
              </a:rPr>
              <a:t>INTRODUCTION</a:t>
            </a:r>
            <a:endParaRPr kumimoji="1" lang="ja-JP" altLang="en-US" dirty="0">
              <a:latin typeface="Silom"/>
              <a:ea typeface="AppleGothic"/>
              <a:cs typeface="Silom"/>
            </a:endParaRPr>
          </a:p>
        </p:txBody>
      </p:sp>
      <p:sp>
        <p:nvSpPr>
          <p:cNvPr id="2" name="スライド番号プレースホルダー 1"/>
          <p:cNvSpPr>
            <a:spLocks noGrp="1"/>
          </p:cNvSpPr>
          <p:nvPr>
            <p:ph type="sldNum" sz="quarter" idx="12"/>
          </p:nvPr>
        </p:nvSpPr>
        <p:spPr/>
        <p:txBody>
          <a:bodyPr/>
          <a:lstStyle/>
          <a:p>
            <a:fld id="{CF868150-7504-5844-9F68-33CDB80429EB}" type="slidenum">
              <a:rPr kumimoji="1" lang="ja-JP" altLang="en-US" smtClean="0"/>
              <a:t>3</a:t>
            </a:fld>
            <a:endParaRPr kumimoji="1" lang="ja-JP" altLang="en-US"/>
          </a:p>
        </p:txBody>
      </p:sp>
    </p:spTree>
    <p:extLst>
      <p:ext uri="{BB962C8B-B14F-4D97-AF65-F5344CB8AC3E}">
        <p14:creationId xmlns:p14="http://schemas.microsoft.com/office/powerpoint/2010/main" val="128235280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descr="z7rho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976" y="1405573"/>
            <a:ext cx="7209223" cy="5046455"/>
          </a:xfrm>
          <a:prstGeom prst="rect">
            <a:avLst/>
          </a:prstGeom>
        </p:spPr>
      </p:pic>
      <p:sp>
        <p:nvSpPr>
          <p:cNvPr id="2" name="タイトル 1"/>
          <p:cNvSpPr>
            <a:spLocks noGrp="1"/>
          </p:cNvSpPr>
          <p:nvPr>
            <p:ph type="title"/>
          </p:nvPr>
        </p:nvSpPr>
        <p:spPr/>
        <p:txBody>
          <a:bodyPr/>
          <a:lstStyle/>
          <a:p>
            <a:r>
              <a:rPr kumimoji="1" lang="en-US" altLang="ja-JP" dirty="0" err="1" smtClean="0"/>
              <a:t>ρ</a:t>
            </a:r>
            <a:r>
              <a:rPr kumimoji="1" lang="en-US" altLang="ja-JP" dirty="0" smtClean="0"/>
              <a:t>-M</a:t>
            </a:r>
            <a:r>
              <a:rPr kumimoji="1" lang="ja-JP" altLang="en-US" dirty="0" smtClean="0"/>
              <a:t>グラフ</a:t>
            </a:r>
            <a:r>
              <a:rPr lang="en-US" altLang="ja-JP" dirty="0" smtClean="0"/>
              <a:t>(z=7)</a:t>
            </a:r>
            <a:endParaRPr kumimoji="1" lang="ja-JP" altLang="en-US" dirty="0"/>
          </a:p>
        </p:txBody>
      </p:sp>
      <p:sp>
        <p:nvSpPr>
          <p:cNvPr id="4" name="スライド番号プレースホルダー 3"/>
          <p:cNvSpPr>
            <a:spLocks noGrp="1"/>
          </p:cNvSpPr>
          <p:nvPr>
            <p:ph type="sldNum" sz="quarter" idx="12"/>
          </p:nvPr>
        </p:nvSpPr>
        <p:spPr/>
        <p:txBody>
          <a:bodyPr/>
          <a:lstStyle/>
          <a:p>
            <a:fld id="{CF868150-7504-5844-9F68-33CDB80429EB}" type="slidenum">
              <a:rPr kumimoji="1" lang="ja-JP" altLang="en-US" smtClean="0"/>
              <a:t>30</a:t>
            </a:fld>
            <a:endParaRPr kumimoji="1" lang="ja-JP" altLang="en-US"/>
          </a:p>
        </p:txBody>
      </p:sp>
      <p:cxnSp>
        <p:nvCxnSpPr>
          <p:cNvPr id="6" name="直線コネクタ 5"/>
          <p:cNvCxnSpPr/>
          <p:nvPr/>
        </p:nvCxnSpPr>
        <p:spPr>
          <a:xfrm>
            <a:off x="6360189" y="2654300"/>
            <a:ext cx="0" cy="3214339"/>
          </a:xfrm>
          <a:prstGeom prst="line">
            <a:avLst/>
          </a:prstGeom>
          <a:ln w="5715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sp>
        <p:nvSpPr>
          <p:cNvPr id="15" name="正方形/長方形 14"/>
          <p:cNvSpPr/>
          <p:nvPr/>
        </p:nvSpPr>
        <p:spPr>
          <a:xfrm rot="16200000">
            <a:off x="5622642" y="3514767"/>
            <a:ext cx="877163" cy="369332"/>
          </a:xfrm>
          <a:prstGeom prst="rect">
            <a:avLst/>
          </a:prstGeom>
        </p:spPr>
        <p:txBody>
          <a:bodyPr wrap="none">
            <a:spAutoFit/>
          </a:bodyPr>
          <a:lstStyle/>
          <a:p>
            <a:r>
              <a:rPr lang="ja-JP" altLang="en-US" dirty="0" smtClean="0"/>
              <a:t>本研究</a:t>
            </a:r>
            <a:endParaRPr lang="ja-JP" altLang="en-US" dirty="0"/>
          </a:p>
        </p:txBody>
      </p:sp>
      <p:sp>
        <p:nvSpPr>
          <p:cNvPr id="16" name="右矢印 15"/>
          <p:cNvSpPr/>
          <p:nvPr/>
        </p:nvSpPr>
        <p:spPr>
          <a:xfrm>
            <a:off x="5067300" y="4074234"/>
            <a:ext cx="622300" cy="458572"/>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1746100" y="6249115"/>
            <a:ext cx="6306957" cy="461665"/>
          </a:xfrm>
          <a:prstGeom prst="rect">
            <a:avLst/>
          </a:prstGeom>
          <a:noFill/>
        </p:spPr>
        <p:txBody>
          <a:bodyPr wrap="none" rtlCol="0">
            <a:spAutoFit/>
          </a:bodyPr>
          <a:lstStyle/>
          <a:p>
            <a:r>
              <a:rPr lang="ja-JP" altLang="en-US" sz="2400" dirty="0" smtClean="0">
                <a:solidFill>
                  <a:srgbClr val="FF0000"/>
                </a:solidFill>
                <a:latin typeface="ヒラギノ角ゴ StdN W8"/>
                <a:ea typeface="ヒラギノ角ゴ StdN W8"/>
                <a:cs typeface="ヒラギノ角ゴ StdN W8"/>
              </a:rPr>
              <a:t>銀河</a:t>
            </a:r>
            <a:r>
              <a:rPr lang="en-US" altLang="ja-JP" sz="2400" dirty="0" smtClean="0">
                <a:solidFill>
                  <a:srgbClr val="FF0000"/>
                </a:solidFill>
                <a:latin typeface="ヒラギノ角ゴ StdN W8"/>
                <a:ea typeface="ヒラギノ角ゴ StdN W8"/>
                <a:cs typeface="ヒラギノ角ゴ StdN W8"/>
              </a:rPr>
              <a:t>(</a:t>
            </a:r>
            <a:r>
              <a:rPr lang="ja-JP" altLang="en-US" sz="2400" dirty="0" smtClean="0">
                <a:solidFill>
                  <a:srgbClr val="FF0000"/>
                </a:solidFill>
                <a:latin typeface="ヒラギノ角ゴ StdN W8"/>
                <a:ea typeface="ヒラギノ角ゴ StdN W8"/>
                <a:cs typeface="ヒラギノ角ゴ StdN W8"/>
              </a:rPr>
              <a:t>星</a:t>
            </a:r>
            <a:r>
              <a:rPr lang="en-US" altLang="ja-JP" sz="2400" dirty="0" smtClean="0">
                <a:solidFill>
                  <a:srgbClr val="FF0000"/>
                </a:solidFill>
                <a:latin typeface="ヒラギノ角ゴ StdN W8"/>
                <a:ea typeface="ヒラギノ角ゴ StdN W8"/>
                <a:cs typeface="ヒラギノ角ゴ StdN W8"/>
              </a:rPr>
              <a:t>)</a:t>
            </a:r>
            <a:r>
              <a:rPr lang="ja-JP" altLang="en-US" sz="2400" dirty="0" smtClean="0">
                <a:solidFill>
                  <a:srgbClr val="FF0000"/>
                </a:solidFill>
                <a:latin typeface="ヒラギノ角ゴ StdN W8"/>
                <a:ea typeface="ヒラギノ角ゴ StdN W8"/>
                <a:cs typeface="ヒラギノ角ゴ StdN W8"/>
              </a:rPr>
              <a:t>だけで宇宙再電離を説明可能</a:t>
            </a:r>
            <a:r>
              <a:rPr kumimoji="1" lang="ja-JP" altLang="en-US" sz="2400" dirty="0" smtClean="0">
                <a:solidFill>
                  <a:srgbClr val="FF0000"/>
                </a:solidFill>
                <a:latin typeface="ヒラギノ角ゴ StdN W8"/>
                <a:ea typeface="ヒラギノ角ゴ StdN W8"/>
                <a:cs typeface="ヒラギノ角ゴ StdN W8"/>
              </a:rPr>
              <a:t>！</a:t>
            </a:r>
            <a:r>
              <a:rPr lang="ja-JP" altLang="en-US" sz="2400" dirty="0" smtClean="0">
                <a:solidFill>
                  <a:srgbClr val="FF0000"/>
                </a:solidFill>
                <a:latin typeface="ヒラギノ角ゴ StdN W8"/>
                <a:ea typeface="ヒラギノ角ゴ StdN W8"/>
                <a:cs typeface="ヒラギノ角ゴ StdN W8"/>
              </a:rPr>
              <a:t>！！</a:t>
            </a:r>
            <a:endParaRPr kumimoji="1" lang="ja-JP" altLang="en-US" sz="2400" dirty="0">
              <a:solidFill>
                <a:srgbClr val="FF0000"/>
              </a:solidFill>
              <a:latin typeface="ヒラギノ角ゴ StdN W8"/>
              <a:ea typeface="ヒラギノ角ゴ StdN W8"/>
              <a:cs typeface="ヒラギノ角ゴ StdN W8"/>
            </a:endParaRPr>
          </a:p>
        </p:txBody>
      </p:sp>
      <p:sp>
        <p:nvSpPr>
          <p:cNvPr id="8" name="テキスト ボックス 7"/>
          <p:cNvSpPr txBox="1"/>
          <p:nvPr/>
        </p:nvSpPr>
        <p:spPr>
          <a:xfrm>
            <a:off x="-3132667" y="1761067"/>
            <a:ext cx="184666" cy="369332"/>
          </a:xfrm>
          <a:prstGeom prst="rect">
            <a:avLst/>
          </a:prstGeom>
          <a:noFill/>
        </p:spPr>
        <p:txBody>
          <a:bodyPr wrap="none" rtlCol="0">
            <a:spAutoFit/>
          </a:bodyPr>
          <a:lstStyle/>
          <a:p>
            <a:endParaRPr kumimoji="1" lang="ja-JP" altLang="en-US" dirty="0"/>
          </a:p>
        </p:txBody>
      </p:sp>
      <p:cxnSp>
        <p:nvCxnSpPr>
          <p:cNvPr id="17" name="直線コネクタ 16"/>
          <p:cNvCxnSpPr/>
          <p:nvPr/>
        </p:nvCxnSpPr>
        <p:spPr>
          <a:xfrm>
            <a:off x="4572944" y="2654300"/>
            <a:ext cx="38670" cy="3153023"/>
          </a:xfrm>
          <a:prstGeom prst="line">
            <a:avLst/>
          </a:prstGeom>
          <a:ln w="57150" cmpd="sng">
            <a:solidFill>
              <a:schemeClr val="tx1"/>
            </a:solidFill>
            <a:prstDash val="sysDash"/>
          </a:ln>
        </p:spPr>
        <p:style>
          <a:lnRef idx="3">
            <a:schemeClr val="accent2"/>
          </a:lnRef>
          <a:fillRef idx="0">
            <a:schemeClr val="accent2"/>
          </a:fillRef>
          <a:effectRef idx="2">
            <a:schemeClr val="accent2"/>
          </a:effectRef>
          <a:fontRef idx="minor">
            <a:schemeClr val="tx1"/>
          </a:fontRef>
        </p:style>
      </p:cxnSp>
      <p:sp>
        <p:nvSpPr>
          <p:cNvPr id="18" name="正方形/長方形 17"/>
          <p:cNvSpPr/>
          <p:nvPr/>
        </p:nvSpPr>
        <p:spPr>
          <a:xfrm rot="16200000">
            <a:off x="3212426" y="4230452"/>
            <a:ext cx="2172390" cy="369332"/>
          </a:xfrm>
          <a:prstGeom prst="rect">
            <a:avLst/>
          </a:prstGeom>
        </p:spPr>
        <p:txBody>
          <a:bodyPr wrap="none">
            <a:spAutoFit/>
          </a:bodyPr>
          <a:lstStyle/>
          <a:p>
            <a:r>
              <a:rPr lang="ja-JP" altLang="en-US" dirty="0"/>
              <a:t>これまで</a:t>
            </a:r>
            <a:r>
              <a:rPr lang="ja-JP" altLang="en-US" dirty="0" smtClean="0"/>
              <a:t>の観測限界</a:t>
            </a:r>
            <a:endParaRPr lang="ja-JP" altLang="en-US" dirty="0"/>
          </a:p>
        </p:txBody>
      </p:sp>
      <p:sp>
        <p:nvSpPr>
          <p:cNvPr id="19" name="テキスト ボックス 18"/>
          <p:cNvSpPr txBox="1"/>
          <p:nvPr/>
        </p:nvSpPr>
        <p:spPr>
          <a:xfrm>
            <a:off x="1244600" y="2305886"/>
            <a:ext cx="3238687" cy="369332"/>
          </a:xfrm>
          <a:prstGeom prst="rect">
            <a:avLst/>
          </a:prstGeom>
          <a:noFill/>
        </p:spPr>
        <p:txBody>
          <a:bodyPr wrap="none" rtlCol="0">
            <a:spAutoFit/>
          </a:bodyPr>
          <a:lstStyle/>
          <a:p>
            <a:r>
              <a:rPr kumimoji="1" lang="ja-JP" altLang="en-US" dirty="0" smtClean="0">
                <a:solidFill>
                  <a:schemeClr val="accent1"/>
                </a:solidFill>
              </a:rPr>
              <a:t>宇宙再電離に必要な</a:t>
            </a:r>
            <a:r>
              <a:rPr lang="ja-JP" altLang="en-US" dirty="0" smtClean="0">
                <a:solidFill>
                  <a:schemeClr val="accent1"/>
                </a:solidFill>
              </a:rPr>
              <a:t>光度</a:t>
            </a:r>
            <a:r>
              <a:rPr kumimoji="1" lang="ja-JP" altLang="en-US" dirty="0" smtClean="0">
                <a:solidFill>
                  <a:schemeClr val="accent1"/>
                </a:solidFill>
              </a:rPr>
              <a:t>密度</a:t>
            </a:r>
            <a:endParaRPr kumimoji="1" lang="ja-JP" altLang="en-US" dirty="0">
              <a:solidFill>
                <a:schemeClr val="accent1"/>
              </a:solidFill>
            </a:endParaRPr>
          </a:p>
        </p:txBody>
      </p:sp>
      <p:cxnSp>
        <p:nvCxnSpPr>
          <p:cNvPr id="22" name="直線コネクタ 21"/>
          <p:cNvCxnSpPr/>
          <p:nvPr/>
        </p:nvCxnSpPr>
        <p:spPr>
          <a:xfrm flipV="1">
            <a:off x="5876557" y="2578101"/>
            <a:ext cx="563961" cy="122517"/>
          </a:xfrm>
          <a:prstGeom prst="line">
            <a:avLst/>
          </a:prstGeom>
          <a:ln w="76200">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14072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スクリーンショット（2014-03-08 10.52.40）.png"/>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0" y="0"/>
            <a:ext cx="9595340" cy="10822888"/>
          </a:xfrm>
          <a:prstGeom prst="rect">
            <a:avLst/>
          </a:prstGeom>
        </p:spPr>
      </p:pic>
      <p:sp>
        <p:nvSpPr>
          <p:cNvPr id="7" name="角丸四角形 6"/>
          <p:cNvSpPr/>
          <p:nvPr/>
        </p:nvSpPr>
        <p:spPr>
          <a:xfrm>
            <a:off x="220133" y="1417638"/>
            <a:ext cx="8788400" cy="5303837"/>
          </a:xfrm>
          <a:prstGeom prst="roundRect">
            <a:avLst/>
          </a:prstGeom>
          <a:solidFill>
            <a:schemeClr val="bg1">
              <a:alpha val="5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solidFill>
                  <a:srgbClr val="FFFFFF"/>
                </a:solidFill>
              </a:rPr>
              <a:t>考察</a:t>
            </a:r>
            <a:endParaRPr kumimoji="1" lang="ja-JP" altLang="en-US" dirty="0">
              <a:solidFill>
                <a:srgbClr val="FFFFFF"/>
              </a:solidFill>
            </a:endParaRPr>
          </a:p>
        </p:txBody>
      </p:sp>
      <p:sp>
        <p:nvSpPr>
          <p:cNvPr id="3" name="コンテンツ プレースホルダー 2"/>
          <p:cNvSpPr>
            <a:spLocks noGrp="1"/>
          </p:cNvSpPr>
          <p:nvPr>
            <p:ph idx="1"/>
          </p:nvPr>
        </p:nvSpPr>
        <p:spPr>
          <a:xfrm>
            <a:off x="331776" y="1600200"/>
            <a:ext cx="8686800" cy="5121275"/>
          </a:xfrm>
        </p:spPr>
        <p:txBody>
          <a:bodyPr>
            <a:normAutofit fontScale="92500"/>
          </a:bodyPr>
          <a:lstStyle/>
          <a:p>
            <a:r>
              <a:rPr lang="en-US" altLang="ja-JP" dirty="0" smtClean="0"/>
              <a:t>-15.9</a:t>
            </a:r>
            <a:r>
              <a:rPr lang="ja-JP" altLang="en-US" dirty="0" smtClean="0"/>
              <a:t>等級に達する暗い銀河まで初めて観測できた</a:t>
            </a:r>
            <a:r>
              <a:rPr lang="en-US" altLang="ja-JP" dirty="0"/>
              <a:t>.</a:t>
            </a:r>
            <a:endParaRPr kumimoji="1" lang="en-US" altLang="ja-JP" dirty="0" smtClean="0"/>
          </a:p>
          <a:p>
            <a:r>
              <a:rPr kumimoji="1" lang="ja-JP" altLang="en-US" dirty="0" smtClean="0"/>
              <a:t>再電離源は銀河</a:t>
            </a:r>
            <a:r>
              <a:rPr kumimoji="1" lang="en-US" altLang="ja-JP" dirty="0" smtClean="0"/>
              <a:t>(</a:t>
            </a:r>
            <a:r>
              <a:rPr kumimoji="1" lang="ja-JP" altLang="en-US" dirty="0" smtClean="0"/>
              <a:t>星</a:t>
            </a:r>
            <a:r>
              <a:rPr kumimoji="1" lang="en-US" altLang="ja-JP" dirty="0" smtClean="0"/>
              <a:t>)</a:t>
            </a:r>
            <a:r>
              <a:rPr kumimoji="1" lang="ja-JP" altLang="en-US" dirty="0" smtClean="0"/>
              <a:t>で説明可能という示唆</a:t>
            </a:r>
            <a:r>
              <a:rPr kumimoji="1" lang="en-US" altLang="ja-JP" dirty="0" smtClean="0"/>
              <a:t>.</a:t>
            </a:r>
            <a:endParaRPr lang="en-US" altLang="ja-JP" dirty="0"/>
          </a:p>
          <a:p>
            <a:pPr lvl="1">
              <a:buFont typeface="Wingdings" charset="2"/>
              <a:buChar char="Ø"/>
            </a:pPr>
            <a:r>
              <a:rPr lang="en-US" altLang="ja-JP" dirty="0" smtClean="0"/>
              <a:t>z=7</a:t>
            </a:r>
            <a:r>
              <a:rPr lang="ja-JP" altLang="en-US" dirty="0" smtClean="0"/>
              <a:t>で再電離に十分な光子が得られるため、</a:t>
            </a:r>
            <a:r>
              <a:rPr lang="en-US" altLang="ja-JP" dirty="0" smtClean="0"/>
              <a:t>z=6</a:t>
            </a:r>
            <a:r>
              <a:rPr lang="ja-JP" altLang="en-US" dirty="0" smtClean="0"/>
              <a:t>で再電離が完了できると考えられる</a:t>
            </a:r>
            <a:r>
              <a:rPr lang="en-US" altLang="ja-JP" dirty="0" smtClean="0"/>
              <a:t>.</a:t>
            </a:r>
          </a:p>
          <a:p>
            <a:pPr lvl="1">
              <a:buFont typeface="Wingdings" charset="2"/>
              <a:buChar char="Ø"/>
            </a:pPr>
            <a:endParaRPr kumimoji="1" lang="en-US" altLang="ja-JP" dirty="0" smtClean="0"/>
          </a:p>
          <a:p>
            <a:r>
              <a:rPr lang="ja-JP" altLang="en-US" u="sng" dirty="0" smtClean="0"/>
              <a:t>今後の課題：</a:t>
            </a:r>
            <a:endParaRPr lang="en-US" altLang="ja-JP" u="sng" dirty="0" smtClean="0"/>
          </a:p>
          <a:p>
            <a:pPr lvl="1">
              <a:buFont typeface="Wingdings" charset="2"/>
              <a:buChar char="v"/>
            </a:pPr>
            <a:r>
              <a:rPr lang="ja-JP" altLang="en-US" dirty="0" smtClean="0"/>
              <a:t>銀河の検出個数が数個と少ない</a:t>
            </a:r>
            <a:r>
              <a:rPr lang="en-US" altLang="ja-JP" dirty="0" smtClean="0"/>
              <a:t>.</a:t>
            </a:r>
            <a:r>
              <a:rPr lang="ja-JP" altLang="en-US" dirty="0" smtClean="0"/>
              <a:t>（統計的不定性）</a:t>
            </a:r>
            <a:endParaRPr lang="en-US" altLang="ja-JP" dirty="0" smtClean="0"/>
          </a:p>
          <a:p>
            <a:pPr lvl="1">
              <a:buFont typeface="Wingdings" charset="2"/>
              <a:buChar char="v"/>
            </a:pPr>
            <a:r>
              <a:rPr lang="en-US" altLang="ja-JP" dirty="0" smtClean="0"/>
              <a:t>cosmic variance(</a:t>
            </a:r>
            <a:r>
              <a:rPr lang="ja-JP" altLang="en-US" dirty="0" smtClean="0"/>
              <a:t>１カ所しか見ていないため</a:t>
            </a:r>
            <a:r>
              <a:rPr lang="en-US" altLang="ja-JP" dirty="0" smtClean="0"/>
              <a:t>)</a:t>
            </a:r>
          </a:p>
          <a:p>
            <a:pPr lvl="1">
              <a:buFont typeface="Wingdings" charset="2"/>
              <a:buChar char="v"/>
            </a:pPr>
            <a:r>
              <a:rPr lang="en-US" altLang="ja-JP" dirty="0" smtClean="0"/>
              <a:t>HFF</a:t>
            </a:r>
            <a:r>
              <a:rPr lang="ja-JP" altLang="en-US" dirty="0" smtClean="0"/>
              <a:t>の観測予定の残り５個のデータから、この結果が</a:t>
            </a:r>
            <a:endParaRPr lang="en-US" altLang="ja-JP" dirty="0" smtClean="0"/>
          </a:p>
          <a:p>
            <a:pPr marL="457200" lvl="1" indent="0">
              <a:buNone/>
            </a:pPr>
            <a:r>
              <a:rPr lang="ja-JP" altLang="ja-JP" dirty="0"/>
              <a:t>　</a:t>
            </a:r>
            <a:r>
              <a:rPr lang="ja-JP" altLang="en-US" dirty="0" smtClean="0"/>
              <a:t>正しいかどうか検証したい</a:t>
            </a:r>
            <a:r>
              <a:rPr lang="en-US" altLang="ja-JP" dirty="0" smtClean="0"/>
              <a:t>.</a:t>
            </a:r>
            <a:endParaRPr kumimoji="1" lang="en-US" altLang="ja-JP" dirty="0" smtClean="0"/>
          </a:p>
          <a:p>
            <a:endParaRPr kumimoji="1" lang="ja-JP" altLang="en-US" dirty="0"/>
          </a:p>
        </p:txBody>
      </p:sp>
      <p:sp>
        <p:nvSpPr>
          <p:cNvPr id="4" name="スライド番号プレースホルダー 3"/>
          <p:cNvSpPr>
            <a:spLocks noGrp="1"/>
          </p:cNvSpPr>
          <p:nvPr>
            <p:ph type="sldNum" sz="quarter" idx="12"/>
          </p:nvPr>
        </p:nvSpPr>
        <p:spPr/>
        <p:txBody>
          <a:bodyPr/>
          <a:lstStyle/>
          <a:p>
            <a:fld id="{CF868150-7504-5844-9F68-33CDB80429EB}" type="slidenum">
              <a:rPr kumimoji="1" lang="ja-JP" altLang="en-US" smtClean="0"/>
              <a:t>31</a:t>
            </a:fld>
            <a:endParaRPr kumimoji="1" lang="ja-JP" altLang="en-US"/>
          </a:p>
        </p:txBody>
      </p:sp>
      <p:sp>
        <p:nvSpPr>
          <p:cNvPr id="8" name="テキスト ボックス 7"/>
          <p:cNvSpPr txBox="1"/>
          <p:nvPr/>
        </p:nvSpPr>
        <p:spPr>
          <a:xfrm>
            <a:off x="-3166533" y="1947333"/>
            <a:ext cx="184666" cy="369332"/>
          </a:xfrm>
          <a:prstGeom prst="rect">
            <a:avLst/>
          </a:prstGeom>
          <a:noFill/>
        </p:spPr>
        <p:txBody>
          <a:bodyPr wrap="none" rtlCol="0">
            <a:spAutoFit/>
          </a:bodyPr>
          <a:lstStyle/>
          <a:p>
            <a:endParaRPr kumimoji="1" lang="ja-JP" altLang="en-US" dirty="0"/>
          </a:p>
        </p:txBody>
      </p:sp>
    </p:spTree>
    <p:extLst>
      <p:ext uri="{BB962C8B-B14F-4D97-AF65-F5344CB8AC3E}">
        <p14:creationId xmlns:p14="http://schemas.microsoft.com/office/powerpoint/2010/main" val="334011189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スクリーンショット（2014-03-08 10.52.40）.png"/>
          <p:cNvPicPr>
            <a:picLocks noChangeAspect="1"/>
          </p:cNvPicPr>
          <p:nvPr/>
        </p:nvPicPr>
        <p:blipFill>
          <a:blip r:embed="rId3">
            <a:alphaModFix amt="71000"/>
            <a:extLst>
              <a:ext uri="{28A0092B-C50C-407E-A947-70E740481C1C}">
                <a14:useLocalDpi xmlns:a14="http://schemas.microsoft.com/office/drawing/2010/main" val="0"/>
              </a:ext>
            </a:extLst>
          </a:blip>
          <a:stretch>
            <a:fillRect/>
          </a:stretch>
        </p:blipFill>
        <p:spPr>
          <a:xfrm>
            <a:off x="0" y="0"/>
            <a:ext cx="9595340" cy="10822888"/>
          </a:xfrm>
          <a:prstGeom prst="rect">
            <a:avLst/>
          </a:prstGeom>
        </p:spPr>
      </p:pic>
      <p:sp>
        <p:nvSpPr>
          <p:cNvPr id="8" name="角丸四角形 7"/>
          <p:cNvSpPr/>
          <p:nvPr/>
        </p:nvSpPr>
        <p:spPr>
          <a:xfrm>
            <a:off x="183799" y="3589867"/>
            <a:ext cx="8839061" cy="3097742"/>
          </a:xfrm>
          <a:prstGeom prst="roundRect">
            <a:avLst/>
          </a:prstGeom>
          <a:solidFill>
            <a:schemeClr val="bg1">
              <a:alpha val="64000"/>
            </a:schemeClr>
          </a:solidFill>
          <a:ln>
            <a:solidFill>
              <a:schemeClr val="bg1">
                <a:alpha val="37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183799" y="1366839"/>
            <a:ext cx="8839061" cy="1647297"/>
          </a:xfrm>
          <a:prstGeom prst="roundRect">
            <a:avLst/>
          </a:prstGeom>
          <a:solidFill>
            <a:schemeClr val="bg1">
              <a:alpha val="6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solidFill>
                  <a:schemeClr val="bg1"/>
                </a:solidFill>
              </a:rPr>
              <a:t>まとめ</a:t>
            </a:r>
            <a:endParaRPr kumimoji="1" lang="ja-JP" altLang="en-US" dirty="0">
              <a:solidFill>
                <a:schemeClr val="bg1"/>
              </a:solidFill>
            </a:endParaRPr>
          </a:p>
        </p:txBody>
      </p:sp>
      <p:sp>
        <p:nvSpPr>
          <p:cNvPr id="4" name="コンテンツ プレースホルダー 3"/>
          <p:cNvSpPr>
            <a:spLocks noGrp="1"/>
          </p:cNvSpPr>
          <p:nvPr>
            <p:ph idx="1"/>
          </p:nvPr>
        </p:nvSpPr>
        <p:spPr>
          <a:xfrm>
            <a:off x="183799" y="1417638"/>
            <a:ext cx="8503001" cy="5118630"/>
          </a:xfrm>
        </p:spPr>
        <p:txBody>
          <a:bodyPr>
            <a:normAutofit fontScale="85000" lnSpcReduction="10000"/>
          </a:bodyPr>
          <a:lstStyle/>
          <a:p>
            <a:pPr>
              <a:lnSpc>
                <a:spcPct val="110000"/>
              </a:lnSpc>
            </a:pPr>
            <a:r>
              <a:rPr kumimoji="1" lang="en-US" altLang="ja-JP" dirty="0" smtClean="0"/>
              <a:t>HFF</a:t>
            </a:r>
            <a:r>
              <a:rPr kumimoji="1" lang="ja-JP" altLang="en-US" dirty="0" smtClean="0"/>
              <a:t>プロジェクトで、重力レンズを利用して遠方銀河を</a:t>
            </a:r>
            <a:endParaRPr kumimoji="1" lang="en-US" altLang="ja-JP" dirty="0" smtClean="0"/>
          </a:p>
          <a:p>
            <a:pPr marL="0" indent="0">
              <a:lnSpc>
                <a:spcPct val="110000"/>
              </a:lnSpc>
              <a:buNone/>
            </a:pPr>
            <a:r>
              <a:rPr lang="ja-JP" altLang="ja-JP" dirty="0"/>
              <a:t>　</a:t>
            </a:r>
            <a:r>
              <a:rPr kumimoji="1" lang="ja-JP" altLang="en-US" dirty="0" smtClean="0"/>
              <a:t>検出し、</a:t>
            </a:r>
            <a:r>
              <a:rPr kumimoji="1" lang="en-US" altLang="ja-JP" dirty="0" smtClean="0"/>
              <a:t>UV</a:t>
            </a:r>
            <a:r>
              <a:rPr kumimoji="1" lang="ja-JP" altLang="en-US" dirty="0" smtClean="0"/>
              <a:t>の</a:t>
            </a:r>
            <a:r>
              <a:rPr lang="ja-JP" altLang="en-US" dirty="0" smtClean="0"/>
              <a:t>光度</a:t>
            </a:r>
            <a:r>
              <a:rPr kumimoji="1" lang="ja-JP" altLang="en-US" dirty="0" smtClean="0"/>
              <a:t>密度を求めた</a:t>
            </a:r>
            <a:r>
              <a:rPr kumimoji="1" lang="en-US" altLang="ja-JP" dirty="0" smtClean="0"/>
              <a:t>.</a:t>
            </a:r>
          </a:p>
          <a:p>
            <a:pPr marL="0" indent="0">
              <a:lnSpc>
                <a:spcPct val="110000"/>
              </a:lnSpc>
              <a:buNone/>
            </a:pPr>
            <a:r>
              <a:rPr lang="en-US" altLang="ja-JP" dirty="0" smtClean="0"/>
              <a:t>    →</a:t>
            </a:r>
            <a:r>
              <a:rPr lang="ja-JP" altLang="en-US" dirty="0" smtClean="0"/>
              <a:t>再電離源が銀河</a:t>
            </a:r>
            <a:r>
              <a:rPr lang="en-US" altLang="ja-JP" dirty="0" smtClean="0"/>
              <a:t>(</a:t>
            </a:r>
            <a:r>
              <a:rPr lang="ja-JP" altLang="en-US" dirty="0" smtClean="0"/>
              <a:t>星</a:t>
            </a:r>
            <a:r>
              <a:rPr lang="en-US" altLang="ja-JP" dirty="0" smtClean="0"/>
              <a:t>)</a:t>
            </a:r>
            <a:r>
              <a:rPr lang="ja-JP" altLang="en-US" dirty="0" smtClean="0"/>
              <a:t>だけで説明できるか調べた</a:t>
            </a:r>
            <a:r>
              <a:rPr lang="en-US" altLang="ja-JP" dirty="0" smtClean="0"/>
              <a:t>.</a:t>
            </a:r>
          </a:p>
          <a:p>
            <a:pPr marL="0" indent="0">
              <a:buNone/>
            </a:pPr>
            <a:endParaRPr kumimoji="1" lang="en-US" altLang="ja-JP" dirty="0" smtClean="0"/>
          </a:p>
          <a:p>
            <a:pPr marL="0" indent="0">
              <a:buNone/>
            </a:pPr>
            <a:endParaRPr kumimoji="1" lang="en-US" altLang="ja-JP" dirty="0"/>
          </a:p>
          <a:p>
            <a:r>
              <a:rPr lang="ja-JP" altLang="en-US" dirty="0" smtClean="0"/>
              <a:t>今まで実現できなかった暗い天体</a:t>
            </a:r>
            <a:r>
              <a:rPr lang="en-US" altLang="ja-JP" dirty="0" smtClean="0"/>
              <a:t>(-15.9</a:t>
            </a:r>
            <a:r>
              <a:rPr lang="ja-JP" altLang="en-US" dirty="0" smtClean="0"/>
              <a:t>等級</a:t>
            </a:r>
            <a:r>
              <a:rPr lang="en-US" altLang="ja-JP" dirty="0" smtClean="0"/>
              <a:t>)</a:t>
            </a:r>
            <a:r>
              <a:rPr lang="ja-JP" altLang="en-US" dirty="0" smtClean="0"/>
              <a:t>まで検出することができた</a:t>
            </a:r>
            <a:r>
              <a:rPr lang="en-US" altLang="ja-JP" dirty="0" smtClean="0"/>
              <a:t>.</a:t>
            </a:r>
          </a:p>
          <a:p>
            <a:pPr marL="0" indent="0">
              <a:buNone/>
            </a:pPr>
            <a:r>
              <a:rPr kumimoji="1" lang="ja-JP" altLang="en-US" dirty="0" smtClean="0"/>
              <a:t>　</a:t>
            </a:r>
            <a:r>
              <a:rPr kumimoji="1" lang="en-US" altLang="ja-JP" dirty="0" smtClean="0"/>
              <a:t>→</a:t>
            </a:r>
            <a:r>
              <a:rPr kumimoji="1" lang="ja-JP" altLang="en-US" dirty="0" smtClean="0"/>
              <a:t>宇宙再電離に必要な</a:t>
            </a:r>
            <a:r>
              <a:rPr lang="ja-JP" altLang="en-US" dirty="0" smtClean="0"/>
              <a:t>電離光子を銀河だけで</a:t>
            </a:r>
            <a:endParaRPr lang="en-US" altLang="ja-JP" dirty="0" smtClean="0"/>
          </a:p>
          <a:p>
            <a:pPr marL="0" indent="0">
              <a:buNone/>
            </a:pPr>
            <a:r>
              <a:rPr lang="ja-JP" altLang="ja-JP" dirty="0"/>
              <a:t>　</a:t>
            </a:r>
            <a:r>
              <a:rPr lang="ja-JP" altLang="en-US" dirty="0" smtClean="0"/>
              <a:t>　</a:t>
            </a:r>
            <a:r>
              <a:rPr lang="en-US" altLang="ja-JP" dirty="0" smtClean="0"/>
              <a:t> </a:t>
            </a:r>
            <a:r>
              <a:rPr lang="ja-JP" altLang="en-US" dirty="0" smtClean="0"/>
              <a:t>説明できるという示唆</a:t>
            </a:r>
            <a:r>
              <a:rPr lang="en-US" altLang="ja-JP" dirty="0" smtClean="0"/>
              <a:t>.</a:t>
            </a:r>
          </a:p>
          <a:p>
            <a:pPr marL="0" indent="0">
              <a:buNone/>
            </a:pPr>
            <a:endParaRPr lang="en-US" altLang="ja-JP" dirty="0" smtClean="0"/>
          </a:p>
          <a:p>
            <a:pPr marL="0" indent="0">
              <a:buNone/>
            </a:pPr>
            <a:r>
              <a:rPr lang="ja-JP" altLang="en-US" dirty="0" smtClean="0"/>
              <a:t>　</a:t>
            </a:r>
            <a:r>
              <a:rPr lang="en-US" altLang="ja-JP" dirty="0" smtClean="0"/>
              <a:t>⇒</a:t>
            </a:r>
            <a:r>
              <a:rPr kumimoji="1" lang="ja-JP" altLang="en-US" dirty="0" smtClean="0"/>
              <a:t>今後の</a:t>
            </a:r>
            <a:r>
              <a:rPr kumimoji="1" lang="en-US" altLang="ja-JP" dirty="0" smtClean="0"/>
              <a:t>HFF</a:t>
            </a:r>
            <a:r>
              <a:rPr kumimoji="1" lang="ja-JP" altLang="en-US" dirty="0" smtClean="0"/>
              <a:t>データで検証</a:t>
            </a:r>
            <a:endParaRPr kumimoji="1" lang="ja-JP" altLang="en-US" dirty="0"/>
          </a:p>
        </p:txBody>
      </p:sp>
      <p:sp>
        <p:nvSpPr>
          <p:cNvPr id="3" name="スライド番号プレースホルダー 2"/>
          <p:cNvSpPr>
            <a:spLocks noGrp="1"/>
          </p:cNvSpPr>
          <p:nvPr>
            <p:ph type="sldNum" sz="quarter" idx="12"/>
          </p:nvPr>
        </p:nvSpPr>
        <p:spPr/>
        <p:txBody>
          <a:bodyPr/>
          <a:lstStyle/>
          <a:p>
            <a:fld id="{CF868150-7504-5844-9F68-33CDB80429EB}" type="slidenum">
              <a:rPr kumimoji="1" lang="ja-JP" altLang="en-US" smtClean="0"/>
              <a:t>32</a:t>
            </a:fld>
            <a:endParaRPr kumimoji="1" lang="ja-JP" altLang="en-US"/>
          </a:p>
        </p:txBody>
      </p:sp>
      <p:sp>
        <p:nvSpPr>
          <p:cNvPr id="6" name="テキスト ボックス 5"/>
          <p:cNvSpPr txBox="1"/>
          <p:nvPr/>
        </p:nvSpPr>
        <p:spPr>
          <a:xfrm>
            <a:off x="11108267" y="2946400"/>
            <a:ext cx="184666" cy="369332"/>
          </a:xfrm>
          <a:prstGeom prst="rect">
            <a:avLst/>
          </a:prstGeom>
          <a:noFill/>
        </p:spPr>
        <p:txBody>
          <a:bodyPr wrap="none" rtlCol="0">
            <a:spAutoFit/>
          </a:bodyPr>
          <a:lstStyle/>
          <a:p>
            <a:endParaRPr kumimoji="1" lang="ja-JP" altLang="en-US" dirty="0"/>
          </a:p>
        </p:txBody>
      </p:sp>
    </p:spTree>
    <p:extLst>
      <p:ext uri="{BB962C8B-B14F-4D97-AF65-F5344CB8AC3E}">
        <p14:creationId xmlns:p14="http://schemas.microsoft.com/office/powerpoint/2010/main" val="192066964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alphaModFix/>
          </a:blip>
          <a:stretch>
            <a:fillRect/>
          </a:stretch>
        </p:blipFill>
        <p:spPr>
          <a:xfrm>
            <a:off x="-824713" y="-65682"/>
            <a:ext cx="12328865" cy="7043273"/>
          </a:xfrm>
          <a:prstGeom prst="rect">
            <a:avLst/>
          </a:prstGeom>
        </p:spPr>
      </p:pic>
      <p:sp>
        <p:nvSpPr>
          <p:cNvPr id="2" name="タイトル 1"/>
          <p:cNvSpPr>
            <a:spLocks noGrp="1"/>
          </p:cNvSpPr>
          <p:nvPr>
            <p:ph type="ctrTitle"/>
          </p:nvPr>
        </p:nvSpPr>
        <p:spPr>
          <a:xfrm rot="1122848">
            <a:off x="-92578" y="3310487"/>
            <a:ext cx="7772400" cy="1470025"/>
          </a:xfrm>
        </p:spPr>
        <p:txBody>
          <a:bodyPr>
            <a:normAutofit/>
          </a:bodyPr>
          <a:lstStyle/>
          <a:p>
            <a:r>
              <a:rPr lang="en-US" altLang="ja-JP" dirty="0" smtClean="0">
                <a:solidFill>
                  <a:schemeClr val="bg1"/>
                </a:solidFill>
                <a:latin typeface="Bernard MT Condensed"/>
                <a:cs typeface="Bernard MT Condensed"/>
              </a:rPr>
              <a:t>Thank You for Your Attention !</a:t>
            </a:r>
            <a:endParaRPr kumimoji="1" lang="ja-JP" altLang="en-US" dirty="0">
              <a:solidFill>
                <a:schemeClr val="bg1"/>
              </a:solidFill>
              <a:latin typeface="Bernard MT Condensed"/>
              <a:cs typeface="Bernard MT Condensed"/>
            </a:endParaRPr>
          </a:p>
        </p:txBody>
      </p:sp>
      <p:sp>
        <p:nvSpPr>
          <p:cNvPr id="5" name="スライド番号プレースホルダー 4"/>
          <p:cNvSpPr>
            <a:spLocks noGrp="1"/>
          </p:cNvSpPr>
          <p:nvPr>
            <p:ph type="sldNum" sz="quarter" idx="12"/>
          </p:nvPr>
        </p:nvSpPr>
        <p:spPr/>
        <p:txBody>
          <a:bodyPr/>
          <a:lstStyle/>
          <a:p>
            <a:fld id="{CF868150-7504-5844-9F68-33CDB80429EB}" type="slidenum">
              <a:rPr kumimoji="1" lang="ja-JP" altLang="en-US" smtClean="0"/>
              <a:t>33</a:t>
            </a:fld>
            <a:endParaRPr kumimoji="1" lang="ja-JP" altLang="en-US"/>
          </a:p>
        </p:txBody>
      </p:sp>
    </p:spTree>
    <p:extLst>
      <p:ext uri="{BB962C8B-B14F-4D97-AF65-F5344CB8AC3E}">
        <p14:creationId xmlns:p14="http://schemas.microsoft.com/office/powerpoint/2010/main" val="70167794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en-US" altLang="ja-JP" dirty="0" err="1" smtClean="0"/>
              <a:t>APPENdIX</a:t>
            </a:r>
            <a:r>
              <a:rPr lang="ja-JP" altLang="en-US" sz="4800" dirty="0" smtClean="0"/>
              <a:t></a:t>
            </a:r>
            <a:endParaRPr kumimoji="1" lang="ja-JP" altLang="en-US" sz="4800" dirty="0"/>
          </a:p>
        </p:txBody>
      </p:sp>
      <p:sp>
        <p:nvSpPr>
          <p:cNvPr id="2" name="スライド番号プレースホルダー 1"/>
          <p:cNvSpPr>
            <a:spLocks noGrp="1"/>
          </p:cNvSpPr>
          <p:nvPr>
            <p:ph type="sldNum" sz="quarter" idx="12"/>
          </p:nvPr>
        </p:nvSpPr>
        <p:spPr/>
        <p:txBody>
          <a:bodyPr/>
          <a:lstStyle/>
          <a:p>
            <a:fld id="{CF868150-7504-5844-9F68-33CDB80429EB}" type="slidenum">
              <a:rPr kumimoji="1" lang="ja-JP" altLang="en-US" smtClean="0"/>
              <a:t>34</a:t>
            </a:fld>
            <a:endParaRPr kumimoji="1" lang="ja-JP" altLang="en-US"/>
          </a:p>
        </p:txBody>
      </p:sp>
    </p:spTree>
    <p:extLst>
      <p:ext uri="{BB962C8B-B14F-4D97-AF65-F5344CB8AC3E}">
        <p14:creationId xmlns:p14="http://schemas.microsoft.com/office/powerpoint/2010/main" val="244746410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normAutofit/>
          </a:bodyPr>
          <a:lstStyle/>
          <a:p>
            <a:pPr algn="r"/>
            <a:r>
              <a:rPr kumimoji="1" lang="ja-JP" altLang="en-US" sz="2800" dirty="0" smtClean="0"/>
              <a:t>観測領域</a:t>
            </a:r>
            <a:endParaRPr kumimoji="1" lang="ja-JP" altLang="en-US" sz="2800" dirty="0"/>
          </a:p>
        </p:txBody>
      </p:sp>
      <p:sp>
        <p:nvSpPr>
          <p:cNvPr id="8" name="コンテンツ プレースホルダー 7"/>
          <p:cNvSpPr>
            <a:spLocks noGrp="1"/>
          </p:cNvSpPr>
          <p:nvPr>
            <p:ph idx="1"/>
          </p:nvPr>
        </p:nvSpPr>
        <p:spPr>
          <a:xfrm>
            <a:off x="6215528" y="1600200"/>
            <a:ext cx="2471271" cy="4525963"/>
          </a:xfrm>
        </p:spPr>
        <p:txBody>
          <a:bodyPr/>
          <a:lstStyle/>
          <a:p>
            <a:pPr marL="0" indent="0">
              <a:buNone/>
            </a:pPr>
            <a:r>
              <a:rPr kumimoji="1" lang="en-US" altLang="ja-JP" dirty="0" err="1" smtClean="0"/>
              <a:t>Abell</a:t>
            </a:r>
            <a:r>
              <a:rPr kumimoji="1" lang="en-US" altLang="ja-JP" dirty="0" smtClean="0"/>
              <a:t> 2744</a:t>
            </a:r>
          </a:p>
          <a:p>
            <a:pPr marL="0" indent="0">
              <a:buNone/>
            </a:pPr>
            <a:r>
              <a:rPr lang="en-US" altLang="ja-JP" dirty="0" smtClean="0"/>
              <a:t>WFC</a:t>
            </a:r>
          </a:p>
          <a:p>
            <a:pPr marL="0" indent="0">
              <a:buNone/>
            </a:pPr>
            <a:r>
              <a:rPr kumimoji="1" lang="en-US" altLang="ja-JP" dirty="0" smtClean="0"/>
              <a:t>(F435W,</a:t>
            </a:r>
          </a:p>
          <a:p>
            <a:pPr marL="0" indent="0">
              <a:buNone/>
            </a:pPr>
            <a:r>
              <a:rPr lang="en-US" altLang="ja-JP" dirty="0" smtClean="0"/>
              <a:t> F606W,</a:t>
            </a:r>
          </a:p>
          <a:p>
            <a:pPr marL="0" indent="0">
              <a:buNone/>
            </a:pPr>
            <a:r>
              <a:rPr kumimoji="1" lang="en-US" altLang="ja-JP" dirty="0" smtClean="0"/>
              <a:t> F814W)</a:t>
            </a:r>
          </a:p>
          <a:p>
            <a:pPr marL="0" indent="0">
              <a:buNone/>
            </a:pPr>
            <a:r>
              <a:rPr lang="en-US" altLang="ja-JP" dirty="0" smtClean="0"/>
              <a:t>→</a:t>
            </a:r>
            <a:r>
              <a:rPr lang="ja-JP" altLang="en-US" smtClean="0"/>
              <a:t>合成</a:t>
            </a:r>
            <a:endParaRPr kumimoji="1" lang="ja-JP" altLang="en-US" dirty="0"/>
          </a:p>
        </p:txBody>
      </p:sp>
      <p:sp>
        <p:nvSpPr>
          <p:cNvPr id="4" name="スライド番号プレースホルダー 3"/>
          <p:cNvSpPr>
            <a:spLocks noGrp="1"/>
          </p:cNvSpPr>
          <p:nvPr>
            <p:ph type="sldNum" sz="quarter" idx="12"/>
          </p:nvPr>
        </p:nvSpPr>
        <p:spPr/>
        <p:txBody>
          <a:bodyPr/>
          <a:lstStyle/>
          <a:p>
            <a:fld id="{CF868150-7504-5844-9F68-33CDB80429EB}" type="slidenum">
              <a:rPr kumimoji="1" lang="ja-JP" altLang="en-US" smtClean="0"/>
              <a:t>35</a:t>
            </a:fld>
            <a:endParaRPr kumimoji="1" lang="ja-JP" altLang="en-US"/>
          </a:p>
        </p:txBody>
      </p:sp>
      <p:pic>
        <p:nvPicPr>
          <p:cNvPr id="6" name="図 5" descr="Screen Shot 2014-03-08 at 7.43.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068139" cy="6858000"/>
          </a:xfrm>
          <a:prstGeom prst="rect">
            <a:avLst/>
          </a:prstGeom>
        </p:spPr>
      </p:pic>
    </p:spTree>
    <p:extLst>
      <p:ext uri="{BB962C8B-B14F-4D97-AF65-F5344CB8AC3E}">
        <p14:creationId xmlns:p14="http://schemas.microsoft.com/office/powerpoint/2010/main" val="417014163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CF868150-7504-5844-9F68-33CDB80429EB}" type="slidenum">
              <a:rPr kumimoji="1" lang="ja-JP" altLang="en-US" smtClean="0"/>
              <a:t>36</a:t>
            </a:fld>
            <a:endParaRPr kumimoji="1" lang="ja-JP" altLang="en-US"/>
          </a:p>
        </p:txBody>
      </p:sp>
      <p:pic>
        <p:nvPicPr>
          <p:cNvPr id="3" name="図 2" descr="スクリーンショット 2014-03-08 9.30.5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4065" y="690476"/>
            <a:ext cx="6182330" cy="5397500"/>
          </a:xfrm>
          <a:prstGeom prst="rect">
            <a:avLst/>
          </a:prstGeom>
        </p:spPr>
      </p:pic>
    </p:spTree>
    <p:extLst>
      <p:ext uri="{BB962C8B-B14F-4D97-AF65-F5344CB8AC3E}">
        <p14:creationId xmlns:p14="http://schemas.microsoft.com/office/powerpoint/2010/main" val="397592166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err="1" smtClean="0"/>
              <a:t>Reionization</a:t>
            </a:r>
            <a:endParaRPr kumimoji="1" lang="ja-JP" altLang="en-US" dirty="0"/>
          </a:p>
        </p:txBody>
      </p:sp>
      <p:sp>
        <p:nvSpPr>
          <p:cNvPr id="4" name="スライド番号プレースホルダー 3"/>
          <p:cNvSpPr>
            <a:spLocks noGrp="1"/>
          </p:cNvSpPr>
          <p:nvPr>
            <p:ph type="sldNum" sz="quarter" idx="12"/>
          </p:nvPr>
        </p:nvSpPr>
        <p:spPr/>
        <p:txBody>
          <a:bodyPr/>
          <a:lstStyle/>
          <a:p>
            <a:fld id="{CF868150-7504-5844-9F68-33CDB80429EB}" type="slidenum">
              <a:rPr kumimoji="1" lang="ja-JP" altLang="en-US" smtClean="0"/>
              <a:t>4</a:t>
            </a:fld>
            <a:endParaRPr kumimoji="1" lang="ja-JP" altLang="en-US"/>
          </a:p>
        </p:txBody>
      </p:sp>
      <p:pic>
        <p:nvPicPr>
          <p:cNvPr id="5" name="図 4"/>
          <p:cNvPicPr>
            <a:picLocks noChangeAspect="1"/>
          </p:cNvPicPr>
          <p:nvPr/>
        </p:nvPicPr>
        <p:blipFill>
          <a:blip r:embed="rId3"/>
          <a:stretch>
            <a:fillRect/>
          </a:stretch>
        </p:blipFill>
        <p:spPr>
          <a:xfrm>
            <a:off x="0" y="2452167"/>
            <a:ext cx="9312903" cy="2304294"/>
          </a:xfrm>
          <a:prstGeom prst="rect">
            <a:avLst/>
          </a:prstGeom>
        </p:spPr>
      </p:pic>
      <p:sp>
        <p:nvSpPr>
          <p:cNvPr id="10" name="テキスト ボックス 9"/>
          <p:cNvSpPr txBox="1"/>
          <p:nvPr/>
        </p:nvSpPr>
        <p:spPr>
          <a:xfrm>
            <a:off x="250636" y="5982214"/>
            <a:ext cx="9494888" cy="369332"/>
          </a:xfrm>
          <a:prstGeom prst="rect">
            <a:avLst/>
          </a:prstGeom>
          <a:noFill/>
        </p:spPr>
        <p:txBody>
          <a:bodyPr wrap="square" rtlCol="0">
            <a:spAutoFit/>
          </a:bodyPr>
          <a:lstStyle/>
          <a:p>
            <a:r>
              <a:rPr lang="en-US" altLang="ja-JP" dirty="0"/>
              <a:t>Cosmic </a:t>
            </a:r>
            <a:r>
              <a:rPr lang="en-US" altLang="ja-JP" dirty="0" err="1"/>
              <a:t>reionization</a:t>
            </a:r>
            <a:r>
              <a:rPr lang="en-US" altLang="ja-JP" dirty="0"/>
              <a:t> is one of the most important </a:t>
            </a:r>
            <a:r>
              <a:rPr lang="en-US" altLang="ja-JP" dirty="0" smtClean="0"/>
              <a:t>events in </a:t>
            </a:r>
            <a:r>
              <a:rPr lang="en-US" altLang="ja-JP" dirty="0"/>
              <a:t>the early history of the </a:t>
            </a:r>
            <a:r>
              <a:rPr lang="en-US" altLang="ja-JP" dirty="0" smtClean="0"/>
              <a:t>universe</a:t>
            </a:r>
            <a:endParaRPr kumimoji="1" lang="ja-JP" altLang="en-US" dirty="0"/>
          </a:p>
        </p:txBody>
      </p:sp>
    </p:spTree>
    <p:extLst>
      <p:ext uri="{BB962C8B-B14F-4D97-AF65-F5344CB8AC3E}">
        <p14:creationId xmlns:p14="http://schemas.microsoft.com/office/powerpoint/2010/main" val="412537098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再電離期の宇宙</a:t>
            </a:r>
            <a:endParaRPr kumimoji="1" lang="ja-JP" altLang="en-US" dirty="0"/>
          </a:p>
        </p:txBody>
      </p:sp>
      <p:sp>
        <p:nvSpPr>
          <p:cNvPr id="4" name="円/楕円 3"/>
          <p:cNvSpPr/>
          <p:nvPr/>
        </p:nvSpPr>
        <p:spPr>
          <a:xfrm>
            <a:off x="4590143" y="1923143"/>
            <a:ext cx="1016000" cy="9361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800" dirty="0" smtClean="0">
                <a:solidFill>
                  <a:srgbClr val="000000"/>
                </a:solidFill>
              </a:rPr>
              <a:t>H</a:t>
            </a:r>
            <a:endParaRPr kumimoji="1" lang="ja-JP" altLang="en-US" sz="2800" dirty="0">
              <a:solidFill>
                <a:srgbClr val="000000"/>
              </a:solidFill>
            </a:endParaRPr>
          </a:p>
        </p:txBody>
      </p:sp>
      <p:grpSp>
        <p:nvGrpSpPr>
          <p:cNvPr id="107" name="図形グループ 106"/>
          <p:cNvGrpSpPr/>
          <p:nvPr/>
        </p:nvGrpSpPr>
        <p:grpSpPr>
          <a:xfrm>
            <a:off x="985825" y="2395312"/>
            <a:ext cx="3409315" cy="380545"/>
            <a:chOff x="1693635" y="4276271"/>
            <a:chExt cx="5255079" cy="1438727"/>
          </a:xfrm>
        </p:grpSpPr>
        <p:grpSp>
          <p:nvGrpSpPr>
            <p:cNvPr id="64" name="図形グループ 63"/>
            <p:cNvGrpSpPr/>
            <p:nvPr/>
          </p:nvGrpSpPr>
          <p:grpSpPr>
            <a:xfrm>
              <a:off x="1693635" y="4723492"/>
              <a:ext cx="614190" cy="991506"/>
              <a:chOff x="1693635" y="4723492"/>
              <a:chExt cx="614190" cy="991506"/>
            </a:xfrm>
          </p:grpSpPr>
          <p:cxnSp>
            <p:nvCxnSpPr>
              <p:cNvPr id="42" name="曲線コネクタ 41"/>
              <p:cNvCxnSpPr/>
              <p:nvPr/>
            </p:nvCxnSpPr>
            <p:spPr>
              <a:xfrm rot="16200000" flipH="1">
                <a:off x="1639207" y="4777920"/>
                <a:ext cx="447221" cy="338365"/>
              </a:xfrm>
              <a:prstGeom prst="curvedConnector3">
                <a:avLst>
                  <a:gd name="adj1" fmla="val -112272"/>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59" name="曲線コネクタ 58"/>
              <p:cNvCxnSpPr/>
              <p:nvPr/>
            </p:nvCxnSpPr>
            <p:spPr>
              <a:xfrm rot="16200000" flipV="1">
                <a:off x="1888698" y="5295871"/>
                <a:ext cx="562428" cy="275825"/>
              </a:xfrm>
              <a:prstGeom prst="curvedConnector3">
                <a:avLst>
                  <a:gd name="adj1" fmla="val -91936"/>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62" name="直線コネクタ 61"/>
              <p:cNvCxnSpPr/>
              <p:nvPr/>
            </p:nvCxnSpPr>
            <p:spPr>
              <a:xfrm flipV="1">
                <a:off x="2307825" y="5170713"/>
                <a:ext cx="0" cy="544285"/>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63" name="直線コネクタ 62"/>
              <p:cNvCxnSpPr/>
              <p:nvPr/>
            </p:nvCxnSpPr>
            <p:spPr>
              <a:xfrm flipV="1">
                <a:off x="1693635" y="4723492"/>
                <a:ext cx="0" cy="544285"/>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grpSp>
        <p:grpSp>
          <p:nvGrpSpPr>
            <p:cNvPr id="65" name="図形グループ 64"/>
            <p:cNvGrpSpPr/>
            <p:nvPr/>
          </p:nvGrpSpPr>
          <p:grpSpPr>
            <a:xfrm>
              <a:off x="2307825" y="4656816"/>
              <a:ext cx="614190" cy="991506"/>
              <a:chOff x="1693635" y="4723492"/>
              <a:chExt cx="614190" cy="991506"/>
            </a:xfrm>
          </p:grpSpPr>
          <p:cxnSp>
            <p:nvCxnSpPr>
              <p:cNvPr id="66" name="曲線コネクタ 65"/>
              <p:cNvCxnSpPr/>
              <p:nvPr/>
            </p:nvCxnSpPr>
            <p:spPr>
              <a:xfrm rot="16200000" flipH="1">
                <a:off x="1639207" y="4777920"/>
                <a:ext cx="447221" cy="338365"/>
              </a:xfrm>
              <a:prstGeom prst="curvedConnector3">
                <a:avLst>
                  <a:gd name="adj1" fmla="val -112272"/>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67" name="曲線コネクタ 66"/>
              <p:cNvCxnSpPr/>
              <p:nvPr/>
            </p:nvCxnSpPr>
            <p:spPr>
              <a:xfrm rot="16200000" flipV="1">
                <a:off x="1888698" y="5295871"/>
                <a:ext cx="562428" cy="275825"/>
              </a:xfrm>
              <a:prstGeom prst="curvedConnector3">
                <a:avLst>
                  <a:gd name="adj1" fmla="val -91936"/>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68" name="直線コネクタ 67"/>
              <p:cNvCxnSpPr/>
              <p:nvPr/>
            </p:nvCxnSpPr>
            <p:spPr>
              <a:xfrm flipV="1">
                <a:off x="2307825" y="5170713"/>
                <a:ext cx="0" cy="544285"/>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69" name="直線コネクタ 68"/>
              <p:cNvCxnSpPr/>
              <p:nvPr/>
            </p:nvCxnSpPr>
            <p:spPr>
              <a:xfrm flipV="1">
                <a:off x="1693635" y="4723492"/>
                <a:ext cx="0" cy="544285"/>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grpSp>
        <p:grpSp>
          <p:nvGrpSpPr>
            <p:cNvPr id="70" name="図形グループ 69"/>
            <p:cNvGrpSpPr/>
            <p:nvPr/>
          </p:nvGrpSpPr>
          <p:grpSpPr>
            <a:xfrm>
              <a:off x="2922015" y="4590140"/>
              <a:ext cx="614190" cy="991506"/>
              <a:chOff x="1693635" y="4723492"/>
              <a:chExt cx="614190" cy="991506"/>
            </a:xfrm>
          </p:grpSpPr>
          <p:cxnSp>
            <p:nvCxnSpPr>
              <p:cNvPr id="71" name="曲線コネクタ 70"/>
              <p:cNvCxnSpPr/>
              <p:nvPr/>
            </p:nvCxnSpPr>
            <p:spPr>
              <a:xfrm rot="16200000" flipH="1">
                <a:off x="1639207" y="4777920"/>
                <a:ext cx="447221" cy="338365"/>
              </a:xfrm>
              <a:prstGeom prst="curvedConnector3">
                <a:avLst>
                  <a:gd name="adj1" fmla="val -112272"/>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72" name="曲線コネクタ 71"/>
              <p:cNvCxnSpPr/>
              <p:nvPr/>
            </p:nvCxnSpPr>
            <p:spPr>
              <a:xfrm rot="16200000" flipV="1">
                <a:off x="1888698" y="5295871"/>
                <a:ext cx="562428" cy="275825"/>
              </a:xfrm>
              <a:prstGeom prst="curvedConnector3">
                <a:avLst>
                  <a:gd name="adj1" fmla="val -91936"/>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73" name="直線コネクタ 72"/>
              <p:cNvCxnSpPr/>
              <p:nvPr/>
            </p:nvCxnSpPr>
            <p:spPr>
              <a:xfrm flipV="1">
                <a:off x="2307825" y="5170713"/>
                <a:ext cx="0" cy="544285"/>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74" name="直線コネクタ 73"/>
              <p:cNvCxnSpPr/>
              <p:nvPr/>
            </p:nvCxnSpPr>
            <p:spPr>
              <a:xfrm flipV="1">
                <a:off x="1693635" y="4723492"/>
                <a:ext cx="0" cy="544285"/>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grpSp>
        <p:grpSp>
          <p:nvGrpSpPr>
            <p:cNvPr id="75" name="図形グループ 74"/>
            <p:cNvGrpSpPr/>
            <p:nvPr/>
          </p:nvGrpSpPr>
          <p:grpSpPr>
            <a:xfrm>
              <a:off x="3536205" y="4541608"/>
              <a:ext cx="614190" cy="991506"/>
              <a:chOff x="1693635" y="4723492"/>
              <a:chExt cx="614190" cy="991506"/>
            </a:xfrm>
          </p:grpSpPr>
          <p:cxnSp>
            <p:nvCxnSpPr>
              <p:cNvPr id="76" name="曲線コネクタ 75"/>
              <p:cNvCxnSpPr/>
              <p:nvPr/>
            </p:nvCxnSpPr>
            <p:spPr>
              <a:xfrm rot="16200000" flipH="1">
                <a:off x="1639207" y="4777920"/>
                <a:ext cx="447221" cy="338365"/>
              </a:xfrm>
              <a:prstGeom prst="curvedConnector3">
                <a:avLst>
                  <a:gd name="adj1" fmla="val -112272"/>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77" name="曲線コネクタ 76"/>
              <p:cNvCxnSpPr/>
              <p:nvPr/>
            </p:nvCxnSpPr>
            <p:spPr>
              <a:xfrm rot="16200000" flipV="1">
                <a:off x="1888698" y="5295871"/>
                <a:ext cx="562428" cy="275825"/>
              </a:xfrm>
              <a:prstGeom prst="curvedConnector3">
                <a:avLst>
                  <a:gd name="adj1" fmla="val -91936"/>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78" name="直線コネクタ 77"/>
              <p:cNvCxnSpPr/>
              <p:nvPr/>
            </p:nvCxnSpPr>
            <p:spPr>
              <a:xfrm flipV="1">
                <a:off x="2307825" y="5170713"/>
                <a:ext cx="0" cy="544285"/>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79" name="直線コネクタ 78"/>
              <p:cNvCxnSpPr/>
              <p:nvPr/>
            </p:nvCxnSpPr>
            <p:spPr>
              <a:xfrm flipV="1">
                <a:off x="1693635" y="4723492"/>
                <a:ext cx="0" cy="544285"/>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grpSp>
        <p:grpSp>
          <p:nvGrpSpPr>
            <p:cNvPr id="85" name="図形グループ 84"/>
            <p:cNvGrpSpPr/>
            <p:nvPr/>
          </p:nvGrpSpPr>
          <p:grpSpPr>
            <a:xfrm>
              <a:off x="4150395" y="4458155"/>
              <a:ext cx="614190" cy="991506"/>
              <a:chOff x="1693635" y="4723492"/>
              <a:chExt cx="614190" cy="991506"/>
            </a:xfrm>
          </p:grpSpPr>
          <p:cxnSp>
            <p:nvCxnSpPr>
              <p:cNvPr id="86" name="曲線コネクタ 85"/>
              <p:cNvCxnSpPr/>
              <p:nvPr/>
            </p:nvCxnSpPr>
            <p:spPr>
              <a:xfrm rot="16200000" flipH="1">
                <a:off x="1639207" y="4777920"/>
                <a:ext cx="447221" cy="338365"/>
              </a:xfrm>
              <a:prstGeom prst="curvedConnector3">
                <a:avLst>
                  <a:gd name="adj1" fmla="val -112272"/>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87" name="曲線コネクタ 86"/>
              <p:cNvCxnSpPr/>
              <p:nvPr/>
            </p:nvCxnSpPr>
            <p:spPr>
              <a:xfrm rot="16200000" flipV="1">
                <a:off x="1888698" y="5295871"/>
                <a:ext cx="562428" cy="275825"/>
              </a:xfrm>
              <a:prstGeom prst="curvedConnector3">
                <a:avLst>
                  <a:gd name="adj1" fmla="val -91936"/>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88" name="直線コネクタ 87"/>
              <p:cNvCxnSpPr/>
              <p:nvPr/>
            </p:nvCxnSpPr>
            <p:spPr>
              <a:xfrm flipV="1">
                <a:off x="2307825" y="5170713"/>
                <a:ext cx="0" cy="544285"/>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89" name="直線コネクタ 88"/>
              <p:cNvCxnSpPr/>
              <p:nvPr/>
            </p:nvCxnSpPr>
            <p:spPr>
              <a:xfrm flipV="1">
                <a:off x="1693635" y="4723492"/>
                <a:ext cx="0" cy="544285"/>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grpSp>
        <p:grpSp>
          <p:nvGrpSpPr>
            <p:cNvPr id="90" name="図形グループ 89"/>
            <p:cNvGrpSpPr/>
            <p:nvPr/>
          </p:nvGrpSpPr>
          <p:grpSpPr>
            <a:xfrm>
              <a:off x="4764585" y="4391479"/>
              <a:ext cx="614190" cy="991506"/>
              <a:chOff x="1693635" y="4723492"/>
              <a:chExt cx="614190" cy="991506"/>
            </a:xfrm>
          </p:grpSpPr>
          <p:cxnSp>
            <p:nvCxnSpPr>
              <p:cNvPr id="91" name="曲線コネクタ 90"/>
              <p:cNvCxnSpPr/>
              <p:nvPr/>
            </p:nvCxnSpPr>
            <p:spPr>
              <a:xfrm rot="16200000" flipH="1">
                <a:off x="1639207" y="4777920"/>
                <a:ext cx="447221" cy="338365"/>
              </a:xfrm>
              <a:prstGeom prst="curvedConnector3">
                <a:avLst>
                  <a:gd name="adj1" fmla="val -112272"/>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92" name="曲線コネクタ 91"/>
              <p:cNvCxnSpPr/>
              <p:nvPr/>
            </p:nvCxnSpPr>
            <p:spPr>
              <a:xfrm rot="16200000" flipV="1">
                <a:off x="1888698" y="5295871"/>
                <a:ext cx="562428" cy="275825"/>
              </a:xfrm>
              <a:prstGeom prst="curvedConnector3">
                <a:avLst>
                  <a:gd name="adj1" fmla="val -91936"/>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93" name="直線コネクタ 92"/>
              <p:cNvCxnSpPr/>
              <p:nvPr/>
            </p:nvCxnSpPr>
            <p:spPr>
              <a:xfrm flipV="1">
                <a:off x="2307825" y="5170713"/>
                <a:ext cx="0" cy="544285"/>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94" name="直線コネクタ 93"/>
              <p:cNvCxnSpPr/>
              <p:nvPr/>
            </p:nvCxnSpPr>
            <p:spPr>
              <a:xfrm flipV="1">
                <a:off x="1693635" y="4723492"/>
                <a:ext cx="0" cy="544285"/>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grpSp>
        <p:grpSp>
          <p:nvGrpSpPr>
            <p:cNvPr id="95" name="図形グループ 94"/>
            <p:cNvGrpSpPr/>
            <p:nvPr/>
          </p:nvGrpSpPr>
          <p:grpSpPr>
            <a:xfrm>
              <a:off x="5378775" y="4324803"/>
              <a:ext cx="614190" cy="991506"/>
              <a:chOff x="1693635" y="4723492"/>
              <a:chExt cx="614190" cy="991506"/>
            </a:xfrm>
          </p:grpSpPr>
          <p:cxnSp>
            <p:nvCxnSpPr>
              <p:cNvPr id="96" name="曲線コネクタ 95"/>
              <p:cNvCxnSpPr/>
              <p:nvPr/>
            </p:nvCxnSpPr>
            <p:spPr>
              <a:xfrm rot="16200000" flipH="1">
                <a:off x="1639207" y="4777920"/>
                <a:ext cx="447221" cy="338365"/>
              </a:xfrm>
              <a:prstGeom prst="curvedConnector3">
                <a:avLst>
                  <a:gd name="adj1" fmla="val -112272"/>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97" name="曲線コネクタ 96"/>
              <p:cNvCxnSpPr/>
              <p:nvPr/>
            </p:nvCxnSpPr>
            <p:spPr>
              <a:xfrm rot="16200000" flipV="1">
                <a:off x="1888698" y="5295871"/>
                <a:ext cx="562428" cy="275825"/>
              </a:xfrm>
              <a:prstGeom prst="curvedConnector3">
                <a:avLst>
                  <a:gd name="adj1" fmla="val -91936"/>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98" name="直線コネクタ 97"/>
              <p:cNvCxnSpPr/>
              <p:nvPr/>
            </p:nvCxnSpPr>
            <p:spPr>
              <a:xfrm flipV="1">
                <a:off x="2307825" y="5170713"/>
                <a:ext cx="0" cy="544285"/>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99" name="直線コネクタ 98"/>
              <p:cNvCxnSpPr/>
              <p:nvPr/>
            </p:nvCxnSpPr>
            <p:spPr>
              <a:xfrm flipV="1">
                <a:off x="1693635" y="4723492"/>
                <a:ext cx="0" cy="544285"/>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grpSp>
        <p:grpSp>
          <p:nvGrpSpPr>
            <p:cNvPr id="100" name="図形グループ 99"/>
            <p:cNvGrpSpPr/>
            <p:nvPr/>
          </p:nvGrpSpPr>
          <p:grpSpPr>
            <a:xfrm>
              <a:off x="5992965" y="4276271"/>
              <a:ext cx="614190" cy="991506"/>
              <a:chOff x="1693635" y="4723492"/>
              <a:chExt cx="614190" cy="991506"/>
            </a:xfrm>
          </p:grpSpPr>
          <p:cxnSp>
            <p:nvCxnSpPr>
              <p:cNvPr id="101" name="曲線コネクタ 100"/>
              <p:cNvCxnSpPr/>
              <p:nvPr/>
            </p:nvCxnSpPr>
            <p:spPr>
              <a:xfrm rot="16200000" flipH="1">
                <a:off x="1639207" y="4777920"/>
                <a:ext cx="447221" cy="338365"/>
              </a:xfrm>
              <a:prstGeom prst="curvedConnector3">
                <a:avLst>
                  <a:gd name="adj1" fmla="val -112272"/>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02" name="曲線コネクタ 101"/>
              <p:cNvCxnSpPr/>
              <p:nvPr/>
            </p:nvCxnSpPr>
            <p:spPr>
              <a:xfrm rot="16200000" flipV="1">
                <a:off x="1888698" y="5295871"/>
                <a:ext cx="562428" cy="275825"/>
              </a:xfrm>
              <a:prstGeom prst="curvedConnector3">
                <a:avLst>
                  <a:gd name="adj1" fmla="val -91936"/>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03" name="直線コネクタ 102"/>
              <p:cNvCxnSpPr/>
              <p:nvPr/>
            </p:nvCxnSpPr>
            <p:spPr>
              <a:xfrm flipV="1">
                <a:off x="2307825" y="5170713"/>
                <a:ext cx="0" cy="544285"/>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04" name="直線コネクタ 103"/>
              <p:cNvCxnSpPr/>
              <p:nvPr/>
            </p:nvCxnSpPr>
            <p:spPr>
              <a:xfrm flipV="1">
                <a:off x="1693635" y="4723492"/>
                <a:ext cx="0" cy="544285"/>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grpSp>
        <p:cxnSp>
          <p:nvCxnSpPr>
            <p:cNvPr id="106" name="直線矢印コネクタ 105"/>
            <p:cNvCxnSpPr/>
            <p:nvPr/>
          </p:nvCxnSpPr>
          <p:spPr>
            <a:xfrm>
              <a:off x="6607155" y="4723492"/>
              <a:ext cx="341559" cy="0"/>
            </a:xfrm>
            <a:prstGeom prst="straightConnector1">
              <a:avLst/>
            </a:prstGeom>
            <a:ln>
              <a:solidFill>
                <a:schemeClr val="accent4"/>
              </a:solidFill>
              <a:tailEnd type="arrow"/>
            </a:ln>
          </p:spPr>
          <p:style>
            <a:lnRef idx="2">
              <a:schemeClr val="accent1"/>
            </a:lnRef>
            <a:fillRef idx="0">
              <a:schemeClr val="accent1"/>
            </a:fillRef>
            <a:effectRef idx="1">
              <a:schemeClr val="accent1"/>
            </a:effectRef>
            <a:fontRef idx="minor">
              <a:schemeClr val="tx1"/>
            </a:fontRef>
          </p:style>
        </p:cxnSp>
      </p:grpSp>
      <p:sp>
        <p:nvSpPr>
          <p:cNvPr id="108" name="テキスト ボックス 107"/>
          <p:cNvSpPr txBox="1"/>
          <p:nvPr/>
        </p:nvSpPr>
        <p:spPr>
          <a:xfrm>
            <a:off x="2325752" y="1574111"/>
            <a:ext cx="684803" cy="584776"/>
          </a:xfrm>
          <a:prstGeom prst="rect">
            <a:avLst/>
          </a:prstGeom>
          <a:noFill/>
        </p:spPr>
        <p:txBody>
          <a:bodyPr wrap="none" rtlCol="0">
            <a:spAutoFit/>
          </a:bodyPr>
          <a:lstStyle/>
          <a:p>
            <a:r>
              <a:rPr kumimoji="1" lang="en-US" altLang="ja-JP" sz="3200" dirty="0" smtClean="0">
                <a:solidFill>
                  <a:schemeClr val="accent4"/>
                </a:solidFill>
              </a:rPr>
              <a:t>UV</a:t>
            </a:r>
            <a:endParaRPr kumimoji="1" lang="ja-JP" altLang="en-US" sz="3200" dirty="0">
              <a:solidFill>
                <a:schemeClr val="accent4"/>
              </a:solidFill>
            </a:endParaRPr>
          </a:p>
        </p:txBody>
      </p:sp>
      <p:sp>
        <p:nvSpPr>
          <p:cNvPr id="110" name="テキスト ボックス 109"/>
          <p:cNvSpPr txBox="1"/>
          <p:nvPr/>
        </p:nvSpPr>
        <p:spPr>
          <a:xfrm>
            <a:off x="5606143" y="2233746"/>
            <a:ext cx="2031325" cy="646331"/>
          </a:xfrm>
          <a:prstGeom prst="rect">
            <a:avLst/>
          </a:prstGeom>
          <a:noFill/>
        </p:spPr>
        <p:txBody>
          <a:bodyPr wrap="none" rtlCol="0">
            <a:spAutoFit/>
          </a:bodyPr>
          <a:lstStyle/>
          <a:p>
            <a:r>
              <a:rPr lang="ja-JP" altLang="en-US" sz="3600" dirty="0" smtClean="0"/>
              <a:t>中性水素</a:t>
            </a:r>
            <a:endParaRPr kumimoji="1" lang="ja-JP" altLang="en-US" sz="3600" dirty="0"/>
          </a:p>
        </p:txBody>
      </p:sp>
      <p:sp>
        <p:nvSpPr>
          <p:cNvPr id="111" name="下矢印 110"/>
          <p:cNvSpPr/>
          <p:nvPr/>
        </p:nvSpPr>
        <p:spPr>
          <a:xfrm>
            <a:off x="3775082" y="3265714"/>
            <a:ext cx="1304918" cy="707572"/>
          </a:xfrm>
          <a:prstGeom prst="downArrow">
            <a:avLst/>
          </a:prstGeom>
          <a:solidFill>
            <a:schemeClr val="accent3"/>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4" name="テキスト ボックス 113"/>
          <p:cNvSpPr txBox="1"/>
          <p:nvPr/>
        </p:nvSpPr>
        <p:spPr>
          <a:xfrm>
            <a:off x="5758543" y="4484915"/>
            <a:ext cx="2031325" cy="646331"/>
          </a:xfrm>
          <a:prstGeom prst="rect">
            <a:avLst/>
          </a:prstGeom>
          <a:noFill/>
        </p:spPr>
        <p:txBody>
          <a:bodyPr wrap="none" rtlCol="0">
            <a:spAutoFit/>
          </a:bodyPr>
          <a:lstStyle/>
          <a:p>
            <a:r>
              <a:rPr lang="ja-JP" altLang="en-US" sz="3600" dirty="0" smtClean="0"/>
              <a:t>電離水素</a:t>
            </a:r>
            <a:endParaRPr kumimoji="1" lang="ja-JP" altLang="en-US" sz="3600" dirty="0"/>
          </a:p>
        </p:txBody>
      </p:sp>
      <p:sp>
        <p:nvSpPr>
          <p:cNvPr id="115" name="円/楕円 114"/>
          <p:cNvSpPr/>
          <p:nvPr/>
        </p:nvSpPr>
        <p:spPr>
          <a:xfrm>
            <a:off x="4395141" y="4485423"/>
            <a:ext cx="1091260" cy="10481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3600" dirty="0">
                <a:solidFill>
                  <a:srgbClr val="000000"/>
                </a:solidFill>
              </a:rPr>
              <a:t>p</a:t>
            </a:r>
            <a:endParaRPr kumimoji="1" lang="ja-JP" altLang="en-US" sz="3600" dirty="0">
              <a:solidFill>
                <a:srgbClr val="000000"/>
              </a:solidFill>
            </a:endParaRPr>
          </a:p>
        </p:txBody>
      </p:sp>
      <p:sp>
        <p:nvSpPr>
          <p:cNvPr id="116" name="弦 115"/>
          <p:cNvSpPr/>
          <p:nvPr/>
        </p:nvSpPr>
        <p:spPr>
          <a:xfrm rot="9464986">
            <a:off x="-1629059" y="1513686"/>
            <a:ext cx="2213343" cy="2650878"/>
          </a:xfrm>
          <a:prstGeom prst="chord">
            <a:avLst>
              <a:gd name="adj1" fmla="val 8225325"/>
              <a:gd name="adj2" fmla="val 1620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17" name="テキスト ボックス 116"/>
          <p:cNvSpPr txBox="1"/>
          <p:nvPr/>
        </p:nvSpPr>
        <p:spPr>
          <a:xfrm>
            <a:off x="213240" y="1629919"/>
            <a:ext cx="1261884" cy="523220"/>
          </a:xfrm>
          <a:prstGeom prst="rect">
            <a:avLst/>
          </a:prstGeom>
          <a:noFill/>
        </p:spPr>
        <p:txBody>
          <a:bodyPr wrap="none" rtlCol="0">
            <a:spAutoFit/>
          </a:bodyPr>
          <a:lstStyle/>
          <a:p>
            <a:r>
              <a:rPr lang="ja-JP" altLang="en-US" sz="2800" dirty="0" smtClean="0"/>
              <a:t>電離源</a:t>
            </a:r>
            <a:endParaRPr kumimoji="1" lang="ja-JP" altLang="en-US" sz="2800" dirty="0"/>
          </a:p>
        </p:txBody>
      </p:sp>
      <p:sp>
        <p:nvSpPr>
          <p:cNvPr id="3" name="スライド番号プレースホルダー 2"/>
          <p:cNvSpPr>
            <a:spLocks noGrp="1"/>
          </p:cNvSpPr>
          <p:nvPr>
            <p:ph type="sldNum" sz="quarter" idx="12"/>
          </p:nvPr>
        </p:nvSpPr>
        <p:spPr/>
        <p:txBody>
          <a:bodyPr/>
          <a:lstStyle/>
          <a:p>
            <a:fld id="{CF868150-7504-5844-9F68-33CDB80429EB}" type="slidenum">
              <a:rPr kumimoji="1" lang="ja-JP" altLang="en-US" smtClean="0"/>
              <a:t>5</a:t>
            </a:fld>
            <a:endParaRPr kumimoji="1" lang="ja-JP" altLang="en-US"/>
          </a:p>
        </p:txBody>
      </p:sp>
      <p:sp>
        <p:nvSpPr>
          <p:cNvPr id="7" name="テキスト ボックス 6"/>
          <p:cNvSpPr txBox="1"/>
          <p:nvPr/>
        </p:nvSpPr>
        <p:spPr>
          <a:xfrm>
            <a:off x="119188" y="5680146"/>
            <a:ext cx="4124066" cy="98488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ja-JP" altLang="en-US" sz="2400" dirty="0" smtClean="0"/>
              <a:t>電離源が銀河（星）で</a:t>
            </a:r>
            <a:endParaRPr lang="en-US" altLang="ja-JP" sz="2400" dirty="0" smtClean="0"/>
          </a:p>
          <a:p>
            <a:r>
              <a:rPr lang="ja-JP" altLang="en-US" sz="2400" dirty="0" smtClean="0"/>
              <a:t>説明できるか明らかではない</a:t>
            </a:r>
            <a:endParaRPr lang="en-US" altLang="ja-JP" sz="2400" dirty="0" smtClean="0"/>
          </a:p>
          <a:p>
            <a:endParaRPr lang="en-US" altLang="ja-JP" sz="1000" dirty="0" smtClean="0"/>
          </a:p>
        </p:txBody>
      </p:sp>
      <p:grpSp>
        <p:nvGrpSpPr>
          <p:cNvPr id="10" name="図形グループ 9"/>
          <p:cNvGrpSpPr/>
          <p:nvPr/>
        </p:nvGrpSpPr>
        <p:grpSpPr>
          <a:xfrm>
            <a:off x="2680833" y="4485423"/>
            <a:ext cx="594638" cy="646331"/>
            <a:chOff x="2680833" y="4485423"/>
            <a:chExt cx="594638" cy="646331"/>
          </a:xfrm>
        </p:grpSpPr>
        <p:sp>
          <p:nvSpPr>
            <p:cNvPr id="113" name="円/楕円 112"/>
            <p:cNvSpPr/>
            <p:nvPr/>
          </p:nvSpPr>
          <p:spPr>
            <a:xfrm>
              <a:off x="2680833" y="4485423"/>
              <a:ext cx="594638" cy="64633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aphicFrame>
          <p:nvGraphicFramePr>
            <p:cNvPr id="9" name="オブジェクト 8"/>
            <p:cNvGraphicFramePr>
              <a:graphicFrameLocks noChangeAspect="1"/>
            </p:cNvGraphicFramePr>
            <p:nvPr>
              <p:extLst>
                <p:ext uri="{D42A27DB-BD31-4B8C-83A1-F6EECF244321}">
                  <p14:modId xmlns:p14="http://schemas.microsoft.com/office/powerpoint/2010/main" val="77045097"/>
                </p:ext>
              </p:extLst>
            </p:nvPr>
          </p:nvGraphicFramePr>
          <p:xfrm>
            <a:off x="2777440" y="4557932"/>
            <a:ext cx="420231" cy="466725"/>
          </p:xfrm>
          <a:graphic>
            <a:graphicData uri="http://schemas.openxmlformats.org/presentationml/2006/ole">
              <mc:AlternateContent xmlns:mc="http://schemas.openxmlformats.org/markup-compatibility/2006">
                <mc:Choice xmlns:v="urn:schemas-microsoft-com:vml" Requires="v">
                  <p:oleObj spid="_x0000_s5234" name="数式" r:id="rId4" imgW="165100" imgH="203200" progId="Equation.3">
                    <p:embed/>
                  </p:oleObj>
                </mc:Choice>
                <mc:Fallback>
                  <p:oleObj name="数式" r:id="rId4" imgW="165100" imgH="203200" progId="Equation.3">
                    <p:embed/>
                    <p:pic>
                      <p:nvPicPr>
                        <p:cNvPr id="0" name=""/>
                        <p:cNvPicPr/>
                        <p:nvPr/>
                      </p:nvPicPr>
                      <p:blipFill>
                        <a:blip r:embed="rId5"/>
                        <a:stretch>
                          <a:fillRect/>
                        </a:stretch>
                      </p:blipFill>
                      <p:spPr>
                        <a:xfrm>
                          <a:off x="2777440" y="4557932"/>
                          <a:ext cx="420231" cy="466725"/>
                        </a:xfrm>
                        <a:prstGeom prst="rect">
                          <a:avLst/>
                        </a:prstGeom>
                      </p:spPr>
                    </p:pic>
                  </p:oleObj>
                </mc:Fallback>
              </mc:AlternateContent>
            </a:graphicData>
          </a:graphic>
        </p:graphicFrame>
      </p:grpSp>
      <p:sp>
        <p:nvSpPr>
          <p:cNvPr id="6" name="右矢印 5"/>
          <p:cNvSpPr/>
          <p:nvPr/>
        </p:nvSpPr>
        <p:spPr>
          <a:xfrm>
            <a:off x="4347841" y="6006354"/>
            <a:ext cx="597687" cy="522941"/>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5051778" y="5694257"/>
            <a:ext cx="4098570" cy="110799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ja-JP" altLang="en-US" sz="2400" dirty="0" smtClean="0"/>
              <a:t>・銀河</a:t>
            </a:r>
            <a:r>
              <a:rPr lang="ja-JP" altLang="en-US" sz="2400" dirty="0"/>
              <a:t>（星）かどうか</a:t>
            </a:r>
            <a:r>
              <a:rPr lang="ja-JP" altLang="en-US" sz="2400" dirty="0" smtClean="0"/>
              <a:t>検証</a:t>
            </a:r>
            <a:endParaRPr lang="en-US" altLang="ja-JP" sz="2400" dirty="0" smtClean="0"/>
          </a:p>
          <a:p>
            <a:endParaRPr lang="ja-JP" altLang="en-US" sz="800" dirty="0"/>
          </a:p>
          <a:p>
            <a:r>
              <a:rPr kumimoji="1" lang="ja-JP" altLang="en-US" sz="2400" dirty="0" smtClean="0"/>
              <a:t>・電離光子</a:t>
            </a:r>
            <a:r>
              <a:rPr lang="ja-JP" altLang="en-US" sz="2400" dirty="0" smtClean="0"/>
              <a:t>の光度密度を測定</a:t>
            </a:r>
            <a:endParaRPr kumimoji="1" lang="en-US" altLang="ja-JP" sz="2400" dirty="0" smtClean="0"/>
          </a:p>
          <a:p>
            <a:endParaRPr lang="en-US" altLang="ja-JP" sz="1000" dirty="0"/>
          </a:p>
        </p:txBody>
      </p:sp>
    </p:spTree>
    <p:extLst>
      <p:ext uri="{BB962C8B-B14F-4D97-AF65-F5344CB8AC3E}">
        <p14:creationId xmlns:p14="http://schemas.microsoft.com/office/powerpoint/2010/main" val="151092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200" fill="hold">
                                          <p:stCondLst>
                                            <p:cond delay="0"/>
                                          </p:stCondLst>
                                        </p:cTn>
                                        <p:tgtEl>
                                          <p:spTgt spid="107"/>
                                        </p:tgtEl>
                                        <p:attrNameLst>
                                          <p:attrName>r</p:attrName>
                                        </p:attrNameLst>
                                      </p:cBhvr>
                                    </p:animRot>
                                    <p:animRot by="-240000">
                                      <p:cBhvr>
                                        <p:cTn id="7" dur="400" fill="hold">
                                          <p:stCondLst>
                                            <p:cond delay="400"/>
                                          </p:stCondLst>
                                        </p:cTn>
                                        <p:tgtEl>
                                          <p:spTgt spid="107"/>
                                        </p:tgtEl>
                                        <p:attrNameLst>
                                          <p:attrName>r</p:attrName>
                                        </p:attrNameLst>
                                      </p:cBhvr>
                                    </p:animRot>
                                    <p:animRot by="240000">
                                      <p:cBhvr>
                                        <p:cTn id="8" dur="400" fill="hold">
                                          <p:stCondLst>
                                            <p:cond delay="800"/>
                                          </p:stCondLst>
                                        </p:cTn>
                                        <p:tgtEl>
                                          <p:spTgt spid="107"/>
                                        </p:tgtEl>
                                        <p:attrNameLst>
                                          <p:attrName>r</p:attrName>
                                        </p:attrNameLst>
                                      </p:cBhvr>
                                    </p:animRot>
                                    <p:animRot by="-240000">
                                      <p:cBhvr>
                                        <p:cTn id="9" dur="400" fill="hold">
                                          <p:stCondLst>
                                            <p:cond delay="1200"/>
                                          </p:stCondLst>
                                        </p:cTn>
                                        <p:tgtEl>
                                          <p:spTgt spid="107"/>
                                        </p:tgtEl>
                                        <p:attrNameLst>
                                          <p:attrName>r</p:attrName>
                                        </p:attrNameLst>
                                      </p:cBhvr>
                                    </p:animRot>
                                    <p:animRot by="120000">
                                      <p:cBhvr>
                                        <p:cTn id="10" dur="400" fill="hold">
                                          <p:stCondLst>
                                            <p:cond delay="1600"/>
                                          </p:stCondLst>
                                        </p:cTn>
                                        <p:tgtEl>
                                          <p:spTgt spid="10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0.06337 -0.01226 C -0.05886 -0.01088 -0.054 -0.01041 -0.04948 -0.0081 C -0.04115 -0.00393 -0.03542 0.01042 -0.02952 0.01875 C -0.02691 0.03287 -0.02361 0.04283 -0.01875 0.05579 C -0.01493 0.06598 -0.02014 0.0669 -0.00781 0.07824 C -0.00643 0.07963 -0.00469 0.08056 -0.0033 0.08241 C 0.00486 0.09352 -0.00278 0.08889 0.00607 0.09283 C 0.01285 0.10487 0.02517 0.11135 0.0368 0.1132 C 0.04132 0.11389 0.05069 0.11528 0.05069 0.11528 " pathEditMode="relative" ptsTypes="ffffffffA">
                                      <p:cBhvr>
                                        <p:cTn id="14" dur="2000" fill="hold"/>
                                        <p:tgtEl>
                                          <p:spTgt spid="115"/>
                                        </p:tgtEl>
                                        <p:attrNameLst>
                                          <p:attrName>ppt_x</p:attrName>
                                          <p:attrName>ppt_y</p:attrName>
                                        </p:attrNameLst>
                                      </p:cBhvr>
                                    </p:animMotion>
                                  </p:childTnLst>
                                </p:cTn>
                              </p:par>
                              <p:par>
                                <p:cTn id="15" presetID="0" presetClass="path" presetSubtype="0" accel="50000" decel="50000" fill="hold" nodeType="withEffect">
                                  <p:stCondLst>
                                    <p:cond delay="0"/>
                                  </p:stCondLst>
                                  <p:childTnLst>
                                    <p:animMotion origin="layout" path="M 0.13306 0.02015 C 0.12646 0.01135 0.11986 0.0044 0.11117 0.00069 C 0.10926 -0.00093 0.10753 -0.00325 0.10561 -0.00417 C 0.10075 -0.00649 0.09102 -0.00904 0.09102 -0.00904 C 0.03561 -0.00626 0.05733 -0.01553 0.02884 0.01274 C 0.01946 0.03151 0.00799 0.05607 -0.0059 0.06904 C -0.01876 0.09407 -0.03126 0.08016 -0.05888 0.07877 C -0.06079 0.07785 -0.06444 0.07623 -0.06444 0.07623 " pathEditMode="relative" ptsTypes="fffffffA">
                                      <p:cBhvr>
                                        <p:cTn id="16" dur="2000" fill="hold"/>
                                        <p:tgtEl>
                                          <p:spTgt spid="10"/>
                                        </p:tgtEl>
                                        <p:attrNameLst>
                                          <p:attrName>ppt_x</p:attrName>
                                          <p:attrName>ppt_y</p:attrName>
                                        </p:attrNameLst>
                                      </p:cBhvr>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7" grpId="0" animBg="1"/>
      <p:bldP spid="6"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スクリーンショット（2014-03-06 18.42.1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576" y="1143000"/>
            <a:ext cx="5010602" cy="3866878"/>
          </a:xfrm>
          <a:prstGeom prst="rect">
            <a:avLst/>
          </a:prstGeom>
        </p:spPr>
      </p:pic>
      <p:sp>
        <p:nvSpPr>
          <p:cNvPr id="2" name="タイトル 1"/>
          <p:cNvSpPr>
            <a:spLocks noGrp="1"/>
          </p:cNvSpPr>
          <p:nvPr>
            <p:ph type="title"/>
          </p:nvPr>
        </p:nvSpPr>
        <p:spPr>
          <a:xfrm>
            <a:off x="-145143" y="0"/>
            <a:ext cx="3722222" cy="1143000"/>
          </a:xfrm>
        </p:spPr>
        <p:txBody>
          <a:bodyPr/>
          <a:lstStyle/>
          <a:p>
            <a:r>
              <a:rPr kumimoji="1" lang="ja-JP" altLang="en-US" dirty="0" smtClean="0"/>
              <a:t>光度</a:t>
            </a:r>
            <a:r>
              <a:rPr lang="ja-JP" altLang="en-US" dirty="0" smtClean="0"/>
              <a:t>密度</a:t>
            </a:r>
            <a:endParaRPr kumimoji="1" lang="ja-JP" altLang="en-US" dirty="0"/>
          </a:p>
        </p:txBody>
      </p:sp>
      <p:sp>
        <p:nvSpPr>
          <p:cNvPr id="5" name="円/楕円 4"/>
          <p:cNvSpPr/>
          <p:nvPr/>
        </p:nvSpPr>
        <p:spPr>
          <a:xfrm>
            <a:off x="0" y="4695465"/>
            <a:ext cx="639733" cy="628825"/>
          </a:xfrm>
          <a:prstGeom prst="ellipse">
            <a:avLst/>
          </a:prstGeom>
          <a:solidFill>
            <a:schemeClr val="accent6"/>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800" dirty="0" smtClean="0"/>
              <a:t>明</a:t>
            </a:r>
            <a:endParaRPr kumimoji="1" lang="ja-JP" altLang="en-US" sz="2800" dirty="0"/>
          </a:p>
        </p:txBody>
      </p:sp>
      <p:sp>
        <p:nvSpPr>
          <p:cNvPr id="6" name="円/楕円 5"/>
          <p:cNvSpPr/>
          <p:nvPr/>
        </p:nvSpPr>
        <p:spPr>
          <a:xfrm>
            <a:off x="4954286" y="4769710"/>
            <a:ext cx="685715" cy="612999"/>
          </a:xfrm>
          <a:prstGeom prst="ellipse">
            <a:avLst/>
          </a:prstGeom>
          <a:solidFill>
            <a:schemeClr val="tx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800" dirty="0" smtClean="0"/>
              <a:t>暗</a:t>
            </a:r>
            <a:endParaRPr kumimoji="1" lang="ja-JP" altLang="en-US" sz="2800" dirty="0"/>
          </a:p>
        </p:txBody>
      </p:sp>
      <p:sp>
        <p:nvSpPr>
          <p:cNvPr id="7" name="テキスト ボックス 6"/>
          <p:cNvSpPr txBox="1"/>
          <p:nvPr/>
        </p:nvSpPr>
        <p:spPr>
          <a:xfrm>
            <a:off x="4093495" y="4832544"/>
            <a:ext cx="883174" cy="523220"/>
          </a:xfrm>
          <a:prstGeom prst="rect">
            <a:avLst/>
          </a:prstGeom>
          <a:noFill/>
        </p:spPr>
        <p:txBody>
          <a:bodyPr wrap="none" rtlCol="0">
            <a:spAutoFit/>
          </a:bodyPr>
          <a:lstStyle/>
          <a:p>
            <a:r>
              <a:rPr kumimoji="1" lang="ja-JP" altLang="en-US" sz="2800" dirty="0" smtClean="0">
                <a:solidFill>
                  <a:srgbClr val="000090"/>
                </a:solidFill>
              </a:rPr>
              <a:t>多い</a:t>
            </a:r>
            <a:endParaRPr kumimoji="1" lang="ja-JP" altLang="en-US" sz="2800" dirty="0">
              <a:solidFill>
                <a:srgbClr val="000090"/>
              </a:solidFill>
            </a:endParaRPr>
          </a:p>
        </p:txBody>
      </p:sp>
      <p:sp>
        <p:nvSpPr>
          <p:cNvPr id="8" name="テキスト ボックス 7"/>
          <p:cNvSpPr txBox="1"/>
          <p:nvPr/>
        </p:nvSpPr>
        <p:spPr>
          <a:xfrm>
            <a:off x="617962" y="4801070"/>
            <a:ext cx="1207181" cy="523220"/>
          </a:xfrm>
          <a:prstGeom prst="rect">
            <a:avLst/>
          </a:prstGeom>
          <a:noFill/>
        </p:spPr>
        <p:txBody>
          <a:bodyPr wrap="none" rtlCol="0">
            <a:spAutoFit/>
          </a:bodyPr>
          <a:lstStyle/>
          <a:p>
            <a:r>
              <a:rPr kumimoji="1" lang="ja-JP" altLang="en-US" sz="2800" dirty="0" smtClean="0">
                <a:solidFill>
                  <a:schemeClr val="accent6">
                    <a:lumMod val="75000"/>
                  </a:schemeClr>
                </a:solidFill>
              </a:rPr>
              <a:t>少ない</a:t>
            </a:r>
            <a:endParaRPr kumimoji="1" lang="ja-JP" altLang="en-US" sz="2800" dirty="0">
              <a:solidFill>
                <a:schemeClr val="accent6">
                  <a:lumMod val="75000"/>
                </a:schemeClr>
              </a:solidFill>
            </a:endParaRPr>
          </a:p>
        </p:txBody>
      </p:sp>
      <p:graphicFrame>
        <p:nvGraphicFramePr>
          <p:cNvPr id="14" name="オブジェクト 13"/>
          <p:cNvGraphicFramePr>
            <a:graphicFrameLocks noChangeAspect="1"/>
          </p:cNvGraphicFramePr>
          <p:nvPr>
            <p:extLst>
              <p:ext uri="{D42A27DB-BD31-4B8C-83A1-F6EECF244321}">
                <p14:modId xmlns:p14="http://schemas.microsoft.com/office/powerpoint/2010/main" val="2521612545"/>
              </p:ext>
            </p:extLst>
          </p:nvPr>
        </p:nvGraphicFramePr>
        <p:xfrm>
          <a:off x="4514850" y="3346450"/>
          <a:ext cx="114300" cy="165100"/>
        </p:xfrm>
        <a:graphic>
          <a:graphicData uri="http://schemas.openxmlformats.org/presentationml/2006/ole">
            <mc:AlternateContent xmlns:mc="http://schemas.openxmlformats.org/markup-compatibility/2006">
              <mc:Choice xmlns:v="urn:schemas-microsoft-com:vml" Requires="v">
                <p:oleObj spid="_x0000_s1303" name="数式" r:id="rId5" imgW="114300" imgH="165100" progId="Equation.3">
                  <p:embed/>
                </p:oleObj>
              </mc:Choice>
              <mc:Fallback>
                <p:oleObj name="数式" r:id="rId5" imgW="114300" imgH="165100" progId="Equation.3">
                  <p:embed/>
                  <p:pic>
                    <p:nvPicPr>
                      <p:cNvPr id="0" name=""/>
                      <p:cNvPicPr/>
                      <p:nvPr/>
                    </p:nvPicPr>
                    <p:blipFill>
                      <a:blip r:embed="rId6"/>
                      <a:stretch>
                        <a:fillRect/>
                      </a:stretch>
                    </p:blipFill>
                    <p:spPr>
                      <a:xfrm>
                        <a:off x="4514850" y="3346450"/>
                        <a:ext cx="114300" cy="165100"/>
                      </a:xfrm>
                      <a:prstGeom prst="rect">
                        <a:avLst/>
                      </a:prstGeom>
                    </p:spPr>
                  </p:pic>
                </p:oleObj>
              </mc:Fallback>
            </mc:AlternateContent>
          </a:graphicData>
        </a:graphic>
      </p:graphicFrame>
      <p:graphicFrame>
        <p:nvGraphicFramePr>
          <p:cNvPr id="15" name="オブジェクト 14"/>
          <p:cNvGraphicFramePr>
            <a:graphicFrameLocks noChangeAspect="1"/>
          </p:cNvGraphicFramePr>
          <p:nvPr>
            <p:extLst>
              <p:ext uri="{D42A27DB-BD31-4B8C-83A1-F6EECF244321}">
                <p14:modId xmlns:p14="http://schemas.microsoft.com/office/powerpoint/2010/main" val="3361682582"/>
              </p:ext>
            </p:extLst>
          </p:nvPr>
        </p:nvGraphicFramePr>
        <p:xfrm>
          <a:off x="5328500" y="1835993"/>
          <a:ext cx="3658558" cy="798231"/>
        </p:xfrm>
        <a:graphic>
          <a:graphicData uri="http://schemas.openxmlformats.org/presentationml/2006/ole">
            <mc:AlternateContent xmlns:mc="http://schemas.openxmlformats.org/markup-compatibility/2006">
              <mc:Choice xmlns:v="urn:schemas-microsoft-com:vml" Requires="v">
                <p:oleObj spid="_x0000_s1304" name="数式" r:id="rId7" imgW="2095500" imgH="457200" progId="Equation.3">
                  <p:embed/>
                </p:oleObj>
              </mc:Choice>
              <mc:Fallback>
                <p:oleObj name="数式" r:id="rId7" imgW="2095500" imgH="457200" progId="Equation.3">
                  <p:embed/>
                  <p:pic>
                    <p:nvPicPr>
                      <p:cNvPr id="0" name=""/>
                      <p:cNvPicPr/>
                      <p:nvPr/>
                    </p:nvPicPr>
                    <p:blipFill>
                      <a:blip r:embed="rId8"/>
                      <a:stretch>
                        <a:fillRect/>
                      </a:stretch>
                    </p:blipFill>
                    <p:spPr>
                      <a:xfrm>
                        <a:off x="5328500" y="1835993"/>
                        <a:ext cx="3658558" cy="798231"/>
                      </a:xfrm>
                      <a:prstGeom prst="rect">
                        <a:avLst/>
                      </a:prstGeom>
                    </p:spPr>
                  </p:pic>
                </p:oleObj>
              </mc:Fallback>
            </mc:AlternateContent>
          </a:graphicData>
        </a:graphic>
      </p:graphicFrame>
      <p:sp>
        <p:nvSpPr>
          <p:cNvPr id="9" name="スライド番号プレースホルダー 8"/>
          <p:cNvSpPr>
            <a:spLocks noGrp="1"/>
          </p:cNvSpPr>
          <p:nvPr>
            <p:ph type="sldNum" sz="quarter" idx="12"/>
          </p:nvPr>
        </p:nvSpPr>
        <p:spPr/>
        <p:txBody>
          <a:bodyPr/>
          <a:lstStyle/>
          <a:p>
            <a:fld id="{CF868150-7504-5844-9F68-33CDB80429EB}" type="slidenum">
              <a:rPr kumimoji="1" lang="ja-JP" altLang="en-US" smtClean="0"/>
              <a:t>6</a:t>
            </a:fld>
            <a:endParaRPr kumimoji="1" lang="ja-JP" altLang="en-US" dirty="0"/>
          </a:p>
        </p:txBody>
      </p:sp>
      <p:pic>
        <p:nvPicPr>
          <p:cNvPr id="12" name="図 11" descr="rho_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05110" y="5638469"/>
            <a:ext cx="6361064" cy="1124281"/>
          </a:xfrm>
          <a:prstGeom prst="rect">
            <a:avLst/>
          </a:prstGeom>
        </p:spPr>
      </p:pic>
      <p:sp>
        <p:nvSpPr>
          <p:cNvPr id="10" name="テキスト ボックス 9"/>
          <p:cNvSpPr txBox="1"/>
          <p:nvPr/>
        </p:nvSpPr>
        <p:spPr>
          <a:xfrm>
            <a:off x="537390" y="6119588"/>
            <a:ext cx="1143000" cy="369332"/>
          </a:xfrm>
          <a:prstGeom prst="rect">
            <a:avLst/>
          </a:prstGeom>
          <a:noFill/>
        </p:spPr>
        <p:txBody>
          <a:bodyPr wrap="square" rtlCol="0">
            <a:spAutoFit/>
          </a:bodyPr>
          <a:lstStyle/>
          <a:p>
            <a:r>
              <a:rPr kumimoji="1" lang="ja-JP" altLang="en-US" dirty="0" smtClean="0"/>
              <a:t>光度密度</a:t>
            </a:r>
            <a:endParaRPr kumimoji="1" lang="ja-JP" altLang="en-US" dirty="0"/>
          </a:p>
        </p:txBody>
      </p:sp>
      <p:sp>
        <p:nvSpPr>
          <p:cNvPr id="16" name="正方形/長方形 15"/>
          <p:cNvSpPr/>
          <p:nvPr/>
        </p:nvSpPr>
        <p:spPr>
          <a:xfrm>
            <a:off x="333576" y="5638470"/>
            <a:ext cx="8006944" cy="1083006"/>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5328501" y="1285753"/>
            <a:ext cx="1224700" cy="369332"/>
          </a:xfrm>
          <a:prstGeom prst="rect">
            <a:avLst/>
          </a:prstGeom>
          <a:noFill/>
        </p:spPr>
        <p:txBody>
          <a:bodyPr wrap="square" rtlCol="0">
            <a:spAutoFit/>
          </a:bodyPr>
          <a:lstStyle/>
          <a:p>
            <a:r>
              <a:rPr lang="ja-JP" altLang="en-US" dirty="0" smtClean="0"/>
              <a:t>光度関数</a:t>
            </a:r>
            <a:endParaRPr kumimoji="1" lang="ja-JP" altLang="en-US" dirty="0"/>
          </a:p>
        </p:txBody>
      </p:sp>
      <p:sp>
        <p:nvSpPr>
          <p:cNvPr id="18" name="テキスト ボックス 17"/>
          <p:cNvSpPr txBox="1"/>
          <p:nvPr/>
        </p:nvSpPr>
        <p:spPr>
          <a:xfrm>
            <a:off x="5344177" y="2838063"/>
            <a:ext cx="2243813" cy="369332"/>
          </a:xfrm>
          <a:prstGeom prst="rect">
            <a:avLst/>
          </a:prstGeom>
          <a:noFill/>
        </p:spPr>
        <p:txBody>
          <a:bodyPr wrap="square" rtlCol="0">
            <a:spAutoFit/>
          </a:bodyPr>
          <a:lstStyle/>
          <a:p>
            <a:r>
              <a:rPr kumimoji="1" lang="ja-JP" altLang="en-US" dirty="0" smtClean="0"/>
              <a:t>パラメーター</a:t>
            </a:r>
            <a:endParaRPr kumimoji="1" lang="ja-JP" altLang="en-US" dirty="0"/>
          </a:p>
        </p:txBody>
      </p:sp>
      <p:pic>
        <p:nvPicPr>
          <p:cNvPr id="19" name="図 18" descr="名称未設定 4.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40001" y="3346450"/>
            <a:ext cx="489967" cy="464624"/>
          </a:xfrm>
          <a:prstGeom prst="rect">
            <a:avLst/>
          </a:prstGeom>
        </p:spPr>
      </p:pic>
      <p:pic>
        <p:nvPicPr>
          <p:cNvPr id="20" name="図 19" descr="名称未設定 2.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53201" y="3458660"/>
            <a:ext cx="558705" cy="352414"/>
          </a:xfrm>
          <a:prstGeom prst="rect">
            <a:avLst/>
          </a:prstGeom>
        </p:spPr>
      </p:pic>
      <p:pic>
        <p:nvPicPr>
          <p:cNvPr id="21" name="図 20" descr="名称未設定 3.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29037" y="3422367"/>
            <a:ext cx="490110" cy="388708"/>
          </a:xfrm>
          <a:prstGeom prst="rect">
            <a:avLst/>
          </a:prstGeom>
        </p:spPr>
      </p:pic>
      <p:sp>
        <p:nvSpPr>
          <p:cNvPr id="22" name="下矢印 21"/>
          <p:cNvSpPr/>
          <p:nvPr/>
        </p:nvSpPr>
        <p:spPr>
          <a:xfrm>
            <a:off x="6349456" y="4122143"/>
            <a:ext cx="893627" cy="129513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763024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89857"/>
            <a:ext cx="7772400" cy="727213"/>
          </a:xfrm>
        </p:spPr>
        <p:txBody>
          <a:bodyPr>
            <a:normAutofit/>
          </a:bodyPr>
          <a:lstStyle/>
          <a:p>
            <a:r>
              <a:rPr lang="ja-JP" altLang="en-US" sz="3600" dirty="0"/>
              <a:t>電離光子の光度密度</a:t>
            </a:r>
            <a:endParaRPr kumimoji="1" lang="ja-JP" altLang="en-US" sz="3600" dirty="0"/>
          </a:p>
        </p:txBody>
      </p:sp>
      <p:pic>
        <p:nvPicPr>
          <p:cNvPr id="17" name="図 16" descr="スクリーンショット 2014-03-07 16.04.3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3694" y="1438955"/>
            <a:ext cx="5328612" cy="4810975"/>
          </a:xfrm>
          <a:prstGeom prst="rect">
            <a:avLst/>
          </a:prstGeom>
        </p:spPr>
      </p:pic>
      <p:sp>
        <p:nvSpPr>
          <p:cNvPr id="18" name="正方形/長方形 17"/>
          <p:cNvSpPr/>
          <p:nvPr/>
        </p:nvSpPr>
        <p:spPr>
          <a:xfrm>
            <a:off x="6810020" y="5918605"/>
            <a:ext cx="2343535" cy="369332"/>
          </a:xfrm>
          <a:prstGeom prst="rect">
            <a:avLst/>
          </a:prstGeom>
        </p:spPr>
        <p:txBody>
          <a:bodyPr wrap="none">
            <a:spAutoFit/>
          </a:bodyPr>
          <a:lstStyle/>
          <a:p>
            <a:r>
              <a:rPr lang="en-US" altLang="ja-JP" dirty="0" smtClean="0"/>
              <a:t>(Robertson et al. 2013)</a:t>
            </a:r>
            <a:endParaRPr lang="ja-JP" altLang="en-US" dirty="0"/>
          </a:p>
        </p:txBody>
      </p:sp>
      <p:sp>
        <p:nvSpPr>
          <p:cNvPr id="3" name="スライド番号プレースホルダー 2"/>
          <p:cNvSpPr>
            <a:spLocks noGrp="1"/>
          </p:cNvSpPr>
          <p:nvPr>
            <p:ph type="sldNum" sz="quarter" idx="12"/>
          </p:nvPr>
        </p:nvSpPr>
        <p:spPr>
          <a:xfrm>
            <a:off x="6835420" y="6356350"/>
            <a:ext cx="2133600" cy="365125"/>
          </a:xfrm>
        </p:spPr>
        <p:txBody>
          <a:bodyPr/>
          <a:lstStyle/>
          <a:p>
            <a:fld id="{CF868150-7504-5844-9F68-33CDB80429EB}" type="slidenum">
              <a:rPr kumimoji="1" lang="ja-JP" altLang="en-US" smtClean="0"/>
              <a:t>7</a:t>
            </a:fld>
            <a:endParaRPr kumimoji="1" lang="ja-JP" altLang="en-US" dirty="0"/>
          </a:p>
        </p:txBody>
      </p:sp>
      <p:sp>
        <p:nvSpPr>
          <p:cNvPr id="4" name="テキスト ボックス 3"/>
          <p:cNvSpPr txBox="1"/>
          <p:nvPr/>
        </p:nvSpPr>
        <p:spPr>
          <a:xfrm>
            <a:off x="6781897" y="5540238"/>
            <a:ext cx="830036" cy="369332"/>
          </a:xfrm>
          <a:prstGeom prst="rect">
            <a:avLst/>
          </a:prstGeom>
          <a:noFill/>
        </p:spPr>
        <p:txBody>
          <a:bodyPr wrap="square" rtlCol="0">
            <a:spAutoFit/>
          </a:bodyPr>
          <a:lstStyle/>
          <a:p>
            <a:r>
              <a:rPr kumimoji="1" lang="en-US" altLang="ja-JP" dirty="0" smtClean="0"/>
              <a:t>0</a:t>
            </a:r>
            <a:endParaRPr kumimoji="1" lang="ja-JP" altLang="en-US" dirty="0"/>
          </a:p>
        </p:txBody>
      </p:sp>
      <p:sp>
        <p:nvSpPr>
          <p:cNvPr id="12" name="テキスト ボックス 11"/>
          <p:cNvSpPr txBox="1"/>
          <p:nvPr/>
        </p:nvSpPr>
        <p:spPr>
          <a:xfrm>
            <a:off x="4329260" y="6217749"/>
            <a:ext cx="789682" cy="369332"/>
          </a:xfrm>
          <a:prstGeom prst="rect">
            <a:avLst/>
          </a:prstGeom>
          <a:noFill/>
        </p:spPr>
        <p:txBody>
          <a:bodyPr wrap="square" rtlCol="0">
            <a:spAutoFit/>
          </a:bodyPr>
          <a:lstStyle/>
          <a:p>
            <a:r>
              <a:rPr kumimoji="1" lang="ja-JP" altLang="en-US" dirty="0" smtClean="0"/>
              <a:t>等級</a:t>
            </a:r>
            <a:endParaRPr kumimoji="1" lang="ja-JP" altLang="en-US" dirty="0"/>
          </a:p>
        </p:txBody>
      </p:sp>
      <p:sp>
        <p:nvSpPr>
          <p:cNvPr id="13" name="テキスト ボックス 12"/>
          <p:cNvSpPr txBox="1"/>
          <p:nvPr/>
        </p:nvSpPr>
        <p:spPr>
          <a:xfrm>
            <a:off x="282220" y="4216061"/>
            <a:ext cx="1636889" cy="369332"/>
          </a:xfrm>
          <a:prstGeom prst="rect">
            <a:avLst/>
          </a:prstGeom>
          <a:noFill/>
        </p:spPr>
        <p:txBody>
          <a:bodyPr wrap="square" rtlCol="0">
            <a:spAutoFit/>
          </a:bodyPr>
          <a:lstStyle/>
          <a:p>
            <a:r>
              <a:rPr lang="en-US" altLang="ja-JP" dirty="0"/>
              <a:t>l</a:t>
            </a:r>
            <a:r>
              <a:rPr kumimoji="1" lang="en-US" altLang="ja-JP" dirty="0" smtClean="0"/>
              <a:t>og(</a:t>
            </a:r>
            <a:r>
              <a:rPr kumimoji="1" lang="ja-JP" altLang="en-US" dirty="0" smtClean="0"/>
              <a:t>光度密度</a:t>
            </a:r>
            <a:r>
              <a:rPr kumimoji="1" lang="en-US" altLang="ja-JP" dirty="0" smtClean="0"/>
              <a:t>)</a:t>
            </a:r>
            <a:endParaRPr kumimoji="1" lang="ja-JP" altLang="en-US" dirty="0"/>
          </a:p>
        </p:txBody>
      </p:sp>
      <p:grpSp>
        <p:nvGrpSpPr>
          <p:cNvPr id="28" name="図形グループ 27"/>
          <p:cNvGrpSpPr/>
          <p:nvPr/>
        </p:nvGrpSpPr>
        <p:grpSpPr>
          <a:xfrm>
            <a:off x="187994" y="1366961"/>
            <a:ext cx="7944555" cy="1818558"/>
            <a:chOff x="187994" y="1208496"/>
            <a:chExt cx="7944555" cy="1818558"/>
          </a:xfrm>
        </p:grpSpPr>
        <p:sp>
          <p:nvSpPr>
            <p:cNvPr id="27" name="テキスト ボックス 26"/>
            <p:cNvSpPr txBox="1"/>
            <p:nvPr/>
          </p:nvSpPr>
          <p:spPr>
            <a:xfrm>
              <a:off x="187994" y="1208496"/>
              <a:ext cx="7944555" cy="1754327"/>
            </a:xfrm>
            <a:prstGeom prst="rect">
              <a:avLst/>
            </a:prstGeom>
            <a:noFill/>
            <a:ln w="38100" cmpd="sng">
              <a:solidFill>
                <a:srgbClr val="000000"/>
              </a:solidFill>
              <a:prstDash val="dash"/>
            </a:ln>
          </p:spPr>
          <p:txBody>
            <a:bodyPr wrap="square" rtlCol="0">
              <a:spAutoFit/>
            </a:bodyPr>
            <a:lstStyle/>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kumimoji="1" lang="ja-JP" altLang="en-US" dirty="0"/>
            </a:p>
          </p:txBody>
        </p:sp>
        <p:grpSp>
          <p:nvGrpSpPr>
            <p:cNvPr id="24" name="図形グループ 23"/>
            <p:cNvGrpSpPr/>
            <p:nvPr/>
          </p:nvGrpSpPr>
          <p:grpSpPr>
            <a:xfrm>
              <a:off x="299295" y="1230368"/>
              <a:ext cx="7312637" cy="1796686"/>
              <a:chOff x="0" y="1509889"/>
              <a:chExt cx="6920086" cy="1481398"/>
            </a:xfrm>
          </p:grpSpPr>
          <p:cxnSp>
            <p:nvCxnSpPr>
              <p:cNvPr id="15" name="直線コネクタ 14"/>
              <p:cNvCxnSpPr/>
              <p:nvPr/>
            </p:nvCxnSpPr>
            <p:spPr>
              <a:xfrm>
                <a:off x="685800" y="2365375"/>
                <a:ext cx="6234286" cy="0"/>
              </a:xfrm>
              <a:prstGeom prst="line">
                <a:avLst/>
              </a:prstGeom>
              <a:ln w="57150" cmpd="sng">
                <a:solidFill>
                  <a:srgbClr val="591EDD"/>
                </a:solidFill>
              </a:ln>
            </p:spPr>
            <p:style>
              <a:lnRef idx="2">
                <a:schemeClr val="accent1"/>
              </a:lnRef>
              <a:fillRef idx="0">
                <a:schemeClr val="accent1"/>
              </a:fillRef>
              <a:effectRef idx="1">
                <a:schemeClr val="accent1"/>
              </a:effectRef>
              <a:fontRef idx="minor">
                <a:schemeClr val="tx1"/>
              </a:fontRef>
            </p:style>
          </p:cxnSp>
          <p:cxnSp>
            <p:nvCxnSpPr>
              <p:cNvPr id="20" name="直線矢印コネクタ 19"/>
              <p:cNvCxnSpPr/>
              <p:nvPr/>
            </p:nvCxnSpPr>
            <p:spPr>
              <a:xfrm flipV="1">
                <a:off x="1453445" y="1509889"/>
                <a:ext cx="14111" cy="855486"/>
              </a:xfrm>
              <a:prstGeom prst="straightConnector1">
                <a:avLst/>
              </a:prstGeom>
              <a:ln w="57150" cmpd="sng">
                <a:solidFill>
                  <a:srgbClr val="591EDD"/>
                </a:solidFill>
                <a:tailEnd type="arrow"/>
              </a:ln>
            </p:spPr>
            <p:style>
              <a:lnRef idx="2">
                <a:schemeClr val="accent1"/>
              </a:lnRef>
              <a:fillRef idx="0">
                <a:schemeClr val="accent1"/>
              </a:fillRef>
              <a:effectRef idx="1">
                <a:schemeClr val="accent1"/>
              </a:effectRef>
              <a:fontRef idx="minor">
                <a:schemeClr val="tx1"/>
              </a:fontRef>
            </p:style>
          </p:cxnSp>
          <p:sp>
            <p:nvSpPr>
              <p:cNvPr id="21" name="テキスト ボックス 20"/>
              <p:cNvSpPr txBox="1"/>
              <p:nvPr/>
            </p:nvSpPr>
            <p:spPr>
              <a:xfrm>
                <a:off x="17076" y="1587472"/>
                <a:ext cx="1503843" cy="646331"/>
              </a:xfrm>
              <a:prstGeom prst="rect">
                <a:avLst/>
              </a:prstGeom>
              <a:noFill/>
            </p:spPr>
            <p:txBody>
              <a:bodyPr wrap="square" rtlCol="0">
                <a:spAutoFit/>
              </a:bodyPr>
              <a:lstStyle/>
              <a:p>
                <a:r>
                  <a:rPr kumimoji="1" lang="ja-JP" altLang="en-US" dirty="0" smtClean="0"/>
                  <a:t>銀河だけで</a:t>
                </a:r>
                <a:endParaRPr kumimoji="1" lang="en-US" altLang="ja-JP" dirty="0" smtClean="0"/>
              </a:p>
              <a:p>
                <a:r>
                  <a:rPr kumimoji="1" lang="ja-JP" altLang="en-US" dirty="0" smtClean="0"/>
                  <a:t>説明可能</a:t>
                </a:r>
                <a:endParaRPr kumimoji="1" lang="ja-JP" altLang="en-US" dirty="0"/>
              </a:p>
            </p:txBody>
          </p:sp>
          <p:sp>
            <p:nvSpPr>
              <p:cNvPr id="22" name="テキスト ボックス 21"/>
              <p:cNvSpPr txBox="1"/>
              <p:nvPr/>
            </p:nvSpPr>
            <p:spPr>
              <a:xfrm>
                <a:off x="0" y="2621955"/>
                <a:ext cx="1503843" cy="369332"/>
              </a:xfrm>
              <a:prstGeom prst="rect">
                <a:avLst/>
              </a:prstGeom>
              <a:noFill/>
            </p:spPr>
            <p:txBody>
              <a:bodyPr wrap="square" rtlCol="0">
                <a:spAutoFit/>
              </a:bodyPr>
              <a:lstStyle/>
              <a:p>
                <a:r>
                  <a:rPr kumimoji="1" lang="ja-JP" altLang="en-US" dirty="0" smtClean="0"/>
                  <a:t>説明できない</a:t>
                </a:r>
                <a:endParaRPr kumimoji="1" lang="ja-JP" altLang="en-US" dirty="0"/>
              </a:p>
            </p:txBody>
          </p:sp>
        </p:grpSp>
      </p:grpSp>
      <p:grpSp>
        <p:nvGrpSpPr>
          <p:cNvPr id="34" name="図形グループ 33"/>
          <p:cNvGrpSpPr/>
          <p:nvPr/>
        </p:nvGrpSpPr>
        <p:grpSpPr>
          <a:xfrm>
            <a:off x="2684964" y="1430168"/>
            <a:ext cx="1954386" cy="4141957"/>
            <a:chOff x="2681109" y="1398281"/>
            <a:chExt cx="1954386" cy="4141957"/>
          </a:xfrm>
        </p:grpSpPr>
        <p:sp>
          <p:nvSpPr>
            <p:cNvPr id="25" name="正方形/長方形 24"/>
            <p:cNvSpPr/>
            <p:nvPr/>
          </p:nvSpPr>
          <p:spPr>
            <a:xfrm>
              <a:off x="2681109" y="1398281"/>
              <a:ext cx="1954386" cy="4141957"/>
            </a:xfrm>
            <a:prstGeom prst="rect">
              <a:avLst/>
            </a:prstGeom>
            <a:gradFill flip="none" rotWithShape="1">
              <a:gsLst>
                <a:gs pos="0">
                  <a:schemeClr val="accent3">
                    <a:tint val="50000"/>
                    <a:satMod val="300000"/>
                    <a:alpha val="56000"/>
                  </a:schemeClr>
                </a:gs>
                <a:gs pos="35000">
                  <a:schemeClr val="accent3">
                    <a:tint val="37000"/>
                    <a:satMod val="300000"/>
                    <a:alpha val="56000"/>
                  </a:schemeClr>
                </a:gs>
                <a:gs pos="100000">
                  <a:schemeClr val="accent3">
                    <a:tint val="15000"/>
                    <a:satMod val="350000"/>
                    <a:alpha val="56000"/>
                  </a:schemeClr>
                </a:gs>
              </a:gsLst>
              <a:lin ang="162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31" name="テキスト ボックス 30"/>
            <p:cNvSpPr txBox="1"/>
            <p:nvPr/>
          </p:nvSpPr>
          <p:spPr>
            <a:xfrm>
              <a:off x="2915910" y="4223341"/>
              <a:ext cx="851682" cy="369332"/>
            </a:xfrm>
            <a:prstGeom prst="rect">
              <a:avLst/>
            </a:prstGeom>
            <a:noFill/>
          </p:spPr>
          <p:txBody>
            <a:bodyPr wrap="square" rtlCol="0">
              <a:spAutoFit/>
            </a:bodyPr>
            <a:lstStyle/>
            <a:p>
              <a:r>
                <a:rPr kumimoji="1" lang="ja-JP" altLang="en-US" dirty="0" smtClean="0"/>
                <a:t>データ</a:t>
              </a:r>
              <a:endParaRPr kumimoji="1" lang="ja-JP" altLang="en-US" dirty="0"/>
            </a:p>
          </p:txBody>
        </p:sp>
      </p:grpSp>
      <p:grpSp>
        <p:nvGrpSpPr>
          <p:cNvPr id="35" name="図形グループ 34"/>
          <p:cNvGrpSpPr/>
          <p:nvPr/>
        </p:nvGrpSpPr>
        <p:grpSpPr>
          <a:xfrm>
            <a:off x="4700403" y="1405066"/>
            <a:ext cx="2550936" cy="4141957"/>
            <a:chOff x="4651370" y="1398281"/>
            <a:chExt cx="2550936" cy="4141957"/>
          </a:xfrm>
        </p:grpSpPr>
        <p:sp>
          <p:nvSpPr>
            <p:cNvPr id="26" name="正方形/長方形 25"/>
            <p:cNvSpPr/>
            <p:nvPr/>
          </p:nvSpPr>
          <p:spPr>
            <a:xfrm>
              <a:off x="4651370" y="1398281"/>
              <a:ext cx="2550936" cy="4141957"/>
            </a:xfrm>
            <a:prstGeom prst="rect">
              <a:avLst/>
            </a:prstGeom>
            <a:gradFill flip="none" rotWithShape="1">
              <a:gsLst>
                <a:gs pos="0">
                  <a:schemeClr val="accent6">
                    <a:tint val="50000"/>
                    <a:satMod val="300000"/>
                    <a:alpha val="50000"/>
                  </a:schemeClr>
                </a:gs>
                <a:gs pos="35000">
                  <a:schemeClr val="accent6">
                    <a:tint val="37000"/>
                    <a:satMod val="300000"/>
                    <a:alpha val="50000"/>
                  </a:schemeClr>
                </a:gs>
                <a:gs pos="100000">
                  <a:schemeClr val="accent6">
                    <a:tint val="15000"/>
                    <a:satMod val="350000"/>
                    <a:alpha val="50000"/>
                  </a:schemeClr>
                </a:gs>
              </a:gsLst>
              <a:lin ang="16200000" scaled="1"/>
              <a:tileRect/>
            </a:gradFill>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32" name="テキスト ボックス 31"/>
            <p:cNvSpPr txBox="1"/>
            <p:nvPr/>
          </p:nvSpPr>
          <p:spPr>
            <a:xfrm>
              <a:off x="5580112" y="4221088"/>
              <a:ext cx="1270793" cy="369332"/>
            </a:xfrm>
            <a:prstGeom prst="rect">
              <a:avLst/>
            </a:prstGeom>
            <a:noFill/>
          </p:spPr>
          <p:txBody>
            <a:bodyPr wrap="square" rtlCol="0">
              <a:spAutoFit/>
            </a:bodyPr>
            <a:lstStyle/>
            <a:p>
              <a:r>
                <a:rPr kumimoji="1" lang="ja-JP" altLang="en-US" dirty="0" smtClean="0"/>
                <a:t>外挿</a:t>
              </a:r>
              <a:endParaRPr kumimoji="1" lang="ja-JP" altLang="en-US" dirty="0"/>
            </a:p>
          </p:txBody>
        </p:sp>
      </p:grpSp>
      <p:grpSp>
        <p:nvGrpSpPr>
          <p:cNvPr id="36" name="図形グループ 35"/>
          <p:cNvGrpSpPr/>
          <p:nvPr/>
        </p:nvGrpSpPr>
        <p:grpSpPr>
          <a:xfrm>
            <a:off x="4144594" y="2365375"/>
            <a:ext cx="506776" cy="3206750"/>
            <a:chOff x="4144594" y="2365375"/>
            <a:chExt cx="506776" cy="3206750"/>
          </a:xfrm>
        </p:grpSpPr>
        <p:sp>
          <p:nvSpPr>
            <p:cNvPr id="5" name="テキスト ボックス 4"/>
            <p:cNvSpPr txBox="1"/>
            <p:nvPr/>
          </p:nvSpPr>
          <p:spPr>
            <a:xfrm rot="16200000">
              <a:off x="2885272" y="3911584"/>
              <a:ext cx="2887976" cy="369332"/>
            </a:xfrm>
            <a:prstGeom prst="rect">
              <a:avLst/>
            </a:prstGeom>
            <a:noFill/>
          </p:spPr>
          <p:txBody>
            <a:bodyPr wrap="square" rtlCol="0">
              <a:spAutoFit/>
            </a:bodyPr>
            <a:lstStyle/>
            <a:p>
              <a:r>
                <a:rPr kumimoji="1" lang="ja-JP" altLang="en-US" dirty="0" smtClean="0">
                  <a:solidFill>
                    <a:srgbClr val="FF0000"/>
                  </a:solidFill>
                </a:rPr>
                <a:t>これまでの限界</a:t>
              </a:r>
              <a:endParaRPr kumimoji="1" lang="ja-JP" altLang="en-US" dirty="0">
                <a:solidFill>
                  <a:srgbClr val="FF0000"/>
                </a:solidFill>
              </a:endParaRPr>
            </a:p>
          </p:txBody>
        </p:sp>
        <p:cxnSp>
          <p:nvCxnSpPr>
            <p:cNvPr id="7" name="直線コネクタ 6"/>
            <p:cNvCxnSpPr/>
            <p:nvPr/>
          </p:nvCxnSpPr>
          <p:spPr>
            <a:xfrm>
              <a:off x="4635495" y="2365375"/>
              <a:ext cx="15875" cy="3206750"/>
            </a:xfrm>
            <a:prstGeom prst="line">
              <a:avLst/>
            </a:prstGeom>
            <a:ln w="57150" cmpd="sng">
              <a:solidFill>
                <a:srgbClr val="FF0000"/>
              </a:solidFill>
            </a:ln>
          </p:spPr>
          <p:style>
            <a:lnRef idx="3">
              <a:schemeClr val="accent2"/>
            </a:lnRef>
            <a:fillRef idx="0">
              <a:schemeClr val="accent2"/>
            </a:fillRef>
            <a:effectRef idx="2">
              <a:schemeClr val="accent2"/>
            </a:effectRef>
            <a:fontRef idx="minor">
              <a:schemeClr val="tx1"/>
            </a:fontRef>
          </p:style>
        </p:cxnSp>
      </p:grpSp>
      <p:grpSp>
        <p:nvGrpSpPr>
          <p:cNvPr id="30" name="図形グループ 29"/>
          <p:cNvGrpSpPr/>
          <p:nvPr/>
        </p:nvGrpSpPr>
        <p:grpSpPr>
          <a:xfrm>
            <a:off x="6545524" y="2281933"/>
            <a:ext cx="2458771" cy="1597789"/>
            <a:chOff x="6545524" y="2281933"/>
            <a:chExt cx="2458771" cy="1597789"/>
          </a:xfrm>
        </p:grpSpPr>
        <p:sp>
          <p:nvSpPr>
            <p:cNvPr id="6" name="テキスト ボックス 5"/>
            <p:cNvSpPr txBox="1"/>
            <p:nvPr/>
          </p:nvSpPr>
          <p:spPr>
            <a:xfrm>
              <a:off x="7515072" y="2556283"/>
              <a:ext cx="1489223" cy="1323439"/>
            </a:xfrm>
            <a:prstGeom prst="rect">
              <a:avLst/>
            </a:prstGeom>
            <a:noFill/>
          </p:spPr>
          <p:txBody>
            <a:bodyPr wrap="square" rtlCol="0">
              <a:spAutoFit/>
            </a:bodyPr>
            <a:lstStyle/>
            <a:p>
              <a:r>
                <a:rPr kumimoji="1" lang="ja-JP" altLang="en-US" sz="8000" dirty="0" smtClean="0">
                  <a:solidFill>
                    <a:srgbClr val="FF0000"/>
                  </a:solidFill>
                </a:rPr>
                <a:t>？</a:t>
              </a:r>
              <a:endParaRPr kumimoji="1" lang="ja-JP" altLang="en-US" sz="8000" dirty="0">
                <a:solidFill>
                  <a:srgbClr val="FF0000"/>
                </a:solidFill>
              </a:endParaRPr>
            </a:p>
          </p:txBody>
        </p:sp>
        <p:cxnSp>
          <p:nvCxnSpPr>
            <p:cNvPr id="11" name="直線矢印コネクタ 10"/>
            <p:cNvCxnSpPr/>
            <p:nvPr/>
          </p:nvCxnSpPr>
          <p:spPr>
            <a:xfrm>
              <a:off x="6545524" y="2281933"/>
              <a:ext cx="0" cy="790259"/>
            </a:xfrm>
            <a:prstGeom prst="straightConnector1">
              <a:avLst/>
            </a:prstGeom>
            <a:ln>
              <a:solidFill>
                <a:srgbClr val="FF0000"/>
              </a:solidFill>
              <a:headEnd type="arrow"/>
              <a:tailEnd type="arrow"/>
            </a:ln>
          </p:spPr>
          <p:style>
            <a:lnRef idx="3">
              <a:schemeClr val="accent6"/>
            </a:lnRef>
            <a:fillRef idx="0">
              <a:schemeClr val="accent6"/>
            </a:fillRef>
            <a:effectRef idx="2">
              <a:schemeClr val="accent6"/>
            </a:effectRef>
            <a:fontRef idx="minor">
              <a:schemeClr val="tx1"/>
            </a:fontRef>
          </p:style>
        </p:cxnSp>
        <p:sp>
          <p:nvSpPr>
            <p:cNvPr id="29" name="テキスト ボックス 28"/>
            <p:cNvSpPr txBox="1"/>
            <p:nvPr/>
          </p:nvSpPr>
          <p:spPr>
            <a:xfrm>
              <a:off x="6835420" y="2652261"/>
              <a:ext cx="1357088" cy="369332"/>
            </a:xfrm>
            <a:prstGeom prst="rect">
              <a:avLst/>
            </a:prstGeom>
            <a:noFill/>
          </p:spPr>
          <p:txBody>
            <a:bodyPr wrap="square" rtlCol="0">
              <a:spAutoFit/>
            </a:bodyPr>
            <a:lstStyle/>
            <a:p>
              <a:r>
                <a:rPr kumimoji="1" lang="ja-JP" altLang="en-US" dirty="0" smtClean="0">
                  <a:solidFill>
                    <a:srgbClr val="FF0000"/>
                  </a:solidFill>
                </a:rPr>
                <a:t>不定性</a:t>
              </a:r>
              <a:endParaRPr kumimoji="1" lang="ja-JP" altLang="en-US" dirty="0">
                <a:solidFill>
                  <a:srgbClr val="FF0000"/>
                </a:solidFill>
              </a:endParaRPr>
            </a:p>
          </p:txBody>
        </p:sp>
      </p:grpSp>
      <p:sp>
        <p:nvSpPr>
          <p:cNvPr id="8" name="正方形/長方形 7"/>
          <p:cNvSpPr/>
          <p:nvPr/>
        </p:nvSpPr>
        <p:spPr>
          <a:xfrm>
            <a:off x="5448173" y="3572722"/>
            <a:ext cx="4572000" cy="646331"/>
          </a:xfrm>
          <a:prstGeom prst="rect">
            <a:avLst/>
          </a:prstGeom>
        </p:spPr>
        <p:txBody>
          <a:bodyPr>
            <a:spAutoFit/>
          </a:bodyPr>
          <a:lstStyle/>
          <a:p>
            <a:pPr>
              <a:defRPr/>
            </a:pPr>
            <a:endParaRPr lang="en-US" altLang="ja-JP" dirty="0"/>
          </a:p>
          <a:p>
            <a:pPr>
              <a:defRPr/>
            </a:pPr>
            <a:r>
              <a:rPr lang="ja-JP" altLang="en-US" dirty="0"/>
              <a:t>暗い天体を検出すれば検証可能</a:t>
            </a:r>
            <a:endParaRPr lang="en-US" altLang="ja-JP" dirty="0"/>
          </a:p>
        </p:txBody>
      </p:sp>
    </p:spTree>
    <p:extLst>
      <p:ext uri="{BB962C8B-B14F-4D97-AF65-F5344CB8AC3E}">
        <p14:creationId xmlns:p14="http://schemas.microsoft.com/office/powerpoint/2010/main" val="39352223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34"/>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3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0" y="1083691"/>
            <a:ext cx="9180208" cy="5163867"/>
          </a:xfrm>
          <a:prstGeom prst="rect">
            <a:avLst/>
          </a:prstGeom>
        </p:spPr>
      </p:pic>
      <p:sp>
        <p:nvSpPr>
          <p:cNvPr id="5" name="テキスト ボックス 4"/>
          <p:cNvSpPr txBox="1"/>
          <p:nvPr/>
        </p:nvSpPr>
        <p:spPr>
          <a:xfrm>
            <a:off x="240805" y="5856373"/>
            <a:ext cx="4683974"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ja-JP" altLang="en-US" sz="2400" dirty="0" smtClean="0"/>
              <a:t>今までの観測で見えなかった</a:t>
            </a:r>
            <a:endParaRPr lang="en-US" altLang="ja-JP" sz="2400" dirty="0"/>
          </a:p>
          <a:p>
            <a:pPr algn="ctr"/>
            <a:r>
              <a:rPr lang="ja-JP" altLang="en-US" sz="2400" dirty="0"/>
              <a:t>暗い天体まで</a:t>
            </a:r>
            <a:r>
              <a:rPr lang="ja-JP" altLang="en-US" sz="2400" dirty="0" smtClean="0"/>
              <a:t>検出！</a:t>
            </a:r>
            <a:endParaRPr lang="ja-JP" altLang="en-US" sz="2400" dirty="0"/>
          </a:p>
        </p:txBody>
      </p:sp>
      <p:sp>
        <p:nvSpPr>
          <p:cNvPr id="7" name="テキスト ボックス 6"/>
          <p:cNvSpPr txBox="1"/>
          <p:nvPr/>
        </p:nvSpPr>
        <p:spPr>
          <a:xfrm>
            <a:off x="-5442949" y="5952033"/>
            <a:ext cx="646331" cy="646331"/>
          </a:xfrm>
          <a:prstGeom prst="rect">
            <a:avLst/>
          </a:prstGeom>
          <a:noFill/>
        </p:spPr>
        <p:txBody>
          <a:bodyPr wrap="none" rtlCol="0">
            <a:spAutoFit/>
          </a:bodyPr>
          <a:lstStyle/>
          <a:p>
            <a:r>
              <a:rPr kumimoji="1" lang="en-US" altLang="ja-JP" sz="3600" dirty="0" smtClean="0"/>
              <a:t>☞</a:t>
            </a:r>
            <a:endParaRPr kumimoji="1" lang="ja-JP" altLang="en-US" sz="3600" dirty="0"/>
          </a:p>
        </p:txBody>
      </p:sp>
      <p:sp>
        <p:nvSpPr>
          <p:cNvPr id="2" name="タイトル 1"/>
          <p:cNvSpPr>
            <a:spLocks noGrp="1"/>
          </p:cNvSpPr>
          <p:nvPr>
            <p:ph type="title"/>
          </p:nvPr>
        </p:nvSpPr>
        <p:spPr>
          <a:xfrm>
            <a:off x="457200" y="274637"/>
            <a:ext cx="8229600" cy="1360487"/>
          </a:xfrm>
          <a:solidFill>
            <a:schemeClr val="bg1"/>
          </a:solidFill>
        </p:spPr>
        <p:txBody>
          <a:bodyPr/>
          <a:lstStyle/>
          <a:p>
            <a:r>
              <a:rPr kumimoji="1" lang="ja-JP" altLang="en-US" dirty="0" smtClean="0"/>
              <a:t>重力レンズ</a:t>
            </a:r>
            <a:endParaRPr kumimoji="1" lang="ja-JP" altLang="en-US" dirty="0"/>
          </a:p>
        </p:txBody>
      </p:sp>
      <p:sp>
        <p:nvSpPr>
          <p:cNvPr id="3" name="スライド番号プレースホルダー 2"/>
          <p:cNvSpPr>
            <a:spLocks noGrp="1"/>
          </p:cNvSpPr>
          <p:nvPr>
            <p:ph type="sldNum" sz="quarter" idx="12"/>
          </p:nvPr>
        </p:nvSpPr>
        <p:spPr/>
        <p:txBody>
          <a:bodyPr/>
          <a:lstStyle/>
          <a:p>
            <a:fld id="{CF868150-7504-5844-9F68-33CDB80429EB}" type="slidenum">
              <a:rPr kumimoji="1" lang="ja-JP" altLang="en-US" smtClean="0"/>
              <a:t>8</a:t>
            </a:fld>
            <a:endParaRPr kumimoji="1" lang="ja-JP" altLang="en-US"/>
          </a:p>
        </p:txBody>
      </p:sp>
      <p:sp>
        <p:nvSpPr>
          <p:cNvPr id="9" name="テキスト ボックス 8"/>
          <p:cNvSpPr txBox="1"/>
          <p:nvPr/>
        </p:nvSpPr>
        <p:spPr>
          <a:xfrm>
            <a:off x="3204729" y="3026111"/>
            <a:ext cx="1384300" cy="523220"/>
          </a:xfrm>
          <a:prstGeom prst="rect">
            <a:avLst/>
          </a:prstGeom>
          <a:noFill/>
        </p:spPr>
        <p:txBody>
          <a:bodyPr wrap="square" rtlCol="0">
            <a:spAutoFit/>
          </a:bodyPr>
          <a:lstStyle/>
          <a:p>
            <a:r>
              <a:rPr kumimoji="1" lang="ja-JP" altLang="en-US" sz="2800" dirty="0" smtClean="0">
                <a:solidFill>
                  <a:srgbClr val="FFFFFF"/>
                </a:solidFill>
              </a:rPr>
              <a:t>銀河団</a:t>
            </a:r>
            <a:endParaRPr kumimoji="1" lang="ja-JP" altLang="en-US" sz="2800" dirty="0">
              <a:solidFill>
                <a:srgbClr val="FFFFFF"/>
              </a:solidFill>
            </a:endParaRPr>
          </a:p>
        </p:txBody>
      </p:sp>
      <p:sp>
        <p:nvSpPr>
          <p:cNvPr id="10" name="テキスト ボックス 9"/>
          <p:cNvSpPr txBox="1"/>
          <p:nvPr/>
        </p:nvSpPr>
        <p:spPr>
          <a:xfrm>
            <a:off x="-73482" y="1205710"/>
            <a:ext cx="1994219" cy="400110"/>
          </a:xfrm>
          <a:prstGeom prst="rect">
            <a:avLst/>
          </a:prstGeom>
          <a:noFill/>
        </p:spPr>
        <p:txBody>
          <a:bodyPr wrap="square" rtlCol="0">
            <a:spAutoFit/>
          </a:bodyPr>
          <a:lstStyle/>
          <a:p>
            <a:r>
              <a:rPr kumimoji="1" lang="ja-JP" altLang="en-US" sz="2000" dirty="0" smtClean="0"/>
              <a:t>遠方の暗い銀河</a:t>
            </a:r>
            <a:endParaRPr kumimoji="1" lang="ja-JP" altLang="en-US" sz="2000" dirty="0"/>
          </a:p>
        </p:txBody>
      </p:sp>
      <p:sp>
        <p:nvSpPr>
          <p:cNvPr id="14" name="テキスト ボックス 13"/>
          <p:cNvSpPr txBox="1"/>
          <p:nvPr/>
        </p:nvSpPr>
        <p:spPr>
          <a:xfrm>
            <a:off x="7652723" y="5832059"/>
            <a:ext cx="771886" cy="523220"/>
          </a:xfrm>
          <a:prstGeom prst="rect">
            <a:avLst/>
          </a:prstGeom>
          <a:noFill/>
        </p:spPr>
        <p:txBody>
          <a:bodyPr wrap="square" rtlCol="0">
            <a:spAutoFit/>
          </a:bodyPr>
          <a:lstStyle/>
          <a:p>
            <a:r>
              <a:rPr kumimoji="1" lang="en-US" altLang="ja-JP" sz="2800" dirty="0" smtClean="0"/>
              <a:t>HST</a:t>
            </a:r>
            <a:endParaRPr kumimoji="1" lang="ja-JP" altLang="en-US" sz="2800" dirty="0"/>
          </a:p>
        </p:txBody>
      </p:sp>
    </p:spTree>
    <p:extLst>
      <p:ext uri="{BB962C8B-B14F-4D97-AF65-F5344CB8AC3E}">
        <p14:creationId xmlns:p14="http://schemas.microsoft.com/office/powerpoint/2010/main" val="29111817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9012"/>
            <a:ext cx="8229600" cy="1143000"/>
          </a:xfrm>
        </p:spPr>
        <p:txBody>
          <a:bodyPr/>
          <a:lstStyle/>
          <a:p>
            <a:r>
              <a:rPr kumimoji="1" lang="en-US" altLang="ja-JP" dirty="0" smtClean="0"/>
              <a:t>HFF(</a:t>
            </a:r>
            <a:r>
              <a:rPr kumimoji="1" lang="en-US" altLang="ja-JP" dirty="0" smtClean="0">
                <a:solidFill>
                  <a:srgbClr val="FF0000"/>
                </a:solidFill>
              </a:rPr>
              <a:t>H</a:t>
            </a:r>
            <a:r>
              <a:rPr kumimoji="1" lang="en-US" altLang="ja-JP" dirty="0" smtClean="0"/>
              <a:t>ubble </a:t>
            </a:r>
            <a:r>
              <a:rPr kumimoji="1" lang="en-US" altLang="ja-JP" dirty="0" smtClean="0">
                <a:solidFill>
                  <a:srgbClr val="FF0000"/>
                </a:solidFill>
              </a:rPr>
              <a:t>F</a:t>
            </a:r>
            <a:r>
              <a:rPr kumimoji="1" lang="en-US" altLang="ja-JP" dirty="0" smtClean="0"/>
              <a:t>rontier </a:t>
            </a:r>
            <a:r>
              <a:rPr kumimoji="1" lang="en-US" altLang="ja-JP" dirty="0" smtClean="0">
                <a:solidFill>
                  <a:srgbClr val="FF0000"/>
                </a:solidFill>
              </a:rPr>
              <a:t>F</a:t>
            </a:r>
            <a:r>
              <a:rPr kumimoji="1" lang="en-US" altLang="ja-JP" dirty="0" smtClean="0"/>
              <a:t>ields) project</a:t>
            </a:r>
            <a:endParaRPr kumimoji="1" lang="ja-JP" altLang="en-US" dirty="0"/>
          </a:p>
        </p:txBody>
      </p:sp>
      <p:sp>
        <p:nvSpPr>
          <p:cNvPr id="3" name="コンテンツ プレースホルダー 2"/>
          <p:cNvSpPr>
            <a:spLocks noGrp="1"/>
          </p:cNvSpPr>
          <p:nvPr>
            <p:ph idx="1"/>
          </p:nvPr>
        </p:nvSpPr>
        <p:spPr>
          <a:xfrm>
            <a:off x="457200" y="1403342"/>
            <a:ext cx="8229600" cy="2633529"/>
          </a:xfrm>
        </p:spPr>
        <p:txBody>
          <a:bodyPr/>
          <a:lstStyle/>
          <a:p>
            <a:pPr marL="0" indent="0">
              <a:buNone/>
            </a:pPr>
            <a:r>
              <a:rPr lang="en-US" altLang="ja-JP" sz="2800" dirty="0" smtClean="0"/>
              <a:t>HST</a:t>
            </a:r>
            <a:r>
              <a:rPr lang="ja-JP" altLang="en-US" sz="2800" dirty="0" smtClean="0"/>
              <a:t>　</a:t>
            </a:r>
            <a:r>
              <a:rPr lang="en-US" altLang="ja-JP" sz="2800" dirty="0" smtClean="0"/>
              <a:t>+ </a:t>
            </a:r>
            <a:r>
              <a:rPr lang="ja-JP" altLang="en-US" sz="2800" dirty="0" smtClean="0"/>
              <a:t>　重力レンズ効果</a:t>
            </a:r>
            <a:endParaRPr lang="en-US" altLang="ja-JP" sz="2800" dirty="0" smtClean="0"/>
          </a:p>
          <a:p>
            <a:pPr marL="0" indent="0">
              <a:buNone/>
            </a:pPr>
            <a:endParaRPr lang="en-US" altLang="ja-JP" sz="800" dirty="0" smtClean="0"/>
          </a:p>
          <a:p>
            <a:pPr marL="0" indent="0">
              <a:buNone/>
            </a:pPr>
            <a:r>
              <a:rPr kumimoji="1" lang="en-US" altLang="ja-JP" sz="2800" dirty="0" smtClean="0"/>
              <a:t>2013~</a:t>
            </a:r>
            <a:r>
              <a:rPr kumimoji="1" lang="ja-JP" altLang="en-US" sz="2800" dirty="0" smtClean="0"/>
              <a:t>データ取得開始、現在も取得中</a:t>
            </a:r>
            <a:endParaRPr kumimoji="1" lang="en-US" altLang="ja-JP" sz="2800" dirty="0" smtClean="0"/>
          </a:p>
          <a:p>
            <a:pPr marL="0" indent="0">
              <a:buNone/>
            </a:pPr>
            <a:endParaRPr lang="en-US" altLang="ja-JP" sz="800" dirty="0"/>
          </a:p>
          <a:p>
            <a:pPr marL="0" indent="0">
              <a:buNone/>
            </a:pPr>
            <a:r>
              <a:rPr kumimoji="1" lang="ja-JP" altLang="en-US" sz="2800" dirty="0" smtClean="0"/>
              <a:t>６個の近傍銀河団のうち１個</a:t>
            </a:r>
            <a:r>
              <a:rPr lang="ja-JP" altLang="en-US" sz="2800" dirty="0" smtClean="0"/>
              <a:t>：</a:t>
            </a:r>
            <a:r>
              <a:rPr kumimoji="1" lang="en-US" altLang="ja-JP" sz="2800" dirty="0" smtClean="0">
                <a:solidFill>
                  <a:srgbClr val="FF0000"/>
                </a:solidFill>
              </a:rPr>
              <a:t>Abell2744</a:t>
            </a:r>
          </a:p>
        </p:txBody>
      </p:sp>
      <p:sp>
        <p:nvSpPr>
          <p:cNvPr id="4" name="スライド番号プレースホルダー 3"/>
          <p:cNvSpPr>
            <a:spLocks noGrp="1"/>
          </p:cNvSpPr>
          <p:nvPr>
            <p:ph type="sldNum" sz="quarter" idx="12"/>
          </p:nvPr>
        </p:nvSpPr>
        <p:spPr/>
        <p:txBody>
          <a:bodyPr/>
          <a:lstStyle/>
          <a:p>
            <a:fld id="{CF868150-7504-5844-9F68-33CDB80429EB}" type="slidenum">
              <a:rPr kumimoji="1" lang="ja-JP" altLang="en-US" smtClean="0"/>
              <a:t>9</a:t>
            </a:fld>
            <a:endParaRPr kumimoji="1" lang="ja-JP" altLang="en-US"/>
          </a:p>
        </p:txBody>
      </p:sp>
      <p:pic>
        <p:nvPicPr>
          <p:cNvPr id="9" name="図 8"/>
          <p:cNvPicPr>
            <a:picLocks noChangeAspect="1"/>
          </p:cNvPicPr>
          <p:nvPr/>
        </p:nvPicPr>
        <p:blipFill>
          <a:blip r:embed="rId3"/>
          <a:stretch>
            <a:fillRect/>
          </a:stretch>
        </p:blipFill>
        <p:spPr>
          <a:xfrm>
            <a:off x="343647" y="3645249"/>
            <a:ext cx="4833162" cy="1961695"/>
          </a:xfrm>
          <a:prstGeom prst="rect">
            <a:avLst/>
          </a:prstGeom>
        </p:spPr>
      </p:pic>
      <p:pic>
        <p:nvPicPr>
          <p:cNvPr id="5" name="図 4" descr="スクリーンショット 2014-03-08 5.32.0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8839" y="3202994"/>
            <a:ext cx="2762444" cy="3153356"/>
          </a:xfrm>
          <a:prstGeom prst="rect">
            <a:avLst/>
          </a:prstGeom>
        </p:spPr>
      </p:pic>
      <p:sp>
        <p:nvSpPr>
          <p:cNvPr id="6" name="テキスト ボックス 5"/>
          <p:cNvSpPr txBox="1"/>
          <p:nvPr/>
        </p:nvSpPr>
        <p:spPr>
          <a:xfrm>
            <a:off x="5303808" y="6398683"/>
            <a:ext cx="3426838" cy="369332"/>
          </a:xfrm>
          <a:prstGeom prst="rect">
            <a:avLst/>
          </a:prstGeom>
          <a:noFill/>
        </p:spPr>
        <p:txBody>
          <a:bodyPr wrap="square" rtlCol="0">
            <a:spAutoFit/>
          </a:bodyPr>
          <a:lstStyle/>
          <a:p>
            <a:r>
              <a:rPr kumimoji="1" lang="en-US" altLang="ja-JP" dirty="0" err="1" smtClean="0"/>
              <a:t>Abell</a:t>
            </a:r>
            <a:r>
              <a:rPr kumimoji="1" lang="en-US" altLang="ja-JP" dirty="0" smtClean="0"/>
              <a:t> 2744  (Hakim et al. 2014 )</a:t>
            </a:r>
            <a:endParaRPr kumimoji="1" lang="ja-JP" altLang="en-US" dirty="0"/>
          </a:p>
        </p:txBody>
      </p:sp>
      <p:sp>
        <p:nvSpPr>
          <p:cNvPr id="7" name="テキスト ボックス 6"/>
          <p:cNvSpPr txBox="1"/>
          <p:nvPr/>
        </p:nvSpPr>
        <p:spPr>
          <a:xfrm>
            <a:off x="658462" y="5738847"/>
            <a:ext cx="2320295" cy="646331"/>
          </a:xfrm>
          <a:prstGeom prst="rect">
            <a:avLst/>
          </a:prstGeom>
          <a:noFill/>
        </p:spPr>
        <p:txBody>
          <a:bodyPr wrap="square" rtlCol="0">
            <a:spAutoFit/>
          </a:bodyPr>
          <a:lstStyle/>
          <a:p>
            <a:r>
              <a:rPr kumimoji="1" lang="en-US" altLang="ja-JP" dirty="0" smtClean="0"/>
              <a:t>HST</a:t>
            </a:r>
            <a:r>
              <a:rPr kumimoji="1" lang="ja-JP" altLang="en-US" dirty="0" smtClean="0"/>
              <a:t>の限界等級</a:t>
            </a:r>
            <a:endParaRPr kumimoji="1" lang="en-US" altLang="ja-JP" dirty="0" smtClean="0"/>
          </a:p>
          <a:p>
            <a:r>
              <a:rPr lang="en-US" altLang="ja-JP" dirty="0" smtClean="0"/>
              <a:t>28~29</a:t>
            </a:r>
            <a:r>
              <a:rPr lang="ja-JP" altLang="en-US" dirty="0" smtClean="0"/>
              <a:t>等</a:t>
            </a:r>
            <a:endParaRPr kumimoji="1" lang="ja-JP" altLang="en-US" dirty="0"/>
          </a:p>
        </p:txBody>
      </p:sp>
    </p:spTree>
    <p:extLst>
      <p:ext uri="{BB962C8B-B14F-4D97-AF65-F5344CB8AC3E}">
        <p14:creationId xmlns:p14="http://schemas.microsoft.com/office/powerpoint/2010/main" val="120518388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黒">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黒">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1533</TotalTime>
  <Words>1870</Words>
  <Application>Microsoft Macintosh PowerPoint</Application>
  <PresentationFormat>画面に合わせる (4:3)</PresentationFormat>
  <Paragraphs>386</Paragraphs>
  <Slides>36</Slides>
  <Notes>26</Notes>
  <HiddenSlides>0</HiddenSlides>
  <MMClips>0</MMClips>
  <ScaleCrop>false</ScaleCrop>
  <HeadingPairs>
    <vt:vector size="6" baseType="variant">
      <vt:variant>
        <vt:lpstr>テーマ</vt:lpstr>
      </vt:variant>
      <vt:variant>
        <vt:i4>3</vt:i4>
      </vt:variant>
      <vt:variant>
        <vt:lpstr>埋め込まれた OLE サーバー</vt:lpstr>
      </vt:variant>
      <vt:variant>
        <vt:i4>1</vt:i4>
      </vt:variant>
      <vt:variant>
        <vt:lpstr>スライド タイトル</vt:lpstr>
      </vt:variant>
      <vt:variant>
        <vt:i4>36</vt:i4>
      </vt:variant>
    </vt:vector>
  </HeadingPairs>
  <TitlesOfParts>
    <vt:vector size="40" baseType="lpstr">
      <vt:lpstr>ホワイト</vt:lpstr>
      <vt:lpstr>黒</vt:lpstr>
      <vt:lpstr>1_黒</vt:lpstr>
      <vt:lpstr>数式</vt:lpstr>
      <vt:lpstr>Exploration of Reionization with Hubble Frontier Fields</vt:lpstr>
      <vt:lpstr>CONTENTS</vt:lpstr>
      <vt:lpstr>INTRODUCTION</vt:lpstr>
      <vt:lpstr>Reionization</vt:lpstr>
      <vt:lpstr>再電離期の宇宙</vt:lpstr>
      <vt:lpstr>光度密度</vt:lpstr>
      <vt:lpstr>電離光子の光度密度</vt:lpstr>
      <vt:lpstr>重力レンズ</vt:lpstr>
      <vt:lpstr>HFF(Hubble Frontier Fields) project</vt:lpstr>
      <vt:lpstr>dATA&amp;SAMPLE</vt:lpstr>
      <vt:lpstr>天体検出</vt:lpstr>
      <vt:lpstr>撮像データ</vt:lpstr>
      <vt:lpstr>PowerPoint プレゼンテーション</vt:lpstr>
      <vt:lpstr>カラーによる評価</vt:lpstr>
      <vt:lpstr>z~8 (12500Å)</vt:lpstr>
      <vt:lpstr>z~8 (10500Å)</vt:lpstr>
      <vt:lpstr>Z=7,8で見つかった銀河</vt:lpstr>
      <vt:lpstr>PowerPoint プレゼンテーション</vt:lpstr>
      <vt:lpstr>z~7で-15.9等級の銀河までを検出!!</vt:lpstr>
      <vt:lpstr>ANALYSIS</vt:lpstr>
      <vt:lpstr>PowerPoint プレゼンテーション</vt:lpstr>
      <vt:lpstr>体積の計算</vt:lpstr>
      <vt:lpstr>PowerPoint プレゼンテーション</vt:lpstr>
      <vt:lpstr>Results&amp;DISCUSSION</vt:lpstr>
      <vt:lpstr>光度関数のfitting@z=8</vt:lpstr>
      <vt:lpstr>光度関数のfitting@z=7</vt:lpstr>
      <vt:lpstr>ρ-Mグラフ@z=7</vt:lpstr>
      <vt:lpstr>再電離に必要な光度密度（理論）</vt:lpstr>
      <vt:lpstr>ρ-Mグラフ(z=7)</vt:lpstr>
      <vt:lpstr>ρ-Mグラフ(z=7)</vt:lpstr>
      <vt:lpstr>考察</vt:lpstr>
      <vt:lpstr>まとめ</vt:lpstr>
      <vt:lpstr>Thank You for Your Attention !</vt:lpstr>
      <vt:lpstr>APPENdIX</vt:lpstr>
      <vt:lpstr>観測領域</vt:lpstr>
      <vt:lpstr>PowerPoint プレゼンテーション</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谷口 由貴</dc:creator>
  <cp:lastModifiedBy>向江 志朗</cp:lastModifiedBy>
  <cp:revision>142</cp:revision>
  <dcterms:created xsi:type="dcterms:W3CDTF">2014-03-06T08:05:07Z</dcterms:created>
  <dcterms:modified xsi:type="dcterms:W3CDTF">2014-03-08T08:55:31Z</dcterms:modified>
</cp:coreProperties>
</file>