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58" r:id="rId2"/>
    <p:sldId id="282" r:id="rId3"/>
    <p:sldId id="283" r:id="rId4"/>
    <p:sldId id="284" r:id="rId5"/>
    <p:sldId id="285" r:id="rId6"/>
    <p:sldId id="286" r:id="rId7"/>
    <p:sldId id="287" r:id="rId8"/>
    <p:sldId id="288" r:id="rId9"/>
    <p:sldId id="289" r:id="rId10"/>
    <p:sldId id="266" r:id="rId11"/>
    <p:sldId id="271" r:id="rId12"/>
    <p:sldId id="267" r:id="rId13"/>
    <p:sldId id="268" r:id="rId14"/>
    <p:sldId id="290" r:id="rId15"/>
    <p:sldId id="275" r:id="rId16"/>
    <p:sldId id="276" r:id="rId17"/>
    <p:sldId id="277" r:id="rId18"/>
    <p:sldId id="278" r:id="rId19"/>
    <p:sldId id="279" r:id="rId20"/>
    <p:sldId id="280" r:id="rId21"/>
    <p:sldId id="281" r:id="rId22"/>
    <p:sldId id="297" r:id="rId23"/>
    <p:sldId id="304" r:id="rId24"/>
    <p:sldId id="305" r:id="rId25"/>
    <p:sldId id="306" r:id="rId26"/>
    <p:sldId id="307" r:id="rId27"/>
    <p:sldId id="308" r:id="rId28"/>
    <p:sldId id="303" r:id="rId29"/>
    <p:sldId id="291" r:id="rId30"/>
    <p:sldId id="292" r:id="rId31"/>
    <p:sldId id="293" r:id="rId32"/>
    <p:sldId id="295" r:id="rId33"/>
    <p:sldId id="296" r:id="rId34"/>
    <p:sldId id="26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428" autoAdjust="0"/>
  </p:normalViewPr>
  <p:slideViewPr>
    <p:cSldViewPr snapToGrid="0">
      <p:cViewPr varScale="1">
        <p:scale>
          <a:sx n="57" d="100"/>
          <a:sy n="57" d="100"/>
        </p:scale>
        <p:origin x="-53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rot="0" vert="horz"/>
          <a:lstStyle/>
          <a:p>
            <a:pPr>
              <a:defRPr/>
            </a:pPr>
            <a:r>
              <a:rPr lang="ja-JP" altLang="en-US" dirty="0" smtClean="0"/>
              <a:t>最高エネルギー宇宙線の到来方向の</a:t>
            </a:r>
            <a:r>
              <a:rPr lang="ja-JP" dirty="0" smtClean="0"/>
              <a:t>分布</a:t>
            </a:r>
            <a:r>
              <a:rPr lang="ja-JP" altLang="en-US" dirty="0" smtClean="0"/>
              <a:t>　</a:t>
            </a:r>
            <a:endParaRPr lang="ja-JP" dirty="0"/>
          </a:p>
        </c:rich>
      </c:tx>
      <c:layout/>
      <c:overlay val="0"/>
    </c:title>
    <c:autoTitleDeleted val="0"/>
    <c:plotArea>
      <c:layout/>
      <c:scatterChart>
        <c:scatterStyle val="lineMarker"/>
        <c:varyColors val="0"/>
        <c:ser>
          <c:idx val="1"/>
          <c:order val="0"/>
          <c:tx>
            <c:v>UHCR</c:v>
          </c:tx>
          <c:spPr>
            <a:ln w="47625">
              <a:noFill/>
            </a:ln>
          </c:spPr>
          <c:xVal>
            <c:numRef>
              <c:f>天球座標!$G$2:$G$41</c:f>
              <c:numCache>
                <c:formatCode>General</c:formatCode>
                <c:ptCount val="40"/>
                <c:pt idx="0">
                  <c:v>100.62</c:v>
                </c:pt>
                <c:pt idx="1">
                  <c:v>75.040000000000006</c:v>
                </c:pt>
                <c:pt idx="2">
                  <c:v>309.12</c:v>
                </c:pt>
                <c:pt idx="3">
                  <c:v>347.53</c:v>
                </c:pt>
                <c:pt idx="4">
                  <c:v>142.79</c:v>
                </c:pt>
                <c:pt idx="5">
                  <c:v>154.91</c:v>
                </c:pt>
                <c:pt idx="6">
                  <c:v>313.81</c:v>
                </c:pt>
                <c:pt idx="7">
                  <c:v>101.81</c:v>
                </c:pt>
                <c:pt idx="8">
                  <c:v>123.05</c:v>
                </c:pt>
                <c:pt idx="9">
                  <c:v>207.83</c:v>
                </c:pt>
                <c:pt idx="10">
                  <c:v>231.57</c:v>
                </c:pt>
                <c:pt idx="11">
                  <c:v>307.92</c:v>
                </c:pt>
                <c:pt idx="12">
                  <c:v>56.15</c:v>
                </c:pt>
                <c:pt idx="13">
                  <c:v>125.87</c:v>
                </c:pt>
                <c:pt idx="14">
                  <c:v>81.99</c:v>
                </c:pt>
                <c:pt idx="15">
                  <c:v>141.83000000000001</c:v>
                </c:pt>
                <c:pt idx="16">
                  <c:v>214.87</c:v>
                </c:pt>
                <c:pt idx="17">
                  <c:v>142.96</c:v>
                </c:pt>
                <c:pt idx="18">
                  <c:v>137.66999999999999</c:v>
                </c:pt>
                <c:pt idx="19">
                  <c:v>204.87</c:v>
                </c:pt>
                <c:pt idx="20">
                  <c:v>131.56</c:v>
                </c:pt>
                <c:pt idx="21">
                  <c:v>16.57</c:v>
                </c:pt>
                <c:pt idx="22">
                  <c:v>189.13</c:v>
                </c:pt>
                <c:pt idx="23">
                  <c:v>0.03</c:v>
                </c:pt>
                <c:pt idx="24">
                  <c:v>286.45</c:v>
                </c:pt>
                <c:pt idx="25">
                  <c:v>78.83</c:v>
                </c:pt>
                <c:pt idx="26">
                  <c:v>105.92</c:v>
                </c:pt>
                <c:pt idx="27">
                  <c:v>78.8</c:v>
                </c:pt>
                <c:pt idx="28">
                  <c:v>172.63</c:v>
                </c:pt>
                <c:pt idx="29">
                  <c:v>143.1</c:v>
                </c:pt>
                <c:pt idx="30">
                  <c:v>33.35</c:v>
                </c:pt>
                <c:pt idx="31">
                  <c:v>247.07</c:v>
                </c:pt>
                <c:pt idx="32">
                  <c:v>153</c:v>
                </c:pt>
                <c:pt idx="33">
                  <c:v>159.63</c:v>
                </c:pt>
                <c:pt idx="34">
                  <c:v>27.06</c:v>
                </c:pt>
                <c:pt idx="35">
                  <c:v>213.72</c:v>
                </c:pt>
                <c:pt idx="36">
                  <c:v>46.63</c:v>
                </c:pt>
                <c:pt idx="37">
                  <c:v>126.26</c:v>
                </c:pt>
                <c:pt idx="38">
                  <c:v>217.33</c:v>
                </c:pt>
                <c:pt idx="39">
                  <c:v>134.06</c:v>
                </c:pt>
              </c:numCache>
            </c:numRef>
          </c:xVal>
          <c:yVal>
            <c:numRef>
              <c:f>天球座標!$F$2:$F$41</c:f>
              <c:numCache>
                <c:formatCode>General</c:formatCode>
                <c:ptCount val="40"/>
                <c:pt idx="0">
                  <c:v>27.15</c:v>
                </c:pt>
                <c:pt idx="1">
                  <c:v>10.74</c:v>
                </c:pt>
                <c:pt idx="2">
                  <c:v>50.94</c:v>
                </c:pt>
                <c:pt idx="3">
                  <c:v>42.32</c:v>
                </c:pt>
                <c:pt idx="4">
                  <c:v>25.69</c:v>
                </c:pt>
                <c:pt idx="5">
                  <c:v>40.72</c:v>
                </c:pt>
                <c:pt idx="6">
                  <c:v>50.21</c:v>
                </c:pt>
                <c:pt idx="7">
                  <c:v>62.92</c:v>
                </c:pt>
                <c:pt idx="8">
                  <c:v>60.92</c:v>
                </c:pt>
                <c:pt idx="9">
                  <c:v>31.91</c:v>
                </c:pt>
                <c:pt idx="10">
                  <c:v>30.91</c:v>
                </c:pt>
                <c:pt idx="11">
                  <c:v>49.48</c:v>
                </c:pt>
                <c:pt idx="12">
                  <c:v>66.599999999999994</c:v>
                </c:pt>
                <c:pt idx="13">
                  <c:v>44.82</c:v>
                </c:pt>
                <c:pt idx="14">
                  <c:v>66.849999999999994</c:v>
                </c:pt>
                <c:pt idx="15">
                  <c:v>48.66</c:v>
                </c:pt>
                <c:pt idx="16">
                  <c:v>-6.31</c:v>
                </c:pt>
                <c:pt idx="17">
                  <c:v>41.55</c:v>
                </c:pt>
                <c:pt idx="18">
                  <c:v>44.74</c:v>
                </c:pt>
                <c:pt idx="19">
                  <c:v>49.85</c:v>
                </c:pt>
                <c:pt idx="20">
                  <c:v>31.78</c:v>
                </c:pt>
                <c:pt idx="21">
                  <c:v>28.94</c:v>
                </c:pt>
                <c:pt idx="22">
                  <c:v>18.98</c:v>
                </c:pt>
                <c:pt idx="23">
                  <c:v>37.42</c:v>
                </c:pt>
                <c:pt idx="24">
                  <c:v>-0.32</c:v>
                </c:pt>
                <c:pt idx="25">
                  <c:v>56.19</c:v>
                </c:pt>
                <c:pt idx="26">
                  <c:v>82.8</c:v>
                </c:pt>
                <c:pt idx="27">
                  <c:v>-13.16</c:v>
                </c:pt>
                <c:pt idx="28">
                  <c:v>16.899999999999999</c:v>
                </c:pt>
                <c:pt idx="29">
                  <c:v>61.85</c:v>
                </c:pt>
                <c:pt idx="30">
                  <c:v>37.89</c:v>
                </c:pt>
                <c:pt idx="31">
                  <c:v>30.91</c:v>
                </c:pt>
                <c:pt idx="32">
                  <c:v>-1.89</c:v>
                </c:pt>
                <c:pt idx="33">
                  <c:v>30.3</c:v>
                </c:pt>
                <c:pt idx="34">
                  <c:v>48.8</c:v>
                </c:pt>
                <c:pt idx="35">
                  <c:v>-11.62</c:v>
                </c:pt>
                <c:pt idx="36">
                  <c:v>44.95</c:v>
                </c:pt>
                <c:pt idx="37">
                  <c:v>12.97</c:v>
                </c:pt>
                <c:pt idx="38">
                  <c:v>30.53</c:v>
                </c:pt>
                <c:pt idx="39">
                  <c:v>48.16</c:v>
                </c:pt>
              </c:numCache>
            </c:numRef>
          </c:yVal>
          <c:smooth val="0"/>
        </c:ser>
        <c:dLbls>
          <c:showLegendKey val="0"/>
          <c:showVal val="0"/>
          <c:showCatName val="0"/>
          <c:showSerName val="0"/>
          <c:showPercent val="0"/>
          <c:showBubbleSize val="0"/>
        </c:dLbls>
        <c:axId val="37984512"/>
        <c:axId val="43307392"/>
      </c:scatterChart>
      <c:valAx>
        <c:axId val="37984512"/>
        <c:scaling>
          <c:orientation val="minMax"/>
          <c:max val="360"/>
          <c:min val="0"/>
        </c:scaling>
        <c:delete val="0"/>
        <c:axPos val="b"/>
        <c:majorGridlines/>
        <c:minorGridlines/>
        <c:title>
          <c:tx>
            <c:rich>
              <a:bodyPr rot="0" vert="horz"/>
              <a:lstStyle/>
              <a:p>
                <a:pPr>
                  <a:defRPr sz="2000"/>
                </a:pPr>
                <a:r>
                  <a:rPr lang="ja-JP" sz="2000"/>
                  <a:t>赤経</a:t>
                </a:r>
                <a:r>
                  <a:rPr lang="en-US" sz="2000"/>
                  <a:t> (</a:t>
                </a:r>
                <a:r>
                  <a:rPr lang="ja-JP" sz="2000"/>
                  <a:t>度</a:t>
                </a:r>
                <a:r>
                  <a:rPr lang="en-US" sz="2000"/>
                  <a:t>)</a:t>
                </a:r>
              </a:p>
            </c:rich>
          </c:tx>
          <c:layout>
            <c:manualLayout>
              <c:xMode val="edge"/>
              <c:yMode val="edge"/>
              <c:x val="0.47192508260053401"/>
              <c:y val="0.91542976384157504"/>
            </c:manualLayout>
          </c:layout>
          <c:overlay val="0"/>
        </c:title>
        <c:numFmt formatCode="General" sourceLinked="1"/>
        <c:majorTickMark val="out"/>
        <c:minorTickMark val="none"/>
        <c:tickLblPos val="nextTo"/>
        <c:txPr>
          <a:bodyPr rot="-60000000" vert="horz"/>
          <a:lstStyle/>
          <a:p>
            <a:pPr>
              <a:defRPr/>
            </a:pPr>
            <a:endParaRPr lang="ja-JP"/>
          </a:p>
        </c:txPr>
        <c:crossAx val="43307392"/>
        <c:crosses val="autoZero"/>
        <c:crossBetween val="midCat"/>
      </c:valAx>
      <c:valAx>
        <c:axId val="43307392"/>
        <c:scaling>
          <c:orientation val="minMax"/>
          <c:max val="90"/>
          <c:min val="-20"/>
        </c:scaling>
        <c:delete val="0"/>
        <c:axPos val="l"/>
        <c:majorGridlines/>
        <c:minorGridlines/>
        <c:title>
          <c:tx>
            <c:rich>
              <a:bodyPr rot="-5400000" vert="horz"/>
              <a:lstStyle/>
              <a:p>
                <a:pPr>
                  <a:defRPr sz="2000"/>
                </a:pPr>
                <a:r>
                  <a:rPr lang="ja-JP" sz="2000"/>
                  <a:t>赤緯　（度）</a:t>
                </a:r>
              </a:p>
            </c:rich>
          </c:tx>
          <c:layout>
            <c:manualLayout>
              <c:xMode val="edge"/>
              <c:yMode val="edge"/>
              <c:x val="1.11177455013653E-2"/>
              <c:y val="0.35724376352668702"/>
            </c:manualLayout>
          </c:layout>
          <c:overlay val="0"/>
        </c:title>
        <c:numFmt formatCode="General" sourceLinked="1"/>
        <c:majorTickMark val="out"/>
        <c:minorTickMark val="none"/>
        <c:tickLblPos val="nextTo"/>
        <c:txPr>
          <a:bodyPr rot="-60000000" vert="horz"/>
          <a:lstStyle/>
          <a:p>
            <a:pPr>
              <a:defRPr/>
            </a:pPr>
            <a:endParaRPr lang="ja-JP"/>
          </a:p>
        </c:txPr>
        <c:crossAx val="37984512"/>
        <c:crosses val="autoZero"/>
        <c:crossBetween val="midCat"/>
      </c:valAx>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rot="0" vert="horz"/>
          <a:lstStyle/>
          <a:p>
            <a:pPr>
              <a:defRPr/>
            </a:pPr>
            <a:r>
              <a:rPr lang="ja-JP" altLang="en-US" dirty="0" smtClean="0"/>
              <a:t>最高エネルギー宇宙線の到来方向の</a:t>
            </a:r>
            <a:r>
              <a:rPr lang="ja-JP" dirty="0" smtClean="0"/>
              <a:t>分布</a:t>
            </a:r>
            <a:endParaRPr lang="ja-JP" dirty="0"/>
          </a:p>
        </c:rich>
      </c:tx>
      <c:layout/>
      <c:overlay val="0"/>
    </c:title>
    <c:autoTitleDeleted val="0"/>
    <c:plotArea>
      <c:layout/>
      <c:scatterChart>
        <c:scatterStyle val="lineMarker"/>
        <c:varyColors val="0"/>
        <c:ser>
          <c:idx val="1"/>
          <c:order val="0"/>
          <c:tx>
            <c:v>UHCR</c:v>
          </c:tx>
          <c:spPr>
            <a:ln w="47625">
              <a:noFill/>
            </a:ln>
          </c:spPr>
          <c:xVal>
            <c:numRef>
              <c:f>天球座標!$G$2:$G$41</c:f>
              <c:numCache>
                <c:formatCode>General</c:formatCode>
                <c:ptCount val="40"/>
                <c:pt idx="0">
                  <c:v>100.62</c:v>
                </c:pt>
                <c:pt idx="1">
                  <c:v>75.040000000000006</c:v>
                </c:pt>
                <c:pt idx="2">
                  <c:v>309.12</c:v>
                </c:pt>
                <c:pt idx="3">
                  <c:v>347.53</c:v>
                </c:pt>
                <c:pt idx="4">
                  <c:v>142.79</c:v>
                </c:pt>
                <c:pt idx="5">
                  <c:v>154.91</c:v>
                </c:pt>
                <c:pt idx="6">
                  <c:v>313.81</c:v>
                </c:pt>
                <c:pt idx="7">
                  <c:v>101.81</c:v>
                </c:pt>
                <c:pt idx="8">
                  <c:v>123.05</c:v>
                </c:pt>
                <c:pt idx="9">
                  <c:v>207.83</c:v>
                </c:pt>
                <c:pt idx="10">
                  <c:v>231.57</c:v>
                </c:pt>
                <c:pt idx="11">
                  <c:v>307.92</c:v>
                </c:pt>
                <c:pt idx="12">
                  <c:v>56.15</c:v>
                </c:pt>
                <c:pt idx="13">
                  <c:v>125.87</c:v>
                </c:pt>
                <c:pt idx="14">
                  <c:v>81.99</c:v>
                </c:pt>
                <c:pt idx="15">
                  <c:v>141.83000000000001</c:v>
                </c:pt>
                <c:pt idx="16">
                  <c:v>214.87</c:v>
                </c:pt>
                <c:pt idx="17">
                  <c:v>142.96</c:v>
                </c:pt>
                <c:pt idx="18">
                  <c:v>137.66999999999999</c:v>
                </c:pt>
                <c:pt idx="19">
                  <c:v>204.87</c:v>
                </c:pt>
                <c:pt idx="20">
                  <c:v>131.56</c:v>
                </c:pt>
                <c:pt idx="21">
                  <c:v>16.57</c:v>
                </c:pt>
                <c:pt idx="22">
                  <c:v>189.13</c:v>
                </c:pt>
                <c:pt idx="23">
                  <c:v>0.03</c:v>
                </c:pt>
                <c:pt idx="24">
                  <c:v>286.45</c:v>
                </c:pt>
                <c:pt idx="25">
                  <c:v>78.83</c:v>
                </c:pt>
                <c:pt idx="26">
                  <c:v>105.92</c:v>
                </c:pt>
                <c:pt idx="27">
                  <c:v>78.8</c:v>
                </c:pt>
                <c:pt idx="28">
                  <c:v>172.63</c:v>
                </c:pt>
                <c:pt idx="29">
                  <c:v>143.1</c:v>
                </c:pt>
                <c:pt idx="30">
                  <c:v>33.35</c:v>
                </c:pt>
                <c:pt idx="31">
                  <c:v>247.07</c:v>
                </c:pt>
                <c:pt idx="32">
                  <c:v>153</c:v>
                </c:pt>
                <c:pt idx="33">
                  <c:v>159.63</c:v>
                </c:pt>
                <c:pt idx="34">
                  <c:v>27.06</c:v>
                </c:pt>
                <c:pt idx="35">
                  <c:v>213.72</c:v>
                </c:pt>
                <c:pt idx="36">
                  <c:v>46.63</c:v>
                </c:pt>
                <c:pt idx="37">
                  <c:v>126.26</c:v>
                </c:pt>
                <c:pt idx="38">
                  <c:v>217.33</c:v>
                </c:pt>
                <c:pt idx="39">
                  <c:v>134.06</c:v>
                </c:pt>
              </c:numCache>
            </c:numRef>
          </c:xVal>
          <c:yVal>
            <c:numRef>
              <c:f>天球座標!$F$2:$F$41</c:f>
              <c:numCache>
                <c:formatCode>General</c:formatCode>
                <c:ptCount val="40"/>
                <c:pt idx="0">
                  <c:v>27.15</c:v>
                </c:pt>
                <c:pt idx="1">
                  <c:v>10.74</c:v>
                </c:pt>
                <c:pt idx="2">
                  <c:v>50.94</c:v>
                </c:pt>
                <c:pt idx="3">
                  <c:v>42.32</c:v>
                </c:pt>
                <c:pt idx="4">
                  <c:v>25.69</c:v>
                </c:pt>
                <c:pt idx="5">
                  <c:v>40.72</c:v>
                </c:pt>
                <c:pt idx="6">
                  <c:v>50.21</c:v>
                </c:pt>
                <c:pt idx="7">
                  <c:v>62.92</c:v>
                </c:pt>
                <c:pt idx="8">
                  <c:v>60.92</c:v>
                </c:pt>
                <c:pt idx="9">
                  <c:v>31.91</c:v>
                </c:pt>
                <c:pt idx="10">
                  <c:v>30.91</c:v>
                </c:pt>
                <c:pt idx="11">
                  <c:v>49.48</c:v>
                </c:pt>
                <c:pt idx="12">
                  <c:v>66.599999999999994</c:v>
                </c:pt>
                <c:pt idx="13">
                  <c:v>44.82</c:v>
                </c:pt>
                <c:pt idx="14">
                  <c:v>66.849999999999994</c:v>
                </c:pt>
                <c:pt idx="15">
                  <c:v>48.66</c:v>
                </c:pt>
                <c:pt idx="16">
                  <c:v>-6.31</c:v>
                </c:pt>
                <c:pt idx="17">
                  <c:v>41.55</c:v>
                </c:pt>
                <c:pt idx="18">
                  <c:v>44.74</c:v>
                </c:pt>
                <c:pt idx="19">
                  <c:v>49.85</c:v>
                </c:pt>
                <c:pt idx="20">
                  <c:v>31.78</c:v>
                </c:pt>
                <c:pt idx="21">
                  <c:v>28.94</c:v>
                </c:pt>
                <c:pt idx="22">
                  <c:v>18.98</c:v>
                </c:pt>
                <c:pt idx="23">
                  <c:v>37.42</c:v>
                </c:pt>
                <c:pt idx="24">
                  <c:v>-0.32</c:v>
                </c:pt>
                <c:pt idx="25">
                  <c:v>56.19</c:v>
                </c:pt>
                <c:pt idx="26">
                  <c:v>82.8</c:v>
                </c:pt>
                <c:pt idx="27">
                  <c:v>-13.16</c:v>
                </c:pt>
                <c:pt idx="28">
                  <c:v>16.899999999999999</c:v>
                </c:pt>
                <c:pt idx="29">
                  <c:v>61.85</c:v>
                </c:pt>
                <c:pt idx="30">
                  <c:v>37.89</c:v>
                </c:pt>
                <c:pt idx="31">
                  <c:v>30.91</c:v>
                </c:pt>
                <c:pt idx="32">
                  <c:v>-1.89</c:v>
                </c:pt>
                <c:pt idx="33">
                  <c:v>30.3</c:v>
                </c:pt>
                <c:pt idx="34">
                  <c:v>48.8</c:v>
                </c:pt>
                <c:pt idx="35">
                  <c:v>-11.62</c:v>
                </c:pt>
                <c:pt idx="36">
                  <c:v>44.95</c:v>
                </c:pt>
                <c:pt idx="37">
                  <c:v>12.97</c:v>
                </c:pt>
                <c:pt idx="38">
                  <c:v>30.53</c:v>
                </c:pt>
                <c:pt idx="39">
                  <c:v>48.16</c:v>
                </c:pt>
              </c:numCache>
            </c:numRef>
          </c:yVal>
          <c:smooth val="0"/>
        </c:ser>
        <c:dLbls>
          <c:showLegendKey val="0"/>
          <c:showVal val="0"/>
          <c:showCatName val="0"/>
          <c:showSerName val="0"/>
          <c:showPercent val="0"/>
          <c:showBubbleSize val="0"/>
        </c:dLbls>
        <c:axId val="43362560"/>
        <c:axId val="43364736"/>
      </c:scatterChart>
      <c:valAx>
        <c:axId val="43362560"/>
        <c:scaling>
          <c:orientation val="minMax"/>
          <c:max val="360"/>
          <c:min val="0"/>
        </c:scaling>
        <c:delete val="0"/>
        <c:axPos val="b"/>
        <c:majorGridlines/>
        <c:minorGridlines/>
        <c:title>
          <c:tx>
            <c:rich>
              <a:bodyPr rot="0" vert="horz"/>
              <a:lstStyle/>
              <a:p>
                <a:pPr>
                  <a:defRPr sz="2000"/>
                </a:pPr>
                <a:r>
                  <a:rPr lang="ja-JP" sz="2000"/>
                  <a:t>赤経</a:t>
                </a:r>
                <a:r>
                  <a:rPr lang="en-US" sz="2000"/>
                  <a:t> (</a:t>
                </a:r>
                <a:r>
                  <a:rPr lang="ja-JP" sz="2000"/>
                  <a:t>度</a:t>
                </a:r>
                <a:r>
                  <a:rPr lang="en-US" sz="2000"/>
                  <a:t>)</a:t>
                </a:r>
              </a:p>
            </c:rich>
          </c:tx>
          <c:layout>
            <c:manualLayout>
              <c:xMode val="edge"/>
              <c:yMode val="edge"/>
              <c:x val="0.45269297204876802"/>
              <c:y val="0.93364922691778396"/>
            </c:manualLayout>
          </c:layout>
          <c:overlay val="0"/>
        </c:title>
        <c:numFmt formatCode="General" sourceLinked="1"/>
        <c:majorTickMark val="out"/>
        <c:minorTickMark val="none"/>
        <c:tickLblPos val="nextTo"/>
        <c:txPr>
          <a:bodyPr rot="-60000000" vert="horz"/>
          <a:lstStyle/>
          <a:p>
            <a:pPr>
              <a:defRPr/>
            </a:pPr>
            <a:endParaRPr lang="ja-JP"/>
          </a:p>
        </c:txPr>
        <c:crossAx val="43364736"/>
        <c:crosses val="autoZero"/>
        <c:crossBetween val="midCat"/>
      </c:valAx>
      <c:valAx>
        <c:axId val="43364736"/>
        <c:scaling>
          <c:orientation val="minMax"/>
          <c:max val="90"/>
          <c:min val="-20"/>
        </c:scaling>
        <c:delete val="0"/>
        <c:axPos val="l"/>
        <c:majorGridlines/>
        <c:minorGridlines/>
        <c:title>
          <c:tx>
            <c:rich>
              <a:bodyPr rot="-5400000" vert="horz"/>
              <a:lstStyle/>
              <a:p>
                <a:pPr>
                  <a:defRPr sz="2000"/>
                </a:pPr>
                <a:r>
                  <a:rPr lang="ja-JP" sz="2000"/>
                  <a:t>赤緯　（度）</a:t>
                </a:r>
              </a:p>
            </c:rich>
          </c:tx>
          <c:layout>
            <c:manualLayout>
              <c:xMode val="edge"/>
              <c:yMode val="edge"/>
              <c:x val="7.7238436392889796E-3"/>
              <c:y val="0.36221774607309898"/>
            </c:manualLayout>
          </c:layout>
          <c:overlay val="0"/>
        </c:title>
        <c:numFmt formatCode="General" sourceLinked="1"/>
        <c:majorTickMark val="out"/>
        <c:minorTickMark val="none"/>
        <c:tickLblPos val="nextTo"/>
        <c:txPr>
          <a:bodyPr rot="-60000000" vert="horz"/>
          <a:lstStyle/>
          <a:p>
            <a:pPr>
              <a:defRPr/>
            </a:pPr>
            <a:endParaRPr lang="ja-JP"/>
          </a:p>
        </c:txPr>
        <c:crossAx val="43362560"/>
        <c:crosses val="autoZero"/>
        <c:crossBetween val="midCat"/>
      </c:valAx>
    </c:plotArea>
    <c:plotVisOnly val="1"/>
    <c:dispBlanksAs val="gap"/>
    <c:showDLblsOverMax val="0"/>
  </c:chart>
  <c:txPr>
    <a:bodyPr/>
    <a:lstStyle/>
    <a:p>
      <a:pPr>
        <a:defRPr sz="1800"/>
      </a:pPr>
      <a:endParaRPr lang="ja-JP"/>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0.34394</cdr:x>
      <cdr:y>0.35629</cdr:y>
    </cdr:from>
    <cdr:to>
      <cdr:x>0.53394</cdr:x>
      <cdr:y>0.76515</cdr:y>
    </cdr:to>
    <cdr:sp macro="" textlink="">
      <cdr:nvSpPr>
        <cdr:cNvPr id="2" name="円/楕円 1"/>
        <cdr:cNvSpPr/>
      </cdr:nvSpPr>
      <cdr:spPr>
        <a:xfrm xmlns:a="http://schemas.openxmlformats.org/drawingml/2006/main">
          <a:off x="3861095" y="1819422"/>
          <a:ext cx="2132914" cy="2087880"/>
        </a:xfrm>
        <a:prstGeom xmlns:a="http://schemas.openxmlformats.org/drawingml/2006/main" prst="ellipse">
          <a:avLst/>
        </a:prstGeom>
        <a:noFill xmlns:a="http://schemas.openxmlformats.org/drawingml/2006/main"/>
        <a:ln xmlns:a="http://schemas.openxmlformats.org/drawingml/2006/main" w="762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5087CF-0593-DF4A-B444-C865EBC8284C}" type="datetimeFigureOut">
              <a:rPr kumimoji="1" lang="ja-JP" altLang="en-US" smtClean="0"/>
              <a:t>2014/3/8</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F2580-7AB9-5248-9CB4-2570C04CF9DD}" type="slidenum">
              <a:rPr kumimoji="1" lang="ja-JP" altLang="en-US" smtClean="0"/>
              <a:t>‹#›</a:t>
            </a:fld>
            <a:endParaRPr kumimoji="1" lang="ja-JP" altLang="en-US"/>
          </a:p>
        </p:txBody>
      </p:sp>
    </p:spTree>
    <p:extLst>
      <p:ext uri="{BB962C8B-B14F-4D97-AF65-F5344CB8AC3E}">
        <p14:creationId xmlns:p14="http://schemas.microsoft.com/office/powerpoint/2010/main" val="2186084471"/>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空気シャワーのエネルギーの確認</a:t>
            </a:r>
            <a:endParaRPr kumimoji="1" lang="ja-JP" altLang="en-US" dirty="0"/>
          </a:p>
        </p:txBody>
      </p:sp>
      <p:sp>
        <p:nvSpPr>
          <p:cNvPr id="4" name="スライド番号プレースホルダー 3"/>
          <p:cNvSpPr>
            <a:spLocks noGrp="1"/>
          </p:cNvSpPr>
          <p:nvPr>
            <p:ph type="sldNum" sz="quarter" idx="10"/>
          </p:nvPr>
        </p:nvSpPr>
        <p:spPr/>
        <p:txBody>
          <a:bodyPr/>
          <a:lstStyle/>
          <a:p>
            <a:fld id="{2DAC603A-7873-4DB3-9D5A-05DDDE0A7C30}" type="slidenum">
              <a:rPr kumimoji="1" lang="ja-JP" altLang="en-US" smtClean="0"/>
              <a:t>3</a:t>
            </a:fld>
            <a:endParaRPr kumimoji="1" lang="ja-JP" altLang="en-US"/>
          </a:p>
        </p:txBody>
      </p:sp>
    </p:spTree>
    <p:extLst>
      <p:ext uri="{BB962C8B-B14F-4D97-AF65-F5344CB8AC3E}">
        <p14:creationId xmlns:p14="http://schemas.microsoft.com/office/powerpoint/2010/main" val="25450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5</a:t>
            </a:r>
            <a:r>
              <a:rPr kumimoji="1" lang="ja-JP" altLang="en-US" dirty="0" smtClean="0"/>
              <a:t>年で</a:t>
            </a:r>
            <a:r>
              <a:rPr kumimoji="1" lang="en-US" altLang="ja-JP" dirty="0" smtClean="0"/>
              <a:t>40</a:t>
            </a:r>
            <a:r>
              <a:rPr kumimoji="1" lang="ja-JP" altLang="en-US" dirty="0" smtClean="0"/>
              <a:t>イベントのみ！</a:t>
            </a:r>
            <a:endParaRPr kumimoji="1" lang="en-US" altLang="ja-JP" dirty="0" smtClean="0"/>
          </a:p>
          <a:p>
            <a:r>
              <a:rPr kumimoji="1" lang="ja-JP" altLang="en-US" dirty="0" smtClean="0"/>
              <a:t>この動画はエネルギー低め</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15</a:t>
            </a:fld>
            <a:endParaRPr kumimoji="1" lang="ja-JP" altLang="en-US"/>
          </a:p>
        </p:txBody>
      </p:sp>
    </p:spTree>
    <p:extLst>
      <p:ext uri="{BB962C8B-B14F-4D97-AF65-F5344CB8AC3E}">
        <p14:creationId xmlns:p14="http://schemas.microsoft.com/office/powerpoint/2010/main" val="221464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仮定した天頂角方位角ごとに検出器間の粒子到来時刻の差を計算する。</a:t>
            </a:r>
            <a:endParaRPr kumimoji="1" lang="en-US" altLang="ja-JP" dirty="0" smtClean="0"/>
          </a:p>
          <a:p>
            <a:r>
              <a:rPr kumimoji="1" lang="ja-JP" altLang="en-US" dirty="0" smtClean="0"/>
              <a:t>その差をデータと比較し一番近いものを探した。</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16</a:t>
            </a:fld>
            <a:endParaRPr kumimoji="1" lang="ja-JP" altLang="en-US"/>
          </a:p>
        </p:txBody>
      </p:sp>
    </p:spTree>
    <p:extLst>
      <p:ext uri="{BB962C8B-B14F-4D97-AF65-F5344CB8AC3E}">
        <p14:creationId xmlns:p14="http://schemas.microsoft.com/office/powerpoint/2010/main" val="129545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極小ではないか分かる</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18</a:t>
            </a:fld>
            <a:endParaRPr kumimoji="1" lang="ja-JP" altLang="en-US"/>
          </a:p>
        </p:txBody>
      </p:sp>
    </p:spTree>
    <p:extLst>
      <p:ext uri="{BB962C8B-B14F-4D97-AF65-F5344CB8AC3E}">
        <p14:creationId xmlns:p14="http://schemas.microsoft.com/office/powerpoint/2010/main" val="2910187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極小ではないか分かる</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19</a:t>
            </a:fld>
            <a:endParaRPr kumimoji="1" lang="ja-JP" altLang="en-US"/>
          </a:p>
        </p:txBody>
      </p:sp>
    </p:spTree>
    <p:extLst>
      <p:ext uri="{BB962C8B-B14F-4D97-AF65-F5344CB8AC3E}">
        <p14:creationId xmlns:p14="http://schemas.microsoft.com/office/powerpoint/2010/main" val="2910187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10</a:t>
            </a:r>
            <a:r>
              <a:rPr kumimoji="1" lang="ja-JP" altLang="en-US" dirty="0" smtClean="0"/>
              <a:t>度以下切られてる</a:t>
            </a:r>
            <a:endParaRPr kumimoji="1" lang="en-US" altLang="ja-JP" dirty="0" smtClean="0"/>
          </a:p>
          <a:p>
            <a:r>
              <a:rPr kumimoji="1" lang="ja-JP" altLang="en-US" dirty="0" smtClean="0"/>
              <a:t>分布の密度</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20</a:t>
            </a:fld>
            <a:endParaRPr kumimoji="1" lang="ja-JP" altLang="en-US"/>
          </a:p>
        </p:txBody>
      </p:sp>
    </p:spTree>
    <p:extLst>
      <p:ext uri="{BB962C8B-B14F-4D97-AF65-F5344CB8AC3E}">
        <p14:creationId xmlns:p14="http://schemas.microsoft.com/office/powerpoint/2010/main" val="259567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10</a:t>
            </a:r>
            <a:r>
              <a:rPr kumimoji="1" lang="ja-JP" altLang="en-US" dirty="0" smtClean="0"/>
              <a:t>度以下切られてる</a:t>
            </a:r>
            <a:endParaRPr kumimoji="1" lang="en-US" altLang="ja-JP" dirty="0" smtClean="0"/>
          </a:p>
          <a:p>
            <a:r>
              <a:rPr kumimoji="1" lang="ja-JP" altLang="en-US" dirty="0" smtClean="0"/>
              <a:t>分布の密度</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21</a:t>
            </a:fld>
            <a:endParaRPr kumimoji="1" lang="ja-JP" altLang="en-US"/>
          </a:p>
        </p:txBody>
      </p:sp>
    </p:spTree>
    <p:extLst>
      <p:ext uri="{BB962C8B-B14F-4D97-AF65-F5344CB8AC3E}">
        <p14:creationId xmlns:p14="http://schemas.microsoft.com/office/powerpoint/2010/main" val="259567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佐川先生や野中先生に、</a:t>
            </a:r>
            <a:r>
              <a:rPr kumimoji="1" lang="en-US" altLang="ja-JP" dirty="0" smtClean="0"/>
              <a:t>TA</a:t>
            </a:r>
            <a:r>
              <a:rPr kumimoji="1" lang="ja-JP" altLang="en-US" dirty="0" smtClean="0"/>
              <a:t>プロジェクトの現在の観測状況や今後の課題等を聞いたところ、</a:t>
            </a:r>
            <a:endParaRPr kumimoji="1" lang="en-US" altLang="ja-JP" dirty="0" smtClean="0"/>
          </a:p>
          <a:p>
            <a:endParaRPr kumimoji="1" lang="en-US" altLang="ja-JP" dirty="0" smtClean="0"/>
          </a:p>
          <a:p>
            <a:r>
              <a:rPr kumimoji="1" lang="ja-JP" altLang="en-US" dirty="0" smtClean="0"/>
              <a:t>私たちのデータでは</a:t>
            </a:r>
            <a:r>
              <a:rPr kumimoji="1" lang="en-US" altLang="ja-JP" dirty="0" smtClean="0"/>
              <a:t>2.2σ</a:t>
            </a:r>
            <a:r>
              <a:rPr kumimoji="1" lang="ja-JP" altLang="en-US" dirty="0" smtClean="0"/>
              <a:t>→実際のデータ</a:t>
            </a:r>
            <a:r>
              <a:rPr kumimoji="1" lang="en-US" altLang="ja-JP" dirty="0" smtClean="0"/>
              <a:t>3.6σ</a:t>
            </a:r>
            <a:r>
              <a:rPr kumimoji="1" lang="ja-JP" altLang="en-US" dirty="0" smtClean="0"/>
              <a:t>→足りない</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29</a:t>
            </a:fld>
            <a:endParaRPr kumimoji="1" lang="ja-JP" altLang="en-US"/>
          </a:p>
        </p:txBody>
      </p:sp>
    </p:spTree>
    <p:extLst>
      <p:ext uri="{BB962C8B-B14F-4D97-AF65-F5344CB8AC3E}">
        <p14:creationId xmlns:p14="http://schemas.microsoft.com/office/powerpoint/2010/main" val="4072418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この間隔を広げることで、そこまで大きくない宇宙線のカットオフができ、最高エネルギー宇宙線に的を絞った観測可能</a:t>
            </a:r>
            <a:endParaRPr kumimoji="1" lang="en-US" altLang="ja-JP" dirty="0" smtClean="0"/>
          </a:p>
          <a:p>
            <a:endParaRPr kumimoji="1" lang="en-US" altLang="ja-JP" dirty="0" smtClean="0"/>
          </a:p>
          <a:p>
            <a:r>
              <a:rPr kumimoji="1" lang="en-US" altLang="ja-JP" dirty="0" smtClean="0"/>
              <a:t>20</a:t>
            </a:r>
            <a:r>
              <a:rPr kumimoji="1" lang="ja-JP" altLang="en-US" dirty="0" smtClean="0"/>
              <a:t>年分のデータ、現在からのデータの</a:t>
            </a:r>
            <a:r>
              <a:rPr kumimoji="1" lang="en-US" altLang="ja-JP" dirty="0" smtClean="0"/>
              <a:t>4</a:t>
            </a:r>
            <a:r>
              <a:rPr kumimoji="1" lang="ja-JP" altLang="en-US" dirty="0" smtClean="0"/>
              <a:t>倍の量を観測できれば、</a:t>
            </a:r>
            <a:r>
              <a:rPr kumimoji="1" lang="en-US" altLang="ja-JP" dirty="0" smtClean="0"/>
              <a:t>5.1σ</a:t>
            </a:r>
            <a:r>
              <a:rPr kumimoji="1" lang="ja-JP" altLang="en-US" dirty="0" smtClean="0"/>
              <a:t>程度になり覆されないであろう異方性を立証できる</a:t>
            </a:r>
            <a:endParaRPr kumimoji="1" lang="en-US" altLang="ja-JP" dirty="0" smtClean="0"/>
          </a:p>
          <a:p>
            <a:endParaRPr kumimoji="1" lang="en-US" altLang="ja-JP" dirty="0" smtClean="0"/>
          </a:p>
          <a:p>
            <a:r>
              <a:rPr kumimoji="1" lang="ja-JP" altLang="en-US" dirty="0" smtClean="0"/>
              <a:t>単純に測定範囲を</a:t>
            </a:r>
            <a:r>
              <a:rPr kumimoji="1" lang="en-US" altLang="ja-JP" dirty="0" smtClean="0"/>
              <a:t>4</a:t>
            </a:r>
            <a:r>
              <a:rPr kumimoji="1" lang="ja-JP" altLang="en-US" dirty="0" smtClean="0"/>
              <a:t>倍に広げ</a:t>
            </a:r>
            <a:r>
              <a:rPr kumimoji="1" lang="en-US" altLang="ja-JP" dirty="0" smtClean="0"/>
              <a:t>5</a:t>
            </a:r>
            <a:r>
              <a:rPr kumimoji="1" lang="ja-JP" altLang="en-US" dirty="0" smtClean="0"/>
              <a:t>年で済ますことが出来ます。宇宙シャワーの広がりを考えれば、間隔がこれだけ広がってても最高エネルギー宇宙線のクラスであれば測定は可能です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30</a:t>
            </a:fld>
            <a:endParaRPr kumimoji="1" lang="ja-JP" altLang="en-US"/>
          </a:p>
        </p:txBody>
      </p:sp>
    </p:spTree>
    <p:extLst>
      <p:ext uri="{BB962C8B-B14F-4D97-AF65-F5344CB8AC3E}">
        <p14:creationId xmlns:p14="http://schemas.microsoft.com/office/powerpoint/2010/main" val="2210424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さらに上空の観測により低エネルギー</a:t>
            </a:r>
            <a:r>
              <a:rPr kumimoji="1" lang="ja-JP" altLang="en-US" dirty="0" err="1" smtClean="0"/>
              <a:t>な</a:t>
            </a:r>
            <a:r>
              <a:rPr kumimoji="1" lang="ja-JP" altLang="en-US" dirty="0" smtClean="0"/>
              <a:t>宇宙線の空気シャワーを観測</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31</a:t>
            </a:fld>
            <a:endParaRPr kumimoji="1" lang="ja-JP" altLang="en-US"/>
          </a:p>
        </p:txBody>
      </p:sp>
    </p:spTree>
    <p:extLst>
      <p:ext uri="{BB962C8B-B14F-4D97-AF65-F5344CB8AC3E}">
        <p14:creationId xmlns:p14="http://schemas.microsoft.com/office/powerpoint/2010/main" val="239228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TA</a:t>
            </a:r>
            <a:r>
              <a:rPr kumimoji="1" lang="ja-JP" altLang="en-US" dirty="0" smtClean="0"/>
              <a:t>プロジェクトでも使用した、大気蛍光望遠鏡を</a:t>
            </a:r>
            <a:r>
              <a:rPr kumimoji="1" lang="en-US" altLang="ja-JP" dirty="0" smtClean="0"/>
              <a:t>ISS</a:t>
            </a:r>
            <a:r>
              <a:rPr kumimoji="1" lang="ja-JP" altLang="en-US" dirty="0" smtClean="0"/>
              <a:t>に乗せ、真下に向けて</a:t>
            </a:r>
            <a:r>
              <a:rPr kumimoji="1" lang="en-US" altLang="ja-JP" dirty="0" smtClean="0"/>
              <a:t>60°</a:t>
            </a:r>
            <a:r>
              <a:rPr kumimoji="1" lang="ja-JP" altLang="en-US" dirty="0" smtClean="0"/>
              <a:t>の範囲で観測できるようにするプロジェクトです</a:t>
            </a:r>
            <a:endParaRPr kumimoji="1" lang="en-US" altLang="ja-JP" dirty="0" smtClean="0"/>
          </a:p>
          <a:p>
            <a:endParaRPr kumimoji="1" lang="en-US" altLang="ja-JP" dirty="0" smtClean="0"/>
          </a:p>
          <a:p>
            <a:r>
              <a:rPr kumimoji="1" lang="ja-JP" altLang="en-US" dirty="0" smtClean="0"/>
              <a:t>地球規模をからかけ離れたスケールでの観測が可能になり、データの量は格段に上がります。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212C0CF-5CCD-4715-8099-D424226CADBF}" type="slidenum">
              <a:rPr kumimoji="1" lang="ja-JP" altLang="en-US" smtClean="0"/>
              <a:t>33</a:t>
            </a:fld>
            <a:endParaRPr kumimoji="1" lang="ja-JP" altLang="en-US"/>
          </a:p>
        </p:txBody>
      </p:sp>
    </p:spTree>
    <p:extLst>
      <p:ext uri="{BB962C8B-B14F-4D97-AF65-F5344CB8AC3E}">
        <p14:creationId xmlns:p14="http://schemas.microsoft.com/office/powerpoint/2010/main" val="15041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他は？？？</a:t>
            </a:r>
            <a:endParaRPr kumimoji="1" lang="ja-JP" altLang="en-US" dirty="0"/>
          </a:p>
        </p:txBody>
      </p:sp>
      <p:sp>
        <p:nvSpPr>
          <p:cNvPr id="4" name="スライド番号プレースホルダー 3"/>
          <p:cNvSpPr>
            <a:spLocks noGrp="1"/>
          </p:cNvSpPr>
          <p:nvPr>
            <p:ph type="sldNum" sz="quarter" idx="10"/>
          </p:nvPr>
        </p:nvSpPr>
        <p:spPr/>
        <p:txBody>
          <a:bodyPr/>
          <a:lstStyle/>
          <a:p>
            <a:fld id="{2DAC603A-7873-4DB3-9D5A-05DDDE0A7C30}" type="slidenum">
              <a:rPr kumimoji="1" lang="ja-JP" altLang="en-US" smtClean="0"/>
              <a:t>4</a:t>
            </a:fld>
            <a:endParaRPr kumimoji="1" lang="ja-JP" altLang="en-US"/>
          </a:p>
        </p:txBody>
      </p:sp>
    </p:spTree>
    <p:extLst>
      <p:ext uri="{BB962C8B-B14F-4D97-AF65-F5344CB8AC3E}">
        <p14:creationId xmlns:p14="http://schemas.microsoft.com/office/powerpoint/2010/main" val="365435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素粒子反応はいらない？？？</a:t>
            </a:r>
            <a:endParaRPr kumimoji="1" lang="ja-JP" altLang="en-US" dirty="0"/>
          </a:p>
        </p:txBody>
      </p:sp>
      <p:sp>
        <p:nvSpPr>
          <p:cNvPr id="4" name="スライド番号プレースホルダー 3"/>
          <p:cNvSpPr>
            <a:spLocks noGrp="1"/>
          </p:cNvSpPr>
          <p:nvPr>
            <p:ph type="sldNum" sz="quarter" idx="10"/>
          </p:nvPr>
        </p:nvSpPr>
        <p:spPr/>
        <p:txBody>
          <a:bodyPr/>
          <a:lstStyle/>
          <a:p>
            <a:fld id="{2DAC603A-7873-4DB3-9D5A-05DDDE0A7C30}" type="slidenum">
              <a:rPr kumimoji="1" lang="ja-JP" altLang="en-US" smtClean="0"/>
              <a:t>5</a:t>
            </a:fld>
            <a:endParaRPr kumimoji="1" lang="ja-JP" altLang="en-US"/>
          </a:p>
        </p:txBody>
      </p:sp>
    </p:spTree>
    <p:extLst>
      <p:ext uri="{BB962C8B-B14F-4D97-AF65-F5344CB8AC3E}">
        <p14:creationId xmlns:p14="http://schemas.microsoft.com/office/powerpoint/2010/main" val="108112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赤方偏移　</a:t>
            </a:r>
            <a:r>
              <a:rPr kumimoji="1" lang="en-US" altLang="ja-JP" dirty="0" smtClean="0"/>
              <a:t>z=0.018</a:t>
            </a:r>
            <a:endParaRPr kumimoji="1" lang="ja-JP" altLang="en-US" dirty="0"/>
          </a:p>
        </p:txBody>
      </p:sp>
      <p:sp>
        <p:nvSpPr>
          <p:cNvPr id="4" name="スライド番号プレースホルダー 3"/>
          <p:cNvSpPr>
            <a:spLocks noGrp="1"/>
          </p:cNvSpPr>
          <p:nvPr>
            <p:ph type="sldNum" sz="quarter" idx="10"/>
          </p:nvPr>
        </p:nvSpPr>
        <p:spPr/>
        <p:txBody>
          <a:bodyPr/>
          <a:lstStyle/>
          <a:p>
            <a:fld id="{2DAC603A-7873-4DB3-9D5A-05DDDE0A7C30}" type="slidenum">
              <a:rPr kumimoji="1" lang="ja-JP" altLang="en-US" smtClean="0"/>
              <a:t>6</a:t>
            </a:fld>
            <a:endParaRPr kumimoji="1" lang="ja-JP" altLang="en-US"/>
          </a:p>
        </p:txBody>
      </p:sp>
    </p:spTree>
    <p:extLst>
      <p:ext uri="{BB962C8B-B14F-4D97-AF65-F5344CB8AC3E}">
        <p14:creationId xmlns:p14="http://schemas.microsoft.com/office/powerpoint/2010/main" val="357883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高エネルギーだと磁場の影響を受けづらいので、方向がわかるで～～～</a:t>
            </a:r>
            <a:endParaRPr kumimoji="1" lang="ja-JP" altLang="en-US" dirty="0"/>
          </a:p>
        </p:txBody>
      </p:sp>
      <p:sp>
        <p:nvSpPr>
          <p:cNvPr id="4" name="スライド番号プレースホルダー 3"/>
          <p:cNvSpPr>
            <a:spLocks noGrp="1"/>
          </p:cNvSpPr>
          <p:nvPr>
            <p:ph type="sldNum" sz="quarter" idx="10"/>
          </p:nvPr>
        </p:nvSpPr>
        <p:spPr/>
        <p:txBody>
          <a:bodyPr/>
          <a:lstStyle/>
          <a:p>
            <a:fld id="{2DAC603A-7873-4DB3-9D5A-05DDDE0A7C30}" type="slidenum">
              <a:rPr kumimoji="1" lang="ja-JP" altLang="en-US" smtClean="0"/>
              <a:t>7</a:t>
            </a:fld>
            <a:endParaRPr kumimoji="1" lang="ja-JP" altLang="en-US"/>
          </a:p>
        </p:txBody>
      </p:sp>
    </p:spTree>
    <p:extLst>
      <p:ext uri="{BB962C8B-B14F-4D97-AF65-F5344CB8AC3E}">
        <p14:creationId xmlns:p14="http://schemas.microsoft.com/office/powerpoint/2010/main" val="146427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空気シャワー現象の観測の一つとして</a:t>
            </a:r>
            <a:r>
              <a:rPr kumimoji="1" lang="en-US" altLang="ja-JP" dirty="0" smtClean="0"/>
              <a:t>TA</a:t>
            </a:r>
            <a:r>
              <a:rPr kumimoji="1" lang="ja-JP" altLang="en-US" dirty="0" smtClean="0"/>
              <a:t>実験が行われている。</a:t>
            </a:r>
            <a:endParaRPr kumimoji="1" lang="en-US" altLang="ja-JP" dirty="0" smtClean="0"/>
          </a:p>
          <a:p>
            <a:r>
              <a:rPr kumimoji="1" lang="en-US" altLang="ja-JP" dirty="0" smtClean="0"/>
              <a:t>TA</a:t>
            </a:r>
            <a:r>
              <a:rPr kumimoji="1" lang="ja-JP" altLang="en-US" dirty="0" smtClean="0"/>
              <a:t>実験では、空気シャワーによる大気蛍光を大気蛍光望遠鏡</a:t>
            </a:r>
            <a:r>
              <a:rPr kumimoji="1" lang="en-US" altLang="ja-JP" dirty="0" smtClean="0"/>
              <a:t>(FD)</a:t>
            </a:r>
            <a:r>
              <a:rPr kumimoji="1" lang="ja-JP" altLang="en-US" dirty="0" smtClean="0"/>
              <a:t>で観測する。</a:t>
            </a:r>
            <a:endParaRPr kumimoji="1" lang="en-US" altLang="ja-JP" dirty="0" smtClean="0"/>
          </a:p>
          <a:p>
            <a:endParaRPr kumimoji="1" lang="en-US" altLang="ja-JP" dirty="0" smtClean="0"/>
          </a:p>
          <a:p>
            <a:r>
              <a:rPr kumimoji="1" lang="en-US" altLang="ja-JP" dirty="0" smtClean="0"/>
              <a:t>FD</a:t>
            </a:r>
            <a:r>
              <a:rPr kumimoji="1" lang="ja-JP" altLang="en-US" dirty="0" smtClean="0"/>
              <a:t>は観測範囲が広いので、大気蛍光の全体図を観測することができる。</a:t>
            </a:r>
            <a:endParaRPr kumimoji="1" lang="en-US" altLang="ja-JP" dirty="0" smtClean="0"/>
          </a:p>
          <a:p>
            <a:endParaRPr kumimoji="1" lang="en-US" altLang="ja-JP" dirty="0" smtClean="0"/>
          </a:p>
          <a:p>
            <a:r>
              <a:rPr kumimoji="1" lang="ja-JP" altLang="en-US" dirty="0" smtClean="0"/>
              <a:t>空気シャワーは地表に数</a:t>
            </a:r>
            <a:r>
              <a:rPr kumimoji="1" lang="en-US" altLang="ja-JP" dirty="0" smtClean="0"/>
              <a:t>km</a:t>
            </a:r>
            <a:r>
              <a:rPr kumimoji="1" lang="ja-JP" altLang="en-US" dirty="0" smtClean="0"/>
              <a:t>の広がりを持って到達するので、小さな検出器を広範囲に渡って設置することが必要。　地表検出器</a:t>
            </a:r>
            <a:r>
              <a:rPr kumimoji="1" lang="en-US" altLang="ja-JP" dirty="0" smtClean="0"/>
              <a:t>SD</a:t>
            </a:r>
          </a:p>
          <a:p>
            <a:endParaRPr kumimoji="1" lang="en-US" altLang="ja-JP" dirty="0" smtClean="0"/>
          </a:p>
          <a:p>
            <a:endParaRPr kumimoji="1" lang="en-US" altLang="ja-JP" dirty="0" smtClean="0"/>
          </a:p>
          <a:p>
            <a:r>
              <a:rPr kumimoji="1" lang="ja-JP" altLang="en-US" dirty="0" smtClean="0"/>
              <a:t>測定するもの</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・地表検出器　どこに、いつ落ちたか　ー　最高エネルギー宇宙線の　到来方向</a:t>
            </a:r>
            <a:endParaRPr kumimoji="1" lang="en-US" altLang="ja-JP" dirty="0" smtClean="0"/>
          </a:p>
          <a:p>
            <a:r>
              <a:rPr kumimoji="1" lang="ja-JP" altLang="en-US" dirty="0" smtClean="0"/>
              <a:t>・最大発達深さ、最大粒子数　　　ー　組成　</a:t>
            </a:r>
            <a:endParaRPr kumimoji="1" lang="en-US" altLang="ja-JP" dirty="0" smtClean="0"/>
          </a:p>
          <a:p>
            <a:r>
              <a:rPr kumimoji="1" lang="ja-JP" altLang="en-US" dirty="0" smtClean="0"/>
              <a:t>・大気蛍光望遠鏡　ー　エネルギー　</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ECF2580-7AB9-5248-9CB4-2570C04CF9DD}" type="slidenum">
              <a:rPr kumimoji="1" lang="ja-JP" altLang="en-US" smtClean="0"/>
              <a:t>10</a:t>
            </a:fld>
            <a:endParaRPr kumimoji="1" lang="ja-JP" altLang="en-US"/>
          </a:p>
        </p:txBody>
      </p:sp>
    </p:spTree>
    <p:extLst>
      <p:ext uri="{BB962C8B-B14F-4D97-AF65-F5344CB8AC3E}">
        <p14:creationId xmlns:p14="http://schemas.microsoft.com/office/powerpoint/2010/main" val="391240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場所</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TA</a:t>
            </a:r>
            <a:r>
              <a:rPr kumimoji="1" lang="ja-JP" altLang="en-US" dirty="0" smtClean="0"/>
              <a:t>実験の実際の装置、全体図</a:t>
            </a:r>
            <a:endParaRPr kumimoji="1" lang="en-US" altLang="ja-JP" dirty="0" smtClean="0"/>
          </a:p>
          <a:p>
            <a:r>
              <a:rPr kumimoji="1" lang="ja-JP" altLang="en-US" dirty="0" smtClean="0"/>
              <a:t>総面積</a:t>
            </a:r>
            <a:r>
              <a:rPr kumimoji="1" lang="en-US" altLang="ja-JP" dirty="0" smtClean="0"/>
              <a:t>700km^2</a:t>
            </a:r>
            <a:r>
              <a:rPr kumimoji="1" lang="ja-JP" altLang="en-US" dirty="0" smtClean="0"/>
              <a:t>　幅</a:t>
            </a:r>
            <a:r>
              <a:rPr kumimoji="1" lang="en-US" altLang="ja-JP" dirty="0" smtClean="0"/>
              <a:t>23km</a:t>
            </a:r>
          </a:p>
          <a:p>
            <a:r>
              <a:rPr kumimoji="1" lang="ja-JP" altLang="en-US" dirty="0" smtClean="0"/>
              <a:t>大気蛍光望遠鏡３台</a:t>
            </a:r>
            <a:endParaRPr kumimoji="1" lang="en-US" altLang="ja-JP" dirty="0" smtClean="0"/>
          </a:p>
          <a:p>
            <a:r>
              <a:rPr kumimoji="1" lang="ja-JP" altLang="en-US" dirty="0" smtClean="0"/>
              <a:t>地表検出器</a:t>
            </a:r>
            <a:r>
              <a:rPr kumimoji="1" lang="en-US" altLang="ja-JP" dirty="0" smtClean="0"/>
              <a:t>507</a:t>
            </a:r>
            <a:r>
              <a:rPr kumimoji="1" lang="ja-JP" altLang="en-US" dirty="0" smtClean="0"/>
              <a:t>台　</a:t>
            </a:r>
            <a:r>
              <a:rPr kumimoji="1" lang="en-US" altLang="ja-JP" dirty="0" smtClean="0"/>
              <a:t>1.2km</a:t>
            </a:r>
            <a:r>
              <a:rPr kumimoji="1" lang="ja-JP" altLang="en-US" dirty="0" smtClean="0"/>
              <a:t>間隔</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ECF2580-7AB9-5248-9CB4-2570C04CF9DD}" type="slidenum">
              <a:rPr kumimoji="1" lang="ja-JP" altLang="en-US" smtClean="0"/>
              <a:t>11</a:t>
            </a:fld>
            <a:endParaRPr kumimoji="1" lang="ja-JP" altLang="en-US"/>
          </a:p>
        </p:txBody>
      </p:sp>
    </p:spTree>
    <p:extLst>
      <p:ext uri="{BB962C8B-B14F-4D97-AF65-F5344CB8AC3E}">
        <p14:creationId xmlns:p14="http://schemas.microsoft.com/office/powerpoint/2010/main" val="1881634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空気シャワーが発する大気蛍光を観測する</a:t>
            </a:r>
            <a:endParaRPr kumimoji="1" lang="en-US" altLang="ja-JP" dirty="0" smtClean="0"/>
          </a:p>
          <a:p>
            <a:r>
              <a:rPr kumimoji="1" lang="ja-JP" altLang="en-US" dirty="0" smtClean="0"/>
              <a:t>正六角形の球面反射鏡を</a:t>
            </a:r>
            <a:r>
              <a:rPr kumimoji="1" lang="en-US" altLang="ja-JP" dirty="0" smtClean="0"/>
              <a:t>18</a:t>
            </a:r>
            <a:r>
              <a:rPr kumimoji="1" lang="ja-JP" altLang="en-US" dirty="0" smtClean="0"/>
              <a:t>枚用いた合成反射鏡</a:t>
            </a:r>
            <a:endParaRPr kumimoji="1" lang="en-US" altLang="ja-JP" dirty="0" smtClean="0"/>
          </a:p>
          <a:p>
            <a:r>
              <a:rPr kumimoji="1" lang="ja-JP" altLang="en-US" dirty="0" smtClean="0"/>
              <a:t>に反射した光は</a:t>
            </a:r>
            <a:r>
              <a:rPr kumimoji="1" lang="en-US" altLang="ja-JP" dirty="0" smtClean="0"/>
              <a:t>3m</a:t>
            </a:r>
            <a:r>
              <a:rPr kumimoji="1" lang="ja-JP" altLang="en-US" dirty="0" smtClean="0"/>
              <a:t>ほど離れた地点で焦点を結ぶ。</a:t>
            </a:r>
            <a:endParaRPr kumimoji="1" lang="en-US" altLang="ja-JP" dirty="0" smtClean="0"/>
          </a:p>
          <a:p>
            <a:r>
              <a:rPr kumimoji="1" lang="ja-JP" altLang="en-US" dirty="0" smtClean="0"/>
              <a:t>その地点にカメラを置き、大気蛍光を観測する。</a:t>
            </a:r>
            <a:endParaRPr kumimoji="1" lang="ja-JP" altLang="en-US" dirty="0"/>
          </a:p>
        </p:txBody>
      </p:sp>
      <p:sp>
        <p:nvSpPr>
          <p:cNvPr id="4" name="スライド番号プレースホルダー 3"/>
          <p:cNvSpPr>
            <a:spLocks noGrp="1"/>
          </p:cNvSpPr>
          <p:nvPr>
            <p:ph type="sldNum" sz="quarter" idx="10"/>
          </p:nvPr>
        </p:nvSpPr>
        <p:spPr/>
        <p:txBody>
          <a:bodyPr/>
          <a:lstStyle/>
          <a:p>
            <a:fld id="{1ECF2580-7AB9-5248-9CB4-2570C04CF9DD}" type="slidenum">
              <a:rPr kumimoji="1" lang="ja-JP" altLang="en-US" smtClean="0"/>
              <a:t>12</a:t>
            </a:fld>
            <a:endParaRPr kumimoji="1" lang="ja-JP" altLang="en-US"/>
          </a:p>
        </p:txBody>
      </p:sp>
    </p:spTree>
    <p:extLst>
      <p:ext uri="{BB962C8B-B14F-4D97-AF65-F5344CB8AC3E}">
        <p14:creationId xmlns:p14="http://schemas.microsoft.com/office/powerpoint/2010/main" val="343181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・シンチレータの面積　</a:t>
            </a:r>
            <a:r>
              <a:rPr kumimoji="1" lang="en-US" altLang="ja-JP" dirty="0" smtClean="0"/>
              <a:t>3m^2</a:t>
            </a:r>
          </a:p>
          <a:p>
            <a:r>
              <a:rPr kumimoji="1" lang="ja-JP" altLang="en-US" dirty="0" smtClean="0"/>
              <a:t>・光ファイバー</a:t>
            </a:r>
            <a:endParaRPr kumimoji="1" lang="en-US" altLang="ja-JP" dirty="0" smtClean="0"/>
          </a:p>
          <a:p>
            <a:r>
              <a:rPr kumimoji="1" lang="ja-JP" altLang="en-US" dirty="0" smtClean="0"/>
              <a:t>・ソーラーパネル　</a:t>
            </a:r>
            <a:r>
              <a:rPr kumimoji="1" lang="en-US" altLang="ja-JP" dirty="0" smtClean="0"/>
              <a:t>1m^2</a:t>
            </a:r>
          </a:p>
          <a:p>
            <a:r>
              <a:rPr kumimoji="1" lang="ja-JP" altLang="en-US" dirty="0" smtClean="0"/>
              <a:t>無線</a:t>
            </a:r>
            <a:r>
              <a:rPr kumimoji="1" lang="en-US" altLang="ja-JP" dirty="0" smtClean="0"/>
              <a:t>LAN</a:t>
            </a:r>
            <a:r>
              <a:rPr kumimoji="1" lang="ja-JP" altLang="en-US" dirty="0" smtClean="0"/>
              <a:t>アンテナ</a:t>
            </a:r>
            <a:endParaRPr kumimoji="1" lang="en-US" altLang="ja-JP" dirty="0" smtClean="0"/>
          </a:p>
          <a:p>
            <a:endParaRPr kumimoji="1" lang="en-US" altLang="ja-JP" dirty="0" smtClean="0"/>
          </a:p>
          <a:p>
            <a:r>
              <a:rPr kumimoji="1" lang="ja-JP" altLang="en-US" dirty="0" smtClean="0"/>
              <a:t>シンチレーターに粒子が到達、粒子がエネルギーを失う。</a:t>
            </a:r>
            <a:endParaRPr kumimoji="1" lang="en-US" altLang="ja-JP" dirty="0" smtClean="0"/>
          </a:p>
          <a:p>
            <a:r>
              <a:rPr kumimoji="1" lang="ja-JP" altLang="en-US" dirty="0" smtClean="0"/>
              <a:t>そのエネルギーが光ファイバーを伝わって光電子増倍管で増倍される。</a:t>
            </a:r>
            <a:endParaRPr kumimoji="1" lang="en-US" altLang="ja-JP" dirty="0" smtClean="0"/>
          </a:p>
          <a:p>
            <a:endParaRPr kumimoji="1" lang="en-US" altLang="ja-JP" dirty="0" smtClean="0"/>
          </a:p>
          <a:p>
            <a:r>
              <a:rPr kumimoji="1" lang="ja-JP" altLang="en-US" dirty="0" smtClean="0"/>
              <a:t>宇宙線がシンチレーター内部で失ったエネルギーを検出</a:t>
            </a:r>
            <a:endParaRPr kumimoji="1" lang="ja-JP" altLang="en-US" dirty="0"/>
          </a:p>
        </p:txBody>
      </p:sp>
      <p:sp>
        <p:nvSpPr>
          <p:cNvPr id="4" name="スライド番号プレースホルダー 3"/>
          <p:cNvSpPr>
            <a:spLocks noGrp="1"/>
          </p:cNvSpPr>
          <p:nvPr>
            <p:ph type="sldNum" sz="quarter" idx="10"/>
          </p:nvPr>
        </p:nvSpPr>
        <p:spPr/>
        <p:txBody>
          <a:bodyPr/>
          <a:lstStyle/>
          <a:p>
            <a:fld id="{1ECF2580-7AB9-5248-9CB4-2570C04CF9DD}" type="slidenum">
              <a:rPr kumimoji="1" lang="ja-JP" altLang="en-US" smtClean="0"/>
              <a:t>13</a:t>
            </a:fld>
            <a:endParaRPr kumimoji="1" lang="ja-JP" altLang="en-US"/>
          </a:p>
        </p:txBody>
      </p:sp>
    </p:spTree>
    <p:extLst>
      <p:ext uri="{BB962C8B-B14F-4D97-AF65-F5344CB8AC3E}">
        <p14:creationId xmlns:p14="http://schemas.microsoft.com/office/powerpoint/2010/main" val="3701690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ja-JP" altLang="en-US" smtClean="0"/>
              <a:t>マスター タイトルの書式設定</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ja-JP" altLang="en-US" smtClean="0"/>
              <a:t>マスター タイトルの書式設定</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ja-JP" altLang="en-US" smtClean="0"/>
              <a:t>マスター タイトルの書式設定</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3/8/2014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3/8/2014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3962399" y="4030950"/>
            <a:ext cx="6696892" cy="474616"/>
          </a:xfrm>
        </p:spPr>
        <p:txBody>
          <a:bodyPr>
            <a:normAutofit fontScale="25000" lnSpcReduction="20000"/>
          </a:bodyPr>
          <a:lstStyle/>
          <a:p>
            <a:r>
              <a:rPr kumimoji="1" lang="ja-JP" altLang="en-US" sz="8000" dirty="0" smtClean="0"/>
              <a:t>斉藤 </a:t>
            </a:r>
            <a:r>
              <a:rPr lang="ja-JP" altLang="en-US" sz="8000" dirty="0" smtClean="0"/>
              <a:t>公紀</a:t>
            </a:r>
            <a:endParaRPr kumimoji="1" lang="en-US" altLang="ja-JP" sz="8000" dirty="0" smtClean="0"/>
          </a:p>
          <a:p>
            <a:r>
              <a:rPr lang="ja-JP" altLang="en-US" sz="8000" dirty="0" smtClean="0"/>
              <a:t>辻　直美</a:t>
            </a:r>
            <a:endParaRPr lang="en-US" altLang="ja-JP" sz="8000" dirty="0" smtClean="0"/>
          </a:p>
          <a:p>
            <a:r>
              <a:rPr kumimoji="1" lang="ja-JP" altLang="en-US" sz="8000" dirty="0" smtClean="0"/>
              <a:t>丸橋　美香</a:t>
            </a:r>
            <a:endParaRPr kumimoji="1" lang="en-US" altLang="ja-JP" sz="8000" dirty="0" smtClean="0"/>
          </a:p>
          <a:p>
            <a:r>
              <a:rPr lang="ja-JP" altLang="en-US" sz="8000" dirty="0" smtClean="0"/>
              <a:t>吉田　貴寿</a:t>
            </a:r>
            <a:endParaRPr lang="en-US" altLang="ja-JP" sz="8000" dirty="0" smtClean="0"/>
          </a:p>
          <a:p>
            <a:r>
              <a:rPr kumimoji="1" lang="ja-JP" altLang="en-US" sz="8000" dirty="0" smtClean="0"/>
              <a:t>米田　浩基</a:t>
            </a:r>
            <a:endParaRPr kumimoji="1" lang="ja-JP" altLang="en-US" sz="8000" dirty="0"/>
          </a:p>
        </p:txBody>
      </p:sp>
      <p:sp>
        <p:nvSpPr>
          <p:cNvPr id="2" name="タイトル 1"/>
          <p:cNvSpPr>
            <a:spLocks noGrp="1"/>
          </p:cNvSpPr>
          <p:nvPr>
            <p:ph type="ctrTitle"/>
          </p:nvPr>
        </p:nvSpPr>
        <p:spPr>
          <a:xfrm>
            <a:off x="629571" y="2438499"/>
            <a:ext cx="8839200" cy="1219201"/>
          </a:xfrm>
        </p:spPr>
        <p:txBody>
          <a:bodyPr/>
          <a:lstStyle/>
          <a:p>
            <a:r>
              <a:rPr kumimoji="1" lang="ja-JP" altLang="en-US" dirty="0" smtClean="0"/>
              <a:t>最高エネルギー宇宙線</a:t>
            </a:r>
            <a:endParaRPr kumimoji="1" lang="ja-JP" altLang="en-US" dirty="0"/>
          </a:p>
        </p:txBody>
      </p:sp>
    </p:spTree>
    <p:extLst>
      <p:ext uri="{BB962C8B-B14F-4D97-AF65-F5344CB8AC3E}">
        <p14:creationId xmlns:p14="http://schemas.microsoft.com/office/powerpoint/2010/main" val="1172125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6206830" y="1898636"/>
            <a:ext cx="5763849" cy="4613380"/>
          </a:xfrm>
          <a:prstGeom prst="rect">
            <a:avLst/>
          </a:prstGeom>
        </p:spPr>
      </p:pic>
      <p:sp>
        <p:nvSpPr>
          <p:cNvPr id="6" name="テキスト ボックス 5"/>
          <p:cNvSpPr txBox="1"/>
          <p:nvPr/>
        </p:nvSpPr>
        <p:spPr>
          <a:xfrm>
            <a:off x="780704" y="2529782"/>
            <a:ext cx="265480" cy="646331"/>
          </a:xfrm>
          <a:prstGeom prst="rect">
            <a:avLst/>
          </a:prstGeom>
          <a:noFill/>
        </p:spPr>
        <p:txBody>
          <a:bodyPr wrap="none" rtlCol="0">
            <a:spAutoFit/>
          </a:bodyPr>
          <a:lstStyle/>
          <a:p>
            <a:endParaRPr kumimoji="1" lang="en-US" altLang="ja-JP" dirty="0" smtClean="0"/>
          </a:p>
          <a:p>
            <a:pPr marL="285750" indent="-285750">
              <a:buFont typeface="Arial"/>
              <a:buChar char="•"/>
            </a:pPr>
            <a:endParaRPr kumimoji="1" lang="en-US" altLang="ja-JP" dirty="0" smtClean="0"/>
          </a:p>
        </p:txBody>
      </p:sp>
      <p:sp>
        <p:nvSpPr>
          <p:cNvPr id="8" name="テキスト ボックス 7"/>
          <p:cNvSpPr txBox="1"/>
          <p:nvPr/>
        </p:nvSpPr>
        <p:spPr>
          <a:xfrm>
            <a:off x="2108552" y="0"/>
            <a:ext cx="7151818" cy="707886"/>
          </a:xfrm>
          <a:prstGeom prst="rect">
            <a:avLst/>
          </a:prstGeom>
          <a:noFill/>
        </p:spPr>
        <p:txBody>
          <a:bodyPr wrap="square" rtlCol="0">
            <a:spAutoFit/>
          </a:bodyPr>
          <a:lstStyle/>
          <a:p>
            <a:pPr algn="ctr"/>
            <a:r>
              <a:rPr kumimoji="1" lang="en-US" altLang="ja-JP" sz="4000" dirty="0" smtClean="0"/>
              <a:t> </a:t>
            </a:r>
            <a:r>
              <a:rPr kumimoji="1" lang="ja-JP" altLang="en-US" sz="4000" dirty="0" smtClean="0"/>
              <a:t>測定原理</a:t>
            </a:r>
            <a:endParaRPr kumimoji="1" lang="ja-JP" altLang="en-US" sz="4000" dirty="0"/>
          </a:p>
        </p:txBody>
      </p:sp>
      <p:sp>
        <p:nvSpPr>
          <p:cNvPr id="9" name="テキスト ボックス 8"/>
          <p:cNvSpPr txBox="1"/>
          <p:nvPr/>
        </p:nvSpPr>
        <p:spPr>
          <a:xfrm>
            <a:off x="98646" y="986319"/>
            <a:ext cx="5826084" cy="5262979"/>
          </a:xfrm>
          <a:prstGeom prst="rect">
            <a:avLst/>
          </a:prstGeom>
          <a:noFill/>
        </p:spPr>
        <p:txBody>
          <a:bodyPr wrap="none" rtlCol="0">
            <a:spAutoFit/>
          </a:bodyPr>
          <a:lstStyle/>
          <a:p>
            <a:pPr marL="342900" indent="-342900">
              <a:buFont typeface="Arial"/>
              <a:buChar char="•"/>
            </a:pPr>
            <a:r>
              <a:rPr kumimoji="1" lang="en-US" altLang="ja-JP" sz="2400" dirty="0" smtClean="0"/>
              <a:t>Telescope Array</a:t>
            </a:r>
            <a:r>
              <a:rPr kumimoji="1" lang="ja-JP" altLang="en-US" sz="2400" dirty="0" smtClean="0"/>
              <a:t>実験</a:t>
            </a:r>
            <a:endParaRPr kumimoji="1" lang="en-US" altLang="ja-JP" sz="2400" dirty="0" smtClean="0"/>
          </a:p>
          <a:p>
            <a:r>
              <a:rPr kumimoji="1" lang="ja-JP" altLang="ja-JP" sz="2400" dirty="0" smtClean="0"/>
              <a:t>　</a:t>
            </a:r>
            <a:r>
              <a:rPr kumimoji="1" lang="en-US" altLang="ja-JP" sz="2400" dirty="0" smtClean="0"/>
              <a:t> </a:t>
            </a:r>
            <a:r>
              <a:rPr kumimoji="1" lang="ja-JP" altLang="en-US" sz="2400" dirty="0" smtClean="0"/>
              <a:t>空気</a:t>
            </a:r>
            <a:r>
              <a:rPr kumimoji="1" lang="ja-JP" altLang="en-US" sz="2400" dirty="0"/>
              <a:t>シャワーを大気蛍光</a:t>
            </a:r>
            <a:r>
              <a:rPr kumimoji="1" lang="ja-JP" altLang="en-US" sz="2400" dirty="0" smtClean="0"/>
              <a:t>望遠鏡</a:t>
            </a:r>
            <a:r>
              <a:rPr kumimoji="1" lang="en-US" altLang="ja-JP" sz="2400" dirty="0" smtClean="0"/>
              <a:t>(FD)</a:t>
            </a:r>
            <a:r>
              <a:rPr kumimoji="1" lang="ja-JP" altLang="en-US" sz="2400" dirty="0" smtClean="0"/>
              <a:t>と</a:t>
            </a:r>
            <a:endParaRPr kumimoji="1" lang="en-US" altLang="ja-JP" sz="2400" dirty="0"/>
          </a:p>
          <a:p>
            <a:r>
              <a:rPr kumimoji="1" lang="ja-JP" altLang="ja-JP" sz="2400" dirty="0"/>
              <a:t>　</a:t>
            </a:r>
            <a:r>
              <a:rPr kumimoji="1" lang="en-US" altLang="ja-JP" sz="2400" dirty="0"/>
              <a:t> </a:t>
            </a:r>
            <a:r>
              <a:rPr kumimoji="1" lang="ja-JP" altLang="en-US" sz="2400" dirty="0"/>
              <a:t>地表</a:t>
            </a:r>
            <a:r>
              <a:rPr kumimoji="1" lang="ja-JP" altLang="en-US" sz="2400" dirty="0" smtClean="0"/>
              <a:t>検出器</a:t>
            </a:r>
            <a:r>
              <a:rPr kumimoji="1" lang="en-US" altLang="ja-JP" sz="2400" dirty="0" smtClean="0"/>
              <a:t>(SD)</a:t>
            </a:r>
            <a:r>
              <a:rPr kumimoji="1" lang="ja-JP" altLang="en-US" sz="2400" dirty="0" smtClean="0"/>
              <a:t>の二つ</a:t>
            </a:r>
            <a:r>
              <a:rPr kumimoji="1" lang="en-US" altLang="en-US" sz="2400" dirty="0" smtClean="0"/>
              <a:t>の機器</a:t>
            </a:r>
            <a:r>
              <a:rPr kumimoji="1" lang="ja-JP" altLang="en-US" sz="2400" dirty="0" smtClean="0"/>
              <a:t>で</a:t>
            </a:r>
            <a:r>
              <a:rPr kumimoji="1" lang="ja-JP" altLang="en-US" sz="2400" dirty="0"/>
              <a:t>観測する</a:t>
            </a:r>
            <a:endParaRPr kumimoji="1" lang="en-US" altLang="ja-JP" sz="2400" dirty="0"/>
          </a:p>
          <a:p>
            <a:endParaRPr kumimoji="1" lang="en-US" altLang="ja-JP" sz="2400" dirty="0" smtClean="0"/>
          </a:p>
          <a:p>
            <a:pPr marL="342900" indent="-342900">
              <a:buFont typeface="Arial"/>
              <a:buChar char="•"/>
            </a:pPr>
            <a:r>
              <a:rPr kumimoji="1" lang="ja-JP" altLang="en-US" sz="2400" dirty="0" smtClean="0"/>
              <a:t>何を測るか？</a:t>
            </a:r>
            <a:endParaRPr kumimoji="1" lang="en-US" altLang="ja-JP" sz="2400" dirty="0"/>
          </a:p>
          <a:p>
            <a:r>
              <a:rPr kumimoji="1" lang="ja-JP" altLang="ja-JP" sz="2400" dirty="0" smtClean="0"/>
              <a:t>　</a:t>
            </a:r>
            <a:r>
              <a:rPr kumimoji="1" lang="ja-JP" altLang="en-US" sz="2400" dirty="0" smtClean="0"/>
              <a:t>　</a:t>
            </a:r>
            <a:r>
              <a:rPr kumimoji="1" lang="ja-JP" altLang="en-US" sz="2400" dirty="0"/>
              <a:t>ステレオ観測</a:t>
            </a:r>
            <a:r>
              <a:rPr kumimoji="1" lang="en-US" altLang="ja-JP" sz="2400" dirty="0"/>
              <a:t>(FD</a:t>
            </a:r>
            <a:r>
              <a:rPr kumimoji="1" lang="en-US" altLang="ja-JP" sz="2400" dirty="0" smtClean="0"/>
              <a:t>)</a:t>
            </a:r>
            <a:r>
              <a:rPr kumimoji="1" lang="ja-JP" altLang="en-US" sz="2400" dirty="0" smtClean="0"/>
              <a:t>　　　　　　</a:t>
            </a:r>
            <a:r>
              <a:rPr kumimoji="1" lang="en-US" altLang="ja-JP" sz="2400" dirty="0" smtClean="0"/>
              <a:t>→</a:t>
            </a:r>
            <a:r>
              <a:rPr kumimoji="1" lang="ja-JP" altLang="en-US" sz="2400" dirty="0"/>
              <a:t>　到来</a:t>
            </a:r>
            <a:r>
              <a:rPr kumimoji="1" lang="ja-JP" altLang="en-US" sz="2400" dirty="0" smtClean="0"/>
              <a:t>方向</a:t>
            </a:r>
            <a:endParaRPr kumimoji="1" lang="en-US" altLang="ja-JP" sz="2400" dirty="0"/>
          </a:p>
          <a:p>
            <a:r>
              <a:rPr kumimoji="1" lang="ja-JP" altLang="en-US" sz="2400" dirty="0" smtClean="0"/>
              <a:t>　　到達位置・到達時間</a:t>
            </a:r>
            <a:r>
              <a:rPr kumimoji="1" lang="en-US" altLang="ja-JP" sz="2400" dirty="0" smtClean="0"/>
              <a:t>(SD)</a:t>
            </a:r>
          </a:p>
          <a:p>
            <a:r>
              <a:rPr kumimoji="1" lang="ja-JP" altLang="en-US" sz="2400" dirty="0" smtClean="0"/>
              <a:t> </a:t>
            </a:r>
            <a:r>
              <a:rPr kumimoji="1" lang="ja-JP" altLang="en-US" sz="2400" dirty="0"/>
              <a:t>　</a:t>
            </a:r>
            <a:r>
              <a:rPr kumimoji="1" lang="ja-JP" altLang="ja-JP" sz="2400" dirty="0"/>
              <a:t>　　</a:t>
            </a:r>
            <a:endParaRPr kumimoji="1" lang="en-US" altLang="ja-JP" sz="2400" dirty="0" smtClean="0"/>
          </a:p>
          <a:p>
            <a:r>
              <a:rPr kumimoji="1" lang="en-US" altLang="ja-JP" sz="2400" dirty="0"/>
              <a:t> </a:t>
            </a:r>
            <a:r>
              <a:rPr kumimoji="1" lang="en-US" altLang="ja-JP" sz="2400" dirty="0" smtClean="0"/>
              <a:t>  </a:t>
            </a:r>
            <a:r>
              <a:rPr kumimoji="1" lang="ja-JP" altLang="en-US" sz="2400" dirty="0"/>
              <a:t>　最大粒子数</a:t>
            </a:r>
            <a:r>
              <a:rPr kumimoji="1" lang="en-US" altLang="ja-JP" sz="2400" dirty="0"/>
              <a:t>(FD)</a:t>
            </a:r>
            <a:r>
              <a:rPr kumimoji="1" lang="ja-JP" altLang="en-US" sz="2400" dirty="0"/>
              <a:t> 　</a:t>
            </a:r>
            <a:r>
              <a:rPr kumimoji="1" lang="en-US" altLang="ja-JP" sz="2400" dirty="0"/>
              <a:t>→</a:t>
            </a:r>
            <a:r>
              <a:rPr kumimoji="1" lang="ja-JP" altLang="ja-JP" sz="2400" dirty="0"/>
              <a:t>　</a:t>
            </a:r>
            <a:r>
              <a:rPr kumimoji="1" lang="ja-JP" altLang="en-US" sz="2400" dirty="0"/>
              <a:t>エネルギー</a:t>
            </a:r>
            <a:endParaRPr kumimoji="1" lang="en-US" altLang="ja-JP" sz="2400" dirty="0"/>
          </a:p>
          <a:p>
            <a:r>
              <a:rPr kumimoji="1" lang="ja-JP" altLang="ja-JP" sz="2400" dirty="0"/>
              <a:t>　</a:t>
            </a:r>
            <a:r>
              <a:rPr kumimoji="1" lang="ja-JP" altLang="en-US" sz="2400" dirty="0"/>
              <a:t>　直接観測</a:t>
            </a:r>
            <a:r>
              <a:rPr kumimoji="1" lang="en-US" altLang="ja-JP" sz="2400" dirty="0"/>
              <a:t>(SD)</a:t>
            </a:r>
            <a:endParaRPr kumimoji="1" lang="en-US" altLang="ja-JP" sz="2800" dirty="0"/>
          </a:p>
          <a:p>
            <a:endParaRPr kumimoji="1" lang="en-US" altLang="ja-JP" sz="2400" dirty="0" smtClean="0"/>
          </a:p>
          <a:p>
            <a:r>
              <a:rPr kumimoji="1" lang="ja-JP" altLang="en-US" sz="2400" dirty="0" smtClean="0"/>
              <a:t>　　最大発達深さ</a:t>
            </a:r>
            <a:r>
              <a:rPr kumimoji="1" lang="en-US" altLang="ja-JP" sz="2400" dirty="0" smtClean="0"/>
              <a:t>(FD)</a:t>
            </a:r>
            <a:r>
              <a:rPr kumimoji="1" lang="ja-JP" altLang="en-US" sz="2400" dirty="0"/>
              <a:t>　</a:t>
            </a:r>
            <a:r>
              <a:rPr kumimoji="1" lang="en-US" altLang="ja-JP" sz="2400" dirty="0"/>
              <a:t>→</a:t>
            </a:r>
            <a:r>
              <a:rPr kumimoji="1" lang="ja-JP" altLang="en-US" sz="2400" dirty="0"/>
              <a:t>　</a:t>
            </a:r>
            <a:r>
              <a:rPr kumimoji="1" lang="ja-JP" altLang="en-US" sz="2400" dirty="0" smtClean="0"/>
              <a:t>組成</a:t>
            </a:r>
            <a:endParaRPr kumimoji="1" lang="en-US" altLang="ja-JP" sz="2400" dirty="0" smtClean="0"/>
          </a:p>
          <a:p>
            <a:endParaRPr kumimoji="1" lang="en-US" altLang="ja-JP" sz="2400" dirty="0" smtClean="0"/>
          </a:p>
          <a:p>
            <a:r>
              <a:rPr kumimoji="1" lang="ja-JP" altLang="ja-JP" sz="2400" dirty="0"/>
              <a:t>　</a:t>
            </a:r>
            <a:endParaRPr kumimoji="1" lang="en-US" altLang="ja-JP" sz="2400" dirty="0"/>
          </a:p>
        </p:txBody>
      </p:sp>
      <p:sp>
        <p:nvSpPr>
          <p:cNvPr id="10" name="テキスト ボックス 9"/>
          <p:cNvSpPr txBox="1"/>
          <p:nvPr/>
        </p:nvSpPr>
        <p:spPr>
          <a:xfrm>
            <a:off x="9700471" y="2110729"/>
            <a:ext cx="1980029" cy="400110"/>
          </a:xfrm>
          <a:prstGeom prst="rect">
            <a:avLst/>
          </a:prstGeom>
          <a:noFill/>
          <a:ln w="28575" cmpd="sng">
            <a:solidFill>
              <a:schemeClr val="bg1"/>
            </a:solidFill>
          </a:ln>
        </p:spPr>
        <p:txBody>
          <a:bodyPr wrap="none" rtlCol="0">
            <a:spAutoFit/>
          </a:bodyPr>
          <a:lstStyle/>
          <a:p>
            <a:r>
              <a:rPr kumimoji="1" lang="ja-JP" altLang="en-US" sz="2000" dirty="0" smtClean="0">
                <a:solidFill>
                  <a:srgbClr val="000000"/>
                </a:solidFill>
              </a:rPr>
              <a:t>大気蛍光望遠鏡</a:t>
            </a:r>
            <a:endParaRPr kumimoji="1" lang="ja-JP" altLang="en-US" sz="2000" dirty="0">
              <a:solidFill>
                <a:srgbClr val="000000"/>
              </a:solidFill>
            </a:endParaRPr>
          </a:p>
        </p:txBody>
      </p:sp>
      <p:sp>
        <p:nvSpPr>
          <p:cNvPr id="11" name="テキスト ボックス 10"/>
          <p:cNvSpPr txBox="1"/>
          <p:nvPr/>
        </p:nvSpPr>
        <p:spPr>
          <a:xfrm>
            <a:off x="10407128" y="5400097"/>
            <a:ext cx="1338828" cy="369332"/>
          </a:xfrm>
          <a:prstGeom prst="rect">
            <a:avLst/>
          </a:prstGeom>
          <a:noFill/>
          <a:ln w="28575" cmpd="sng">
            <a:solidFill>
              <a:srgbClr val="000000"/>
            </a:solidFill>
          </a:ln>
        </p:spPr>
        <p:txBody>
          <a:bodyPr wrap="none" rtlCol="0">
            <a:spAutoFit/>
          </a:bodyPr>
          <a:lstStyle/>
          <a:p>
            <a:r>
              <a:rPr kumimoji="1" lang="ja-JP" altLang="en-US" dirty="0" smtClean="0">
                <a:solidFill>
                  <a:srgbClr val="000000"/>
                </a:solidFill>
              </a:rPr>
              <a:t>地表検出器</a:t>
            </a:r>
            <a:endParaRPr kumimoji="1" lang="ja-JP" altLang="en-US" dirty="0">
              <a:solidFill>
                <a:srgbClr val="000000"/>
              </a:solidFill>
            </a:endParaRPr>
          </a:p>
        </p:txBody>
      </p:sp>
      <p:cxnSp>
        <p:nvCxnSpPr>
          <p:cNvPr id="14" name="直線矢印コネクタ 13"/>
          <p:cNvCxnSpPr>
            <a:stCxn id="10" idx="2"/>
          </p:cNvCxnSpPr>
          <p:nvPr/>
        </p:nvCxnSpPr>
        <p:spPr>
          <a:xfrm>
            <a:off x="10690486" y="2510839"/>
            <a:ext cx="359230" cy="1024550"/>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11" idx="1"/>
          </p:cNvCxnSpPr>
          <p:nvPr/>
        </p:nvCxnSpPr>
        <p:spPr>
          <a:xfrm flipH="1" flipV="1">
            <a:off x="9876907" y="5548045"/>
            <a:ext cx="530221" cy="3671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11" idx="1"/>
          </p:cNvCxnSpPr>
          <p:nvPr/>
        </p:nvCxnSpPr>
        <p:spPr>
          <a:xfrm flipH="1">
            <a:off x="9482324" y="5584763"/>
            <a:ext cx="924804" cy="283836"/>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641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3336" b="13336"/>
          <a:stretch>
            <a:fillRect/>
          </a:stretch>
        </p:blipFill>
        <p:spPr bwMode="auto">
          <a:xfrm>
            <a:off x="3945159" y="1891491"/>
            <a:ext cx="7870310" cy="432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
          <p:cNvPicPr preferRelativeResize="0">
            <a:picLocks noChangeAspect="1" noChangeArrowheads="1"/>
          </p:cNvPicPr>
          <p:nvPr/>
        </p:nvPicPr>
        <p:blipFill>
          <a:blip r:embed="rId4" cstate="print"/>
          <a:srcRect l="13446" t="17949" r="13446" b="7179"/>
          <a:stretch>
            <a:fillRect/>
          </a:stretch>
        </p:blipFill>
        <p:spPr bwMode="auto">
          <a:xfrm>
            <a:off x="8586653" y="313078"/>
            <a:ext cx="3436126" cy="2748901"/>
          </a:xfrm>
          <a:prstGeom prst="rect">
            <a:avLst/>
          </a:prstGeom>
          <a:solidFill>
            <a:srgbClr val="000000">
              <a:shade val="95000"/>
            </a:srgbClr>
          </a:solidFill>
          <a:ln w="28575" cap="sq" cmpd="sng">
            <a:solidFill>
              <a:schemeClr val="bg1"/>
            </a:solidFill>
            <a:miter lim="800000"/>
          </a:ln>
          <a:effectLst>
            <a:outerShdw blurRad="254000" dist="190500" dir="2700000" sy="90000" algn="bl" rotWithShape="0">
              <a:srgbClr val="000000">
                <a:alpha val="40000"/>
              </a:srgbClr>
            </a:outerShdw>
          </a:effectLst>
        </p:spPr>
      </p:pic>
      <p:pic>
        <p:nvPicPr>
          <p:cNvPr id="7" name="Picture 6" descr="DSCN08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7420" y="4768493"/>
            <a:ext cx="2472802" cy="1848541"/>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 descr="cimg2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7670" y="4643139"/>
            <a:ext cx="2493052" cy="1869789"/>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5" descr="MD-Ai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4573" y="1319203"/>
            <a:ext cx="2576131" cy="1637290"/>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25693" y="271214"/>
            <a:ext cx="6912770" cy="707886"/>
          </a:xfrm>
          <a:prstGeom prst="rect">
            <a:avLst/>
          </a:prstGeom>
          <a:noFill/>
        </p:spPr>
        <p:txBody>
          <a:bodyPr wrap="none" rtlCol="0">
            <a:spAutoFit/>
          </a:bodyPr>
          <a:lstStyle/>
          <a:p>
            <a:pPr algn="ctr"/>
            <a:r>
              <a:rPr kumimoji="1" lang="ja-JP" altLang="en-US" sz="4000" dirty="0" smtClean="0"/>
              <a:t>実験装置</a:t>
            </a:r>
            <a:r>
              <a:rPr kumimoji="1" lang="en-US" altLang="ja-JP" sz="4000" dirty="0" smtClean="0"/>
              <a:t>(Telescope Array</a:t>
            </a:r>
            <a:r>
              <a:rPr kumimoji="1" lang="ja-JP" altLang="en-US" sz="4000" dirty="0" smtClean="0"/>
              <a:t>実験</a:t>
            </a:r>
            <a:r>
              <a:rPr kumimoji="1" lang="en-US" altLang="ja-JP" sz="4000" dirty="0" smtClean="0"/>
              <a:t>)</a:t>
            </a:r>
            <a:endParaRPr kumimoji="1" lang="ja-JP" altLang="en-US" sz="4000" dirty="0"/>
          </a:p>
        </p:txBody>
      </p:sp>
      <p:sp>
        <p:nvSpPr>
          <p:cNvPr id="11" name="テキスト ボックス 10"/>
          <p:cNvSpPr txBox="1"/>
          <p:nvPr/>
        </p:nvSpPr>
        <p:spPr>
          <a:xfrm>
            <a:off x="114504" y="1936376"/>
            <a:ext cx="3476736" cy="2677656"/>
          </a:xfrm>
          <a:prstGeom prst="rect">
            <a:avLst/>
          </a:prstGeom>
          <a:noFill/>
        </p:spPr>
        <p:txBody>
          <a:bodyPr wrap="square" rtlCol="0">
            <a:spAutoFit/>
          </a:bodyPr>
          <a:lstStyle/>
          <a:p>
            <a:pPr marL="285750" indent="-285750">
              <a:buFont typeface="Arial"/>
              <a:buChar char="•"/>
            </a:pPr>
            <a:r>
              <a:rPr kumimoji="1" lang="ja-JP" altLang="en-US" sz="2400" dirty="0" smtClean="0"/>
              <a:t>場所</a:t>
            </a:r>
            <a:r>
              <a:rPr kumimoji="1" lang="ja-JP" altLang="ja-JP" sz="2400" dirty="0"/>
              <a:t>　</a:t>
            </a:r>
            <a:r>
              <a:rPr kumimoji="1" lang="ja-JP" altLang="en-US" sz="2400" dirty="0" smtClean="0"/>
              <a:t>アメリカ</a:t>
            </a:r>
            <a:r>
              <a:rPr kumimoji="1" lang="ja-JP" altLang="ja-JP" sz="2400" dirty="0"/>
              <a:t>　</a:t>
            </a:r>
            <a:r>
              <a:rPr kumimoji="1" lang="ja-JP" altLang="en-US" sz="2400" dirty="0" smtClean="0"/>
              <a:t>ユタ州</a:t>
            </a:r>
            <a:endParaRPr kumimoji="1" lang="en-US" altLang="ja-JP" sz="2400" dirty="0" smtClean="0"/>
          </a:p>
          <a:p>
            <a:endParaRPr kumimoji="1" lang="en-US" altLang="ja-JP" sz="2400" dirty="0"/>
          </a:p>
          <a:p>
            <a:pPr marL="285750" indent="-285750">
              <a:buFont typeface="Arial"/>
              <a:buChar char="•"/>
            </a:pPr>
            <a:r>
              <a:rPr kumimoji="1" lang="ja-JP" altLang="en-US" sz="2400" dirty="0" smtClean="0"/>
              <a:t>総面積</a:t>
            </a:r>
            <a:r>
              <a:rPr kumimoji="1" lang="ja-JP" altLang="ja-JP" sz="2400" dirty="0" smtClean="0"/>
              <a:t>　</a:t>
            </a:r>
            <a:r>
              <a:rPr kumimoji="1" lang="ja-JP" altLang="en-US" sz="2400" dirty="0" smtClean="0"/>
              <a:t>約</a:t>
            </a:r>
            <a:r>
              <a:rPr kumimoji="1" lang="en-US" altLang="ja-JP" sz="2400" dirty="0" smtClean="0"/>
              <a:t>700km^2</a:t>
            </a:r>
          </a:p>
          <a:p>
            <a:pPr marL="285750" indent="-285750">
              <a:buFont typeface="Arial"/>
              <a:buChar char="•"/>
            </a:pPr>
            <a:endParaRPr kumimoji="1" lang="en-US" altLang="ja-JP" sz="2400" dirty="0"/>
          </a:p>
          <a:p>
            <a:pPr marL="285750" indent="-285750">
              <a:buFont typeface="Arial"/>
              <a:buChar char="•"/>
            </a:pPr>
            <a:r>
              <a:rPr kumimoji="1" lang="ja-JP" altLang="en-US" sz="2400" dirty="0" smtClean="0"/>
              <a:t>大気蛍光望遠鏡　</a:t>
            </a:r>
            <a:r>
              <a:rPr kumimoji="1" lang="en-US" altLang="ja-JP" sz="2400" dirty="0" smtClean="0"/>
              <a:t>×3</a:t>
            </a:r>
            <a:r>
              <a:rPr kumimoji="1" lang="ja-JP" altLang="en-US" sz="2400" dirty="0" smtClean="0"/>
              <a:t>台</a:t>
            </a:r>
            <a:endParaRPr kumimoji="1" lang="en-US" altLang="ja-JP" sz="2400" dirty="0" smtClean="0"/>
          </a:p>
          <a:p>
            <a:pPr marL="285750" indent="-285750">
              <a:buFont typeface="Arial"/>
              <a:buChar char="•"/>
            </a:pPr>
            <a:endParaRPr kumimoji="1" lang="en-US" altLang="ja-JP" sz="2400" dirty="0"/>
          </a:p>
          <a:p>
            <a:pPr marL="285750" indent="-285750">
              <a:buFont typeface="Arial"/>
              <a:buChar char="•"/>
            </a:pPr>
            <a:r>
              <a:rPr kumimoji="1" lang="ja-JP" altLang="en-US" sz="2400" dirty="0" smtClean="0"/>
              <a:t>地表検出器　</a:t>
            </a:r>
            <a:r>
              <a:rPr kumimoji="1" lang="en-US" altLang="ja-JP" sz="2400" dirty="0" smtClean="0"/>
              <a:t>×507</a:t>
            </a:r>
            <a:r>
              <a:rPr kumimoji="1" lang="ja-JP" altLang="en-US" sz="2400" dirty="0" smtClean="0"/>
              <a:t>台</a:t>
            </a:r>
            <a:endParaRPr kumimoji="1" lang="ja-JP" altLang="en-US" sz="2400" dirty="0"/>
          </a:p>
        </p:txBody>
      </p:sp>
      <p:cxnSp>
        <p:nvCxnSpPr>
          <p:cNvPr id="18" name="直線矢印コネクタ 17"/>
          <p:cNvCxnSpPr>
            <a:stCxn id="6" idx="2"/>
          </p:cNvCxnSpPr>
          <p:nvPr/>
        </p:nvCxnSpPr>
        <p:spPr>
          <a:xfrm flipH="1">
            <a:off x="8150606" y="3061979"/>
            <a:ext cx="2154110" cy="686034"/>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9" idx="3"/>
          </p:cNvCxnSpPr>
          <p:nvPr/>
        </p:nvCxnSpPr>
        <p:spPr>
          <a:xfrm>
            <a:off x="6140704" y="2137848"/>
            <a:ext cx="702846" cy="401924"/>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a:stCxn id="7" idx="3"/>
          </p:cNvCxnSpPr>
          <p:nvPr/>
        </p:nvCxnSpPr>
        <p:spPr>
          <a:xfrm flipV="1">
            <a:off x="5210222" y="5190506"/>
            <a:ext cx="486571" cy="50225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8" idx="1"/>
          </p:cNvCxnSpPr>
          <p:nvPr/>
        </p:nvCxnSpPr>
        <p:spPr>
          <a:xfrm flipH="1" flipV="1">
            <a:off x="8915111" y="5227491"/>
            <a:ext cx="542559" cy="350543"/>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9038418" y="727410"/>
            <a:ext cx="1338828" cy="369332"/>
          </a:xfrm>
          <a:prstGeom prst="rect">
            <a:avLst/>
          </a:prstGeom>
          <a:noFill/>
          <a:ln>
            <a:solidFill>
              <a:srgbClr val="000000"/>
            </a:solidFill>
          </a:ln>
        </p:spPr>
        <p:txBody>
          <a:bodyPr wrap="none" rtlCol="0">
            <a:spAutoFit/>
          </a:bodyPr>
          <a:lstStyle/>
          <a:p>
            <a:r>
              <a:rPr kumimoji="1" lang="ja-JP" altLang="en-US" dirty="0" smtClean="0">
                <a:solidFill>
                  <a:srgbClr val="000000"/>
                </a:solidFill>
              </a:rPr>
              <a:t>地表検出器</a:t>
            </a:r>
            <a:endParaRPr kumimoji="1" lang="ja-JP" altLang="en-US" dirty="0">
              <a:solidFill>
                <a:srgbClr val="000000"/>
              </a:solidFill>
            </a:endParaRPr>
          </a:p>
        </p:txBody>
      </p:sp>
      <p:sp>
        <p:nvSpPr>
          <p:cNvPr id="26" name="テキスト ボックス 25"/>
          <p:cNvSpPr txBox="1"/>
          <p:nvPr/>
        </p:nvSpPr>
        <p:spPr>
          <a:xfrm>
            <a:off x="3773201" y="1516466"/>
            <a:ext cx="1800493" cy="369332"/>
          </a:xfrm>
          <a:prstGeom prst="rect">
            <a:avLst/>
          </a:prstGeom>
          <a:noFill/>
          <a:ln>
            <a:solidFill>
              <a:srgbClr val="000000"/>
            </a:solidFill>
          </a:ln>
        </p:spPr>
        <p:txBody>
          <a:bodyPr wrap="none" rtlCol="0">
            <a:spAutoFit/>
          </a:bodyPr>
          <a:lstStyle/>
          <a:p>
            <a:r>
              <a:rPr kumimoji="1" lang="ja-JP" altLang="en-US" dirty="0" smtClean="0">
                <a:solidFill>
                  <a:srgbClr val="000000"/>
                </a:solidFill>
              </a:rPr>
              <a:t>大気蛍光望遠鏡</a:t>
            </a:r>
            <a:endParaRPr kumimoji="1" lang="ja-JP" altLang="en-US" dirty="0">
              <a:solidFill>
                <a:srgbClr val="000000"/>
              </a:solidFill>
            </a:endParaRPr>
          </a:p>
        </p:txBody>
      </p:sp>
      <p:sp>
        <p:nvSpPr>
          <p:cNvPr id="28" name="テキスト ボックス 27"/>
          <p:cNvSpPr txBox="1"/>
          <p:nvPr/>
        </p:nvSpPr>
        <p:spPr>
          <a:xfrm>
            <a:off x="3144334" y="6127507"/>
            <a:ext cx="1800493" cy="369332"/>
          </a:xfrm>
          <a:prstGeom prst="rect">
            <a:avLst/>
          </a:prstGeom>
          <a:noFill/>
          <a:ln>
            <a:solidFill>
              <a:srgbClr val="000000"/>
            </a:solidFill>
          </a:ln>
        </p:spPr>
        <p:txBody>
          <a:bodyPr wrap="none" rtlCol="0">
            <a:spAutoFit/>
          </a:bodyPr>
          <a:lstStyle/>
          <a:p>
            <a:r>
              <a:rPr kumimoji="1" lang="ja-JP" altLang="en-US" dirty="0">
                <a:solidFill>
                  <a:srgbClr val="000000"/>
                </a:solidFill>
              </a:rPr>
              <a:t>大気蛍光</a:t>
            </a:r>
            <a:r>
              <a:rPr kumimoji="1" lang="ja-JP" altLang="en-US" dirty="0" smtClean="0">
                <a:solidFill>
                  <a:srgbClr val="000000"/>
                </a:solidFill>
              </a:rPr>
              <a:t>望遠鏡</a:t>
            </a:r>
            <a:endParaRPr kumimoji="1" lang="ja-JP" altLang="en-US" dirty="0">
              <a:solidFill>
                <a:srgbClr val="000000"/>
              </a:solidFill>
            </a:endParaRPr>
          </a:p>
        </p:txBody>
      </p:sp>
      <p:sp>
        <p:nvSpPr>
          <p:cNvPr id="29" name="テキスト ボックス 28"/>
          <p:cNvSpPr txBox="1"/>
          <p:nvPr/>
        </p:nvSpPr>
        <p:spPr>
          <a:xfrm>
            <a:off x="9815254" y="6016547"/>
            <a:ext cx="1800493" cy="369332"/>
          </a:xfrm>
          <a:prstGeom prst="rect">
            <a:avLst/>
          </a:prstGeom>
          <a:noFill/>
          <a:ln>
            <a:solidFill>
              <a:srgbClr val="000000"/>
            </a:solidFill>
          </a:ln>
        </p:spPr>
        <p:txBody>
          <a:bodyPr wrap="none" rtlCol="0">
            <a:spAutoFit/>
          </a:bodyPr>
          <a:lstStyle/>
          <a:p>
            <a:r>
              <a:rPr kumimoji="1" lang="ja-JP" altLang="en-US" dirty="0">
                <a:solidFill>
                  <a:srgbClr val="000000"/>
                </a:solidFill>
              </a:rPr>
              <a:t>大気蛍光</a:t>
            </a:r>
            <a:r>
              <a:rPr kumimoji="1" lang="ja-JP" altLang="en-US" dirty="0" smtClean="0">
                <a:solidFill>
                  <a:srgbClr val="000000"/>
                </a:solidFill>
              </a:rPr>
              <a:t>望遠鏡</a:t>
            </a:r>
            <a:endParaRPr kumimoji="1" lang="ja-JP" altLang="en-US" dirty="0">
              <a:solidFill>
                <a:srgbClr val="000000"/>
              </a:solidFill>
            </a:endParaRPr>
          </a:p>
        </p:txBody>
      </p:sp>
      <p:cxnSp>
        <p:nvCxnSpPr>
          <p:cNvPr id="3" name="直線矢印コネクタ 2"/>
          <p:cNvCxnSpPr/>
          <p:nvPr/>
        </p:nvCxnSpPr>
        <p:spPr>
          <a:xfrm>
            <a:off x="6190022" y="5794625"/>
            <a:ext cx="2355167" cy="1232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7151818" y="5782296"/>
            <a:ext cx="769637" cy="369332"/>
          </a:xfrm>
          <a:prstGeom prst="rect">
            <a:avLst/>
          </a:prstGeom>
          <a:noFill/>
          <a:ln>
            <a:noFill/>
          </a:ln>
        </p:spPr>
        <p:txBody>
          <a:bodyPr wrap="square" rtlCol="0">
            <a:spAutoFit/>
          </a:bodyPr>
          <a:lstStyle/>
          <a:p>
            <a:r>
              <a:rPr kumimoji="1" lang="en-US" altLang="ja-JP" dirty="0" smtClean="0">
                <a:solidFill>
                  <a:srgbClr val="FF0000"/>
                </a:solidFill>
              </a:rPr>
              <a:t>23km</a:t>
            </a:r>
            <a:endParaRPr kumimoji="1" lang="ja-JP" altLang="en-US" dirty="0">
              <a:solidFill>
                <a:srgbClr val="FF0000"/>
              </a:solidFill>
            </a:endParaRPr>
          </a:p>
        </p:txBody>
      </p:sp>
      <p:cxnSp>
        <p:nvCxnSpPr>
          <p:cNvPr id="17" name="直線矢印コネクタ 16"/>
          <p:cNvCxnSpPr/>
          <p:nvPr/>
        </p:nvCxnSpPr>
        <p:spPr>
          <a:xfrm>
            <a:off x="6868211" y="3711026"/>
            <a:ext cx="258945"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6707912" y="3711026"/>
            <a:ext cx="766255" cy="369332"/>
          </a:xfrm>
          <a:prstGeom prst="rect">
            <a:avLst/>
          </a:prstGeom>
          <a:noFill/>
        </p:spPr>
        <p:txBody>
          <a:bodyPr wrap="none" rtlCol="0">
            <a:spAutoFit/>
          </a:bodyPr>
          <a:lstStyle/>
          <a:p>
            <a:r>
              <a:rPr kumimoji="1" lang="en-US" altLang="ja-JP" dirty="0" smtClean="0">
                <a:solidFill>
                  <a:srgbClr val="FF0000"/>
                </a:solidFill>
              </a:rPr>
              <a:t>1.2km</a:t>
            </a:r>
            <a:endParaRPr kumimoji="1" lang="ja-JP" altLang="en-US" dirty="0">
              <a:solidFill>
                <a:srgbClr val="FF0000"/>
              </a:solidFill>
            </a:endParaRPr>
          </a:p>
        </p:txBody>
      </p:sp>
    </p:spTree>
    <p:extLst>
      <p:ext uri="{BB962C8B-B14F-4D97-AF65-F5344CB8AC3E}">
        <p14:creationId xmlns:p14="http://schemas.microsoft.com/office/powerpoint/2010/main" val="2942209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5391" y="120300"/>
            <a:ext cx="10131425" cy="1056101"/>
          </a:xfrm>
        </p:spPr>
        <p:txBody>
          <a:bodyPr/>
          <a:lstStyle/>
          <a:p>
            <a:pPr algn="ctr"/>
            <a:r>
              <a:rPr kumimoji="1" lang="ja-JP" altLang="en-US" dirty="0" smtClean="0"/>
              <a:t>大気蛍光望遠鏡</a:t>
            </a:r>
            <a:r>
              <a:rPr kumimoji="1" lang="en-US" altLang="ja-JP" dirty="0" smtClean="0"/>
              <a:t>(FD)</a:t>
            </a:r>
            <a:endParaRPr kumimoji="1" lang="ja-JP" altLang="en-US" dirty="0"/>
          </a:p>
        </p:txBody>
      </p:sp>
      <p:grpSp>
        <p:nvGrpSpPr>
          <p:cNvPr id="4" name="Group 2"/>
          <p:cNvGrpSpPr>
            <a:grpSpLocks/>
          </p:cNvGrpSpPr>
          <p:nvPr/>
        </p:nvGrpSpPr>
        <p:grpSpPr bwMode="auto">
          <a:xfrm>
            <a:off x="898561" y="3099350"/>
            <a:ext cx="4248352" cy="3268981"/>
            <a:chOff x="1788" y="634"/>
            <a:chExt cx="3914" cy="3098"/>
          </a:xfrm>
        </p:grpSpPr>
        <p:pic>
          <p:nvPicPr>
            <p:cNvPr id="5"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8" y="947"/>
              <a:ext cx="3914" cy="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p:cNvGrpSpPr>
              <a:grpSpLocks/>
            </p:cNvGrpSpPr>
            <p:nvPr/>
          </p:nvGrpSpPr>
          <p:grpSpPr bwMode="auto">
            <a:xfrm>
              <a:off x="2649" y="634"/>
              <a:ext cx="1932" cy="3098"/>
              <a:chOff x="2649" y="634"/>
              <a:chExt cx="1932" cy="3098"/>
            </a:xfrm>
          </p:grpSpPr>
          <p:sp>
            <p:nvSpPr>
              <p:cNvPr id="7" name="フリーフォーム 6"/>
              <p:cNvSpPr>
                <a:spLocks noChangeArrowheads="1"/>
              </p:cNvSpPr>
              <p:nvPr/>
            </p:nvSpPr>
            <p:spPr bwMode="auto">
              <a:xfrm>
                <a:off x="2740" y="1110"/>
                <a:ext cx="1796" cy="2582"/>
              </a:xfrm>
              <a:custGeom>
                <a:avLst/>
                <a:gdLst>
                  <a:gd name="T0" fmla="*/ 0 w 3781756"/>
                  <a:gd name="T1" fmla="*/ 2446308 h 5379383"/>
                  <a:gd name="T2" fmla="*/ 1387918 w 3781756"/>
                  <a:gd name="T3" fmla="*/ 0 h 5379383"/>
                  <a:gd name="T4" fmla="*/ 2851150 w 3781756"/>
                  <a:gd name="T5" fmla="*/ 4098925 h 5379383"/>
                  <a:gd name="T6" fmla="*/ 2851150 w 3781756"/>
                  <a:gd name="T7" fmla="*/ 4098925 h 5379383"/>
                  <a:gd name="T8" fmla="*/ 247458 w 3781756"/>
                  <a:gd name="T9" fmla="*/ 3120402 h 5379383"/>
                  <a:gd name="T10" fmla="*/ 0 w 3781756"/>
                  <a:gd name="T11" fmla="*/ 2446308 h 5379383"/>
                  <a:gd name="T12" fmla="*/ 0 60000 65536"/>
                  <a:gd name="T13" fmla="*/ 0 60000 65536"/>
                  <a:gd name="T14" fmla="*/ 0 60000 65536"/>
                  <a:gd name="T15" fmla="*/ 0 60000 65536"/>
                  <a:gd name="T16" fmla="*/ 0 60000 65536"/>
                  <a:gd name="T17" fmla="*/ 0 60000 65536"/>
                  <a:gd name="T18" fmla="*/ 0 w 3781756"/>
                  <a:gd name="T19" fmla="*/ 0 h 5379383"/>
                  <a:gd name="T20" fmla="*/ 3781756 w 3781756"/>
                  <a:gd name="T21" fmla="*/ 5379383 h 5379383"/>
                </a:gdLst>
                <a:ahLst/>
                <a:cxnLst>
                  <a:cxn ang="T12">
                    <a:pos x="T0" y="T1"/>
                  </a:cxn>
                  <a:cxn ang="T13">
                    <a:pos x="T2" y="T3"/>
                  </a:cxn>
                  <a:cxn ang="T14">
                    <a:pos x="T4" y="T5"/>
                  </a:cxn>
                  <a:cxn ang="T15">
                    <a:pos x="T6" y="T7"/>
                  </a:cxn>
                  <a:cxn ang="T16">
                    <a:pos x="T8" y="T9"/>
                  </a:cxn>
                  <a:cxn ang="T17">
                    <a:pos x="T10" y="T11"/>
                  </a:cxn>
                </a:cxnLst>
                <a:rect l="T18" t="T19" r="T20" b="T21"/>
                <a:pathLst>
                  <a:path w="3781756" h="5379383">
                    <a:moveTo>
                      <a:pt x="0" y="3210507"/>
                    </a:moveTo>
                    <a:lnTo>
                      <a:pt x="1840930" y="0"/>
                    </a:lnTo>
                    <a:lnTo>
                      <a:pt x="3781756" y="5379383"/>
                    </a:lnTo>
                    <a:lnTo>
                      <a:pt x="328228" y="4095180"/>
                    </a:lnTo>
                    <a:lnTo>
                      <a:pt x="0" y="3210507"/>
                    </a:lnTo>
                    <a:close/>
                  </a:path>
                </a:pathLst>
              </a:custGeom>
              <a:gradFill rotWithShape="1">
                <a:gsLst>
                  <a:gs pos="0">
                    <a:srgbClr val="9BC1FF"/>
                  </a:gs>
                  <a:gs pos="100000">
                    <a:srgbClr val="3F80CD">
                      <a:alpha val="20000"/>
                    </a:srgbClr>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endParaRPr>
              </a:p>
            </p:txBody>
          </p:sp>
          <p:sp>
            <p:nvSpPr>
              <p:cNvPr id="8" name="フリーフォーム 7"/>
              <p:cNvSpPr>
                <a:spLocks noChangeArrowheads="1"/>
              </p:cNvSpPr>
              <p:nvPr/>
            </p:nvSpPr>
            <p:spPr bwMode="auto">
              <a:xfrm>
                <a:off x="2649" y="993"/>
                <a:ext cx="1932" cy="2739"/>
              </a:xfrm>
              <a:custGeom>
                <a:avLst/>
                <a:gdLst>
                  <a:gd name="T0" fmla="*/ 3067050 w 4067171"/>
                  <a:gd name="T1" fmla="*/ 2641509 h 5707568"/>
                  <a:gd name="T2" fmla="*/ 0 w 4067171"/>
                  <a:gd name="T3" fmla="*/ 0 h 5707568"/>
                  <a:gd name="T4" fmla="*/ 1377482 w 4067171"/>
                  <a:gd name="T5" fmla="*/ 4348162 h 5707568"/>
                  <a:gd name="T6" fmla="*/ 2959434 w 4067171"/>
                  <a:gd name="T7" fmla="*/ 3337215 h 5707568"/>
                  <a:gd name="T8" fmla="*/ 3067050 w 4067171"/>
                  <a:gd name="T9" fmla="*/ 2641509 h 5707568"/>
                  <a:gd name="T10" fmla="*/ 0 60000 65536"/>
                  <a:gd name="T11" fmla="*/ 0 60000 65536"/>
                  <a:gd name="T12" fmla="*/ 0 60000 65536"/>
                  <a:gd name="T13" fmla="*/ 0 60000 65536"/>
                  <a:gd name="T14" fmla="*/ 0 60000 65536"/>
                  <a:gd name="T15" fmla="*/ 0 w 4067171"/>
                  <a:gd name="T16" fmla="*/ 0 h 5707568"/>
                  <a:gd name="T17" fmla="*/ 4067171 w 4067171"/>
                  <a:gd name="T18" fmla="*/ 5707568 h 5707568"/>
                </a:gdLst>
                <a:ahLst/>
                <a:cxnLst>
                  <a:cxn ang="T10">
                    <a:pos x="T0" y="T1"/>
                  </a:cxn>
                  <a:cxn ang="T11">
                    <a:pos x="T2" y="T3"/>
                  </a:cxn>
                  <a:cxn ang="T12">
                    <a:pos x="T4" y="T5"/>
                  </a:cxn>
                  <a:cxn ang="T13">
                    <a:pos x="T6" y="T7"/>
                  </a:cxn>
                  <a:cxn ang="T14">
                    <a:pos x="T8" y="T9"/>
                  </a:cxn>
                </a:cxnLst>
                <a:rect l="T15" t="T16" r="T17" b="T18"/>
                <a:pathLst>
                  <a:path w="4067171" h="5707568">
                    <a:moveTo>
                      <a:pt x="4067171" y="3467348"/>
                    </a:moveTo>
                    <a:lnTo>
                      <a:pt x="0" y="0"/>
                    </a:lnTo>
                    <a:lnTo>
                      <a:pt x="1826659" y="5707568"/>
                    </a:lnTo>
                    <a:lnTo>
                      <a:pt x="3924463" y="4380559"/>
                    </a:lnTo>
                    <a:lnTo>
                      <a:pt x="4067171" y="3467348"/>
                    </a:lnTo>
                    <a:close/>
                  </a:path>
                </a:pathLst>
              </a:custGeom>
              <a:gradFill rotWithShape="1">
                <a:gsLst>
                  <a:gs pos="0">
                    <a:srgbClr val="9BC1FF"/>
                  </a:gs>
                  <a:gs pos="100000">
                    <a:srgbClr val="660066">
                      <a:alpha val="14999"/>
                    </a:srgbClr>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endParaRPr>
              </a:p>
            </p:txBody>
          </p:sp>
          <p:cxnSp>
            <p:nvCxnSpPr>
              <p:cNvPr id="9" name="直線コネクタ 9"/>
              <p:cNvCxnSpPr>
                <a:cxnSpLocks noChangeShapeType="1"/>
              </p:cNvCxnSpPr>
              <p:nvPr/>
            </p:nvCxnSpPr>
            <p:spPr bwMode="auto">
              <a:xfrm rot="16200000" flipH="1">
                <a:off x="2048" y="1585"/>
                <a:ext cx="2891" cy="989"/>
              </a:xfrm>
              <a:prstGeom prst="line">
                <a:avLst/>
              </a:prstGeom>
              <a:noFill/>
              <a:ln w="3810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9017" y="135619"/>
            <a:ext cx="2666724" cy="403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138535" y="1310101"/>
            <a:ext cx="9289723" cy="1477327"/>
          </a:xfrm>
          <a:prstGeom prst="rect">
            <a:avLst/>
          </a:prstGeom>
          <a:noFill/>
        </p:spPr>
        <p:txBody>
          <a:bodyPr wrap="none" rtlCol="0">
            <a:spAutoFit/>
          </a:bodyPr>
          <a:lstStyle/>
          <a:p>
            <a:pPr marL="285750" indent="-285750">
              <a:buFont typeface="Arial"/>
              <a:buChar char="•"/>
            </a:pPr>
            <a:r>
              <a:rPr kumimoji="1" lang="ja-JP" altLang="en-US" sz="2400" dirty="0" smtClean="0"/>
              <a:t>大気蛍光を観測</a:t>
            </a:r>
            <a:endParaRPr kumimoji="1" lang="en-US" altLang="ja-JP" sz="2400" dirty="0" smtClean="0"/>
          </a:p>
          <a:p>
            <a:pPr marL="285750" indent="-285750">
              <a:buFont typeface="Arial"/>
              <a:buChar char="•"/>
            </a:pPr>
            <a:r>
              <a:rPr kumimoji="1" lang="ja-JP" altLang="en-US" sz="2400" dirty="0" smtClean="0"/>
              <a:t>ステレオ</a:t>
            </a:r>
            <a:r>
              <a:rPr kumimoji="1" lang="en-US" altLang="ja-JP" sz="2400" dirty="0" smtClean="0"/>
              <a:t>(</a:t>
            </a:r>
            <a:r>
              <a:rPr kumimoji="1" lang="ja-JP" altLang="en-US" sz="2400" dirty="0" smtClean="0"/>
              <a:t>複眼</a:t>
            </a:r>
            <a:r>
              <a:rPr kumimoji="1" lang="en-US" altLang="ja-JP" sz="2400" dirty="0" smtClean="0"/>
              <a:t>)</a:t>
            </a:r>
            <a:r>
              <a:rPr kumimoji="1" lang="ja-JP" altLang="en-US" sz="2400" dirty="0" smtClean="0"/>
              <a:t>観測により、宇宙線の到来方向とコアの位置が分かる</a:t>
            </a:r>
            <a:endParaRPr kumimoji="1" lang="en-US" altLang="ja-JP" sz="2400" dirty="0" smtClean="0"/>
          </a:p>
          <a:p>
            <a:pPr marL="285750" indent="-285750">
              <a:buFont typeface="Arial"/>
              <a:buChar char="•"/>
            </a:pPr>
            <a:r>
              <a:rPr kumimoji="1" lang="ja-JP" altLang="en-US" sz="2400" dirty="0" smtClean="0"/>
              <a:t>最大発達深さ</a:t>
            </a:r>
            <a:r>
              <a:rPr kumimoji="1" lang="en-US" altLang="ja-JP" sz="2400" dirty="0" err="1" smtClean="0"/>
              <a:t>Xmax</a:t>
            </a:r>
            <a:r>
              <a:rPr kumimoji="1" lang="ja-JP" altLang="en-US" sz="2400" dirty="0" smtClean="0"/>
              <a:t>と最大粒子数</a:t>
            </a:r>
            <a:r>
              <a:rPr kumimoji="1" lang="en-US" altLang="ja-JP" sz="2400" dirty="0" err="1" smtClean="0"/>
              <a:t>Nmax</a:t>
            </a:r>
            <a:r>
              <a:rPr kumimoji="1" lang="ja-JP" altLang="en-US" sz="2400" dirty="0" smtClean="0"/>
              <a:t>の測定</a:t>
            </a:r>
            <a:endParaRPr kumimoji="1" lang="en-US" altLang="ja-JP" sz="2400" dirty="0" smtClean="0"/>
          </a:p>
          <a:p>
            <a:pPr marL="285750" indent="-285750">
              <a:buFont typeface="Arial"/>
              <a:buChar char="•"/>
            </a:pPr>
            <a:endParaRPr kumimoji="1" lang="ja-JP" altLang="en-US" dirty="0"/>
          </a:p>
        </p:txBody>
      </p:sp>
      <p:sp>
        <p:nvSpPr>
          <p:cNvPr id="14" name="テキスト ボックス 13"/>
          <p:cNvSpPr txBox="1"/>
          <p:nvPr/>
        </p:nvSpPr>
        <p:spPr>
          <a:xfrm>
            <a:off x="3018724" y="3560434"/>
            <a:ext cx="1471376" cy="369332"/>
          </a:xfrm>
          <a:prstGeom prst="rect">
            <a:avLst/>
          </a:prstGeom>
          <a:noFill/>
        </p:spPr>
        <p:txBody>
          <a:bodyPr wrap="none" rtlCol="0">
            <a:spAutoFit/>
          </a:bodyPr>
          <a:lstStyle/>
          <a:p>
            <a:r>
              <a:rPr kumimoji="1" lang="ja-JP" altLang="en-US" dirty="0" smtClean="0">
                <a:solidFill>
                  <a:srgbClr val="000000"/>
                </a:solidFill>
              </a:rPr>
              <a:t>ステレオ観測</a:t>
            </a:r>
            <a:endParaRPr kumimoji="1" lang="ja-JP" altLang="en-US" dirty="0">
              <a:solidFill>
                <a:srgbClr val="000000"/>
              </a:solidFill>
            </a:endParaRPr>
          </a:p>
        </p:txBody>
      </p:sp>
      <p:pic>
        <p:nvPicPr>
          <p:cNvPr id="3" name="図 2"/>
          <p:cNvPicPr>
            <a:picLocks noChangeAspect="1"/>
          </p:cNvPicPr>
          <p:nvPr/>
        </p:nvPicPr>
        <p:blipFill>
          <a:blip r:embed="rId5"/>
          <a:stretch>
            <a:fillRect/>
          </a:stretch>
        </p:blipFill>
        <p:spPr>
          <a:xfrm>
            <a:off x="6695581" y="2512789"/>
            <a:ext cx="3797862" cy="4109162"/>
          </a:xfrm>
          <a:prstGeom prst="rect">
            <a:avLst/>
          </a:prstGeom>
        </p:spPr>
      </p:pic>
    </p:spTree>
    <p:extLst>
      <p:ext uri="{BB962C8B-B14F-4D97-AF65-F5344CB8AC3E}">
        <p14:creationId xmlns:p14="http://schemas.microsoft.com/office/powerpoint/2010/main" val="3591200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4573" y="0"/>
            <a:ext cx="10131425" cy="1045625"/>
          </a:xfrm>
        </p:spPr>
        <p:txBody>
          <a:bodyPr/>
          <a:lstStyle/>
          <a:p>
            <a:pPr algn="ctr"/>
            <a:r>
              <a:rPr kumimoji="1" lang="ja-JP" altLang="en-US" dirty="0" smtClean="0"/>
              <a:t>地表検出器</a:t>
            </a:r>
            <a:r>
              <a:rPr kumimoji="1" lang="en-US" altLang="ja-JP" dirty="0" smtClean="0"/>
              <a:t>(SD)</a:t>
            </a:r>
            <a:endParaRPr kumimoji="1" lang="ja-JP" altLang="en-US" dirty="0"/>
          </a:p>
        </p:txBody>
      </p:sp>
      <p:pic>
        <p:nvPicPr>
          <p:cNvPr id="4" name="Picture 2"/>
          <p:cNvPicPr preferRelativeResize="0">
            <a:picLocks noChangeAspect="1" noChangeArrowheads="1"/>
          </p:cNvPicPr>
          <p:nvPr/>
        </p:nvPicPr>
        <p:blipFill>
          <a:blip r:embed="rId3" cstate="print"/>
          <a:srcRect l="13446" t="17949" r="13446" b="7179"/>
          <a:stretch>
            <a:fillRect/>
          </a:stretch>
        </p:blipFill>
        <p:spPr bwMode="auto">
          <a:xfrm>
            <a:off x="7336478" y="1306872"/>
            <a:ext cx="4724542" cy="3779633"/>
          </a:xfrm>
          <a:prstGeom prst="rect">
            <a:avLst/>
          </a:prstGeom>
          <a:noFill/>
          <a:ln w="9525">
            <a:noFill/>
            <a:miter lim="800000"/>
            <a:headEnd/>
            <a:tailEnd/>
          </a:ln>
        </p:spPr>
      </p:pic>
      <p:pic>
        <p:nvPicPr>
          <p:cNvPr id="11" name="Picture 2" descr="C:\Users\kohei\Desktop\SD.PNG"/>
          <p:cNvPicPr>
            <a:picLocks noChangeAspect="1" noChangeArrowheads="1"/>
          </p:cNvPicPr>
          <p:nvPr/>
        </p:nvPicPr>
        <p:blipFill>
          <a:blip r:embed="rId4" cstate="print"/>
          <a:srcRect/>
          <a:stretch>
            <a:fillRect/>
          </a:stretch>
        </p:blipFill>
        <p:spPr bwMode="auto">
          <a:xfrm>
            <a:off x="4370336" y="3766385"/>
            <a:ext cx="3846916" cy="2940344"/>
          </a:xfrm>
          <a:prstGeom prst="rect">
            <a:avLst/>
          </a:prstGeom>
          <a:noFill/>
        </p:spPr>
      </p:pic>
      <p:sp>
        <p:nvSpPr>
          <p:cNvPr id="6" name="テキスト ボックス 5"/>
          <p:cNvSpPr txBox="1"/>
          <p:nvPr/>
        </p:nvSpPr>
        <p:spPr>
          <a:xfrm>
            <a:off x="7629110" y="1451943"/>
            <a:ext cx="1338828" cy="369332"/>
          </a:xfrm>
          <a:prstGeom prst="rect">
            <a:avLst/>
          </a:prstGeom>
          <a:noFill/>
          <a:ln>
            <a:solidFill>
              <a:srgbClr val="000000"/>
            </a:solidFill>
          </a:ln>
        </p:spPr>
        <p:txBody>
          <a:bodyPr wrap="none" rtlCol="0">
            <a:spAutoFit/>
          </a:bodyPr>
          <a:lstStyle/>
          <a:p>
            <a:r>
              <a:rPr kumimoji="1" lang="ja-JP" altLang="en-US" dirty="0" smtClean="0">
                <a:solidFill>
                  <a:srgbClr val="000000"/>
                </a:solidFill>
              </a:rPr>
              <a:t>地表検出器</a:t>
            </a:r>
            <a:endParaRPr kumimoji="1" lang="ja-JP" altLang="en-US" dirty="0">
              <a:solidFill>
                <a:srgbClr val="000000"/>
              </a:solidFill>
            </a:endParaRPr>
          </a:p>
        </p:txBody>
      </p:sp>
      <p:sp>
        <p:nvSpPr>
          <p:cNvPr id="7" name="テキスト ボックス 6"/>
          <p:cNvSpPr txBox="1"/>
          <p:nvPr/>
        </p:nvSpPr>
        <p:spPr>
          <a:xfrm>
            <a:off x="110055" y="884857"/>
            <a:ext cx="6463629" cy="2862322"/>
          </a:xfrm>
          <a:prstGeom prst="rect">
            <a:avLst/>
          </a:prstGeom>
          <a:noFill/>
        </p:spPr>
        <p:txBody>
          <a:bodyPr wrap="none" rtlCol="0">
            <a:spAutoFit/>
          </a:bodyPr>
          <a:lstStyle/>
          <a:p>
            <a:pPr marL="285750" indent="-285750">
              <a:buFont typeface="Arial"/>
              <a:buChar char="•"/>
            </a:pPr>
            <a:r>
              <a:rPr kumimoji="1" lang="ja-JP" altLang="en-US" sz="2000" dirty="0" smtClean="0"/>
              <a:t>空気シャワー中の粒子の到達位置、到達時間を測定</a:t>
            </a:r>
            <a:endParaRPr kumimoji="1" lang="en-US" altLang="ja-JP" sz="2000" dirty="0" smtClean="0"/>
          </a:p>
          <a:p>
            <a:pPr marL="285750" indent="-285750">
              <a:buFont typeface="Arial"/>
              <a:buChar char="•"/>
            </a:pPr>
            <a:r>
              <a:rPr kumimoji="1" lang="ja-JP" altLang="en-US" sz="2000" dirty="0" smtClean="0"/>
              <a:t>粒子検出の流れ</a:t>
            </a:r>
            <a:endParaRPr kumimoji="1" lang="en-US" altLang="ja-JP" sz="2000" dirty="0" smtClean="0"/>
          </a:p>
          <a:p>
            <a:r>
              <a:rPr kumimoji="1" lang="ja-JP" altLang="ja-JP" sz="2000" dirty="0"/>
              <a:t>　</a:t>
            </a:r>
            <a:r>
              <a:rPr kumimoji="1" lang="ja-JP" altLang="en-US" sz="2000" dirty="0" smtClean="0"/>
              <a:t>　　シンチレータ</a:t>
            </a:r>
            <a:endParaRPr kumimoji="1" lang="en-US" altLang="ja-JP" sz="2000" dirty="0" smtClean="0"/>
          </a:p>
          <a:p>
            <a:r>
              <a:rPr kumimoji="1" lang="ja-JP" altLang="ja-JP" sz="2000" dirty="0"/>
              <a:t>　</a:t>
            </a:r>
            <a:r>
              <a:rPr kumimoji="1" lang="ja-JP" altLang="en-US" sz="2000" dirty="0" smtClean="0"/>
              <a:t>　　　　</a:t>
            </a:r>
            <a:r>
              <a:rPr kumimoji="1" lang="en-US" altLang="ja-JP" sz="2000" dirty="0" smtClean="0"/>
              <a:t>↓</a:t>
            </a:r>
          </a:p>
          <a:p>
            <a:r>
              <a:rPr kumimoji="1" lang="ja-JP" altLang="ja-JP" sz="2000" dirty="0"/>
              <a:t>　</a:t>
            </a:r>
            <a:r>
              <a:rPr kumimoji="1" lang="ja-JP" altLang="en-US" sz="2000" dirty="0" smtClean="0"/>
              <a:t>　　光ファイバー</a:t>
            </a:r>
            <a:endParaRPr kumimoji="1" lang="en-US" altLang="ja-JP" sz="2000" dirty="0" smtClean="0"/>
          </a:p>
          <a:p>
            <a:r>
              <a:rPr kumimoji="1" lang="ja-JP" altLang="ja-JP" sz="2000" dirty="0"/>
              <a:t>　</a:t>
            </a:r>
            <a:r>
              <a:rPr kumimoji="1" lang="ja-JP" altLang="en-US" sz="2000" dirty="0" smtClean="0"/>
              <a:t>　　　　</a:t>
            </a:r>
            <a:r>
              <a:rPr kumimoji="1" lang="en-US" altLang="ja-JP" sz="2000" dirty="0" smtClean="0"/>
              <a:t>↓</a:t>
            </a:r>
          </a:p>
          <a:p>
            <a:r>
              <a:rPr kumimoji="1" lang="ja-JP" altLang="ja-JP" sz="2000" dirty="0"/>
              <a:t>　</a:t>
            </a:r>
            <a:r>
              <a:rPr kumimoji="1" lang="ja-JP" altLang="en-US" sz="2000" dirty="0" smtClean="0"/>
              <a:t>　　光電子増倍管</a:t>
            </a:r>
            <a:endParaRPr kumimoji="1" lang="en-US" altLang="ja-JP" sz="2000" dirty="0" smtClean="0"/>
          </a:p>
          <a:p>
            <a:r>
              <a:rPr kumimoji="1" lang="ja-JP" altLang="en-US" sz="2000" dirty="0" smtClean="0"/>
              <a:t>　　　　　</a:t>
            </a:r>
            <a:r>
              <a:rPr kumimoji="1" lang="en-US" altLang="ja-JP" sz="2000" dirty="0" smtClean="0"/>
              <a:t>↓</a:t>
            </a:r>
          </a:p>
          <a:p>
            <a:r>
              <a:rPr kumimoji="1" lang="ja-JP" altLang="en-US" sz="2000" dirty="0"/>
              <a:t>　</a:t>
            </a:r>
            <a:r>
              <a:rPr kumimoji="1" lang="ja-JP" altLang="en-US" sz="2000" dirty="0" smtClean="0"/>
              <a:t>　　宇宙線がシンチレータ内部で失ったエネルギーを測定</a:t>
            </a:r>
            <a:endParaRPr kumimoji="1" lang="ja-JP" altLang="en-US" sz="2000" dirty="0"/>
          </a:p>
        </p:txBody>
      </p:sp>
      <p:sp>
        <p:nvSpPr>
          <p:cNvPr id="12" name="テキスト ボックス 11"/>
          <p:cNvSpPr txBox="1"/>
          <p:nvPr/>
        </p:nvSpPr>
        <p:spPr>
          <a:xfrm>
            <a:off x="8865788" y="2058941"/>
            <a:ext cx="1661633" cy="369332"/>
          </a:xfrm>
          <a:prstGeom prst="rect">
            <a:avLst/>
          </a:prstGeom>
          <a:noFill/>
          <a:ln>
            <a:solidFill>
              <a:srgbClr val="000000"/>
            </a:solidFill>
          </a:ln>
        </p:spPr>
        <p:txBody>
          <a:bodyPr wrap="none" rtlCol="0">
            <a:spAutoFit/>
          </a:bodyPr>
          <a:lstStyle/>
          <a:p>
            <a:r>
              <a:rPr kumimoji="1" lang="ja-JP" altLang="en-US" dirty="0" smtClean="0">
                <a:solidFill>
                  <a:srgbClr val="000000"/>
                </a:solidFill>
              </a:rPr>
              <a:t>ソーラーパネル</a:t>
            </a:r>
            <a:endParaRPr kumimoji="1" lang="ja-JP" altLang="en-US" dirty="0">
              <a:solidFill>
                <a:srgbClr val="000000"/>
              </a:solidFill>
            </a:endParaRPr>
          </a:p>
        </p:txBody>
      </p:sp>
      <p:sp>
        <p:nvSpPr>
          <p:cNvPr id="13" name="テキスト ボックス 12"/>
          <p:cNvSpPr txBox="1"/>
          <p:nvPr/>
        </p:nvSpPr>
        <p:spPr>
          <a:xfrm>
            <a:off x="10394798" y="4290488"/>
            <a:ext cx="1447932" cy="369332"/>
          </a:xfrm>
          <a:prstGeom prst="rect">
            <a:avLst/>
          </a:prstGeom>
          <a:noFill/>
          <a:ln>
            <a:solidFill>
              <a:srgbClr val="000000"/>
            </a:solidFill>
          </a:ln>
        </p:spPr>
        <p:txBody>
          <a:bodyPr wrap="none" rtlCol="0">
            <a:spAutoFit/>
          </a:bodyPr>
          <a:lstStyle/>
          <a:p>
            <a:r>
              <a:rPr kumimoji="1" lang="ja-JP" altLang="en-US" dirty="0" smtClean="0">
                <a:solidFill>
                  <a:srgbClr val="000000"/>
                </a:solidFill>
              </a:rPr>
              <a:t>シンチレータ</a:t>
            </a:r>
            <a:endParaRPr kumimoji="1" lang="ja-JP" altLang="en-US" dirty="0">
              <a:solidFill>
                <a:srgbClr val="000000"/>
              </a:solidFill>
            </a:endParaRPr>
          </a:p>
        </p:txBody>
      </p:sp>
      <p:sp>
        <p:nvSpPr>
          <p:cNvPr id="14" name="テキスト ボックス 13"/>
          <p:cNvSpPr txBox="1"/>
          <p:nvPr/>
        </p:nvSpPr>
        <p:spPr>
          <a:xfrm>
            <a:off x="10974342" y="2021954"/>
            <a:ext cx="1025942" cy="646331"/>
          </a:xfrm>
          <a:prstGeom prst="rect">
            <a:avLst/>
          </a:prstGeom>
          <a:noFill/>
          <a:ln>
            <a:solidFill>
              <a:srgbClr val="000000"/>
            </a:solidFill>
          </a:ln>
        </p:spPr>
        <p:txBody>
          <a:bodyPr wrap="none" rtlCol="0">
            <a:spAutoFit/>
          </a:bodyPr>
          <a:lstStyle/>
          <a:p>
            <a:r>
              <a:rPr kumimoji="1" lang="ja-JP" altLang="en-US" dirty="0" smtClean="0">
                <a:solidFill>
                  <a:srgbClr val="000000"/>
                </a:solidFill>
              </a:rPr>
              <a:t>無線</a:t>
            </a:r>
            <a:r>
              <a:rPr kumimoji="1" lang="en-US" altLang="ja-JP" dirty="0" smtClean="0">
                <a:solidFill>
                  <a:srgbClr val="000000"/>
                </a:solidFill>
              </a:rPr>
              <a:t>LAN</a:t>
            </a:r>
          </a:p>
          <a:p>
            <a:r>
              <a:rPr kumimoji="1" lang="ja-JP" altLang="en-US" dirty="0" smtClean="0">
                <a:solidFill>
                  <a:srgbClr val="000000"/>
                </a:solidFill>
              </a:rPr>
              <a:t>アンテナ</a:t>
            </a:r>
            <a:endParaRPr kumimoji="1" lang="ja-JP" altLang="en-US" dirty="0">
              <a:solidFill>
                <a:srgbClr val="000000"/>
              </a:solidFill>
            </a:endParaRPr>
          </a:p>
        </p:txBody>
      </p:sp>
      <p:sp>
        <p:nvSpPr>
          <p:cNvPr id="16" name="テキスト ボックス 15"/>
          <p:cNvSpPr txBox="1"/>
          <p:nvPr/>
        </p:nvSpPr>
        <p:spPr>
          <a:xfrm>
            <a:off x="6042053" y="6115178"/>
            <a:ext cx="1419078" cy="369332"/>
          </a:xfrm>
          <a:prstGeom prst="rect">
            <a:avLst/>
          </a:prstGeom>
          <a:noFill/>
          <a:ln>
            <a:solidFill>
              <a:srgbClr val="000000"/>
            </a:solidFill>
          </a:ln>
        </p:spPr>
        <p:txBody>
          <a:bodyPr wrap="none" rtlCol="0">
            <a:spAutoFit/>
          </a:bodyPr>
          <a:lstStyle/>
          <a:p>
            <a:r>
              <a:rPr kumimoji="1" lang="ja-JP" altLang="en-US" dirty="0" smtClean="0">
                <a:solidFill>
                  <a:srgbClr val="000000"/>
                </a:solidFill>
              </a:rPr>
              <a:t>光ファイバー</a:t>
            </a:r>
            <a:endParaRPr kumimoji="1" lang="ja-JP" altLang="en-US" dirty="0">
              <a:solidFill>
                <a:srgbClr val="000000"/>
              </a:solidFill>
            </a:endParaRPr>
          </a:p>
        </p:txBody>
      </p:sp>
      <p:cxnSp>
        <p:nvCxnSpPr>
          <p:cNvPr id="20" name="直線矢印コネクタ 19"/>
          <p:cNvCxnSpPr/>
          <p:nvPr/>
        </p:nvCxnSpPr>
        <p:spPr>
          <a:xfrm>
            <a:off x="9667285" y="2453469"/>
            <a:ext cx="406914" cy="38219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a:stCxn id="13" idx="0"/>
          </p:cNvCxnSpPr>
          <p:nvPr/>
        </p:nvCxnSpPr>
        <p:spPr>
          <a:xfrm flipH="1" flipV="1">
            <a:off x="9864576" y="3637052"/>
            <a:ext cx="1254188" cy="65343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 name="直線矢印コネクタ 4"/>
          <p:cNvCxnSpPr>
            <a:stCxn id="14" idx="0"/>
          </p:cNvCxnSpPr>
          <p:nvPr/>
        </p:nvCxnSpPr>
        <p:spPr>
          <a:xfrm flipH="1" flipV="1">
            <a:off x="10900357" y="1689071"/>
            <a:ext cx="586956" cy="33288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a:stCxn id="16" idx="0"/>
          </p:cNvCxnSpPr>
          <p:nvPr/>
        </p:nvCxnSpPr>
        <p:spPr>
          <a:xfrm flipH="1" flipV="1">
            <a:off x="6313328" y="5523387"/>
            <a:ext cx="438264" cy="5917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080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0332" y="609600"/>
            <a:ext cx="10662481" cy="1532467"/>
          </a:xfrm>
        </p:spPr>
        <p:txBody>
          <a:bodyPr>
            <a:normAutofit/>
          </a:bodyPr>
          <a:lstStyle/>
          <a:p>
            <a:r>
              <a:rPr lang="ja-JP" altLang="en-US" dirty="0"/>
              <a:t>今回のプロジェクト</a:t>
            </a:r>
            <a:r>
              <a:rPr kumimoji="1" lang="ja-JP" altLang="en-US" dirty="0" smtClean="0"/>
              <a:t>研究の目的</a:t>
            </a:r>
            <a:endParaRPr kumimoji="1" lang="ja-JP" altLang="en-US" sz="4000" dirty="0"/>
          </a:p>
        </p:txBody>
      </p:sp>
      <p:sp>
        <p:nvSpPr>
          <p:cNvPr id="3" name="コンテンツ プレースホルダー 2"/>
          <p:cNvSpPr>
            <a:spLocks noGrp="1"/>
          </p:cNvSpPr>
          <p:nvPr>
            <p:ph idx="1"/>
          </p:nvPr>
        </p:nvSpPr>
        <p:spPr/>
        <p:txBody>
          <a:bodyPr>
            <a:normAutofit/>
          </a:bodyPr>
          <a:lstStyle/>
          <a:p>
            <a:r>
              <a:rPr kumimoji="1" lang="en-US" altLang="ja-JP" sz="2800" dirty="0" smtClean="0"/>
              <a:t>TA</a:t>
            </a:r>
            <a:r>
              <a:rPr kumimoji="1" lang="ja-JP" altLang="en-US" sz="2800" dirty="0" smtClean="0"/>
              <a:t>の地表検出器の空気シャワーの実際の観測データから超高エネルギー宇宙線の到来方向を求める</a:t>
            </a:r>
            <a:endParaRPr kumimoji="1" lang="en-US" altLang="ja-JP" sz="2800" dirty="0" smtClean="0"/>
          </a:p>
          <a:p>
            <a:endParaRPr lang="en-US" altLang="ja-JP" sz="2800" dirty="0"/>
          </a:p>
          <a:p>
            <a:r>
              <a:rPr lang="ja-JP" altLang="en-US" sz="2800" dirty="0" smtClean="0"/>
              <a:t>求めた宇宙線の到来方向と天体（超銀河面、活動銀河核）との相関を調べる</a:t>
            </a:r>
            <a:endParaRPr lang="en-US" altLang="ja-JP" sz="2800" dirty="0" smtClean="0"/>
          </a:p>
        </p:txBody>
      </p:sp>
    </p:spTree>
    <p:extLst>
      <p:ext uri="{BB962C8B-B14F-4D97-AF65-F5344CB8AC3E}">
        <p14:creationId xmlns:p14="http://schemas.microsoft.com/office/powerpoint/2010/main" val="1090093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a:t>
            </a:r>
            <a:r>
              <a:rPr lang="ja-JP" altLang="en-US" dirty="0" smtClean="0"/>
              <a:t>タ</a:t>
            </a:r>
            <a:r>
              <a:rPr kumimoji="1" lang="ja-JP" altLang="en-US" dirty="0" smtClean="0"/>
              <a:t>解析</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311" y="2154601"/>
            <a:ext cx="4700859" cy="3649662"/>
          </a:xfrm>
          <a:prstGeom prst="rect">
            <a:avLst/>
          </a:prstGeom>
        </p:spPr>
      </p:pic>
      <p:sp>
        <p:nvSpPr>
          <p:cNvPr id="5" name="テキスト ボックス 4"/>
          <p:cNvSpPr txBox="1"/>
          <p:nvPr/>
        </p:nvSpPr>
        <p:spPr>
          <a:xfrm>
            <a:off x="5387201" y="3414095"/>
            <a:ext cx="6263253" cy="461665"/>
          </a:xfrm>
          <a:prstGeom prst="rect">
            <a:avLst/>
          </a:prstGeom>
          <a:noFill/>
        </p:spPr>
        <p:txBody>
          <a:bodyPr wrap="none" rtlCol="0">
            <a:spAutoFit/>
          </a:bodyPr>
          <a:lstStyle/>
          <a:p>
            <a:r>
              <a:rPr kumimoji="1" lang="ja-JP" altLang="en-US" sz="2400" dirty="0" smtClean="0"/>
              <a:t>斜めに入射してきた陽子は時間差で到着する。</a:t>
            </a:r>
            <a:endParaRPr kumimoji="1" lang="ja-JP" altLang="en-US" sz="2400" dirty="0"/>
          </a:p>
        </p:txBody>
      </p:sp>
      <p:sp>
        <p:nvSpPr>
          <p:cNvPr id="6" name="テキスト ボックス 5"/>
          <p:cNvSpPr txBox="1"/>
          <p:nvPr/>
        </p:nvSpPr>
        <p:spPr>
          <a:xfrm>
            <a:off x="5619321" y="4993695"/>
            <a:ext cx="4581703" cy="523220"/>
          </a:xfrm>
          <a:prstGeom prst="rect">
            <a:avLst/>
          </a:prstGeom>
          <a:noFill/>
        </p:spPr>
        <p:txBody>
          <a:bodyPr wrap="none" rtlCol="0">
            <a:spAutoFit/>
          </a:bodyPr>
          <a:lstStyle/>
          <a:p>
            <a:r>
              <a:rPr kumimoji="1" lang="ja-JP" altLang="en-US" sz="2800" b="1" dirty="0" smtClean="0">
                <a:solidFill>
                  <a:srgbClr val="FFFF00"/>
                </a:solidFill>
              </a:rPr>
              <a:t>時差から到来方向を調べる。</a:t>
            </a:r>
            <a:endParaRPr kumimoji="1" lang="en-US" altLang="ja-JP" sz="2800" b="1" dirty="0" smtClean="0">
              <a:solidFill>
                <a:srgbClr val="FFFF00"/>
              </a:solidFill>
            </a:endParaRPr>
          </a:p>
        </p:txBody>
      </p:sp>
      <p:sp>
        <p:nvSpPr>
          <p:cNvPr id="7" name="下矢印 6"/>
          <p:cNvSpPr/>
          <p:nvPr/>
        </p:nvSpPr>
        <p:spPr>
          <a:xfrm>
            <a:off x="7450631" y="4135898"/>
            <a:ext cx="467808" cy="6471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4998585" y="1533453"/>
            <a:ext cx="7273145" cy="954107"/>
          </a:xfrm>
          <a:prstGeom prst="rect">
            <a:avLst/>
          </a:prstGeom>
          <a:noFill/>
        </p:spPr>
        <p:txBody>
          <a:bodyPr wrap="none" rtlCol="0">
            <a:spAutoFit/>
          </a:bodyPr>
          <a:lstStyle/>
          <a:p>
            <a:r>
              <a:rPr kumimoji="1" lang="ja-JP" altLang="en-US" sz="2800" dirty="0" smtClean="0"/>
              <a:t>空気シャワーは最高エネルギーのみをとるため</a:t>
            </a:r>
            <a:endParaRPr kumimoji="1" lang="en-US" altLang="ja-JP" sz="2800" dirty="0" smtClean="0"/>
          </a:p>
          <a:p>
            <a:r>
              <a:rPr kumimoji="1" lang="ja-JP" altLang="en-US" sz="2800" dirty="0" smtClean="0"/>
              <a:t>に、</a:t>
            </a:r>
            <a:r>
              <a:rPr kumimoji="1" lang="en-US" altLang="ja-JP" sz="2800" dirty="0" smtClean="0"/>
              <a:t>50EeV</a:t>
            </a:r>
            <a:r>
              <a:rPr kumimoji="1" lang="ja-JP" altLang="en-US" sz="2800" dirty="0" smtClean="0"/>
              <a:t>以上のみ</a:t>
            </a:r>
            <a:r>
              <a:rPr kumimoji="1" lang="ja-JP" altLang="en-US" sz="2800" dirty="0"/>
              <a:t>の</a:t>
            </a:r>
            <a:r>
              <a:rPr kumimoji="1" lang="ja-JP" altLang="en-US" sz="2800" dirty="0" smtClean="0"/>
              <a:t>データを用いた</a:t>
            </a:r>
            <a:endParaRPr kumimoji="1" lang="ja-JP" altLang="en-US" sz="2800" dirty="0"/>
          </a:p>
        </p:txBody>
      </p:sp>
      <p:sp>
        <p:nvSpPr>
          <p:cNvPr id="8" name="テキスト ボックス 7"/>
          <p:cNvSpPr txBox="1"/>
          <p:nvPr/>
        </p:nvSpPr>
        <p:spPr>
          <a:xfrm>
            <a:off x="8518827" y="2434828"/>
            <a:ext cx="2202847" cy="369332"/>
          </a:xfrm>
          <a:prstGeom prst="rect">
            <a:avLst/>
          </a:prstGeom>
          <a:noFill/>
        </p:spPr>
        <p:txBody>
          <a:bodyPr wrap="none" rtlCol="0">
            <a:spAutoFit/>
          </a:bodyPr>
          <a:lstStyle/>
          <a:p>
            <a:r>
              <a:rPr kumimoji="1" lang="ja-JP" altLang="en-US" dirty="0" smtClean="0"/>
              <a:t>約</a:t>
            </a:r>
            <a:r>
              <a:rPr kumimoji="1" lang="en-US" altLang="ja-JP" dirty="0" smtClean="0"/>
              <a:t>5</a:t>
            </a:r>
            <a:r>
              <a:rPr kumimoji="1" lang="ja-JP" altLang="en-US" dirty="0" smtClean="0"/>
              <a:t>年間に</a:t>
            </a:r>
            <a:r>
              <a:rPr kumimoji="1" lang="en-US" altLang="ja-JP" dirty="0" smtClean="0"/>
              <a:t>40</a:t>
            </a:r>
            <a:r>
              <a:rPr kumimoji="1" lang="ja-JP" altLang="en-US" dirty="0" smtClean="0"/>
              <a:t>イベント</a:t>
            </a:r>
            <a:endParaRPr kumimoji="1" lang="ja-JP" altLang="en-US" dirty="0"/>
          </a:p>
        </p:txBody>
      </p:sp>
    </p:spTree>
    <p:extLst>
      <p:ext uri="{BB962C8B-B14F-4D97-AF65-F5344CB8AC3E}">
        <p14:creationId xmlns:p14="http://schemas.microsoft.com/office/powerpoint/2010/main" val="2467466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辺形 9"/>
          <p:cNvSpPr/>
          <p:nvPr/>
        </p:nvSpPr>
        <p:spPr>
          <a:xfrm rot="2446851">
            <a:off x="2135594" y="3453536"/>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5" name="平行四辺形 4"/>
          <p:cNvSpPr/>
          <p:nvPr/>
        </p:nvSpPr>
        <p:spPr>
          <a:xfrm rot="2446851">
            <a:off x="1302289" y="4041364"/>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smtClean="0"/>
              <a:t>データ解析</a:t>
            </a:r>
            <a:endParaRPr kumimoji="1" lang="ja-JP" altLang="en-US" dirty="0"/>
          </a:p>
        </p:txBody>
      </p:sp>
      <p:sp>
        <p:nvSpPr>
          <p:cNvPr id="4" name="テキスト ボックス 3"/>
          <p:cNvSpPr txBox="1"/>
          <p:nvPr/>
        </p:nvSpPr>
        <p:spPr>
          <a:xfrm>
            <a:off x="927463" y="2431672"/>
            <a:ext cx="184731" cy="369332"/>
          </a:xfrm>
          <a:prstGeom prst="rect">
            <a:avLst/>
          </a:prstGeom>
          <a:noFill/>
        </p:spPr>
        <p:txBody>
          <a:bodyPr wrap="none" rtlCol="0">
            <a:spAutoFit/>
          </a:bodyPr>
          <a:lstStyle/>
          <a:p>
            <a:endParaRPr kumimoji="1" lang="ja-JP" altLang="en-US" dirty="0"/>
          </a:p>
        </p:txBody>
      </p:sp>
      <p:sp>
        <p:nvSpPr>
          <p:cNvPr id="6" name="平行四辺形 5"/>
          <p:cNvSpPr/>
          <p:nvPr/>
        </p:nvSpPr>
        <p:spPr>
          <a:xfrm rot="2446851">
            <a:off x="1937652" y="4620483"/>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7" name="平行四辺形 6"/>
          <p:cNvSpPr/>
          <p:nvPr/>
        </p:nvSpPr>
        <p:spPr>
          <a:xfrm rot="2446851">
            <a:off x="2618914" y="5172306"/>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8" name="平行四辺形 7"/>
          <p:cNvSpPr/>
          <p:nvPr/>
        </p:nvSpPr>
        <p:spPr>
          <a:xfrm rot="2446851">
            <a:off x="3515539" y="4620483"/>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9" name="平行四辺形 8"/>
          <p:cNvSpPr/>
          <p:nvPr/>
        </p:nvSpPr>
        <p:spPr>
          <a:xfrm rot="2446851">
            <a:off x="2832281" y="4038178"/>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11" name="平行四辺形 10"/>
          <p:cNvSpPr/>
          <p:nvPr/>
        </p:nvSpPr>
        <p:spPr>
          <a:xfrm rot="2446851">
            <a:off x="4412515" y="3894487"/>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12" name="平行四辺形 11"/>
          <p:cNvSpPr/>
          <p:nvPr/>
        </p:nvSpPr>
        <p:spPr>
          <a:xfrm rot="2446851">
            <a:off x="3718556" y="3375157"/>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13" name="平行四辺形 12"/>
          <p:cNvSpPr/>
          <p:nvPr/>
        </p:nvSpPr>
        <p:spPr>
          <a:xfrm rot="2446851">
            <a:off x="3043280" y="2855044"/>
            <a:ext cx="600892" cy="509452"/>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p>
        </p:txBody>
      </p:sp>
      <p:sp>
        <p:nvSpPr>
          <p:cNvPr id="15" name="テキスト ボックス 14"/>
          <p:cNvSpPr txBox="1"/>
          <p:nvPr/>
        </p:nvSpPr>
        <p:spPr>
          <a:xfrm>
            <a:off x="5691724" y="2170062"/>
            <a:ext cx="6181500" cy="523220"/>
          </a:xfrm>
          <a:prstGeom prst="rect">
            <a:avLst/>
          </a:prstGeom>
          <a:noFill/>
        </p:spPr>
        <p:txBody>
          <a:bodyPr wrap="none" rtlCol="0">
            <a:spAutoFit/>
          </a:bodyPr>
          <a:lstStyle/>
          <a:p>
            <a:r>
              <a:rPr kumimoji="1" lang="ja-JP" altLang="en-US" sz="2800" dirty="0" smtClean="0"/>
              <a:t>中心に近い</a:t>
            </a:r>
            <a:r>
              <a:rPr kumimoji="1" lang="en-US" altLang="ja-JP" sz="2800" dirty="0" smtClean="0"/>
              <a:t>SD</a:t>
            </a:r>
            <a:r>
              <a:rPr kumimoji="1" lang="ja-JP" altLang="en-US" sz="2800" dirty="0" smtClean="0"/>
              <a:t>とそれを囲む</a:t>
            </a:r>
            <a:r>
              <a:rPr kumimoji="1" lang="en-US" altLang="ja-JP" sz="2800" dirty="0" smtClean="0"/>
              <a:t>8</a:t>
            </a:r>
            <a:r>
              <a:rPr kumimoji="1" lang="ja-JP" altLang="en-US" sz="2800" dirty="0" err="1" smtClean="0"/>
              <a:t>つを</a:t>
            </a:r>
            <a:r>
              <a:rPr kumimoji="1" lang="ja-JP" altLang="en-US" sz="2800" dirty="0" smtClean="0"/>
              <a:t>選んだ</a:t>
            </a:r>
            <a:endParaRPr kumimoji="1" lang="en-US" altLang="ja-JP" sz="2800" dirty="0" smtClean="0"/>
          </a:p>
        </p:txBody>
      </p:sp>
      <p:sp>
        <p:nvSpPr>
          <p:cNvPr id="16" name="テキスト ボックス 15"/>
          <p:cNvSpPr txBox="1"/>
          <p:nvPr/>
        </p:nvSpPr>
        <p:spPr>
          <a:xfrm>
            <a:off x="5942594" y="3613915"/>
            <a:ext cx="5990743" cy="3970318"/>
          </a:xfrm>
          <a:prstGeom prst="rect">
            <a:avLst/>
          </a:prstGeom>
          <a:noFill/>
        </p:spPr>
        <p:txBody>
          <a:bodyPr wrap="none" rtlCol="0">
            <a:spAutoFit/>
          </a:bodyPr>
          <a:lstStyle/>
          <a:p>
            <a:r>
              <a:rPr kumimoji="1" lang="ja-JP" altLang="en-US" sz="2800" dirty="0"/>
              <a:t>シャワー</a:t>
            </a:r>
            <a:r>
              <a:rPr kumimoji="1" lang="ja-JP" altLang="en-US" sz="2800" dirty="0" smtClean="0"/>
              <a:t>の最前面を平面と仮定して</a:t>
            </a:r>
            <a:endParaRPr kumimoji="1" lang="en-US" altLang="ja-JP" sz="2800" dirty="0" smtClean="0"/>
          </a:p>
          <a:p>
            <a:r>
              <a:rPr kumimoji="1" lang="ja-JP" altLang="en-US" sz="2800" dirty="0"/>
              <a:t>全ての</a:t>
            </a:r>
            <a:r>
              <a:rPr kumimoji="1" lang="ja-JP" altLang="en-US" sz="2800" dirty="0" smtClean="0"/>
              <a:t>天頂角、方位</a:t>
            </a:r>
            <a:r>
              <a:rPr kumimoji="1" lang="ja-JP" altLang="en-US" sz="2800" dirty="0"/>
              <a:t>角ごとに</a:t>
            </a:r>
            <a:r>
              <a:rPr kumimoji="1" lang="ja-JP" altLang="en-US" sz="2800" dirty="0" smtClean="0"/>
              <a:t>検出器間</a:t>
            </a:r>
            <a:endParaRPr kumimoji="1" lang="en-US" altLang="ja-JP" sz="2800" dirty="0" smtClean="0"/>
          </a:p>
          <a:p>
            <a:r>
              <a:rPr kumimoji="1" lang="ja-JP" altLang="en-US" sz="2800" dirty="0" smtClean="0"/>
              <a:t>の</a:t>
            </a:r>
            <a:r>
              <a:rPr kumimoji="1" lang="ja-JP" altLang="en-US" sz="2800" dirty="0"/>
              <a:t>粒子到来時刻の差を計算する。</a:t>
            </a:r>
            <a:endParaRPr kumimoji="1" lang="en-US" altLang="ja-JP" sz="2800" dirty="0"/>
          </a:p>
          <a:p>
            <a:endParaRPr kumimoji="1" lang="en-US" altLang="ja-JP" sz="2800" dirty="0" smtClean="0"/>
          </a:p>
          <a:p>
            <a:endParaRPr kumimoji="1" lang="en-US" altLang="ja-JP" sz="2800" dirty="0"/>
          </a:p>
          <a:p>
            <a:r>
              <a:rPr kumimoji="1" lang="ja-JP" altLang="en-US" sz="2800" dirty="0" smtClean="0"/>
              <a:t>その</a:t>
            </a:r>
            <a:r>
              <a:rPr kumimoji="1" lang="ja-JP" altLang="en-US" sz="2800" dirty="0"/>
              <a:t>差をデータと比較</a:t>
            </a:r>
            <a:r>
              <a:rPr kumimoji="1" lang="ja-JP" altLang="en-US" sz="2800" dirty="0" smtClean="0"/>
              <a:t>し</a:t>
            </a:r>
            <a:endParaRPr kumimoji="1" lang="en-US" altLang="ja-JP" sz="2800" dirty="0" smtClean="0"/>
          </a:p>
          <a:p>
            <a:r>
              <a:rPr kumimoji="1" lang="ja-JP" altLang="en-US" sz="2800" dirty="0" smtClean="0"/>
              <a:t>差が一番小さくなるものを</a:t>
            </a:r>
            <a:r>
              <a:rPr kumimoji="1" lang="ja-JP" altLang="en-US" sz="2800" dirty="0"/>
              <a:t>探した。</a:t>
            </a:r>
          </a:p>
          <a:p>
            <a:endParaRPr kumimoji="1" lang="en-US" altLang="ja-JP" sz="2800" dirty="0" smtClean="0"/>
          </a:p>
          <a:p>
            <a:endParaRPr kumimoji="1" lang="en-US" altLang="ja-JP" sz="2800" dirty="0" smtClean="0"/>
          </a:p>
        </p:txBody>
      </p:sp>
      <p:sp>
        <p:nvSpPr>
          <p:cNvPr id="17" name="円/楕円 16"/>
          <p:cNvSpPr/>
          <p:nvPr/>
        </p:nvSpPr>
        <p:spPr>
          <a:xfrm rot="2465428">
            <a:off x="1862491" y="2572514"/>
            <a:ext cx="2281642" cy="2844131"/>
          </a:xfrm>
          <a:prstGeom prst="ellipse">
            <a:avLst/>
          </a:prstGeom>
          <a:solidFill>
            <a:srgbClr val="AC3EC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rot="2281604">
            <a:off x="2082498" y="3302736"/>
            <a:ext cx="1029244" cy="753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797771" y="4637798"/>
            <a:ext cx="987771" cy="400110"/>
          </a:xfrm>
          <a:prstGeom prst="rect">
            <a:avLst/>
          </a:prstGeom>
          <a:noFill/>
        </p:spPr>
        <p:txBody>
          <a:bodyPr wrap="none" rtlCol="0">
            <a:spAutoFit/>
          </a:bodyPr>
          <a:lstStyle/>
          <a:p>
            <a:r>
              <a:rPr kumimoji="1" lang="en-US" altLang="ja-JP" sz="2000" dirty="0" smtClean="0"/>
              <a:t>1.2(km)</a:t>
            </a:r>
            <a:endParaRPr kumimoji="1" lang="ja-JP" altLang="en-US" sz="2000" dirty="0"/>
          </a:p>
        </p:txBody>
      </p:sp>
      <p:sp>
        <p:nvSpPr>
          <p:cNvPr id="19" name="円弧 18"/>
          <p:cNvSpPr/>
          <p:nvPr/>
        </p:nvSpPr>
        <p:spPr>
          <a:xfrm rot="1190770">
            <a:off x="4797771" y="4292904"/>
            <a:ext cx="349947" cy="582305"/>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円弧 19"/>
          <p:cNvSpPr/>
          <p:nvPr/>
        </p:nvSpPr>
        <p:spPr>
          <a:xfrm rot="19133234" flipH="1" flipV="1">
            <a:off x="3954512" y="4282671"/>
            <a:ext cx="910614" cy="841285"/>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下矢印 20"/>
          <p:cNvSpPr/>
          <p:nvPr/>
        </p:nvSpPr>
        <p:spPr>
          <a:xfrm>
            <a:off x="7223760" y="2720646"/>
            <a:ext cx="548640" cy="59849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7223760" y="5000582"/>
            <a:ext cx="548640" cy="59849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40519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データ解析</a:t>
            </a:r>
            <a:endParaRPr kumimoji="1" lang="ja-JP" altLang="en-US" dirty="0"/>
          </a:p>
        </p:txBody>
      </p:sp>
      <p:pic>
        <p:nvPicPr>
          <p:cNvPr id="4" name="Picture 2" descr="C:\Users\marimo\Pictures\exel_gra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29" y="1548020"/>
            <a:ext cx="11852366" cy="528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61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データ解析</a:t>
            </a:r>
            <a:endParaRPr kumimoji="1" lang="ja-JP" altLang="en-US" dirty="0"/>
          </a:p>
        </p:txBody>
      </p:sp>
      <p:pic>
        <p:nvPicPr>
          <p:cNvPr id="4" name="Picture 2" descr="C:\Users\marimo\Pictures\exel_grad.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890" y="1574146"/>
            <a:ext cx="11852366" cy="5283854"/>
          </a:xfrm>
          <a:prstGeom prst="rect">
            <a:avLst/>
          </a:prstGeom>
          <a:noFill/>
          <a:extLst>
            <a:ext uri="{909E8E84-426E-40DD-AFC4-6F175D3DCCD1}">
              <a14:hiddenFill xmlns:a14="http://schemas.microsoft.com/office/drawing/2010/main">
                <a:solidFill>
                  <a:srgbClr val="FFFFFF"/>
                </a:solidFill>
              </a14:hiddenFill>
            </a:ext>
          </a:extLst>
        </p:spPr>
      </p:pic>
      <p:sp>
        <p:nvSpPr>
          <p:cNvPr id="3" name="円/楕円 2"/>
          <p:cNvSpPr/>
          <p:nvPr/>
        </p:nvSpPr>
        <p:spPr>
          <a:xfrm>
            <a:off x="2233749" y="3846510"/>
            <a:ext cx="836023" cy="44413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テキスト ボックス 4"/>
          <p:cNvSpPr txBox="1"/>
          <p:nvPr/>
        </p:nvSpPr>
        <p:spPr>
          <a:xfrm>
            <a:off x="3910818" y="3416243"/>
            <a:ext cx="3962944" cy="707886"/>
          </a:xfrm>
          <a:prstGeom prst="rect">
            <a:avLst/>
          </a:prstGeom>
          <a:noFill/>
        </p:spPr>
        <p:txBody>
          <a:bodyPr wrap="none" rtlCol="0">
            <a:spAutoFit/>
          </a:bodyPr>
          <a:lstStyle/>
          <a:p>
            <a:r>
              <a:rPr kumimoji="1" lang="ja-JP" altLang="en-US" sz="4000" b="1" dirty="0" smtClean="0">
                <a:solidFill>
                  <a:srgbClr val="FF0000"/>
                </a:solidFill>
              </a:rPr>
              <a:t>ここの辺りが最小</a:t>
            </a:r>
            <a:endParaRPr kumimoji="1" lang="ja-JP" altLang="en-US" sz="4000" b="1" dirty="0">
              <a:solidFill>
                <a:srgbClr val="FF0000"/>
              </a:solidFill>
            </a:endParaRPr>
          </a:p>
        </p:txBody>
      </p:sp>
      <p:sp>
        <p:nvSpPr>
          <p:cNvPr id="6" name="右矢印 5"/>
          <p:cNvSpPr/>
          <p:nvPr/>
        </p:nvSpPr>
        <p:spPr>
          <a:xfrm rot="9697301">
            <a:off x="3279190" y="3593740"/>
            <a:ext cx="618979" cy="44413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53604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データ解析</a:t>
            </a:r>
            <a:endParaRPr kumimoji="1" lang="ja-JP" altLang="en-US" dirty="0"/>
          </a:p>
        </p:txBody>
      </p:sp>
      <p:pic>
        <p:nvPicPr>
          <p:cNvPr id="4" name="Picture 2" descr="C:\Users\marimo\Pictures\exel_grad.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890" y="1574146"/>
            <a:ext cx="11852366" cy="5283854"/>
          </a:xfrm>
          <a:prstGeom prst="rect">
            <a:avLst/>
          </a:prstGeom>
          <a:noFill/>
          <a:extLst>
            <a:ext uri="{909E8E84-426E-40DD-AFC4-6F175D3DCCD1}">
              <a14:hiddenFill xmlns:a14="http://schemas.microsoft.com/office/drawing/2010/main">
                <a:solidFill>
                  <a:srgbClr val="FFFFFF"/>
                </a:solidFill>
              </a14:hiddenFill>
            </a:ext>
          </a:extLst>
        </p:spPr>
      </p:pic>
      <p:sp>
        <p:nvSpPr>
          <p:cNvPr id="3" name="円/楕円 2"/>
          <p:cNvSpPr/>
          <p:nvPr/>
        </p:nvSpPr>
        <p:spPr>
          <a:xfrm>
            <a:off x="2233749" y="3846510"/>
            <a:ext cx="836023" cy="44413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テキスト ボックス 4"/>
          <p:cNvSpPr txBox="1"/>
          <p:nvPr/>
        </p:nvSpPr>
        <p:spPr>
          <a:xfrm>
            <a:off x="3910818" y="3416243"/>
            <a:ext cx="3962944" cy="707886"/>
          </a:xfrm>
          <a:prstGeom prst="rect">
            <a:avLst/>
          </a:prstGeom>
          <a:noFill/>
        </p:spPr>
        <p:txBody>
          <a:bodyPr wrap="none" rtlCol="0">
            <a:spAutoFit/>
          </a:bodyPr>
          <a:lstStyle/>
          <a:p>
            <a:r>
              <a:rPr kumimoji="1" lang="ja-JP" altLang="en-US" sz="4000" b="1" dirty="0" smtClean="0">
                <a:solidFill>
                  <a:srgbClr val="FF0000"/>
                </a:solidFill>
              </a:rPr>
              <a:t>ここの辺りが最小</a:t>
            </a:r>
            <a:endParaRPr kumimoji="1" lang="ja-JP" altLang="en-US" sz="4000" b="1" dirty="0">
              <a:solidFill>
                <a:srgbClr val="FF0000"/>
              </a:solidFill>
            </a:endParaRPr>
          </a:p>
        </p:txBody>
      </p:sp>
      <p:sp>
        <p:nvSpPr>
          <p:cNvPr id="6" name="右矢印 5"/>
          <p:cNvSpPr/>
          <p:nvPr/>
        </p:nvSpPr>
        <p:spPr>
          <a:xfrm rot="9697301">
            <a:off x="3279190" y="3593740"/>
            <a:ext cx="618979" cy="44413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088924" y="2293034"/>
            <a:ext cx="2574387" cy="984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方位角、天頂角</a:t>
            </a:r>
            <a:endParaRPr kumimoji="1" lang="ja-JP" altLang="en-US" sz="2400" b="1" dirty="0"/>
          </a:p>
        </p:txBody>
      </p:sp>
      <p:sp>
        <p:nvSpPr>
          <p:cNvPr id="8" name="下矢印 7"/>
          <p:cNvSpPr/>
          <p:nvPr/>
        </p:nvSpPr>
        <p:spPr>
          <a:xfrm>
            <a:off x="8918915" y="3562141"/>
            <a:ext cx="689317" cy="1012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088924" y="5013957"/>
            <a:ext cx="3018693" cy="749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赤道座標</a:t>
            </a:r>
            <a:endParaRPr kumimoji="1" lang="ja-JP" altLang="en-US" sz="2400" b="1" dirty="0"/>
          </a:p>
        </p:txBody>
      </p:sp>
    </p:spTree>
    <p:extLst>
      <p:ext uri="{BB962C8B-B14F-4D97-AF65-F5344CB8AC3E}">
        <p14:creationId xmlns:p14="http://schemas.microsoft.com/office/powerpoint/2010/main" val="693773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dirty="0" smtClean="0"/>
              <a:t>目次</a:t>
            </a:r>
            <a:endParaRPr kumimoji="1" lang="ja-JP" altLang="en-US" sz="4000" dirty="0"/>
          </a:p>
        </p:txBody>
      </p:sp>
      <p:sp>
        <p:nvSpPr>
          <p:cNvPr id="4" name="テキスト ボックス 3"/>
          <p:cNvSpPr txBox="1"/>
          <p:nvPr/>
        </p:nvSpPr>
        <p:spPr>
          <a:xfrm>
            <a:off x="606045" y="1967317"/>
            <a:ext cx="10922924" cy="3170099"/>
          </a:xfrm>
          <a:prstGeom prst="rect">
            <a:avLst/>
          </a:prstGeom>
          <a:noFill/>
        </p:spPr>
        <p:txBody>
          <a:bodyPr wrap="square" rtlCol="0">
            <a:spAutoFit/>
          </a:bodyPr>
          <a:lstStyle/>
          <a:p>
            <a:r>
              <a:rPr kumimoji="1" lang="en-US" altLang="ja-JP" sz="4000" dirty="0" smtClean="0"/>
              <a:t>1.</a:t>
            </a:r>
            <a:r>
              <a:rPr kumimoji="1" lang="ja-JP" altLang="en-US" sz="4000" dirty="0" smtClean="0"/>
              <a:t>最高エネルギー宇宙線と空気シャワー</a:t>
            </a:r>
            <a:endParaRPr kumimoji="1" lang="en-US" altLang="ja-JP" sz="4000" dirty="0" smtClean="0"/>
          </a:p>
          <a:p>
            <a:r>
              <a:rPr kumimoji="1" lang="en-US" altLang="ja-JP" sz="4000" dirty="0"/>
              <a:t>2</a:t>
            </a:r>
            <a:r>
              <a:rPr kumimoji="1" lang="en-US" altLang="ja-JP" sz="4000" dirty="0" smtClean="0"/>
              <a:t>.</a:t>
            </a:r>
            <a:r>
              <a:rPr kumimoji="1" lang="ja-JP" altLang="en-US" sz="4000" dirty="0" smtClean="0"/>
              <a:t>測定原理・装置</a:t>
            </a:r>
            <a:endParaRPr kumimoji="1" lang="en-US" altLang="ja-JP" sz="4000" dirty="0" smtClean="0"/>
          </a:p>
          <a:p>
            <a:r>
              <a:rPr kumimoji="1" lang="en-US" altLang="ja-JP" sz="4000" dirty="0"/>
              <a:t>3</a:t>
            </a:r>
            <a:r>
              <a:rPr kumimoji="1" lang="en-US" altLang="ja-JP" sz="4000" dirty="0" smtClean="0"/>
              <a:t>.</a:t>
            </a:r>
            <a:r>
              <a:rPr kumimoji="1" lang="ja-JP" altLang="en-US" sz="4000" dirty="0" smtClean="0"/>
              <a:t>データ解析</a:t>
            </a:r>
            <a:endParaRPr kumimoji="1" lang="en-US" altLang="ja-JP" sz="4000" dirty="0" smtClean="0"/>
          </a:p>
          <a:p>
            <a:r>
              <a:rPr kumimoji="1" lang="en-US" altLang="ja-JP" sz="4000" dirty="0"/>
              <a:t>4</a:t>
            </a:r>
            <a:r>
              <a:rPr kumimoji="1" lang="en-US" altLang="ja-JP" sz="4000" dirty="0" smtClean="0"/>
              <a:t>.</a:t>
            </a:r>
            <a:r>
              <a:rPr kumimoji="1" lang="ja-JP" altLang="en-US" sz="4000" dirty="0" smtClean="0"/>
              <a:t>考察（異方性の評価）</a:t>
            </a:r>
            <a:endParaRPr kumimoji="1" lang="en-US" altLang="ja-JP" sz="4000" dirty="0" smtClean="0"/>
          </a:p>
          <a:p>
            <a:r>
              <a:rPr kumimoji="1" lang="en-US" altLang="ja-JP" sz="4000" dirty="0"/>
              <a:t>5</a:t>
            </a:r>
            <a:r>
              <a:rPr kumimoji="1" lang="en-US" altLang="ja-JP" sz="4000" dirty="0" smtClean="0"/>
              <a:t>.</a:t>
            </a:r>
            <a:r>
              <a:rPr kumimoji="1" lang="ja-JP" altLang="en-US" sz="4000" dirty="0" smtClean="0"/>
              <a:t>展望</a:t>
            </a:r>
            <a:endParaRPr kumimoji="1" lang="en-US" altLang="ja-JP" sz="4000" dirty="0" smtClean="0"/>
          </a:p>
        </p:txBody>
      </p:sp>
    </p:spTree>
    <p:extLst>
      <p:ext uri="{BB962C8B-B14F-4D97-AF65-F5344CB8AC3E}">
        <p14:creationId xmlns:p14="http://schemas.microsoft.com/office/powerpoint/2010/main" val="4294033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1" y="201628"/>
            <a:ext cx="10131425" cy="1456267"/>
          </a:xfrm>
        </p:spPr>
        <p:txBody>
          <a:bodyPr/>
          <a:lstStyle/>
          <a:p>
            <a:r>
              <a:rPr lang="ja-JP" altLang="en-US" dirty="0"/>
              <a:t>結果</a:t>
            </a:r>
            <a:endParaRPr kumimoji="1" lang="ja-JP" altLang="en-US" dirty="0"/>
          </a:p>
        </p:txBody>
      </p:sp>
      <p:graphicFrame>
        <p:nvGraphicFramePr>
          <p:cNvPr id="19" name="グラフ 18"/>
          <p:cNvGraphicFramePr>
            <a:graphicFrameLocks/>
          </p:cNvGraphicFramePr>
          <p:nvPr>
            <p:extLst>
              <p:ext uri="{D42A27DB-BD31-4B8C-83A1-F6EECF244321}">
                <p14:modId xmlns:p14="http://schemas.microsoft.com/office/powerpoint/2010/main" val="3798734913"/>
              </p:ext>
            </p:extLst>
          </p:nvPr>
        </p:nvGraphicFramePr>
        <p:xfrm>
          <a:off x="604911" y="1350498"/>
          <a:ext cx="11226017" cy="5106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60018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1" y="201628"/>
            <a:ext cx="10131425" cy="1456267"/>
          </a:xfrm>
        </p:spPr>
        <p:txBody>
          <a:bodyPr/>
          <a:lstStyle/>
          <a:p>
            <a:r>
              <a:rPr lang="ja-JP" altLang="en-US" dirty="0"/>
              <a:t>結果</a:t>
            </a:r>
            <a:endParaRPr kumimoji="1" lang="ja-JP" altLang="en-US" dirty="0"/>
          </a:p>
        </p:txBody>
      </p:sp>
      <p:graphicFrame>
        <p:nvGraphicFramePr>
          <p:cNvPr id="19" name="グラフ 18"/>
          <p:cNvGraphicFramePr>
            <a:graphicFrameLocks/>
          </p:cNvGraphicFramePr>
          <p:nvPr>
            <p:extLst>
              <p:ext uri="{D42A27DB-BD31-4B8C-83A1-F6EECF244321}">
                <p14:modId xmlns:p14="http://schemas.microsoft.com/office/powerpoint/2010/main" val="3770449317"/>
              </p:ext>
            </p:extLst>
          </p:nvPr>
        </p:nvGraphicFramePr>
        <p:xfrm>
          <a:off x="604911" y="1350498"/>
          <a:ext cx="11226017" cy="5106572"/>
        </p:xfrm>
        <a:graphic>
          <a:graphicData uri="http://schemas.openxmlformats.org/drawingml/2006/chart">
            <c:chart xmlns:c="http://schemas.openxmlformats.org/drawingml/2006/chart" xmlns:r="http://schemas.openxmlformats.org/officeDocument/2006/relationships" r:id="rId3"/>
          </a:graphicData>
        </a:graphic>
      </p:graphicFrame>
      <p:sp>
        <p:nvSpPr>
          <p:cNvPr id="3" name="円/楕円 2"/>
          <p:cNvSpPr/>
          <p:nvPr/>
        </p:nvSpPr>
        <p:spPr>
          <a:xfrm rot="20089107">
            <a:off x="1356360" y="2560320"/>
            <a:ext cx="3840480" cy="1219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9753600" y="3093720"/>
            <a:ext cx="762000" cy="73152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9170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a:t>
            </a:r>
            <a:r>
              <a:rPr kumimoji="1" lang="ja-JP" altLang="en-US" dirty="0" smtClean="0"/>
              <a:t>結果・評価（吉田）</a:t>
            </a:r>
            <a:endParaRPr kumimoji="1" lang="ja-JP" altLang="en-US" dirty="0"/>
          </a:p>
        </p:txBody>
      </p:sp>
      <p:sp>
        <p:nvSpPr>
          <p:cNvPr id="3" name="コンテンツ プレースホルダー 2"/>
          <p:cNvSpPr>
            <a:spLocks noGrp="1"/>
          </p:cNvSpPr>
          <p:nvPr>
            <p:ph idx="1"/>
          </p:nvPr>
        </p:nvSpPr>
        <p:spPr>
          <a:xfrm>
            <a:off x="933590" y="1816787"/>
            <a:ext cx="10131425" cy="3649133"/>
          </a:xfrm>
        </p:spPr>
        <p:txBody>
          <a:bodyPr/>
          <a:lstStyle/>
          <a:p>
            <a:pPr marL="457200" lvl="1" indent="0">
              <a:buNone/>
            </a:pPr>
            <a:r>
              <a:rPr lang="ja-JP" altLang="en-US" sz="3200" dirty="0" smtClean="0"/>
              <a:t>実データを次の２点について比較</a:t>
            </a:r>
            <a:endParaRPr lang="en-US" altLang="ja-JP" sz="3200" dirty="0" smtClean="0"/>
          </a:p>
          <a:p>
            <a:pPr marL="457200" lvl="1" indent="0">
              <a:buNone/>
            </a:pPr>
            <a:endParaRPr lang="en-US" altLang="ja-JP" sz="3200" dirty="0" smtClean="0"/>
          </a:p>
          <a:p>
            <a:pPr marL="457200" lvl="1" indent="0">
              <a:buNone/>
            </a:pPr>
            <a:r>
              <a:rPr lang="en-US" altLang="ja-JP" sz="3200" dirty="0" smtClean="0"/>
              <a:t>	①AGN</a:t>
            </a:r>
            <a:r>
              <a:rPr lang="ja-JP" altLang="en-US" sz="3200" dirty="0" smtClean="0"/>
              <a:t>の分布との相関</a:t>
            </a:r>
            <a:endParaRPr lang="en-US" altLang="ja-JP" sz="3200" dirty="0" smtClean="0"/>
          </a:p>
          <a:p>
            <a:pPr marL="457200" lvl="1" indent="0">
              <a:buNone/>
            </a:pPr>
            <a:r>
              <a:rPr kumimoji="1" lang="en-US" altLang="ja-JP" sz="3200" dirty="0" smtClean="0"/>
              <a:t>	②</a:t>
            </a:r>
            <a:r>
              <a:rPr lang="ja-JP" altLang="en-US" sz="3200" dirty="0" smtClean="0"/>
              <a:t>超銀河面</a:t>
            </a:r>
            <a:r>
              <a:rPr kumimoji="1" lang="ja-JP" altLang="en-US" sz="3200" dirty="0" smtClean="0"/>
              <a:t>との相関</a:t>
            </a:r>
            <a:endParaRPr kumimoji="1" lang="en-US" altLang="ja-JP" sz="3200" dirty="0" smtClean="0"/>
          </a:p>
          <a:p>
            <a:pPr lvl="1"/>
            <a:endParaRPr kumimoji="1" lang="ja-JP" altLang="en-US" dirty="0"/>
          </a:p>
        </p:txBody>
      </p:sp>
    </p:spTree>
    <p:extLst>
      <p:ext uri="{BB962C8B-B14F-4D97-AF65-F5344CB8AC3E}">
        <p14:creationId xmlns:p14="http://schemas.microsoft.com/office/powerpoint/2010/main" val="441949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tenkyu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02683"/>
          </a:xfrm>
          <a:prstGeom prst="rect">
            <a:avLst/>
          </a:prstGeom>
        </p:spPr>
      </p:pic>
      <p:sp>
        <p:nvSpPr>
          <p:cNvPr id="3" name="コンテンツ プレースホルダー 2"/>
          <p:cNvSpPr>
            <a:spLocks noGrp="1"/>
          </p:cNvSpPr>
          <p:nvPr>
            <p:ph idx="1"/>
          </p:nvPr>
        </p:nvSpPr>
        <p:spPr/>
        <p:txBody>
          <a:bodyPr/>
          <a:lstStyle/>
          <a:p>
            <a:pPr marL="0" indent="0">
              <a:buNone/>
            </a:pPr>
            <a:endParaRPr lang="en-US" altLang="ja-JP" dirty="0" smtClean="0"/>
          </a:p>
          <a:p>
            <a:endParaRPr lang="en-US" altLang="ja-JP" dirty="0" smtClean="0"/>
          </a:p>
          <a:p>
            <a:endParaRPr lang="en-US" altLang="ja-JP" dirty="0"/>
          </a:p>
          <a:p>
            <a:endParaRPr kumimoji="1" lang="en-US" altLang="ja-JP" dirty="0" smtClean="0"/>
          </a:p>
        </p:txBody>
      </p:sp>
      <p:sp>
        <p:nvSpPr>
          <p:cNvPr id="4" name="テキスト ボックス 3"/>
          <p:cNvSpPr txBox="1"/>
          <p:nvPr/>
        </p:nvSpPr>
        <p:spPr>
          <a:xfrm>
            <a:off x="396156" y="1882305"/>
            <a:ext cx="8790617" cy="923330"/>
          </a:xfrm>
          <a:prstGeom prst="rect">
            <a:avLst/>
          </a:prstGeom>
          <a:noFill/>
        </p:spPr>
        <p:txBody>
          <a:bodyPr wrap="square" rtlCol="0">
            <a:spAutoFit/>
          </a:bodyPr>
          <a:lstStyle/>
          <a:p>
            <a:endParaRPr kumimoji="1" lang="en-US" altLang="ja-JP" dirty="0" smtClean="0"/>
          </a:p>
          <a:p>
            <a:endParaRPr kumimoji="1" lang="en-US" altLang="ja-JP" dirty="0"/>
          </a:p>
          <a:p>
            <a:endParaRPr kumimoji="1" lang="ja-JP" altLang="en-US" dirty="0"/>
          </a:p>
        </p:txBody>
      </p:sp>
      <p:sp>
        <p:nvSpPr>
          <p:cNvPr id="2" name="タイトル 1"/>
          <p:cNvSpPr>
            <a:spLocks noGrp="1"/>
          </p:cNvSpPr>
          <p:nvPr>
            <p:ph type="title"/>
          </p:nvPr>
        </p:nvSpPr>
        <p:spPr>
          <a:xfrm>
            <a:off x="3269690" y="4058591"/>
            <a:ext cx="8058427" cy="1233709"/>
          </a:xfrm>
        </p:spPr>
        <p:txBody>
          <a:bodyPr/>
          <a:lstStyle/>
          <a:p>
            <a:r>
              <a:rPr lang="en-US" altLang="ja-JP" dirty="0" smtClean="0">
                <a:solidFill>
                  <a:srgbClr val="FFFF00"/>
                </a:solidFill>
              </a:rPr>
              <a:t>→</a:t>
            </a:r>
            <a:r>
              <a:rPr lang="ja-JP" altLang="en-US" dirty="0" smtClean="0">
                <a:solidFill>
                  <a:srgbClr val="FFFF00"/>
                </a:solidFill>
              </a:rPr>
              <a:t>　実データと重ねてみよう！</a:t>
            </a:r>
            <a:endParaRPr kumimoji="1" lang="ja-JP" altLang="en-US" dirty="0">
              <a:solidFill>
                <a:srgbClr val="FFFF00"/>
              </a:solidFill>
            </a:endParaRPr>
          </a:p>
        </p:txBody>
      </p:sp>
    </p:spTree>
    <p:extLst>
      <p:ext uri="{BB962C8B-B14F-4D97-AF65-F5344CB8AC3E}">
        <p14:creationId xmlns:p14="http://schemas.microsoft.com/office/powerpoint/2010/main" val="318845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endParaRPr lang="en-US" altLang="ja-JP" dirty="0" smtClean="0"/>
          </a:p>
          <a:p>
            <a:endParaRPr lang="en-US" altLang="ja-JP" dirty="0" smtClean="0"/>
          </a:p>
          <a:p>
            <a:endParaRPr lang="en-US" altLang="ja-JP" dirty="0"/>
          </a:p>
          <a:p>
            <a:endParaRPr kumimoji="1" lang="en-US" altLang="ja-JP" dirty="0" smtClean="0"/>
          </a:p>
        </p:txBody>
      </p:sp>
      <p:sp>
        <p:nvSpPr>
          <p:cNvPr id="4" name="テキスト ボックス 3"/>
          <p:cNvSpPr txBox="1"/>
          <p:nvPr/>
        </p:nvSpPr>
        <p:spPr>
          <a:xfrm>
            <a:off x="396156" y="1882305"/>
            <a:ext cx="8790617" cy="923330"/>
          </a:xfrm>
          <a:prstGeom prst="rect">
            <a:avLst/>
          </a:prstGeom>
          <a:noFill/>
        </p:spPr>
        <p:txBody>
          <a:bodyPr wrap="square" rtlCol="0">
            <a:spAutoFit/>
          </a:bodyPr>
          <a:lstStyle/>
          <a:p>
            <a:endParaRPr kumimoji="1" lang="en-US" altLang="ja-JP" dirty="0" smtClean="0"/>
          </a:p>
          <a:p>
            <a:endParaRPr kumimoji="1" lang="en-US" altLang="ja-JP" dirty="0"/>
          </a:p>
          <a:p>
            <a:endParaRPr kumimoji="1" lang="ja-JP" altLang="en-US" dirty="0"/>
          </a:p>
        </p:txBody>
      </p:sp>
      <p:pic>
        <p:nvPicPr>
          <p:cNvPr id="2" name="図 1" descr="tenkyu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700"/>
            <a:ext cx="12192000" cy="6778300"/>
          </a:xfrm>
          <a:prstGeom prst="rect">
            <a:avLst/>
          </a:prstGeom>
        </p:spPr>
      </p:pic>
    </p:spTree>
    <p:extLst>
      <p:ext uri="{BB962C8B-B14F-4D97-AF65-F5344CB8AC3E}">
        <p14:creationId xmlns:p14="http://schemas.microsoft.com/office/powerpoint/2010/main" val="503072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結果</a:t>
            </a:r>
            <a:endParaRPr kumimoji="1" lang="ja-JP" altLang="en-US" dirty="0"/>
          </a:p>
        </p:txBody>
      </p:sp>
      <p:sp>
        <p:nvSpPr>
          <p:cNvPr id="3" name="コンテンツ プレースホルダー 2"/>
          <p:cNvSpPr>
            <a:spLocks noGrp="1"/>
          </p:cNvSpPr>
          <p:nvPr>
            <p:ph idx="1"/>
          </p:nvPr>
        </p:nvSpPr>
        <p:spPr>
          <a:xfrm>
            <a:off x="685801" y="2342570"/>
            <a:ext cx="9593728" cy="2722040"/>
          </a:xfrm>
        </p:spPr>
        <p:txBody>
          <a:bodyPr>
            <a:normAutofit/>
          </a:bodyPr>
          <a:lstStyle/>
          <a:p>
            <a:r>
              <a:rPr lang="en-US" altLang="ja-JP" sz="3200" dirty="0"/>
              <a:t>AGN</a:t>
            </a:r>
            <a:r>
              <a:rPr lang="ja-JP" altLang="en-US" sz="3200" dirty="0"/>
              <a:t>から５度</a:t>
            </a:r>
            <a:r>
              <a:rPr lang="ja-JP" altLang="en-US" sz="3200" dirty="0" smtClean="0"/>
              <a:t>以内からきたかどうか</a:t>
            </a:r>
            <a:endParaRPr lang="en-US" altLang="ja-JP" sz="2800" dirty="0"/>
          </a:p>
          <a:p>
            <a:endParaRPr lang="en-US" altLang="ja-JP" sz="3200" dirty="0" smtClean="0"/>
          </a:p>
          <a:p>
            <a:pPr lvl="1"/>
            <a:r>
              <a:rPr lang="ja-JP" altLang="en-US" sz="3000" dirty="0" smtClean="0"/>
              <a:t>一様分布が期待される場合</a:t>
            </a:r>
            <a:r>
              <a:rPr lang="en-US" altLang="ja-JP" sz="3000" dirty="0" smtClean="0"/>
              <a:t>	</a:t>
            </a:r>
            <a:r>
              <a:rPr lang="ja-JP" altLang="en-US" sz="3000" dirty="0" smtClean="0"/>
              <a:t>：</a:t>
            </a:r>
            <a:r>
              <a:rPr lang="en-US" altLang="ja-JP" sz="3000" dirty="0" smtClean="0"/>
              <a:t> </a:t>
            </a:r>
            <a:r>
              <a:rPr lang="ja-JP" altLang="en-US" sz="3000" dirty="0" smtClean="0"/>
              <a:t>５５％</a:t>
            </a:r>
            <a:endParaRPr lang="en-US" altLang="ja-JP" sz="2600" dirty="0" smtClean="0"/>
          </a:p>
          <a:p>
            <a:pPr lvl="1"/>
            <a:r>
              <a:rPr lang="ja-JP" altLang="en-US" sz="3000" dirty="0" smtClean="0"/>
              <a:t>実データ</a:t>
            </a:r>
            <a:r>
              <a:rPr lang="en-US" altLang="ja-JP" sz="3000" dirty="0" smtClean="0"/>
              <a:t>								</a:t>
            </a:r>
            <a:r>
              <a:rPr lang="ja-JP" altLang="en-US" sz="3000" dirty="0" smtClean="0"/>
              <a:t>：</a:t>
            </a:r>
            <a:r>
              <a:rPr lang="en-US" altLang="ja-JP" sz="3000" dirty="0" smtClean="0"/>
              <a:t> </a:t>
            </a:r>
            <a:r>
              <a:rPr lang="ja-JP" altLang="en-US" sz="3000" dirty="0" smtClean="0"/>
              <a:t>５４％</a:t>
            </a:r>
            <a:r>
              <a:rPr lang="en-US" altLang="ja-JP" sz="3000" dirty="0" smtClean="0"/>
              <a:t> </a:t>
            </a:r>
            <a:r>
              <a:rPr lang="ja-JP" altLang="en-US" sz="3000" dirty="0" smtClean="0"/>
              <a:t>（</a:t>
            </a:r>
            <a:r>
              <a:rPr lang="en-US" altLang="ja-JP" sz="3000" dirty="0" smtClean="0"/>
              <a:t>22/40event</a:t>
            </a:r>
            <a:r>
              <a:rPr lang="ja-JP" altLang="en-US" sz="3000" dirty="0" smtClean="0"/>
              <a:t>）</a:t>
            </a:r>
            <a:endParaRPr lang="en-US" altLang="ja-JP" sz="3000" dirty="0" smtClean="0"/>
          </a:p>
          <a:p>
            <a:pPr lvl="1"/>
            <a:endParaRPr lang="en-US" altLang="ja-JP" sz="3000" dirty="0"/>
          </a:p>
          <a:p>
            <a:pPr marL="457200" lvl="1" indent="0">
              <a:buNone/>
            </a:pPr>
            <a:endParaRPr lang="en-US" altLang="ja-JP" sz="2000" dirty="0" smtClean="0"/>
          </a:p>
          <a:p>
            <a:pPr lvl="1"/>
            <a:endParaRPr lang="en-US" altLang="ja-JP" sz="2400" dirty="0"/>
          </a:p>
        </p:txBody>
      </p:sp>
      <p:sp>
        <p:nvSpPr>
          <p:cNvPr id="4" name="コンテンツ プレースホルダー 2"/>
          <p:cNvSpPr txBox="1">
            <a:spLocks/>
          </p:cNvSpPr>
          <p:nvPr/>
        </p:nvSpPr>
        <p:spPr>
          <a:xfrm>
            <a:off x="828663" y="5268448"/>
            <a:ext cx="10336421" cy="1215381"/>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457200" lvl="1" indent="0">
              <a:buFont typeface="Arial"/>
              <a:buNone/>
            </a:pPr>
            <a:r>
              <a:rPr lang="en-US" altLang="ja-JP" sz="2800" dirty="0" smtClean="0"/>
              <a:t>→</a:t>
            </a:r>
            <a:r>
              <a:rPr lang="ja-JP" altLang="en-US" sz="2800" dirty="0" smtClean="0"/>
              <a:t>　ただし，解析方法が荒いので誤差が大きい</a:t>
            </a:r>
            <a:endParaRPr lang="en-US" altLang="ja-JP" sz="2800" dirty="0" smtClean="0"/>
          </a:p>
        </p:txBody>
      </p:sp>
      <p:sp>
        <p:nvSpPr>
          <p:cNvPr id="5" name="コンテンツ プレースホルダー 2"/>
          <p:cNvSpPr txBox="1">
            <a:spLocks/>
          </p:cNvSpPr>
          <p:nvPr/>
        </p:nvSpPr>
        <p:spPr>
          <a:xfrm>
            <a:off x="844633" y="4269042"/>
            <a:ext cx="8845883" cy="71860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457200" lvl="1" indent="0">
              <a:buFont typeface="Arial"/>
              <a:buNone/>
            </a:pPr>
            <a:r>
              <a:rPr lang="en-US" altLang="ja-JP" sz="2800" dirty="0" smtClean="0"/>
              <a:t>→</a:t>
            </a:r>
            <a:r>
              <a:rPr lang="ja-JP" altLang="en-US" sz="2800" dirty="0" smtClean="0"/>
              <a:t>　宇宙線源が</a:t>
            </a:r>
            <a:r>
              <a:rPr lang="en-US" altLang="ja-JP" sz="2800" dirty="0" smtClean="0"/>
              <a:t>AGN</a:t>
            </a:r>
            <a:r>
              <a:rPr lang="ja-JP" altLang="en-US" sz="2800" dirty="0" smtClean="0"/>
              <a:t>である兆候は確認できなかった</a:t>
            </a:r>
            <a:endParaRPr lang="en-US" altLang="ja-JP" sz="3200" dirty="0"/>
          </a:p>
        </p:txBody>
      </p:sp>
    </p:spTree>
    <p:extLst>
      <p:ext uri="{BB962C8B-B14F-4D97-AF65-F5344CB8AC3E}">
        <p14:creationId xmlns:p14="http://schemas.microsoft.com/office/powerpoint/2010/main" val="10185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異方性の観測をするには？</a:t>
            </a:r>
            <a:endParaRPr kumimoji="1" lang="ja-JP" altLang="en-US" dirty="0"/>
          </a:p>
        </p:txBody>
      </p:sp>
      <p:sp>
        <p:nvSpPr>
          <p:cNvPr id="3" name="コンテンツ プレースホルダー 2"/>
          <p:cNvSpPr>
            <a:spLocks noGrp="1"/>
          </p:cNvSpPr>
          <p:nvPr>
            <p:ph idx="1"/>
          </p:nvPr>
        </p:nvSpPr>
        <p:spPr>
          <a:xfrm>
            <a:off x="685801" y="2342570"/>
            <a:ext cx="8845883" cy="996773"/>
          </a:xfrm>
        </p:spPr>
        <p:txBody>
          <a:bodyPr>
            <a:noAutofit/>
          </a:bodyPr>
          <a:lstStyle/>
          <a:p>
            <a:pPr marL="0" indent="0">
              <a:buNone/>
            </a:pPr>
            <a:r>
              <a:rPr lang="en-US" altLang="ja-JP" sz="2400" dirty="0" smtClean="0"/>
              <a:t>①</a:t>
            </a:r>
            <a:r>
              <a:rPr lang="ja-JP" altLang="en-US" sz="2400" dirty="0" smtClean="0"/>
              <a:t>方向決定精度の改善</a:t>
            </a:r>
            <a:endParaRPr lang="en-US" altLang="ja-JP" sz="2400" dirty="0" smtClean="0"/>
          </a:p>
          <a:p>
            <a:pPr marL="0" indent="0">
              <a:buNone/>
            </a:pPr>
            <a:r>
              <a:rPr lang="en-US" altLang="ja-JP" sz="2400" dirty="0"/>
              <a:t>	</a:t>
            </a:r>
            <a:r>
              <a:rPr lang="ja-JP" altLang="en-US" sz="2400" dirty="0" smtClean="0"/>
              <a:t>大気シャワーの波面を平面波と近似した</a:t>
            </a:r>
            <a:endParaRPr lang="en-US" altLang="ja-JP" sz="2400" dirty="0" smtClean="0"/>
          </a:p>
          <a:p>
            <a:pPr marL="0" indent="0">
              <a:buNone/>
            </a:pPr>
            <a:r>
              <a:rPr lang="en-US" altLang="ja-JP" sz="2400" dirty="0" smtClean="0"/>
              <a:t>	→</a:t>
            </a:r>
            <a:r>
              <a:rPr lang="ja-JP" altLang="en-US" sz="2400" dirty="0" smtClean="0"/>
              <a:t>　本当は放物面に近い形</a:t>
            </a:r>
            <a:endParaRPr lang="en-US" altLang="ja-JP" sz="2400" dirty="0"/>
          </a:p>
        </p:txBody>
      </p:sp>
      <p:sp>
        <p:nvSpPr>
          <p:cNvPr id="4" name="コンテンツ プレースホルダー 2"/>
          <p:cNvSpPr txBox="1">
            <a:spLocks/>
          </p:cNvSpPr>
          <p:nvPr/>
        </p:nvSpPr>
        <p:spPr>
          <a:xfrm>
            <a:off x="838201" y="2835959"/>
            <a:ext cx="8845883" cy="99677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buFont typeface="Arial"/>
              <a:buNone/>
            </a:pPr>
            <a:endParaRPr lang="en-US" altLang="ja-JP" sz="2000" smtClean="0"/>
          </a:p>
          <a:p>
            <a:endParaRPr lang="en-US" altLang="ja-JP" sz="1900" smtClean="0"/>
          </a:p>
          <a:p>
            <a:pPr marL="457200" lvl="1" indent="0">
              <a:buFont typeface="Arial"/>
              <a:buNone/>
            </a:pPr>
            <a:endParaRPr lang="en-US" altLang="ja-JP" sz="1400" smtClean="0"/>
          </a:p>
          <a:p>
            <a:pPr lvl="1"/>
            <a:endParaRPr lang="en-US" altLang="ja-JP" dirty="0"/>
          </a:p>
        </p:txBody>
      </p:sp>
      <p:sp>
        <p:nvSpPr>
          <p:cNvPr id="6" name="コンテンツ プレースホルダー 2"/>
          <p:cNvSpPr txBox="1">
            <a:spLocks/>
          </p:cNvSpPr>
          <p:nvPr/>
        </p:nvSpPr>
        <p:spPr>
          <a:xfrm>
            <a:off x="802923" y="4329257"/>
            <a:ext cx="5576960" cy="1617331"/>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buFont typeface="Arial"/>
              <a:buNone/>
            </a:pPr>
            <a:r>
              <a:rPr lang="en-US" altLang="ja-JP" sz="2400" dirty="0" smtClean="0"/>
              <a:t>②</a:t>
            </a:r>
            <a:r>
              <a:rPr lang="ja-JP" altLang="en-US" sz="2400" dirty="0" smtClean="0"/>
              <a:t>銀河磁場</a:t>
            </a:r>
            <a:endParaRPr lang="en-US" altLang="ja-JP" sz="2400" dirty="0"/>
          </a:p>
          <a:p>
            <a:pPr marL="0" indent="0">
              <a:buFont typeface="Arial"/>
              <a:buNone/>
            </a:pPr>
            <a:r>
              <a:rPr lang="en-US" altLang="ja-JP" sz="2400" dirty="0"/>
              <a:t>	</a:t>
            </a:r>
            <a:r>
              <a:rPr lang="ja-JP" altLang="en-US" sz="2400" dirty="0" smtClean="0"/>
              <a:t>もっと高エネルギー領域を観測すれば</a:t>
            </a:r>
            <a:endParaRPr lang="en-US" altLang="ja-JP" sz="2400" dirty="0" smtClean="0"/>
          </a:p>
          <a:p>
            <a:pPr marL="0" indent="0">
              <a:buFont typeface="Arial"/>
              <a:buNone/>
            </a:pPr>
            <a:r>
              <a:rPr lang="en-US" altLang="ja-JP" sz="2400" dirty="0" smtClean="0"/>
              <a:t>	</a:t>
            </a:r>
            <a:r>
              <a:rPr lang="ja-JP" altLang="en-US" sz="2400" dirty="0" smtClean="0"/>
              <a:t>磁場の影響を小さく出来る</a:t>
            </a:r>
            <a:endParaRPr lang="en-US" altLang="ja-JP" sz="2400" dirty="0"/>
          </a:p>
        </p:txBody>
      </p:sp>
      <p:pic>
        <p:nvPicPr>
          <p:cNvPr id="7" name="図 6" descr="pic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416" y="450113"/>
            <a:ext cx="3831110" cy="1883569"/>
          </a:xfrm>
          <a:prstGeom prst="rect">
            <a:avLst/>
          </a:prstGeom>
        </p:spPr>
      </p:pic>
      <p:pic>
        <p:nvPicPr>
          <p:cNvPr id="8" name="図 7" descr="pic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621" y="2524033"/>
            <a:ext cx="4870379" cy="4333967"/>
          </a:xfrm>
          <a:prstGeom prst="rect">
            <a:avLst/>
          </a:prstGeom>
        </p:spPr>
      </p:pic>
    </p:spTree>
    <p:extLst>
      <p:ext uri="{BB962C8B-B14F-4D97-AF65-F5344CB8AC3E}">
        <p14:creationId xmlns:p14="http://schemas.microsoft.com/office/powerpoint/2010/main" val="3636784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コンテンツ プレースホルダー 19" descr="tenkyu03.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3885" t="1" r="-17061" b="1"/>
          <a:stretch/>
        </p:blipFill>
        <p:spPr>
          <a:xfrm>
            <a:off x="-3009241" y="1"/>
            <a:ext cx="17294645" cy="6858000"/>
          </a:xfrm>
        </p:spPr>
      </p:pic>
      <p:sp>
        <p:nvSpPr>
          <p:cNvPr id="9" name="フレーム 8"/>
          <p:cNvSpPr/>
          <p:nvPr/>
        </p:nvSpPr>
        <p:spPr>
          <a:xfrm>
            <a:off x="963390" y="2569883"/>
            <a:ext cx="11228609" cy="1852706"/>
          </a:xfrm>
          <a:prstGeom prst="frame">
            <a:avLst>
              <a:gd name="adj1" fmla="val 5590"/>
            </a:avLst>
          </a:prstGeom>
          <a:solidFill>
            <a:schemeClr val="accent5">
              <a:lumMod val="40000"/>
              <a:lumOff val="60000"/>
            </a:schemeClr>
          </a:solidFill>
          <a:ln w="3175"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1664537" y="2983919"/>
            <a:ext cx="3704345" cy="584776"/>
          </a:xfrm>
          <a:prstGeom prst="rect">
            <a:avLst/>
          </a:prstGeom>
          <a:noFill/>
        </p:spPr>
        <p:txBody>
          <a:bodyPr wrap="square" rtlCol="0">
            <a:spAutoFit/>
          </a:bodyPr>
          <a:lstStyle/>
          <a:p>
            <a:r>
              <a:rPr kumimoji="1" lang="ja-JP" altLang="en-US" sz="3200" dirty="0" smtClean="0">
                <a:solidFill>
                  <a:srgbClr val="FFFF00"/>
                </a:solidFill>
              </a:rPr>
              <a:t>　内：</a:t>
            </a:r>
            <a:r>
              <a:rPr kumimoji="1" lang="en-US" altLang="ja-JP" sz="3200" dirty="0" smtClean="0">
                <a:solidFill>
                  <a:srgbClr val="FFFF00"/>
                </a:solidFill>
              </a:rPr>
              <a:t>51%</a:t>
            </a:r>
            <a:endParaRPr kumimoji="1" lang="ja-JP" altLang="en-US" sz="3200" dirty="0">
              <a:solidFill>
                <a:srgbClr val="FFFF00"/>
              </a:solidFill>
            </a:endParaRPr>
          </a:p>
        </p:txBody>
      </p:sp>
      <p:sp>
        <p:nvSpPr>
          <p:cNvPr id="11" name="テキスト ボックス 10"/>
          <p:cNvSpPr txBox="1"/>
          <p:nvPr/>
        </p:nvSpPr>
        <p:spPr>
          <a:xfrm>
            <a:off x="1684459" y="4612312"/>
            <a:ext cx="3704345" cy="584776"/>
          </a:xfrm>
          <a:prstGeom prst="rect">
            <a:avLst/>
          </a:prstGeom>
          <a:noFill/>
        </p:spPr>
        <p:txBody>
          <a:bodyPr wrap="square" rtlCol="0">
            <a:spAutoFit/>
          </a:bodyPr>
          <a:lstStyle/>
          <a:p>
            <a:r>
              <a:rPr kumimoji="1" lang="ja-JP" altLang="en-US" sz="3200" dirty="0" smtClean="0">
                <a:solidFill>
                  <a:srgbClr val="FFFF00"/>
                </a:solidFill>
              </a:rPr>
              <a:t>　外：</a:t>
            </a:r>
            <a:r>
              <a:rPr kumimoji="1" lang="en-US" altLang="ja-JP" sz="3200" dirty="0" smtClean="0">
                <a:solidFill>
                  <a:srgbClr val="FFFF00"/>
                </a:solidFill>
              </a:rPr>
              <a:t>49%</a:t>
            </a:r>
            <a:endParaRPr kumimoji="1" lang="ja-JP" altLang="en-US" sz="3200" dirty="0">
              <a:solidFill>
                <a:srgbClr val="FFFF00"/>
              </a:solidFill>
            </a:endParaRPr>
          </a:p>
        </p:txBody>
      </p:sp>
      <p:sp>
        <p:nvSpPr>
          <p:cNvPr id="12" name="テキスト ボックス 11"/>
          <p:cNvSpPr txBox="1"/>
          <p:nvPr/>
        </p:nvSpPr>
        <p:spPr>
          <a:xfrm>
            <a:off x="8325734" y="4726134"/>
            <a:ext cx="3704345" cy="461665"/>
          </a:xfrm>
          <a:prstGeom prst="rect">
            <a:avLst/>
          </a:prstGeom>
          <a:noFill/>
        </p:spPr>
        <p:txBody>
          <a:bodyPr wrap="square" rtlCol="0">
            <a:spAutoFit/>
          </a:bodyPr>
          <a:lstStyle/>
          <a:p>
            <a:r>
              <a:rPr kumimoji="1" lang="ja-JP" altLang="en-US" sz="2400" dirty="0" smtClean="0">
                <a:solidFill>
                  <a:srgbClr val="FFFF00"/>
                </a:solidFill>
              </a:rPr>
              <a:t>外：</a:t>
            </a:r>
            <a:r>
              <a:rPr kumimoji="1" lang="en-US" altLang="ja-JP" sz="2400" dirty="0" smtClean="0">
                <a:solidFill>
                  <a:srgbClr val="FFFF00"/>
                </a:solidFill>
              </a:rPr>
              <a:t>32%</a:t>
            </a:r>
            <a:endParaRPr kumimoji="1" lang="ja-JP" altLang="en-US" sz="2400" dirty="0">
              <a:solidFill>
                <a:srgbClr val="FFFF00"/>
              </a:solidFill>
            </a:endParaRPr>
          </a:p>
        </p:txBody>
      </p:sp>
      <p:sp>
        <p:nvSpPr>
          <p:cNvPr id="13" name="テキスト ボックス 12"/>
          <p:cNvSpPr txBox="1"/>
          <p:nvPr/>
        </p:nvSpPr>
        <p:spPr>
          <a:xfrm>
            <a:off x="7771261" y="3028922"/>
            <a:ext cx="4420739" cy="769441"/>
          </a:xfrm>
          <a:prstGeom prst="rect">
            <a:avLst/>
          </a:prstGeom>
          <a:noFill/>
        </p:spPr>
        <p:txBody>
          <a:bodyPr wrap="square" rtlCol="0">
            <a:spAutoFit/>
          </a:bodyPr>
          <a:lstStyle/>
          <a:p>
            <a:r>
              <a:rPr kumimoji="1" lang="ja-JP" altLang="en-US" sz="4400" dirty="0" smtClean="0">
                <a:solidFill>
                  <a:srgbClr val="FFFF00"/>
                </a:solidFill>
              </a:rPr>
              <a:t>　内：</a:t>
            </a:r>
            <a:r>
              <a:rPr kumimoji="1" lang="en-US" altLang="ja-JP" sz="4400" dirty="0" smtClean="0">
                <a:solidFill>
                  <a:srgbClr val="FFFF00"/>
                </a:solidFill>
              </a:rPr>
              <a:t>68%</a:t>
            </a:r>
            <a:endParaRPr kumimoji="1" lang="ja-JP" altLang="en-US" sz="4400" dirty="0">
              <a:solidFill>
                <a:srgbClr val="FFFF00"/>
              </a:solidFill>
            </a:endParaRPr>
          </a:p>
        </p:txBody>
      </p:sp>
      <p:sp>
        <p:nvSpPr>
          <p:cNvPr id="14" name="テキスト ボックス 13"/>
          <p:cNvSpPr txBox="1"/>
          <p:nvPr/>
        </p:nvSpPr>
        <p:spPr>
          <a:xfrm>
            <a:off x="1570811" y="1841451"/>
            <a:ext cx="3704345" cy="584776"/>
          </a:xfrm>
          <a:prstGeom prst="rect">
            <a:avLst/>
          </a:prstGeom>
          <a:noFill/>
        </p:spPr>
        <p:txBody>
          <a:bodyPr wrap="square" rtlCol="0">
            <a:spAutoFit/>
          </a:bodyPr>
          <a:lstStyle/>
          <a:p>
            <a:r>
              <a:rPr kumimoji="1" lang="ja-JP" altLang="en-US" sz="3200" dirty="0" smtClean="0">
                <a:solidFill>
                  <a:srgbClr val="FFFF00"/>
                </a:solidFill>
              </a:rPr>
              <a:t>一様分布</a:t>
            </a:r>
            <a:endParaRPr kumimoji="1" lang="ja-JP" altLang="en-US" sz="3200" dirty="0">
              <a:solidFill>
                <a:srgbClr val="FFFF00"/>
              </a:solidFill>
            </a:endParaRPr>
          </a:p>
        </p:txBody>
      </p:sp>
      <p:sp>
        <p:nvSpPr>
          <p:cNvPr id="16" name="テキスト ボックス 15"/>
          <p:cNvSpPr txBox="1"/>
          <p:nvPr/>
        </p:nvSpPr>
        <p:spPr>
          <a:xfrm>
            <a:off x="8265629" y="1728786"/>
            <a:ext cx="3704345" cy="1077218"/>
          </a:xfrm>
          <a:prstGeom prst="rect">
            <a:avLst/>
          </a:prstGeom>
          <a:noFill/>
        </p:spPr>
        <p:txBody>
          <a:bodyPr wrap="square" rtlCol="0">
            <a:spAutoFit/>
          </a:bodyPr>
          <a:lstStyle/>
          <a:p>
            <a:r>
              <a:rPr kumimoji="1" lang="ja-JP" altLang="en-US" sz="3200" dirty="0" smtClean="0">
                <a:solidFill>
                  <a:srgbClr val="FFFF00"/>
                </a:solidFill>
              </a:rPr>
              <a:t>実データ</a:t>
            </a:r>
            <a:endParaRPr kumimoji="1" lang="en-US" altLang="ja-JP" sz="3200" dirty="0" smtClean="0">
              <a:solidFill>
                <a:srgbClr val="FFFF00"/>
              </a:solidFill>
            </a:endParaRPr>
          </a:p>
          <a:p>
            <a:endParaRPr kumimoji="1" lang="ja-JP" altLang="en-US" sz="3200" dirty="0">
              <a:solidFill>
                <a:srgbClr val="FFFF00"/>
              </a:solidFill>
            </a:endParaRPr>
          </a:p>
        </p:txBody>
      </p:sp>
      <p:sp>
        <p:nvSpPr>
          <p:cNvPr id="17" name="テキスト ボックス 16"/>
          <p:cNvSpPr txBox="1"/>
          <p:nvPr/>
        </p:nvSpPr>
        <p:spPr>
          <a:xfrm>
            <a:off x="2614706" y="5119569"/>
            <a:ext cx="8109394" cy="523220"/>
          </a:xfrm>
          <a:prstGeom prst="rect">
            <a:avLst/>
          </a:prstGeom>
          <a:noFill/>
        </p:spPr>
        <p:txBody>
          <a:bodyPr wrap="square" rtlCol="0">
            <a:spAutoFit/>
          </a:bodyPr>
          <a:lstStyle/>
          <a:p>
            <a:r>
              <a:rPr kumimoji="1" lang="en-US" altLang="ja-JP" sz="2800" dirty="0" smtClean="0">
                <a:solidFill>
                  <a:srgbClr val="FF0000"/>
                </a:solidFill>
              </a:rPr>
              <a:t>→</a:t>
            </a:r>
            <a:r>
              <a:rPr kumimoji="1" lang="ja-JP" altLang="en-US" sz="2800" dirty="0" smtClean="0">
                <a:solidFill>
                  <a:srgbClr val="FF0000"/>
                </a:solidFill>
              </a:rPr>
              <a:t>　超銀河面からたくさんやってきていそう　</a:t>
            </a:r>
            <a:r>
              <a:rPr kumimoji="1" lang="en-US" altLang="ja-JP" sz="2800" dirty="0" smtClean="0">
                <a:solidFill>
                  <a:srgbClr val="FF0000"/>
                </a:solidFill>
              </a:rPr>
              <a:t>(2.2σ)</a:t>
            </a:r>
            <a:endParaRPr kumimoji="1" lang="ja-JP" altLang="en-US" sz="2800" dirty="0">
              <a:solidFill>
                <a:srgbClr val="FF0000"/>
              </a:solidFill>
            </a:endParaRPr>
          </a:p>
        </p:txBody>
      </p:sp>
      <p:sp>
        <p:nvSpPr>
          <p:cNvPr id="18" name="テキスト ボックス 17"/>
          <p:cNvSpPr txBox="1"/>
          <p:nvPr/>
        </p:nvSpPr>
        <p:spPr>
          <a:xfrm>
            <a:off x="2646516" y="5578657"/>
            <a:ext cx="5280161" cy="523220"/>
          </a:xfrm>
          <a:prstGeom prst="rect">
            <a:avLst/>
          </a:prstGeom>
          <a:noFill/>
        </p:spPr>
        <p:txBody>
          <a:bodyPr wrap="square" rtlCol="0">
            <a:spAutoFit/>
          </a:bodyPr>
          <a:lstStyle/>
          <a:p>
            <a:r>
              <a:rPr kumimoji="1" lang="en-US" altLang="ja-JP" sz="2800" dirty="0" smtClean="0">
                <a:solidFill>
                  <a:srgbClr val="FF0000"/>
                </a:solidFill>
              </a:rPr>
              <a:t>→</a:t>
            </a:r>
            <a:r>
              <a:rPr kumimoji="1" lang="ja-JP" altLang="en-US" sz="2800" dirty="0" smtClean="0">
                <a:solidFill>
                  <a:srgbClr val="FF0000"/>
                </a:solidFill>
              </a:rPr>
              <a:t>　</a:t>
            </a:r>
            <a:r>
              <a:rPr kumimoji="1" lang="en-US" altLang="en-US" sz="2800" dirty="0" smtClean="0">
                <a:solidFill>
                  <a:srgbClr val="FF0000"/>
                </a:solidFill>
              </a:rPr>
              <a:t>データ数を</a:t>
            </a:r>
            <a:r>
              <a:rPr kumimoji="1" lang="ja-JP" altLang="en-US" sz="2800" dirty="0" smtClean="0">
                <a:solidFill>
                  <a:srgbClr val="FF0000"/>
                </a:solidFill>
              </a:rPr>
              <a:t>増やしたい</a:t>
            </a:r>
            <a:endParaRPr kumimoji="1" lang="ja-JP" altLang="en-US" sz="2800" dirty="0">
              <a:solidFill>
                <a:srgbClr val="FF0000"/>
              </a:solidFill>
            </a:endParaRPr>
          </a:p>
        </p:txBody>
      </p:sp>
      <p:sp>
        <p:nvSpPr>
          <p:cNvPr id="22" name="フレーム 21"/>
          <p:cNvSpPr/>
          <p:nvPr/>
        </p:nvSpPr>
        <p:spPr>
          <a:xfrm>
            <a:off x="7844118" y="2988235"/>
            <a:ext cx="2704353" cy="941294"/>
          </a:xfrm>
          <a:prstGeom prst="frame">
            <a:avLst>
              <a:gd name="adj1" fmla="val 615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63481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ppt_y</p:attrName>
                                        </p:attrNameLst>
                                      </p:cBhvr>
                                      <p:tavLst>
                                        <p:tav tm="0">
                                          <p:val>
                                            <p:strVal val="#ppt_y+#ppt_h*1.125000"/>
                                          </p:val>
                                        </p:tav>
                                        <p:tav tm="100000">
                                          <p:val>
                                            <p:strVal val="#ppt_y"/>
                                          </p:val>
                                        </p:tav>
                                      </p:tavLst>
                                    </p:anim>
                                    <p:animEffect transition="in" filter="wipe(up)">
                                      <p:cBhvr>
                                        <p:cTn id="30" dur="500"/>
                                        <p:tgtEl>
                                          <p:spTgt spid="22"/>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up)">
                                      <p:cBhvr>
                                        <p:cTn id="34" dur="500"/>
                                        <p:tgtEl>
                                          <p:spTgt spid="12"/>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ppt_y</p:attrName>
                                        </p:attrNameLst>
                                      </p:cBhvr>
                                      <p:tavLst>
                                        <p:tav tm="0">
                                          <p:val>
                                            <p:strVal val="#ppt_y+#ppt_h*1.125000"/>
                                          </p:val>
                                        </p:tav>
                                        <p:tav tm="100000">
                                          <p:val>
                                            <p:strVal val="#ppt_y"/>
                                          </p:val>
                                        </p:tav>
                                      </p:tavLst>
                                    </p:anim>
                                    <p:animEffect transition="in" filter="wipe(up)">
                                      <p:cBhvr>
                                        <p:cTn id="44" dur="500"/>
                                        <p:tgtEl>
                                          <p:spTgt spid="18"/>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p:tgtEl>
                                          <p:spTgt spid="17"/>
                                        </p:tgtEl>
                                        <p:attrNameLst>
                                          <p:attrName>ppt_y</p:attrName>
                                        </p:attrNameLst>
                                      </p:cBhvr>
                                      <p:tavLst>
                                        <p:tav tm="0">
                                          <p:val>
                                            <p:strVal val="#ppt_y+#ppt_h*1.125000"/>
                                          </p:val>
                                        </p:tav>
                                        <p:tav tm="100000">
                                          <p:val>
                                            <p:strVal val="#ppt_y"/>
                                          </p:val>
                                        </p:tav>
                                      </p:tavLst>
                                    </p:anim>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1"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ppt_y</p:attrName>
                                        </p:attrNameLst>
                                      </p:cBhvr>
                                      <p:tavLst>
                                        <p:tav tm="0">
                                          <p:val>
                                            <p:strVal val="#ppt_y+#ppt_h*1.125000"/>
                                          </p:val>
                                        </p:tav>
                                        <p:tav tm="100000">
                                          <p:val>
                                            <p:strVal val="#ppt_y"/>
                                          </p:val>
                                        </p:tav>
                                      </p:tavLst>
                                    </p:anim>
                                    <p:animEffect transition="in" filter="wipe(up)">
                                      <p:cBhvr>
                                        <p:cTn id="54" dur="500"/>
                                        <p:tgtEl>
                                          <p:spTgt spid="18"/>
                                        </p:tgtEl>
                                      </p:cBhvr>
                                    </p:animEffect>
                                  </p:childTnLst>
                                </p:cTn>
                              </p:par>
                              <p:par>
                                <p:cTn id="55" presetID="12" presetClass="entr" presetSubtype="4"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p:tgtEl>
                                          <p:spTgt spid="17"/>
                                        </p:tgtEl>
                                        <p:attrNameLst>
                                          <p:attrName>ppt_y</p:attrName>
                                        </p:attrNameLst>
                                      </p:cBhvr>
                                      <p:tavLst>
                                        <p:tav tm="0">
                                          <p:val>
                                            <p:strVal val="#ppt_y+#ppt_h*1.125000"/>
                                          </p:val>
                                        </p:tav>
                                        <p:tav tm="100000">
                                          <p:val>
                                            <p:strVal val="#ppt_y"/>
                                          </p:val>
                                        </p:tav>
                                      </p:tavLst>
                                    </p:anim>
                                    <p:animEffect transition="in" filter="wipe(up)">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6" grpId="0"/>
      <p:bldP spid="17" grpId="0"/>
      <p:bldP spid="17" grpId="1"/>
      <p:bldP spid="18" grpId="0"/>
      <p:bldP spid="18" grpId="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　プロジェクト研究</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lang="en-US" altLang="ja-JP" dirty="0" smtClean="0"/>
          </a:p>
          <a:p>
            <a:endParaRPr lang="en-US" altLang="ja-JP" dirty="0" smtClean="0"/>
          </a:p>
          <a:p>
            <a:endParaRPr lang="en-US" altLang="ja-JP" dirty="0"/>
          </a:p>
          <a:p>
            <a:endParaRPr kumimoji="1" lang="en-US" altLang="ja-JP" dirty="0" smtClean="0"/>
          </a:p>
        </p:txBody>
      </p:sp>
      <p:sp>
        <p:nvSpPr>
          <p:cNvPr id="4" name="テキスト ボックス 3"/>
          <p:cNvSpPr txBox="1"/>
          <p:nvPr/>
        </p:nvSpPr>
        <p:spPr>
          <a:xfrm>
            <a:off x="396156" y="1882305"/>
            <a:ext cx="8790617" cy="3693319"/>
          </a:xfrm>
          <a:prstGeom prst="rect">
            <a:avLst/>
          </a:prstGeom>
          <a:noFill/>
        </p:spPr>
        <p:txBody>
          <a:bodyPr wrap="square" rtlCol="0">
            <a:spAutoFit/>
          </a:bodyPr>
          <a:lstStyle/>
          <a:p>
            <a:endParaRPr kumimoji="1" lang="en-US" altLang="ja-JP" dirty="0" smtClean="0"/>
          </a:p>
          <a:p>
            <a:r>
              <a:rPr kumimoji="1" lang="ja-JP" altLang="en-US" dirty="0" smtClean="0"/>
              <a:t>目的：</a:t>
            </a:r>
            <a:endParaRPr kumimoji="1" lang="en-US" altLang="ja-JP" dirty="0" smtClean="0"/>
          </a:p>
          <a:p>
            <a:endParaRPr kumimoji="1" lang="en-US" altLang="ja-JP" dirty="0"/>
          </a:p>
          <a:p>
            <a:r>
              <a:rPr kumimoji="1" lang="en-US" altLang="ja-JP" dirty="0"/>
              <a:t>	</a:t>
            </a:r>
            <a:r>
              <a:rPr kumimoji="1" lang="ja-JP" altLang="en-US" dirty="0" smtClean="0"/>
              <a:t>・　宇宙線の到来方向を求める</a:t>
            </a:r>
            <a:endParaRPr kumimoji="1" lang="en-US" altLang="ja-JP" dirty="0"/>
          </a:p>
          <a:p>
            <a:r>
              <a:rPr kumimoji="1" lang="en-US" altLang="ja-JP" dirty="0" smtClean="0"/>
              <a:t>	</a:t>
            </a:r>
            <a:r>
              <a:rPr kumimoji="1" lang="ja-JP" altLang="en-US" dirty="0" smtClean="0"/>
              <a:t>・　宇宙線源を推定する</a:t>
            </a:r>
            <a:endParaRPr kumimoji="1" lang="en-US" altLang="ja-JP" dirty="0" smtClean="0"/>
          </a:p>
          <a:p>
            <a:endParaRPr kumimoji="1" lang="en-US" altLang="ja-JP" dirty="0"/>
          </a:p>
          <a:p>
            <a:r>
              <a:rPr kumimoji="1" lang="ja-JP" altLang="en-US" dirty="0" smtClean="0"/>
              <a:t>結論：</a:t>
            </a:r>
            <a:endParaRPr kumimoji="1" lang="en-US" altLang="ja-JP" dirty="0" smtClean="0"/>
          </a:p>
          <a:p>
            <a:r>
              <a:rPr kumimoji="1" lang="en-US" altLang="ja-JP" dirty="0"/>
              <a:t>	</a:t>
            </a:r>
            <a:r>
              <a:rPr kumimoji="1" lang="ja-JP" altLang="en-US" dirty="0" smtClean="0"/>
              <a:t>・　</a:t>
            </a:r>
            <a:r>
              <a:rPr kumimoji="1" lang="en-US" altLang="ja-JP" dirty="0" smtClean="0"/>
              <a:t>TA</a:t>
            </a:r>
            <a:r>
              <a:rPr kumimoji="1" lang="ja-JP" altLang="en-US" dirty="0" smtClean="0"/>
              <a:t>で観測された４０イベントについて，到来方向を求めることができた</a:t>
            </a:r>
            <a:endParaRPr kumimoji="1" lang="en-US" altLang="ja-JP" dirty="0" smtClean="0"/>
          </a:p>
          <a:p>
            <a:r>
              <a:rPr kumimoji="1" lang="en-US" altLang="ja-JP" dirty="0" smtClean="0"/>
              <a:t>	</a:t>
            </a:r>
            <a:r>
              <a:rPr kumimoji="1" lang="ja-JP" altLang="en-US" dirty="0" smtClean="0"/>
              <a:t>・　その宇宙線源が</a:t>
            </a:r>
            <a:r>
              <a:rPr kumimoji="1" lang="en-US" altLang="ja-JP" dirty="0" smtClean="0"/>
              <a:t>AGN</a:t>
            </a:r>
            <a:r>
              <a:rPr kumimoji="1" lang="ja-JP" altLang="en-US" dirty="0" smtClean="0"/>
              <a:t>かどうかは結論できなかった</a:t>
            </a:r>
            <a:endParaRPr kumimoji="1" lang="en-US" altLang="ja-JP" dirty="0" smtClean="0"/>
          </a:p>
          <a:p>
            <a:r>
              <a:rPr kumimoji="1" lang="en-US" altLang="ja-JP" dirty="0" smtClean="0"/>
              <a:t>	</a:t>
            </a:r>
            <a:r>
              <a:rPr kumimoji="1" lang="ja-JP" altLang="en-US" dirty="0" smtClean="0"/>
              <a:t>・　私達の近傍にある銀河団の天体から到来している可能性が高そう</a:t>
            </a:r>
            <a:endParaRPr kumimoji="1" lang="en-US" altLang="ja-JP" dirty="0"/>
          </a:p>
          <a:p>
            <a:endParaRPr kumimoji="1" lang="en-US" altLang="ja-JP" dirty="0" smtClean="0"/>
          </a:p>
          <a:p>
            <a:r>
              <a:rPr kumimoji="1" lang="ja-JP" altLang="en-US" dirty="0" smtClean="0"/>
              <a:t>課題：</a:t>
            </a:r>
            <a:endParaRPr kumimoji="1" lang="en-US" altLang="ja-JP" dirty="0" smtClean="0"/>
          </a:p>
          <a:p>
            <a:r>
              <a:rPr kumimoji="1" lang="en-US" altLang="ja-JP" dirty="0" smtClean="0"/>
              <a:t>	</a:t>
            </a:r>
            <a:r>
              <a:rPr kumimoji="1" lang="ja-JP" altLang="en-US" dirty="0" smtClean="0"/>
              <a:t>・</a:t>
            </a:r>
            <a:r>
              <a:rPr kumimoji="1" lang="ja-JP" altLang="ja-JP" dirty="0"/>
              <a:t>　</a:t>
            </a:r>
            <a:r>
              <a:rPr kumimoji="1" lang="ja-JP" altLang="en-US" dirty="0" smtClean="0"/>
              <a:t>統計量を増やそう</a:t>
            </a:r>
            <a:endParaRPr kumimoji="1" lang="ja-JP" altLang="en-US" dirty="0"/>
          </a:p>
        </p:txBody>
      </p:sp>
    </p:spTree>
    <p:extLst>
      <p:ext uri="{BB962C8B-B14F-4D97-AF65-F5344CB8AC3E}">
        <p14:creationId xmlns:p14="http://schemas.microsoft.com/office/powerpoint/2010/main" val="3104198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7878" y="293077"/>
            <a:ext cx="10131425" cy="1456267"/>
          </a:xfrm>
        </p:spPr>
        <p:txBody>
          <a:bodyPr>
            <a:normAutofit fontScale="90000"/>
          </a:bodyPr>
          <a:lstStyle/>
          <a:p>
            <a:r>
              <a:rPr lang="ja-JP" altLang="en-US" sz="4400" dirty="0" smtClean="0"/>
              <a:t>今後の展望</a:t>
            </a:r>
            <a:r>
              <a:rPr lang="en-US" altLang="ja-JP" sz="4000" dirty="0"/>
              <a:t/>
            </a:r>
            <a:br>
              <a:rPr lang="en-US" altLang="ja-JP" sz="4000" dirty="0"/>
            </a:br>
            <a:r>
              <a:rPr lang="ja-JP" altLang="en-US" sz="4000" dirty="0" smtClean="0"/>
              <a:t>　</a:t>
            </a:r>
            <a:r>
              <a:rPr lang="en-US" altLang="ja-JP" sz="4000" dirty="0" smtClean="0"/>
              <a:t/>
            </a:r>
            <a:br>
              <a:rPr lang="en-US" altLang="ja-JP" sz="4000" dirty="0" smtClean="0"/>
            </a:br>
            <a:r>
              <a:rPr lang="en-US" altLang="ja-JP" sz="4000" dirty="0" smtClean="0"/>
              <a:t>TA</a:t>
            </a:r>
            <a:r>
              <a:rPr lang="ja-JP" altLang="en-US" sz="4000" dirty="0" smtClean="0"/>
              <a:t>の現在</a:t>
            </a:r>
            <a:endParaRPr kumimoji="1" lang="ja-JP" altLang="en-US" sz="4000" dirty="0"/>
          </a:p>
        </p:txBody>
      </p:sp>
      <p:sp>
        <p:nvSpPr>
          <p:cNvPr id="5" name="テキスト ボックス 4"/>
          <p:cNvSpPr txBox="1"/>
          <p:nvPr/>
        </p:nvSpPr>
        <p:spPr>
          <a:xfrm>
            <a:off x="1382150" y="2144500"/>
            <a:ext cx="8294914" cy="4031873"/>
          </a:xfrm>
          <a:prstGeom prst="rect">
            <a:avLst/>
          </a:prstGeom>
          <a:noFill/>
        </p:spPr>
        <p:txBody>
          <a:bodyPr wrap="square" rtlCol="0">
            <a:spAutoFit/>
          </a:bodyPr>
          <a:lstStyle/>
          <a:p>
            <a:r>
              <a:rPr kumimoji="1" lang="ja-JP" altLang="en-US" sz="3200" b="1" dirty="0" smtClean="0">
                <a:latin typeface="HGPｺﾞｼｯｸE" pitchFamily="50" charset="-128"/>
                <a:ea typeface="HGPｺﾞｼｯｸE" pitchFamily="50" charset="-128"/>
              </a:rPr>
              <a:t>宇宙線の到来方向の異方性ありそう</a:t>
            </a:r>
            <a:endParaRPr kumimoji="1" lang="en-US" altLang="ja-JP" sz="3200" b="1" dirty="0" smtClean="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　・私たちのデータでは</a:t>
            </a:r>
            <a:r>
              <a:rPr kumimoji="1" lang="en-US" altLang="ja-JP" sz="2800" dirty="0" smtClean="0">
                <a:latin typeface="HGPｺﾞｼｯｸE" pitchFamily="50" charset="-128"/>
                <a:ea typeface="HGPｺﾞｼｯｸE" pitchFamily="50" charset="-128"/>
              </a:rPr>
              <a:t>2.2σ</a:t>
            </a:r>
            <a:endParaRPr kumimoji="1" lang="en-US" altLang="ja-JP" sz="2800" dirty="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　・</a:t>
            </a:r>
            <a:r>
              <a:rPr kumimoji="1" lang="en-US" altLang="ja-JP" sz="2800" dirty="0" smtClean="0">
                <a:latin typeface="HGPｺﾞｼｯｸE" pitchFamily="50" charset="-128"/>
                <a:ea typeface="HGPｺﾞｼｯｸE" pitchFamily="50" charset="-128"/>
              </a:rPr>
              <a:t>TA</a:t>
            </a:r>
            <a:r>
              <a:rPr kumimoji="1" lang="ja-JP" altLang="en-US" sz="2800" dirty="0" smtClean="0">
                <a:latin typeface="HGPｺﾞｼｯｸE" pitchFamily="50" charset="-128"/>
                <a:ea typeface="HGPｺﾞｼｯｸE" pitchFamily="50" charset="-128"/>
              </a:rPr>
              <a:t>のデータから</a:t>
            </a:r>
            <a:r>
              <a:rPr kumimoji="1" lang="en-US" altLang="ja-JP" sz="2800" dirty="0" smtClean="0">
                <a:latin typeface="HGPｺﾞｼｯｸE" pitchFamily="50" charset="-128"/>
                <a:ea typeface="HGPｺﾞｼｯｸE" pitchFamily="50" charset="-128"/>
              </a:rPr>
              <a:t>3σ</a:t>
            </a:r>
            <a:r>
              <a:rPr kumimoji="1" lang="ja-JP" altLang="en-US" sz="2800" dirty="0" smtClean="0">
                <a:latin typeface="HGPｺﾞｼｯｸE" pitchFamily="50" charset="-128"/>
                <a:ea typeface="HGPｺﾞｼｯｸE" pitchFamily="50" charset="-128"/>
              </a:rPr>
              <a:t>程度</a:t>
            </a:r>
            <a:endParaRPr kumimoji="1" lang="en-US" altLang="ja-JP" sz="2800" dirty="0" smtClean="0">
              <a:latin typeface="HGPｺﾞｼｯｸE" pitchFamily="50" charset="-128"/>
              <a:ea typeface="HGPｺﾞｼｯｸE" pitchFamily="50" charset="-128"/>
            </a:endParaRPr>
          </a:p>
          <a:p>
            <a:endParaRPr kumimoji="1" lang="en-US" altLang="ja-JP" sz="2800" dirty="0" smtClean="0">
              <a:latin typeface="HGPｺﾞｼｯｸE" pitchFamily="50" charset="-128"/>
              <a:ea typeface="HGPｺﾞｼｯｸE" pitchFamily="50" charset="-128"/>
            </a:endParaRPr>
          </a:p>
          <a:p>
            <a:endParaRPr kumimoji="1" lang="en-US" altLang="ja-JP" sz="2800" dirty="0" smtClean="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　</a:t>
            </a:r>
            <a:endParaRPr kumimoji="1" lang="en-US" altLang="ja-JP" sz="2800" dirty="0" smtClean="0">
              <a:latin typeface="HGPｺﾞｼｯｸE" pitchFamily="50" charset="-128"/>
              <a:ea typeface="HGPｺﾞｼｯｸE" pitchFamily="50" charset="-128"/>
            </a:endParaRPr>
          </a:p>
          <a:p>
            <a:r>
              <a:rPr kumimoji="1" lang="ja-JP" altLang="en-US" sz="2800" dirty="0">
                <a:latin typeface="HGPｺﾞｼｯｸE" pitchFamily="50" charset="-128"/>
                <a:ea typeface="HGPｺﾞｼｯｸE" pitchFamily="50" charset="-128"/>
              </a:rPr>
              <a:t>　</a:t>
            </a:r>
            <a:r>
              <a:rPr kumimoji="1" lang="ja-JP" altLang="en-US" sz="2800" dirty="0" smtClean="0">
                <a:latin typeface="HGPｺﾞｼｯｸE" pitchFamily="50" charset="-128"/>
                <a:ea typeface="HGPｺﾞｼｯｸE" pitchFamily="50" charset="-128"/>
              </a:rPr>
              <a:t>より高い有意度で確認するために</a:t>
            </a:r>
            <a:endParaRPr kumimoji="1" lang="en-US" altLang="ja-JP" sz="2400" dirty="0"/>
          </a:p>
          <a:p>
            <a:r>
              <a:rPr kumimoji="1" lang="ja-JP" altLang="en-US" sz="2800" dirty="0" smtClean="0">
                <a:solidFill>
                  <a:srgbClr val="FFFF00"/>
                </a:solidFill>
                <a:latin typeface="HGPｺﾞｼｯｸE" pitchFamily="50" charset="-128"/>
                <a:ea typeface="HGPｺﾞｼｯｸE" pitchFamily="50" charset="-128"/>
              </a:rPr>
              <a:t>　　　→さらにデータを収集することが必要</a:t>
            </a:r>
            <a:endParaRPr kumimoji="1" lang="en-US" altLang="ja-JP" sz="2800" dirty="0">
              <a:latin typeface="HGPｺﾞｼｯｸE" pitchFamily="50" charset="-128"/>
              <a:ea typeface="HGPｺﾞｼｯｸE" pitchFamily="50" charset="-128"/>
            </a:endParaRPr>
          </a:p>
          <a:p>
            <a:endParaRPr kumimoji="1" lang="en-US" altLang="ja-JP" sz="2800" dirty="0" smtClean="0">
              <a:latin typeface="HGPｺﾞｼｯｸE" pitchFamily="50" charset="-128"/>
              <a:ea typeface="HGPｺﾞｼｯｸE" pitchFamily="50" charset="-128"/>
            </a:endParaRPr>
          </a:p>
        </p:txBody>
      </p:sp>
    </p:spTree>
    <p:extLst>
      <p:ext uri="{BB962C8B-B14F-4D97-AF65-F5344CB8AC3E}">
        <p14:creationId xmlns:p14="http://schemas.microsoft.com/office/powerpoint/2010/main" val="880789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7951" y="943609"/>
            <a:ext cx="10131425" cy="1456267"/>
          </a:xfrm>
        </p:spPr>
        <p:txBody>
          <a:bodyPr/>
          <a:lstStyle/>
          <a:p>
            <a:r>
              <a:rPr kumimoji="1" lang="ja-JP" altLang="en-US" dirty="0" smtClean="0"/>
              <a:t>最高エネルギー宇宙線（</a:t>
            </a:r>
            <a:r>
              <a:rPr kumimoji="1" lang="en-US" altLang="ja-JP" dirty="0" smtClean="0"/>
              <a:t>UHCR</a:t>
            </a:r>
            <a:r>
              <a:rPr kumimoji="1" lang="ja-JP" altLang="en-US" dirty="0" smtClean="0"/>
              <a:t>）</a:t>
            </a:r>
            <a:r>
              <a:rPr kumimoji="1" lang="en-US" altLang="ja-JP" dirty="0" smtClean="0"/>
              <a:t/>
            </a:r>
            <a:br>
              <a:rPr kumimoji="1" lang="en-US" altLang="ja-JP" dirty="0" smtClean="0"/>
            </a:br>
            <a:r>
              <a:rPr kumimoji="1" lang="ja-JP" altLang="en-US" dirty="0" smtClean="0"/>
              <a:t>とは何か？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76527" y="1842368"/>
                <a:ext cx="6364890" cy="3833800"/>
              </a:xfrm>
            </p:spPr>
            <p:txBody>
              <a:bodyPr>
                <a:normAutofit/>
              </a:bodyPr>
              <a:lstStyle/>
              <a:p>
                <a:endParaRPr kumimoji="1" lang="en-US" altLang="ja-JP" sz="4000" dirty="0" smtClean="0"/>
              </a:p>
              <a:p>
                <a14:m>
                  <m:oMath xmlns:m="http://schemas.openxmlformats.org/officeDocument/2006/math">
                    <m:sSup>
                      <m:sSupPr>
                        <m:ctrlPr>
                          <a:rPr lang="en-US" altLang="ja-JP" sz="2800" i="1" smtClean="0">
                            <a:latin typeface="Cambria Math"/>
                          </a:rPr>
                        </m:ctrlPr>
                      </m:sSupPr>
                      <m:e>
                        <m:r>
                          <a:rPr lang="en-US" altLang="ja-JP" sz="2800" b="0" i="1" smtClean="0">
                            <a:latin typeface="Cambria Math" panose="02040503050406030204" pitchFamily="18" charset="0"/>
                          </a:rPr>
                          <m:t>10</m:t>
                        </m:r>
                      </m:e>
                      <m:sup>
                        <m:r>
                          <a:rPr lang="en-US" altLang="ja-JP" sz="2800" b="0" i="1" smtClean="0">
                            <a:latin typeface="Cambria Math" panose="02040503050406030204" pitchFamily="18" charset="0"/>
                          </a:rPr>
                          <m:t>18</m:t>
                        </m:r>
                      </m:sup>
                    </m:sSup>
                  </m:oMath>
                </a14:m>
                <a:r>
                  <a:rPr lang="en-US" altLang="ja-JP" sz="2800" dirty="0" smtClean="0"/>
                  <a:t>eV</a:t>
                </a:r>
                <a:r>
                  <a:rPr lang="ja-JP" altLang="en-US" sz="2800" dirty="0" smtClean="0"/>
                  <a:t>以上のエネルギーを持つ宇宙線</a:t>
                </a:r>
                <a:endParaRPr lang="en-US" altLang="ja-JP" sz="2800" dirty="0" smtClean="0"/>
              </a:p>
              <a:p>
                <a:endParaRPr lang="en-US" altLang="ja-JP" sz="2800" dirty="0"/>
              </a:p>
              <a:p>
                <a:r>
                  <a:rPr lang="ja-JP" altLang="en-US" sz="2800" dirty="0" smtClean="0"/>
                  <a:t>今回のプロジェクトでは </a:t>
                </a:r>
                <a:r>
                  <a:rPr lang="en-US" altLang="ja-JP" sz="2800" dirty="0" smtClean="0"/>
                  <a:t>50EeV</a:t>
                </a:r>
                <a:r>
                  <a:rPr lang="ja-JP" altLang="en-US" sz="2800" dirty="0" smtClean="0"/>
                  <a:t>の宇宙線観測データを用いた。</a:t>
                </a:r>
                <a:endParaRPr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76527" y="1842368"/>
                <a:ext cx="6364890" cy="3833800"/>
              </a:xfrm>
              <a:blipFill rotWithShape="1">
                <a:blip r:embed="rId3"/>
                <a:stretch>
                  <a:fillRect/>
                </a:stretch>
              </a:blipFill>
            </p:spPr>
            <p:txBody>
              <a:bodyPr/>
              <a:lstStyle/>
              <a:p>
                <a:r>
                  <a:rPr lang="ja-JP" altLang="en-US">
                    <a:noFill/>
                  </a:rPr>
                  <a:t> </a:t>
                </a:r>
              </a:p>
            </p:txBody>
          </p:sp>
        </mc:Fallback>
      </mc:AlternateContent>
      <p:pic>
        <p:nvPicPr>
          <p:cNvPr id="4" name="Picture 5" descr="cr_spec"/>
          <p:cNvPicPr>
            <a:picLocks noChangeAspect="1" noChangeArrowheads="1"/>
          </p:cNvPicPr>
          <p:nvPr/>
        </p:nvPicPr>
        <p:blipFill>
          <a:blip r:embed="rId4">
            <a:lum bright="-30000" contrast="40000"/>
            <a:extLst>
              <a:ext uri="{28A0092B-C50C-407E-A947-70E740481C1C}">
                <a14:useLocalDpi xmlns:a14="http://schemas.microsoft.com/office/drawing/2010/main" val="0"/>
              </a:ext>
            </a:extLst>
          </a:blip>
          <a:srcRect r="4932"/>
          <a:stretch>
            <a:fillRect/>
          </a:stretch>
        </p:blipFill>
        <p:spPr bwMode="auto">
          <a:xfrm>
            <a:off x="7057623" y="472107"/>
            <a:ext cx="4934504" cy="603460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右矢印 4"/>
          <p:cNvSpPr/>
          <p:nvPr/>
        </p:nvSpPr>
        <p:spPr>
          <a:xfrm>
            <a:off x="9911241" y="4778061"/>
            <a:ext cx="1074438" cy="321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テキスト ボックス 5"/>
              <p:cNvSpPr txBox="1"/>
              <p:nvPr/>
            </p:nvSpPr>
            <p:spPr>
              <a:xfrm>
                <a:off x="9524875" y="2399876"/>
                <a:ext cx="2202288" cy="369332"/>
              </a:xfrm>
              <a:prstGeom prst="rect">
                <a:avLst/>
              </a:prstGeom>
              <a:noFill/>
            </p:spPr>
            <p:txBody>
              <a:bodyPr wrap="square" rtlCol="0">
                <a:spAutoFit/>
              </a:bodyPr>
              <a:lstStyle/>
              <a:p>
                <a14:m>
                  <m:oMath xmlns:m="http://schemas.openxmlformats.org/officeDocument/2006/math">
                    <m:r>
                      <a:rPr kumimoji="1" lang="ja-JP" altLang="en-US" i="1">
                        <a:solidFill>
                          <a:schemeClr val="bg1"/>
                        </a:solidFill>
                        <a:latin typeface="Cambria Math" panose="02040503050406030204" pitchFamily="18" charset="0"/>
                      </a:rPr>
                      <m:t>だいだい</m:t>
                    </m:r>
                    <m:sSup>
                      <m:sSupPr>
                        <m:ctrlPr>
                          <a:rPr kumimoji="1" lang="en-US" altLang="ja-JP" i="1" smtClean="0">
                            <a:solidFill>
                              <a:schemeClr val="bg1"/>
                            </a:solidFill>
                            <a:latin typeface="Cambria Math"/>
                          </a:rPr>
                        </m:ctrlPr>
                      </m:sSupPr>
                      <m:e>
                        <m:r>
                          <a:rPr kumimoji="1" lang="en-US" altLang="ja-JP" b="0" i="1" smtClean="0">
                            <a:solidFill>
                              <a:schemeClr val="bg1"/>
                            </a:solidFill>
                            <a:latin typeface="Cambria Math" panose="02040503050406030204" pitchFamily="18" charset="0"/>
                          </a:rPr>
                          <m:t>𝐸</m:t>
                        </m:r>
                      </m:e>
                      <m:sup>
                        <m:r>
                          <a:rPr kumimoji="1" lang="en-US" altLang="ja-JP" b="0" i="1" smtClean="0">
                            <a:solidFill>
                              <a:schemeClr val="bg1"/>
                            </a:solidFill>
                            <a:latin typeface="Cambria Math" panose="02040503050406030204" pitchFamily="18" charset="0"/>
                          </a:rPr>
                          <m:t>−3</m:t>
                        </m:r>
                      </m:sup>
                    </m:sSup>
                  </m:oMath>
                </a14:m>
                <a:r>
                  <a:rPr kumimoji="1" lang="ja-JP" altLang="en-US" dirty="0" smtClean="0">
                    <a:solidFill>
                      <a:schemeClr val="bg1"/>
                    </a:solidFill>
                  </a:rPr>
                  <a:t>に比例</a:t>
                </a:r>
                <a:endParaRPr kumimoji="1" lang="ja-JP" altLang="en-US" dirty="0">
                  <a:solidFill>
                    <a:schemeClr val="bg1"/>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9524875" y="2399876"/>
                <a:ext cx="2202288" cy="369332"/>
              </a:xfrm>
              <a:prstGeom prst="rect">
                <a:avLst/>
              </a:prstGeom>
              <a:blipFill rotWithShape="0">
                <a:blip r:embed="rId5"/>
                <a:stretch>
                  <a:fillRect l="-552" t="-15000" b="-21667"/>
                </a:stretch>
              </a:blipFill>
            </p:spPr>
            <p:txBody>
              <a:bodyPr/>
              <a:lstStyle/>
              <a:p>
                <a:r>
                  <a:rPr lang="ja-JP" altLang="en-US">
                    <a:noFill/>
                  </a:rPr>
                  <a:t> </a:t>
                </a:r>
              </a:p>
            </p:txBody>
          </p:sp>
        </mc:Fallback>
      </mc:AlternateContent>
      <p:sp>
        <p:nvSpPr>
          <p:cNvPr id="7" name="下矢印 6"/>
          <p:cNvSpPr/>
          <p:nvPr/>
        </p:nvSpPr>
        <p:spPr>
          <a:xfrm>
            <a:off x="11153957" y="4279918"/>
            <a:ext cx="573206" cy="99628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997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1" y="0"/>
            <a:ext cx="10131425" cy="1456267"/>
          </a:xfrm>
        </p:spPr>
        <p:txBody>
          <a:bodyPr/>
          <a:lstStyle/>
          <a:p>
            <a:r>
              <a:rPr kumimoji="1" lang="ja-JP" altLang="en-US" dirty="0" smtClean="0"/>
              <a:t>将来</a:t>
            </a:r>
            <a:r>
              <a:rPr lang="ja-JP" altLang="en-US" dirty="0" smtClean="0"/>
              <a:t>  </a:t>
            </a:r>
            <a:r>
              <a:rPr kumimoji="1" lang="ja-JP" altLang="en-US" dirty="0" smtClean="0"/>
              <a:t> </a:t>
            </a:r>
            <a:r>
              <a:rPr kumimoji="1" lang="en-US" altLang="ja-JP" dirty="0" smtClean="0"/>
              <a:t>TA×</a:t>
            </a:r>
            <a:r>
              <a:rPr lang="en-US" altLang="ja-JP" dirty="0" smtClean="0"/>
              <a:t>4</a:t>
            </a:r>
            <a:r>
              <a:rPr kumimoji="1" lang="ja-JP" altLang="en-US" dirty="0" smtClean="0"/>
              <a:t>プロジェクト（提案）</a:t>
            </a:r>
            <a:endParaRPr kumimoji="1" lang="ja-JP" alt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534" y="1644605"/>
            <a:ext cx="5505450"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44098" y="1651360"/>
            <a:ext cx="4701623" cy="3970318"/>
          </a:xfrm>
          <a:prstGeom prst="rect">
            <a:avLst/>
          </a:prstGeom>
          <a:noFill/>
        </p:spPr>
        <p:txBody>
          <a:bodyPr wrap="square" rtlCol="0">
            <a:spAutoFit/>
          </a:bodyPr>
          <a:lstStyle/>
          <a:p>
            <a:r>
              <a:rPr kumimoji="1" lang="ja-JP" altLang="en-US" sz="2800" dirty="0" smtClean="0">
                <a:latin typeface="HGPｺﾞｼｯｸE" pitchFamily="50" charset="-128"/>
                <a:ea typeface="HGPｺﾞｼｯｸE" pitchFamily="50" charset="-128"/>
              </a:rPr>
              <a:t>・今までの面積の</a:t>
            </a:r>
            <a:r>
              <a:rPr kumimoji="1" lang="en-US" altLang="ja-JP" sz="2800" dirty="0" smtClean="0">
                <a:latin typeface="HGPｺﾞｼｯｸE" pitchFamily="50" charset="-128"/>
                <a:ea typeface="HGPｺﾞｼｯｸE" pitchFamily="50" charset="-128"/>
              </a:rPr>
              <a:t>4</a:t>
            </a:r>
            <a:r>
              <a:rPr kumimoji="1" lang="ja-JP" altLang="en-US" sz="2800" dirty="0" smtClean="0">
                <a:latin typeface="HGPｺﾞｼｯｸE" pitchFamily="50" charset="-128"/>
                <a:ea typeface="HGPｺﾞｼｯｸE" pitchFamily="50" charset="-128"/>
              </a:rPr>
              <a:t>倍に拡大</a:t>
            </a:r>
            <a:endParaRPr kumimoji="1" lang="en-US" altLang="ja-JP" sz="2800" dirty="0" smtClean="0">
              <a:latin typeface="HGPｺﾞｼｯｸE" pitchFamily="50" charset="-128"/>
              <a:ea typeface="HGPｺﾞｼｯｸE" pitchFamily="50" charset="-128"/>
            </a:endParaRPr>
          </a:p>
          <a:p>
            <a:r>
              <a:rPr kumimoji="1" lang="en-US" altLang="ja-JP" sz="2800" dirty="0" smtClean="0">
                <a:latin typeface="HGPｺﾞｼｯｸE" pitchFamily="50" charset="-128"/>
                <a:ea typeface="HGPｺﾞｼｯｸE" pitchFamily="50" charset="-128"/>
              </a:rPr>
              <a:t>1.2</a:t>
            </a:r>
            <a:r>
              <a:rPr kumimoji="1" lang="ja-JP" altLang="en-US" sz="2800" dirty="0" smtClean="0">
                <a:latin typeface="HGPｺﾞｼｯｸE" pitchFamily="50" charset="-128"/>
                <a:ea typeface="HGPｺﾞｼｯｸE" pitchFamily="50" charset="-128"/>
              </a:rPr>
              <a:t>間隔から</a:t>
            </a:r>
            <a:r>
              <a:rPr kumimoji="1" lang="en-US" altLang="ja-JP" sz="2800" dirty="0" smtClean="0">
                <a:latin typeface="HGPｺﾞｼｯｸE" pitchFamily="50" charset="-128"/>
                <a:ea typeface="HGPｺﾞｼｯｸE" pitchFamily="50" charset="-128"/>
              </a:rPr>
              <a:t>2.1</a:t>
            </a:r>
            <a:r>
              <a:rPr kumimoji="1" lang="ja-JP" altLang="en-US" sz="2800" dirty="0" smtClean="0">
                <a:latin typeface="HGPｺﾞｼｯｸE" pitchFamily="50" charset="-128"/>
                <a:ea typeface="HGPｺﾞｼｯｸE" pitchFamily="50" charset="-128"/>
              </a:rPr>
              <a:t>ｋｍ間隔へ</a:t>
            </a:r>
            <a:endParaRPr kumimoji="1" lang="en-US" altLang="ja-JP" sz="2800" dirty="0" smtClean="0">
              <a:latin typeface="HGPｺﾞｼｯｸE" pitchFamily="50" charset="-128"/>
              <a:ea typeface="HGPｺﾞｼｯｸE" pitchFamily="50" charset="-128"/>
            </a:endParaRPr>
          </a:p>
          <a:p>
            <a:endParaRPr kumimoji="1" lang="en-US" altLang="ja-JP" sz="2800" dirty="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・過去</a:t>
            </a:r>
            <a:r>
              <a:rPr kumimoji="1" lang="en-US" altLang="ja-JP" sz="2800" dirty="0" smtClean="0">
                <a:latin typeface="HGPｺﾞｼｯｸE" pitchFamily="50" charset="-128"/>
                <a:ea typeface="HGPｺﾞｼｯｸE" pitchFamily="50" charset="-128"/>
              </a:rPr>
              <a:t>5</a:t>
            </a:r>
            <a:r>
              <a:rPr kumimoji="1" lang="ja-JP" altLang="en-US" sz="2800" dirty="0" smtClean="0">
                <a:latin typeface="HGPｺﾞｼｯｸE" pitchFamily="50" charset="-128"/>
                <a:ea typeface="HGPｺﾞｼｯｸE" pitchFamily="50" charset="-128"/>
              </a:rPr>
              <a:t>年のデータと合わせて、現在から</a:t>
            </a:r>
            <a:r>
              <a:rPr kumimoji="1" lang="en-US" altLang="ja-JP" sz="2800" dirty="0" smtClean="0">
                <a:solidFill>
                  <a:srgbClr val="FFFF00"/>
                </a:solidFill>
                <a:latin typeface="HGPｺﾞｼｯｸE" pitchFamily="50" charset="-128"/>
                <a:ea typeface="HGPｺﾞｼｯｸE" pitchFamily="50" charset="-128"/>
              </a:rPr>
              <a:t>5</a:t>
            </a:r>
            <a:r>
              <a:rPr kumimoji="1" lang="ja-JP" altLang="en-US" sz="2800" dirty="0" smtClean="0">
                <a:solidFill>
                  <a:srgbClr val="FFFF00"/>
                </a:solidFill>
                <a:latin typeface="HGPｺﾞｼｯｸE" pitchFamily="50" charset="-128"/>
                <a:ea typeface="HGPｺﾞｼｯｸE" pitchFamily="50" charset="-128"/>
              </a:rPr>
              <a:t>年で</a:t>
            </a:r>
            <a:r>
              <a:rPr kumimoji="1" lang="en-US" altLang="ja-JP" sz="2800" dirty="0" smtClean="0">
                <a:solidFill>
                  <a:srgbClr val="FFFF00"/>
                </a:solidFill>
                <a:latin typeface="HGPｺﾞｼｯｸE" pitchFamily="50" charset="-128"/>
                <a:ea typeface="HGPｺﾞｼｯｸE" pitchFamily="50" charset="-128"/>
              </a:rPr>
              <a:t>20</a:t>
            </a:r>
            <a:r>
              <a:rPr kumimoji="1" lang="ja-JP" altLang="en-US" sz="2800" dirty="0" smtClean="0">
                <a:solidFill>
                  <a:srgbClr val="FFFF00"/>
                </a:solidFill>
                <a:latin typeface="HGPｺﾞｼｯｸE" pitchFamily="50" charset="-128"/>
                <a:ea typeface="HGPｺﾞｼｯｸE" pitchFamily="50" charset="-128"/>
              </a:rPr>
              <a:t>年分</a:t>
            </a:r>
            <a:r>
              <a:rPr kumimoji="1" lang="ja-JP" altLang="en-US" sz="2800" dirty="0" smtClean="0">
                <a:latin typeface="HGPｺﾞｼｯｸE" pitchFamily="50" charset="-128"/>
                <a:ea typeface="HGPｺﾞｼｯｸE" pitchFamily="50" charset="-128"/>
              </a:rPr>
              <a:t>のデータを収集予定</a:t>
            </a:r>
            <a:endParaRPr kumimoji="1" lang="en-US" altLang="ja-JP" sz="2800" dirty="0" smtClean="0">
              <a:latin typeface="HGPｺﾞｼｯｸE" pitchFamily="50" charset="-128"/>
              <a:ea typeface="HGPｺﾞｼｯｸE" pitchFamily="50" charset="-128"/>
            </a:endParaRPr>
          </a:p>
          <a:p>
            <a:endParaRPr kumimoji="1" lang="en-US" altLang="ja-JP" sz="2800" dirty="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・確かな</a:t>
            </a:r>
            <a:r>
              <a:rPr kumimoji="1" lang="ja-JP" altLang="en-US" sz="2800" dirty="0">
                <a:latin typeface="HGPｺﾞｼｯｸE" pitchFamily="50" charset="-128"/>
                <a:ea typeface="HGPｺﾞｼｯｸE" pitchFamily="50" charset="-128"/>
              </a:rPr>
              <a:t>有意度</a:t>
            </a:r>
            <a:r>
              <a:rPr kumimoji="1" lang="ja-JP" altLang="en-US" sz="2800" dirty="0" smtClean="0">
                <a:latin typeface="HGPｺﾞｼｯｸE" pitchFamily="50" charset="-128"/>
                <a:ea typeface="HGPｺﾞｼｯｸE" pitchFamily="50" charset="-128"/>
              </a:rPr>
              <a:t>（～</a:t>
            </a:r>
            <a:r>
              <a:rPr kumimoji="1" lang="en-US" altLang="ja-JP" sz="2800" dirty="0" smtClean="0">
                <a:latin typeface="HGPｺﾞｼｯｸE" pitchFamily="50" charset="-128"/>
                <a:ea typeface="HGPｺﾞｼｯｸE" pitchFamily="50" charset="-128"/>
              </a:rPr>
              <a:t>5σ</a:t>
            </a:r>
            <a:r>
              <a:rPr kumimoji="1" lang="ja-JP" altLang="en-US" sz="2800" dirty="0" smtClean="0">
                <a:latin typeface="HGPｺﾞｼｯｸE" pitchFamily="50" charset="-128"/>
                <a:ea typeface="HGPｺﾞｼｯｸE" pitchFamily="50" charset="-128"/>
              </a:rPr>
              <a:t>）で</a:t>
            </a:r>
            <a:r>
              <a:rPr kumimoji="1" lang="ja-JP" altLang="en-US" sz="2800" dirty="0">
                <a:latin typeface="HGPｺﾞｼｯｸE" pitchFamily="50" charset="-128"/>
                <a:ea typeface="HGPｺﾞｼｯｸE" pitchFamily="50" charset="-128"/>
              </a:rPr>
              <a:t>宇宙線</a:t>
            </a:r>
            <a:r>
              <a:rPr kumimoji="1" lang="ja-JP" altLang="en-US" sz="2800" dirty="0" smtClean="0">
                <a:latin typeface="HGPｺﾞｼｯｸE" pitchFamily="50" charset="-128"/>
                <a:ea typeface="HGPｺﾞｼｯｸE" pitchFamily="50" charset="-128"/>
              </a:rPr>
              <a:t>の異方性を確認したい</a:t>
            </a:r>
            <a:endParaRPr kumimoji="1" lang="ja-JP" altLang="en-US" sz="28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56522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0491" y="0"/>
            <a:ext cx="10131425" cy="1456267"/>
          </a:xfrm>
        </p:spPr>
        <p:txBody>
          <a:bodyPr>
            <a:normAutofit/>
          </a:bodyPr>
          <a:lstStyle/>
          <a:p>
            <a:r>
              <a:rPr kumimoji="1" lang="ja-JP" altLang="en-US" sz="4000" smtClean="0"/>
              <a:t>将来</a:t>
            </a:r>
            <a:r>
              <a:rPr kumimoji="1" lang="ja-JP" altLang="en-US" sz="4000" dirty="0" smtClean="0"/>
              <a:t>　　ＴＡＬＥ</a:t>
            </a:r>
            <a:r>
              <a:rPr lang="ja-JP" altLang="en-US" sz="4000" dirty="0" smtClean="0"/>
              <a:t>プロジェクト（一部進行中）</a:t>
            </a:r>
            <a:endParaRPr kumimoji="1" lang="ja-JP" altLang="en-US" sz="4000"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675835" y="1772351"/>
            <a:ext cx="4206605" cy="334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テキスト ボックス 5"/>
              <p:cNvSpPr txBox="1"/>
              <p:nvPr/>
            </p:nvSpPr>
            <p:spPr>
              <a:xfrm>
                <a:off x="456195" y="1354016"/>
                <a:ext cx="6841419" cy="6283515"/>
              </a:xfrm>
              <a:prstGeom prst="rect">
                <a:avLst/>
              </a:prstGeom>
              <a:noFill/>
            </p:spPr>
            <p:txBody>
              <a:bodyPr wrap="square" rtlCol="0">
                <a:spAutoFit/>
              </a:bodyPr>
              <a:lstStyle/>
              <a:p>
                <a:r>
                  <a:rPr kumimoji="1" lang="ja-JP" altLang="en-US" sz="2800" dirty="0" smtClean="0">
                    <a:latin typeface="HGPｺﾞｼｯｸE" pitchFamily="50" charset="-128"/>
                    <a:ea typeface="HGPｺﾞｼｯｸE" pitchFamily="50" charset="-128"/>
                  </a:rPr>
                  <a:t>・</a:t>
                </a:r>
                <a:r>
                  <a:rPr kumimoji="1" lang="en-US" altLang="ja-JP" sz="2800" dirty="0" smtClean="0">
                    <a:latin typeface="HGPｺﾞｼｯｸE" pitchFamily="50" charset="-128"/>
                    <a:ea typeface="HGPｺﾞｼｯｸE" pitchFamily="50" charset="-128"/>
                  </a:rPr>
                  <a:t>TALE</a:t>
                </a:r>
                <a:r>
                  <a:rPr kumimoji="1" lang="ja-JP" altLang="en-US" sz="2800" dirty="0" smtClean="0">
                    <a:latin typeface="HGPｺﾞｼｯｸE" pitchFamily="50" charset="-128"/>
                    <a:ea typeface="HGPｺﾞｼｯｸE" pitchFamily="50" charset="-128"/>
                  </a:rPr>
                  <a:t>の装置</a:t>
                </a:r>
                <a:endParaRPr kumimoji="1" lang="en-US" altLang="ja-JP" sz="2800" dirty="0" smtClean="0">
                  <a:latin typeface="HGPｺﾞｼｯｸE" pitchFamily="50" charset="-128"/>
                  <a:ea typeface="HGPｺﾞｼｯｸE" pitchFamily="50" charset="-128"/>
                </a:endParaRPr>
              </a:p>
              <a:p>
                <a:r>
                  <a:rPr kumimoji="1" lang="ja-JP" altLang="en-US" sz="2800" dirty="0">
                    <a:latin typeface="HGPｺﾞｼｯｸE" pitchFamily="50" charset="-128"/>
                    <a:ea typeface="HGPｺﾞｼｯｸE" pitchFamily="50" charset="-128"/>
                  </a:rPr>
                  <a:t>　</a:t>
                </a:r>
                <a:r>
                  <a:rPr kumimoji="1" lang="ja-JP" altLang="en-US" sz="2800" dirty="0" smtClean="0">
                    <a:latin typeface="HGPｺﾞｼｯｸE" pitchFamily="50" charset="-128"/>
                    <a:ea typeface="HGPｺﾞｼｯｸE" pitchFamily="50" charset="-128"/>
                  </a:rPr>
                  <a:t>・</a:t>
                </a:r>
                <a:r>
                  <a:rPr kumimoji="1" lang="en-US" altLang="ja-JP" sz="2800" dirty="0" smtClean="0">
                    <a:latin typeface="HGPｺﾞｼｯｸE" pitchFamily="50" charset="-128"/>
                    <a:ea typeface="HGPｺﾞｼｯｸE" pitchFamily="50" charset="-128"/>
                  </a:rPr>
                  <a:t>SD</a:t>
                </a:r>
                <a:r>
                  <a:rPr kumimoji="1" lang="ja-JP" altLang="en-US" sz="2800" dirty="0" smtClean="0">
                    <a:latin typeface="HGPｺﾞｼｯｸE" pitchFamily="50" charset="-128"/>
                    <a:ea typeface="HGPｺﾞｼｯｸE" pitchFamily="50" charset="-128"/>
                  </a:rPr>
                  <a:t>→高密度</a:t>
                </a:r>
                <a:endParaRPr kumimoji="1" lang="en-US" altLang="ja-JP" sz="2800" dirty="0" smtClean="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　・</a:t>
                </a:r>
                <a:r>
                  <a:rPr kumimoji="1" lang="en-US" altLang="ja-JP" sz="2800" dirty="0" smtClean="0">
                    <a:latin typeface="HGPｺﾞｼｯｸE" pitchFamily="50" charset="-128"/>
                    <a:ea typeface="HGPｺﾞｼｯｸE" pitchFamily="50" charset="-128"/>
                  </a:rPr>
                  <a:t>FD</a:t>
                </a:r>
                <a:r>
                  <a:rPr kumimoji="1" lang="ja-JP" altLang="en-US" sz="2800" dirty="0" smtClean="0">
                    <a:latin typeface="HGPｺﾞｼｯｸE" pitchFamily="50" charset="-128"/>
                    <a:ea typeface="HGPｺﾞｼｯｸE" pitchFamily="50" charset="-128"/>
                  </a:rPr>
                  <a:t>→高高度</a:t>
                </a:r>
                <a:endParaRPr kumimoji="1" lang="en-US" altLang="ja-JP" sz="2800" dirty="0" smtClean="0">
                  <a:latin typeface="HGPｺﾞｼｯｸE" pitchFamily="50" charset="-128"/>
                  <a:ea typeface="HGPｺﾞｼｯｸE" pitchFamily="50" charset="-128"/>
                </a:endParaRPr>
              </a:p>
              <a:p>
                <a:endParaRPr kumimoji="1" lang="en-US" altLang="ja-JP" sz="2800" dirty="0">
                  <a:latin typeface="HGPｺﾞｼｯｸE" pitchFamily="50" charset="-128"/>
                  <a:ea typeface="HGPｺﾞｼｯｸE" pitchFamily="50" charset="-128"/>
                </a:endParaRPr>
              </a:p>
              <a:p>
                <a:r>
                  <a:rPr kumimoji="1" lang="ja-JP" altLang="en-US" sz="2800" dirty="0">
                    <a:latin typeface="HGPｺﾞｼｯｸE" pitchFamily="50" charset="-128"/>
                    <a:ea typeface="HGPｺﾞｼｯｸE" pitchFamily="50" charset="-128"/>
                  </a:rPr>
                  <a:t>・</a:t>
                </a:r>
                <a:r>
                  <a:rPr kumimoji="1" lang="ja-JP" altLang="en-US" sz="2800" dirty="0" smtClean="0">
                    <a:latin typeface="HGPｺﾞｼｯｸE" pitchFamily="50" charset="-128"/>
                    <a:ea typeface="HGPｺﾞｼｯｸE" pitchFamily="50" charset="-128"/>
                  </a:rPr>
                  <a:t>より低いエネルギーを持つ宇宙線（ベキの数が</a:t>
                </a:r>
                <a:r>
                  <a:rPr kumimoji="1" lang="en-US" altLang="ja-JP" sz="2800" dirty="0" smtClean="0">
                    <a:latin typeface="HGPｺﾞｼｯｸE" pitchFamily="50" charset="-128"/>
                    <a:ea typeface="HGPｺﾞｼｯｸE" pitchFamily="50" charset="-128"/>
                  </a:rPr>
                  <a:t>16.5</a:t>
                </a:r>
                <a:r>
                  <a:rPr kumimoji="1" lang="ja-JP" altLang="en-US" sz="2800" dirty="0" smtClean="0">
                    <a:latin typeface="HGPｺﾞｼｯｸE" pitchFamily="50" charset="-128"/>
                    <a:ea typeface="HGPｺﾞｼｯｸE" pitchFamily="50" charset="-128"/>
                  </a:rPr>
                  <a:t>～</a:t>
                </a:r>
                <a:r>
                  <a:rPr kumimoji="1" lang="en-US" altLang="ja-JP" sz="2800" dirty="0" smtClean="0">
                    <a:latin typeface="HGPｺﾞｼｯｸE" pitchFamily="50" charset="-128"/>
                    <a:ea typeface="HGPｺﾞｼｯｸE" pitchFamily="50" charset="-128"/>
                  </a:rPr>
                  <a:t>19)</a:t>
                </a:r>
                <a:r>
                  <a:rPr kumimoji="1" lang="ja-JP" altLang="en-US" sz="2800" dirty="0" smtClean="0">
                    <a:latin typeface="HGPｺﾞｼｯｸE" pitchFamily="50" charset="-128"/>
                    <a:ea typeface="HGPｺﾞｼｯｸE" pitchFamily="50" charset="-128"/>
                  </a:rPr>
                  <a:t>程度の観測データの増加</a:t>
                </a:r>
                <a:endParaRPr kumimoji="1" lang="en-US" altLang="ja-JP" sz="2800" dirty="0" smtClean="0">
                  <a:latin typeface="HGPｺﾞｼｯｸE" pitchFamily="50" charset="-128"/>
                  <a:ea typeface="HGPｺﾞｼｯｸE" pitchFamily="50" charset="-128"/>
                </a:endParaRPr>
              </a:p>
              <a:p>
                <a:endParaRPr kumimoji="1" lang="en-US" altLang="ja-JP" sz="2800" dirty="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a:t>
                </a:r>
                <a14:m>
                  <m:oMath xmlns:m="http://schemas.openxmlformats.org/officeDocument/2006/math">
                    <m:sSup>
                      <m:sSupPr>
                        <m:ctrlPr>
                          <a:rPr kumimoji="1" lang="en-US" altLang="ja-JP" sz="2800" i="1" smtClean="0">
                            <a:latin typeface="Cambria Math"/>
                          </a:rPr>
                        </m:ctrlPr>
                      </m:sSupPr>
                      <m:e>
                        <m:r>
                          <a:rPr kumimoji="1" lang="en-US" altLang="ja-JP" sz="2800" i="1">
                            <a:latin typeface="Cambria Math"/>
                          </a:rPr>
                          <m:t>10</m:t>
                        </m:r>
                      </m:e>
                      <m:sup>
                        <m:r>
                          <a:rPr kumimoji="1" lang="en-US" altLang="ja-JP" sz="2800" i="1">
                            <a:latin typeface="Cambria Math"/>
                          </a:rPr>
                          <m:t>1</m:t>
                        </m:r>
                        <m:r>
                          <a:rPr kumimoji="1" lang="en-US" altLang="ja-JP" sz="2800" i="1" smtClean="0">
                            <a:latin typeface="Cambria Math"/>
                          </a:rPr>
                          <m:t>6.5</m:t>
                        </m:r>
                      </m:sup>
                    </m:sSup>
                    <m:r>
                      <a:rPr kumimoji="1" lang="ja-JP" altLang="en-US" sz="2800" b="0" i="1" smtClean="0">
                        <a:latin typeface="Cambria Math"/>
                      </a:rPr>
                      <m:t>～</m:t>
                    </m:r>
                    <m:sSup>
                      <m:sSupPr>
                        <m:ctrlPr>
                          <a:rPr kumimoji="1" lang="en-US" altLang="ja-JP" sz="2800" b="0" i="1" smtClean="0">
                            <a:latin typeface="Cambria Math"/>
                          </a:rPr>
                        </m:ctrlPr>
                      </m:sSupPr>
                      <m:e>
                        <m:r>
                          <a:rPr kumimoji="1" lang="en-US" altLang="ja-JP" sz="2800" i="1">
                            <a:latin typeface="Cambria Math"/>
                          </a:rPr>
                          <m:t>10</m:t>
                        </m:r>
                      </m:e>
                      <m:sup>
                        <m:r>
                          <a:rPr kumimoji="1" lang="en-US" altLang="ja-JP" sz="2800" i="1">
                            <a:latin typeface="Cambria Math"/>
                          </a:rPr>
                          <m:t>19</m:t>
                        </m:r>
                      </m:sup>
                    </m:sSup>
                  </m:oMath>
                </a14:m>
                <a:r>
                  <a:rPr kumimoji="1" lang="ja-JP" altLang="en-US" sz="2800" dirty="0" smtClean="0">
                    <a:latin typeface="HGPｺﾞｼｯｸE" pitchFamily="50" charset="-128"/>
                    <a:ea typeface="HGPｺﾞｼｯｸE" pitchFamily="50" charset="-128"/>
                  </a:rPr>
                  <a:t>の領域での宇宙線の組成の変化を調べる</a:t>
                </a:r>
                <a:endParaRPr kumimoji="1" lang="en-US" altLang="ja-JP" sz="2800" dirty="0" smtClean="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　・銀河系内宇宙線から</a:t>
                </a:r>
                <a:r>
                  <a:rPr kumimoji="1" lang="ja-JP" altLang="en-US" sz="2800" dirty="0">
                    <a:latin typeface="HGPｺﾞｼｯｸE" pitchFamily="50" charset="-128"/>
                    <a:ea typeface="HGPｺﾞｼｯｸE" pitchFamily="50" charset="-128"/>
                  </a:rPr>
                  <a:t>銀河系外の宇宙線の移り変わりを見る</a:t>
                </a:r>
                <a:endParaRPr kumimoji="1" lang="en-US" altLang="ja-JP" sz="2800" dirty="0">
                  <a:latin typeface="HGPｺﾞｼｯｸE" pitchFamily="50" charset="-128"/>
                  <a:ea typeface="HGPｺﾞｼｯｸE" pitchFamily="50" charset="-128"/>
                </a:endParaRPr>
              </a:p>
              <a:p>
                <a:endParaRPr kumimoji="1" lang="en-US" altLang="ja-JP" sz="2800" dirty="0">
                  <a:latin typeface="HGPｺﾞｼｯｸE" pitchFamily="50" charset="-128"/>
                  <a:ea typeface="HGPｺﾞｼｯｸE" pitchFamily="50" charset="-128"/>
                </a:endParaRPr>
              </a:p>
              <a:p>
                <a:endParaRPr kumimoji="1" lang="en-US" altLang="ja-JP" sz="2400" dirty="0"/>
              </a:p>
              <a:p>
                <a:endParaRPr kumimoji="1" lang="en-US" altLang="ja-JP" sz="2400" dirty="0" smtClean="0"/>
              </a:p>
              <a:p>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456195" y="1354016"/>
                <a:ext cx="6841419" cy="6283515"/>
              </a:xfrm>
              <a:prstGeom prst="rect">
                <a:avLst/>
              </a:prstGeom>
              <a:blipFill rotWithShape="1">
                <a:blip r:embed="rId4"/>
                <a:stretch>
                  <a:fillRect l="-1872" t="-97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00334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rgbClr val="FFFF0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08893" y="398585"/>
            <a:ext cx="10131425" cy="1456267"/>
          </a:xfrm>
        </p:spPr>
        <p:txBody>
          <a:bodyPr>
            <a:normAutofit/>
          </a:bodyPr>
          <a:lstStyle/>
          <a:p>
            <a:endParaRPr kumimoji="1" lang="ja-JP" altLang="en-US" sz="4400" dirty="0">
              <a:solidFill>
                <a:schemeClr val="bg2">
                  <a:lumMod val="50000"/>
                </a:schemeClr>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01743" y="1248508"/>
            <a:ext cx="7439661" cy="542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グループ化 5"/>
          <p:cNvGrpSpPr/>
          <p:nvPr/>
        </p:nvGrpSpPr>
        <p:grpSpPr>
          <a:xfrm>
            <a:off x="9322851" y="4589587"/>
            <a:ext cx="1874633" cy="584775"/>
            <a:chOff x="5529236" y="3537586"/>
            <a:chExt cx="1318969" cy="278013"/>
          </a:xfrm>
        </p:grpSpPr>
        <p:cxnSp>
          <p:nvCxnSpPr>
            <p:cNvPr id="7" name="直線矢印コネクタ 6"/>
            <p:cNvCxnSpPr/>
            <p:nvPr/>
          </p:nvCxnSpPr>
          <p:spPr>
            <a:xfrm>
              <a:off x="5529236" y="3725776"/>
              <a:ext cx="585814"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143206" y="3537586"/>
              <a:ext cx="704999" cy="278013"/>
            </a:xfrm>
            <a:prstGeom prst="rect">
              <a:avLst/>
            </a:prstGeom>
            <a:noFill/>
          </p:spPr>
          <p:txBody>
            <a:bodyPr wrap="none" rtlCol="0">
              <a:spAutoFit/>
            </a:bodyPr>
            <a:lstStyle/>
            <a:p>
              <a:r>
                <a:rPr kumimoji="1" lang="en-US" altLang="ja-JP" sz="3200" b="1" dirty="0" smtClean="0">
                  <a:solidFill>
                    <a:srgbClr val="FF0000"/>
                  </a:solidFill>
                </a:rPr>
                <a:t>TAx4</a:t>
              </a:r>
              <a:endParaRPr kumimoji="1" lang="ja-JP" altLang="en-US" sz="3200" b="1" dirty="0">
                <a:solidFill>
                  <a:srgbClr val="FF0000"/>
                </a:solidFill>
              </a:endParaRPr>
            </a:p>
          </p:txBody>
        </p:sp>
      </p:grpSp>
      <p:sp>
        <p:nvSpPr>
          <p:cNvPr id="5" name="テキスト ボックス 4"/>
          <p:cNvSpPr txBox="1"/>
          <p:nvPr/>
        </p:nvSpPr>
        <p:spPr>
          <a:xfrm>
            <a:off x="316522" y="2162908"/>
            <a:ext cx="3077308" cy="3539430"/>
          </a:xfrm>
          <a:prstGeom prst="rect">
            <a:avLst/>
          </a:prstGeom>
          <a:noFill/>
        </p:spPr>
        <p:txBody>
          <a:bodyPr wrap="square" rtlCol="0">
            <a:spAutoFit/>
          </a:bodyPr>
          <a:lstStyle/>
          <a:p>
            <a:r>
              <a:rPr kumimoji="1" lang="ja-JP" altLang="en-US" sz="2800" dirty="0" smtClean="0">
                <a:solidFill>
                  <a:sysClr val="windowText" lastClr="000000"/>
                </a:solidFill>
                <a:latin typeface="HGPｺﾞｼｯｸE" pitchFamily="50" charset="-128"/>
                <a:ea typeface="HGPｺﾞｼｯｸE" pitchFamily="50" charset="-128"/>
              </a:rPr>
              <a:t>・</a:t>
            </a:r>
            <a:r>
              <a:rPr kumimoji="1" lang="en-US" altLang="ja-JP" sz="2800" dirty="0" smtClean="0">
                <a:solidFill>
                  <a:sysClr val="windowText" lastClr="000000"/>
                </a:solidFill>
                <a:latin typeface="HGPｺﾞｼｯｸE" pitchFamily="50" charset="-128"/>
                <a:ea typeface="HGPｺﾞｼｯｸE" pitchFamily="50" charset="-128"/>
              </a:rPr>
              <a:t>5</a:t>
            </a:r>
            <a:r>
              <a:rPr kumimoji="1" lang="ja-JP" altLang="en-US" sz="2800" dirty="0" smtClean="0">
                <a:solidFill>
                  <a:sysClr val="windowText" lastClr="000000"/>
                </a:solidFill>
                <a:latin typeface="HGPｺﾞｼｯｸE" pitchFamily="50" charset="-128"/>
                <a:ea typeface="HGPｺﾞｼｯｸE" pitchFamily="50" charset="-128"/>
              </a:rPr>
              <a:t>ケタにわたっての観測</a:t>
            </a:r>
            <a:endParaRPr kumimoji="1" lang="en-US" altLang="ja-JP" sz="2800" dirty="0" smtClean="0">
              <a:solidFill>
                <a:sysClr val="windowText" lastClr="000000"/>
              </a:solidFill>
              <a:latin typeface="HGPｺﾞｼｯｸE" pitchFamily="50" charset="-128"/>
              <a:ea typeface="HGPｺﾞｼｯｸE" pitchFamily="50" charset="-128"/>
            </a:endParaRPr>
          </a:p>
          <a:p>
            <a:endParaRPr kumimoji="1" lang="en-US" altLang="ja-JP" sz="2800" dirty="0">
              <a:solidFill>
                <a:sysClr val="windowText" lastClr="000000"/>
              </a:solidFill>
              <a:latin typeface="HGPｺﾞｼｯｸE" pitchFamily="50" charset="-128"/>
              <a:ea typeface="HGPｺﾞｼｯｸE" pitchFamily="50" charset="-128"/>
            </a:endParaRPr>
          </a:p>
          <a:p>
            <a:r>
              <a:rPr kumimoji="1" lang="ja-JP" altLang="en-US" sz="2800" dirty="0" smtClean="0">
                <a:solidFill>
                  <a:sysClr val="windowText" lastClr="000000"/>
                </a:solidFill>
                <a:latin typeface="HGPｺﾞｼｯｸE" pitchFamily="50" charset="-128"/>
                <a:ea typeface="HGPｺﾞｼｯｸE" pitchFamily="50" charset="-128"/>
              </a:rPr>
              <a:t>・</a:t>
            </a:r>
            <a:r>
              <a:rPr kumimoji="1" lang="en-US" altLang="ja-JP" sz="2800" dirty="0" smtClean="0">
                <a:solidFill>
                  <a:sysClr val="windowText" lastClr="000000"/>
                </a:solidFill>
                <a:latin typeface="HGPｺﾞｼｯｸE" pitchFamily="50" charset="-128"/>
                <a:ea typeface="HGPｺﾞｼｯｸE" pitchFamily="50" charset="-128"/>
              </a:rPr>
              <a:t>TA</a:t>
            </a:r>
            <a:r>
              <a:rPr kumimoji="1" lang="ja-JP" altLang="en-US" sz="2800" dirty="0" smtClean="0">
                <a:solidFill>
                  <a:sysClr val="windowText" lastClr="000000"/>
                </a:solidFill>
                <a:latin typeface="HGPｺﾞｼｯｸE" pitchFamily="50" charset="-128"/>
                <a:ea typeface="HGPｺﾞｼｯｸE" pitchFamily="50" charset="-128"/>
              </a:rPr>
              <a:t>と</a:t>
            </a:r>
            <a:r>
              <a:rPr kumimoji="1" lang="en-US" altLang="ja-JP" sz="2800" dirty="0" smtClean="0">
                <a:solidFill>
                  <a:srgbClr val="FF0000"/>
                </a:solidFill>
                <a:latin typeface="HGPｺﾞｼｯｸE" pitchFamily="50" charset="-128"/>
                <a:ea typeface="HGPｺﾞｼｯｸE" pitchFamily="50" charset="-128"/>
              </a:rPr>
              <a:t>TA×4</a:t>
            </a:r>
            <a:r>
              <a:rPr kumimoji="1" lang="ja-JP" altLang="en-US" sz="2800" dirty="0" smtClean="0">
                <a:solidFill>
                  <a:sysClr val="windowText" lastClr="000000"/>
                </a:solidFill>
                <a:latin typeface="HGPｺﾞｼｯｸE" pitchFamily="50" charset="-128"/>
                <a:ea typeface="HGPｺﾞｼｯｸE" pitchFamily="50" charset="-128"/>
              </a:rPr>
              <a:t>や、</a:t>
            </a:r>
            <a:endParaRPr kumimoji="1" lang="en-US" altLang="ja-JP" sz="2800" dirty="0" smtClean="0">
              <a:solidFill>
                <a:sysClr val="windowText" lastClr="000000"/>
              </a:solidFill>
              <a:latin typeface="HGPｺﾞｼｯｸE" pitchFamily="50" charset="-128"/>
              <a:ea typeface="HGPｺﾞｼｯｸE" pitchFamily="50" charset="-128"/>
            </a:endParaRPr>
          </a:p>
          <a:p>
            <a:r>
              <a:rPr kumimoji="1" lang="en-US" altLang="ja-JP" sz="2800" dirty="0" smtClean="0">
                <a:solidFill>
                  <a:sysClr val="windowText" lastClr="000000"/>
                </a:solidFill>
                <a:latin typeface="HGPｺﾞｼｯｸE" pitchFamily="50" charset="-128"/>
                <a:ea typeface="HGPｺﾞｼｯｸE" pitchFamily="50" charset="-128"/>
              </a:rPr>
              <a:t>TA</a:t>
            </a:r>
            <a:r>
              <a:rPr kumimoji="1" lang="ja-JP" altLang="en-US" sz="2800" dirty="0" smtClean="0">
                <a:solidFill>
                  <a:sysClr val="windowText" lastClr="000000"/>
                </a:solidFill>
                <a:latin typeface="HGPｺﾞｼｯｸE" pitchFamily="50" charset="-128"/>
                <a:ea typeface="HGPｺﾞｼｯｸE" pitchFamily="50" charset="-128"/>
              </a:rPr>
              <a:t>と</a:t>
            </a:r>
            <a:r>
              <a:rPr kumimoji="1" lang="en-US" altLang="ja-JP" sz="2800" dirty="0" smtClean="0">
                <a:solidFill>
                  <a:sysClr val="windowText" lastClr="000000"/>
                </a:solidFill>
                <a:latin typeface="HGPｺﾞｼｯｸE" pitchFamily="50" charset="-128"/>
                <a:ea typeface="HGPｺﾞｼｯｸE" pitchFamily="50" charset="-128"/>
              </a:rPr>
              <a:t>TALE</a:t>
            </a:r>
            <a:r>
              <a:rPr kumimoji="1" lang="ja-JP" altLang="en-US" sz="2800" dirty="0" err="1" smtClean="0">
                <a:solidFill>
                  <a:sysClr val="windowText" lastClr="000000"/>
                </a:solidFill>
                <a:latin typeface="HGPｺﾞｼｯｸE" pitchFamily="50" charset="-128"/>
                <a:ea typeface="HGPｺﾞｼｯｸE" pitchFamily="50" charset="-128"/>
              </a:rPr>
              <a:t>での</a:t>
            </a:r>
            <a:r>
              <a:rPr kumimoji="1" lang="ja-JP" altLang="en-US" sz="2800" dirty="0" smtClean="0">
                <a:solidFill>
                  <a:sysClr val="windowText" lastClr="000000"/>
                </a:solidFill>
                <a:latin typeface="HGPｺﾞｼｯｸE" pitchFamily="50" charset="-128"/>
                <a:ea typeface="HGPｺﾞｼｯｸE" pitchFamily="50" charset="-128"/>
              </a:rPr>
              <a:t>クロスチェックエネルギーと組成を精密に測定可能</a:t>
            </a:r>
            <a:endParaRPr kumimoji="1" lang="ja-JP" altLang="en-US" sz="2800" dirty="0">
              <a:solidFill>
                <a:sysClr val="windowText" lastClr="000000"/>
              </a:solidFill>
              <a:latin typeface="HGPｺﾞｼｯｸE" pitchFamily="50" charset="-128"/>
              <a:ea typeface="HGPｺﾞｼｯｸE" pitchFamily="50" charset="-128"/>
            </a:endParaRPr>
          </a:p>
        </p:txBody>
      </p:sp>
      <p:cxnSp>
        <p:nvCxnSpPr>
          <p:cNvPr id="9" name="直線矢印コネクタ 8"/>
          <p:cNvCxnSpPr/>
          <p:nvPr/>
        </p:nvCxnSpPr>
        <p:spPr>
          <a:xfrm>
            <a:off x="6155506" y="5317754"/>
            <a:ext cx="1300372" cy="0"/>
          </a:xfrm>
          <a:prstGeom prst="straightConnector1">
            <a:avLst/>
          </a:prstGeom>
          <a:ln w="38100">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505320" y="4651142"/>
            <a:ext cx="1300372" cy="523220"/>
          </a:xfrm>
          <a:prstGeom prst="rect">
            <a:avLst/>
          </a:prstGeom>
          <a:noFill/>
          <a:ln>
            <a:noFill/>
          </a:ln>
        </p:spPr>
        <p:txBody>
          <a:bodyPr wrap="square" rtlCol="0">
            <a:spAutoFit/>
          </a:bodyPr>
          <a:lstStyle/>
          <a:p>
            <a:r>
              <a:rPr kumimoji="1" lang="en-US" altLang="ja-JP" sz="2800" b="1" dirty="0" smtClean="0">
                <a:solidFill>
                  <a:srgbClr val="008000"/>
                </a:solidFill>
                <a:latin typeface="Arial" pitchFamily="34" charset="0"/>
                <a:cs typeface="Arial" pitchFamily="34" charset="0"/>
              </a:rPr>
              <a:t>NICHE</a:t>
            </a:r>
            <a:endParaRPr kumimoji="1" lang="ja-JP" altLang="en-US" sz="2800" b="1" dirty="0">
              <a:solidFill>
                <a:srgbClr val="008000"/>
              </a:solidFill>
              <a:latin typeface="Arial" pitchFamily="34" charset="0"/>
              <a:cs typeface="Arial" pitchFamily="34" charset="0"/>
            </a:endParaRPr>
          </a:p>
        </p:txBody>
      </p:sp>
    </p:spTree>
    <p:extLst>
      <p:ext uri="{BB962C8B-B14F-4D97-AF65-F5344CB8AC3E}">
        <p14:creationId xmlns:p14="http://schemas.microsoft.com/office/powerpoint/2010/main" val="31949553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latin typeface="HGPｺﾞｼｯｸE" pitchFamily="50" charset="-128"/>
                <a:ea typeface="HGPｺﾞｼｯｸE" pitchFamily="50" charset="-128"/>
              </a:rPr>
              <a:t>将来　ＪＥＭ</a:t>
            </a:r>
            <a:r>
              <a:rPr kumimoji="1" lang="en-US" altLang="ja-JP" sz="4000" dirty="0" smtClean="0">
                <a:latin typeface="HGPｺﾞｼｯｸE" pitchFamily="50" charset="-128"/>
                <a:ea typeface="HGPｺﾞｼｯｸE" pitchFamily="50" charset="-128"/>
              </a:rPr>
              <a:t>-</a:t>
            </a:r>
            <a:r>
              <a:rPr kumimoji="1" lang="ja-JP" altLang="en-US" sz="4000" dirty="0" smtClean="0">
                <a:latin typeface="HGPｺﾞｼｯｸE" pitchFamily="50" charset="-128"/>
                <a:ea typeface="HGPｺﾞｼｯｸE" pitchFamily="50" charset="-128"/>
              </a:rPr>
              <a:t>ＥＵＳＯ</a:t>
            </a:r>
            <a:endParaRPr kumimoji="1" lang="ja-JP" altLang="en-US" sz="4000" dirty="0">
              <a:latin typeface="HGPｺﾞｼｯｸE" pitchFamily="50" charset="-128"/>
              <a:ea typeface="HGPｺﾞｼｯｸE" pitchFamily="50" charset="-128"/>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440" y="2280829"/>
            <a:ext cx="38100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718457" y="2181497"/>
            <a:ext cx="4976949" cy="3477875"/>
          </a:xfrm>
          <a:prstGeom prst="rect">
            <a:avLst/>
          </a:prstGeom>
          <a:noFill/>
        </p:spPr>
        <p:txBody>
          <a:bodyPr wrap="square" rtlCol="0">
            <a:spAutoFit/>
          </a:bodyPr>
          <a:lstStyle/>
          <a:p>
            <a:r>
              <a:rPr kumimoji="1" lang="ja-JP" altLang="en-US" sz="2800" dirty="0" smtClean="0">
                <a:latin typeface="HGPｺﾞｼｯｸE" pitchFamily="50" charset="-128"/>
                <a:ea typeface="HGPｺﾞｼｯｸE" pitchFamily="50" charset="-128"/>
              </a:rPr>
              <a:t>・</a:t>
            </a:r>
            <a:r>
              <a:rPr kumimoji="1" lang="ja-JP" altLang="en-US" sz="2800" b="1" dirty="0" smtClean="0">
                <a:latin typeface="HGPｺﾞｼｯｸE" pitchFamily="50" charset="-128"/>
                <a:ea typeface="HGPｺﾞｼｯｸE" pitchFamily="50" charset="-128"/>
              </a:rPr>
              <a:t>ＦＤ（大気蛍光望遠鏡）をＩＳＳに搭載</a:t>
            </a:r>
            <a:endParaRPr kumimoji="1" lang="en-US" altLang="ja-JP" sz="2800" b="1" dirty="0" smtClean="0">
              <a:latin typeface="HGPｺﾞｼｯｸE" pitchFamily="50" charset="-128"/>
              <a:ea typeface="HGPｺﾞｼｯｸE" pitchFamily="50" charset="-128"/>
            </a:endParaRPr>
          </a:p>
          <a:p>
            <a:endParaRPr kumimoji="1" lang="en-US" altLang="ja-JP" sz="2800" b="1" dirty="0">
              <a:latin typeface="HGPｺﾞｼｯｸE" pitchFamily="50" charset="-128"/>
              <a:ea typeface="HGPｺﾞｼｯｸE" pitchFamily="50" charset="-128"/>
            </a:endParaRPr>
          </a:p>
          <a:p>
            <a:r>
              <a:rPr kumimoji="1" lang="ja-JP" altLang="en-US" sz="2800" b="1" dirty="0" smtClean="0">
                <a:latin typeface="HGPｺﾞｼｯｸE" pitchFamily="50" charset="-128"/>
                <a:ea typeface="HGPｺﾞｼｯｸE" pitchFamily="50" charset="-128"/>
              </a:rPr>
              <a:t>・真下方向</a:t>
            </a:r>
            <a:r>
              <a:rPr kumimoji="1" lang="en-US" altLang="ja-JP" sz="2800" b="1" dirty="0" smtClean="0">
                <a:latin typeface="HGPｺﾞｼｯｸE" pitchFamily="50" charset="-128"/>
                <a:ea typeface="HGPｺﾞｼｯｸE" pitchFamily="50" charset="-128"/>
              </a:rPr>
              <a:t>60°</a:t>
            </a:r>
            <a:r>
              <a:rPr kumimoji="1" lang="ja-JP" altLang="en-US" sz="2800" b="1" dirty="0" smtClean="0">
                <a:latin typeface="HGPｺﾞｼｯｸE" pitchFamily="50" charset="-128"/>
                <a:ea typeface="HGPｺﾞｼｯｸE" pitchFamily="50" charset="-128"/>
              </a:rPr>
              <a:t>の角度で観測</a:t>
            </a:r>
            <a:endParaRPr kumimoji="1" lang="en-US" altLang="ja-JP" sz="2800" b="1" dirty="0" smtClean="0">
              <a:latin typeface="HGPｺﾞｼｯｸE" pitchFamily="50" charset="-128"/>
              <a:ea typeface="HGPｺﾞｼｯｸE" pitchFamily="50" charset="-128"/>
            </a:endParaRPr>
          </a:p>
          <a:p>
            <a:r>
              <a:rPr kumimoji="1" lang="ja-JP" altLang="en-US" sz="2800" b="1" dirty="0" smtClean="0">
                <a:latin typeface="HGPｺﾞｼｯｸE" pitchFamily="50" charset="-128"/>
                <a:ea typeface="HGPｺﾞｼｯｸE" pitchFamily="50" charset="-128"/>
              </a:rPr>
              <a:t>（かつてにない広い視野</a:t>
            </a:r>
            <a:r>
              <a:rPr kumimoji="1" lang="ja-JP" altLang="en-US" sz="2800" b="1" dirty="0">
                <a:latin typeface="HGPｺﾞｼｯｸE" pitchFamily="50" charset="-128"/>
                <a:ea typeface="HGPｺﾞｼｯｸE" pitchFamily="50" charset="-128"/>
              </a:rPr>
              <a:t>）</a:t>
            </a:r>
            <a:endParaRPr kumimoji="1" lang="en-US" altLang="ja-JP" sz="2800" b="1" dirty="0" smtClean="0">
              <a:latin typeface="HGPｺﾞｼｯｸE" pitchFamily="50" charset="-128"/>
              <a:ea typeface="HGPｺﾞｼｯｸE" pitchFamily="50" charset="-128"/>
            </a:endParaRPr>
          </a:p>
          <a:p>
            <a:r>
              <a:rPr kumimoji="1" lang="ja-JP" altLang="en-US" sz="2800" dirty="0" smtClean="0">
                <a:latin typeface="HGPｺﾞｼｯｸE" pitchFamily="50" charset="-128"/>
                <a:ea typeface="HGPｺﾞｼｯｸE" pitchFamily="50" charset="-128"/>
              </a:rPr>
              <a:t>→大統計</a:t>
            </a:r>
            <a:endParaRPr kumimoji="1" lang="en-US" altLang="ja-JP" sz="2800" dirty="0" smtClean="0">
              <a:latin typeface="HGPｺﾞｼｯｸE" pitchFamily="50" charset="-128"/>
              <a:ea typeface="HGPｺﾞｼｯｸE" pitchFamily="50" charset="-128"/>
            </a:endParaRPr>
          </a:p>
          <a:p>
            <a:endParaRPr kumimoji="1" lang="en-US" altLang="ja-JP" sz="2400" b="1" dirty="0"/>
          </a:p>
          <a:p>
            <a:r>
              <a:rPr kumimoji="1" lang="ja-JP" altLang="en-US" sz="2800" dirty="0" smtClean="0">
                <a:latin typeface="HGPｺﾞｼｯｸE" pitchFamily="50" charset="-128"/>
                <a:ea typeface="HGPｺﾞｼｯｸE" pitchFamily="50" charset="-128"/>
              </a:rPr>
              <a:t>・全天を一様に観測</a:t>
            </a:r>
            <a:endParaRPr kumimoji="1" lang="en-US" altLang="ja-JP" sz="28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978889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76727"/>
            <a:ext cx="6761953" cy="715082"/>
          </a:xfrm>
        </p:spPr>
        <p:txBody>
          <a:bodyPr>
            <a:normAutofit/>
          </a:bodyPr>
          <a:lstStyle/>
          <a:p>
            <a:pPr algn="ctr"/>
            <a:r>
              <a:rPr kumimoji="1" lang="ja-JP" altLang="en-US" dirty="0" smtClean="0"/>
              <a:t>ご清聴ありがとうございました！</a:t>
            </a:r>
            <a:endParaRPr kumimoji="1" lang="ja-JP" altLang="en-US" dirty="0"/>
          </a:p>
        </p:txBody>
      </p:sp>
      <p:sp>
        <p:nvSpPr>
          <p:cNvPr id="6" name="テキスト ボックス 5"/>
          <p:cNvSpPr txBox="1"/>
          <p:nvPr/>
        </p:nvSpPr>
        <p:spPr>
          <a:xfrm>
            <a:off x="813828" y="2021954"/>
            <a:ext cx="4957807" cy="3970318"/>
          </a:xfrm>
          <a:prstGeom prst="rect">
            <a:avLst/>
          </a:prstGeom>
          <a:noFill/>
        </p:spPr>
        <p:txBody>
          <a:bodyPr wrap="none" rtlCol="0">
            <a:spAutoFit/>
          </a:bodyPr>
          <a:lstStyle/>
          <a:p>
            <a:pPr algn="ctr"/>
            <a:r>
              <a:rPr kumimoji="1" lang="ja-JP" altLang="en-US" sz="2800" dirty="0" smtClean="0"/>
              <a:t>佐川先生、野中先生、</a:t>
            </a:r>
            <a:endParaRPr kumimoji="1" lang="en-US" altLang="ja-JP" sz="2800" dirty="0" smtClean="0"/>
          </a:p>
          <a:p>
            <a:pPr algn="ctr"/>
            <a:r>
              <a:rPr kumimoji="1" lang="ja-JP" altLang="en-US" sz="2800" dirty="0" smtClean="0"/>
              <a:t>ありがとうございました！</a:t>
            </a:r>
            <a:endParaRPr kumimoji="1" lang="en-US" altLang="ja-JP" sz="2800" dirty="0" smtClean="0"/>
          </a:p>
          <a:p>
            <a:pPr algn="ctr"/>
            <a:endParaRPr kumimoji="1" lang="en-US" altLang="ja-JP" sz="2800" dirty="0" smtClean="0"/>
          </a:p>
          <a:p>
            <a:pPr algn="ctr"/>
            <a:r>
              <a:rPr kumimoji="1" lang="ja-JP" altLang="en-US" sz="2800" dirty="0" smtClean="0"/>
              <a:t>最高エネルギー宇宙線メンバー</a:t>
            </a:r>
            <a:endParaRPr kumimoji="1" lang="en-US" altLang="ja-JP" sz="2800" dirty="0" smtClean="0"/>
          </a:p>
          <a:p>
            <a:pPr algn="ctr"/>
            <a:r>
              <a:rPr kumimoji="1" lang="ja-JP" altLang="en-US" sz="2800" dirty="0" smtClean="0"/>
              <a:t>斉藤</a:t>
            </a:r>
            <a:endParaRPr kumimoji="1" lang="en-US" altLang="ja-JP" sz="2800" dirty="0" smtClean="0"/>
          </a:p>
          <a:p>
            <a:pPr algn="ctr"/>
            <a:r>
              <a:rPr kumimoji="1" lang="ja-JP" altLang="en-US" sz="2800" dirty="0" smtClean="0"/>
              <a:t>辻</a:t>
            </a:r>
            <a:endParaRPr kumimoji="1" lang="en-US" altLang="ja-JP" sz="2800" dirty="0" smtClean="0"/>
          </a:p>
          <a:p>
            <a:pPr algn="ctr"/>
            <a:r>
              <a:rPr kumimoji="1" lang="ja-JP" altLang="en-US" sz="2800" dirty="0" smtClean="0"/>
              <a:t>丸橋</a:t>
            </a:r>
            <a:endParaRPr kumimoji="1" lang="en-US" altLang="ja-JP" sz="2800" dirty="0" smtClean="0"/>
          </a:p>
          <a:p>
            <a:pPr algn="ctr"/>
            <a:r>
              <a:rPr kumimoji="1" lang="ja-JP" altLang="en-US" sz="2800" dirty="0" smtClean="0"/>
              <a:t>吉田</a:t>
            </a:r>
            <a:endParaRPr kumimoji="1" lang="en-US" altLang="ja-JP" sz="2800" dirty="0" smtClean="0"/>
          </a:p>
          <a:p>
            <a:pPr algn="ctr"/>
            <a:r>
              <a:rPr kumimoji="1" lang="ja-JP" altLang="en-US" sz="2800" dirty="0" smtClean="0"/>
              <a:t>米田</a:t>
            </a:r>
            <a:endParaRPr kumimoji="1" lang="en-US" altLang="ja-JP" sz="2800" dirty="0"/>
          </a:p>
        </p:txBody>
      </p:sp>
      <p:pic>
        <p:nvPicPr>
          <p:cNvPr id="4" name="図 3" descr="S__9421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35" y="288499"/>
            <a:ext cx="4927125" cy="6569501"/>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645" y="172734"/>
            <a:ext cx="4627042" cy="662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57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最高エネルギー宇宙線の何を知りたいのか？</a:t>
            </a:r>
            <a:endParaRPr kumimoji="1" lang="ja-JP" altLang="en-US" dirty="0"/>
          </a:p>
        </p:txBody>
      </p:sp>
      <p:sp>
        <p:nvSpPr>
          <p:cNvPr id="3" name="コンテンツ プレースホルダー 2"/>
          <p:cNvSpPr>
            <a:spLocks noGrp="1"/>
          </p:cNvSpPr>
          <p:nvPr>
            <p:ph idx="1"/>
          </p:nvPr>
        </p:nvSpPr>
        <p:spPr/>
        <p:txBody>
          <a:bodyPr>
            <a:normAutofit/>
          </a:bodyPr>
          <a:lstStyle/>
          <a:p>
            <a:pPr marL="514350" indent="-514350">
              <a:buFont typeface="+mj-lt"/>
              <a:buAutoNum type="arabicPeriod"/>
            </a:pPr>
            <a:r>
              <a:rPr kumimoji="1" lang="ja-JP" altLang="en-US" sz="2800" dirty="0" smtClean="0"/>
              <a:t>発生源</a:t>
            </a:r>
            <a:endParaRPr kumimoji="1" lang="en-US" altLang="ja-JP" sz="2800" dirty="0" smtClean="0"/>
          </a:p>
          <a:p>
            <a:pPr marL="457200" lvl="1" indent="0">
              <a:buNone/>
            </a:pPr>
            <a:r>
              <a:rPr lang="en-US" altLang="ja-JP" sz="2600" dirty="0" smtClean="0"/>
              <a:t>	</a:t>
            </a:r>
            <a:r>
              <a:rPr lang="ja-JP" altLang="en-US" sz="2600" dirty="0" smtClean="0"/>
              <a:t>→活動銀河核、ガンマ線バースト、マグネター、クラスター銀河</a:t>
            </a:r>
            <a:endParaRPr lang="en-US" altLang="ja-JP" sz="2600" dirty="0" smtClean="0"/>
          </a:p>
          <a:p>
            <a:pPr marL="514350" indent="-514350">
              <a:buFont typeface="+mj-lt"/>
              <a:buAutoNum type="arabicPeriod"/>
            </a:pPr>
            <a:r>
              <a:rPr lang="ja-JP" altLang="en-US" sz="2800" dirty="0"/>
              <a:t>発生機構</a:t>
            </a:r>
            <a:endParaRPr lang="en-US" altLang="ja-JP" sz="2800" dirty="0"/>
          </a:p>
          <a:p>
            <a:pPr marL="457200" lvl="1" indent="0">
              <a:buNone/>
            </a:pPr>
            <a:r>
              <a:rPr lang="en-US" altLang="ja-JP" sz="2600" dirty="0"/>
              <a:t>	</a:t>
            </a:r>
            <a:r>
              <a:rPr lang="ja-JP" altLang="en-US" sz="2600" dirty="0"/>
              <a:t>→？？</a:t>
            </a:r>
            <a:r>
              <a:rPr lang="ja-JP" altLang="en-US" sz="2600" dirty="0" smtClean="0"/>
              <a:t>？</a:t>
            </a:r>
            <a:endParaRPr lang="en-US" altLang="ja-JP" sz="2600" dirty="0"/>
          </a:p>
          <a:p>
            <a:pPr marL="514350" indent="-514350">
              <a:buFont typeface="+mj-lt"/>
              <a:buAutoNum type="arabicPeriod"/>
            </a:pPr>
            <a:r>
              <a:rPr lang="ja-JP" altLang="en-US" sz="2800" dirty="0"/>
              <a:t>宇宙</a:t>
            </a:r>
            <a:r>
              <a:rPr lang="ja-JP" altLang="en-US" sz="2800" dirty="0" smtClean="0"/>
              <a:t>線のエネルギーに上限はあるのか？</a:t>
            </a:r>
            <a:endParaRPr lang="en-US" altLang="ja-JP" sz="2800" dirty="0" smtClean="0"/>
          </a:p>
          <a:p>
            <a:pPr marL="457200" lvl="1" indent="0">
              <a:buNone/>
            </a:pPr>
            <a:r>
              <a:rPr kumimoji="1" lang="ja-JP" altLang="en-US" sz="2600" dirty="0" smtClean="0"/>
              <a:t>　　→</a:t>
            </a:r>
            <a:r>
              <a:rPr kumimoji="1" lang="en-US" altLang="ja-JP" sz="2600" dirty="0" smtClean="0"/>
              <a:t>GZK</a:t>
            </a:r>
            <a:r>
              <a:rPr lang="ja-JP" altLang="en-US" sz="2600" dirty="0" smtClean="0"/>
              <a:t>カットオフ</a:t>
            </a:r>
            <a:endParaRPr kumimoji="1" lang="en-US" altLang="ja-JP" sz="2600" dirty="0" smtClean="0"/>
          </a:p>
          <a:p>
            <a:pPr marL="514350" indent="-514350">
              <a:buFont typeface="+mj-lt"/>
              <a:buAutoNum type="arabicPeriod"/>
            </a:pPr>
            <a:endParaRPr kumimoji="1" lang="en-US" altLang="ja-JP" sz="2800" dirty="0" smtClean="0"/>
          </a:p>
        </p:txBody>
      </p:sp>
    </p:spTree>
    <p:extLst>
      <p:ext uri="{BB962C8B-B14F-4D97-AF65-F5344CB8AC3E}">
        <p14:creationId xmlns:p14="http://schemas.microsoft.com/office/powerpoint/2010/main" val="818031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1" y="186519"/>
            <a:ext cx="10131425" cy="1456267"/>
          </a:xfrm>
        </p:spPr>
        <p:txBody>
          <a:bodyPr>
            <a:normAutofit/>
          </a:bodyPr>
          <a:lstStyle/>
          <a:p>
            <a:pPr algn="ctr"/>
            <a:r>
              <a:rPr kumimoji="1" lang="en-US" altLang="ja-JP" dirty="0" smtClean="0"/>
              <a:t>GZK</a:t>
            </a:r>
            <a:r>
              <a:rPr lang="ja-JP" altLang="en-US" dirty="0"/>
              <a:t>機構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82055" y="5158859"/>
                <a:ext cx="5616054" cy="1699272"/>
              </a:xfrm>
            </p:spPr>
            <p:txBody>
              <a:bodyPr>
                <a:normAutofit/>
              </a:bodyPr>
              <a:lstStyle/>
              <a:p>
                <a:pPr marL="0" indent="0">
                  <a:buNone/>
                </a:pPr>
                <a14:m>
                  <m:oMath xmlns:m="http://schemas.openxmlformats.org/officeDocument/2006/math">
                    <m:r>
                      <a:rPr kumimoji="1" lang="en-US" altLang="ja-JP" sz="2800" b="0" i="1" smtClean="0">
                        <a:latin typeface="Cambria Math" panose="02040503050406030204" pitchFamily="18" charset="0"/>
                      </a:rPr>
                      <m:t>𝑝</m:t>
                    </m:r>
                    <m:r>
                      <a:rPr kumimoji="1" lang="en-US" altLang="ja-JP" sz="2800" b="0" i="1" smtClean="0">
                        <a:latin typeface="Cambria Math" panose="02040503050406030204" pitchFamily="18" charset="0"/>
                      </a:rPr>
                      <m:t>+</m:t>
                    </m:r>
                    <m:r>
                      <a:rPr kumimoji="1" lang="ja-JP" altLang="en-US" sz="2800" b="0" i="1" smtClean="0">
                        <a:latin typeface="Cambria Math" panose="02040503050406030204" pitchFamily="18" charset="0"/>
                      </a:rPr>
                      <m:t>𝛾</m:t>
                    </m:r>
                    <m:d>
                      <m:dPr>
                        <m:ctrlPr>
                          <a:rPr kumimoji="1" lang="en-US" altLang="ja-JP" sz="2800" b="0" i="1" smtClean="0">
                            <a:latin typeface="Cambria Math"/>
                          </a:rPr>
                        </m:ctrlPr>
                      </m:dPr>
                      <m:e>
                        <m:r>
                          <a:rPr kumimoji="1" lang="en-US" altLang="ja-JP" sz="2800" b="0" i="1" smtClean="0">
                            <a:latin typeface="Cambria Math" panose="02040503050406030204" pitchFamily="18" charset="0"/>
                          </a:rPr>
                          <m:t>𝐶𝑀𝐵</m:t>
                        </m:r>
                      </m:e>
                    </m:d>
                    <m:r>
                      <a:rPr kumimoji="1" lang="en-US" altLang="ja-JP" sz="2800" b="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𝑝</m:t>
                    </m:r>
                    <m:r>
                      <a:rPr kumimoji="1" lang="en-US" altLang="ja-JP" sz="2800" b="0" i="1" smtClean="0">
                        <a:latin typeface="Cambria Math" panose="02040503050406030204" pitchFamily="18" charset="0"/>
                        <a:ea typeface="Cambria Math" panose="02040503050406030204" pitchFamily="18" charset="0"/>
                      </a:rPr>
                      <m:t>+</m:t>
                    </m:r>
                    <m:sSup>
                      <m:sSupPr>
                        <m:ctrlPr>
                          <a:rPr kumimoji="1" lang="en-US" altLang="ja-JP" sz="2800" b="0" i="1" smtClean="0">
                            <a:latin typeface="Cambria Math"/>
                            <a:ea typeface="Cambria Math" panose="02040503050406030204" pitchFamily="18" charset="0"/>
                          </a:rPr>
                        </m:ctrlPr>
                      </m:sSupPr>
                      <m:e>
                        <m:r>
                          <a:rPr kumimoji="1" lang="ja-JP" altLang="en-US" sz="2800" b="0" i="1" smtClean="0">
                            <a:latin typeface="Cambria Math" panose="02040503050406030204" pitchFamily="18" charset="0"/>
                            <a:ea typeface="Cambria Math" panose="02040503050406030204" pitchFamily="18" charset="0"/>
                          </a:rPr>
                          <m:t>𝜋</m:t>
                        </m:r>
                      </m:e>
                      <m:sup>
                        <m:r>
                          <a:rPr kumimoji="1" lang="en-US" altLang="ja-JP" sz="2800" b="0" i="1" smtClean="0">
                            <a:latin typeface="Cambria Math" panose="02040503050406030204" pitchFamily="18" charset="0"/>
                            <a:ea typeface="Cambria Math" panose="02040503050406030204" pitchFamily="18" charset="0"/>
                          </a:rPr>
                          <m:t>0</m:t>
                        </m:r>
                      </m:sup>
                    </m:sSup>
                    <m:r>
                      <a:rPr kumimoji="1" lang="en-US" altLang="ja-JP" sz="2800" b="0" i="1" smtClean="0">
                        <a:latin typeface="Cambria Math" panose="02040503050406030204" pitchFamily="18" charset="0"/>
                        <a:ea typeface="Cambria Math" panose="02040503050406030204" pitchFamily="18" charset="0"/>
                      </a:rPr>
                      <m:t> </m:t>
                    </m:r>
                    <m:r>
                      <a:rPr kumimoji="1" lang="en-US" altLang="ja-JP" sz="2800" b="0" i="1" smtClean="0">
                        <a:latin typeface="Cambria Math" panose="02040503050406030204" pitchFamily="18" charset="0"/>
                        <a:ea typeface="Cambria Math" panose="02040503050406030204" pitchFamily="18" charset="0"/>
                      </a:rPr>
                      <m:t>𝑜𝑟</m:t>
                    </m:r>
                    <m:r>
                      <a:rPr kumimoji="1" lang="en-US" altLang="ja-JP" sz="2800" b="0" i="1" smtClean="0">
                        <a:latin typeface="Cambria Math" panose="02040503050406030204" pitchFamily="18" charset="0"/>
                        <a:ea typeface="Cambria Math" panose="02040503050406030204" pitchFamily="18" charset="0"/>
                      </a:rPr>
                      <m:t> </m:t>
                    </m:r>
                    <m:r>
                      <a:rPr kumimoji="1" lang="en-US" altLang="ja-JP" sz="2800" b="0" i="1" smtClean="0">
                        <a:latin typeface="Cambria Math" panose="02040503050406030204" pitchFamily="18" charset="0"/>
                        <a:ea typeface="Cambria Math" panose="02040503050406030204" pitchFamily="18" charset="0"/>
                      </a:rPr>
                      <m:t>𝑛</m:t>
                    </m:r>
                    <m:r>
                      <a:rPr kumimoji="1" lang="en-US" altLang="ja-JP" sz="2800" b="0" i="1" smtClean="0">
                        <a:latin typeface="Cambria Math" panose="02040503050406030204" pitchFamily="18" charset="0"/>
                        <a:ea typeface="Cambria Math" panose="02040503050406030204" pitchFamily="18" charset="0"/>
                      </a:rPr>
                      <m:t>+</m:t>
                    </m:r>
                    <m:sSup>
                      <m:sSupPr>
                        <m:ctrlPr>
                          <a:rPr kumimoji="1" lang="en-US" altLang="ja-JP" sz="2800" b="0" i="1" smtClean="0">
                            <a:latin typeface="Cambria Math"/>
                            <a:ea typeface="Cambria Math" panose="02040503050406030204" pitchFamily="18" charset="0"/>
                          </a:rPr>
                        </m:ctrlPr>
                      </m:sSupPr>
                      <m:e>
                        <m:r>
                          <a:rPr kumimoji="1" lang="ja-JP" altLang="en-US" sz="2800" b="0" i="1" smtClean="0">
                            <a:latin typeface="Cambria Math" panose="02040503050406030204" pitchFamily="18" charset="0"/>
                            <a:ea typeface="Cambria Math" panose="02040503050406030204" pitchFamily="18" charset="0"/>
                          </a:rPr>
                          <m:t>𝜋</m:t>
                        </m:r>
                      </m:e>
                      <m:sup>
                        <m:r>
                          <a:rPr kumimoji="1" lang="en-US" altLang="ja-JP" sz="2800" b="0" i="1" smtClean="0">
                            <a:latin typeface="Cambria Math" panose="02040503050406030204" pitchFamily="18" charset="0"/>
                            <a:ea typeface="Cambria Math" panose="02040503050406030204" pitchFamily="18" charset="0"/>
                          </a:rPr>
                          <m:t>+</m:t>
                        </m:r>
                      </m:sup>
                    </m:sSup>
                  </m:oMath>
                </a14:m>
                <a:r>
                  <a:rPr kumimoji="1" lang="en-US" altLang="ja-JP" sz="2800" b="0" dirty="0" smtClean="0">
                    <a:ea typeface="Cambria Math" panose="02040503050406030204" pitchFamily="18" charset="0"/>
                  </a:rPr>
                  <a:t> </a:t>
                </a:r>
              </a:p>
              <a:p>
                <a:pPr marL="0" indent="0">
                  <a:buNone/>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𝑝</m:t>
                      </m:r>
                      <m:r>
                        <a:rPr kumimoji="1" lang="en-US" altLang="ja-JP" sz="2800" b="0" i="1" smtClean="0">
                          <a:latin typeface="Cambria Math" panose="02040503050406030204" pitchFamily="18" charset="0"/>
                        </a:rPr>
                        <m:t>+</m:t>
                      </m:r>
                      <m:r>
                        <a:rPr kumimoji="1" lang="ja-JP" altLang="en-US" sz="2800" b="0" i="1" smtClean="0">
                          <a:latin typeface="Cambria Math" panose="02040503050406030204" pitchFamily="18" charset="0"/>
                        </a:rPr>
                        <m:t>𝛾</m:t>
                      </m:r>
                      <m:d>
                        <m:dPr>
                          <m:ctrlPr>
                            <a:rPr kumimoji="1" lang="en-US" altLang="ja-JP" sz="2800" b="0" i="1" smtClean="0">
                              <a:latin typeface="Cambria Math"/>
                            </a:rPr>
                          </m:ctrlPr>
                        </m:dPr>
                        <m:e>
                          <m:r>
                            <a:rPr kumimoji="1" lang="en-US" altLang="ja-JP" sz="2800" b="0" i="1" smtClean="0">
                              <a:latin typeface="Cambria Math" panose="02040503050406030204" pitchFamily="18" charset="0"/>
                            </a:rPr>
                            <m:t>𝐶𝑀𝐵</m:t>
                          </m:r>
                        </m:e>
                      </m:d>
                      <m:r>
                        <a:rPr kumimoji="1" lang="en-US" altLang="ja-JP" sz="2800" b="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𝑝</m:t>
                      </m:r>
                      <m:r>
                        <a:rPr kumimoji="1" lang="en-US" altLang="ja-JP" sz="2800" b="0" i="1" smtClean="0">
                          <a:latin typeface="Cambria Math" panose="02040503050406030204" pitchFamily="18" charset="0"/>
                          <a:ea typeface="Cambria Math" panose="02040503050406030204" pitchFamily="18" charset="0"/>
                        </a:rPr>
                        <m:t>+</m:t>
                      </m:r>
                      <m:sSup>
                        <m:sSupPr>
                          <m:ctrlPr>
                            <a:rPr kumimoji="1" lang="en-US" altLang="ja-JP" sz="2800" b="0" i="1" smtClean="0">
                              <a:latin typeface="Cambria Math"/>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𝑒</m:t>
                          </m:r>
                        </m:e>
                        <m:sup>
                          <m:r>
                            <a:rPr kumimoji="1" lang="en-US" altLang="ja-JP" sz="2800" b="0" i="1" smtClean="0">
                              <a:latin typeface="Cambria Math" panose="02040503050406030204" pitchFamily="18" charset="0"/>
                              <a:ea typeface="Cambria Math" panose="02040503050406030204" pitchFamily="18" charset="0"/>
                            </a:rPr>
                            <m:t>+</m:t>
                          </m:r>
                        </m:sup>
                      </m:sSup>
                      <m:r>
                        <a:rPr kumimoji="1" lang="en-US" altLang="ja-JP" sz="2800" b="0" i="1" smtClean="0">
                          <a:latin typeface="Cambria Math" panose="02040503050406030204" pitchFamily="18" charset="0"/>
                          <a:ea typeface="Cambria Math" panose="02040503050406030204" pitchFamily="18" charset="0"/>
                        </a:rPr>
                        <m:t>+</m:t>
                      </m:r>
                      <m:sSup>
                        <m:sSupPr>
                          <m:ctrlPr>
                            <a:rPr kumimoji="1" lang="en-US" altLang="ja-JP" sz="2800" b="0" i="1" smtClean="0">
                              <a:latin typeface="Cambria Math"/>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𝑒</m:t>
                          </m:r>
                        </m:e>
                        <m:sup>
                          <m:r>
                            <a:rPr kumimoji="1" lang="en-US" altLang="ja-JP" sz="2800" b="0" i="1" smtClean="0">
                              <a:latin typeface="Cambria Math" panose="02040503050406030204" pitchFamily="18" charset="0"/>
                              <a:ea typeface="Cambria Math" panose="02040503050406030204" pitchFamily="18" charset="0"/>
                            </a:rPr>
                            <m:t>−</m:t>
                          </m:r>
                        </m:sup>
                      </m:sSup>
                    </m:oMath>
                  </m:oMathPara>
                </a14:m>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82055" y="5158859"/>
                <a:ext cx="5616054" cy="1699272"/>
              </a:xfrm>
              <a:blipFill rotWithShape="0">
                <a:blip r:embed="rId3"/>
                <a:stretch>
                  <a:fillRect/>
                </a:stretch>
              </a:blipFill>
            </p:spPr>
            <p:txBody>
              <a:bodyPr/>
              <a:lstStyle/>
              <a:p>
                <a:r>
                  <a:rPr lang="ja-JP" altLang="en-US">
                    <a:noFill/>
                  </a:rPr>
                  <a:t> </a:t>
                </a:r>
              </a:p>
            </p:txBody>
          </p:sp>
        </mc:Fallback>
      </mc:AlternateContent>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l="3125" t="22917" r="27344" b="8333"/>
          <a:stretch>
            <a:fillRect/>
          </a:stretch>
        </p:blipFill>
        <p:spPr bwMode="auto">
          <a:xfrm>
            <a:off x="6400901" y="2019869"/>
            <a:ext cx="5378601" cy="398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5" name="テキスト ボックス 4"/>
              <p:cNvSpPr txBox="1"/>
              <p:nvPr/>
            </p:nvSpPr>
            <p:spPr>
              <a:xfrm>
                <a:off x="320041" y="1905506"/>
                <a:ext cx="5940082" cy="3539430"/>
              </a:xfrm>
              <a:prstGeom prst="rect">
                <a:avLst/>
              </a:prstGeom>
              <a:noFill/>
            </p:spPr>
            <p:txBody>
              <a:bodyPr wrap="square" rtlCol="0">
                <a:spAutoFit/>
              </a:bodyPr>
              <a:lstStyle/>
              <a:p>
                <a14:m>
                  <m:oMath xmlns:m="http://schemas.openxmlformats.org/officeDocument/2006/math">
                    <m:sSup>
                      <m:sSupPr>
                        <m:ctrlPr>
                          <a:rPr kumimoji="1" lang="en-US" altLang="ja-JP" sz="2800" i="1" smtClean="0">
                            <a:latin typeface="Cambria Math"/>
                          </a:rPr>
                        </m:ctrlPr>
                      </m:sSupPr>
                      <m:e>
                        <m:r>
                          <a:rPr kumimoji="1" lang="en-US" altLang="ja-JP" sz="2800" b="0" i="1" smtClean="0">
                            <a:latin typeface="Cambria Math" panose="02040503050406030204" pitchFamily="18" charset="0"/>
                          </a:rPr>
                          <m:t>10</m:t>
                        </m:r>
                      </m:e>
                      <m:sup>
                        <m:r>
                          <a:rPr kumimoji="1" lang="en-US" altLang="ja-JP" sz="2800" b="0" i="1" smtClean="0">
                            <a:latin typeface="Cambria Math" panose="02040503050406030204" pitchFamily="18" charset="0"/>
                          </a:rPr>
                          <m:t>18</m:t>
                        </m:r>
                      </m:sup>
                    </m:sSup>
                    <m:r>
                      <a:rPr kumimoji="1" lang="en-US" altLang="ja-JP" sz="2800" b="0" i="1" smtClean="0">
                        <a:latin typeface="Cambria Math" panose="02040503050406030204" pitchFamily="18" charset="0"/>
                      </a:rPr>
                      <m:t>~</m:t>
                    </m:r>
                    <m:sSup>
                      <m:sSupPr>
                        <m:ctrlPr>
                          <a:rPr kumimoji="1" lang="en-US" altLang="ja-JP" sz="2800" b="0" i="1" smtClean="0">
                            <a:latin typeface="Cambria Math"/>
                          </a:rPr>
                        </m:ctrlPr>
                      </m:sSupPr>
                      <m:e>
                        <m:r>
                          <a:rPr kumimoji="1" lang="en-US" altLang="ja-JP" sz="2800" b="0" i="1" smtClean="0">
                            <a:latin typeface="Cambria Math" panose="02040503050406030204" pitchFamily="18" charset="0"/>
                          </a:rPr>
                          <m:t>10</m:t>
                        </m:r>
                      </m:e>
                      <m:sup>
                        <m:r>
                          <a:rPr kumimoji="1" lang="en-US" altLang="ja-JP" sz="2800" b="0" i="1" smtClean="0">
                            <a:latin typeface="Cambria Math" panose="02040503050406030204" pitchFamily="18" charset="0"/>
                          </a:rPr>
                          <m:t>20</m:t>
                        </m:r>
                      </m:sup>
                    </m:sSup>
                  </m:oMath>
                </a14:m>
                <a:r>
                  <a:rPr kumimoji="1" lang="en-US" altLang="ja-JP" sz="2800" dirty="0" smtClean="0"/>
                  <a:t>eV</a:t>
                </a:r>
                <a:r>
                  <a:rPr kumimoji="1" lang="ja-JP" altLang="en-US" sz="2800" dirty="0" smtClean="0"/>
                  <a:t>の宇宙線が陽子だとすると、宇宙背景放射の光子と相互作用をしてエネルギーが減少すると予測される</a:t>
                </a:r>
                <a:endParaRPr kumimoji="1" lang="en-US" altLang="ja-JP" sz="2800" dirty="0" smtClean="0"/>
              </a:p>
              <a:p>
                <a:r>
                  <a:rPr kumimoji="1" lang="ja-JP" altLang="en-US" sz="2800" dirty="0" smtClean="0"/>
                  <a:t>→観測と矛盾しない</a:t>
                </a:r>
                <a:endParaRPr kumimoji="1" lang="en-US" altLang="ja-JP" sz="2800" dirty="0" smtClean="0"/>
              </a:p>
              <a:p>
                <a:endParaRPr kumimoji="1" lang="en-US" altLang="ja-JP" sz="2800" dirty="0"/>
              </a:p>
              <a:p>
                <a14:m>
                  <m:oMath xmlns:m="http://schemas.openxmlformats.org/officeDocument/2006/math">
                    <m:sSup>
                      <m:sSupPr>
                        <m:ctrlPr>
                          <a:rPr kumimoji="1" lang="en-US" altLang="ja-JP" sz="2800" b="0" i="1" smtClean="0">
                            <a:solidFill>
                              <a:srgbClr val="FFFF00"/>
                            </a:solidFill>
                            <a:latin typeface="Cambria Math"/>
                          </a:rPr>
                        </m:ctrlPr>
                      </m:sSupPr>
                      <m:e>
                        <m:r>
                          <a:rPr kumimoji="1" lang="en-US" altLang="ja-JP" sz="2800" b="0" i="1" smtClean="0">
                            <a:solidFill>
                              <a:srgbClr val="FFFF00"/>
                            </a:solidFill>
                            <a:latin typeface="Cambria Math" panose="02040503050406030204" pitchFamily="18" charset="0"/>
                          </a:rPr>
                          <m:t>10</m:t>
                        </m:r>
                      </m:e>
                      <m:sup>
                        <m:r>
                          <a:rPr kumimoji="1" lang="en-US" altLang="ja-JP" sz="2800" b="0" i="1" smtClean="0">
                            <a:solidFill>
                              <a:srgbClr val="FFFF00"/>
                            </a:solidFill>
                            <a:latin typeface="Cambria Math" panose="02040503050406030204" pitchFamily="18" charset="0"/>
                          </a:rPr>
                          <m:t>19</m:t>
                        </m:r>
                      </m:sup>
                    </m:sSup>
                  </m:oMath>
                </a14:m>
                <a:r>
                  <a:rPr kumimoji="1" lang="en-US" altLang="ja-JP" sz="2800" dirty="0" smtClean="0">
                    <a:solidFill>
                      <a:srgbClr val="FFFF00"/>
                    </a:solidFill>
                  </a:rPr>
                  <a:t>eV</a:t>
                </a:r>
                <a:r>
                  <a:rPr kumimoji="1" lang="ja-JP" altLang="en-US" sz="2800" dirty="0" smtClean="0">
                    <a:solidFill>
                      <a:srgbClr val="FFFF00"/>
                    </a:solidFill>
                  </a:rPr>
                  <a:t>の平均自由行程：</a:t>
                </a:r>
                <a:r>
                  <a:rPr kumimoji="1" lang="en-US" altLang="ja-JP" sz="2800" dirty="0" smtClean="0">
                    <a:solidFill>
                      <a:srgbClr val="FFFF00"/>
                    </a:solidFill>
                  </a:rPr>
                  <a:t>100Mpc</a:t>
                </a:r>
              </a:p>
              <a:p>
                <a14:m>
                  <m:oMath xmlns:m="http://schemas.openxmlformats.org/officeDocument/2006/math">
                    <m:sSup>
                      <m:sSupPr>
                        <m:ctrlPr>
                          <a:rPr kumimoji="1" lang="en-US" altLang="ja-JP" sz="2800" i="1">
                            <a:solidFill>
                              <a:srgbClr val="FFFF00"/>
                            </a:solidFill>
                            <a:latin typeface="Cambria Math"/>
                          </a:rPr>
                        </m:ctrlPr>
                      </m:sSupPr>
                      <m:e>
                        <m:r>
                          <a:rPr kumimoji="1" lang="en-US" altLang="ja-JP" sz="2800" i="1">
                            <a:solidFill>
                              <a:srgbClr val="FFFF00"/>
                            </a:solidFill>
                            <a:latin typeface="Cambria Math" panose="02040503050406030204" pitchFamily="18" charset="0"/>
                          </a:rPr>
                          <m:t>10</m:t>
                        </m:r>
                      </m:e>
                      <m:sup>
                        <m:r>
                          <a:rPr kumimoji="1" lang="en-US" altLang="ja-JP" sz="2800" b="0" i="1" smtClean="0">
                            <a:solidFill>
                              <a:srgbClr val="FFFF00"/>
                            </a:solidFill>
                            <a:latin typeface="Cambria Math" panose="02040503050406030204" pitchFamily="18" charset="0"/>
                          </a:rPr>
                          <m:t>20</m:t>
                        </m:r>
                      </m:sup>
                    </m:sSup>
                  </m:oMath>
                </a14:m>
                <a:r>
                  <a:rPr kumimoji="1" lang="en-US" altLang="ja-JP" sz="2800" dirty="0">
                    <a:solidFill>
                      <a:srgbClr val="FFFF00"/>
                    </a:solidFill>
                  </a:rPr>
                  <a:t>eV</a:t>
                </a:r>
                <a:r>
                  <a:rPr kumimoji="1" lang="ja-JP" altLang="en-US" sz="2800" dirty="0">
                    <a:solidFill>
                      <a:srgbClr val="FFFF00"/>
                    </a:solidFill>
                  </a:rPr>
                  <a:t>の平均自由行程</a:t>
                </a:r>
                <a:r>
                  <a:rPr kumimoji="1" lang="ja-JP" altLang="en-US" sz="2800" dirty="0" smtClean="0">
                    <a:solidFill>
                      <a:srgbClr val="FFFF00"/>
                    </a:solidFill>
                  </a:rPr>
                  <a:t>：数</a:t>
                </a:r>
                <a:r>
                  <a:rPr kumimoji="1" lang="en-US" altLang="ja-JP" sz="2800" dirty="0" smtClean="0">
                    <a:solidFill>
                      <a:srgbClr val="FFFF00"/>
                    </a:solidFill>
                  </a:rPr>
                  <a:t>10Mpc</a:t>
                </a:r>
                <a:endParaRPr kumimoji="1" lang="en-US" altLang="ja-JP" sz="2800" dirty="0">
                  <a:solidFill>
                    <a:srgbClr val="FFFF00"/>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20041" y="1905506"/>
                <a:ext cx="5940082" cy="3539430"/>
              </a:xfrm>
              <a:prstGeom prst="rect">
                <a:avLst/>
              </a:prstGeom>
              <a:blipFill rotWithShape="0">
                <a:blip r:embed="rId5"/>
                <a:stretch>
                  <a:fillRect l="-2156" t="-2586" r="-821" b="-431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36975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100Mpc</a:t>
            </a:r>
            <a:r>
              <a:rPr lang="ja-JP" altLang="en-US" dirty="0" smtClean="0"/>
              <a:t>はどれくらいの大きさなのか？</a:t>
            </a:r>
            <a:endParaRPr kumimoji="1" lang="ja-JP" altLang="en-US" dirty="0"/>
          </a:p>
        </p:txBody>
      </p:sp>
      <p:sp>
        <p:nvSpPr>
          <p:cNvPr id="3" name="コンテンツ プレースホルダー 2"/>
          <p:cNvSpPr>
            <a:spLocks noGrp="1"/>
          </p:cNvSpPr>
          <p:nvPr>
            <p:ph idx="1"/>
          </p:nvPr>
        </p:nvSpPr>
        <p:spPr>
          <a:xfrm>
            <a:off x="191068" y="1801504"/>
            <a:ext cx="11891749" cy="4885897"/>
          </a:xfrm>
        </p:spPr>
        <p:txBody>
          <a:bodyPr>
            <a:normAutofit/>
          </a:bodyPr>
          <a:lstStyle/>
          <a:p>
            <a:pPr marL="0" indent="0">
              <a:buNone/>
            </a:pPr>
            <a:r>
              <a:rPr kumimoji="1" lang="ja-JP" altLang="en-US" sz="2400" dirty="0" smtClean="0"/>
              <a:t>天の川銀河の直径：</a:t>
            </a:r>
            <a:r>
              <a:rPr kumimoji="1" lang="en-US" altLang="ja-JP" sz="2400" dirty="0" smtClean="0"/>
              <a:t>30kpc</a:t>
            </a:r>
          </a:p>
          <a:p>
            <a:pPr marL="0" indent="0">
              <a:buNone/>
            </a:pPr>
            <a:r>
              <a:rPr lang="ja-JP" altLang="en-US" sz="2400" dirty="0" smtClean="0"/>
              <a:t>銀河団の直径：</a:t>
            </a:r>
            <a:r>
              <a:rPr lang="en-US" altLang="ja-JP" sz="2400" dirty="0" smtClean="0"/>
              <a:t>5Mpc</a:t>
            </a:r>
          </a:p>
          <a:p>
            <a:pPr marL="0" indent="0">
              <a:buNone/>
            </a:pPr>
            <a:r>
              <a:rPr kumimoji="1" lang="ja-JP" altLang="en-US" sz="2400" dirty="0" smtClean="0"/>
              <a:t>おとめ座超銀河団の直径：</a:t>
            </a:r>
            <a:r>
              <a:rPr kumimoji="1" lang="en-US" altLang="ja-JP" sz="2400" dirty="0" smtClean="0"/>
              <a:t>61Mpc</a:t>
            </a:r>
          </a:p>
          <a:p>
            <a:pPr marL="0" indent="0">
              <a:buNone/>
            </a:pPr>
            <a:endParaRPr kumimoji="1" lang="en-US" altLang="ja-JP" sz="2400" dirty="0" smtClean="0"/>
          </a:p>
          <a:p>
            <a:pPr marL="0" indent="0">
              <a:buNone/>
            </a:pPr>
            <a:r>
              <a:rPr lang="ja-JP" altLang="en-US" sz="2400" dirty="0"/>
              <a:t>おとめ</a:t>
            </a:r>
            <a:r>
              <a:rPr kumimoji="1" lang="ja-JP" altLang="en-US" sz="2400" dirty="0" smtClean="0"/>
              <a:t>座超銀河団に含まれるような天体に絞られる</a:t>
            </a:r>
            <a:endParaRPr kumimoji="1" lang="en-US" altLang="ja-JP" sz="2400" dirty="0" smtClean="0"/>
          </a:p>
          <a:p>
            <a:pPr marL="0" indent="0">
              <a:buNone/>
            </a:pPr>
            <a:endParaRPr kumimoji="1" lang="en-US" altLang="ja-JP" sz="2400" dirty="0" smtClean="0"/>
          </a:p>
          <a:p>
            <a:pPr marL="0" indent="0">
              <a:buNone/>
            </a:pPr>
            <a:endParaRPr lang="en-US" altLang="ja-JP" sz="2400" dirty="0"/>
          </a:p>
          <a:p>
            <a:pPr marL="0" indent="0">
              <a:buNone/>
            </a:pPr>
            <a:r>
              <a:rPr lang="ja-JP" altLang="en-US" sz="2400" dirty="0"/>
              <a:t>ポイント</a:t>
            </a:r>
            <a:r>
              <a:rPr kumimoji="1" lang="ja-JP" altLang="en-US" sz="2400" dirty="0" smtClean="0"/>
              <a:t>：</a:t>
            </a:r>
            <a:endParaRPr kumimoji="1" lang="en-US" altLang="ja-JP" sz="2400" dirty="0" smtClean="0"/>
          </a:p>
          <a:p>
            <a:pPr marL="0" indent="0">
              <a:buNone/>
            </a:pPr>
            <a:r>
              <a:rPr kumimoji="1" lang="en-US" altLang="ja-JP" sz="2400" dirty="0" smtClean="0">
                <a:solidFill>
                  <a:srgbClr val="FFFF00"/>
                </a:solidFill>
              </a:rPr>
              <a:t>GZK</a:t>
            </a:r>
            <a:r>
              <a:rPr kumimoji="1" lang="ja-JP" altLang="en-US" sz="2400" dirty="0" smtClean="0">
                <a:solidFill>
                  <a:srgbClr val="FFFF00"/>
                </a:solidFill>
              </a:rPr>
              <a:t>機構が正しいならば、最高エネルギー宇宙線源としては遠くの</a:t>
            </a:r>
            <a:r>
              <a:rPr lang="ja-JP" altLang="en-US" sz="2400" dirty="0">
                <a:solidFill>
                  <a:srgbClr val="FFFF00"/>
                </a:solidFill>
              </a:rPr>
              <a:t>銀河</a:t>
            </a:r>
            <a:r>
              <a:rPr kumimoji="1" lang="ja-JP" altLang="en-US" sz="2400" dirty="0" smtClean="0">
                <a:solidFill>
                  <a:srgbClr val="FFFF00"/>
                </a:solidFill>
              </a:rPr>
              <a:t>は対象にならない</a:t>
            </a:r>
            <a:endParaRPr kumimoji="1" lang="en-US" altLang="ja-JP" sz="2400" dirty="0" smtClean="0">
              <a:solidFill>
                <a:srgbClr val="FFFF00"/>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449" y="150125"/>
            <a:ext cx="8716368" cy="6537276"/>
          </a:xfrm>
          <a:prstGeom prst="rect">
            <a:avLst/>
          </a:prstGeom>
        </p:spPr>
      </p:pic>
    </p:spTree>
    <p:extLst>
      <p:ext uri="{BB962C8B-B14F-4D97-AF65-F5344CB8AC3E}">
        <p14:creationId xmlns:p14="http://schemas.microsoft.com/office/powerpoint/2010/main" val="38087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宇宙線の何を測るか？</a:t>
            </a:r>
            <a:endParaRPr kumimoji="1" lang="ja-JP" altLang="en-US" dirty="0"/>
          </a:p>
        </p:txBody>
      </p:sp>
      <p:sp>
        <p:nvSpPr>
          <p:cNvPr id="3" name="コンテンツ プレースホルダー 2"/>
          <p:cNvSpPr>
            <a:spLocks noGrp="1"/>
          </p:cNvSpPr>
          <p:nvPr>
            <p:ph idx="1"/>
          </p:nvPr>
        </p:nvSpPr>
        <p:spPr>
          <a:xfrm>
            <a:off x="685800" y="2065867"/>
            <a:ext cx="10131425" cy="3649133"/>
          </a:xfrm>
        </p:spPr>
        <p:txBody>
          <a:bodyPr>
            <a:normAutofit/>
          </a:bodyPr>
          <a:lstStyle/>
          <a:p>
            <a:r>
              <a:rPr kumimoji="1" lang="ja-JP" altLang="en-US" sz="2800" dirty="0" smtClean="0"/>
              <a:t>到来方向</a:t>
            </a:r>
            <a:endParaRPr kumimoji="1" lang="en-US" altLang="ja-JP" sz="2800" dirty="0" smtClean="0"/>
          </a:p>
          <a:p>
            <a:pPr marL="0" indent="0">
              <a:buNone/>
            </a:pPr>
            <a:r>
              <a:rPr kumimoji="1" lang="en-US" altLang="ja-JP" sz="2800" dirty="0" smtClean="0"/>
              <a:t>	</a:t>
            </a:r>
            <a:r>
              <a:rPr kumimoji="1" lang="ja-JP" altLang="en-US" sz="2800" dirty="0" smtClean="0"/>
              <a:t>→発生源の特定</a:t>
            </a:r>
            <a:endParaRPr kumimoji="1" lang="en-US" altLang="ja-JP" sz="2800" dirty="0" smtClean="0"/>
          </a:p>
          <a:p>
            <a:r>
              <a:rPr lang="ja-JP" altLang="en-US" sz="2800" dirty="0" smtClean="0"/>
              <a:t>エネルギー</a:t>
            </a:r>
            <a:endParaRPr lang="en-US" altLang="ja-JP" sz="2800" dirty="0" smtClean="0"/>
          </a:p>
          <a:p>
            <a:pPr marL="0" indent="0">
              <a:buNone/>
            </a:pPr>
            <a:r>
              <a:rPr lang="en-US" altLang="ja-JP" sz="2800" dirty="0" smtClean="0"/>
              <a:t>	</a:t>
            </a:r>
            <a:r>
              <a:rPr lang="ja-JP" altLang="en-US" sz="2800" dirty="0" smtClean="0"/>
              <a:t>→</a:t>
            </a:r>
            <a:r>
              <a:rPr lang="en-US" altLang="ja-JP" sz="2800" dirty="0" smtClean="0"/>
              <a:t>GZK</a:t>
            </a:r>
            <a:r>
              <a:rPr lang="ja-JP" altLang="en-US" sz="2800" dirty="0" smtClean="0"/>
              <a:t>カットオフの検証</a:t>
            </a:r>
            <a:endParaRPr lang="en-US" altLang="ja-JP" sz="2800" dirty="0" smtClean="0"/>
          </a:p>
          <a:p>
            <a:r>
              <a:rPr kumimoji="1" lang="ja-JP" altLang="en-US" sz="2800" dirty="0" smtClean="0"/>
              <a:t>組成</a:t>
            </a:r>
            <a:endParaRPr kumimoji="1" lang="en-US" altLang="ja-JP" sz="2800" dirty="0" smtClean="0"/>
          </a:p>
          <a:p>
            <a:pPr marL="457200" lvl="1" indent="0">
              <a:buNone/>
            </a:pPr>
            <a:r>
              <a:rPr kumimoji="1" lang="ja-JP" altLang="en-US" sz="2600" dirty="0" smtClean="0"/>
              <a:t>→発生機構の手がかり</a:t>
            </a:r>
            <a:endParaRPr kumimoji="1" lang="ja-JP" altLang="en-US" sz="2600" dirty="0"/>
          </a:p>
        </p:txBody>
      </p:sp>
      <p:sp>
        <p:nvSpPr>
          <p:cNvPr id="4" name="コンテンツ プレースホルダー 2"/>
          <p:cNvSpPr txBox="1">
            <a:spLocks/>
          </p:cNvSpPr>
          <p:nvPr/>
        </p:nvSpPr>
        <p:spPr>
          <a:xfrm>
            <a:off x="3224284" y="4059451"/>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buNone/>
            </a:pPr>
            <a:r>
              <a:rPr lang="ja-JP" altLang="en-US" sz="4000" dirty="0" smtClean="0"/>
              <a:t>ではどうやって測ろう？</a:t>
            </a:r>
            <a:endParaRPr lang="ja-JP" altLang="en-US" sz="4000"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042" y="1337733"/>
            <a:ext cx="6294438" cy="4170677"/>
          </a:xfrm>
          <a:prstGeom prst="rect">
            <a:avLst/>
          </a:prstGeom>
        </p:spPr>
      </p:pic>
    </p:spTree>
    <p:extLst>
      <p:ext uri="{BB962C8B-B14F-4D97-AF65-F5344CB8AC3E}">
        <p14:creationId xmlns:p14="http://schemas.microsoft.com/office/powerpoint/2010/main" val="30454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9273" y="0"/>
            <a:ext cx="10131425" cy="1456267"/>
          </a:xfrm>
        </p:spPr>
        <p:txBody>
          <a:bodyPr/>
          <a:lstStyle/>
          <a:p>
            <a:r>
              <a:rPr kumimoji="1" lang="ja-JP" altLang="en-US" dirty="0" smtClean="0"/>
              <a:t>空気シャワーとは？</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48653" y="1097528"/>
                <a:ext cx="4677770" cy="5978352"/>
              </a:xfrm>
            </p:spPr>
            <p:txBody>
              <a:bodyPr>
                <a:normAutofit lnSpcReduction="10000"/>
              </a:bodyPr>
              <a:lstStyle/>
              <a:p>
                <a:pPr marL="342900" indent="-342900">
                  <a:buFont typeface="+mj-lt"/>
                  <a:buAutoNum type="arabicPeriod"/>
                </a:pPr>
                <a:r>
                  <a:rPr lang="ja-JP" altLang="en-US" sz="2800" dirty="0" smtClean="0"/>
                  <a:t>高エネルギー宇宙</a:t>
                </a:r>
                <a:r>
                  <a:rPr lang="ja-JP" altLang="en-US" sz="2800" dirty="0"/>
                  <a:t>線</a:t>
                </a:r>
                <a:r>
                  <a:rPr lang="ja-JP" altLang="en-US" sz="2800" dirty="0" smtClean="0"/>
                  <a:t>が空気分子に衝突</a:t>
                </a:r>
                <a:endParaRPr lang="en-US" altLang="ja-JP" sz="2800" dirty="0" smtClean="0"/>
              </a:p>
              <a:p>
                <a:pPr marL="342900" indent="-342900">
                  <a:buFont typeface="+mj-lt"/>
                  <a:buAutoNum type="arabicPeriod"/>
                </a:pPr>
                <a:r>
                  <a:rPr kumimoji="1" lang="ja-JP" altLang="en-US" sz="2800" dirty="0" smtClean="0"/>
                  <a:t>電磁カスケード</a:t>
                </a:r>
                <a:r>
                  <a:rPr lang="en-US" altLang="ja-JP" sz="2800" dirty="0"/>
                  <a:t>&amp;</a:t>
                </a:r>
                <a:r>
                  <a:rPr kumimoji="1" lang="ja-JP" altLang="en-US" sz="2800" dirty="0" smtClean="0"/>
                  <a:t>ハドロンシャワー</a:t>
                </a:r>
                <a:endParaRPr kumimoji="1" lang="en-US" altLang="ja-JP" sz="2800" dirty="0" smtClean="0"/>
              </a:p>
              <a:p>
                <a:pPr marL="342900" indent="-342900">
                  <a:buFont typeface="+mj-lt"/>
                  <a:buAutoNum type="arabicPeriod"/>
                </a:pPr>
                <a:r>
                  <a:rPr kumimoji="1" lang="ja-JP" altLang="en-US" sz="2800" dirty="0" smtClean="0"/>
                  <a:t>地面に電子・陽電子・</a:t>
                </a:r>
                <a:r>
                  <a:rPr kumimoji="1" lang="en-US" altLang="ja-JP" sz="2800" dirty="0" smtClean="0"/>
                  <a:t>γ</a:t>
                </a:r>
                <a:r>
                  <a:rPr kumimoji="1" lang="ja-JP" altLang="en-US" sz="2800" dirty="0" smtClean="0"/>
                  <a:t>線・ミューオンが降り注ぐ</a:t>
                </a:r>
                <a:endParaRPr kumimoji="1" lang="en-US" altLang="ja-JP" sz="2800" dirty="0" smtClean="0"/>
              </a:p>
              <a:p>
                <a:pPr marL="0" indent="0">
                  <a:buNone/>
                </a:pPr>
                <a:endParaRPr kumimoji="1" lang="en-US" altLang="ja-JP" sz="2800" dirty="0" smtClean="0"/>
              </a:p>
              <a:p>
                <a:pPr marL="0" indent="0">
                  <a:buNone/>
                </a:pPr>
                <a14:m>
                  <m:oMath xmlns:m="http://schemas.openxmlformats.org/officeDocument/2006/math">
                    <m:sSup>
                      <m:sSupPr>
                        <m:ctrlPr>
                          <a:rPr kumimoji="1" lang="en-US" altLang="ja-JP" sz="2800" i="1" smtClean="0">
                            <a:latin typeface="Cambria Math"/>
                          </a:rPr>
                        </m:ctrlPr>
                      </m:sSupPr>
                      <m:e>
                        <m:r>
                          <a:rPr kumimoji="1" lang="en-US" altLang="ja-JP" sz="2800" b="0" i="1" smtClean="0">
                            <a:latin typeface="Cambria Math" panose="02040503050406030204" pitchFamily="18" charset="0"/>
                          </a:rPr>
                          <m:t>5 </m:t>
                        </m:r>
                        <m:r>
                          <a:rPr kumimoji="1" lang="en-US" altLang="ja-JP" sz="2800" b="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rPr>
                          <m:t>10</m:t>
                        </m:r>
                      </m:e>
                      <m:sup>
                        <m:r>
                          <a:rPr kumimoji="1" lang="en-US" altLang="ja-JP" sz="2800" b="0" i="1" smtClean="0">
                            <a:latin typeface="Cambria Math" panose="02040503050406030204" pitchFamily="18" charset="0"/>
                          </a:rPr>
                          <m:t>19</m:t>
                        </m:r>
                      </m:sup>
                    </m:sSup>
                  </m:oMath>
                </a14:m>
                <a:r>
                  <a:rPr kumimoji="1" lang="en-US" altLang="ja-JP" sz="2800" dirty="0" smtClean="0"/>
                  <a:t>eV</a:t>
                </a:r>
                <a:r>
                  <a:rPr kumimoji="1" lang="ja-JP" altLang="en-US" sz="2800" dirty="0" smtClean="0"/>
                  <a:t>だと</a:t>
                </a:r>
                <a:r>
                  <a:rPr lang="ja-JP" altLang="en-US" sz="2800" dirty="0"/>
                  <a:t>・・・</a:t>
                </a:r>
                <a:endParaRPr kumimoji="1" lang="en-US" altLang="ja-JP" sz="2800" dirty="0" smtClean="0"/>
              </a:p>
              <a:p>
                <a:pPr marL="0" indent="0">
                  <a:buNone/>
                </a:pPr>
                <a:r>
                  <a:rPr lang="ja-JP" altLang="en-US" sz="2800" dirty="0" smtClean="0"/>
                  <a:t>半径：</a:t>
                </a:r>
                <a:r>
                  <a:rPr lang="ja-JP" altLang="en-US" sz="2800" dirty="0"/>
                  <a:t>数</a:t>
                </a:r>
                <a:r>
                  <a:rPr lang="en-US" altLang="ja-JP" sz="2800" dirty="0" smtClean="0"/>
                  <a:t>km</a:t>
                </a:r>
                <a:r>
                  <a:rPr lang="ja-JP" altLang="en-US" sz="2800" dirty="0" smtClean="0"/>
                  <a:t>　粒子数：</a:t>
                </a:r>
                <a14:m>
                  <m:oMath xmlns:m="http://schemas.openxmlformats.org/officeDocument/2006/math">
                    <m:sSup>
                      <m:sSupPr>
                        <m:ctrlPr>
                          <a:rPr lang="en-US" altLang="ja-JP" sz="2800" b="0" i="1" smtClean="0">
                            <a:latin typeface="Cambria Math"/>
                          </a:rPr>
                        </m:ctrlPr>
                      </m:sSupPr>
                      <m:e>
                        <m:r>
                          <a:rPr lang="en-US" altLang="ja-JP" sz="2800" b="0" i="1" smtClean="0">
                            <a:latin typeface="Cambria Math" panose="02040503050406030204" pitchFamily="18" charset="0"/>
                          </a:rPr>
                          <m:t>10</m:t>
                        </m:r>
                      </m:e>
                      <m:sup>
                        <m:r>
                          <a:rPr lang="en-US" altLang="ja-JP" sz="2800" b="0" i="1" smtClean="0">
                            <a:latin typeface="Cambria Math" panose="02040503050406030204" pitchFamily="18" charset="0"/>
                          </a:rPr>
                          <m:t>10</m:t>
                        </m:r>
                      </m:sup>
                    </m:sSup>
                    <m:r>
                      <a:rPr lang="ja-JP" altLang="en-US" sz="2800" i="1">
                        <a:latin typeface="Cambria Math" panose="02040503050406030204" pitchFamily="18" charset="0"/>
                      </a:rPr>
                      <m:t>個</m:t>
                    </m:r>
                  </m:oMath>
                </a14:m>
                <a:endParaRPr lang="en-US" altLang="ja-JP" sz="2800" dirty="0" smtClean="0"/>
              </a:p>
              <a:p>
                <a:pPr marL="0" indent="0">
                  <a:buNone/>
                </a:pPr>
                <a:endParaRPr lang="en-US" altLang="ja-JP" sz="2800" dirty="0" smtClean="0"/>
              </a:p>
              <a:p>
                <a:pPr marL="0" indent="0">
                  <a:buNone/>
                </a:pPr>
                <a:r>
                  <a:rPr lang="ja-JP" altLang="en-US" sz="2800" dirty="0" smtClean="0"/>
                  <a:t>シャワーの</a:t>
                </a:r>
                <a:r>
                  <a:rPr lang="ja-JP" altLang="en-US" sz="2800" dirty="0"/>
                  <a:t>発達の</a:t>
                </a:r>
                <a:r>
                  <a:rPr lang="ja-JP" altLang="en-US" sz="2800" dirty="0" smtClean="0"/>
                  <a:t>仕方は宇宙線の種類に依存</a:t>
                </a:r>
                <a:endParaRPr kumimoji="1" lang="en-US" altLang="ja-JP" sz="2800"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48653" y="1097528"/>
                <a:ext cx="4677770" cy="5978352"/>
              </a:xfrm>
              <a:blipFill rotWithShape="0">
                <a:blip r:embed="rId2"/>
                <a:stretch>
                  <a:fillRect l="-2738" t="-1631" r="-1956"/>
                </a:stretch>
              </a:blipFill>
            </p:spPr>
            <p:txBody>
              <a:bodyPr/>
              <a:lstStyle/>
              <a:p>
                <a:r>
                  <a:rPr lang="ja-JP" altLang="en-US">
                    <a:noFill/>
                  </a:rPr>
                  <a:t> </a:t>
                </a:r>
              </a:p>
            </p:txBody>
          </p:sp>
        </mc:Fallback>
      </mc:AlternateContent>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714" y="1045022"/>
            <a:ext cx="6592220" cy="5477639"/>
          </a:xfrm>
          <a:prstGeom prst="rect">
            <a:avLst/>
          </a:prstGeom>
        </p:spPr>
      </p:pic>
    </p:spTree>
    <p:extLst>
      <p:ext uri="{BB962C8B-B14F-4D97-AF65-F5344CB8AC3E}">
        <p14:creationId xmlns:p14="http://schemas.microsoft.com/office/powerpoint/2010/main" val="1890982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どうやって測るのか？</a:t>
            </a:r>
            <a:endParaRPr kumimoji="1" lang="ja-JP" altLang="en-US" dirty="0"/>
          </a:p>
        </p:txBody>
      </p:sp>
      <p:sp>
        <p:nvSpPr>
          <p:cNvPr id="3" name="コンテンツ プレースホルダー 2"/>
          <p:cNvSpPr>
            <a:spLocks noGrp="1"/>
          </p:cNvSpPr>
          <p:nvPr>
            <p:ph idx="1"/>
          </p:nvPr>
        </p:nvSpPr>
        <p:spPr>
          <a:xfrm>
            <a:off x="267287" y="2142067"/>
            <a:ext cx="10549940" cy="3649133"/>
          </a:xfrm>
        </p:spPr>
        <p:txBody>
          <a:bodyPr>
            <a:normAutofit fontScale="62500" lnSpcReduction="20000"/>
          </a:bodyPr>
          <a:lstStyle/>
          <a:p>
            <a:endParaRPr lang="en-US" altLang="ja-JP" sz="4000" dirty="0"/>
          </a:p>
          <a:p>
            <a:r>
              <a:rPr lang="ja-JP" altLang="en-US" sz="4000" dirty="0"/>
              <a:t>超高エネルギー宇宙</a:t>
            </a:r>
            <a:r>
              <a:rPr lang="ja-JP" altLang="en-US" sz="4000" dirty="0" smtClean="0"/>
              <a:t>線は大気と相互作用をする</a:t>
            </a:r>
            <a:endParaRPr lang="en-US" altLang="ja-JP" sz="4000" dirty="0" smtClean="0"/>
          </a:p>
          <a:p>
            <a:endParaRPr lang="en-US" altLang="ja-JP" sz="4000" dirty="0"/>
          </a:p>
          <a:p>
            <a:r>
              <a:rPr lang="ja-JP" altLang="en-US" sz="4000" dirty="0"/>
              <a:t>電磁</a:t>
            </a:r>
            <a:r>
              <a:rPr lang="ja-JP" altLang="en-US" sz="4000" dirty="0" smtClean="0"/>
              <a:t>カスケード、ハドロンシャワーはフットプリントが大きい</a:t>
            </a:r>
            <a:endParaRPr lang="en-US" altLang="ja-JP" sz="4000" dirty="0"/>
          </a:p>
          <a:p>
            <a:pPr marL="914400" lvl="2" indent="0">
              <a:buNone/>
            </a:pPr>
            <a:r>
              <a:rPr lang="ja-JP" altLang="en-US" sz="4000" dirty="0" smtClean="0"/>
              <a:t>→地表で放射線検出できる！</a:t>
            </a:r>
            <a:endParaRPr lang="en-US" altLang="ja-JP" sz="4000" dirty="0" smtClean="0"/>
          </a:p>
          <a:p>
            <a:pPr marL="914400" lvl="2" indent="0">
              <a:buNone/>
            </a:pPr>
            <a:endParaRPr lang="en-US" altLang="ja-JP" sz="4000" dirty="0" smtClean="0"/>
          </a:p>
          <a:p>
            <a:r>
              <a:rPr lang="ja-JP" altLang="en-US" sz="4000" dirty="0" smtClean="0"/>
              <a:t>空気シャワーで窒素が蛍光を放つ</a:t>
            </a:r>
            <a:endParaRPr lang="en-US" altLang="ja-JP" sz="4000" dirty="0" smtClean="0"/>
          </a:p>
          <a:p>
            <a:pPr marL="914400" lvl="2" indent="0">
              <a:buNone/>
            </a:pPr>
            <a:r>
              <a:rPr lang="ja-JP" altLang="en-US" sz="4000" dirty="0" smtClean="0"/>
              <a:t>→望遠鏡で見られる！</a:t>
            </a:r>
            <a:endParaRPr lang="en-US" altLang="ja-JP" sz="4000" dirty="0"/>
          </a:p>
          <a:p>
            <a:endParaRPr lang="en-US" altLang="ja-JP" sz="3600" dirty="0"/>
          </a:p>
        </p:txBody>
      </p:sp>
      <p:sp>
        <p:nvSpPr>
          <p:cNvPr id="4" name="タイトル 1"/>
          <p:cNvSpPr txBox="1">
            <a:spLocks/>
          </p:cNvSpPr>
          <p:nvPr/>
        </p:nvSpPr>
        <p:spPr>
          <a:xfrm>
            <a:off x="5028064" y="609599"/>
            <a:ext cx="64360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smtClean="0"/>
              <a:t>→空気シャワーを使おう！</a:t>
            </a:r>
            <a:endParaRPr lang="ja-JP" alt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619" y="1741464"/>
            <a:ext cx="2596054" cy="493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5418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空">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TC103457452[[fn=天空]]</Template>
  <TotalTime>1137</TotalTime>
  <Words>1364</Words>
  <Application>Microsoft Office PowerPoint</Application>
  <PresentationFormat>ユーザー設定</PresentationFormat>
  <Paragraphs>340</Paragraphs>
  <Slides>34</Slides>
  <Notes>19</Notes>
  <HiddenSlides>0</HiddenSlides>
  <MMClips>0</MMClips>
  <ScaleCrop>false</ScaleCrop>
  <HeadingPairs>
    <vt:vector size="4" baseType="variant">
      <vt:variant>
        <vt:lpstr>テーマ</vt:lpstr>
      </vt:variant>
      <vt:variant>
        <vt:i4>1</vt:i4>
      </vt:variant>
      <vt:variant>
        <vt:lpstr>スライド タイトル</vt:lpstr>
      </vt:variant>
      <vt:variant>
        <vt:i4>34</vt:i4>
      </vt:variant>
    </vt:vector>
  </HeadingPairs>
  <TitlesOfParts>
    <vt:vector size="35" baseType="lpstr">
      <vt:lpstr>天空</vt:lpstr>
      <vt:lpstr>最高エネルギー宇宙線</vt:lpstr>
      <vt:lpstr>目次</vt:lpstr>
      <vt:lpstr>最高エネルギー宇宙線（UHCR） とは何か？</vt:lpstr>
      <vt:lpstr>最高エネルギー宇宙線の何を知りたいのか？</vt:lpstr>
      <vt:lpstr>GZK機構</vt:lpstr>
      <vt:lpstr>100Mpcはどれくらいの大きさなのか？</vt:lpstr>
      <vt:lpstr>宇宙線の何を測るか？</vt:lpstr>
      <vt:lpstr>空気シャワーとは？</vt:lpstr>
      <vt:lpstr>どうやって測るのか？</vt:lpstr>
      <vt:lpstr>PowerPoint プレゼンテーション</vt:lpstr>
      <vt:lpstr>PowerPoint プレゼンテーション</vt:lpstr>
      <vt:lpstr>大気蛍光望遠鏡(FD)</vt:lpstr>
      <vt:lpstr>地表検出器(SD)</vt:lpstr>
      <vt:lpstr>今回のプロジェクト研究の目的</vt:lpstr>
      <vt:lpstr>データ解析</vt:lpstr>
      <vt:lpstr>データ解析</vt:lpstr>
      <vt:lpstr>データ解析</vt:lpstr>
      <vt:lpstr>データ解析</vt:lpstr>
      <vt:lpstr>データ解析</vt:lpstr>
      <vt:lpstr>結果</vt:lpstr>
      <vt:lpstr>結果</vt:lpstr>
      <vt:lpstr>5.結果・評価（吉田）</vt:lpstr>
      <vt:lpstr>→　実データと重ねてみよう！</vt:lpstr>
      <vt:lpstr>PowerPoint プレゼンテーション</vt:lpstr>
      <vt:lpstr>結果</vt:lpstr>
      <vt:lpstr>異方性の観測をするには？</vt:lpstr>
      <vt:lpstr>PowerPoint プレゼンテーション</vt:lpstr>
      <vt:lpstr>まとめ：　プロジェクト研究</vt:lpstr>
      <vt:lpstr>今後の展望 　 TAの現在</vt:lpstr>
      <vt:lpstr>将来   TA×4プロジェクト（提案）</vt:lpstr>
      <vt:lpstr>将来　　ＴＡＬＥプロジェクト（一部進行中）</vt:lpstr>
      <vt:lpstr>PowerPoint プレゼンテーション</vt:lpstr>
      <vt:lpstr>将来　ＪＥＭ-ＥＵＳＯ</vt:lpstr>
      <vt:lpstr>ご清聴ありがとうございました！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米田浩基</dc:creator>
  <cp:lastModifiedBy>mitsuo456</cp:lastModifiedBy>
  <cp:revision>81</cp:revision>
  <dcterms:created xsi:type="dcterms:W3CDTF">2014-03-07T08:43:32Z</dcterms:created>
  <dcterms:modified xsi:type="dcterms:W3CDTF">2014-03-08T07:38:11Z</dcterms:modified>
</cp:coreProperties>
</file>