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98" r:id="rId4"/>
    <p:sldId id="294" r:id="rId5"/>
    <p:sldId id="310" r:id="rId6"/>
    <p:sldId id="259" r:id="rId7"/>
    <p:sldId id="282" r:id="rId8"/>
    <p:sldId id="311" r:id="rId9"/>
    <p:sldId id="269" r:id="rId10"/>
    <p:sldId id="312" r:id="rId11"/>
    <p:sldId id="260" r:id="rId12"/>
    <p:sldId id="313" r:id="rId13"/>
    <p:sldId id="317" r:id="rId14"/>
    <p:sldId id="315" r:id="rId15"/>
    <p:sldId id="318" r:id="rId16"/>
    <p:sldId id="261" r:id="rId17"/>
    <p:sldId id="316" r:id="rId18"/>
    <p:sldId id="280" r:id="rId19"/>
    <p:sldId id="277" r:id="rId20"/>
    <p:sldId id="263" r:id="rId21"/>
    <p:sldId id="264" r:id="rId22"/>
    <p:sldId id="265" r:id="rId23"/>
    <p:sldId id="281" r:id="rId24"/>
    <p:sldId id="308" r:id="rId25"/>
    <p:sldId id="284" r:id="rId26"/>
    <p:sldId id="267" r:id="rId27"/>
    <p:sldId id="285" r:id="rId28"/>
    <p:sldId id="286" r:id="rId29"/>
    <p:sldId id="287" r:id="rId30"/>
    <p:sldId id="288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4" autoAdjust="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23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A3C92-F52F-0445-B338-B935C653ACFD}" type="datetimeFigureOut">
              <a:rPr kumimoji="1" lang="ja-JP" altLang="en-US" smtClean="0"/>
              <a:t>2014/03/08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A47E4-98E2-174F-8CC6-4CFCA799E9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378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Inada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774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Yuta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sato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374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Sukeno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9968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Mimura</a:t>
            </a:r>
            <a:r>
              <a:rPr kumimoji="1" lang="en-US" altLang="ja-JP" baseline="0" dirty="0" smtClean="0"/>
              <a:t> Taketo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272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Mimura Taketo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4793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Murata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8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Murata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442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Yamada</a:t>
            </a:r>
          </a:p>
          <a:p>
            <a:r>
              <a:rPr kumimoji="1" lang="en-US" altLang="ja-JP" dirty="0" smtClean="0"/>
              <a:t>Peak Width is from resolution of </a:t>
            </a:r>
            <a:r>
              <a:rPr kumimoji="1" lang="en-US" altLang="ja-JP" dirty="0" err="1" smtClean="0"/>
              <a:t>CsI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5216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Yamada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19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Yamada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1434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Yamada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33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Inada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7427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Yamada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239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Yamada Murata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80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Alpha: background weight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480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Inada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3368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Inada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3595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Yuta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sato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6183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Sato</a:t>
            </a:r>
          </a:p>
          <a:p>
            <a:r>
              <a:rPr kumimoji="1" lang="en-US" altLang="ja-JP" dirty="0" smtClean="0"/>
              <a:t>EF=</a:t>
            </a:r>
            <a:r>
              <a:rPr kumimoji="1" lang="en-US" altLang="ja-JP" baseline="0" dirty="0" smtClean="0"/>
              <a:t>energy* flux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7313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Sukeno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373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Sukeno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373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Sukeno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A47E4-98E2-174F-8CC6-4CFCA799E9C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620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、図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コンテンツ、図、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 3 つ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図付き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図付き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2014/03/08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kumimoji="1"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kumimoji="1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kumimoji="1"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kumimoji="1"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kumimoji="1"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kumimoji="1"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kumimoji="1"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kumimoji="1"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4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High</a:t>
            </a:r>
            <a:r>
              <a:rPr kumimoji="1" lang="en-US" altLang="ja-JP" dirty="0" smtClean="0"/>
              <a:t> Energy Gamma Ray Group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smtClean="0"/>
              <a:t>Observing Galactic Center &amp; </a:t>
            </a:r>
            <a:r>
              <a:rPr lang="en-US" altLang="ja-JP" dirty="0" smtClean="0">
                <a:solidFill>
                  <a:schemeClr val="tx1"/>
                </a:solidFill>
              </a:rPr>
              <a:t>Dark Matter </a:t>
            </a:r>
            <a:r>
              <a:rPr lang="en-US" altLang="ja-JP" dirty="0" smtClean="0"/>
              <a:t>Search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05760" y="2047539"/>
            <a:ext cx="600456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>
                <a:solidFill>
                  <a:srgbClr val="3366FF"/>
                </a:solidFill>
              </a:rPr>
              <a:t>MAGIC Team</a:t>
            </a:r>
          </a:p>
          <a:p>
            <a:r>
              <a:rPr kumimoji="1" lang="en-US" altLang="ja-JP" sz="2800" dirty="0"/>
              <a:t>	</a:t>
            </a:r>
            <a:r>
              <a:rPr kumimoji="1" lang="en-US" altLang="ja-JP" sz="2800" dirty="0" err="1"/>
              <a:t>Ryoma</a:t>
            </a:r>
            <a:r>
              <a:rPr kumimoji="1" lang="en-US" altLang="ja-JP" sz="2800" dirty="0"/>
              <a:t> Murata (UT B3)</a:t>
            </a:r>
          </a:p>
          <a:p>
            <a:r>
              <a:rPr kumimoji="1" lang="en-US" altLang="ja-JP" sz="2800" dirty="0"/>
              <a:t> 	Hiroki </a:t>
            </a:r>
            <a:r>
              <a:rPr kumimoji="1" lang="en-US" altLang="ja-JP" sz="2800" dirty="0" err="1"/>
              <a:t>Sukeno</a:t>
            </a:r>
            <a:r>
              <a:rPr kumimoji="1" lang="en-US" altLang="ja-JP" sz="2800" dirty="0"/>
              <a:t> (UT B3)</a:t>
            </a:r>
          </a:p>
          <a:p>
            <a:r>
              <a:rPr kumimoji="1" lang="en-US" altLang="ja-JP" sz="2800" dirty="0"/>
              <a:t>	Tomohiro Inada (Kobe Univ. B3</a:t>
            </a:r>
            <a:r>
              <a:rPr kumimoji="1" lang="en-US" altLang="ja-JP" sz="2800" dirty="0" smtClean="0"/>
              <a:t>)</a:t>
            </a:r>
            <a:endParaRPr kumimoji="1" lang="en-US" altLang="ja-JP" sz="2800" u="sng" dirty="0" smtClean="0">
              <a:solidFill>
                <a:srgbClr val="FF0000"/>
              </a:solidFill>
            </a:endParaRPr>
          </a:p>
          <a:p>
            <a:r>
              <a:rPr kumimoji="1" lang="en-US" altLang="ja-JP" sz="2800" u="sng" dirty="0" smtClean="0">
                <a:solidFill>
                  <a:srgbClr val="FF0000"/>
                </a:solidFill>
              </a:rPr>
              <a:t>Fermi </a:t>
            </a:r>
            <a:r>
              <a:rPr kumimoji="1" lang="en-US" altLang="ja-JP" sz="2800" u="sng" dirty="0">
                <a:solidFill>
                  <a:srgbClr val="FF0000"/>
                </a:solidFill>
              </a:rPr>
              <a:t>Team</a:t>
            </a:r>
          </a:p>
          <a:p>
            <a:r>
              <a:rPr kumimoji="1" lang="en-US" altLang="ja-JP" sz="2800" dirty="0"/>
              <a:t> 	</a:t>
            </a:r>
            <a:r>
              <a:rPr kumimoji="1" lang="en-US" altLang="ja-JP" sz="2800" dirty="0" err="1"/>
              <a:t>Yuta</a:t>
            </a:r>
            <a:r>
              <a:rPr kumimoji="1" lang="en-US" altLang="ja-JP" sz="2800" dirty="0"/>
              <a:t> Sato (TUS B4)</a:t>
            </a:r>
          </a:p>
          <a:p>
            <a:r>
              <a:rPr kumimoji="1" lang="en-US" altLang="ja-JP" sz="2800" dirty="0"/>
              <a:t>	Taketo Mimura (</a:t>
            </a:r>
            <a:r>
              <a:rPr kumimoji="1" lang="en-US" altLang="ja-JP" sz="2800" dirty="0" err="1"/>
              <a:t>Waseda</a:t>
            </a:r>
            <a:r>
              <a:rPr kumimoji="1" lang="en-US" altLang="ja-JP" sz="2800" dirty="0"/>
              <a:t> Univ. B3)</a:t>
            </a:r>
          </a:p>
          <a:p>
            <a:r>
              <a:rPr kumimoji="1" lang="en-US" altLang="ja-JP" sz="2800" dirty="0"/>
              <a:t>	Masahiko Yamada (UT B3</a:t>
            </a:r>
            <a:r>
              <a:rPr kumimoji="1" lang="en-US" altLang="ja-JP" sz="2800" dirty="0" smtClean="0"/>
              <a:t>)</a:t>
            </a:r>
            <a:endParaRPr kumimoji="1" lang="en-US" altLang="ja-JP" sz="2800" u="sng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4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err="1" smtClean="0"/>
              <a:t>Skymap</a:t>
            </a:r>
            <a:r>
              <a:rPr kumimoji="1" lang="en-US" altLang="ja-JP" dirty="0" smtClean="0"/>
              <a:t> (</a:t>
            </a:r>
            <a:r>
              <a:rPr lang="en-US" altLang="ja-JP" dirty="0" smtClean="0"/>
              <a:t>E &gt; 1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)</a:t>
            </a:r>
            <a:r>
              <a:rPr kumimoji="1" lang="en-US" altLang="ja-JP" dirty="0" smtClean="0"/>
              <a:t> : </a:t>
            </a:r>
            <a:r>
              <a:rPr kumimoji="1" lang="en-US" altLang="ja-JP" dirty="0" smtClean="0">
                <a:solidFill>
                  <a:srgbClr val="3366FF"/>
                </a:solidFill>
              </a:rPr>
              <a:t>MAGIC</a:t>
            </a:r>
            <a:endParaRPr kumimoji="1" lang="ja-JP" altLang="en-US" dirty="0"/>
          </a:p>
        </p:txBody>
      </p:sp>
      <p:pic>
        <p:nvPicPr>
          <p:cNvPr id="4" name="コンテンツ プレースホルダー 3" descr="Flux_1Tev2.tru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30" r="-9230"/>
          <a:stretch>
            <a:fillRect/>
          </a:stretch>
        </p:blipFill>
        <p:spPr>
          <a:xfrm>
            <a:off x="3727728" y="1761508"/>
            <a:ext cx="5416272" cy="3055755"/>
          </a:xfrm>
          <a:prstGeom prst="rect">
            <a:avLst/>
          </a:prstGeom>
        </p:spPr>
      </p:pic>
      <p:pic>
        <p:nvPicPr>
          <p:cNvPr id="5" name="図 4" descr="rect428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1" y="3996531"/>
            <a:ext cx="3436695" cy="2540290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4761321" y="4787953"/>
            <a:ext cx="2386505" cy="1748868"/>
            <a:chOff x="508069" y="1941334"/>
            <a:chExt cx="3124476" cy="2322076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10377" y="2391946"/>
              <a:ext cx="1115616" cy="1871464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668137" y="2862590"/>
              <a:ext cx="1407517" cy="827612"/>
            </a:xfrm>
            <a:prstGeom prst="line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508069" y="1941334"/>
              <a:ext cx="1499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Galactic Plane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165477" y="2548710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Galactic Polar</a:t>
              </a:r>
              <a:endParaRPr kumimoji="1" lang="ja-JP" altLang="en-US" dirty="0"/>
            </a:p>
          </p:txBody>
        </p:sp>
      </p:grpSp>
      <p:pic>
        <p:nvPicPr>
          <p:cNvPr id="11" name="コンテンツ プレースホルダー 3" descr="TSValuemap1Te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7" r="-7737"/>
          <a:stretch>
            <a:fillRect/>
          </a:stretch>
        </p:blipFill>
        <p:spPr>
          <a:xfrm>
            <a:off x="195209" y="1761508"/>
            <a:ext cx="3899630" cy="22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err="1" smtClean="0"/>
              <a:t>Skymap</a:t>
            </a:r>
            <a:r>
              <a:rPr kumimoji="1" lang="en-US" altLang="ja-JP" dirty="0" smtClean="0"/>
              <a:t> : </a:t>
            </a:r>
            <a:r>
              <a:rPr kumimoji="1" lang="en-US" altLang="ja-JP" dirty="0" smtClean="0">
                <a:solidFill>
                  <a:srgbClr val="FF0000"/>
                </a:solidFill>
              </a:rPr>
              <a:t>Fermi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コンテンツ プレースホルダー 3" descr="cmap2.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r="4949"/>
          <a:stretch>
            <a:fillRect/>
          </a:stretch>
        </p:blipFill>
        <p:spPr/>
      </p:pic>
      <p:grpSp>
        <p:nvGrpSpPr>
          <p:cNvPr id="3" name="図形グループ 2"/>
          <p:cNvGrpSpPr/>
          <p:nvPr/>
        </p:nvGrpSpPr>
        <p:grpSpPr>
          <a:xfrm>
            <a:off x="124095" y="2651760"/>
            <a:ext cx="3124476" cy="2322076"/>
            <a:chOff x="124095" y="2651760"/>
            <a:chExt cx="3124476" cy="2322076"/>
          </a:xfrm>
        </p:grpSpPr>
        <p:cxnSp>
          <p:nvCxnSpPr>
            <p:cNvPr id="6" name="直線コネクタ 5"/>
            <p:cNvCxnSpPr/>
            <p:nvPr/>
          </p:nvCxnSpPr>
          <p:spPr>
            <a:xfrm>
              <a:off x="426403" y="3102372"/>
              <a:ext cx="1115616" cy="1871464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284163" y="3573016"/>
              <a:ext cx="1407517" cy="827612"/>
            </a:xfrm>
            <a:prstGeom prst="line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124095" y="2651760"/>
              <a:ext cx="1499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Galactic Plane</a:t>
              </a:r>
              <a:endParaRPr kumimoji="1" lang="ja-JP" altLang="en-US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781503" y="3259136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Galactic Polar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6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Light Curve</a:t>
            </a:r>
            <a:r>
              <a:rPr lang="en-US" altLang="ja-JP" dirty="0" smtClean="0"/>
              <a:t> : </a:t>
            </a:r>
            <a:r>
              <a:rPr kumimoji="1" lang="en-US" altLang="ja-JP" dirty="0" smtClean="0">
                <a:solidFill>
                  <a:srgbClr val="3366FF"/>
                </a:solidFill>
              </a:rPr>
              <a:t>MAGIC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4" y="2254694"/>
            <a:ext cx="6599106" cy="3992563"/>
          </a:xfrm>
        </p:spPr>
      </p:pic>
      <p:pic>
        <p:nvPicPr>
          <p:cNvPr id="3" name="図 2" descr="F1.chi_squa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37" y="2439839"/>
            <a:ext cx="2630366" cy="704897"/>
          </a:xfrm>
          <a:prstGeom prst="rect">
            <a:avLst/>
          </a:prstGeom>
        </p:spPr>
      </p:pic>
      <p:pic>
        <p:nvPicPr>
          <p:cNvPr id="5" name="図 4" descr="F2.chi_squa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04" y="3540812"/>
            <a:ext cx="2631499" cy="729073"/>
          </a:xfrm>
          <a:prstGeom prst="rect">
            <a:avLst/>
          </a:prstGeom>
        </p:spPr>
      </p:pic>
      <p:pic>
        <p:nvPicPr>
          <p:cNvPr id="6" name="図 5" descr="F3.chi_squar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04" y="4645338"/>
            <a:ext cx="2631499" cy="724370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>
            <a:off x="6474637" y="2439839"/>
            <a:ext cx="2630366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475770" y="2110199"/>
            <a:ext cx="1067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500GeV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75770" y="3209900"/>
            <a:ext cx="78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1TeV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75770" y="4355700"/>
            <a:ext cx="790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4">
                    <a:lumMod val="75000"/>
                  </a:schemeClr>
                </a:solidFill>
              </a:rPr>
              <a:t>2TeV</a:t>
            </a:r>
            <a:endParaRPr kumimoji="1" lang="ja-JP" altLang="en-US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17355" y="6243487"/>
            <a:ext cx="118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MJD(Date)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-662899" y="3921522"/>
            <a:ext cx="2233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Integral Flux [cm-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s</a:t>
            </a:r>
            <a:r>
              <a:rPr kumimoji="1" lang="en-US" altLang="ja-JP" baseline="30000" dirty="0"/>
              <a:t>-1</a:t>
            </a:r>
            <a:r>
              <a:rPr kumimoji="1" lang="en-US" altLang="ja-JP" dirty="0"/>
              <a:t>]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75770" y="5670494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Consistent with constant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54226" y="6062591"/>
            <a:ext cx="106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7/7/2013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7154" y="6131378"/>
            <a:ext cx="106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3/9/2013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93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Light Curve : </a:t>
            </a:r>
            <a:r>
              <a:rPr lang="en-US" altLang="ja-JP" dirty="0">
                <a:solidFill>
                  <a:srgbClr val="3366FF"/>
                </a:solidFill>
              </a:rPr>
              <a:t>MAGIC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Light Curve </a:t>
            </a:r>
            <a:r>
              <a:rPr kumimoji="1" lang="en-US" altLang="ja-JP" dirty="0" smtClean="0"/>
              <a:t>combined with </a:t>
            </a:r>
            <a:r>
              <a:rPr kumimoji="1" lang="en-US" altLang="ja-JP" dirty="0" smtClean="0"/>
              <a:t>new plots</a:t>
            </a:r>
            <a:endParaRPr kumimoji="1" lang="ja-JP" altLang="en-US" dirty="0"/>
          </a:p>
        </p:txBody>
      </p:sp>
      <p:pic>
        <p:nvPicPr>
          <p:cNvPr id="5" name="図 4" descr="LightCurve_all_new_w_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2552338"/>
            <a:ext cx="6813080" cy="357382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330650" y="6214329"/>
            <a:ext cx="123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3/7/2014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5940" y="6126163"/>
            <a:ext cx="1594969" cy="381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3/9/2013</a:t>
            </a:r>
            <a:endParaRPr kumimoji="1" lang="ja-JP" altLang="en-US" dirty="0"/>
          </a:p>
        </p:txBody>
      </p:sp>
      <p:pic>
        <p:nvPicPr>
          <p:cNvPr id="8" name="図 7" descr="1Te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50" y="4156166"/>
            <a:ext cx="2508139" cy="658318"/>
          </a:xfrm>
          <a:prstGeom prst="rect">
            <a:avLst/>
          </a:prstGeom>
        </p:spPr>
      </p:pic>
      <p:pic>
        <p:nvPicPr>
          <p:cNvPr id="9" name="図 8" descr="2Te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50" y="5074443"/>
            <a:ext cx="2508139" cy="674640"/>
          </a:xfrm>
          <a:prstGeom prst="rect">
            <a:avLst/>
          </a:prstGeom>
        </p:spPr>
      </p:pic>
      <p:pic>
        <p:nvPicPr>
          <p:cNvPr id="10" name="図 9" descr="500Ge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50" y="3190958"/>
            <a:ext cx="2498292" cy="6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3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0329" y="1278458"/>
            <a:ext cx="3439786" cy="58745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Light Curve : </a:t>
            </a:r>
            <a:r>
              <a:rPr kumimoji="1" lang="en-US" altLang="ja-JP" dirty="0" smtClean="0">
                <a:solidFill>
                  <a:srgbClr val="FF0000"/>
                </a:solidFill>
              </a:rPr>
              <a:t>Fermi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4163" y="1968529"/>
            <a:ext cx="643159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By integrating </a:t>
            </a:r>
            <a:r>
              <a:rPr kumimoji="1" lang="en-US" altLang="ja-JP" sz="2400" dirty="0" err="1" smtClean="0"/>
              <a:t>dN</a:t>
            </a:r>
            <a:r>
              <a:rPr kumimoji="1" lang="en-US" altLang="ja-JP" sz="2400" dirty="0" smtClean="0"/>
              <a:t>/</a:t>
            </a:r>
            <a:r>
              <a:rPr kumimoji="1" lang="en-US" altLang="ja-JP" sz="2400" dirty="0" err="1" smtClean="0"/>
              <a:t>dE</a:t>
            </a:r>
            <a:r>
              <a:rPr kumimoji="1" lang="en-US" altLang="ja-JP" sz="2400" dirty="0" smtClean="0"/>
              <a:t> from 3 to 300 </a:t>
            </a:r>
            <a:r>
              <a:rPr kumimoji="1" lang="en-US" altLang="ja-JP" sz="2400" dirty="0" err="1" smtClean="0"/>
              <a:t>GeV</a:t>
            </a:r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endParaRPr kumimoji="1" lang="en-US" altLang="ja-JP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77792" y="5916919"/>
            <a:ext cx="106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1/1/2013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65052" y="5981419"/>
            <a:ext cx="106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8/2/2013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0330" y="1278459"/>
            <a:ext cx="3439786" cy="587457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 rot="16200000">
            <a:off x="795047" y="3775399"/>
            <a:ext cx="2262158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Integrated flux : 3-300 </a:t>
            </a:r>
            <a:r>
              <a:rPr kumimoji="1" lang="en-US" altLang="ja-JP" sz="1100" dirty="0" err="1" smtClean="0"/>
              <a:t>GeV</a:t>
            </a:r>
            <a:r>
              <a:rPr kumimoji="1" lang="en-US" altLang="ja-JP" sz="1100" dirty="0" smtClean="0"/>
              <a:t> [cm</a:t>
            </a:r>
            <a:r>
              <a:rPr kumimoji="1" lang="en-US" altLang="ja-JP" sz="1100" baseline="30000" dirty="0" smtClean="0"/>
              <a:t>-2</a:t>
            </a:r>
            <a:r>
              <a:rPr kumimoji="1" lang="en-US" altLang="ja-JP" sz="1100" dirty="0" smtClean="0"/>
              <a:t> s</a:t>
            </a:r>
            <a:r>
              <a:rPr kumimoji="1" lang="en-US" altLang="ja-JP" sz="1100" baseline="30000" dirty="0" smtClean="0"/>
              <a:t>-1</a:t>
            </a:r>
            <a:r>
              <a:rPr kumimoji="1" lang="en-US" altLang="ja-JP" sz="1100" dirty="0" smtClean="0"/>
              <a:t>]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342516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Latest Data from </a:t>
            </a:r>
            <a:r>
              <a:rPr lang="en-US" altLang="ja-JP" dirty="0" smtClean="0">
                <a:solidFill>
                  <a:srgbClr val="FF0000"/>
                </a:solidFill>
              </a:rPr>
              <a:t>Fermi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コンテンツ プレースホルダー 3" descr="Fermi_LC_lates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355" r="-101355"/>
          <a:stretch>
            <a:fillRect/>
          </a:stretch>
        </p:blipFill>
        <p:spPr>
          <a:xfrm rot="5400000">
            <a:off x="-678930" y="1404618"/>
            <a:ext cx="10316564" cy="5820405"/>
          </a:xfrm>
        </p:spPr>
      </p:pic>
      <p:cxnSp>
        <p:nvCxnSpPr>
          <p:cNvPr id="5" name="直線コネクタ 4"/>
          <p:cNvCxnSpPr/>
          <p:nvPr/>
        </p:nvCxnSpPr>
        <p:spPr>
          <a:xfrm>
            <a:off x="2305842" y="4578963"/>
            <a:ext cx="449472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17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Spectrum : </a:t>
            </a:r>
            <a:r>
              <a:rPr kumimoji="1" lang="en-US" altLang="ja-JP" dirty="0" smtClean="0">
                <a:solidFill>
                  <a:srgbClr val="FF0000"/>
                </a:solidFill>
              </a:rPr>
              <a:t>Fermi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7445" y="606316"/>
            <a:ext cx="5273015" cy="6823903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2326639" y="4250255"/>
            <a:ext cx="4713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 smtClean="0"/>
              <a:t>dN</a:t>
            </a:r>
            <a:r>
              <a:rPr kumimoji="1" lang="en-US" altLang="ja-JP" sz="2800" dirty="0" smtClean="0"/>
              <a:t>/</a:t>
            </a:r>
            <a:r>
              <a:rPr kumimoji="1" lang="en-US" altLang="ja-JP" sz="2800" dirty="0" err="1" smtClean="0"/>
              <a:t>dE</a:t>
            </a:r>
            <a:r>
              <a:rPr kumimoji="1" lang="en-US" altLang="ja-JP" sz="2800" dirty="0" smtClean="0"/>
              <a:t> ~ E</a:t>
            </a:r>
            <a:r>
              <a:rPr kumimoji="1" lang="en-US" altLang="ja-JP" sz="2800" baseline="30000" dirty="0" smtClean="0"/>
              <a:t>-3.00(6)</a:t>
            </a:r>
            <a:endParaRPr kumimoji="1" lang="en-US" altLang="ja-JP" sz="2800" dirty="0" smtClean="0"/>
          </a:p>
          <a:p>
            <a:r>
              <a:rPr lang="en-US" altLang="ja-JP" sz="2800" dirty="0"/>
              <a:t>r</a:t>
            </a:r>
            <a:r>
              <a:rPr lang="en-US" altLang="ja-JP" sz="2800" dirty="0" smtClean="0"/>
              <a:t>educed chi-squared: 1.60</a:t>
            </a:r>
          </a:p>
          <a:p>
            <a:r>
              <a:rPr lang="en-US" altLang="ja-JP" sz="2400" dirty="0" smtClean="0"/>
              <a:t>(</a:t>
            </a:r>
            <a:r>
              <a:rPr lang="en-US" altLang="ja-JP" sz="2400" dirty="0" err="1" smtClean="0"/>
              <a:t>dof</a:t>
            </a:r>
            <a:r>
              <a:rPr lang="en-US" altLang="ja-JP" sz="2400" dirty="0" smtClean="0"/>
              <a:t> : 6)</a:t>
            </a:r>
            <a:endParaRPr lang="en-US" altLang="ja-JP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09161" y="2529840"/>
            <a:ext cx="2031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Seems good,</a:t>
            </a:r>
          </a:p>
          <a:p>
            <a:r>
              <a:rPr kumimoji="1" lang="en-US" altLang="ja-JP" dirty="0" smtClean="0"/>
              <a:t>but bending slightly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4327" y="6177280"/>
            <a:ext cx="541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Fermi cannot detect higher energy. Is this bending real?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114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Spectrum: </a:t>
            </a:r>
            <a:r>
              <a:rPr lang="en-US" altLang="ja-JP" dirty="0" smtClean="0">
                <a:solidFill>
                  <a:srgbClr val="3366FF"/>
                </a:solidFill>
              </a:rPr>
              <a:t>MAGIC </a:t>
            </a:r>
            <a:r>
              <a:rPr lang="en-US" altLang="ja-JP" dirty="0"/>
              <a:t>&amp; </a:t>
            </a:r>
            <a:r>
              <a:rPr lang="en-US" altLang="ja-JP" dirty="0">
                <a:solidFill>
                  <a:srgbClr val="FF0000"/>
                </a:solidFill>
              </a:rPr>
              <a:t>Fermi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15" y="2133600"/>
            <a:ext cx="6599106" cy="3992563"/>
          </a:xfrm>
        </p:spPr>
      </p:pic>
    </p:spTree>
    <p:extLst>
      <p:ext uri="{BB962C8B-B14F-4D97-AF65-F5344CB8AC3E}">
        <p14:creationId xmlns:p14="http://schemas.microsoft.com/office/powerpoint/2010/main" val="222740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dirty="0"/>
              <a:t>Spectrum Fitting </a:t>
            </a:r>
            <a:r>
              <a:rPr lang="en-US" altLang="ja-JP" dirty="0" smtClean="0"/>
              <a:t>: </a:t>
            </a:r>
            <a:r>
              <a:rPr lang="en-US" altLang="ja-JP" dirty="0" smtClean="0">
                <a:solidFill>
                  <a:srgbClr val="3366FF"/>
                </a:solidFill>
              </a:rPr>
              <a:t>MAGIC </a:t>
            </a:r>
            <a:r>
              <a:rPr lang="en-US" altLang="ja-JP" dirty="0" smtClean="0"/>
              <a:t>&amp; </a:t>
            </a:r>
            <a:r>
              <a:rPr lang="en-US" altLang="ja-JP" dirty="0">
                <a:solidFill>
                  <a:srgbClr val="FF0000"/>
                </a:solidFill>
              </a:rPr>
              <a:t>Fermi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pic>
        <p:nvPicPr>
          <p:cNvPr id="5" name="コンテンツ プレースホルダー 4" descr="02degree_onecomponents_noonecutoff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9" r="-3619"/>
          <a:stretch>
            <a:fillRect/>
          </a:stretch>
        </p:blipFill>
        <p:spPr>
          <a:xfrm>
            <a:off x="284163" y="1799266"/>
            <a:ext cx="4337026" cy="2446866"/>
          </a:xfrm>
        </p:spPr>
      </p:pic>
      <p:pic>
        <p:nvPicPr>
          <p:cNvPr id="6" name="図 5" descr="02degree_twocomponents_onecutof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48" y="1828801"/>
            <a:ext cx="4044302" cy="24468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84163" y="4929759"/>
            <a:ext cx="74504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Single power law fitting is bad, </a:t>
            </a:r>
          </a:p>
          <a:p>
            <a:r>
              <a:rPr kumimoji="1" lang="en-US" altLang="ja-JP" sz="2000" dirty="0" smtClean="0"/>
              <a:t>but chi-squared has improved significantly assuming two components</a:t>
            </a:r>
          </a:p>
          <a:p>
            <a:endParaRPr kumimoji="1" lang="en-US" altLang="ja-JP" sz="2000" dirty="0" smtClean="0"/>
          </a:p>
          <a:p>
            <a:r>
              <a:rPr kumimoji="1" lang="en-US" altLang="ja-JP" sz="2000" dirty="0" smtClean="0"/>
              <a:t>By F-test the significance of the two-component model exceeds 5σ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4163" y="4275667"/>
            <a:ext cx="3450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</a:t>
            </a:r>
            <a:r>
              <a:rPr kumimoji="1" lang="en-US" altLang="ja-JP" sz="2400" dirty="0" smtClean="0"/>
              <a:t>educed chi-squared: 7.12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21189" y="4275667"/>
            <a:ext cx="3450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</a:t>
            </a:r>
            <a:r>
              <a:rPr kumimoji="1" lang="en-US" altLang="ja-JP" sz="2400" dirty="0" smtClean="0"/>
              <a:t>educed chi-squared: 1.08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10995" y="3135348"/>
            <a:ext cx="72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Fermi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103731" y="253990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</a:rPr>
              <a:t>MAGIC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2490909" y="2333172"/>
            <a:ext cx="9846" cy="14373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47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Spectrum Comparison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ja-JP" dirty="0" smtClean="0">
                <a:solidFill>
                  <a:srgbClr val="3366FF"/>
                </a:solidFill>
              </a:rPr>
              <a:t>MAGIC</a:t>
            </a:r>
            <a:r>
              <a:rPr lang="en-US" altLang="ja-JP" dirty="0" smtClean="0"/>
              <a:t> &amp; </a:t>
            </a:r>
            <a:r>
              <a:rPr lang="en-US" altLang="ja-JP" dirty="0" smtClean="0">
                <a:solidFill>
                  <a:srgbClr val="FF0000"/>
                </a:solidFill>
              </a:rPr>
              <a:t>Fermi</a:t>
            </a:r>
            <a:r>
              <a:rPr lang="en-US" altLang="ja-JP" dirty="0" smtClean="0"/>
              <a:t> Spectrum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Other Known Result</a:t>
            </a:r>
            <a:endParaRPr kumimoji="1" lang="ja-JP" altLang="en-US" dirty="0"/>
          </a:p>
        </p:txBody>
      </p:sp>
      <p:pic>
        <p:nvPicPr>
          <p:cNvPr id="8" name="コンテンツ プレースホルダー 5" descr="SED_fitline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7" b="-328"/>
          <a:stretch/>
        </p:blipFill>
        <p:spPr>
          <a:xfrm>
            <a:off x="82820" y="2637040"/>
            <a:ext cx="4414568" cy="2743686"/>
          </a:xfrm>
          <a:prstGeom prst="rect">
            <a:avLst/>
          </a:prstGeom>
        </p:spPr>
      </p:pic>
      <p:pic>
        <p:nvPicPr>
          <p:cNvPr id="10" name="コンテンツ プレースホルダー 9" descr="名称未設定 2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77" b="-133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99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Target: </a:t>
            </a:r>
            <a:r>
              <a:rPr lang="en-US" altLang="ja-JP" sz="2800" dirty="0"/>
              <a:t>Galactic </a:t>
            </a:r>
            <a:r>
              <a:rPr lang="en-US" altLang="ja-JP" sz="2800" dirty="0" smtClean="0"/>
              <a:t>Center (Our Galaxy)</a:t>
            </a:r>
            <a:endParaRPr kumimoji="1" lang="en-US" altLang="ja-JP" sz="2800" dirty="0" smtClean="0"/>
          </a:p>
          <a:p>
            <a:r>
              <a:rPr lang="en-US" altLang="ja-JP" sz="2800" dirty="0" smtClean="0"/>
              <a:t>Objective: Activities of Galactic Center</a:t>
            </a:r>
          </a:p>
          <a:p>
            <a:pPr lvl="1"/>
            <a:r>
              <a:rPr kumimoji="1" lang="en-US" altLang="ja-JP" sz="2800" dirty="0" smtClean="0"/>
              <a:t>Gas blob(4M</a:t>
            </a:r>
            <a:r>
              <a:rPr lang="en-US" altLang="ja-JP" sz="2800" baseline="-25000" dirty="0" smtClean="0"/>
              <a:t>Earth</a:t>
            </a:r>
            <a:r>
              <a:rPr kumimoji="1" lang="en-US" altLang="ja-JP" sz="2800" dirty="0" smtClean="0"/>
              <a:t>) </a:t>
            </a:r>
            <a:r>
              <a:rPr lang="en-US" altLang="ja-JP" sz="2800" dirty="0" smtClean="0"/>
              <a:t>is approaching the black hole-&gt; Flare in the near future?</a:t>
            </a:r>
          </a:p>
          <a:p>
            <a:pPr lvl="1"/>
            <a:r>
              <a:rPr kumimoji="1" lang="en-US" altLang="ja-JP" sz="2800" dirty="0" smtClean="0"/>
              <a:t>Dark Matter Search at 133GeV</a:t>
            </a:r>
          </a:p>
          <a:p>
            <a:pPr lvl="2"/>
            <a:r>
              <a:rPr lang="en-US" altLang="ja-JP" sz="2800" dirty="0"/>
              <a:t>c</a:t>
            </a:r>
            <a:r>
              <a:rPr lang="en-US" altLang="ja-JP" sz="2800" dirty="0" smtClean="0"/>
              <a:t>f. C. </a:t>
            </a:r>
            <a:r>
              <a:rPr lang="en-US" altLang="ja-JP" sz="2800" dirty="0" err="1" smtClean="0"/>
              <a:t>Weniger</a:t>
            </a:r>
            <a:r>
              <a:rPr lang="en-US" altLang="ja-JP" sz="2800" dirty="0" smtClean="0"/>
              <a:t> 2012</a:t>
            </a:r>
            <a:endParaRPr kumimoji="1" lang="en-US" altLang="ja-JP" sz="2800" dirty="0" smtClean="0"/>
          </a:p>
          <a:p>
            <a:r>
              <a:rPr lang="en-US" altLang="ja-JP" sz="2800" dirty="0" smtClean="0"/>
              <a:t>Data: </a:t>
            </a:r>
            <a:r>
              <a:rPr lang="en-US" altLang="ja-JP" sz="2800" dirty="0" smtClean="0">
                <a:solidFill>
                  <a:srgbClr val="3366FF"/>
                </a:solidFill>
              </a:rPr>
              <a:t>MAGIC </a:t>
            </a:r>
            <a:r>
              <a:rPr lang="en-US" altLang="ja-JP" sz="2800" dirty="0" smtClean="0">
                <a:solidFill>
                  <a:schemeClr val="tx1"/>
                </a:solidFill>
              </a:rPr>
              <a:t>and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Fermi</a:t>
            </a:r>
            <a:r>
              <a:rPr lang="en-US" altLang="ja-JP" sz="2800" dirty="0" smtClean="0"/>
              <a:t> analysis</a:t>
            </a:r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0" y="1890165"/>
            <a:ext cx="1719113" cy="171911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-1742652" y="59068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568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DM Search at 133GeV from </a:t>
            </a:r>
            <a:r>
              <a:rPr kumimoji="1" lang="en-US" altLang="ja-JP" dirty="0" smtClean="0">
                <a:solidFill>
                  <a:srgbClr val="FF0000"/>
                </a:solidFill>
              </a:rPr>
              <a:t>Fermi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Counting ALL events within </a:t>
            </a:r>
            <a:r>
              <a:rPr lang="en-US" altLang="ja-JP" b="1" dirty="0"/>
              <a:t>3</a:t>
            </a:r>
            <a:r>
              <a:rPr kumimoji="1" lang="en-US" altLang="ja-JP" b="1" dirty="0" smtClean="0"/>
              <a:t>°</a:t>
            </a:r>
            <a:r>
              <a:rPr kumimoji="1" lang="en-US" altLang="ja-JP" dirty="0" smtClean="0"/>
              <a:t> from Galactic Center</a:t>
            </a:r>
          </a:p>
          <a:p>
            <a:r>
              <a:rPr lang="en-US" altLang="ja-JP" dirty="0" smtClean="0"/>
              <a:t>Assuming Power Low background + Gaussian Peak</a:t>
            </a:r>
          </a:p>
          <a:p>
            <a:r>
              <a:rPr lang="en-US" altLang="ja-JP" dirty="0" smtClean="0"/>
              <a:t>Peak width is 11% of Energy (red)</a:t>
            </a:r>
          </a:p>
          <a:p>
            <a:r>
              <a:rPr lang="en-US" altLang="ja-JP" dirty="0" smtClean="0"/>
              <a:t>Free peak width (blue)</a:t>
            </a:r>
          </a:p>
          <a:p>
            <a:r>
              <a:rPr kumimoji="1" lang="en-US" altLang="ja-JP" dirty="0" smtClean="0"/>
              <a:t>old data (43 months) &amp; </a:t>
            </a:r>
            <a:r>
              <a:rPr kumimoji="1" lang="en-US" altLang="ja-JP" dirty="0" err="1" smtClean="0"/>
              <a:t>old+new</a:t>
            </a:r>
            <a:r>
              <a:rPr kumimoji="1" lang="en-US" altLang="ja-JP" dirty="0" smtClean="0"/>
              <a:t> data (56 months)</a:t>
            </a:r>
          </a:p>
          <a:p>
            <a:r>
              <a:rPr lang="en-US" altLang="ja-JP" dirty="0"/>
              <a:t>C. </a:t>
            </a:r>
            <a:r>
              <a:rPr lang="en-US" altLang="ja-JP" dirty="0" err="1"/>
              <a:t>Weniger</a:t>
            </a:r>
            <a:r>
              <a:rPr lang="en-US" altLang="ja-JP" dirty="0"/>
              <a:t> </a:t>
            </a:r>
            <a:r>
              <a:rPr lang="en-US" altLang="ja-JP" dirty="0" smtClean="0"/>
              <a:t>claimed that there existed a peak </a:t>
            </a:r>
            <a:br>
              <a:rPr lang="en-US" altLang="ja-JP" dirty="0" smtClean="0"/>
            </a:br>
            <a:r>
              <a:rPr lang="en-US" altLang="ja-JP" dirty="0" smtClean="0"/>
              <a:t>at 133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in old data</a:t>
            </a:r>
          </a:p>
          <a:p>
            <a:r>
              <a:rPr lang="en-US" altLang="ja-JP" dirty="0" smtClean="0"/>
              <a:t>Local significance (130-140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) </a:t>
            </a:r>
            <a:r>
              <a:rPr lang="en-US" altLang="ja-JP" dirty="0"/>
              <a:t>from </a:t>
            </a:r>
            <a:r>
              <a:rPr lang="en-US" altLang="ja-JP" dirty="0" err="1" smtClean="0"/>
              <a:t>Li&amp;Ma</a:t>
            </a:r>
            <a:endParaRPr lang="ja-JP" altLang="en-US" dirty="0"/>
          </a:p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37950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DM </a:t>
            </a:r>
            <a:r>
              <a:rPr lang="en-US" altLang="ja-JP" dirty="0" smtClean="0"/>
              <a:t>Search from </a:t>
            </a:r>
            <a:r>
              <a:rPr kumimoji="1" lang="en-US" altLang="ja-JP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Old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Fermi</a:t>
            </a:r>
            <a:r>
              <a:rPr kumimoji="1" lang="en-US" altLang="ja-JP" dirty="0" smtClean="0"/>
              <a:t> Data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431" y="1454242"/>
            <a:ext cx="4404604" cy="5700077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9630" y="1450416"/>
            <a:ext cx="4407938" cy="570439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989319" y="3849391"/>
            <a:ext cx="263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Peak at 135.5 ± 2.4 </a:t>
            </a:r>
            <a:r>
              <a:rPr kumimoji="1" lang="en-US" altLang="ja-JP" dirty="0" err="1" smtClean="0"/>
              <a:t>GeV</a:t>
            </a:r>
            <a:endParaRPr kumimoji="1" lang="en-US" altLang="ja-JP" dirty="0" smtClean="0"/>
          </a:p>
          <a:p>
            <a:r>
              <a:rPr kumimoji="1" lang="en-US" altLang="ja-JP" dirty="0" smtClean="0"/>
              <a:t>Local significance: 3.6σ</a:t>
            </a:r>
            <a:endParaRPr kumimoji="1" lang="ja-JP" altLang="en-US" dirty="0"/>
          </a:p>
        </p:txBody>
      </p:sp>
      <p:sp>
        <p:nvSpPr>
          <p:cNvPr id="7" name="フローチャート: 組合せ 6"/>
          <p:cNvSpPr/>
          <p:nvPr/>
        </p:nvSpPr>
        <p:spPr>
          <a:xfrm>
            <a:off x="6789420" y="4571999"/>
            <a:ext cx="307340" cy="247781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32986" y="1832838"/>
            <a:ext cx="1744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43 months</a:t>
            </a:r>
          </a:p>
        </p:txBody>
      </p:sp>
    </p:spTree>
    <p:extLst>
      <p:ext uri="{BB962C8B-B14F-4D97-AF65-F5344CB8AC3E}">
        <p14:creationId xmlns:p14="http://schemas.microsoft.com/office/powerpoint/2010/main" val="255561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ja-JP" dirty="0" smtClean="0"/>
              <a:t>DM Search from </a:t>
            </a:r>
            <a:r>
              <a:rPr lang="en-US" altLang="ja-JP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Old </a:t>
            </a:r>
            <a:r>
              <a:rPr lang="en-US" altLang="ja-JP" dirty="0" smtClean="0"/>
              <a:t>+</a:t>
            </a:r>
            <a:r>
              <a:rPr lang="en-US" altLang="ja-JP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rgbClr val="FF6600"/>
                </a:solidFill>
              </a:rPr>
              <a:t>New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Fermi</a:t>
            </a:r>
            <a:r>
              <a:rPr lang="en-US" altLang="ja-JP" dirty="0" smtClean="0"/>
              <a:t> Data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019" y="1351597"/>
            <a:ext cx="4426928" cy="5728966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0605" y="1408743"/>
            <a:ext cx="4307270" cy="557411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734044" y="3796686"/>
            <a:ext cx="253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Peak at 136.5 ± 2.5 </a:t>
            </a:r>
            <a:r>
              <a:rPr kumimoji="1" lang="en-US" altLang="ja-JP" dirty="0" err="1" smtClean="0"/>
              <a:t>GeV</a:t>
            </a:r>
            <a:endParaRPr kumimoji="1" lang="en-US" altLang="ja-JP" dirty="0" smtClean="0"/>
          </a:p>
          <a:p>
            <a:r>
              <a:rPr kumimoji="1" lang="en-US" altLang="ja-JP" dirty="0" smtClean="0"/>
              <a:t>Local significance : 3.3σ</a:t>
            </a:r>
            <a:endParaRPr kumimoji="1" lang="ja-JP" altLang="en-US" dirty="0"/>
          </a:p>
        </p:txBody>
      </p:sp>
      <p:sp>
        <p:nvSpPr>
          <p:cNvPr id="7" name="フローチャート: 組合せ 6"/>
          <p:cNvSpPr/>
          <p:nvPr/>
        </p:nvSpPr>
        <p:spPr>
          <a:xfrm>
            <a:off x="6644640" y="4621570"/>
            <a:ext cx="335280" cy="28702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6960" y="6349433"/>
            <a:ext cx="718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Consistent with 136.5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 Dark Matter, but the significance has decreased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72368" y="1741005"/>
            <a:ext cx="1744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56 months</a:t>
            </a:r>
          </a:p>
        </p:txBody>
      </p:sp>
    </p:spTree>
    <p:extLst>
      <p:ext uri="{BB962C8B-B14F-4D97-AF65-F5344CB8AC3E}">
        <p14:creationId xmlns:p14="http://schemas.microsoft.com/office/powerpoint/2010/main" val="118762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We have found two components in the spectrum</a:t>
            </a:r>
          </a:p>
          <a:p>
            <a:pPr lvl="1"/>
            <a:r>
              <a:rPr lang="en-US" altLang="ja-JP" dirty="0" smtClean="0"/>
              <a:t>Related to X-ray super Flare 300 years ago?</a:t>
            </a:r>
          </a:p>
          <a:p>
            <a:r>
              <a:rPr kumimoji="1" lang="en-US" altLang="ja-JP" dirty="0" smtClean="0"/>
              <a:t>Decrease in the significance of Dark Matter at 133GeV</a:t>
            </a:r>
          </a:p>
          <a:p>
            <a:r>
              <a:rPr lang="en-US" altLang="ja-JP" dirty="0" smtClean="0"/>
              <a:t>Molecule blob Gamma ray </a:t>
            </a:r>
            <a:br>
              <a:rPr lang="en-US" altLang="ja-JP" dirty="0" smtClean="0"/>
            </a:br>
            <a:r>
              <a:rPr lang="en-US" altLang="ja-JP" dirty="0" smtClean="0"/>
              <a:t>has not reached yet?</a:t>
            </a:r>
          </a:p>
          <a:p>
            <a:r>
              <a:rPr lang="en-US" altLang="ja-JP" dirty="0" smtClean="0"/>
              <a:t>CTA is needed </a:t>
            </a:r>
            <a:br>
              <a:rPr lang="en-US" altLang="ja-JP" dirty="0" smtClean="0"/>
            </a:br>
            <a:r>
              <a:rPr lang="en-US" altLang="ja-JP" dirty="0" smtClean="0"/>
              <a:t>for the future research</a:t>
            </a:r>
          </a:p>
          <a:p>
            <a:pPr lvl="1"/>
            <a:r>
              <a:rPr kumimoji="1" lang="en-US" altLang="ja-JP" dirty="0" smtClean="0"/>
              <a:t>Wider covering range</a:t>
            </a:r>
          </a:p>
          <a:p>
            <a:pPr lvl="1"/>
            <a:r>
              <a:rPr kumimoji="1" lang="en-US" altLang="ja-JP" dirty="0" smtClean="0"/>
              <a:t>More statistics</a:t>
            </a:r>
          </a:p>
          <a:p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5338731" y="3937980"/>
            <a:ext cx="3519519" cy="2188183"/>
            <a:chOff x="974173" y="2133600"/>
            <a:chExt cx="7076747" cy="4399811"/>
          </a:xfrm>
        </p:grpSpPr>
        <p:pic>
          <p:nvPicPr>
            <p:cNvPr id="5" name="コンテンツ プレースホルダー 9" descr="Energy-ran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633" r="-16633"/>
            <a:stretch>
              <a:fillRect/>
            </a:stretch>
          </p:blipFill>
          <p:spPr>
            <a:xfrm>
              <a:off x="974173" y="2133600"/>
              <a:ext cx="7076747" cy="3992563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4216399" y="5435600"/>
              <a:ext cx="1290320" cy="264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319520" y="6164079"/>
              <a:ext cx="828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E(</a:t>
              </a:r>
              <a:r>
                <a:rPr kumimoji="1" lang="en-US" altLang="ja-JP" dirty="0" err="1" smtClean="0"/>
                <a:t>GeV</a:t>
              </a:r>
              <a:r>
                <a:rPr kumimoji="1" lang="en-US" altLang="ja-JP" dirty="0" smtClean="0"/>
                <a:t>)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 rot="16200000">
              <a:off x="449948" y="3940568"/>
              <a:ext cx="1931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EF(&gt;E) (</a:t>
              </a:r>
              <a:r>
                <a:rPr kumimoji="1" lang="en-US" altLang="ja-JP" dirty="0" err="1" smtClean="0"/>
                <a:t>TeV</a:t>
              </a:r>
              <a:r>
                <a:rPr kumimoji="1" lang="en-US" altLang="ja-JP" dirty="0" smtClean="0"/>
                <a:t>/cm</a:t>
              </a:r>
              <a:r>
                <a:rPr kumimoji="1" lang="en-US" altLang="ja-JP" baseline="30000" dirty="0" smtClean="0"/>
                <a:t>2</a:t>
              </a:r>
              <a:r>
                <a:rPr kumimoji="1" lang="en-US" altLang="ja-JP" dirty="0" smtClean="0"/>
                <a:t>s)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9304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We have found two components in the spectrum</a:t>
            </a:r>
          </a:p>
          <a:p>
            <a:r>
              <a:rPr kumimoji="1" lang="en-US" altLang="ja-JP" dirty="0" smtClean="0"/>
              <a:t>Decrease in the significance of Dark Matter at 133GeV</a:t>
            </a:r>
          </a:p>
          <a:p>
            <a:r>
              <a:rPr lang="en-US" altLang="ja-JP" dirty="0" smtClean="0"/>
              <a:t>CTA is needed for the future research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19" y="1722808"/>
            <a:ext cx="8540331" cy="48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Appendix A. Maximum Likelihood Method</a:t>
            </a:r>
            <a:endParaRPr kumimoji="1" lang="en-US" altLang="ja-JP" dirty="0" smtClean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Assuming Poisson Distribution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Estimate the total likelihood of the pattern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Maximize via parameters of the distribution</a:t>
            </a:r>
          </a:p>
          <a:p>
            <a:r>
              <a:rPr lang="en-US" altLang="ja-JP" dirty="0" smtClean="0"/>
              <a:t>Or minimize log-likelihood </a:t>
            </a: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932046"/>
              </p:ext>
            </p:extLst>
          </p:nvPr>
        </p:nvGraphicFramePr>
        <p:xfrm>
          <a:off x="3517899" y="2474839"/>
          <a:ext cx="196453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" name="数式" r:id="rId3" imgW="698500" imgH="406400" progId="Equation.3">
                  <p:embed/>
                </p:oleObj>
              </mc:Choice>
              <mc:Fallback>
                <p:oleObj name="数式" r:id="rId3" imgW="698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7899" y="2474839"/>
                        <a:ext cx="1964532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09661"/>
              </p:ext>
            </p:extLst>
          </p:nvPr>
        </p:nvGraphicFramePr>
        <p:xfrm>
          <a:off x="3517899" y="4048230"/>
          <a:ext cx="2131475" cy="947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" name="数式" r:id="rId5" imgW="571500" imgH="254000" progId="Equation.3">
                  <p:embed/>
                </p:oleObj>
              </mc:Choice>
              <mc:Fallback>
                <p:oleObj name="数式" r:id="rId5" imgW="571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17899" y="4048230"/>
                        <a:ext cx="2131475" cy="947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293860"/>
              </p:ext>
            </p:extLst>
          </p:nvPr>
        </p:nvGraphicFramePr>
        <p:xfrm>
          <a:off x="5649374" y="5485528"/>
          <a:ext cx="1478391" cy="640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" name="数式" r:id="rId7" imgW="381000" imgH="165100" progId="Equation.3">
                  <p:embed/>
                </p:oleObj>
              </mc:Choice>
              <mc:Fallback>
                <p:oleObj name="数式" r:id="rId7" imgW="381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49374" y="5485528"/>
                        <a:ext cx="1478391" cy="640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435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Appendix A. Model </a:t>
            </a:r>
            <a:r>
              <a:rPr kumimoji="1" lang="en-US" altLang="ja-JP" dirty="0" smtClean="0"/>
              <a:t>Fitting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63436" y="2133600"/>
            <a:ext cx="7076747" cy="3992563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For </a:t>
            </a:r>
            <a:r>
              <a:rPr kumimoji="1" lang="en-US" altLang="ja-JP" dirty="0" smtClean="0">
                <a:solidFill>
                  <a:srgbClr val="FF0000"/>
                </a:solidFill>
              </a:rPr>
              <a:t>Fermi</a:t>
            </a:r>
            <a:r>
              <a:rPr kumimoji="1" lang="en-US" altLang="ja-JP" dirty="0" smtClean="0"/>
              <a:t>, we use </a:t>
            </a:r>
            <a:r>
              <a:rPr lang="en-US" altLang="ja-JP" dirty="0" smtClean="0"/>
              <a:t>M</a:t>
            </a:r>
            <a:r>
              <a:rPr kumimoji="1" lang="en-US" altLang="ja-JP" dirty="0" smtClean="0"/>
              <a:t>aximum </a:t>
            </a:r>
            <a:r>
              <a:rPr lang="en-US" altLang="ja-JP" dirty="0"/>
              <a:t>L</a:t>
            </a:r>
            <a:r>
              <a:rPr kumimoji="1" lang="en-US" altLang="ja-JP" dirty="0" smtClean="0"/>
              <a:t>ikelihood </a:t>
            </a:r>
            <a:r>
              <a:rPr lang="en-US" altLang="ja-JP" dirty="0"/>
              <a:t>M</a:t>
            </a:r>
            <a:r>
              <a:rPr kumimoji="1" lang="en-US" altLang="ja-JP" dirty="0" smtClean="0"/>
              <a:t>ethod to determine a fitting model</a:t>
            </a:r>
          </a:p>
          <a:p>
            <a:r>
              <a:rPr lang="en-US" altLang="ja-JP" dirty="0" smtClean="0"/>
              <a:t>Minimum </a:t>
            </a:r>
            <a:r>
              <a:rPr lang="en-US" altLang="ja-JP" dirty="0"/>
              <a:t>Chi-squared </a:t>
            </a:r>
            <a:r>
              <a:rPr lang="en-US" altLang="ja-JP" dirty="0" smtClean="0"/>
              <a:t>Method is bad due to few stats</a:t>
            </a:r>
            <a:endParaRPr kumimoji="1" lang="en-US" altLang="ja-JP" dirty="0" smtClean="0"/>
          </a:p>
          <a:p>
            <a:r>
              <a:rPr lang="en-US" altLang="ja-JP" dirty="0" smtClean="0"/>
              <a:t>Result: Point-Like Source Model is better than Circle-Like Source Model (radius 0.4°) for G.C.</a:t>
            </a:r>
          </a:p>
          <a:p>
            <a:r>
              <a:rPr lang="en-US" altLang="ja-JP" dirty="0" smtClean="0"/>
              <a:t>Ln </a:t>
            </a:r>
            <a:r>
              <a:rPr lang="en-US" altLang="ja-JP" dirty="0"/>
              <a:t>(</a:t>
            </a:r>
            <a:r>
              <a:rPr lang="en-US" altLang="ja-JP" dirty="0" err="1" smtClean="0"/>
              <a:t>L</a:t>
            </a:r>
            <a:r>
              <a:rPr lang="en-US" altLang="ja-JP" baseline="-25000" dirty="0" err="1" smtClean="0"/>
              <a:t>good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L</a:t>
            </a:r>
            <a:r>
              <a:rPr lang="en-US" altLang="ja-JP" baseline="-25000" dirty="0" err="1" smtClean="0"/>
              <a:t>bad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)=32</a:t>
            </a:r>
          </a:p>
          <a:p>
            <a:r>
              <a:rPr lang="en-US" altLang="ja-JP" dirty="0" smtClean="0"/>
              <a:t>For </a:t>
            </a:r>
            <a:r>
              <a:rPr lang="en-US" altLang="ja-JP" dirty="0" smtClean="0">
                <a:solidFill>
                  <a:srgbClr val="3366FF"/>
                </a:solidFill>
              </a:rPr>
              <a:t>MAGIC</a:t>
            </a:r>
            <a:r>
              <a:rPr lang="en-US" altLang="ja-JP" dirty="0" smtClean="0"/>
              <a:t>, we use &lt; 0.2° (the best fit)</a:t>
            </a:r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412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dirty="0" smtClean="0"/>
              <a:t>Appendix B. </a:t>
            </a:r>
            <a:br>
              <a:rPr kumimoji="1" lang="en-US" altLang="ja-JP" dirty="0" smtClean="0"/>
            </a:br>
            <a:r>
              <a:rPr lang="en-US" altLang="ja-JP" dirty="0" smtClean="0"/>
              <a:t>Minimum</a:t>
            </a:r>
            <a:r>
              <a:rPr kumimoji="1" lang="en-US" altLang="ja-JP" dirty="0" smtClean="0"/>
              <a:t> Chi-squared Method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Minimize chi-squared via parameters of f(x)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kumimoji="1" lang="en-US" altLang="ja-JP" dirty="0" smtClean="0"/>
              <a:t>Chi-squared obeys chi-squared distribution χ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dof</a:t>
            </a:r>
            <a:r>
              <a:rPr kumimoji="1" lang="en-US" altLang="ja-JP" dirty="0" smtClean="0"/>
              <a:t>) assuming the statistical error </a:t>
            </a:r>
            <a:r>
              <a:rPr lang="en-US" altLang="ja-JP" dirty="0" smtClean="0"/>
              <a:t>is Gaussian</a:t>
            </a:r>
            <a:endParaRPr kumimoji="1" lang="en-US" altLang="ja-JP" dirty="0" smtClean="0"/>
          </a:p>
          <a:p>
            <a:r>
              <a:rPr lang="en-US" altLang="ja-JP" dirty="0" smtClean="0"/>
              <a:t>Chi-squared / </a:t>
            </a:r>
            <a:r>
              <a:rPr lang="en-US" altLang="ja-JP" dirty="0" err="1" smtClean="0"/>
              <a:t>dof</a:t>
            </a:r>
            <a:r>
              <a:rPr lang="en-US" altLang="ja-JP" dirty="0" smtClean="0"/>
              <a:t> should be 1</a:t>
            </a:r>
          </a:p>
          <a:p>
            <a:pPr lvl="1"/>
            <a:r>
              <a:rPr lang="en-US" altLang="ja-JP" dirty="0" smtClean="0"/>
              <a:t>When more than 1, the fitting function is bad</a:t>
            </a:r>
          </a:p>
          <a:p>
            <a:pPr lvl="1"/>
            <a:r>
              <a:rPr lang="en-US" altLang="ja-JP" dirty="0" smtClean="0"/>
              <a:t>When less than 1, it is suspected to be a fabrication</a:t>
            </a:r>
            <a:endParaRPr lang="en-US" altLang="ja-JP" dirty="0"/>
          </a:p>
          <a:p>
            <a:r>
              <a:rPr lang="en-US" altLang="ja-JP" dirty="0" err="1" smtClean="0"/>
              <a:t>dof</a:t>
            </a:r>
            <a:r>
              <a:rPr lang="en-US" altLang="ja-JP" dirty="0" smtClean="0"/>
              <a:t>=N-(# of fitting parameters)</a:t>
            </a:r>
          </a:p>
          <a:p>
            <a:pPr lvl="1"/>
            <a:r>
              <a:rPr lang="en-US" altLang="ja-JP" dirty="0" smtClean="0"/>
              <a:t>Because parameters are not independent of data</a:t>
            </a: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104900"/>
              </p:ext>
            </p:extLst>
          </p:nvPr>
        </p:nvGraphicFramePr>
        <p:xfrm>
          <a:off x="1085467" y="2460022"/>
          <a:ext cx="2578344" cy="1011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数式" r:id="rId3" imgW="1295400" imgH="508000" progId="Equation.3">
                  <p:embed/>
                </p:oleObj>
              </mc:Choice>
              <mc:Fallback>
                <p:oleObj name="数式" r:id="rId3" imgW="12954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5467" y="2460022"/>
                        <a:ext cx="2578344" cy="1011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048812" y="2733455"/>
            <a:ext cx="4394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ja-JP" sz="2400" dirty="0" smtClean="0"/>
              <a:t>σ</a:t>
            </a:r>
            <a:r>
              <a:rPr lang="el-GR" altLang="ja-JP" sz="2400" baseline="-25000" dirty="0" smtClean="0"/>
              <a:t>i</a:t>
            </a:r>
            <a:r>
              <a:rPr lang="en-US" altLang="ja-JP" sz="2400" dirty="0" smtClean="0"/>
              <a:t>: expected statistical error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7347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Appendix C. F-test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Compare two fittings (Which is better?)</a:t>
            </a:r>
          </a:p>
          <a:p>
            <a:r>
              <a:rPr lang="en-US" altLang="ja-JP" dirty="0" smtClean="0"/>
              <a:t>F should obey F-distribution assuming the improvement of fitting is only from the increase in fitting parameters</a:t>
            </a:r>
          </a:p>
          <a:p>
            <a:pPr lvl="1"/>
            <a:r>
              <a:rPr lang="en-US" altLang="ja-JP" dirty="0"/>
              <a:t>(null-hypothesis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lvl="1"/>
            <a:r>
              <a:rPr lang="en-US" altLang="ja-JP" dirty="0" smtClean="0"/>
              <a:t>Obeys F(</a:t>
            </a:r>
            <a:r>
              <a:rPr lang="en-US" altLang="ja-JP" dirty="0" err="1" smtClean="0"/>
              <a:t>Δdof,dof</a:t>
            </a:r>
            <a:r>
              <a:rPr lang="en-US" altLang="ja-JP" baseline="-25000" dirty="0" err="1" smtClean="0"/>
              <a:t>good</a:t>
            </a:r>
            <a:r>
              <a:rPr lang="en-US" altLang="ja-JP" dirty="0" smtClean="0"/>
              <a:t>)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When the possibility is lower than expected, </a:t>
            </a:r>
            <a:r>
              <a:rPr lang="en-US" altLang="ja-JP" dirty="0"/>
              <a:t>improvement of fitting </a:t>
            </a:r>
            <a:r>
              <a:rPr lang="en-US" altLang="ja-JP" dirty="0" smtClean="0"/>
              <a:t>is NOT </a:t>
            </a:r>
            <a:r>
              <a:rPr lang="en-US" altLang="ja-JP" dirty="0"/>
              <a:t>from the </a:t>
            </a:r>
            <a:r>
              <a:rPr lang="en-US" altLang="ja-JP" dirty="0" smtClean="0"/>
              <a:t>decrease in </a:t>
            </a:r>
            <a:r>
              <a:rPr lang="en-US" altLang="ja-JP" dirty="0" err="1" smtClean="0"/>
              <a:t>dof</a:t>
            </a:r>
            <a:r>
              <a:rPr lang="en-US" altLang="ja-JP" dirty="0" smtClean="0"/>
              <a:t>, BUT from “dark matter”.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234453"/>
              </p:ext>
            </p:extLst>
          </p:nvPr>
        </p:nvGraphicFramePr>
        <p:xfrm>
          <a:off x="4671383" y="3280184"/>
          <a:ext cx="2711922" cy="196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4" name="数式" r:id="rId3" imgW="1333500" imgH="965200" progId="Equation.3">
                  <p:embed/>
                </p:oleObj>
              </mc:Choice>
              <mc:Fallback>
                <p:oleObj name="数式" r:id="rId3" imgW="1333500" imgH="965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1383" y="3280184"/>
                        <a:ext cx="2711922" cy="1962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523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Appendix C. F-distribution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F-distribution is defined by the quotient of two independent chi-squared distribution</a:t>
            </a:r>
          </a:p>
          <a:p>
            <a:pPr lvl="1"/>
            <a:endParaRPr lang="en-US" altLang="ja-JP" dirty="0" smtClean="0"/>
          </a:p>
          <a:p>
            <a:pPr marL="3657600" lvl="8" indent="0">
              <a:buNone/>
            </a:pPr>
            <a:endParaRPr lang="en-US" altLang="ja-JP" dirty="0" smtClean="0"/>
          </a:p>
          <a:p>
            <a:r>
              <a:rPr lang="en-US" altLang="ja-JP" dirty="0"/>
              <a:t>F should obey F-distribution assuming the </a:t>
            </a:r>
            <a:r>
              <a:rPr lang="en-US" altLang="ja-JP" dirty="0" smtClean="0"/>
              <a:t>null-assumption</a:t>
            </a:r>
            <a:endParaRPr lang="en-US" altLang="ja-JP" dirty="0"/>
          </a:p>
          <a:p>
            <a:r>
              <a:rPr lang="en-US" altLang="ja-JP" dirty="0" smtClean="0"/>
              <a:t>When F is in the tale of the distribution, the null assumption is dismissed (indication of dark matter)</a:t>
            </a:r>
          </a:p>
          <a:p>
            <a:endParaRPr kumimoji="1" lang="ja-JP" altLang="en-US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448803"/>
              </p:ext>
            </p:extLst>
          </p:nvPr>
        </p:nvGraphicFramePr>
        <p:xfrm>
          <a:off x="2491164" y="2877701"/>
          <a:ext cx="2672420" cy="882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8" name="数式" r:id="rId3" imgW="1422400" imgH="469900" progId="Equation.3">
                  <p:embed/>
                </p:oleObj>
              </mc:Choice>
              <mc:Fallback>
                <p:oleObj name="数式" r:id="rId3" imgW="1422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1164" y="2877701"/>
                        <a:ext cx="2672420" cy="882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078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How to Measure (1): </a:t>
            </a:r>
            <a:r>
              <a:rPr kumimoji="1" lang="en-US" altLang="ja-JP" dirty="0" smtClean="0">
                <a:solidFill>
                  <a:srgbClr val="3366FF"/>
                </a:solidFill>
              </a:rPr>
              <a:t>MAGIC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4144268" cy="395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99592" y="1811009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Image of Magic Telescope and  Signals  acquired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7850" y="4622162"/>
            <a:ext cx="1178311" cy="137862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014" y="1996369"/>
            <a:ext cx="27756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36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Appendix D. </a:t>
            </a:r>
            <a:r>
              <a:rPr kumimoji="1" lang="en-US" altLang="ja-JP" dirty="0" err="1" smtClean="0"/>
              <a:t>Li&amp;Ma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Assuming Poisson Distribution</a:t>
            </a:r>
          </a:p>
          <a:p>
            <a:r>
              <a:rPr lang="en-US" altLang="ja-JP" dirty="0" smtClean="0"/>
              <a:t>Compare whole count and background</a:t>
            </a:r>
          </a:p>
          <a:p>
            <a:r>
              <a:rPr lang="en-US" altLang="ja-JP" dirty="0" smtClean="0"/>
              <a:t>Complicated formula from likelihood method</a:t>
            </a:r>
          </a:p>
          <a:p>
            <a:pPr lvl="1"/>
            <a:endParaRPr kumimoji="1" lang="en-US" altLang="ja-JP" dirty="0" smtClean="0"/>
          </a:p>
          <a:p>
            <a:r>
              <a:rPr lang="el-GR" altLang="ja-JP" dirty="0" smtClean="0"/>
              <a:t>α</a:t>
            </a:r>
            <a:r>
              <a:rPr lang="en-US" altLang="ja-JP" dirty="0" smtClean="0"/>
              <a:t> is assumed to be 1/2</a:t>
            </a:r>
          </a:p>
          <a:p>
            <a:r>
              <a:rPr lang="en-US" altLang="ja-JP" dirty="0" smtClean="0"/>
              <a:t>From Li &amp; Ma 1983</a:t>
            </a:r>
            <a:endParaRPr kumimoji="1" lang="ja-JP" altLang="en-US" dirty="0"/>
          </a:p>
        </p:txBody>
      </p:sp>
      <p:pic>
        <p:nvPicPr>
          <p:cNvPr id="5" name="図 4" descr="t2png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t="61235" r="15504" b="34386"/>
          <a:stretch/>
        </p:blipFill>
        <p:spPr>
          <a:xfrm>
            <a:off x="1032934" y="3302000"/>
            <a:ext cx="7075704" cy="64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2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dirty="0" smtClean="0"/>
              <a:t>Theta Square Plot</a:t>
            </a:r>
            <a:r>
              <a:rPr lang="en-US" altLang="ja-JP" dirty="0"/>
              <a:t> </a:t>
            </a:r>
            <a:r>
              <a:rPr lang="en-US" altLang="ja-JP" dirty="0" smtClean="0"/>
              <a:t>(</a:t>
            </a:r>
            <a:r>
              <a:rPr kumimoji="1" lang="en-US" altLang="ja-JP" dirty="0" smtClean="0"/>
              <a:t>Middle Energy</a:t>
            </a:r>
            <a:r>
              <a:rPr lang="en-US" altLang="ja-JP" dirty="0"/>
              <a:t>) : MAGIC</a:t>
            </a:r>
            <a:endParaRPr kumimoji="1" lang="ja-JP" altLang="en-US" dirty="0"/>
          </a:p>
        </p:txBody>
      </p:sp>
      <p:pic>
        <p:nvPicPr>
          <p:cNvPr id="4" name="コンテンツ プレースホルダー 3" descr="odie_fullrang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79" r="-101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08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dirty="0" smtClean="0"/>
              <a:t>Theta Square Plot</a:t>
            </a:r>
            <a:r>
              <a:rPr lang="en-US" altLang="ja-JP" dirty="0"/>
              <a:t> </a:t>
            </a:r>
            <a:r>
              <a:rPr lang="en-US" altLang="ja-JP" dirty="0" smtClean="0"/>
              <a:t>(</a:t>
            </a:r>
            <a:r>
              <a:rPr kumimoji="1" lang="en-US" altLang="ja-JP" dirty="0" smtClean="0"/>
              <a:t>Low Energy</a:t>
            </a:r>
            <a:r>
              <a:rPr lang="en-US" altLang="ja-JP" dirty="0"/>
              <a:t>) : MAGIC</a:t>
            </a:r>
            <a:endParaRPr kumimoji="1" lang="ja-JP" altLang="en-US" dirty="0"/>
          </a:p>
        </p:txBody>
      </p:sp>
      <p:pic>
        <p:nvPicPr>
          <p:cNvPr id="4" name="コンテンツ プレースホルダー 3" descr="odie_L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79" r="-101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87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dirty="0" smtClean="0"/>
              <a:t>How to </a:t>
            </a:r>
            <a:r>
              <a:rPr lang="en-US" altLang="ja-JP" dirty="0"/>
              <a:t>M</a:t>
            </a:r>
            <a:r>
              <a:rPr kumimoji="1" lang="en-US" altLang="ja-JP" dirty="0" smtClean="0"/>
              <a:t>easure</a:t>
            </a:r>
            <a:r>
              <a:rPr lang="en-US" altLang="ja-JP" dirty="0" smtClean="0"/>
              <a:t>: MAGIC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Calibration </a:t>
            </a:r>
            <a:r>
              <a:rPr lang="en-US" altLang="ja-JP" dirty="0" smtClean="0"/>
              <a:t> (auto)   </a:t>
            </a:r>
            <a:r>
              <a:rPr lang="en-US" altLang="ja-JP" sz="2400" dirty="0"/>
              <a:t>electronic signal -&gt;photo </a:t>
            </a:r>
            <a:r>
              <a:rPr lang="en-US" altLang="ja-JP" sz="2400" dirty="0" smtClean="0"/>
              <a:t>electrons </a:t>
            </a:r>
            <a:endParaRPr lang="en-US" altLang="ja-JP" sz="2400" dirty="0"/>
          </a:p>
          <a:p>
            <a:r>
              <a:rPr lang="en-US" altLang="ja-JP" dirty="0" smtClean="0"/>
              <a:t>Image Cleaning    (auto)</a:t>
            </a:r>
          </a:p>
          <a:p>
            <a:r>
              <a:rPr lang="en-US" altLang="ja-JP" dirty="0"/>
              <a:t>Data </a:t>
            </a:r>
            <a:r>
              <a:rPr lang="en-US" altLang="ja-JP" dirty="0" smtClean="0"/>
              <a:t>Selection   (auto)</a:t>
            </a:r>
            <a:endParaRPr lang="en-US" altLang="ja-JP" dirty="0"/>
          </a:p>
          <a:p>
            <a:r>
              <a:rPr lang="en-US" altLang="ja-JP" dirty="0" smtClean="0"/>
              <a:t>Unite Data from Telescopes </a:t>
            </a:r>
          </a:p>
          <a:p>
            <a:r>
              <a:rPr lang="en-US" altLang="ja-JP" dirty="0" smtClean="0"/>
              <a:t>Gamma/Hadron separation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sz="2400" dirty="0" smtClean="0"/>
              <a:t>                                                                   etc…</a:t>
            </a:r>
            <a:endParaRPr lang="ja-JP" altLang="en-US" sz="24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28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How to Measure (</a:t>
            </a:r>
            <a:r>
              <a:rPr lang="en-US" altLang="ja-JP" dirty="0"/>
              <a:t>2</a:t>
            </a:r>
            <a:r>
              <a:rPr lang="en-US" altLang="ja-JP" dirty="0" smtClean="0"/>
              <a:t>) </a:t>
            </a:r>
            <a:r>
              <a:rPr lang="en-US" altLang="ja-JP" dirty="0"/>
              <a:t>: MAGIC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3168352" cy="27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73016"/>
            <a:ext cx="2638996" cy="267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77" y="3573016"/>
            <a:ext cx="3045687" cy="277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971600" y="1701610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en-US" altLang="ja-JP" sz="2400" dirty="0" smtClean="0"/>
              <a:t>Clean up Signals</a:t>
            </a:r>
          </a:p>
          <a:p>
            <a:pPr marL="457200" indent="-457200">
              <a:buFontTx/>
              <a:buAutoNum type="arabicPeriod"/>
            </a:pPr>
            <a:r>
              <a:rPr kumimoji="1" lang="en-US" altLang="ja-JP" sz="2400" dirty="0" smtClean="0"/>
              <a:t>Parameterize </a:t>
            </a:r>
            <a:r>
              <a:rPr kumimoji="1" lang="en-US" altLang="ja-JP" sz="2400" dirty="0"/>
              <a:t>(ellipse shape fitting</a:t>
            </a:r>
            <a:r>
              <a:rPr kumimoji="1" lang="en-US" altLang="ja-JP" sz="2400" dirty="0" smtClean="0"/>
              <a:t>)</a:t>
            </a:r>
          </a:p>
          <a:p>
            <a:pPr lvl="1"/>
            <a:r>
              <a:rPr kumimoji="1" lang="en-US" altLang="ja-JP" sz="2400" dirty="0" smtClean="0"/>
              <a:t>→automatically </a:t>
            </a:r>
            <a:r>
              <a:rPr kumimoji="1" lang="en-US" altLang="ja-JP" sz="2400" dirty="0"/>
              <a:t>done </a:t>
            </a:r>
          </a:p>
          <a:p>
            <a:pPr marL="457200" indent="-457200">
              <a:buFontTx/>
              <a:buAutoNum type="arabicPeriod"/>
            </a:pPr>
            <a:r>
              <a:rPr kumimoji="1" lang="en-US" altLang="ja-JP" sz="2400" dirty="0"/>
              <a:t>Data Selection  </a:t>
            </a:r>
            <a:r>
              <a:rPr kumimoji="1" lang="en-US" altLang="ja-JP" sz="2400" dirty="0" err="1"/>
              <a:t>eg</a:t>
            </a:r>
            <a:r>
              <a:rPr kumimoji="1" lang="en-US" altLang="ja-JP" sz="2400" dirty="0"/>
              <a:t>.) Cloud, Moon, Cars</a:t>
            </a:r>
            <a:r>
              <a:rPr kumimoji="1" lang="en-US" altLang="ja-JP" sz="2400" dirty="0" smtClean="0"/>
              <a:t>…</a:t>
            </a:r>
            <a:endParaRPr kumimoji="1" lang="en-US" altLang="ja-JP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36992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dirty="0" err="1" smtClean="0"/>
              <a:t>Skymap</a:t>
            </a:r>
            <a:r>
              <a:rPr lang="en-US" altLang="ja-JP" dirty="0" smtClean="0"/>
              <a:t> from MAGIC E&gt;500GeV</a:t>
            </a:r>
            <a:endParaRPr kumimoji="1" lang="ja-JP" altLang="en-US" dirty="0"/>
          </a:p>
        </p:txBody>
      </p:sp>
      <p:pic>
        <p:nvPicPr>
          <p:cNvPr id="4" name="コンテンツ プレースホルダー 3" descr="FluxCont_500GeV_ver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30" r="-92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41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err="1" smtClean="0"/>
              <a:t>Skymap</a:t>
            </a:r>
            <a:r>
              <a:rPr lang="en-US" altLang="ja-JP" dirty="0" smtClean="0"/>
              <a:t> from MAGIC E&gt;2TeV</a:t>
            </a:r>
            <a:endParaRPr kumimoji="1" lang="ja-JP" altLang="en-US" dirty="0"/>
          </a:p>
        </p:txBody>
      </p:sp>
      <p:pic>
        <p:nvPicPr>
          <p:cNvPr id="4" name="コンテンツ プレースホルダー 3" descr="Casparflux2TeV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30" r="-92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24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Spectrum Fitting :Fermi &amp; MAGIC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5" y="2067834"/>
            <a:ext cx="3889155" cy="2353000"/>
          </a:xfrm>
        </p:spPr>
      </p:pic>
      <p:pic>
        <p:nvPicPr>
          <p:cNvPr id="5" name="コンテンツ プレースホルダ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80" y="2067833"/>
            <a:ext cx="3889157" cy="2353001"/>
          </a:xfrm>
          <a:prstGeom prst="rect">
            <a:avLst/>
          </a:prstGeom>
        </p:spPr>
      </p:pic>
      <p:pic>
        <p:nvPicPr>
          <p:cNvPr id="11" name="コンテンツ プレースホルダ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5" y="4420834"/>
            <a:ext cx="3871255" cy="2342170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￼</a:t>
            </a:r>
          </a:p>
        </p:txBody>
      </p:sp>
    </p:spTree>
    <p:extLst>
      <p:ext uri="{BB962C8B-B14F-4D97-AF65-F5344CB8AC3E}">
        <p14:creationId xmlns:p14="http://schemas.microsoft.com/office/powerpoint/2010/main" val="34811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dirty="0" err="1" smtClean="0"/>
              <a:t>Hadronness</a:t>
            </a:r>
            <a:r>
              <a:rPr kumimoji="1" lang="en-US" altLang="ja-JP" dirty="0" smtClean="0"/>
              <a:t>-Energy </a:t>
            </a:r>
            <a:r>
              <a:rPr lang="en-US" altLang="ja-JP" dirty="0"/>
              <a:t>distribution: MAGIC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871" y="3550503"/>
            <a:ext cx="8229600" cy="28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11560" y="1844824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Left:  </a:t>
            </a:r>
            <a:r>
              <a:rPr kumimoji="1" lang="en-US" altLang="ja-JP" sz="2400" dirty="0" smtClean="0">
                <a:solidFill>
                  <a:srgbClr val="3366FF"/>
                </a:solidFill>
              </a:rPr>
              <a:t>Monte-Carlo simulation for Gamma rays   </a:t>
            </a:r>
          </a:p>
          <a:p>
            <a:r>
              <a:rPr lang="en-US" altLang="ja-JP" sz="2400" dirty="0" smtClean="0"/>
              <a:t>Right: </a:t>
            </a:r>
            <a:r>
              <a:rPr lang="en-US" altLang="ja-JP" sz="2400" dirty="0" smtClean="0">
                <a:solidFill>
                  <a:srgbClr val="FF0000"/>
                </a:solidFill>
              </a:rPr>
              <a:t>Background distribution 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         </a:t>
            </a:r>
            <a:r>
              <a:rPr lang="en-US" altLang="ja-JP" sz="2400" dirty="0"/>
              <a:t>(Hadron &gt;&gt; Gamma </a:t>
            </a:r>
            <a:r>
              <a:rPr lang="en-US" altLang="ja-JP" sz="2400" dirty="0" smtClean="0"/>
              <a:t>→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Background </a:t>
            </a:r>
            <a:r>
              <a:rPr lang="ja-JP" altLang="en-US" sz="2400" dirty="0" smtClean="0"/>
              <a:t>≒</a:t>
            </a:r>
            <a:r>
              <a:rPr lang="en-US" altLang="ja-JP" sz="2400" dirty="0" smtClean="0"/>
              <a:t> Hadron)</a:t>
            </a:r>
          </a:p>
          <a:p>
            <a:r>
              <a:rPr kumimoji="1" lang="en-US" altLang="ja-JP" sz="2400" dirty="0"/>
              <a:t> </a:t>
            </a:r>
            <a:r>
              <a:rPr kumimoji="1" lang="en-US" altLang="ja-JP" sz="2400" dirty="0" smtClean="0"/>
              <a:t>-&gt;  at higher Energy, separation goes well !!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1560" y="6351515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Monte-Carlo simulation for Gamma rays   </a:t>
            </a:r>
          </a:p>
          <a:p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449251" y="6351515"/>
            <a:ext cx="2439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Background distribution </a:t>
            </a:r>
            <a:endParaRPr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99074" y="2130920"/>
            <a:ext cx="7076747" cy="39925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pic>
        <p:nvPicPr>
          <p:cNvPr id="5" name="図 4" descr="stere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1" y="1682186"/>
            <a:ext cx="4812246" cy="3742267"/>
          </a:xfrm>
          <a:prstGeom prst="rect">
            <a:avLst/>
          </a:prstGeom>
        </p:spPr>
      </p:pic>
      <p:pic>
        <p:nvPicPr>
          <p:cNvPr id="4" name="図 3" descr="the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67" y="3688786"/>
            <a:ext cx="3972961" cy="29236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How to Measure (</a:t>
            </a:r>
            <a:r>
              <a:rPr lang="en-US" altLang="ja-JP" dirty="0" smtClean="0"/>
              <a:t>2) </a:t>
            </a:r>
            <a:r>
              <a:rPr lang="en-US" altLang="ja-JP" dirty="0"/>
              <a:t>: </a:t>
            </a:r>
            <a:r>
              <a:rPr lang="en-US" altLang="ja-JP" dirty="0">
                <a:solidFill>
                  <a:srgbClr val="3366FF"/>
                </a:solidFill>
              </a:rPr>
              <a:t>MAGIC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6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dirty="0" smtClean="0"/>
              <a:t>How to Measure (</a:t>
            </a:r>
            <a:r>
              <a:rPr lang="en-US" altLang="ja-JP" dirty="0" smtClean="0"/>
              <a:t>3) </a:t>
            </a:r>
            <a:r>
              <a:rPr lang="en-US" altLang="ja-JP" dirty="0"/>
              <a:t>: </a:t>
            </a:r>
            <a:r>
              <a:rPr lang="en-US" altLang="ja-JP" dirty="0">
                <a:solidFill>
                  <a:srgbClr val="0000FF"/>
                </a:solidFill>
              </a:rPr>
              <a:t>MAGIC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Gamma rays vs. Hadron(Proton)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50949"/>
            <a:ext cx="2304256" cy="219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42" y="3639800"/>
            <a:ext cx="2448272" cy="23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11560" y="1973347"/>
            <a:ext cx="806489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/>
              <a:t>Hadronic</a:t>
            </a:r>
            <a:r>
              <a:rPr kumimoji="1" lang="en-US" altLang="ja-JP" sz="2400" dirty="0" smtClean="0"/>
              <a:t> components are 1000 times larger than Gamma rays</a:t>
            </a:r>
          </a:p>
          <a:p>
            <a:endParaRPr kumimoji="1" lang="en-US" altLang="ja-JP" sz="2400" dirty="0" smtClean="0"/>
          </a:p>
          <a:p>
            <a:r>
              <a:rPr kumimoji="1" lang="en-US" altLang="ja-JP" sz="2400" dirty="0" smtClean="0"/>
              <a:t>Low Energy Gamma rays -&gt; difficult to distinguish with Hadron</a:t>
            </a:r>
            <a:endParaRPr kumimoji="1" lang="ja-JP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4" y="-6249987"/>
            <a:ext cx="207337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4" y="3414526"/>
            <a:ext cx="2330797" cy="304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708" y="3462392"/>
            <a:ext cx="161071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103704" y="6272696"/>
            <a:ext cx="257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High Energy Gamma Rays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15090" y="6272696"/>
            <a:ext cx="193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Hadron (Proton…)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3173" y="3750949"/>
            <a:ext cx="10526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Centered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16926" y="3750949"/>
            <a:ext cx="116167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Scattered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451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How to Measure: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Fermi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コンテンツ プレースホルダー 3" descr="fermi detec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04" r="-36704"/>
          <a:stretch>
            <a:fillRect/>
          </a:stretch>
        </p:blipFill>
        <p:spPr>
          <a:xfrm>
            <a:off x="2761913" y="2144740"/>
            <a:ext cx="7076747" cy="3992563"/>
          </a:xfrm>
        </p:spPr>
      </p:pic>
      <p:sp>
        <p:nvSpPr>
          <p:cNvPr id="3" name="四角形吹き出し 2"/>
          <p:cNvSpPr/>
          <p:nvPr/>
        </p:nvSpPr>
        <p:spPr>
          <a:xfrm>
            <a:off x="295304" y="2144740"/>
            <a:ext cx="2790761" cy="1353188"/>
          </a:xfrm>
          <a:prstGeom prst="wedgeRectCallout">
            <a:avLst>
              <a:gd name="adj1" fmla="val 143508"/>
              <a:gd name="adj2" fmla="val 434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Tracker</a:t>
            </a:r>
          </a:p>
          <a:p>
            <a:pPr algn="ctr"/>
            <a:r>
              <a:rPr kumimoji="1" lang="en-US" altLang="ja-JP" dirty="0"/>
              <a:t>A</a:t>
            </a:r>
            <a:r>
              <a:rPr kumimoji="1" lang="en-US" altLang="ja-JP" dirty="0" smtClean="0"/>
              <a:t>nalyzing direction </a:t>
            </a:r>
            <a:endParaRPr kumimoji="1" lang="ja-JP" altLang="en-US" dirty="0"/>
          </a:p>
        </p:txBody>
      </p:sp>
      <p:sp>
        <p:nvSpPr>
          <p:cNvPr id="5" name="四角形吹き出し 4"/>
          <p:cNvSpPr/>
          <p:nvPr/>
        </p:nvSpPr>
        <p:spPr>
          <a:xfrm>
            <a:off x="299554" y="4433680"/>
            <a:ext cx="2786511" cy="1169690"/>
          </a:xfrm>
          <a:prstGeom prst="wedgeRectCallout">
            <a:avLst>
              <a:gd name="adj1" fmla="val 148333"/>
              <a:gd name="adj2" fmla="val 391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Calorimeter</a:t>
            </a:r>
          </a:p>
          <a:p>
            <a:pPr algn="ctr"/>
            <a:r>
              <a:rPr kumimoji="1" lang="en-US" altLang="ja-JP" dirty="0" smtClean="0"/>
              <a:t>Measuring energy</a:t>
            </a: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488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Difference between </a:t>
            </a:r>
            <a:r>
              <a:rPr kumimoji="1" lang="en-US" altLang="ja-JP" dirty="0" smtClean="0">
                <a:solidFill>
                  <a:srgbClr val="3366FF"/>
                </a:solidFill>
              </a:rPr>
              <a:t>MAGIC</a:t>
            </a:r>
            <a:r>
              <a:rPr kumimoji="1" lang="en-US" altLang="ja-JP" dirty="0" smtClean="0"/>
              <a:t> and </a:t>
            </a:r>
            <a:r>
              <a:rPr lang="en-US" altLang="ja-JP" dirty="0">
                <a:solidFill>
                  <a:srgbClr val="FF0000"/>
                </a:solidFill>
              </a:rPr>
              <a:t>Fermi</a:t>
            </a:r>
            <a:endParaRPr kumimoji="1" lang="ja-JP" altLang="en-US" dirty="0"/>
          </a:p>
        </p:txBody>
      </p:sp>
      <p:pic>
        <p:nvPicPr>
          <p:cNvPr id="10" name="コンテンツ プレースホルダー 9" descr="Energy-rang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33" r="-16633"/>
          <a:stretch>
            <a:fillRect/>
          </a:stretch>
        </p:blipFill>
        <p:spPr>
          <a:xfrm>
            <a:off x="974173" y="2133600"/>
            <a:ext cx="7076747" cy="3992563"/>
          </a:xfrm>
        </p:spPr>
      </p:pic>
      <p:sp>
        <p:nvSpPr>
          <p:cNvPr id="12" name="正方形/長方形 11"/>
          <p:cNvSpPr/>
          <p:nvPr/>
        </p:nvSpPr>
        <p:spPr>
          <a:xfrm>
            <a:off x="4216399" y="5435600"/>
            <a:ext cx="1290320" cy="264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19520" y="6164079"/>
            <a:ext cx="82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E(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 rot="16200000">
            <a:off x="449948" y="3940568"/>
            <a:ext cx="193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EF(&gt;E) (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/cm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s)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72486" y="1764268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Sensitivity of Fermi and MAGIC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68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dirty="0" smtClean="0"/>
              <a:t>Theta Square Plot </a:t>
            </a:r>
            <a:r>
              <a:rPr lang="en-US" altLang="ja-JP" dirty="0" smtClean="0"/>
              <a:t>(</a:t>
            </a:r>
            <a:r>
              <a:rPr kumimoji="1" lang="en-US" altLang="ja-JP" dirty="0" smtClean="0"/>
              <a:t>High Energy</a:t>
            </a:r>
            <a:r>
              <a:rPr lang="en-US" altLang="ja-JP" dirty="0"/>
              <a:t>) : </a:t>
            </a:r>
            <a:r>
              <a:rPr lang="en-US" altLang="ja-JP" dirty="0">
                <a:solidFill>
                  <a:srgbClr val="3366FF"/>
                </a:solidFill>
              </a:rPr>
              <a:t>MAGIC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pic>
        <p:nvPicPr>
          <p:cNvPr id="4" name="コンテンツ プレースホルダー 3" descr="odie_H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7385"/>
          <a:stretch>
            <a:fillRect/>
          </a:stretch>
        </p:blipFill>
        <p:spPr>
          <a:xfrm>
            <a:off x="938114" y="2162685"/>
            <a:ext cx="7076747" cy="3992563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5545050" y="6155248"/>
            <a:ext cx="154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θ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[</a:t>
            </a:r>
            <a:r>
              <a:rPr kumimoji="1" lang="en-US" altLang="ja-JP" dirty="0" err="1" smtClean="0"/>
              <a:t>deg</a:t>
            </a:r>
            <a:r>
              <a:rPr kumimoji="1" lang="en-US" altLang="ja-JP" dirty="0" smtClean="0"/>
              <a:t>  ]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90462" y="6155248"/>
            <a:ext cx="385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2</a:t>
            </a:r>
            <a:endParaRPr kumimoji="1" lang="ja-JP" altLang="en-US" sz="1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17496" y="6155248"/>
            <a:ext cx="4719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2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2008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dirty="0" smtClean="0"/>
              <a:t>Theta Square Plot </a:t>
            </a:r>
            <a:r>
              <a:rPr lang="en-US" altLang="ja-JP" dirty="0" smtClean="0"/>
              <a:t>(</a:t>
            </a:r>
            <a:r>
              <a:rPr kumimoji="1" lang="en-US" altLang="ja-JP" dirty="0" smtClean="0"/>
              <a:t>High Energy</a:t>
            </a:r>
            <a:r>
              <a:rPr lang="en-US" altLang="ja-JP" dirty="0"/>
              <a:t>) : </a:t>
            </a:r>
            <a:r>
              <a:rPr lang="en-US" altLang="ja-JP" dirty="0">
                <a:solidFill>
                  <a:srgbClr val="3366FF"/>
                </a:solidFill>
              </a:rPr>
              <a:t>MAGIC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pic>
        <p:nvPicPr>
          <p:cNvPr id="7" name="コンテンツ プレースホルダー 6" descr="odie_HE_graphic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r="16791" b="33178"/>
          <a:stretch/>
        </p:blipFill>
        <p:spPr>
          <a:xfrm>
            <a:off x="1056018" y="1962559"/>
            <a:ext cx="7067032" cy="4583631"/>
          </a:xfrm>
        </p:spPr>
      </p:pic>
    </p:spTree>
    <p:extLst>
      <p:ext uri="{BB962C8B-B14F-4D97-AF65-F5344CB8AC3E}">
        <p14:creationId xmlns:p14="http://schemas.microsoft.com/office/powerpoint/2010/main" val="27264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スペクトル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スペクトル.thmx</Template>
  <TotalTime>1106</TotalTime>
  <Words>1134</Words>
  <Application>Microsoft Macintosh PowerPoint</Application>
  <PresentationFormat>画面に合わせる (4:3)</PresentationFormat>
  <Paragraphs>240</Paragraphs>
  <Slides>38</Slides>
  <Notes>22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0" baseType="lpstr">
      <vt:lpstr>スペクトル</vt:lpstr>
      <vt:lpstr>数式</vt:lpstr>
      <vt:lpstr>High Energy Gamma Ray Group</vt:lpstr>
      <vt:lpstr>Introduction</vt:lpstr>
      <vt:lpstr>How to Measure (1): MAGIC</vt:lpstr>
      <vt:lpstr>How to Measure (2) : MAGIC</vt:lpstr>
      <vt:lpstr>How to Measure (3) : MAGIC Gamma rays vs. Hadron(Proton)</vt:lpstr>
      <vt:lpstr>How to Measure: Fermi</vt:lpstr>
      <vt:lpstr>Difference between MAGIC and Fermi</vt:lpstr>
      <vt:lpstr>Theta Square Plot (High Energy) : MAGIC</vt:lpstr>
      <vt:lpstr>Theta Square Plot (High Energy) : MAGIC</vt:lpstr>
      <vt:lpstr>Skymap (E &gt; 1 TeV) : MAGIC</vt:lpstr>
      <vt:lpstr>Skymap : Fermi</vt:lpstr>
      <vt:lpstr>Light Curve : MAGIC</vt:lpstr>
      <vt:lpstr>Light Curve : MAGIC</vt:lpstr>
      <vt:lpstr>Light Curve : Fermi</vt:lpstr>
      <vt:lpstr>Latest Data from Fermi</vt:lpstr>
      <vt:lpstr>Spectrum : Fermi</vt:lpstr>
      <vt:lpstr>Spectrum: MAGIC &amp; Fermi</vt:lpstr>
      <vt:lpstr>Spectrum Fitting : MAGIC &amp; Fermi</vt:lpstr>
      <vt:lpstr>Spectrum Comparison</vt:lpstr>
      <vt:lpstr>DM Search at 133GeV from Fermi</vt:lpstr>
      <vt:lpstr>DM Search from Old Fermi Data</vt:lpstr>
      <vt:lpstr>DM Search from Old + New Fermi Data</vt:lpstr>
      <vt:lpstr>Conclusion</vt:lpstr>
      <vt:lpstr>Conclusion</vt:lpstr>
      <vt:lpstr>Appendix A. Maximum Likelihood Method</vt:lpstr>
      <vt:lpstr>Appendix A. Model Fitting</vt:lpstr>
      <vt:lpstr>Appendix B.  Minimum Chi-squared Method</vt:lpstr>
      <vt:lpstr>Appendix C. F-test</vt:lpstr>
      <vt:lpstr>Appendix C. F-distribution</vt:lpstr>
      <vt:lpstr>Appendix D. Li&amp;Ma</vt:lpstr>
      <vt:lpstr>Theta Square Plot (Middle Energy) : MAGIC</vt:lpstr>
      <vt:lpstr>Theta Square Plot (Low Energy) : MAGIC</vt:lpstr>
      <vt:lpstr>How to Measure: MAGIC</vt:lpstr>
      <vt:lpstr>How to Measure (2) : MAGIC</vt:lpstr>
      <vt:lpstr>Skymap from MAGIC E&gt;500GeV</vt:lpstr>
      <vt:lpstr>Skymap from MAGIC E&gt;2TeV</vt:lpstr>
      <vt:lpstr>Spectrum Fitting :Fermi &amp; MAGIC</vt:lpstr>
      <vt:lpstr>Hadronness-Energy distribution: MAGIC</vt:lpstr>
    </vt:vector>
  </TitlesOfParts>
  <Company>ICRR, the Unversity of Tokyo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Gamma Ray Group</dc:title>
  <dc:creator>Cherenkov Cosmic gamma-ray group</dc:creator>
  <cp:lastModifiedBy>Yamada Masahiko</cp:lastModifiedBy>
  <cp:revision>181</cp:revision>
  <dcterms:created xsi:type="dcterms:W3CDTF">2014-03-07T08:41:03Z</dcterms:created>
  <dcterms:modified xsi:type="dcterms:W3CDTF">2014-03-08T06:53:53Z</dcterms:modified>
</cp:coreProperties>
</file>