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65" r:id="rId2"/>
    <p:sldId id="350" r:id="rId3"/>
    <p:sldId id="351" r:id="rId4"/>
    <p:sldId id="352" r:id="rId5"/>
    <p:sldId id="353" r:id="rId6"/>
    <p:sldId id="266" r:id="rId7"/>
    <p:sldId id="304" r:id="rId8"/>
    <p:sldId id="305" r:id="rId9"/>
    <p:sldId id="306" r:id="rId10"/>
    <p:sldId id="307" r:id="rId11"/>
    <p:sldId id="308" r:id="rId12"/>
    <p:sldId id="271" r:id="rId13"/>
    <p:sldId id="367" r:id="rId14"/>
    <p:sldId id="368" r:id="rId15"/>
    <p:sldId id="369" r:id="rId16"/>
    <p:sldId id="328" r:id="rId17"/>
    <p:sldId id="354" r:id="rId18"/>
    <p:sldId id="355" r:id="rId19"/>
    <p:sldId id="356" r:id="rId20"/>
    <p:sldId id="257" r:id="rId21"/>
    <p:sldId id="357" r:id="rId22"/>
    <p:sldId id="358" r:id="rId23"/>
    <p:sldId id="359" r:id="rId24"/>
    <p:sldId id="360" r:id="rId25"/>
    <p:sldId id="361" r:id="rId26"/>
    <p:sldId id="362" r:id="rId27"/>
    <p:sldId id="363" r:id="rId28"/>
    <p:sldId id="370" r:id="rId29"/>
    <p:sldId id="364" r:id="rId30"/>
    <p:sldId id="365" r:id="rId31"/>
    <p:sldId id="366" r:id="rId3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44" d="100"/>
          <a:sy n="44" d="100"/>
        </p:scale>
        <p:origin x="-1344" y="-104"/>
      </p:cViewPr>
      <p:guideLst>
        <p:guide orient="horz" pos="2160"/>
        <p:guide pos="2496"/>
      </p:guideLst>
    </p:cSldViewPr>
  </p:slideViewPr>
  <p:notesTextViewPr>
    <p:cViewPr>
      <p:scale>
        <a:sx n="100" d="100"/>
        <a:sy n="100" d="100"/>
      </p:scale>
      <p:origin x="0" y="0"/>
    </p:cViewPr>
  </p:notesTextViewPr>
  <p:sorterViewPr>
    <p:cViewPr>
      <p:scale>
        <a:sx n="50" d="100"/>
        <a:sy n="50" d="100"/>
      </p:scale>
      <p:origin x="0" y="2592"/>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B56FF7-38F8-7D4D-AE3E-EA8CBA002AA3}" type="datetimeFigureOut">
              <a:rPr kumimoji="1" lang="ja-JP" altLang="en-US" smtClean="0"/>
              <a:t>13/03/08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6530FB-055B-1740-97FA-895B46CBC23E}" type="slidenum">
              <a:rPr kumimoji="1" lang="ja-JP" altLang="en-US" smtClean="0"/>
              <a:t>‹#›</a:t>
            </a:fld>
            <a:endParaRPr kumimoji="1" lang="ja-JP" altLang="en-US"/>
          </a:p>
        </p:txBody>
      </p:sp>
    </p:spTree>
    <p:extLst>
      <p:ext uri="{BB962C8B-B14F-4D97-AF65-F5344CB8AC3E}">
        <p14:creationId xmlns:p14="http://schemas.microsoft.com/office/powerpoint/2010/main" val="66537007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今まであまり見ることのできなかった</a:t>
            </a:r>
            <a:r>
              <a:rPr kumimoji="1" lang="en-US" altLang="ja-JP" sz="1200" kern="1200" dirty="0" smtClean="0">
                <a:solidFill>
                  <a:schemeClr val="tx1"/>
                </a:solidFill>
                <a:latin typeface="+mn-lt"/>
                <a:ea typeface="+mn-ea"/>
                <a:cs typeface="+mn-cs"/>
              </a:rPr>
              <a:t>z=7</a:t>
            </a:r>
            <a:r>
              <a:rPr kumimoji="1" lang="ja-JP" altLang="en-US" sz="1200" kern="1200" dirty="0" smtClean="0">
                <a:solidFill>
                  <a:schemeClr val="tx1"/>
                </a:solidFill>
                <a:latin typeface="+mn-lt"/>
                <a:ea typeface="+mn-ea"/>
                <a:cs typeface="+mn-cs"/>
              </a:rPr>
              <a:t>以前の銀河を見た。</a:t>
            </a:r>
          </a:p>
          <a:p>
            <a:r>
              <a:rPr kumimoji="1" lang="ja-JP" altLang="en-US" sz="1200" kern="1200" dirty="0" smtClean="0">
                <a:solidFill>
                  <a:schemeClr val="tx1"/>
                </a:solidFill>
                <a:latin typeface="+mn-lt"/>
                <a:ea typeface="+mn-ea"/>
                <a:cs typeface="+mn-cs"/>
              </a:rPr>
              <a:t>今まで</a:t>
            </a:r>
            <a:r>
              <a:rPr kumimoji="1" lang="en-US" altLang="ja-JP" sz="1200" kern="1200" dirty="0" smtClean="0">
                <a:solidFill>
                  <a:schemeClr val="tx1"/>
                </a:solidFill>
                <a:latin typeface="+mn-lt"/>
                <a:ea typeface="+mn-ea"/>
                <a:cs typeface="+mn-cs"/>
              </a:rPr>
              <a:t>z=6</a:t>
            </a:r>
            <a:r>
              <a:rPr kumimoji="1" lang="ja-JP" altLang="en-US" sz="1200" kern="1200" dirty="0" smtClean="0">
                <a:solidFill>
                  <a:schemeClr val="tx1"/>
                </a:solidFill>
                <a:latin typeface="+mn-lt"/>
                <a:ea typeface="+mn-ea"/>
                <a:cs typeface="+mn-cs"/>
              </a:rPr>
              <a:t>までしか求まっていなかった銀河のサイズ進化についてそれより大きい</a:t>
            </a:r>
            <a:r>
              <a:rPr kumimoji="1" lang="en-US" altLang="ja-JP" sz="1200" kern="1200" dirty="0" smtClean="0">
                <a:solidFill>
                  <a:schemeClr val="tx1"/>
                </a:solidFill>
                <a:latin typeface="+mn-lt"/>
                <a:ea typeface="+mn-ea"/>
                <a:cs typeface="+mn-cs"/>
              </a:rPr>
              <a:t>z</a:t>
            </a:r>
            <a:r>
              <a:rPr kumimoji="1" lang="ja-JP" altLang="en-US" sz="1200" kern="1200" dirty="0" smtClean="0">
                <a:solidFill>
                  <a:schemeClr val="tx1"/>
                </a:solidFill>
                <a:latin typeface="+mn-lt"/>
                <a:ea typeface="+mn-ea"/>
                <a:cs typeface="+mn-cs"/>
              </a:rPr>
              <a:t>について調べることであるモデルの検証を行った。</a:t>
            </a:r>
          </a:p>
          <a:p>
            <a:r>
              <a:rPr kumimoji="1" lang="ja-JP" altLang="en-US" sz="1200" kern="1200" dirty="0" smtClean="0">
                <a:solidFill>
                  <a:schemeClr val="tx1"/>
                </a:solidFill>
                <a:latin typeface="+mn-lt"/>
                <a:ea typeface="+mn-ea"/>
                <a:cs typeface="+mn-cs"/>
              </a:rPr>
              <a:t>最新のデータを僕達なりに解析した結果を見てください。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0789E999-063A-7940-A3DE-CB043D461454}" type="slidenum">
              <a:rPr kumimoji="1" lang="ja-JP" altLang="en-US" smtClean="0"/>
              <a:t>1</a:t>
            </a:fld>
            <a:endParaRPr kumimoji="1" lang="ja-JP" altLang="en-US"/>
          </a:p>
        </p:txBody>
      </p:sp>
    </p:spTree>
    <p:extLst>
      <p:ext uri="{BB962C8B-B14F-4D97-AF65-F5344CB8AC3E}">
        <p14:creationId xmlns:p14="http://schemas.microsoft.com/office/powerpoint/2010/main" val="2735289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こんなにくっきりと検出！すごい！前の地上望遠鏡比</a:t>
            </a:r>
            <a:r>
              <a:rPr kumimoji="1" lang="en-US" altLang="ja-JP" dirty="0" smtClean="0"/>
              <a:t>1</a:t>
            </a:r>
            <a:r>
              <a:rPr kumimoji="1" lang="ja-JP" altLang="en-US" dirty="0" smtClean="0"/>
              <a:t>万分の</a:t>
            </a:r>
            <a:r>
              <a:rPr kumimoji="1" lang="en-US" altLang="ja-JP" dirty="0" smtClean="0"/>
              <a:t>1</a:t>
            </a:r>
            <a:r>
              <a:rPr kumimoji="1" lang="ja-JP" altLang="en-US" dirty="0" smtClean="0"/>
              <a:t>暗いー検出されています</a:t>
            </a:r>
            <a:endParaRPr kumimoji="1" lang="en-US" altLang="ja-JP" dirty="0" smtClean="0"/>
          </a:p>
          <a:p>
            <a:r>
              <a:rPr kumimoji="1" lang="ja-JP" altLang="en-US" dirty="0" smtClean="0"/>
              <a:t>この画像だと大き小さい</a:t>
            </a:r>
            <a:r>
              <a:rPr kumimoji="1" lang="en-US" altLang="ja-JP" dirty="0" smtClean="0"/>
              <a:t>z&gt;6</a:t>
            </a:r>
            <a:r>
              <a:rPr kumimoji="1" lang="ja-JP" altLang="en-US" dirty="0" smtClean="0"/>
              <a:t>の天体も見分けられる</a:t>
            </a:r>
            <a:endParaRPr kumimoji="1" lang="en-US" altLang="ja-JP" dirty="0" smtClean="0"/>
          </a:p>
          <a:p>
            <a:r>
              <a:rPr kumimoji="1" lang="ja-JP" altLang="en-US" dirty="0" smtClean="0"/>
              <a:t>画像天体沢山ー次にこの中からどうやって</a:t>
            </a:r>
            <a:r>
              <a:rPr kumimoji="1" lang="en-US" altLang="ja-JP" dirty="0" smtClean="0"/>
              <a:t>z&gt;6</a:t>
            </a:r>
            <a:r>
              <a:rPr kumimoji="1" lang="ja-JP" altLang="en-US" dirty="0" smtClean="0"/>
              <a:t>の遠天体を見つけるかについて、説明していきます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8A6530FB-055B-1740-97FA-895B46CBC23E}" type="slidenum">
              <a:rPr kumimoji="1" lang="ja-JP" altLang="en-US" smtClean="0"/>
              <a:t>11</a:t>
            </a:fld>
            <a:endParaRPr kumimoji="1" lang="ja-JP" altLang="en-US"/>
          </a:p>
        </p:txBody>
      </p:sp>
    </p:spTree>
    <p:extLst>
      <p:ext uri="{BB962C8B-B14F-4D97-AF65-F5344CB8AC3E}">
        <p14:creationId xmlns:p14="http://schemas.microsoft.com/office/powerpoint/2010/main" val="3259131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r>
              <a:rPr kumimoji="1" lang="ja-JP" altLang="en-US" dirty="0"/>
              <a:t>----- 会議メモ (13/03/07 18:33) -----</a:t>
            </a:r>
          </a:p>
          <a:p>
            <a:r>
              <a:rPr kumimoji="1" lang="ja-JP" altLang="en-US" dirty="0"/>
              <a:t>Selection</a:t>
            </a:r>
          </a:p>
          <a:p>
            <a:endParaRPr kumimoji="1" lang="ja-JP" altLang="en-US" dirty="0"/>
          </a:p>
        </p:txBody>
      </p:sp>
      <p:sp>
        <p:nvSpPr>
          <p:cNvPr id="4" name="スライド番号プレースホルダー 3"/>
          <p:cNvSpPr>
            <a:spLocks noGrp="1"/>
          </p:cNvSpPr>
          <p:nvPr>
            <p:ph type="sldNum" sz="quarter" idx="10"/>
          </p:nvPr>
        </p:nvSpPr>
        <p:spPr/>
        <p:txBody>
          <a:bodyPr/>
          <a:lstStyle/>
          <a:p>
            <a:fld id="{8A6530FB-055B-1740-97FA-895B46CBC23E}" type="slidenum">
              <a:rPr kumimoji="1" lang="ja-JP" altLang="en-US" smtClean="0"/>
              <a:t>12</a:t>
            </a:fld>
            <a:endParaRPr kumimoji="1" lang="ja-JP" altLang="en-US"/>
          </a:p>
        </p:txBody>
      </p:sp>
    </p:spTree>
    <p:extLst>
      <p:ext uri="{BB962C8B-B14F-4D97-AF65-F5344CB8AC3E}">
        <p14:creationId xmlns:p14="http://schemas.microsoft.com/office/powerpoint/2010/main" val="327548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a:p>
            <a:r>
              <a:rPr kumimoji="1" lang="ja-JP" altLang="en-US"/>
              <a:t>----- 会議メモ (13/03/07 18:33) -----</a:t>
            </a:r>
          </a:p>
          <a:p>
            <a:r>
              <a:rPr kumimoji="1" lang="ja-JP" altLang="en-US"/>
              <a:t>Selection</a:t>
            </a:r>
          </a:p>
          <a:p>
            <a:endParaRPr kumimoji="1" lang="ja-JP" altLang="en-US"/>
          </a:p>
        </p:txBody>
      </p:sp>
      <p:sp>
        <p:nvSpPr>
          <p:cNvPr id="4" name="スライド番号プレースホルダー 3"/>
          <p:cNvSpPr>
            <a:spLocks noGrp="1"/>
          </p:cNvSpPr>
          <p:nvPr>
            <p:ph type="sldNum" sz="quarter" idx="10"/>
          </p:nvPr>
        </p:nvSpPr>
        <p:spPr/>
        <p:txBody>
          <a:bodyPr/>
          <a:lstStyle/>
          <a:p>
            <a:fld id="{8A6530FB-055B-1740-97FA-895B46CBC23E}" type="slidenum">
              <a:rPr kumimoji="1" lang="ja-JP" altLang="en-US" smtClean="0"/>
              <a:t>16</a:t>
            </a:fld>
            <a:endParaRPr kumimoji="1" lang="ja-JP" altLang="en-US"/>
          </a:p>
        </p:txBody>
      </p:sp>
    </p:spTree>
    <p:extLst>
      <p:ext uri="{BB962C8B-B14F-4D97-AF65-F5344CB8AC3E}">
        <p14:creationId xmlns:p14="http://schemas.microsoft.com/office/powerpoint/2010/main" val="32754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￥銀河半径を求める！</a:t>
            </a:r>
            <a:endParaRPr kumimoji="1" lang="en-US" altLang="ja-JP" dirty="0" smtClean="0"/>
          </a:p>
          <a:p>
            <a:r>
              <a:rPr kumimoji="1" lang="ja-JP" altLang="en-US" dirty="0" smtClean="0"/>
              <a:t>＃</a:t>
            </a:r>
            <a:r>
              <a:rPr kumimoji="1" lang="en-US" altLang="ja-JP" dirty="0" smtClean="0"/>
              <a:t>z</a:t>
            </a:r>
            <a:r>
              <a:rPr kumimoji="1" lang="ja-JP" altLang="en-US" dirty="0" smtClean="0"/>
              <a:t>は求まったのであとは半径を求めるだけ</a:t>
            </a:r>
            <a:endParaRPr kumimoji="1" lang="en-US" altLang="ja-JP" dirty="0" smtClean="0"/>
          </a:p>
          <a:p>
            <a:r>
              <a:rPr kumimoji="1" lang="ja-JP" altLang="en-US" dirty="0" smtClean="0"/>
              <a:t>＃半径の定義は</a:t>
            </a:r>
            <a:endParaRPr kumimoji="1" lang="en-US" altLang="ja-JP" dirty="0" smtClean="0"/>
          </a:p>
          <a:p>
            <a:r>
              <a:rPr kumimoji="1" lang="ja-JP" altLang="en-US" dirty="0" smtClean="0"/>
              <a:t>＃どうやって求めるか</a:t>
            </a:r>
            <a:endParaRPr kumimoji="1" lang="en-US" altLang="ja-JP" dirty="0" smtClean="0"/>
          </a:p>
          <a:p>
            <a:r>
              <a:rPr kumimoji="1" lang="ja-JP" altLang="en-US" dirty="0" smtClean="0"/>
              <a:t>￥</a:t>
            </a:r>
            <a:r>
              <a:rPr kumimoji="1" lang="ja-JP" altLang="en-US" dirty="0" smtClean="0">
                <a:solidFill>
                  <a:srgbClr val="FF0000"/>
                </a:solidFill>
              </a:rPr>
              <a:t>角度と距離が必要</a:t>
            </a:r>
            <a:endParaRPr kumimoji="1" lang="en-US" altLang="ja-JP" dirty="0" smtClean="0">
              <a:solidFill>
                <a:srgbClr val="FF0000"/>
              </a:solidFill>
            </a:endParaRPr>
          </a:p>
          <a:p>
            <a:r>
              <a:rPr kumimoji="1" lang="ja-JP" altLang="en-US" dirty="0" smtClean="0"/>
              <a:t>＃角度はデータから求まる</a:t>
            </a:r>
            <a:endParaRPr kumimoji="1" lang="ja-JP" altLang="en-US" dirty="0"/>
          </a:p>
        </p:txBody>
      </p:sp>
      <p:sp>
        <p:nvSpPr>
          <p:cNvPr id="4" name="スライド番号プレースホルダー 3"/>
          <p:cNvSpPr>
            <a:spLocks noGrp="1"/>
          </p:cNvSpPr>
          <p:nvPr>
            <p:ph type="sldNum" sz="quarter" idx="10"/>
          </p:nvPr>
        </p:nvSpPr>
        <p:spPr/>
        <p:txBody>
          <a:bodyPr/>
          <a:lstStyle/>
          <a:p>
            <a:fld id="{452187AE-DB3B-8046-9613-77276A666688}" type="slidenum">
              <a:rPr kumimoji="1" lang="ja-JP" altLang="en-US" smtClean="0"/>
              <a:t>17</a:t>
            </a:fld>
            <a:endParaRPr kumimoji="1" lang="ja-JP" altLang="en-US"/>
          </a:p>
        </p:txBody>
      </p:sp>
    </p:spTree>
    <p:extLst>
      <p:ext uri="{BB962C8B-B14F-4D97-AF65-F5344CB8AC3E}">
        <p14:creationId xmlns:p14="http://schemas.microsoft.com/office/powerpoint/2010/main" val="2364553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￥実はよく知っている回折現象によって光は広がっている（ガウシアン）</a:t>
            </a:r>
            <a:endParaRPr kumimoji="1" lang="en-US" altLang="ja-JP" dirty="0" smtClean="0"/>
          </a:p>
          <a:p>
            <a:r>
              <a:rPr kumimoji="1" lang="ja-JP" altLang="en-US" dirty="0" smtClean="0"/>
              <a:t>￥そのために点源とみなせる星の広がりを調べる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52187AE-DB3B-8046-9613-77276A666688}" type="slidenum">
              <a:rPr kumimoji="1" lang="ja-JP" altLang="en-US" smtClean="0"/>
              <a:t>18</a:t>
            </a:fld>
            <a:endParaRPr kumimoji="1" lang="ja-JP" altLang="en-US"/>
          </a:p>
        </p:txBody>
      </p:sp>
    </p:spTree>
    <p:extLst>
      <p:ext uri="{BB962C8B-B14F-4D97-AF65-F5344CB8AC3E}">
        <p14:creationId xmlns:p14="http://schemas.microsoft.com/office/powerpoint/2010/main" val="501970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＃距離については直接的に求めることが難しい</a:t>
            </a:r>
            <a:endParaRPr kumimoji="1" lang="en-US" altLang="ja-JP" dirty="0" smtClean="0"/>
          </a:p>
          <a:p>
            <a:r>
              <a:rPr kumimoji="1" lang="ja-JP" altLang="en-US" dirty="0" smtClean="0"/>
              <a:t>￥理論的にｚから求める！</a:t>
            </a:r>
            <a:endParaRPr kumimoji="1" lang="en-US" altLang="ja-JP" dirty="0" smtClean="0"/>
          </a:p>
          <a:p>
            <a:r>
              <a:rPr kumimoji="1" lang="ja-JP" altLang="en-US" dirty="0" smtClean="0"/>
              <a:t>＃</a:t>
            </a:r>
            <a:r>
              <a:rPr kumimoji="1" lang="en-US" altLang="ja-JP" dirty="0" smtClean="0"/>
              <a:t>a=1/1+z</a:t>
            </a:r>
            <a:r>
              <a:rPr kumimoji="1" lang="ja-JP" altLang="en-US" dirty="0" smtClean="0"/>
              <a:t>としてる</a:t>
            </a:r>
            <a:endParaRPr kumimoji="1" lang="en-US" altLang="ja-JP" dirty="0" smtClean="0"/>
          </a:p>
          <a:p>
            <a:r>
              <a:rPr kumimoji="1" lang="ja-JP" altLang="en-US" dirty="0" smtClean="0"/>
              <a:t>￥これらの式から銀河への距離が求まって半径が求まる！</a:t>
            </a:r>
            <a:endParaRPr kumimoji="1" lang="ja-JP" altLang="en-US" dirty="0"/>
          </a:p>
        </p:txBody>
      </p:sp>
      <p:sp>
        <p:nvSpPr>
          <p:cNvPr id="4" name="スライド番号プレースホルダー 3"/>
          <p:cNvSpPr>
            <a:spLocks noGrp="1"/>
          </p:cNvSpPr>
          <p:nvPr>
            <p:ph type="sldNum" sz="quarter" idx="10"/>
          </p:nvPr>
        </p:nvSpPr>
        <p:spPr/>
        <p:txBody>
          <a:bodyPr/>
          <a:lstStyle/>
          <a:p>
            <a:fld id="{452187AE-DB3B-8046-9613-77276A666688}" type="slidenum">
              <a:rPr kumimoji="1" lang="ja-JP" altLang="en-US" smtClean="0"/>
              <a:t>19</a:t>
            </a:fld>
            <a:endParaRPr kumimoji="1" lang="ja-JP" altLang="en-US"/>
          </a:p>
        </p:txBody>
      </p:sp>
    </p:spTree>
    <p:extLst>
      <p:ext uri="{BB962C8B-B14F-4D97-AF65-F5344CB8AC3E}">
        <p14:creationId xmlns:p14="http://schemas.microsoft.com/office/powerpoint/2010/main" val="1343206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a:t>
            </a:r>
            <a:r>
              <a:rPr kumimoji="1" lang="en-US" altLang="ja-JP" dirty="0" smtClean="0"/>
              <a:t>1+z</a:t>
            </a:r>
            <a:r>
              <a:rPr kumimoji="1" lang="ja-JP" altLang="en-US" dirty="0" smtClean="0"/>
              <a:t>）</a:t>
            </a:r>
            <a:r>
              <a:rPr kumimoji="1" lang="en-US" altLang="ja-JP" dirty="0" smtClean="0"/>
              <a:t>^{-1}</a:t>
            </a:r>
            <a:r>
              <a:rPr kumimoji="1" lang="ja-JP" altLang="en-US" dirty="0" smtClean="0"/>
              <a:t>と（</a:t>
            </a:r>
            <a:r>
              <a:rPr kumimoji="1" lang="en-US" altLang="ja-JP" dirty="0" smtClean="0"/>
              <a:t>1+z</a:t>
            </a:r>
            <a:r>
              <a:rPr kumimoji="1" lang="ja-JP" altLang="en-US" dirty="0" smtClean="0"/>
              <a:t>）</a:t>
            </a:r>
            <a:r>
              <a:rPr kumimoji="1" lang="en-US" altLang="ja-JP" dirty="0" smtClean="0"/>
              <a:t>^{-1.5}</a:t>
            </a:r>
            <a:r>
              <a:rPr kumimoji="1" lang="ja-JP" altLang="en-US" dirty="0" smtClean="0"/>
              <a:t>の曲線を追加</a:t>
            </a:r>
            <a:endParaRPr kumimoji="1" lang="en-US" altLang="ja-JP" dirty="0" smtClean="0"/>
          </a:p>
          <a:p>
            <a:r>
              <a:rPr kumimoji="1" lang="en-US" altLang="ja-JP" dirty="0" smtClean="0"/>
              <a:t>Mean half-right</a:t>
            </a:r>
            <a:r>
              <a:rPr kumimoji="1" lang="en-US" altLang="ja-JP" baseline="0" dirty="0" smtClean="0"/>
              <a:t> Radius</a:t>
            </a:r>
            <a:endParaRPr kumimoji="1" lang="ja-JP" altLang="en-US" dirty="0"/>
          </a:p>
        </p:txBody>
      </p:sp>
      <p:sp>
        <p:nvSpPr>
          <p:cNvPr id="4" name="スライド番号プレースホルダ 3"/>
          <p:cNvSpPr>
            <a:spLocks noGrp="1"/>
          </p:cNvSpPr>
          <p:nvPr>
            <p:ph type="sldNum" sz="quarter" idx="10"/>
          </p:nvPr>
        </p:nvSpPr>
        <p:spPr/>
        <p:txBody>
          <a:bodyPr/>
          <a:lstStyle/>
          <a:p>
            <a:fld id="{F0CC1084-502E-4A6A-8CB6-6A24133C45DA}" type="slidenum">
              <a:rPr kumimoji="1" lang="ja-JP" altLang="en-US" smtClean="0"/>
              <a:pPr/>
              <a:t>21</a:t>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a:t>
            </a:r>
            <a:r>
              <a:rPr kumimoji="1" lang="en-US" altLang="ja-JP" dirty="0" smtClean="0"/>
              <a:t>1+z</a:t>
            </a:r>
            <a:r>
              <a:rPr kumimoji="1" lang="ja-JP" altLang="en-US" dirty="0" smtClean="0"/>
              <a:t>）</a:t>
            </a:r>
            <a:r>
              <a:rPr kumimoji="1" lang="en-US" altLang="ja-JP" dirty="0" smtClean="0"/>
              <a:t>^{-1}</a:t>
            </a:r>
            <a:r>
              <a:rPr kumimoji="1" lang="ja-JP" altLang="en-US" dirty="0" smtClean="0"/>
              <a:t>と（</a:t>
            </a:r>
            <a:r>
              <a:rPr kumimoji="1" lang="en-US" altLang="ja-JP" dirty="0" smtClean="0"/>
              <a:t>1+z</a:t>
            </a:r>
            <a:r>
              <a:rPr kumimoji="1" lang="ja-JP" altLang="en-US" dirty="0" smtClean="0"/>
              <a:t>）</a:t>
            </a:r>
            <a:r>
              <a:rPr kumimoji="1" lang="en-US" altLang="ja-JP" dirty="0" smtClean="0"/>
              <a:t>^{-1.5}</a:t>
            </a:r>
            <a:r>
              <a:rPr kumimoji="1" lang="ja-JP" altLang="en-US" dirty="0" smtClean="0"/>
              <a:t>の曲線を追加</a:t>
            </a:r>
            <a:endParaRPr kumimoji="1" lang="en-US" altLang="ja-JP" dirty="0" smtClean="0"/>
          </a:p>
          <a:p>
            <a:r>
              <a:rPr kumimoji="1" lang="en-US" altLang="ja-JP" dirty="0" smtClean="0"/>
              <a:t>Mean half-right</a:t>
            </a:r>
            <a:r>
              <a:rPr kumimoji="1" lang="en-US" altLang="ja-JP" baseline="0" dirty="0" smtClean="0"/>
              <a:t> Radius</a:t>
            </a:r>
            <a:endParaRPr kumimoji="1" lang="ja-JP" altLang="en-US" dirty="0"/>
          </a:p>
        </p:txBody>
      </p:sp>
      <p:sp>
        <p:nvSpPr>
          <p:cNvPr id="4" name="スライド番号プレースホルダ 3"/>
          <p:cNvSpPr>
            <a:spLocks noGrp="1"/>
          </p:cNvSpPr>
          <p:nvPr>
            <p:ph type="sldNum" sz="quarter" idx="10"/>
          </p:nvPr>
        </p:nvSpPr>
        <p:spPr/>
        <p:txBody>
          <a:bodyPr/>
          <a:lstStyle/>
          <a:p>
            <a:fld id="{F0CC1084-502E-4A6A-8CB6-6A24133C45DA}" type="slidenum">
              <a:rPr kumimoji="1" lang="ja-JP" altLang="en-US" smtClean="0"/>
              <a:pPr/>
              <a:t>30</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先行研究だけで</a:t>
            </a:r>
            <a:r>
              <a:rPr kumimoji="1" lang="en-US" altLang="ja-JP" dirty="0" smtClean="0"/>
              <a:t>Constant Velocity Model</a:t>
            </a:r>
            <a:r>
              <a:rPr kumimoji="1" lang="ja-JP" altLang="en-US" dirty="0" smtClean="0"/>
              <a:t>を唱える人がいるかもしれない。</a:t>
            </a:r>
            <a:endParaRPr kumimoji="1" lang="ja-JP" altLang="en-US" dirty="0"/>
          </a:p>
        </p:txBody>
      </p:sp>
      <p:sp>
        <p:nvSpPr>
          <p:cNvPr id="4" name="スライド番号プレースホルダ 3"/>
          <p:cNvSpPr>
            <a:spLocks noGrp="1"/>
          </p:cNvSpPr>
          <p:nvPr>
            <p:ph type="sldNum" sz="quarter" idx="10"/>
          </p:nvPr>
        </p:nvSpPr>
        <p:spPr/>
        <p:txBody>
          <a:bodyPr/>
          <a:lstStyle/>
          <a:p>
            <a:fld id="{F0CC1084-502E-4A6A-8CB6-6A24133C45DA}" type="slidenum">
              <a:rPr kumimoji="1" lang="ja-JP" altLang="en-US" smtClean="0"/>
              <a:pPr/>
              <a:t>31</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晴れ上がり・・・</a:t>
            </a:r>
            <a:r>
              <a:rPr kumimoji="1" lang="en-US" altLang="ja-JP" dirty="0" smtClean="0"/>
              <a:t>38</a:t>
            </a:r>
            <a:r>
              <a:rPr kumimoji="1" lang="ja-JP" altLang="en-US" dirty="0" smtClean="0"/>
              <a:t>万歳　</a:t>
            </a:r>
            <a:endParaRPr kumimoji="1" lang="ja-JP" altLang="en-US" dirty="0"/>
          </a:p>
        </p:txBody>
      </p:sp>
      <p:sp>
        <p:nvSpPr>
          <p:cNvPr id="4" name="スライド番号プレースホルダ 3"/>
          <p:cNvSpPr>
            <a:spLocks noGrp="1"/>
          </p:cNvSpPr>
          <p:nvPr>
            <p:ph type="sldNum" sz="quarter" idx="10"/>
          </p:nvPr>
        </p:nvSpPr>
        <p:spPr/>
        <p:txBody>
          <a:bodyPr/>
          <a:lstStyle/>
          <a:p>
            <a:fld id="{01E6FE90-9F06-4551-A0A7-BD4CE61A0F3E}" type="slidenum">
              <a:rPr kumimoji="1" lang="ja-JP" altLang="en-US" smtClean="0"/>
              <a:pPr/>
              <a:t>2</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1E6FE90-9F06-4551-A0A7-BD4CE61A0F3E}" type="slidenum">
              <a:rPr kumimoji="1" lang="ja-JP" altLang="en-US" smtClean="0"/>
              <a:pPr/>
              <a:t>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1E6FE90-9F06-4551-A0A7-BD4CE61A0F3E}" type="slidenum">
              <a:rPr kumimoji="1" lang="ja-JP" altLang="en-US" smtClean="0"/>
              <a:pPr/>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a:t>
            </a:r>
            <a:r>
              <a:rPr kumimoji="1" lang="en-US" altLang="ja-JP" dirty="0" smtClean="0"/>
              <a:t>1+z</a:t>
            </a:r>
            <a:r>
              <a:rPr kumimoji="1" lang="ja-JP" altLang="en-US" dirty="0" smtClean="0"/>
              <a:t>）</a:t>
            </a:r>
            <a:r>
              <a:rPr kumimoji="1" lang="en-US" altLang="ja-JP" dirty="0" smtClean="0"/>
              <a:t>^{-1}</a:t>
            </a:r>
            <a:r>
              <a:rPr kumimoji="1" lang="ja-JP" altLang="en-US" dirty="0" smtClean="0"/>
              <a:t>と（</a:t>
            </a:r>
            <a:r>
              <a:rPr kumimoji="1" lang="en-US" altLang="ja-JP" dirty="0" smtClean="0"/>
              <a:t>1+z</a:t>
            </a:r>
            <a:r>
              <a:rPr kumimoji="1" lang="ja-JP" altLang="en-US" dirty="0" smtClean="0"/>
              <a:t>）</a:t>
            </a:r>
            <a:r>
              <a:rPr kumimoji="1" lang="en-US" altLang="ja-JP" dirty="0" smtClean="0"/>
              <a:t>^{-1.5}</a:t>
            </a:r>
            <a:r>
              <a:rPr kumimoji="1" lang="ja-JP" altLang="en-US" dirty="0" smtClean="0"/>
              <a:t>の曲線を追加</a:t>
            </a:r>
            <a:endParaRPr kumimoji="1" lang="en-US" altLang="ja-JP" dirty="0" smtClean="0"/>
          </a:p>
          <a:p>
            <a:r>
              <a:rPr kumimoji="1" lang="en-US" altLang="ja-JP" dirty="0" smtClean="0"/>
              <a:t>Mean half-right</a:t>
            </a:r>
            <a:r>
              <a:rPr kumimoji="1" lang="en-US" altLang="ja-JP" baseline="0" dirty="0" smtClean="0"/>
              <a:t> Radius</a:t>
            </a:r>
            <a:endParaRPr kumimoji="1" lang="ja-JP" altLang="en-US" dirty="0"/>
          </a:p>
        </p:txBody>
      </p:sp>
      <p:sp>
        <p:nvSpPr>
          <p:cNvPr id="4" name="スライド番号プレースホルダ 3"/>
          <p:cNvSpPr>
            <a:spLocks noGrp="1"/>
          </p:cNvSpPr>
          <p:nvPr>
            <p:ph type="sldNum" sz="quarter" idx="10"/>
          </p:nvPr>
        </p:nvSpPr>
        <p:spPr/>
        <p:txBody>
          <a:bodyPr/>
          <a:lstStyle/>
          <a:p>
            <a:fld id="{F0CC1084-502E-4A6A-8CB6-6A24133C45DA}" type="slidenum">
              <a:rPr kumimoji="1" lang="ja-JP" altLang="en-US" smtClean="0"/>
              <a:pPr/>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まずー考えてみましょう。先程</a:t>
            </a:r>
            <a:r>
              <a:rPr kumimoji="1" lang="en-US" altLang="ja-JP" dirty="0" smtClean="0"/>
              <a:t>-z&gt;6</a:t>
            </a:r>
            <a:r>
              <a:rPr kumimoji="1" lang="ja-JP" altLang="en-US" dirty="0" smtClean="0"/>
              <a:t>非常に遠天体を探必（話）。ところが</a:t>
            </a:r>
            <a:r>
              <a:rPr kumimoji="1" lang="en-US" altLang="ja-JP" dirty="0" smtClean="0"/>
              <a:t>z=6</a:t>
            </a:r>
            <a:r>
              <a:rPr kumimoji="1" lang="ja-JP" altLang="en-US" dirty="0" smtClean="0"/>
              <a:t>の天体でさえーと非常小さ暗い天体でして、これより遠く天体は大気ー地上望遠鏡では検出できない。しかし今回用ハッブル宇宙望撮った</a:t>
            </a:r>
            <a:r>
              <a:rPr kumimoji="1" lang="en-US" altLang="ja-JP" dirty="0" smtClean="0"/>
              <a:t>UDF12Camp data</a:t>
            </a:r>
            <a:r>
              <a:rPr kumimoji="1" lang="ja-JP" altLang="en-US" dirty="0" smtClean="0"/>
              <a:t>では、天体検出十分期待</a:t>
            </a:r>
            <a:endParaRPr kumimoji="1" lang="ja-JP" altLang="en-US" dirty="0"/>
          </a:p>
        </p:txBody>
      </p:sp>
      <p:sp>
        <p:nvSpPr>
          <p:cNvPr id="4" name="スライド番号プレースホルダー 3"/>
          <p:cNvSpPr>
            <a:spLocks noGrp="1"/>
          </p:cNvSpPr>
          <p:nvPr>
            <p:ph type="sldNum" sz="quarter" idx="10"/>
          </p:nvPr>
        </p:nvSpPr>
        <p:spPr/>
        <p:txBody>
          <a:bodyPr/>
          <a:lstStyle/>
          <a:p>
            <a:fld id="{8A6530FB-055B-1740-97FA-895B46CBC23E}" type="slidenum">
              <a:rPr kumimoji="1" lang="ja-JP" altLang="en-US" smtClean="0"/>
              <a:t>7</a:t>
            </a:fld>
            <a:endParaRPr kumimoji="1" lang="ja-JP" altLang="en-US"/>
          </a:p>
        </p:txBody>
      </p:sp>
    </p:spTree>
    <p:extLst>
      <p:ext uri="{BB962C8B-B14F-4D97-AF65-F5344CB8AC3E}">
        <p14:creationId xmlns:p14="http://schemas.microsoft.com/office/powerpoint/2010/main" val="3870821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mtClean="0"/>
              <a:t>きらきらきれい</a:t>
            </a:r>
            <a:r>
              <a:rPr kumimoji="1" lang="ja-JP" altLang="en-US" dirty="0" smtClean="0"/>
              <a:t>！（次）どんなにすごいか？</a:t>
            </a:r>
            <a:endParaRPr kumimoji="1" lang="en-US" altLang="ja-JP" dirty="0" smtClean="0"/>
          </a:p>
          <a:p>
            <a:r>
              <a:rPr kumimoji="1" lang="ja-JP" altLang="en-US" dirty="0" smtClean="0"/>
              <a:t>可視の方が望遠鏡の守備範囲広い</a:t>
            </a:r>
            <a:endParaRPr kumimoji="1" lang="en-US" altLang="ja-JP" dirty="0" smtClean="0"/>
          </a:p>
          <a:p>
            <a:r>
              <a:rPr kumimoji="1" lang="ja-JP" altLang="en-US" dirty="0" smtClean="0"/>
              <a:t>真ん中</a:t>
            </a:r>
            <a:r>
              <a:rPr kumimoji="1" lang="en-US" altLang="ja-JP" dirty="0" smtClean="0"/>
              <a:t>(</a:t>
            </a:r>
            <a:r>
              <a:rPr kumimoji="1" lang="ja-JP" altLang="en-US" dirty="0" smtClean="0"/>
              <a:t>オレンジ</a:t>
            </a:r>
            <a:r>
              <a:rPr kumimoji="1" lang="en-US" altLang="ja-JP" dirty="0" smtClean="0"/>
              <a:t>)</a:t>
            </a:r>
            <a:r>
              <a:rPr kumimoji="1" lang="ja-JP" altLang="en-US" dirty="0" smtClean="0"/>
              <a:t>は近赤外（遠くの天体）のデータもある</a:t>
            </a:r>
            <a:endParaRPr kumimoji="1" lang="en-US" altLang="ja-JP" dirty="0" smtClean="0"/>
          </a:p>
          <a:p>
            <a:r>
              <a:rPr kumimoji="1" lang="ja-JP" altLang="en-US" dirty="0" smtClean="0"/>
              <a:t>端っこ（緑）は可視光のデータしかない領域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8A6530FB-055B-1740-97FA-895B46CBC23E}" type="slidenum">
              <a:rPr kumimoji="1" lang="ja-JP" altLang="en-US" smtClean="0"/>
              <a:t>8</a:t>
            </a:fld>
            <a:endParaRPr kumimoji="1" lang="ja-JP" altLang="en-US"/>
          </a:p>
        </p:txBody>
      </p:sp>
    </p:spTree>
    <p:extLst>
      <p:ext uri="{BB962C8B-B14F-4D97-AF65-F5344CB8AC3E}">
        <p14:creationId xmlns:p14="http://schemas.microsoft.com/office/powerpoint/2010/main" val="1877456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見て分かる通り、非常に長時間撮ったデータ</a:t>
            </a:r>
            <a:endParaRPr kumimoji="1" lang="en-US" altLang="ja-JP" dirty="0" smtClean="0"/>
          </a:p>
          <a:p>
            <a:r>
              <a:rPr kumimoji="1" lang="ja-JP" altLang="en-US" dirty="0" smtClean="0"/>
              <a:t>等級も</a:t>
            </a:r>
            <a:r>
              <a:rPr kumimoji="1" lang="en-US" altLang="ja-JP" dirty="0" smtClean="0"/>
              <a:t>30</a:t>
            </a:r>
            <a:r>
              <a:rPr kumimoji="1" lang="ja-JP" altLang="en-US" dirty="0" smtClean="0"/>
              <a:t>　＜地上最大級すばる　長時間露光</a:t>
            </a:r>
            <a:r>
              <a:rPr kumimoji="1" lang="en-US" altLang="ja-JP" dirty="0" smtClean="0"/>
              <a:t> </a:t>
            </a:r>
            <a:r>
              <a:rPr kumimoji="1" lang="ja-JP" altLang="en-US" dirty="0" smtClean="0"/>
              <a:t>得　</a:t>
            </a:r>
            <a:r>
              <a:rPr kumimoji="1" lang="en-US" altLang="ja-JP" dirty="0" smtClean="0"/>
              <a:t>26</a:t>
            </a:r>
            <a:r>
              <a:rPr kumimoji="1" lang="ja-JP" altLang="en-US" dirty="0" smtClean="0"/>
              <a:t>　比</a:t>
            </a:r>
            <a:r>
              <a:rPr kumimoji="1" lang="en-US" altLang="ja-JP" dirty="0" smtClean="0"/>
              <a:t> 4</a:t>
            </a:r>
            <a:r>
              <a:rPr kumimoji="1" lang="ja-JP" altLang="en-US" dirty="0" smtClean="0"/>
              <a:t>等級　遥かに暗い天体判別</a:t>
            </a:r>
            <a:endParaRPr kumimoji="1" lang="en-US" altLang="ja-JP" dirty="0" smtClean="0"/>
          </a:p>
          <a:p>
            <a:r>
              <a:rPr kumimoji="1" lang="ja-JP" altLang="en-US" dirty="0" smtClean="0"/>
              <a:t>またハッブル分解能ーです。ところで　私　</a:t>
            </a:r>
            <a:r>
              <a:rPr kumimoji="1" lang="en-US" altLang="ja-JP" dirty="0" smtClean="0"/>
              <a:t>1.0 </a:t>
            </a:r>
            <a:r>
              <a:rPr kumimoji="1" lang="ja-JP" altLang="en-US" dirty="0" smtClean="0"/>
              <a:t>理系</a:t>
            </a:r>
            <a:r>
              <a:rPr kumimoji="1" lang="en-US" altLang="ja-JP" baseline="0" dirty="0" smtClean="0"/>
              <a:t> </a:t>
            </a:r>
            <a:r>
              <a:rPr kumimoji="1" lang="ja-JP" altLang="en-US" dirty="0" smtClean="0"/>
              <a:t>ハッブルはなんと視力ーに相当し、スカイツリーからー分解能となっています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0789E999-063A-7940-A3DE-CB043D461454}" type="slidenum">
              <a:rPr kumimoji="1" lang="ja-JP" altLang="en-US" smtClean="0"/>
              <a:t>9</a:t>
            </a:fld>
            <a:endParaRPr kumimoji="1" lang="ja-JP" altLang="en-US"/>
          </a:p>
        </p:txBody>
      </p:sp>
    </p:spTree>
    <p:extLst>
      <p:ext uri="{BB962C8B-B14F-4D97-AF65-F5344CB8AC3E}">
        <p14:creationId xmlns:p14="http://schemas.microsoft.com/office/powerpoint/2010/main" val="1627533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ここで今回解析する領域に相当する従来ーデータをみてみますと、この様な画像</a:t>
            </a:r>
            <a:endParaRPr kumimoji="1" lang="en-US" altLang="ja-JP" dirty="0" smtClean="0"/>
          </a:p>
          <a:p>
            <a:r>
              <a:rPr kumimoji="1" lang="ja-JP" altLang="en-US" dirty="0" smtClean="0"/>
              <a:t>かろうじて</a:t>
            </a:r>
            <a:r>
              <a:rPr kumimoji="1" lang="en-US" altLang="ja-JP" dirty="0" smtClean="0"/>
              <a:t>2</a:t>
            </a:r>
            <a:r>
              <a:rPr kumimoji="1" lang="ja-JP" altLang="en-US" dirty="0" smtClean="0"/>
              <a:t>つ天体と分かる程度。これと位置とスケールが同じハッブルのデータと比較してみますと</a:t>
            </a:r>
            <a:endParaRPr kumimoji="1" lang="ja-JP" altLang="en-US" dirty="0"/>
          </a:p>
        </p:txBody>
      </p:sp>
      <p:sp>
        <p:nvSpPr>
          <p:cNvPr id="4" name="スライド番号プレースホルダー 3"/>
          <p:cNvSpPr>
            <a:spLocks noGrp="1"/>
          </p:cNvSpPr>
          <p:nvPr>
            <p:ph type="sldNum" sz="quarter" idx="10"/>
          </p:nvPr>
        </p:nvSpPr>
        <p:spPr/>
        <p:txBody>
          <a:bodyPr/>
          <a:lstStyle/>
          <a:p>
            <a:fld id="{8A6530FB-055B-1740-97FA-895B46CBC23E}" type="slidenum">
              <a:rPr kumimoji="1" lang="ja-JP" altLang="en-US" smtClean="0"/>
              <a:t>10</a:t>
            </a:fld>
            <a:endParaRPr kumimoji="1" lang="ja-JP" altLang="en-US"/>
          </a:p>
        </p:txBody>
      </p:sp>
    </p:spTree>
    <p:extLst>
      <p:ext uri="{BB962C8B-B14F-4D97-AF65-F5344CB8AC3E}">
        <p14:creationId xmlns:p14="http://schemas.microsoft.com/office/powerpoint/2010/main" val="45748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02EB612-CB5D-2B47-92BE-7F34553B8DC0}" type="datetimeFigureOut">
              <a:rPr kumimoji="1" lang="ja-JP" altLang="en-US" smtClean="0"/>
              <a:t>13/03/08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9235DD-0C36-1B48-AD80-1930AE39E9E1}" type="slidenum">
              <a:rPr kumimoji="1" lang="ja-JP" altLang="en-US" smtClean="0"/>
              <a:t>‹#›</a:t>
            </a:fld>
            <a:endParaRPr kumimoji="1" lang="ja-JP" altLang="en-US"/>
          </a:p>
        </p:txBody>
      </p:sp>
    </p:spTree>
    <p:extLst>
      <p:ext uri="{BB962C8B-B14F-4D97-AF65-F5344CB8AC3E}">
        <p14:creationId xmlns:p14="http://schemas.microsoft.com/office/powerpoint/2010/main" val="195315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02EB612-CB5D-2B47-92BE-7F34553B8DC0}" type="datetimeFigureOut">
              <a:rPr kumimoji="1" lang="ja-JP" altLang="en-US" smtClean="0"/>
              <a:t>13/03/08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9235DD-0C36-1B48-AD80-1930AE39E9E1}" type="slidenum">
              <a:rPr kumimoji="1" lang="ja-JP" altLang="en-US" smtClean="0"/>
              <a:t>‹#›</a:t>
            </a:fld>
            <a:endParaRPr kumimoji="1" lang="ja-JP" altLang="en-US"/>
          </a:p>
        </p:txBody>
      </p:sp>
    </p:spTree>
    <p:extLst>
      <p:ext uri="{BB962C8B-B14F-4D97-AF65-F5344CB8AC3E}">
        <p14:creationId xmlns:p14="http://schemas.microsoft.com/office/powerpoint/2010/main" val="210985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02EB612-CB5D-2B47-92BE-7F34553B8DC0}" type="datetimeFigureOut">
              <a:rPr kumimoji="1" lang="ja-JP" altLang="en-US" smtClean="0"/>
              <a:t>13/03/08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9235DD-0C36-1B48-AD80-1930AE39E9E1}" type="slidenum">
              <a:rPr kumimoji="1" lang="ja-JP" altLang="en-US" smtClean="0"/>
              <a:t>‹#›</a:t>
            </a:fld>
            <a:endParaRPr kumimoji="1" lang="ja-JP" altLang="en-US"/>
          </a:p>
        </p:txBody>
      </p:sp>
    </p:spTree>
    <p:extLst>
      <p:ext uri="{BB962C8B-B14F-4D97-AF65-F5344CB8AC3E}">
        <p14:creationId xmlns:p14="http://schemas.microsoft.com/office/powerpoint/2010/main" val="4189535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02EB612-CB5D-2B47-92BE-7F34553B8DC0}" type="datetimeFigureOut">
              <a:rPr kumimoji="1" lang="ja-JP" altLang="en-US" smtClean="0"/>
              <a:t>13/03/08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9235DD-0C36-1B48-AD80-1930AE39E9E1}" type="slidenum">
              <a:rPr kumimoji="1" lang="ja-JP" altLang="en-US" smtClean="0"/>
              <a:t>‹#›</a:t>
            </a:fld>
            <a:endParaRPr kumimoji="1" lang="ja-JP" altLang="en-US"/>
          </a:p>
        </p:txBody>
      </p:sp>
    </p:spTree>
    <p:extLst>
      <p:ext uri="{BB962C8B-B14F-4D97-AF65-F5344CB8AC3E}">
        <p14:creationId xmlns:p14="http://schemas.microsoft.com/office/powerpoint/2010/main" val="114488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02EB612-CB5D-2B47-92BE-7F34553B8DC0}" type="datetimeFigureOut">
              <a:rPr kumimoji="1" lang="ja-JP" altLang="en-US" smtClean="0"/>
              <a:t>13/03/08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9235DD-0C36-1B48-AD80-1930AE39E9E1}" type="slidenum">
              <a:rPr kumimoji="1" lang="ja-JP" altLang="en-US" smtClean="0"/>
              <a:t>‹#›</a:t>
            </a:fld>
            <a:endParaRPr kumimoji="1" lang="ja-JP" altLang="en-US"/>
          </a:p>
        </p:txBody>
      </p:sp>
    </p:spTree>
    <p:extLst>
      <p:ext uri="{BB962C8B-B14F-4D97-AF65-F5344CB8AC3E}">
        <p14:creationId xmlns:p14="http://schemas.microsoft.com/office/powerpoint/2010/main" val="1965410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02EB612-CB5D-2B47-92BE-7F34553B8DC0}" type="datetimeFigureOut">
              <a:rPr kumimoji="1" lang="ja-JP" altLang="en-US" smtClean="0"/>
              <a:t>13/03/08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F9235DD-0C36-1B48-AD80-1930AE39E9E1}" type="slidenum">
              <a:rPr kumimoji="1" lang="ja-JP" altLang="en-US" smtClean="0"/>
              <a:t>‹#›</a:t>
            </a:fld>
            <a:endParaRPr kumimoji="1" lang="ja-JP" altLang="en-US"/>
          </a:p>
        </p:txBody>
      </p:sp>
    </p:spTree>
    <p:extLst>
      <p:ext uri="{BB962C8B-B14F-4D97-AF65-F5344CB8AC3E}">
        <p14:creationId xmlns:p14="http://schemas.microsoft.com/office/powerpoint/2010/main" val="2140116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02EB612-CB5D-2B47-92BE-7F34553B8DC0}" type="datetimeFigureOut">
              <a:rPr kumimoji="1" lang="ja-JP" altLang="en-US" smtClean="0"/>
              <a:t>13/03/08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F9235DD-0C36-1B48-AD80-1930AE39E9E1}" type="slidenum">
              <a:rPr kumimoji="1" lang="ja-JP" altLang="en-US" smtClean="0"/>
              <a:t>‹#›</a:t>
            </a:fld>
            <a:endParaRPr kumimoji="1" lang="ja-JP" altLang="en-US"/>
          </a:p>
        </p:txBody>
      </p:sp>
    </p:spTree>
    <p:extLst>
      <p:ext uri="{BB962C8B-B14F-4D97-AF65-F5344CB8AC3E}">
        <p14:creationId xmlns:p14="http://schemas.microsoft.com/office/powerpoint/2010/main" val="1941978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02EB612-CB5D-2B47-92BE-7F34553B8DC0}" type="datetimeFigureOut">
              <a:rPr kumimoji="1" lang="ja-JP" altLang="en-US" smtClean="0"/>
              <a:t>13/03/08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F9235DD-0C36-1B48-AD80-1930AE39E9E1}" type="slidenum">
              <a:rPr kumimoji="1" lang="ja-JP" altLang="en-US" smtClean="0"/>
              <a:t>‹#›</a:t>
            </a:fld>
            <a:endParaRPr kumimoji="1" lang="ja-JP" altLang="en-US"/>
          </a:p>
        </p:txBody>
      </p:sp>
    </p:spTree>
    <p:extLst>
      <p:ext uri="{BB962C8B-B14F-4D97-AF65-F5344CB8AC3E}">
        <p14:creationId xmlns:p14="http://schemas.microsoft.com/office/powerpoint/2010/main" val="514085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02EB612-CB5D-2B47-92BE-7F34553B8DC0}" type="datetimeFigureOut">
              <a:rPr kumimoji="1" lang="ja-JP" altLang="en-US" smtClean="0"/>
              <a:t>13/03/08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F9235DD-0C36-1B48-AD80-1930AE39E9E1}" type="slidenum">
              <a:rPr kumimoji="1" lang="ja-JP" altLang="en-US" smtClean="0"/>
              <a:t>‹#›</a:t>
            </a:fld>
            <a:endParaRPr kumimoji="1" lang="ja-JP" altLang="en-US"/>
          </a:p>
        </p:txBody>
      </p:sp>
    </p:spTree>
    <p:extLst>
      <p:ext uri="{BB962C8B-B14F-4D97-AF65-F5344CB8AC3E}">
        <p14:creationId xmlns:p14="http://schemas.microsoft.com/office/powerpoint/2010/main" val="426335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02EB612-CB5D-2B47-92BE-7F34553B8DC0}" type="datetimeFigureOut">
              <a:rPr kumimoji="1" lang="ja-JP" altLang="en-US" smtClean="0"/>
              <a:t>13/03/08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F9235DD-0C36-1B48-AD80-1930AE39E9E1}" type="slidenum">
              <a:rPr kumimoji="1" lang="ja-JP" altLang="en-US" smtClean="0"/>
              <a:t>‹#›</a:t>
            </a:fld>
            <a:endParaRPr kumimoji="1" lang="ja-JP" altLang="en-US"/>
          </a:p>
        </p:txBody>
      </p:sp>
    </p:spTree>
    <p:extLst>
      <p:ext uri="{BB962C8B-B14F-4D97-AF65-F5344CB8AC3E}">
        <p14:creationId xmlns:p14="http://schemas.microsoft.com/office/powerpoint/2010/main" val="1430417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02EB612-CB5D-2B47-92BE-7F34553B8DC0}" type="datetimeFigureOut">
              <a:rPr kumimoji="1" lang="ja-JP" altLang="en-US" smtClean="0"/>
              <a:t>13/03/08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F9235DD-0C36-1B48-AD80-1930AE39E9E1}" type="slidenum">
              <a:rPr kumimoji="1" lang="ja-JP" altLang="en-US" smtClean="0"/>
              <a:t>‹#›</a:t>
            </a:fld>
            <a:endParaRPr kumimoji="1" lang="ja-JP" altLang="en-US"/>
          </a:p>
        </p:txBody>
      </p:sp>
    </p:spTree>
    <p:extLst>
      <p:ext uri="{BB962C8B-B14F-4D97-AF65-F5344CB8AC3E}">
        <p14:creationId xmlns:p14="http://schemas.microsoft.com/office/powerpoint/2010/main" val="874538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EB612-CB5D-2B47-92BE-7F34553B8DC0}" type="datetimeFigureOut">
              <a:rPr kumimoji="1" lang="ja-JP" altLang="en-US" smtClean="0"/>
              <a:t>13/03/08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9235DD-0C36-1B48-AD80-1930AE39E9E1}" type="slidenum">
              <a:rPr kumimoji="1" lang="ja-JP" altLang="en-US" smtClean="0"/>
              <a:t>‹#›</a:t>
            </a:fld>
            <a:endParaRPr kumimoji="1" lang="ja-JP" altLang="en-US"/>
          </a:p>
        </p:txBody>
      </p:sp>
    </p:spTree>
    <p:extLst>
      <p:ext uri="{BB962C8B-B14F-4D97-AF65-F5344CB8AC3E}">
        <p14:creationId xmlns:p14="http://schemas.microsoft.com/office/powerpoint/2010/main" val="1492266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 Id="rId3" Type="http://schemas.openxmlformats.org/officeDocument/2006/relationships/image" Target="../media/image3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27.jpeg"/><Relationship Id="rId7"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5.png"/><Relationship Id="rId15" Type="http://schemas.openxmlformats.org/officeDocument/2006/relationships/image" Target="../media/image19.png"/><Relationship Id="rId16" Type="http://schemas.openxmlformats.org/officeDocument/2006/relationships/image" Target="../media/image20.jpeg"/><Relationship Id="rId17" Type="http://schemas.openxmlformats.org/officeDocument/2006/relationships/image" Target="../media/image21.jpeg"/><Relationship Id="rId18"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output2.jpg"/>
          <p:cNvPicPr>
            <a:picLocks noChangeAspect="1"/>
          </p:cNvPicPr>
          <p:nvPr/>
        </p:nvPicPr>
        <p:blipFill rotWithShape="1">
          <a:blip r:embed="rId3">
            <a:extLst>
              <a:ext uri="{28A0092B-C50C-407E-A947-70E740481C1C}">
                <a14:useLocalDpi xmlns:a14="http://schemas.microsoft.com/office/drawing/2010/main" val="0"/>
              </a:ext>
            </a:extLst>
          </a:blip>
          <a:srcRect l="39488" t="28649" r="34815" b="43697"/>
          <a:stretch/>
        </p:blipFill>
        <p:spPr>
          <a:xfrm>
            <a:off x="0" y="-253999"/>
            <a:ext cx="9347198" cy="7241116"/>
          </a:xfrm>
          <a:prstGeom prst="rect">
            <a:avLst/>
          </a:prstGeom>
        </p:spPr>
      </p:pic>
      <p:sp>
        <p:nvSpPr>
          <p:cNvPr id="2" name="タイトル 1"/>
          <p:cNvSpPr>
            <a:spLocks noGrp="1"/>
          </p:cNvSpPr>
          <p:nvPr>
            <p:ph type="ctrTitle"/>
          </p:nvPr>
        </p:nvSpPr>
        <p:spPr/>
        <p:txBody>
          <a:bodyPr>
            <a:normAutofit/>
            <a:scene3d>
              <a:camera prst="obliqueTopRight"/>
              <a:lightRig rig="balanced" dir="t">
                <a:rot lat="0" lon="0" rev="2100000"/>
              </a:lightRig>
            </a:scene3d>
            <a:sp3d extrusionH="57150" prstMaterial="metal">
              <a:bevelT w="38100" h="25400"/>
              <a:contourClr>
                <a:schemeClr val="bg2"/>
              </a:contourClr>
            </a:sp3d>
          </a:bodyPr>
          <a:lstStyle/>
          <a:p>
            <a:r>
              <a:rPr lang="ja-JP" altLang="en-US" sz="7200" b="1" dirty="0" smtClean="0">
                <a:ln w="50800"/>
                <a:solidFill>
                  <a:schemeClr val="bg1">
                    <a:shade val="50000"/>
                  </a:schemeClr>
                </a:solidFill>
                <a:effectLst>
                  <a:innerShdw blurRad="63500" dist="50800" dir="18900000">
                    <a:prstClr val="black">
                      <a:alpha val="50000"/>
                    </a:prstClr>
                  </a:innerShdw>
                </a:effectLst>
              </a:rPr>
              <a:t>観測的</a:t>
            </a:r>
            <a:r>
              <a:rPr lang="ja-JP" altLang="en-US" sz="7200" b="1" dirty="0" smtClean="0">
                <a:ln w="50800"/>
                <a:solidFill>
                  <a:schemeClr val="bg1">
                    <a:shade val="50000"/>
                  </a:schemeClr>
                </a:solidFill>
              </a:rPr>
              <a:t>宇宙論</a:t>
            </a:r>
            <a:endParaRPr kumimoji="1" lang="ja-JP" altLang="en-US" sz="7200" b="1" dirty="0">
              <a:ln w="50800"/>
              <a:solidFill>
                <a:schemeClr val="bg1">
                  <a:shade val="50000"/>
                </a:schemeClr>
              </a:solidFill>
            </a:endParaRPr>
          </a:p>
        </p:txBody>
      </p:sp>
      <p:sp>
        <p:nvSpPr>
          <p:cNvPr id="3" name="サブタイトル 2"/>
          <p:cNvSpPr>
            <a:spLocks noGrp="1"/>
          </p:cNvSpPr>
          <p:nvPr>
            <p:ph type="subTitle" idx="1"/>
          </p:nvPr>
        </p:nvSpPr>
        <p:spPr/>
        <p:txBody>
          <a:bodyPr>
            <a:normAutofit fontScale="85000" lnSpcReduction="20000"/>
            <a:scene3d>
              <a:camera prst="obliqueTopRight"/>
              <a:lightRig rig="balanced" dir="t">
                <a:rot lat="0" lon="0" rev="2100000"/>
              </a:lightRig>
            </a:scene3d>
            <a:sp3d extrusionH="57150" prstMaterial="metal">
              <a:bevelT w="38100" h="25400"/>
              <a:contourClr>
                <a:schemeClr val="bg2"/>
              </a:contourClr>
            </a:sp3d>
          </a:bodyPr>
          <a:lstStyle/>
          <a:p>
            <a:r>
              <a:rPr kumimoji="1" lang="ja-JP" altLang="en-US" sz="3800" b="1" dirty="0" smtClean="0">
                <a:ln w="50800"/>
                <a:solidFill>
                  <a:schemeClr val="bg1">
                    <a:shade val="50000"/>
                  </a:schemeClr>
                </a:solidFill>
              </a:rPr>
              <a:t>ー銀河形成史の研究ー</a:t>
            </a:r>
            <a:endParaRPr kumimoji="1" lang="en-US" altLang="ja-JP" sz="3800" b="1" dirty="0" smtClean="0">
              <a:ln w="50800"/>
              <a:solidFill>
                <a:schemeClr val="bg1">
                  <a:shade val="50000"/>
                </a:schemeClr>
              </a:solidFill>
            </a:endParaRPr>
          </a:p>
          <a:p>
            <a:endParaRPr lang="en-US" altLang="ja-JP" b="1" dirty="0">
              <a:ln w="50800"/>
              <a:solidFill>
                <a:schemeClr val="bg1">
                  <a:shade val="50000"/>
                </a:schemeClr>
              </a:solidFill>
            </a:endParaRPr>
          </a:p>
          <a:p>
            <a:r>
              <a:rPr kumimoji="1" lang="ja-JP" altLang="en-US" b="1" dirty="0" smtClean="0">
                <a:ln w="50800"/>
                <a:solidFill>
                  <a:srgbClr val="FFFFFF"/>
                </a:solidFill>
              </a:rPr>
              <a:t>熊原充志</a:t>
            </a:r>
            <a:r>
              <a:rPr lang="ja-JP" altLang="ja-JP" b="1" dirty="0">
                <a:ln w="50800"/>
                <a:solidFill>
                  <a:srgbClr val="FFFFFF"/>
                </a:solidFill>
              </a:rPr>
              <a:t>　</a:t>
            </a:r>
            <a:r>
              <a:rPr lang="ja-JP" altLang="en-US" b="1" dirty="0" smtClean="0">
                <a:ln w="50800"/>
                <a:solidFill>
                  <a:srgbClr val="FFFFFF"/>
                </a:solidFill>
              </a:rPr>
              <a:t>木村勇貴　新倉広子</a:t>
            </a:r>
            <a:endParaRPr lang="en-US" altLang="ja-JP" b="1" dirty="0" smtClean="0">
              <a:ln w="50800"/>
              <a:solidFill>
                <a:srgbClr val="FFFFFF"/>
              </a:solidFill>
            </a:endParaRPr>
          </a:p>
          <a:p>
            <a:r>
              <a:rPr lang="ja-JP" altLang="en-US" b="1" dirty="0" smtClean="0">
                <a:ln w="50800"/>
                <a:solidFill>
                  <a:srgbClr val="FFFFFF"/>
                </a:solidFill>
              </a:rPr>
              <a:t>東川翔　藤田浩之</a:t>
            </a:r>
            <a:endParaRPr lang="en-US" altLang="ja-JP" b="1" dirty="0" smtClean="0">
              <a:ln w="50800"/>
              <a:solidFill>
                <a:srgbClr val="FFFFFF"/>
              </a:solidFill>
            </a:endParaRPr>
          </a:p>
          <a:p>
            <a:endParaRPr kumimoji="1" lang="ja-JP" altLang="en-US" b="1" dirty="0">
              <a:ln w="50800"/>
              <a:solidFill>
                <a:schemeClr val="bg1">
                  <a:shade val="50000"/>
                </a:schemeClr>
              </a:solidFill>
            </a:endParaRPr>
          </a:p>
        </p:txBody>
      </p:sp>
      <p:sp>
        <p:nvSpPr>
          <p:cNvPr id="7" name="タイトル 1"/>
          <p:cNvSpPr txBox="1">
            <a:spLocks/>
          </p:cNvSpPr>
          <p:nvPr/>
        </p:nvSpPr>
        <p:spPr>
          <a:xfrm>
            <a:off x="685800" y="657225"/>
            <a:ext cx="7772400" cy="1470025"/>
          </a:xfrm>
          <a:prstGeom prst="rect">
            <a:avLst/>
          </a:prstGeom>
        </p:spPr>
        <p:txBody>
          <a:bodyPr vert="horz" lIns="91440" tIns="45720" rIns="91440" bIns="45720" rtlCol="0" anchor="ctr">
            <a:normAutofit/>
            <a:scene3d>
              <a:camera prst="orthographicFront"/>
              <a:lightRig rig="balanced" dir="t">
                <a:rot lat="0" lon="0" rev="2100000"/>
              </a:lightRig>
            </a:scene3d>
            <a:sp3d extrusionH="57150" prstMaterial="metal">
              <a:bevelT w="38100" h="25400"/>
              <a:contourClr>
                <a:schemeClr val="bg2"/>
              </a:contourClr>
            </a:sp3d>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b="1" dirty="0" smtClean="0">
                <a:ln w="50800"/>
                <a:solidFill>
                  <a:schemeClr val="bg1">
                    <a:shade val="50000"/>
                  </a:schemeClr>
                </a:solidFill>
              </a:rPr>
              <a:t>プロジェクト研究</a:t>
            </a:r>
            <a:endParaRPr lang="en-US" altLang="ja-JP" b="1" dirty="0" smtClean="0">
              <a:ln w="50800"/>
              <a:solidFill>
                <a:schemeClr val="bg1">
                  <a:shade val="50000"/>
                </a:schemeClr>
              </a:solidFill>
            </a:endParaRPr>
          </a:p>
        </p:txBody>
      </p:sp>
      <p:sp>
        <p:nvSpPr>
          <p:cNvPr id="6" name="テキスト ボックス 5"/>
          <p:cNvSpPr txBox="1"/>
          <p:nvPr/>
        </p:nvSpPr>
        <p:spPr>
          <a:xfrm>
            <a:off x="6080626" y="6199201"/>
            <a:ext cx="2377574" cy="369332"/>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kumimoji="1" lang="ja-JP" altLang="en-US" b="1" u="sng" dirty="0" smtClean="0">
                <a:ln w="50800"/>
                <a:solidFill>
                  <a:schemeClr val="bg1">
                    <a:shade val="50000"/>
                  </a:schemeClr>
                </a:solidFill>
              </a:rPr>
              <a:t>作成：観測的宇宙論班</a:t>
            </a:r>
            <a:endParaRPr kumimoji="1" lang="ja-JP" altLang="en-US" b="1" u="sng" dirty="0">
              <a:ln w="50800"/>
              <a:solidFill>
                <a:schemeClr val="bg1">
                  <a:shade val="50000"/>
                </a:schemeClr>
              </a:solidFill>
            </a:endParaRPr>
          </a:p>
        </p:txBody>
      </p:sp>
    </p:spTree>
    <p:extLst>
      <p:ext uri="{BB962C8B-B14F-4D97-AF65-F5344CB8AC3E}">
        <p14:creationId xmlns:p14="http://schemas.microsoft.com/office/powerpoint/2010/main" val="15380329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従来のデータ（地上望遠鏡）</a:t>
            </a:r>
            <a:endParaRPr kumimoji="1" lang="ja-JP" altLang="en-US" sz="2400" dirty="0"/>
          </a:p>
        </p:txBody>
      </p:sp>
      <p:pic>
        <p:nvPicPr>
          <p:cNvPr id="4" name="コンテンツ プレースホルダー 3" descr="スクリーンショット 2013-03-06 19.07.08.png"/>
          <p:cNvPicPr>
            <a:picLocks noGrp="1" noChangeAspect="1"/>
          </p:cNvPicPr>
          <p:nvPr>
            <p:ph idx="1"/>
          </p:nvPr>
        </p:nvPicPr>
        <p:blipFill>
          <a:blip r:embed="rId3">
            <a:extLst>
              <a:ext uri="{28A0092B-C50C-407E-A947-70E740481C1C}">
                <a14:useLocalDpi xmlns:a14="http://schemas.microsoft.com/office/drawing/2010/main" val="0"/>
              </a:ext>
            </a:extLst>
          </a:blip>
          <a:srcRect t="10733" b="10733"/>
          <a:stretch>
            <a:fillRect/>
          </a:stretch>
        </p:blipFill>
        <p:spPr>
          <a:prstGeom prst="rect">
            <a:avLst/>
          </a:prstGeom>
        </p:spPr>
      </p:pic>
      <p:sp>
        <p:nvSpPr>
          <p:cNvPr id="5" name="ドーナツ 4"/>
          <p:cNvSpPr/>
          <p:nvPr/>
        </p:nvSpPr>
        <p:spPr>
          <a:xfrm>
            <a:off x="4343400" y="1727200"/>
            <a:ext cx="1676400" cy="1612900"/>
          </a:xfrm>
          <a:prstGeom prst="donut">
            <a:avLst>
              <a:gd name="adj" fmla="val 3139"/>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ドーナツ 5"/>
          <p:cNvSpPr/>
          <p:nvPr/>
        </p:nvSpPr>
        <p:spPr>
          <a:xfrm>
            <a:off x="1930400" y="4318000"/>
            <a:ext cx="1371600" cy="1384300"/>
          </a:xfrm>
          <a:prstGeom prst="donut">
            <a:avLst>
              <a:gd name="adj" fmla="val 3139"/>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タイトル 1"/>
          <p:cNvSpPr txBox="1">
            <a:spLocks/>
          </p:cNvSpPr>
          <p:nvPr/>
        </p:nvSpPr>
        <p:spPr>
          <a:xfrm>
            <a:off x="457200" y="57785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ja-JP" sz="3200" dirty="0"/>
              <a:t>　</a:t>
            </a:r>
            <a:r>
              <a:rPr lang="ja-JP" altLang="en-US" sz="3200" dirty="0" smtClean="0"/>
              <a:t>　　　　　　　　　　　　　　　</a:t>
            </a:r>
            <a:r>
              <a:rPr lang="ja-JP" altLang="en-US" sz="2000" dirty="0" smtClean="0"/>
              <a:t>　　</a:t>
            </a:r>
            <a:r>
              <a:rPr lang="en-US" altLang="ja-JP" sz="2000" dirty="0" smtClean="0"/>
              <a:t>2MASS (NASA)</a:t>
            </a:r>
            <a:endParaRPr lang="ja-JP" altLang="en-US" sz="2000" dirty="0"/>
          </a:p>
        </p:txBody>
      </p:sp>
    </p:spTree>
    <p:extLst>
      <p:ext uri="{BB962C8B-B14F-4D97-AF65-F5344CB8AC3E}">
        <p14:creationId xmlns:p14="http://schemas.microsoft.com/office/powerpoint/2010/main" val="10495677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UDF12</a:t>
            </a:r>
            <a:endParaRPr kumimoji="1" lang="ja-JP" altLang="en-US" dirty="0"/>
          </a:p>
        </p:txBody>
      </p:sp>
      <p:pic>
        <p:nvPicPr>
          <p:cNvPr id="4" name="コンテンツ プレースホルダー 3" descr="スクリーンショット 2013-03-06 19.04.47.png"/>
          <p:cNvPicPr>
            <a:picLocks noGrp="1" noChangeAspect="1"/>
          </p:cNvPicPr>
          <p:nvPr>
            <p:ph idx="1"/>
          </p:nvPr>
        </p:nvPicPr>
        <p:blipFill>
          <a:blip r:embed="rId3">
            <a:extLst>
              <a:ext uri="{28A0092B-C50C-407E-A947-70E740481C1C}">
                <a14:useLocalDpi xmlns:a14="http://schemas.microsoft.com/office/drawing/2010/main" val="0"/>
              </a:ext>
            </a:extLst>
          </a:blip>
          <a:srcRect t="10811" b="10811"/>
          <a:stretch>
            <a:fillRect/>
          </a:stretch>
        </p:blipFill>
        <p:spPr>
          <a:prstGeom prst="rect">
            <a:avLst/>
          </a:prstGeom>
        </p:spPr>
      </p:pic>
      <p:sp>
        <p:nvSpPr>
          <p:cNvPr id="5" name="ドーナツ 4"/>
          <p:cNvSpPr/>
          <p:nvPr/>
        </p:nvSpPr>
        <p:spPr>
          <a:xfrm>
            <a:off x="4343400" y="1714500"/>
            <a:ext cx="1676400" cy="1612900"/>
          </a:xfrm>
          <a:prstGeom prst="donut">
            <a:avLst>
              <a:gd name="adj" fmla="val 3139"/>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ドーナツ 5"/>
          <p:cNvSpPr/>
          <p:nvPr/>
        </p:nvSpPr>
        <p:spPr>
          <a:xfrm>
            <a:off x="1930400" y="4318000"/>
            <a:ext cx="1371600" cy="1384300"/>
          </a:xfrm>
          <a:prstGeom prst="donut">
            <a:avLst>
              <a:gd name="adj" fmla="val 3139"/>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コンテンツ プレースホルダー 2"/>
          <p:cNvSpPr txBox="1">
            <a:spLocks/>
          </p:cNvSpPr>
          <p:nvPr/>
        </p:nvSpPr>
        <p:spPr>
          <a:xfrm>
            <a:off x="584200" y="4690533"/>
            <a:ext cx="8229600" cy="22182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endParaRPr lang="en-US" altLang="ja-JP" dirty="0" smtClean="0"/>
          </a:p>
          <a:p>
            <a:pPr marL="0" indent="0">
              <a:buNone/>
            </a:pPr>
            <a:endParaRPr lang="en-US" altLang="ja-JP" dirty="0"/>
          </a:p>
          <a:p>
            <a:pPr marL="0" indent="0">
              <a:buNone/>
            </a:pPr>
            <a:endParaRPr lang="en-US" altLang="ja-JP" sz="1800" dirty="0" smtClean="0"/>
          </a:p>
          <a:p>
            <a:pPr marL="0" indent="0">
              <a:buNone/>
            </a:pPr>
            <a:endParaRPr lang="en-US" altLang="ja-JP" sz="1800" dirty="0"/>
          </a:p>
          <a:p>
            <a:pPr marL="0" indent="0">
              <a:buNone/>
            </a:pPr>
            <a:endParaRPr lang="en-US" altLang="ja-JP" sz="1800" dirty="0" smtClean="0"/>
          </a:p>
          <a:p>
            <a:pPr marL="0" indent="0">
              <a:buNone/>
            </a:pPr>
            <a:endParaRPr lang="en-US" altLang="ja-JP" sz="1800" dirty="0"/>
          </a:p>
          <a:p>
            <a:pPr marL="0" indent="0">
              <a:buNone/>
            </a:pPr>
            <a:endParaRPr lang="en-US" altLang="ja-JP" sz="1800" dirty="0" smtClean="0"/>
          </a:p>
          <a:p>
            <a:pPr marL="0" indent="0">
              <a:buNone/>
            </a:pPr>
            <a:endParaRPr lang="en-US" altLang="ja-JP" sz="1800" dirty="0" smtClean="0"/>
          </a:p>
          <a:p>
            <a:pPr marL="0" indent="0">
              <a:buFont typeface="Arial"/>
              <a:buNone/>
            </a:pPr>
            <a:endParaRPr lang="en-US" altLang="ja-JP" i="1" dirty="0" smtClean="0"/>
          </a:p>
          <a:p>
            <a:endParaRPr lang="ja-JP" altLang="en-US" dirty="0"/>
          </a:p>
        </p:txBody>
      </p:sp>
      <p:sp>
        <p:nvSpPr>
          <p:cNvPr id="8" name="雲形吹き出し 7"/>
          <p:cNvSpPr/>
          <p:nvPr/>
        </p:nvSpPr>
        <p:spPr>
          <a:xfrm>
            <a:off x="3801533" y="0"/>
            <a:ext cx="5210500" cy="1574799"/>
          </a:xfrm>
          <a:prstGeom prst="cloudCallout">
            <a:avLst>
              <a:gd name="adj1" fmla="val -4632"/>
              <a:gd name="adj2" fmla="val 104436"/>
            </a:avLst>
          </a:prstGeom>
          <a:solidFill>
            <a:srgbClr val="FFFF00">
              <a:alpha val="9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rgbClr val="FF0000"/>
                </a:solidFill>
              </a:rPr>
              <a:t>　</a:t>
            </a:r>
            <a:r>
              <a:rPr lang="en-US" altLang="ja-JP" sz="3200" dirty="0" smtClean="0">
                <a:solidFill>
                  <a:srgbClr val="FF0000"/>
                </a:solidFill>
              </a:rPr>
              <a:t>1/10000</a:t>
            </a:r>
            <a:r>
              <a:rPr lang="ja-JP" altLang="en-US" sz="3200" dirty="0" smtClean="0">
                <a:solidFill>
                  <a:srgbClr val="FF0000"/>
                </a:solidFill>
              </a:rPr>
              <a:t>の暗さ</a:t>
            </a:r>
            <a:endParaRPr lang="en-US" altLang="ja-JP" sz="3200" dirty="0" smtClean="0">
              <a:solidFill>
                <a:srgbClr val="FF0000"/>
              </a:solidFill>
            </a:endParaRPr>
          </a:p>
          <a:p>
            <a:pPr algn="ctr"/>
            <a:r>
              <a:rPr lang="ja-JP" altLang="en-US" sz="3200" dirty="0" smtClean="0">
                <a:solidFill>
                  <a:srgbClr val="FF0000"/>
                </a:solidFill>
              </a:rPr>
              <a:t>まで検出可能</a:t>
            </a:r>
            <a:r>
              <a:rPr lang="en-US" altLang="ja-JP" sz="3200" dirty="0" smtClean="0">
                <a:solidFill>
                  <a:srgbClr val="FF0000"/>
                </a:solidFill>
              </a:rPr>
              <a:t>!!</a:t>
            </a:r>
            <a:endParaRPr kumimoji="1" lang="ja-JP" altLang="en-US" sz="3200" dirty="0">
              <a:solidFill>
                <a:srgbClr val="FF0000"/>
              </a:solidFill>
            </a:endParaRPr>
          </a:p>
        </p:txBody>
      </p:sp>
      <p:sp>
        <p:nvSpPr>
          <p:cNvPr id="10" name="雲形吹き出し 9"/>
          <p:cNvSpPr/>
          <p:nvPr/>
        </p:nvSpPr>
        <p:spPr>
          <a:xfrm>
            <a:off x="4377266" y="4944533"/>
            <a:ext cx="4309533" cy="1642534"/>
          </a:xfrm>
          <a:prstGeom prst="cloudCallout">
            <a:avLst>
              <a:gd name="adj1" fmla="val -102876"/>
              <a:gd name="adj2" fmla="val -187649"/>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3200" dirty="0" smtClean="0">
                <a:solidFill>
                  <a:srgbClr val="FF0000"/>
                </a:solidFill>
              </a:rPr>
              <a:t>Z&gt;6</a:t>
            </a:r>
            <a:r>
              <a:rPr lang="ja-JP" altLang="en-US" sz="3200" dirty="0" smtClean="0">
                <a:solidFill>
                  <a:srgbClr val="FF0000"/>
                </a:solidFill>
              </a:rPr>
              <a:t>の天体</a:t>
            </a:r>
            <a:endParaRPr lang="en-US" altLang="ja-JP" sz="3200" dirty="0" smtClean="0">
              <a:solidFill>
                <a:srgbClr val="FF0000"/>
              </a:solidFill>
            </a:endParaRPr>
          </a:p>
          <a:p>
            <a:pPr algn="ctr"/>
            <a:r>
              <a:rPr lang="ja-JP" altLang="en-US" sz="3200" dirty="0" smtClean="0">
                <a:solidFill>
                  <a:srgbClr val="FF0000"/>
                </a:solidFill>
              </a:rPr>
              <a:t>見分けられる</a:t>
            </a:r>
            <a:r>
              <a:rPr lang="en-US" altLang="ja-JP" sz="3200" dirty="0" smtClean="0">
                <a:solidFill>
                  <a:srgbClr val="FF0000"/>
                </a:solidFill>
              </a:rPr>
              <a:t>!!</a:t>
            </a:r>
            <a:endParaRPr kumimoji="1" lang="en-US" altLang="ja-JP" sz="3200" dirty="0" smtClean="0">
              <a:solidFill>
                <a:srgbClr val="FF0000"/>
              </a:solidFill>
            </a:endParaRPr>
          </a:p>
        </p:txBody>
      </p:sp>
    </p:spTree>
    <p:extLst>
      <p:ext uri="{BB962C8B-B14F-4D97-AF65-F5344CB8AC3E}">
        <p14:creationId xmlns:p14="http://schemas.microsoft.com/office/powerpoint/2010/main" val="671619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7543" y="4243809"/>
            <a:ext cx="10733315" cy="3416320"/>
          </a:xfrm>
          <a:prstGeom prst="rect">
            <a:avLst/>
          </a:prstGeom>
          <a:noFill/>
        </p:spPr>
        <p:txBody>
          <a:bodyPr wrap="square" rtlCol="0">
            <a:spAutoFit/>
          </a:bodyPr>
          <a:lstStyle/>
          <a:p>
            <a:r>
              <a:rPr lang="en-US" altLang="ja-JP" sz="7200" b="1" u="sng" dirty="0" smtClean="0">
                <a:latin typeface="HG正楷書体-PRO" pitchFamily="66" charset="-128"/>
                <a:ea typeface="HG正楷書体-PRO" pitchFamily="66" charset="-128"/>
              </a:rPr>
              <a:t>Search for Galaxies(z&gt;6)</a:t>
            </a:r>
          </a:p>
          <a:p>
            <a:endParaRPr lang="en-US" altLang="ja-JP" sz="7200" b="1" u="sng" dirty="0" smtClean="0">
              <a:latin typeface="HG正楷書体-PRO" pitchFamily="66" charset="-128"/>
              <a:ea typeface="HG正楷書体-PRO" pitchFamily="66" charset="-128"/>
            </a:endParaRPr>
          </a:p>
        </p:txBody>
      </p:sp>
    </p:spTree>
    <p:extLst>
      <p:ext uri="{BB962C8B-B14F-4D97-AF65-F5344CB8AC3E}">
        <p14:creationId xmlns:p14="http://schemas.microsoft.com/office/powerpoint/2010/main" val="3476625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3209" y="140955"/>
            <a:ext cx="8229600" cy="1143000"/>
          </a:xfrm>
        </p:spPr>
        <p:txBody>
          <a:bodyPr/>
          <a:lstStyle/>
          <a:p>
            <a:r>
              <a:rPr lang="ja-JP" altLang="en-US" b="1" u="sng" dirty="0" smtClean="0"/>
              <a:t>天体検出</a:t>
            </a:r>
            <a:endParaRPr kumimoji="1" lang="ja-JP" altLang="en-US" b="1" u="sng" dirty="0"/>
          </a:p>
        </p:txBody>
      </p:sp>
      <p:sp>
        <p:nvSpPr>
          <p:cNvPr id="3" name="コンテンツ プレースホルダー 2"/>
          <p:cNvSpPr>
            <a:spLocks noGrp="1"/>
          </p:cNvSpPr>
          <p:nvPr>
            <p:ph idx="1"/>
          </p:nvPr>
        </p:nvSpPr>
        <p:spPr>
          <a:xfrm>
            <a:off x="0" y="1202517"/>
            <a:ext cx="8229600" cy="4525963"/>
          </a:xfrm>
        </p:spPr>
        <p:txBody>
          <a:bodyPr>
            <a:normAutofit fontScale="85000" lnSpcReduction="20000"/>
          </a:bodyPr>
          <a:lstStyle/>
          <a:p>
            <a:pPr marL="0" indent="0">
              <a:buNone/>
            </a:pPr>
            <a:r>
              <a:rPr lang="ja-JP" altLang="en-US" sz="2400" dirty="0" smtClean="0"/>
              <a:t>天体検出ソフトウェア</a:t>
            </a:r>
            <a:endParaRPr lang="en-US" altLang="ja-JP" sz="2400" dirty="0" smtClean="0"/>
          </a:p>
          <a:p>
            <a:pPr marL="0" indent="0">
              <a:buNone/>
            </a:pPr>
            <a:r>
              <a:rPr lang="en-US" altLang="ja-JP" sz="2400" dirty="0" err="1" smtClean="0"/>
              <a:t>SExtractor</a:t>
            </a:r>
            <a:r>
              <a:rPr lang="en-US" altLang="ja-JP" sz="2400" dirty="0" smtClean="0"/>
              <a:t>(</a:t>
            </a:r>
            <a:r>
              <a:rPr lang="en-US" altLang="ja-JP" sz="2400" dirty="0" err="1" smtClean="0"/>
              <a:t>SourceExtractor;Bartin&amp;Arnots</a:t>
            </a:r>
            <a:r>
              <a:rPr lang="en-US" altLang="ja-JP" sz="2400" dirty="0" smtClean="0"/>
              <a:t> 1996)</a:t>
            </a:r>
          </a:p>
          <a:p>
            <a:pPr marL="0" indent="0">
              <a:buNone/>
            </a:pPr>
            <a:endParaRPr lang="en-US" altLang="ja-JP" sz="2400" dirty="0"/>
          </a:p>
          <a:p>
            <a:pPr marL="0" indent="0">
              <a:buNone/>
            </a:pPr>
            <a:r>
              <a:rPr lang="ja-JP" altLang="en-US" sz="2400" dirty="0"/>
              <a:t>画像のピクセル</a:t>
            </a:r>
            <a:r>
              <a:rPr lang="ja-JP" altLang="en-US" sz="2400" dirty="0" smtClean="0"/>
              <a:t>ごとの</a:t>
            </a:r>
            <a:r>
              <a:rPr lang="en-US" altLang="ja-JP" sz="2400" dirty="0" smtClean="0"/>
              <a:t>flux(</a:t>
            </a:r>
            <a:r>
              <a:rPr lang="ja-JP" altLang="en-US" sz="2400" dirty="0" smtClean="0"/>
              <a:t>明るさ</a:t>
            </a:r>
            <a:r>
              <a:rPr lang="en-US" altLang="ja-JP" sz="2400" dirty="0" smtClean="0"/>
              <a:t>)</a:t>
            </a:r>
            <a:r>
              <a:rPr lang="ja-JP" altLang="en-US" sz="2400" dirty="0" smtClean="0"/>
              <a:t>を</a:t>
            </a:r>
            <a:endParaRPr lang="en-US" altLang="ja-JP" sz="2400" dirty="0" smtClean="0"/>
          </a:p>
          <a:p>
            <a:pPr marL="0" indent="0">
              <a:buNone/>
            </a:pPr>
            <a:r>
              <a:rPr lang="en-US" altLang="ja-JP" sz="2400" dirty="0"/>
              <a:t>	</a:t>
            </a:r>
            <a:r>
              <a:rPr lang="ja-JP" altLang="en-US" sz="2400" dirty="0" smtClean="0"/>
              <a:t>スキャン</a:t>
            </a:r>
            <a:r>
              <a:rPr lang="en-US" altLang="ja-JP" sz="2400" dirty="0" smtClean="0"/>
              <a:t>→</a:t>
            </a:r>
            <a:r>
              <a:rPr lang="ja-JP" altLang="en-US" sz="2400" dirty="0" smtClean="0"/>
              <a:t>全体</a:t>
            </a:r>
            <a:r>
              <a:rPr lang="ja-JP" altLang="en-US" sz="2400" dirty="0"/>
              <a:t>の</a:t>
            </a:r>
            <a:r>
              <a:rPr lang="ja-JP" altLang="en-US" sz="2400" dirty="0" smtClean="0"/>
              <a:t>平均と分散</a:t>
            </a:r>
            <a:endParaRPr lang="ja-JP" altLang="en-US" sz="2400" dirty="0"/>
          </a:p>
          <a:p>
            <a:pPr marL="0" indent="0">
              <a:buNone/>
            </a:pPr>
            <a:endParaRPr lang="en-US" altLang="ja-JP" sz="2400" dirty="0" smtClean="0"/>
          </a:p>
          <a:p>
            <a:pPr marL="0" indent="0">
              <a:buNone/>
            </a:pPr>
            <a:r>
              <a:rPr lang="ja-JP" altLang="en-US" sz="2400" dirty="0" smtClean="0"/>
              <a:t>天体は平均</a:t>
            </a:r>
            <a:r>
              <a:rPr lang="ja-JP" altLang="en-US" sz="2400" dirty="0"/>
              <a:t>より</a:t>
            </a:r>
            <a:r>
              <a:rPr lang="ja-JP" altLang="en-US" sz="2400" dirty="0" smtClean="0"/>
              <a:t>優位に明るい</a:t>
            </a:r>
            <a:endParaRPr lang="en-US" altLang="ja-JP" sz="2400" dirty="0" smtClean="0"/>
          </a:p>
          <a:p>
            <a:pPr marL="0" indent="0">
              <a:buNone/>
            </a:pPr>
            <a:r>
              <a:rPr lang="en-US" altLang="ja-JP" sz="2400" dirty="0" smtClean="0"/>
              <a:t>→9</a:t>
            </a:r>
            <a:r>
              <a:rPr lang="ja-JP" altLang="en-US" sz="2400" dirty="0" smtClean="0"/>
              <a:t>ピクセル</a:t>
            </a:r>
            <a:r>
              <a:rPr lang="ja-JP" altLang="en-US" sz="2400" dirty="0"/>
              <a:t>以上</a:t>
            </a:r>
            <a:r>
              <a:rPr lang="en-US" altLang="ja-JP" sz="2400" dirty="0"/>
              <a:t>3σ</a:t>
            </a:r>
            <a:r>
              <a:rPr lang="ja-JP" altLang="en-US" sz="2400" dirty="0"/>
              <a:t>を超えるもの</a:t>
            </a:r>
            <a:r>
              <a:rPr lang="ja-JP" altLang="en-US" sz="2400" dirty="0" smtClean="0"/>
              <a:t>が</a:t>
            </a:r>
            <a:endParaRPr lang="en-US" altLang="ja-JP" sz="2400" dirty="0" smtClean="0"/>
          </a:p>
          <a:p>
            <a:pPr marL="0" indent="0">
              <a:buNone/>
            </a:pPr>
            <a:r>
              <a:rPr lang="en-US" altLang="ja-JP" sz="2400" dirty="0"/>
              <a:t>	</a:t>
            </a:r>
            <a:r>
              <a:rPr lang="en-US" altLang="ja-JP" sz="2400" dirty="0" smtClean="0"/>
              <a:t>	</a:t>
            </a:r>
            <a:r>
              <a:rPr lang="ja-JP" altLang="en-US" sz="2400" dirty="0" smtClean="0"/>
              <a:t>繋がって</a:t>
            </a:r>
            <a:r>
              <a:rPr lang="ja-JP" altLang="en-US" sz="2400" dirty="0"/>
              <a:t>いれば天体と</a:t>
            </a:r>
            <a:r>
              <a:rPr lang="ja-JP" altLang="en-US" sz="2400" dirty="0" smtClean="0"/>
              <a:t>する。</a:t>
            </a:r>
            <a:endParaRPr lang="en-US" altLang="ja-JP" sz="2400" dirty="0"/>
          </a:p>
          <a:p>
            <a:pPr marL="0" indent="0">
              <a:buNone/>
            </a:pPr>
            <a:r>
              <a:rPr lang="en-US" altLang="ja-JP" sz="2400" dirty="0" smtClean="0"/>
              <a:t>			</a:t>
            </a:r>
          </a:p>
          <a:p>
            <a:pPr marL="0" indent="0">
              <a:buNone/>
            </a:pPr>
            <a:r>
              <a:rPr lang="en-US" altLang="ja-JP" sz="2400" dirty="0"/>
              <a:t>	</a:t>
            </a:r>
            <a:r>
              <a:rPr lang="en-US" altLang="ja-JP" sz="2400" dirty="0" smtClean="0"/>
              <a:t>		</a:t>
            </a:r>
            <a:r>
              <a:rPr lang="ja-JP" altLang="en-US" dirty="0" smtClean="0"/>
              <a:t>天体数</a:t>
            </a:r>
            <a:r>
              <a:rPr lang="en-US" altLang="ja-JP" dirty="0" smtClean="0"/>
              <a:t> 1255</a:t>
            </a:r>
            <a:r>
              <a:rPr lang="ja-JP" altLang="en-US" dirty="0" smtClean="0"/>
              <a:t>個</a:t>
            </a:r>
            <a:endParaRPr lang="en-US" altLang="ja-JP" dirty="0" smtClean="0"/>
          </a:p>
          <a:p>
            <a:pPr marL="0" indent="0">
              <a:buNone/>
            </a:pPr>
            <a:endParaRPr lang="en-US" altLang="ja-JP" dirty="0" smtClean="0"/>
          </a:p>
          <a:p>
            <a:pPr marL="0" indent="0">
              <a:buNone/>
            </a:pPr>
            <a:r>
              <a:rPr kumimoji="1" lang="en-US" altLang="ja-JP" sz="2200" dirty="0" smtClean="0"/>
              <a:t>      </a:t>
            </a:r>
            <a:r>
              <a:rPr kumimoji="1" lang="ja-JP" altLang="en-US" sz="2200" dirty="0" smtClean="0"/>
              <a:t>片っ端から</a:t>
            </a:r>
            <a:r>
              <a:rPr kumimoji="1" lang="en-US" altLang="ja-JP" sz="2200" dirty="0" smtClean="0"/>
              <a:t>z</a:t>
            </a:r>
            <a:r>
              <a:rPr kumimoji="1" lang="ja-JP" altLang="en-US" sz="2200" dirty="0" smtClean="0"/>
              <a:t>と半径を求めればよい？</a:t>
            </a:r>
            <a:endParaRPr kumimoji="1" lang="ja-JP" altLang="en-US" sz="2200" dirty="0"/>
          </a:p>
        </p:txBody>
      </p:sp>
      <p:pic>
        <p:nvPicPr>
          <p:cNvPr id="6" name="図 5" descr="outpu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376" y="1878880"/>
            <a:ext cx="3946242" cy="3946242"/>
          </a:xfrm>
          <a:prstGeom prst="rect">
            <a:avLst/>
          </a:prstGeom>
        </p:spPr>
      </p:pic>
      <p:pic>
        <p:nvPicPr>
          <p:cNvPr id="4" name="図 3" descr="ds9_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106" y="2758361"/>
            <a:ext cx="3578949" cy="2615790"/>
          </a:xfrm>
          <a:prstGeom prst="rect">
            <a:avLst/>
          </a:prstGeom>
        </p:spPr>
      </p:pic>
      <p:sp>
        <p:nvSpPr>
          <p:cNvPr id="7" name="右矢印 6"/>
          <p:cNvSpPr/>
          <p:nvPr/>
        </p:nvSpPr>
        <p:spPr>
          <a:xfrm>
            <a:off x="330921" y="4189969"/>
            <a:ext cx="768789" cy="4525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1824785" y="5690781"/>
            <a:ext cx="1985367" cy="400110"/>
          </a:xfrm>
          <a:prstGeom prst="rect">
            <a:avLst/>
          </a:prstGeom>
          <a:noFill/>
        </p:spPr>
        <p:txBody>
          <a:bodyPr wrap="square" rtlCol="0">
            <a:spAutoFit/>
          </a:bodyPr>
          <a:lstStyle/>
          <a:p>
            <a:r>
              <a:rPr lang="en-US" altLang="ja-JP" sz="2000" dirty="0" smtClean="0"/>
              <a:t>	→NO!!</a:t>
            </a:r>
            <a:endParaRPr kumimoji="1" lang="ja-JP" altLang="en-US" sz="2000" dirty="0"/>
          </a:p>
        </p:txBody>
      </p:sp>
    </p:spTree>
    <p:extLst>
      <p:ext uri="{BB962C8B-B14F-4D97-AF65-F5344CB8AC3E}">
        <p14:creationId xmlns:p14="http://schemas.microsoft.com/office/powerpoint/2010/main" val="35501699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filterin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876" y="1"/>
            <a:ext cx="4365124" cy="3064874"/>
          </a:xfrm>
          <a:prstGeom prst="rect">
            <a:avLst/>
          </a:prstGeom>
        </p:spPr>
      </p:pic>
      <p:sp>
        <p:nvSpPr>
          <p:cNvPr id="5" name="テキスト ボックス 4"/>
          <p:cNvSpPr txBox="1"/>
          <p:nvPr/>
        </p:nvSpPr>
        <p:spPr>
          <a:xfrm>
            <a:off x="6453501" y="2971656"/>
            <a:ext cx="1770562" cy="369332"/>
          </a:xfrm>
          <a:prstGeom prst="rect">
            <a:avLst/>
          </a:prstGeom>
          <a:noFill/>
        </p:spPr>
        <p:txBody>
          <a:bodyPr wrap="square" rtlCol="0">
            <a:spAutoFit/>
          </a:bodyPr>
          <a:lstStyle/>
          <a:p>
            <a:r>
              <a:rPr lang="en-US" altLang="ja-JP" dirty="0" smtClean="0"/>
              <a:t> wavelength[</a:t>
            </a:r>
            <a:r>
              <a:rPr lang="en-US" altLang="ja-JP" dirty="0" err="1" smtClean="0"/>
              <a:t>Å</a:t>
            </a:r>
            <a:r>
              <a:rPr lang="en-US" altLang="ja-JP" dirty="0" smtClean="0"/>
              <a:t>]</a:t>
            </a:r>
            <a:endParaRPr kumimoji="1" lang="ja-JP" altLang="en-US" dirty="0"/>
          </a:p>
        </p:txBody>
      </p:sp>
      <p:sp>
        <p:nvSpPr>
          <p:cNvPr id="6" name="テキスト ボックス 5"/>
          <p:cNvSpPr txBox="1"/>
          <p:nvPr/>
        </p:nvSpPr>
        <p:spPr>
          <a:xfrm>
            <a:off x="204375" y="221607"/>
            <a:ext cx="4481673" cy="861774"/>
          </a:xfrm>
          <a:prstGeom prst="rect">
            <a:avLst/>
          </a:prstGeom>
          <a:noFill/>
        </p:spPr>
        <p:txBody>
          <a:bodyPr wrap="square" rtlCol="0">
            <a:spAutoFit/>
          </a:bodyPr>
          <a:lstStyle/>
          <a:p>
            <a:r>
              <a:rPr lang="en-US" altLang="ja-JP" sz="3200" b="1" u="sng" dirty="0" smtClean="0"/>
              <a:t>Contamination</a:t>
            </a:r>
            <a:r>
              <a:rPr lang="ja-JP" altLang="en-US" sz="3200" b="1" u="sng" dirty="0" smtClean="0"/>
              <a:t>の排除</a:t>
            </a:r>
            <a:endParaRPr lang="en-US" altLang="ja-JP" sz="3200" b="1" u="sng" dirty="0"/>
          </a:p>
          <a:p>
            <a:endParaRPr kumimoji="1" lang="ja-JP" altLang="en-US" dirty="0"/>
          </a:p>
        </p:txBody>
      </p:sp>
      <p:sp>
        <p:nvSpPr>
          <p:cNvPr id="7" name="コンテンツ プレースホルダー 2"/>
          <p:cNvSpPr>
            <a:spLocks noGrp="1"/>
          </p:cNvSpPr>
          <p:nvPr>
            <p:ph idx="1"/>
          </p:nvPr>
        </p:nvSpPr>
        <p:spPr>
          <a:xfrm>
            <a:off x="204376" y="118619"/>
            <a:ext cx="8482424" cy="6217854"/>
          </a:xfrm>
        </p:spPr>
        <p:txBody>
          <a:bodyPr>
            <a:normAutofit/>
          </a:bodyPr>
          <a:lstStyle/>
          <a:p>
            <a:pPr marL="0" indent="0">
              <a:buNone/>
            </a:pPr>
            <a:endParaRPr kumimoji="1" lang="en-US" altLang="ja-JP" sz="2400" dirty="0" smtClean="0"/>
          </a:p>
          <a:p>
            <a:pPr marL="0" indent="0">
              <a:buNone/>
            </a:pPr>
            <a:endParaRPr kumimoji="1" lang="en-US" altLang="ja-JP" sz="2000" dirty="0" smtClean="0"/>
          </a:p>
          <a:p>
            <a:pPr marL="0" indent="0">
              <a:buNone/>
            </a:pPr>
            <a:r>
              <a:rPr kumimoji="1" lang="ja-JP" altLang="en-US" sz="2000" dirty="0" smtClean="0"/>
              <a:t>前景銀河、星が混在すると</a:t>
            </a:r>
            <a:r>
              <a:rPr lang="ja-JP" altLang="en-US" sz="2000" dirty="0" smtClean="0"/>
              <a:t>誤る。</a:t>
            </a:r>
            <a:r>
              <a:rPr lang="en-US" altLang="ja-JP" sz="2000" dirty="0" smtClean="0"/>
              <a:t>	</a:t>
            </a:r>
            <a:endParaRPr kumimoji="1" lang="en-US" altLang="ja-JP" sz="2000" dirty="0" smtClean="0"/>
          </a:p>
          <a:p>
            <a:pPr marL="0" indent="0">
              <a:buNone/>
            </a:pPr>
            <a:r>
              <a:rPr lang="ja-JP" altLang="en-US" sz="2000" dirty="0" smtClean="0"/>
              <a:t>分光限界は</a:t>
            </a:r>
            <a:r>
              <a:rPr lang="en-US" altLang="ja-JP" sz="2000" dirty="0" smtClean="0"/>
              <a:t>25</a:t>
            </a:r>
            <a:r>
              <a:rPr lang="ja-JP" altLang="en-US" sz="2000" dirty="0" smtClean="0"/>
              <a:t>等級</a:t>
            </a:r>
            <a:r>
              <a:rPr lang="en-US" altLang="ja-JP" sz="2000" dirty="0" smtClean="0"/>
              <a:t>z=8</a:t>
            </a:r>
            <a:r>
              <a:rPr lang="ja-JP" altLang="en-US" sz="2000" dirty="0" smtClean="0"/>
              <a:t>の銀河は</a:t>
            </a:r>
            <a:r>
              <a:rPr lang="en-US" altLang="ja-JP" sz="2000" dirty="0" smtClean="0"/>
              <a:t>29</a:t>
            </a:r>
            <a:r>
              <a:rPr lang="en-US" altLang="en-US" sz="2000" dirty="0" smtClean="0"/>
              <a:t>等級</a:t>
            </a:r>
            <a:r>
              <a:rPr lang="ja-JP" altLang="en-US" sz="2000" dirty="0" smtClean="0"/>
              <a:t>程</a:t>
            </a:r>
            <a:endParaRPr lang="en-US" altLang="ja-JP" sz="2000" dirty="0" smtClean="0"/>
          </a:p>
          <a:p>
            <a:pPr marL="0" indent="0">
              <a:buNone/>
            </a:pPr>
            <a:r>
              <a:rPr lang="en-US" altLang="ja-JP" sz="2000" dirty="0" smtClean="0"/>
              <a:t>	⇔</a:t>
            </a:r>
            <a:r>
              <a:rPr lang="ja-JP" altLang="en-US" sz="2000" dirty="0" smtClean="0"/>
              <a:t>分光による判別は不可能</a:t>
            </a:r>
            <a:endParaRPr lang="en-US" altLang="ja-JP" sz="2000" dirty="0" smtClean="0"/>
          </a:p>
          <a:p>
            <a:pPr marL="0" indent="0">
              <a:buNone/>
            </a:pPr>
            <a:r>
              <a:rPr lang="en-US" altLang="ja-JP" sz="2400" dirty="0"/>
              <a:t>	</a:t>
            </a:r>
            <a:r>
              <a:rPr lang="en-US" altLang="ja-JP" sz="2400" dirty="0" smtClean="0"/>
              <a:t>       </a:t>
            </a:r>
          </a:p>
          <a:p>
            <a:pPr marL="0" indent="0">
              <a:buNone/>
            </a:pPr>
            <a:r>
              <a:rPr lang="en-US" altLang="ja-JP" sz="2400" dirty="0"/>
              <a:t>	</a:t>
            </a:r>
            <a:r>
              <a:rPr lang="en-US" altLang="ja-JP" sz="2400" dirty="0" smtClean="0"/>
              <a:t>	</a:t>
            </a:r>
            <a:r>
              <a:rPr lang="ja-JP" altLang="en-US" sz="2400" dirty="0" smtClean="0"/>
              <a:t>フィルターを利用した選別</a:t>
            </a:r>
            <a:endParaRPr lang="en-US" altLang="ja-JP" sz="2400" dirty="0" smtClean="0"/>
          </a:p>
        </p:txBody>
      </p:sp>
      <p:sp>
        <p:nvSpPr>
          <p:cNvPr id="8" name="コンテンツ プレースホルダー 2"/>
          <p:cNvSpPr txBox="1">
            <a:spLocks/>
          </p:cNvSpPr>
          <p:nvPr/>
        </p:nvSpPr>
        <p:spPr>
          <a:xfrm>
            <a:off x="359056" y="2988392"/>
            <a:ext cx="5306348" cy="212683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en-US" altLang="ja-JP" sz="2400" dirty="0" smtClean="0"/>
              <a:t>Redshift</a:t>
            </a:r>
            <a:r>
              <a:rPr lang="ja-JP" altLang="en-US" sz="2400" dirty="0" smtClean="0"/>
              <a:t>した</a:t>
            </a:r>
            <a:r>
              <a:rPr lang="en-US" altLang="ja-JP" sz="2400" dirty="0" smtClean="0"/>
              <a:t>Lyman α (1216Å)</a:t>
            </a:r>
          </a:p>
          <a:p>
            <a:pPr marL="0" indent="0">
              <a:buFont typeface="Arial"/>
              <a:buNone/>
            </a:pPr>
            <a:r>
              <a:rPr lang="ja-JP" altLang="en-US" sz="2400" dirty="0" smtClean="0"/>
              <a:t>が</a:t>
            </a:r>
            <a:r>
              <a:rPr lang="en-US" altLang="ja-JP" sz="2400" dirty="0" smtClean="0"/>
              <a:t>Filter</a:t>
            </a:r>
            <a:r>
              <a:rPr lang="ja-JP" altLang="en-US" sz="2400" dirty="0" smtClean="0"/>
              <a:t>にかかることで</a:t>
            </a:r>
            <a:r>
              <a:rPr lang="en-US" altLang="ja-JP" sz="2400" dirty="0" smtClean="0"/>
              <a:t>Flux</a:t>
            </a:r>
            <a:r>
              <a:rPr lang="ja-JP" altLang="en-US" sz="2400" dirty="0" smtClean="0"/>
              <a:t>が</a:t>
            </a:r>
            <a:endParaRPr lang="en-US" altLang="ja-JP" sz="2400" dirty="0" smtClean="0"/>
          </a:p>
          <a:p>
            <a:pPr marL="0" indent="0">
              <a:buFont typeface="Arial"/>
              <a:buNone/>
            </a:pPr>
            <a:r>
              <a:rPr lang="ja-JP" altLang="en-US" sz="2400" dirty="0" smtClean="0"/>
              <a:t>急激に変化</a:t>
            </a:r>
            <a:endParaRPr lang="en-US" altLang="ja-JP" sz="2400" dirty="0" smtClean="0"/>
          </a:p>
        </p:txBody>
      </p:sp>
      <p:sp>
        <p:nvSpPr>
          <p:cNvPr id="9" name="テキスト ボックス 8"/>
          <p:cNvSpPr txBox="1"/>
          <p:nvPr/>
        </p:nvSpPr>
        <p:spPr>
          <a:xfrm>
            <a:off x="5941501" y="3492852"/>
            <a:ext cx="2745299" cy="923330"/>
          </a:xfrm>
          <a:prstGeom prst="rect">
            <a:avLst/>
          </a:prstGeom>
          <a:noFill/>
        </p:spPr>
        <p:txBody>
          <a:bodyPr wrap="square" rtlCol="0">
            <a:spAutoFit/>
          </a:bodyPr>
          <a:lstStyle/>
          <a:p>
            <a:r>
              <a:rPr lang="en-US" altLang="ja-JP" dirty="0"/>
              <a:t>z</a:t>
            </a:r>
            <a:r>
              <a:rPr lang="en-US" altLang="ja-JP" dirty="0" smtClean="0"/>
              <a:t> = 8 : </a:t>
            </a:r>
            <a:r>
              <a:rPr lang="en-US" altLang="ja-JP" dirty="0" err="1" smtClean="0"/>
              <a:t>λ</a:t>
            </a:r>
            <a:r>
              <a:rPr lang="en-US" altLang="ja-JP" dirty="0" smtClean="0"/>
              <a:t>=1216*(1+8)</a:t>
            </a:r>
          </a:p>
          <a:p>
            <a:r>
              <a:rPr lang="en-US" altLang="ja-JP" dirty="0" smtClean="0"/>
              <a:t>=10944Å    Lyman alpha  </a:t>
            </a:r>
          </a:p>
          <a:p>
            <a:endParaRPr kumimoji="1" lang="ja-JP" altLang="en-US" dirty="0"/>
          </a:p>
        </p:txBody>
      </p:sp>
      <p:cxnSp>
        <p:nvCxnSpPr>
          <p:cNvPr id="10" name="直線矢印コネクタ 9"/>
          <p:cNvCxnSpPr/>
          <p:nvPr/>
        </p:nvCxnSpPr>
        <p:spPr>
          <a:xfrm flipV="1">
            <a:off x="6308824" y="2902840"/>
            <a:ext cx="0" cy="5900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図 11" descr="tohato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46" y="4416182"/>
            <a:ext cx="4424350" cy="1920290"/>
          </a:xfrm>
          <a:prstGeom prst="rect">
            <a:avLst/>
          </a:prstGeom>
        </p:spPr>
      </p:pic>
      <p:pic>
        <p:nvPicPr>
          <p:cNvPr id="13" name="図 12" descr="tohat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428" y="4416181"/>
            <a:ext cx="4428914" cy="1920291"/>
          </a:xfrm>
          <a:prstGeom prst="rect">
            <a:avLst/>
          </a:prstGeom>
        </p:spPr>
      </p:pic>
      <p:sp>
        <p:nvSpPr>
          <p:cNvPr id="14" name="ドーナツ 13"/>
          <p:cNvSpPr/>
          <p:nvPr/>
        </p:nvSpPr>
        <p:spPr>
          <a:xfrm>
            <a:off x="6104451" y="4546709"/>
            <a:ext cx="1143105" cy="1137036"/>
          </a:xfrm>
          <a:prstGeom prst="donut">
            <a:avLst>
              <a:gd name="adj" fmla="val 49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右矢印 14"/>
          <p:cNvSpPr/>
          <p:nvPr/>
        </p:nvSpPr>
        <p:spPr>
          <a:xfrm>
            <a:off x="481744" y="2467272"/>
            <a:ext cx="590134" cy="4087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216534" y="4546709"/>
            <a:ext cx="1118195" cy="568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7772688" y="4546709"/>
            <a:ext cx="1118195" cy="568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326974" y="4652533"/>
            <a:ext cx="952536" cy="369332"/>
          </a:xfrm>
          <a:prstGeom prst="rect">
            <a:avLst/>
          </a:prstGeom>
          <a:noFill/>
        </p:spPr>
        <p:txBody>
          <a:bodyPr wrap="square" rtlCol="0">
            <a:spAutoFit/>
          </a:bodyPr>
          <a:lstStyle/>
          <a:p>
            <a:r>
              <a:rPr lang="en-US" altLang="ja-JP" dirty="0" smtClean="0"/>
              <a:t>10500Å</a:t>
            </a:r>
            <a:endParaRPr kumimoji="1" lang="ja-JP" altLang="en-US" dirty="0"/>
          </a:p>
        </p:txBody>
      </p:sp>
      <p:cxnSp>
        <p:nvCxnSpPr>
          <p:cNvPr id="20" name="直線コネクタ 19"/>
          <p:cNvCxnSpPr/>
          <p:nvPr/>
        </p:nvCxnSpPr>
        <p:spPr>
          <a:xfrm flipV="1">
            <a:off x="4169070" y="1339157"/>
            <a:ext cx="1772431" cy="3207552"/>
          </a:xfrm>
          <a:prstGeom prst="line">
            <a:avLst/>
          </a:prstGeom>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7896932" y="4653069"/>
            <a:ext cx="952536" cy="369332"/>
          </a:xfrm>
          <a:prstGeom prst="rect">
            <a:avLst/>
          </a:prstGeom>
          <a:noFill/>
        </p:spPr>
        <p:txBody>
          <a:bodyPr wrap="square" rtlCol="0">
            <a:spAutoFit/>
          </a:bodyPr>
          <a:lstStyle/>
          <a:p>
            <a:r>
              <a:rPr lang="en-US" altLang="ja-JP" dirty="0" smtClean="0"/>
              <a:t>16000Å</a:t>
            </a:r>
            <a:endParaRPr kumimoji="1" lang="ja-JP" altLang="en-US" dirty="0"/>
          </a:p>
        </p:txBody>
      </p:sp>
      <p:cxnSp>
        <p:nvCxnSpPr>
          <p:cNvPr id="23" name="直線コネクタ 22"/>
          <p:cNvCxnSpPr>
            <a:endCxn id="17" idx="0"/>
          </p:cNvCxnSpPr>
          <p:nvPr/>
        </p:nvCxnSpPr>
        <p:spPr>
          <a:xfrm>
            <a:off x="8066922" y="1339157"/>
            <a:ext cx="264864" cy="3207552"/>
          </a:xfrm>
          <a:prstGeom prst="line">
            <a:avLst/>
          </a:prstGeom>
        </p:spPr>
        <p:style>
          <a:lnRef idx="2">
            <a:schemeClr val="accent1"/>
          </a:lnRef>
          <a:fillRef idx="0">
            <a:schemeClr val="accent1"/>
          </a:fillRef>
          <a:effectRef idx="1">
            <a:schemeClr val="accent1"/>
          </a:effectRef>
          <a:fontRef idx="minor">
            <a:schemeClr val="tx1"/>
          </a:fontRef>
        </p:style>
      </p:cxnSp>
      <p:sp>
        <p:nvSpPr>
          <p:cNvPr id="25" name="テキスト ボックス 24"/>
          <p:cNvSpPr txBox="1"/>
          <p:nvPr/>
        </p:nvSpPr>
        <p:spPr>
          <a:xfrm>
            <a:off x="5163021" y="1079958"/>
            <a:ext cx="303707" cy="369332"/>
          </a:xfrm>
          <a:prstGeom prst="rect">
            <a:avLst/>
          </a:prstGeom>
          <a:solidFill>
            <a:schemeClr val="accent5"/>
          </a:solidFill>
        </p:spPr>
        <p:txBody>
          <a:bodyPr wrap="square" rtlCol="0">
            <a:spAutoFit/>
          </a:bodyPr>
          <a:lstStyle/>
          <a:p>
            <a:r>
              <a:rPr lang="en-US" altLang="ja-JP" dirty="0"/>
              <a:t>z</a:t>
            </a:r>
            <a:endParaRPr kumimoji="1" lang="ja-JP" altLang="en-US" dirty="0"/>
          </a:p>
        </p:txBody>
      </p:sp>
      <p:sp>
        <p:nvSpPr>
          <p:cNvPr id="26" name="テキスト ボックス 25"/>
          <p:cNvSpPr txBox="1"/>
          <p:nvPr/>
        </p:nvSpPr>
        <p:spPr>
          <a:xfrm>
            <a:off x="5828355" y="898715"/>
            <a:ext cx="276096" cy="369332"/>
          </a:xfrm>
          <a:prstGeom prst="rect">
            <a:avLst/>
          </a:prstGeom>
          <a:solidFill>
            <a:schemeClr val="accent6"/>
          </a:solidFill>
        </p:spPr>
        <p:txBody>
          <a:bodyPr wrap="square" rtlCol="0">
            <a:spAutoFit/>
          </a:bodyPr>
          <a:lstStyle/>
          <a:p>
            <a:r>
              <a:rPr lang="en-US" altLang="ja-JP" dirty="0"/>
              <a:t>Y</a:t>
            </a:r>
            <a:endParaRPr kumimoji="1" lang="ja-JP" altLang="en-US" dirty="0"/>
          </a:p>
        </p:txBody>
      </p:sp>
      <p:sp>
        <p:nvSpPr>
          <p:cNvPr id="27" name="テキスト ボックス 26"/>
          <p:cNvSpPr txBox="1"/>
          <p:nvPr/>
        </p:nvSpPr>
        <p:spPr>
          <a:xfrm>
            <a:off x="6985263" y="1325039"/>
            <a:ext cx="353519" cy="369332"/>
          </a:xfrm>
          <a:prstGeom prst="rect">
            <a:avLst/>
          </a:prstGeom>
          <a:solidFill>
            <a:schemeClr val="accent3"/>
          </a:solidFill>
        </p:spPr>
        <p:txBody>
          <a:bodyPr wrap="square" rtlCol="0">
            <a:spAutoFit/>
          </a:bodyPr>
          <a:lstStyle/>
          <a:p>
            <a:r>
              <a:rPr lang="en-US" altLang="ja-JP" dirty="0" smtClean="0"/>
              <a:t> J</a:t>
            </a:r>
            <a:endParaRPr kumimoji="1" lang="ja-JP" altLang="en-US" dirty="0"/>
          </a:p>
        </p:txBody>
      </p:sp>
      <p:sp>
        <p:nvSpPr>
          <p:cNvPr id="28" name="テキスト ボックス 27"/>
          <p:cNvSpPr txBox="1"/>
          <p:nvPr/>
        </p:nvSpPr>
        <p:spPr>
          <a:xfrm>
            <a:off x="8388501" y="969825"/>
            <a:ext cx="298300" cy="369332"/>
          </a:xfrm>
          <a:prstGeom prst="rect">
            <a:avLst/>
          </a:prstGeom>
          <a:solidFill>
            <a:schemeClr val="bg2"/>
          </a:solidFill>
        </p:spPr>
        <p:txBody>
          <a:bodyPr wrap="square" rtlCol="0">
            <a:spAutoFit/>
          </a:bodyPr>
          <a:lstStyle/>
          <a:p>
            <a:r>
              <a:rPr lang="en-US" altLang="ja-JP" dirty="0"/>
              <a:t>H</a:t>
            </a:r>
            <a:endParaRPr kumimoji="1" lang="ja-JP" altLang="en-US" dirty="0"/>
          </a:p>
        </p:txBody>
      </p:sp>
      <p:sp>
        <p:nvSpPr>
          <p:cNvPr id="30" name="テキスト ボックス 29"/>
          <p:cNvSpPr txBox="1"/>
          <p:nvPr/>
        </p:nvSpPr>
        <p:spPr>
          <a:xfrm>
            <a:off x="6453501" y="413303"/>
            <a:ext cx="1344771" cy="369332"/>
          </a:xfrm>
          <a:prstGeom prst="rect">
            <a:avLst/>
          </a:prstGeom>
          <a:noFill/>
        </p:spPr>
        <p:txBody>
          <a:bodyPr wrap="square" rtlCol="0">
            <a:spAutoFit/>
          </a:bodyPr>
          <a:lstStyle/>
          <a:p>
            <a:r>
              <a:rPr lang="ja-JP" altLang="en-US" dirty="0" smtClean="0"/>
              <a:t>銀河</a:t>
            </a:r>
            <a:endParaRPr kumimoji="1" lang="ja-JP" altLang="en-US" dirty="0"/>
          </a:p>
        </p:txBody>
      </p:sp>
    </p:spTree>
    <p:extLst>
      <p:ext uri="{BB962C8B-B14F-4D97-AF65-F5344CB8AC3E}">
        <p14:creationId xmlns:p14="http://schemas.microsoft.com/office/powerpoint/2010/main" val="1677532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4" grpId="0" animBg="1"/>
      <p:bldP spid="15" grpId="0" animBg="1"/>
      <p:bldP spid="16" grpId="0" animBg="1"/>
      <p:bldP spid="17" grpId="0" animBg="1"/>
      <p:bldP spid="18" grpId="0"/>
      <p:bldP spid="21" grpId="0"/>
      <p:bldP spid="25" grpId="0" animBg="1"/>
      <p:bldP spid="26" grpId="0" animBg="1"/>
      <p:bldP spid="27" grpId="0" animBg="1"/>
      <p:bldP spid="28"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Select8.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74" y="2622231"/>
            <a:ext cx="4012417" cy="2817229"/>
          </a:xfrm>
          <a:prstGeom prst="rect">
            <a:avLst/>
          </a:prstGeom>
        </p:spPr>
      </p:pic>
      <p:pic>
        <p:nvPicPr>
          <p:cNvPr id="18" name="図 17" descr="Select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01" y="2622232"/>
            <a:ext cx="4232424" cy="2971702"/>
          </a:xfrm>
          <a:prstGeom prst="rect">
            <a:avLst/>
          </a:prstGeom>
        </p:spPr>
      </p:pic>
      <p:sp>
        <p:nvSpPr>
          <p:cNvPr id="9" name="タイトル 1"/>
          <p:cNvSpPr>
            <a:spLocks noGrp="1"/>
          </p:cNvSpPr>
          <p:nvPr>
            <p:ph type="title"/>
          </p:nvPr>
        </p:nvSpPr>
        <p:spPr>
          <a:xfrm>
            <a:off x="457200" y="139539"/>
            <a:ext cx="8229600" cy="1143000"/>
          </a:xfrm>
        </p:spPr>
        <p:txBody>
          <a:bodyPr/>
          <a:lstStyle/>
          <a:p>
            <a:r>
              <a:rPr lang="ja-JP" altLang="en-US" b="1" u="sng" dirty="0" smtClean="0"/>
              <a:t>定量的評価と選択結果</a:t>
            </a:r>
            <a:endParaRPr kumimoji="1" lang="ja-JP" altLang="en-US" b="1" u="sng" dirty="0"/>
          </a:p>
        </p:txBody>
      </p:sp>
      <p:sp>
        <p:nvSpPr>
          <p:cNvPr id="14" name="テキスト ボックス 13"/>
          <p:cNvSpPr txBox="1"/>
          <p:nvPr/>
        </p:nvSpPr>
        <p:spPr>
          <a:xfrm>
            <a:off x="2094304" y="5634087"/>
            <a:ext cx="2810420" cy="584776"/>
          </a:xfrm>
          <a:prstGeom prst="rect">
            <a:avLst/>
          </a:prstGeom>
          <a:noFill/>
        </p:spPr>
        <p:txBody>
          <a:bodyPr wrap="square" rtlCol="0">
            <a:spAutoFit/>
          </a:bodyPr>
          <a:lstStyle/>
          <a:p>
            <a:r>
              <a:rPr lang="en-US" altLang="ja-JP" sz="3200" dirty="0" smtClean="0"/>
              <a:t> z〜7</a:t>
            </a:r>
            <a:endParaRPr kumimoji="1" lang="ja-JP" altLang="en-US" sz="3200" dirty="0"/>
          </a:p>
        </p:txBody>
      </p:sp>
      <p:sp>
        <p:nvSpPr>
          <p:cNvPr id="15" name="テキスト ボックス 14"/>
          <p:cNvSpPr txBox="1"/>
          <p:nvPr/>
        </p:nvSpPr>
        <p:spPr>
          <a:xfrm>
            <a:off x="6305404" y="5662963"/>
            <a:ext cx="2553699" cy="584776"/>
          </a:xfrm>
          <a:prstGeom prst="rect">
            <a:avLst/>
          </a:prstGeom>
          <a:noFill/>
        </p:spPr>
        <p:txBody>
          <a:bodyPr wrap="square" rtlCol="0">
            <a:spAutoFit/>
          </a:bodyPr>
          <a:lstStyle/>
          <a:p>
            <a:r>
              <a:rPr lang="en-US" altLang="ja-JP" sz="3200" dirty="0" smtClean="0"/>
              <a:t> z〜</a:t>
            </a:r>
            <a:r>
              <a:rPr kumimoji="1" lang="en-US" altLang="ja-JP" sz="3200" dirty="0" smtClean="0"/>
              <a:t>8 </a:t>
            </a:r>
            <a:endParaRPr kumimoji="1" lang="ja-JP" altLang="en-US" sz="3200" dirty="0"/>
          </a:p>
        </p:txBody>
      </p:sp>
      <p:sp>
        <p:nvSpPr>
          <p:cNvPr id="19" name="テキスト ボックス 18"/>
          <p:cNvSpPr txBox="1"/>
          <p:nvPr/>
        </p:nvSpPr>
        <p:spPr>
          <a:xfrm>
            <a:off x="928925" y="1288788"/>
            <a:ext cx="7539494" cy="338554"/>
          </a:xfrm>
          <a:prstGeom prst="rect">
            <a:avLst/>
          </a:prstGeom>
          <a:noFill/>
        </p:spPr>
        <p:txBody>
          <a:bodyPr wrap="square" rtlCol="0">
            <a:spAutoFit/>
          </a:bodyPr>
          <a:lstStyle/>
          <a:p>
            <a:r>
              <a:rPr lang="en-US" altLang="en-US" sz="1600" dirty="0" err="1" smtClean="0">
                <a:solidFill>
                  <a:srgbClr val="595959"/>
                </a:solidFill>
              </a:rPr>
              <a:t>観測データと、Lyman</a:t>
            </a:r>
            <a:r>
              <a:rPr lang="en-US" altLang="en-US" sz="1600" dirty="0" smtClean="0">
                <a:solidFill>
                  <a:srgbClr val="595959"/>
                </a:solidFill>
              </a:rPr>
              <a:t> alpha</a:t>
            </a:r>
            <a:r>
              <a:rPr lang="ja-JP" altLang="en-US" sz="1600" dirty="0" smtClean="0">
                <a:solidFill>
                  <a:srgbClr val="595959"/>
                </a:solidFill>
              </a:rPr>
              <a:t>で垂直に立ち上がる階段関数に対する理論値</a:t>
            </a:r>
            <a:r>
              <a:rPr lang="en-US" altLang="ja-JP" sz="1600" dirty="0" smtClean="0">
                <a:solidFill>
                  <a:srgbClr val="595959"/>
                </a:solidFill>
              </a:rPr>
              <a:t>(flux</a:t>
            </a:r>
            <a:r>
              <a:rPr lang="ja-JP" altLang="en-US" sz="1600" dirty="0" smtClean="0">
                <a:solidFill>
                  <a:srgbClr val="595959"/>
                </a:solidFill>
              </a:rPr>
              <a:t>比</a:t>
            </a:r>
            <a:r>
              <a:rPr lang="en-US" altLang="ja-JP" sz="1600" dirty="0" smtClean="0">
                <a:solidFill>
                  <a:srgbClr val="595959"/>
                </a:solidFill>
              </a:rPr>
              <a:t>)</a:t>
            </a:r>
            <a:endParaRPr kumimoji="1" lang="ja-JP" altLang="en-US" sz="1600" dirty="0">
              <a:solidFill>
                <a:srgbClr val="595959"/>
              </a:solidFill>
            </a:endParaRPr>
          </a:p>
        </p:txBody>
      </p:sp>
      <p:sp>
        <p:nvSpPr>
          <p:cNvPr id="2" name="テキスト ボックス 1"/>
          <p:cNvSpPr txBox="1"/>
          <p:nvPr/>
        </p:nvSpPr>
        <p:spPr>
          <a:xfrm>
            <a:off x="0" y="2087634"/>
            <a:ext cx="3794447" cy="369332"/>
          </a:xfrm>
          <a:prstGeom prst="rect">
            <a:avLst/>
          </a:prstGeom>
          <a:noFill/>
        </p:spPr>
        <p:txBody>
          <a:bodyPr wrap="square" rtlCol="0">
            <a:spAutoFit/>
          </a:bodyPr>
          <a:lstStyle/>
          <a:p>
            <a:r>
              <a:rPr kumimoji="1" lang="ja-JP" altLang="en-US" dirty="0" smtClean="0"/>
              <a:t>長波長側で明るい</a:t>
            </a:r>
            <a:r>
              <a:rPr kumimoji="1" lang="en-US" altLang="ja-JP" dirty="0" smtClean="0"/>
              <a:t> =    high z</a:t>
            </a:r>
            <a:r>
              <a:rPr kumimoji="1" lang="ja-JP" altLang="en-US" dirty="0" smtClean="0"/>
              <a:t>の銀河</a:t>
            </a:r>
            <a:r>
              <a:rPr kumimoji="1" lang="en-US" altLang="ja-JP" dirty="0" smtClean="0"/>
              <a:t> </a:t>
            </a:r>
            <a:endParaRPr kumimoji="1" lang="ja-JP" altLang="en-US" dirty="0"/>
          </a:p>
        </p:txBody>
      </p:sp>
      <p:sp>
        <p:nvSpPr>
          <p:cNvPr id="3" name="上矢印 2"/>
          <p:cNvSpPr/>
          <p:nvPr/>
        </p:nvSpPr>
        <p:spPr>
          <a:xfrm>
            <a:off x="516034" y="2462949"/>
            <a:ext cx="419809" cy="80073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326821" y="3479061"/>
            <a:ext cx="2129986" cy="1323439"/>
          </a:xfrm>
          <a:prstGeom prst="rect">
            <a:avLst/>
          </a:prstGeom>
          <a:noFill/>
        </p:spPr>
        <p:txBody>
          <a:bodyPr wrap="square" rtlCol="0">
            <a:spAutoFit/>
          </a:bodyPr>
          <a:lstStyle/>
          <a:p>
            <a:r>
              <a:rPr kumimoji="1" lang="en-US" altLang="ja-JP" sz="4000" b="1" dirty="0" smtClean="0">
                <a:solidFill>
                  <a:srgbClr val="FF0000"/>
                </a:solidFill>
              </a:rPr>
              <a:t>z = 7 </a:t>
            </a:r>
          </a:p>
          <a:p>
            <a:r>
              <a:rPr lang="en-US" altLang="ja-JP" sz="4000" b="1" dirty="0">
                <a:solidFill>
                  <a:srgbClr val="FF0000"/>
                </a:solidFill>
              </a:rPr>
              <a:t>	</a:t>
            </a:r>
            <a:r>
              <a:rPr kumimoji="1" lang="en-US" altLang="ja-JP" sz="4000" b="1" dirty="0" smtClean="0">
                <a:solidFill>
                  <a:srgbClr val="FF0000"/>
                </a:solidFill>
              </a:rPr>
              <a:t>25</a:t>
            </a:r>
            <a:r>
              <a:rPr kumimoji="1" lang="ja-JP" altLang="en-US" sz="4000" b="1" dirty="0" smtClean="0">
                <a:solidFill>
                  <a:srgbClr val="FF0000"/>
                </a:solidFill>
              </a:rPr>
              <a:t>個</a:t>
            </a:r>
            <a:r>
              <a:rPr kumimoji="1" lang="en-US" altLang="ja-JP" sz="4000" b="1" dirty="0" smtClean="0">
                <a:solidFill>
                  <a:srgbClr val="FF0000"/>
                </a:solidFill>
              </a:rPr>
              <a:t>!!</a:t>
            </a:r>
            <a:endParaRPr kumimoji="1" lang="ja-JP" altLang="en-US" sz="4000" b="1" dirty="0">
              <a:solidFill>
                <a:srgbClr val="FF0000"/>
              </a:solidFill>
            </a:endParaRPr>
          </a:p>
        </p:txBody>
      </p:sp>
      <p:sp>
        <p:nvSpPr>
          <p:cNvPr id="16" name="テキスト ボックス 15"/>
          <p:cNvSpPr txBox="1"/>
          <p:nvPr/>
        </p:nvSpPr>
        <p:spPr>
          <a:xfrm>
            <a:off x="6930044" y="3383562"/>
            <a:ext cx="2094717" cy="1446550"/>
          </a:xfrm>
          <a:prstGeom prst="rect">
            <a:avLst/>
          </a:prstGeom>
          <a:noFill/>
        </p:spPr>
        <p:txBody>
          <a:bodyPr wrap="square" rtlCol="0">
            <a:spAutoFit/>
          </a:bodyPr>
          <a:lstStyle/>
          <a:p>
            <a:r>
              <a:rPr kumimoji="1" lang="en-US" altLang="ja-JP" sz="4400" b="1" dirty="0" smtClean="0">
                <a:solidFill>
                  <a:srgbClr val="FF0000"/>
                </a:solidFill>
              </a:rPr>
              <a:t>z = 8</a:t>
            </a:r>
          </a:p>
          <a:p>
            <a:r>
              <a:rPr lang="en-US" altLang="ja-JP" sz="4400" b="1" dirty="0">
                <a:solidFill>
                  <a:srgbClr val="FF0000"/>
                </a:solidFill>
              </a:rPr>
              <a:t>	7</a:t>
            </a:r>
            <a:r>
              <a:rPr kumimoji="1" lang="ja-JP" altLang="en-US" sz="4400" b="1" dirty="0" smtClean="0">
                <a:solidFill>
                  <a:srgbClr val="FF0000"/>
                </a:solidFill>
              </a:rPr>
              <a:t>個</a:t>
            </a:r>
            <a:r>
              <a:rPr kumimoji="1" lang="en-US" altLang="ja-JP" sz="4400" b="1" dirty="0" smtClean="0">
                <a:solidFill>
                  <a:srgbClr val="FF0000"/>
                </a:solidFill>
              </a:rPr>
              <a:t>!!</a:t>
            </a:r>
            <a:endParaRPr kumimoji="1" lang="ja-JP" altLang="en-US" sz="4400" b="1" dirty="0">
              <a:solidFill>
                <a:srgbClr val="FF0000"/>
              </a:solidFill>
            </a:endParaRPr>
          </a:p>
        </p:txBody>
      </p:sp>
      <p:sp>
        <p:nvSpPr>
          <p:cNvPr id="6" name="テキスト ボックス 5"/>
          <p:cNvSpPr txBox="1"/>
          <p:nvPr/>
        </p:nvSpPr>
        <p:spPr>
          <a:xfrm>
            <a:off x="5180821" y="1963383"/>
            <a:ext cx="2853613" cy="369332"/>
          </a:xfrm>
          <a:prstGeom prst="rect">
            <a:avLst/>
          </a:prstGeom>
          <a:noFill/>
        </p:spPr>
        <p:txBody>
          <a:bodyPr wrap="square" rtlCol="0">
            <a:spAutoFit/>
          </a:bodyPr>
          <a:lstStyle/>
          <a:p>
            <a:r>
              <a:rPr kumimoji="1" lang="ja-JP" altLang="en-US" dirty="0" smtClean="0">
                <a:solidFill>
                  <a:schemeClr val="tx1">
                    <a:lumMod val="65000"/>
                    <a:lumOff val="35000"/>
                  </a:schemeClr>
                </a:solidFill>
              </a:rPr>
              <a:t>灰色領域が選択基準</a:t>
            </a:r>
            <a:endParaRPr kumimoji="1" lang="ja-JP" altLang="en-US" dirty="0">
              <a:solidFill>
                <a:schemeClr val="tx1">
                  <a:lumMod val="65000"/>
                  <a:lumOff val="35000"/>
                </a:schemeClr>
              </a:solidFill>
            </a:endParaRPr>
          </a:p>
        </p:txBody>
      </p:sp>
      <p:sp>
        <p:nvSpPr>
          <p:cNvPr id="23" name="テキスト ボックス 22"/>
          <p:cNvSpPr txBox="1"/>
          <p:nvPr/>
        </p:nvSpPr>
        <p:spPr>
          <a:xfrm>
            <a:off x="3451217" y="6178709"/>
            <a:ext cx="2812772" cy="584776"/>
          </a:xfrm>
          <a:prstGeom prst="rect">
            <a:avLst/>
          </a:prstGeom>
          <a:noFill/>
        </p:spPr>
        <p:txBody>
          <a:bodyPr wrap="square" rtlCol="0">
            <a:spAutoFit/>
          </a:bodyPr>
          <a:lstStyle/>
          <a:p>
            <a:r>
              <a:rPr kumimoji="1" lang="ja-JP" altLang="en-US" sz="3200" dirty="0" smtClean="0"/>
              <a:t>半径の測定へ</a:t>
            </a:r>
            <a:r>
              <a:rPr kumimoji="1" lang="en-US" altLang="ja-JP" sz="3200" dirty="0" smtClean="0"/>
              <a:t> </a:t>
            </a:r>
            <a:endParaRPr kumimoji="1" lang="ja-JP" altLang="en-US" sz="3200" dirty="0"/>
          </a:p>
        </p:txBody>
      </p:sp>
      <p:sp>
        <p:nvSpPr>
          <p:cNvPr id="24" name="右矢印 23"/>
          <p:cNvSpPr/>
          <p:nvPr/>
        </p:nvSpPr>
        <p:spPr>
          <a:xfrm>
            <a:off x="2561504" y="6269929"/>
            <a:ext cx="724055" cy="4107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 name="直線コネクタ 26"/>
          <p:cNvCxnSpPr/>
          <p:nvPr/>
        </p:nvCxnSpPr>
        <p:spPr>
          <a:xfrm>
            <a:off x="1808438" y="4652533"/>
            <a:ext cx="3547851" cy="994731"/>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flipH="1">
            <a:off x="5356289" y="4663772"/>
            <a:ext cx="786878" cy="983492"/>
          </a:xfrm>
          <a:prstGeom prst="line">
            <a:avLst/>
          </a:prstGeom>
        </p:spPr>
        <p:style>
          <a:lnRef idx="2">
            <a:schemeClr val="accent1"/>
          </a:lnRef>
          <a:fillRef idx="0">
            <a:schemeClr val="accent1"/>
          </a:fillRef>
          <a:effectRef idx="1">
            <a:schemeClr val="accent1"/>
          </a:effectRef>
          <a:fontRef idx="minor">
            <a:schemeClr val="tx1"/>
          </a:fontRef>
        </p:style>
      </p:cxnSp>
      <p:sp>
        <p:nvSpPr>
          <p:cNvPr id="32" name="正方形/長方形 31"/>
          <p:cNvSpPr/>
          <p:nvPr/>
        </p:nvSpPr>
        <p:spPr>
          <a:xfrm>
            <a:off x="4987553" y="5647264"/>
            <a:ext cx="1049171" cy="316206"/>
          </a:xfrm>
          <a:prstGeom prst="rect">
            <a:avLst/>
          </a:prstGeom>
          <a:solidFill>
            <a:srgbClr val="008000">
              <a:alpha val="9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4987553" y="5594138"/>
            <a:ext cx="1049171" cy="369332"/>
          </a:xfrm>
          <a:prstGeom prst="rect">
            <a:avLst/>
          </a:prstGeom>
          <a:noFill/>
        </p:spPr>
        <p:txBody>
          <a:bodyPr wrap="square" rtlCol="0">
            <a:spAutoFit/>
          </a:bodyPr>
          <a:lstStyle/>
          <a:p>
            <a:r>
              <a:rPr lang="en-US" altLang="ja-JP" dirty="0" smtClean="0">
                <a:solidFill>
                  <a:schemeClr val="bg1"/>
                </a:solidFill>
              </a:rPr>
              <a:t>UDF2012</a:t>
            </a:r>
            <a:endParaRPr kumimoji="1" lang="ja-JP" altLang="en-US" dirty="0">
              <a:solidFill>
                <a:schemeClr val="bg1"/>
              </a:solidFill>
            </a:endParaRPr>
          </a:p>
        </p:txBody>
      </p:sp>
      <p:sp>
        <p:nvSpPr>
          <p:cNvPr id="39" name="線吹き出し 2 (枠付き) 38"/>
          <p:cNvSpPr/>
          <p:nvPr/>
        </p:nvSpPr>
        <p:spPr>
          <a:xfrm>
            <a:off x="2514387" y="3256560"/>
            <a:ext cx="879710" cy="346300"/>
          </a:xfrm>
          <a:prstGeom prst="borderCallout2">
            <a:avLst>
              <a:gd name="adj1" fmla="val 18750"/>
              <a:gd name="adj2" fmla="val -8333"/>
              <a:gd name="adj3" fmla="val 18750"/>
              <a:gd name="adj4" fmla="val -16667"/>
              <a:gd name="adj5" fmla="val 64661"/>
              <a:gd name="adj6" fmla="val -9531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Model</a:t>
            </a:r>
            <a:endParaRPr kumimoji="1" lang="ja-JP" altLang="en-US" dirty="0"/>
          </a:p>
        </p:txBody>
      </p:sp>
      <p:sp>
        <p:nvSpPr>
          <p:cNvPr id="45" name="テキスト ボックス 44"/>
          <p:cNvSpPr txBox="1"/>
          <p:nvPr/>
        </p:nvSpPr>
        <p:spPr>
          <a:xfrm>
            <a:off x="96635" y="3799414"/>
            <a:ext cx="529864" cy="646331"/>
          </a:xfrm>
          <a:prstGeom prst="rect">
            <a:avLst/>
          </a:prstGeom>
          <a:noFill/>
        </p:spPr>
        <p:txBody>
          <a:bodyPr wrap="square" rtlCol="0">
            <a:spAutoFit/>
          </a:bodyPr>
          <a:lstStyle/>
          <a:p>
            <a:r>
              <a:rPr lang="en-US" altLang="ja-JP" dirty="0" smtClean="0"/>
              <a:t>J-Y</a:t>
            </a:r>
          </a:p>
          <a:p>
            <a:endParaRPr kumimoji="1" lang="ja-JP" altLang="en-US" dirty="0"/>
          </a:p>
        </p:txBody>
      </p:sp>
      <p:sp>
        <p:nvSpPr>
          <p:cNvPr id="47" name="テキスト ボックス 46"/>
          <p:cNvSpPr txBox="1"/>
          <p:nvPr/>
        </p:nvSpPr>
        <p:spPr>
          <a:xfrm>
            <a:off x="3920583" y="5392485"/>
            <a:ext cx="635024" cy="372755"/>
          </a:xfrm>
          <a:prstGeom prst="rect">
            <a:avLst/>
          </a:prstGeom>
          <a:noFill/>
        </p:spPr>
        <p:txBody>
          <a:bodyPr wrap="square" rtlCol="0">
            <a:spAutoFit/>
          </a:bodyPr>
          <a:lstStyle/>
          <a:p>
            <a:r>
              <a:rPr lang="en-US" altLang="ja-JP" dirty="0" smtClean="0"/>
              <a:t>Y-z</a:t>
            </a:r>
            <a:endParaRPr kumimoji="1" lang="ja-JP" altLang="en-US" dirty="0"/>
          </a:p>
        </p:txBody>
      </p:sp>
      <p:sp>
        <p:nvSpPr>
          <p:cNvPr id="48" name="テキスト ボックス 47"/>
          <p:cNvSpPr txBox="1"/>
          <p:nvPr/>
        </p:nvSpPr>
        <p:spPr>
          <a:xfrm>
            <a:off x="4458974" y="3798959"/>
            <a:ext cx="625214" cy="369332"/>
          </a:xfrm>
          <a:prstGeom prst="rect">
            <a:avLst/>
          </a:prstGeom>
          <a:noFill/>
        </p:spPr>
        <p:txBody>
          <a:bodyPr wrap="square" rtlCol="0">
            <a:spAutoFit/>
          </a:bodyPr>
          <a:lstStyle/>
          <a:p>
            <a:r>
              <a:rPr kumimoji="1" lang="en-US" altLang="ja-JP" dirty="0" smtClean="0"/>
              <a:t>H-J</a:t>
            </a:r>
            <a:endParaRPr kumimoji="1" lang="ja-JP" altLang="en-US" dirty="0"/>
          </a:p>
        </p:txBody>
      </p:sp>
      <p:sp>
        <p:nvSpPr>
          <p:cNvPr id="49" name="テキスト ボックス 48"/>
          <p:cNvSpPr txBox="1"/>
          <p:nvPr/>
        </p:nvSpPr>
        <p:spPr>
          <a:xfrm>
            <a:off x="8241507" y="5282756"/>
            <a:ext cx="783254" cy="372755"/>
          </a:xfrm>
          <a:prstGeom prst="rect">
            <a:avLst/>
          </a:prstGeom>
          <a:noFill/>
        </p:spPr>
        <p:txBody>
          <a:bodyPr wrap="square" rtlCol="0">
            <a:spAutoFit/>
          </a:bodyPr>
          <a:lstStyle/>
          <a:p>
            <a:r>
              <a:rPr lang="en-US" altLang="ja-JP" dirty="0" smtClean="0"/>
              <a:t>J-Y</a:t>
            </a:r>
            <a:endParaRPr kumimoji="1" lang="ja-JP" altLang="en-US" dirty="0"/>
          </a:p>
        </p:txBody>
      </p:sp>
      <p:sp>
        <p:nvSpPr>
          <p:cNvPr id="50" name="線吹き出し 2 (枠付き) 49"/>
          <p:cNvSpPr/>
          <p:nvPr/>
        </p:nvSpPr>
        <p:spPr>
          <a:xfrm>
            <a:off x="0" y="4663772"/>
            <a:ext cx="837355" cy="277455"/>
          </a:xfrm>
          <a:prstGeom prst="borderCallout2">
            <a:avLst>
              <a:gd name="adj1" fmla="val -175168"/>
              <a:gd name="adj2" fmla="val 181969"/>
              <a:gd name="adj3" fmla="val 52574"/>
              <a:gd name="adj4" fmla="val 108333"/>
              <a:gd name="adj5" fmla="val -164335"/>
              <a:gd name="adj6" fmla="val 1745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a:t>z</a:t>
            </a:r>
            <a:r>
              <a:rPr kumimoji="1" lang="en-US" altLang="ja-JP" dirty="0" smtClean="0"/>
              <a:t>=6.4</a:t>
            </a:r>
            <a:endParaRPr kumimoji="1" lang="ja-JP" altLang="en-US" dirty="0"/>
          </a:p>
        </p:txBody>
      </p:sp>
      <p:sp>
        <p:nvSpPr>
          <p:cNvPr id="52" name="線吹き出し 2 (枠付き) 51"/>
          <p:cNvSpPr/>
          <p:nvPr/>
        </p:nvSpPr>
        <p:spPr>
          <a:xfrm>
            <a:off x="4804094" y="3320061"/>
            <a:ext cx="899107" cy="282673"/>
          </a:xfrm>
          <a:prstGeom prst="borderCallout2">
            <a:avLst>
              <a:gd name="adj1" fmla="val 218091"/>
              <a:gd name="adj2" fmla="val 112605"/>
              <a:gd name="adj3" fmla="val 136399"/>
              <a:gd name="adj4" fmla="val 105510"/>
              <a:gd name="adj5" fmla="val 55896"/>
              <a:gd name="adj6" fmla="val 10238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 z =7.84</a:t>
            </a:r>
            <a:endParaRPr kumimoji="1" lang="ja-JP" altLang="en-US" dirty="0"/>
          </a:p>
        </p:txBody>
      </p:sp>
      <p:sp>
        <p:nvSpPr>
          <p:cNvPr id="53" name="線吹き出し 2 (枠付き) 52"/>
          <p:cNvSpPr/>
          <p:nvPr/>
        </p:nvSpPr>
        <p:spPr>
          <a:xfrm>
            <a:off x="2492480" y="2615959"/>
            <a:ext cx="793079" cy="317987"/>
          </a:xfrm>
          <a:prstGeom prst="borderCallout2">
            <a:avLst>
              <a:gd name="adj1" fmla="val 18750"/>
              <a:gd name="adj2" fmla="val -8333"/>
              <a:gd name="adj3" fmla="val 18750"/>
              <a:gd name="adj4" fmla="val -16667"/>
              <a:gd name="adj5" fmla="val 43034"/>
              <a:gd name="adj6" fmla="val -7527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 z=7.299 </a:t>
            </a:r>
            <a:endParaRPr kumimoji="1" lang="ja-JP" altLang="en-US" dirty="0"/>
          </a:p>
        </p:txBody>
      </p:sp>
    </p:spTree>
    <p:extLst>
      <p:ext uri="{BB962C8B-B14F-4D97-AF65-F5344CB8AC3E}">
        <p14:creationId xmlns:p14="http://schemas.microsoft.com/office/powerpoint/2010/main" val="1654537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6" grpId="0"/>
      <p:bldP spid="23"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1125" y="4153743"/>
            <a:ext cx="10733315" cy="3416320"/>
          </a:xfrm>
          <a:prstGeom prst="rect">
            <a:avLst/>
          </a:prstGeom>
          <a:noFill/>
        </p:spPr>
        <p:txBody>
          <a:bodyPr wrap="square" rtlCol="0">
            <a:spAutoFit/>
          </a:bodyPr>
          <a:lstStyle/>
          <a:p>
            <a:r>
              <a:rPr lang="en-US" altLang="ja-JP" sz="7200" b="1" u="sng" dirty="0">
                <a:latin typeface="HG正楷書体-PRO" pitchFamily="66" charset="-128"/>
                <a:ea typeface="HG正楷書体-PRO" pitchFamily="66" charset="-128"/>
              </a:rPr>
              <a:t>M</a:t>
            </a:r>
            <a:r>
              <a:rPr lang="en-US" altLang="ja-JP" sz="7200" b="1" u="sng" dirty="0" smtClean="0">
                <a:latin typeface="HG正楷書体-PRO" pitchFamily="66" charset="-128"/>
                <a:ea typeface="HG正楷書体-PRO" pitchFamily="66" charset="-128"/>
              </a:rPr>
              <a:t>easurement of </a:t>
            </a:r>
          </a:p>
          <a:p>
            <a:r>
              <a:rPr lang="en-US" altLang="ja-JP" sz="7200" b="1" u="sng" dirty="0" smtClean="0">
                <a:latin typeface="HG正楷書体-PRO" pitchFamily="66" charset="-128"/>
                <a:ea typeface="HG正楷書体-PRO" pitchFamily="66" charset="-128"/>
              </a:rPr>
              <a:t>radius</a:t>
            </a:r>
          </a:p>
          <a:p>
            <a:endParaRPr lang="en-US" altLang="ja-JP" sz="7200" b="1" u="sng" dirty="0" smtClean="0">
              <a:latin typeface="HG正楷書体-PRO" pitchFamily="66" charset="-128"/>
              <a:ea typeface="HG正楷書体-PRO" pitchFamily="66" charset="-128"/>
            </a:endParaRPr>
          </a:p>
        </p:txBody>
      </p:sp>
    </p:spTree>
    <p:extLst>
      <p:ext uri="{BB962C8B-B14F-4D97-AF65-F5344CB8AC3E}">
        <p14:creationId xmlns:p14="http://schemas.microsoft.com/office/powerpoint/2010/main" val="3046546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69412" y="1859970"/>
            <a:ext cx="8666048" cy="430887"/>
          </a:xfrm>
          <a:prstGeom prst="rect">
            <a:avLst/>
          </a:prstGeom>
          <a:noFill/>
        </p:spPr>
        <p:txBody>
          <a:bodyPr wrap="square" rtlCol="0">
            <a:spAutoFit/>
          </a:bodyPr>
          <a:lstStyle/>
          <a:p>
            <a:r>
              <a:rPr lang="ja-JP" altLang="en-US" sz="2200" dirty="0" smtClean="0"/>
              <a:t>定義</a:t>
            </a:r>
            <a:r>
              <a:rPr lang="en-US" altLang="ja-JP" sz="2200" dirty="0"/>
              <a:t>:</a:t>
            </a:r>
            <a:r>
              <a:rPr lang="ja-JP" altLang="en-US" sz="2200" dirty="0" smtClean="0"/>
              <a:t>全明るさの半分が入っているような円（球）の半径を銀河半径とする。</a:t>
            </a:r>
            <a:endParaRPr kumimoji="1" lang="ja-JP" altLang="en-US" sz="2200" dirty="0"/>
          </a:p>
        </p:txBody>
      </p:sp>
      <p:sp>
        <p:nvSpPr>
          <p:cNvPr id="2" name="タイトル 1"/>
          <p:cNvSpPr>
            <a:spLocks noGrp="1"/>
          </p:cNvSpPr>
          <p:nvPr>
            <p:ph type="ctrTitle"/>
          </p:nvPr>
        </p:nvSpPr>
        <p:spPr>
          <a:xfrm>
            <a:off x="685800" y="154962"/>
            <a:ext cx="7772400" cy="909737"/>
          </a:xfrm>
        </p:spPr>
        <p:txBody>
          <a:bodyPr/>
          <a:lstStyle/>
          <a:p>
            <a:r>
              <a:rPr kumimoji="1" lang="ja-JP" altLang="en-US" dirty="0" smtClean="0"/>
              <a:t>実際に銀河半径を求める</a:t>
            </a:r>
            <a:endParaRPr kumimoji="1" lang="ja-JP" altLang="en-US" dirty="0"/>
          </a:p>
        </p:txBody>
      </p:sp>
      <p:sp>
        <p:nvSpPr>
          <p:cNvPr id="9" name="テキスト ボックス 8"/>
          <p:cNvSpPr txBox="1"/>
          <p:nvPr/>
        </p:nvSpPr>
        <p:spPr>
          <a:xfrm>
            <a:off x="1383211" y="5159444"/>
            <a:ext cx="6598882" cy="523220"/>
          </a:xfrm>
          <a:prstGeom prst="rect">
            <a:avLst/>
          </a:prstGeom>
          <a:noFill/>
        </p:spPr>
        <p:txBody>
          <a:bodyPr wrap="none" rtlCol="0">
            <a:spAutoFit/>
          </a:bodyPr>
          <a:lstStyle/>
          <a:p>
            <a:r>
              <a:rPr lang="ja-JP" altLang="en-US" sz="2800" dirty="0" smtClean="0"/>
              <a:t>求まった銀河のデータから角度は求まる！</a:t>
            </a:r>
            <a:endParaRPr kumimoji="1" lang="ja-JP" altLang="en-US" sz="2800" dirty="0"/>
          </a:p>
        </p:txBody>
      </p:sp>
      <p:pic>
        <p:nvPicPr>
          <p:cNvPr id="18" name="図 17" descr="colonbia.jpeg"/>
          <p:cNvPicPr>
            <a:picLocks noChangeAspect="1"/>
          </p:cNvPicPr>
          <p:nvPr/>
        </p:nvPicPr>
        <p:blipFill rotWithShape="1">
          <a:blip r:embed="rId3">
            <a:extLst>
              <a:ext uri="{28A0092B-C50C-407E-A947-70E740481C1C}">
                <a14:useLocalDpi xmlns:a14="http://schemas.microsoft.com/office/drawing/2010/main" val="0"/>
              </a:ext>
            </a:extLst>
          </a:blip>
          <a:srcRect l="26236" r="27885" b="10428"/>
          <a:stretch/>
        </p:blipFill>
        <p:spPr>
          <a:xfrm>
            <a:off x="2412944" y="2296155"/>
            <a:ext cx="4195142" cy="3554869"/>
          </a:xfrm>
          <a:prstGeom prst="rect">
            <a:avLst/>
          </a:prstGeom>
        </p:spPr>
      </p:pic>
      <p:sp>
        <p:nvSpPr>
          <p:cNvPr id="19" name="円/楕円 18"/>
          <p:cNvSpPr/>
          <p:nvPr/>
        </p:nvSpPr>
        <p:spPr>
          <a:xfrm>
            <a:off x="4259289" y="3698006"/>
            <a:ext cx="602972" cy="700926"/>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 name="図 2" descr="角径距離.png"/>
          <p:cNvPicPr>
            <a:picLocks noChangeAspect="1"/>
          </p:cNvPicPr>
          <p:nvPr/>
        </p:nvPicPr>
        <p:blipFill rotWithShape="1">
          <a:blip r:embed="rId4">
            <a:extLst>
              <a:ext uri="{28A0092B-C50C-407E-A947-70E740481C1C}">
                <a14:useLocalDpi xmlns:a14="http://schemas.microsoft.com/office/drawing/2010/main" val="0"/>
              </a:ext>
            </a:extLst>
          </a:blip>
          <a:srcRect t="12510" b="40844"/>
          <a:stretch/>
        </p:blipFill>
        <p:spPr>
          <a:xfrm>
            <a:off x="481978" y="2296155"/>
            <a:ext cx="8198958" cy="1847185"/>
          </a:xfrm>
          <a:prstGeom prst="rect">
            <a:avLst/>
          </a:prstGeom>
        </p:spPr>
      </p:pic>
      <p:sp>
        <p:nvSpPr>
          <p:cNvPr id="6" name="小波 5"/>
          <p:cNvSpPr/>
          <p:nvPr/>
        </p:nvSpPr>
        <p:spPr>
          <a:xfrm>
            <a:off x="2968518" y="2296155"/>
            <a:ext cx="3476708" cy="1401851"/>
          </a:xfrm>
          <a:prstGeom prst="doubleWav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距離</a:t>
            </a:r>
            <a:r>
              <a:rPr kumimoji="1" lang="ja-JP" altLang="en-US" sz="2400" dirty="0" smtClean="0">
                <a:solidFill>
                  <a:schemeClr val="tx1"/>
                </a:solidFill>
              </a:rPr>
              <a:t>と角度が必要！！</a:t>
            </a:r>
            <a:endParaRPr kumimoji="1" lang="ja-JP" altLang="en-US" sz="2400" dirty="0">
              <a:solidFill>
                <a:schemeClr val="tx1"/>
              </a:solidFill>
            </a:endParaRPr>
          </a:p>
        </p:txBody>
      </p:sp>
      <p:sp>
        <p:nvSpPr>
          <p:cNvPr id="10" name="円/楕円 9"/>
          <p:cNvSpPr/>
          <p:nvPr/>
        </p:nvSpPr>
        <p:spPr>
          <a:xfrm>
            <a:off x="4041193" y="2693813"/>
            <a:ext cx="641459" cy="590074"/>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 name="直線矢印コネクタ 14"/>
          <p:cNvCxnSpPr>
            <a:stCxn id="10" idx="4"/>
            <a:endCxn id="9" idx="0"/>
          </p:cNvCxnSpPr>
          <p:nvPr/>
        </p:nvCxnSpPr>
        <p:spPr>
          <a:xfrm>
            <a:off x="4361923" y="3283887"/>
            <a:ext cx="320729" cy="187555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 name="テキスト ボックス 3"/>
          <p:cNvSpPr txBox="1"/>
          <p:nvPr/>
        </p:nvSpPr>
        <p:spPr>
          <a:xfrm>
            <a:off x="1451712" y="1157162"/>
            <a:ext cx="6821098" cy="369332"/>
          </a:xfrm>
          <a:prstGeom prst="rect">
            <a:avLst/>
          </a:prstGeom>
          <a:noFill/>
        </p:spPr>
        <p:txBody>
          <a:bodyPr wrap="none" rtlCol="0">
            <a:spAutoFit/>
          </a:bodyPr>
          <a:lstStyle/>
          <a:p>
            <a:r>
              <a:rPr kumimoji="1" lang="ja-JP" altLang="en-US" dirty="0" smtClean="0"/>
              <a:t>銀河の形はまちまちなので大きさの定義をしないと比較ができない</a:t>
            </a:r>
            <a:r>
              <a:rPr kumimoji="1" lang="en-US" altLang="ja-JP" dirty="0" smtClean="0"/>
              <a:t>…</a:t>
            </a:r>
            <a:endParaRPr kumimoji="1" lang="ja-JP" altLang="en-US" dirty="0"/>
          </a:p>
        </p:txBody>
      </p:sp>
    </p:spTree>
    <p:extLst>
      <p:ext uri="{BB962C8B-B14F-4D97-AF65-F5344CB8AC3E}">
        <p14:creationId xmlns:p14="http://schemas.microsoft.com/office/powerpoint/2010/main" val="39209932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9" grpId="0" animBg="1"/>
      <p:bldP spid="19" grpId="1" animBg="1"/>
      <p:bldP spid="6"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回折限界.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6841" y="1355582"/>
            <a:ext cx="4504615" cy="2880000"/>
          </a:xfrm>
          <a:prstGeom prst="rect">
            <a:avLst/>
          </a:prstGeom>
        </p:spPr>
      </p:pic>
      <p:sp>
        <p:nvSpPr>
          <p:cNvPr id="3" name="テキスト ボックス 2"/>
          <p:cNvSpPr txBox="1"/>
          <p:nvPr/>
        </p:nvSpPr>
        <p:spPr>
          <a:xfrm>
            <a:off x="859556" y="474493"/>
            <a:ext cx="7621798" cy="461665"/>
          </a:xfrm>
          <a:prstGeom prst="rect">
            <a:avLst/>
          </a:prstGeom>
          <a:noFill/>
        </p:spPr>
        <p:txBody>
          <a:bodyPr wrap="none" rtlCol="0">
            <a:spAutoFit/>
          </a:bodyPr>
          <a:lstStyle/>
          <a:p>
            <a:r>
              <a:rPr kumimoji="1" lang="ja-JP" altLang="en-US" sz="2400" dirty="0" smtClean="0"/>
              <a:t>実は回折限界と呼ばれる現象により、</a:t>
            </a:r>
            <a:r>
              <a:rPr kumimoji="1" lang="ja-JP" altLang="en-US" sz="2400" dirty="0" smtClean="0">
                <a:solidFill>
                  <a:srgbClr val="FF0000"/>
                </a:solidFill>
              </a:rPr>
              <a:t>光は広がっている。</a:t>
            </a:r>
            <a:endParaRPr kumimoji="1" lang="ja-JP" altLang="en-US" sz="2400" dirty="0">
              <a:solidFill>
                <a:srgbClr val="FF0000"/>
              </a:solidFill>
            </a:endParaRPr>
          </a:p>
        </p:txBody>
      </p:sp>
      <p:pic>
        <p:nvPicPr>
          <p:cNvPr id="5" name="図 4" descr="hoshi.png"/>
          <p:cNvPicPr>
            <a:picLocks noChangeAspect="1"/>
          </p:cNvPicPr>
          <p:nvPr/>
        </p:nvPicPr>
        <p:blipFill rotWithShape="1">
          <a:blip r:embed="rId4">
            <a:extLst>
              <a:ext uri="{28A0092B-C50C-407E-A947-70E740481C1C}">
                <a14:useLocalDpi xmlns:a14="http://schemas.microsoft.com/office/drawing/2010/main" val="0"/>
              </a:ext>
            </a:extLst>
          </a:blip>
          <a:srcRect l="7208" t="16192" r="6132" b="22906"/>
          <a:stretch/>
        </p:blipFill>
        <p:spPr>
          <a:xfrm>
            <a:off x="53750" y="1783047"/>
            <a:ext cx="4098020" cy="2160000"/>
          </a:xfrm>
          <a:prstGeom prst="rect">
            <a:avLst/>
          </a:prstGeom>
        </p:spPr>
      </p:pic>
      <p:cxnSp>
        <p:nvCxnSpPr>
          <p:cNvPr id="9" name="直線矢印コネクタ 8"/>
          <p:cNvCxnSpPr/>
          <p:nvPr/>
        </p:nvCxnSpPr>
        <p:spPr>
          <a:xfrm flipV="1">
            <a:off x="756922" y="2437260"/>
            <a:ext cx="0" cy="1798322"/>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flipV="1">
            <a:off x="756922" y="2604021"/>
            <a:ext cx="2925053" cy="1631561"/>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549173" y="4235582"/>
            <a:ext cx="415498" cy="369332"/>
          </a:xfrm>
          <a:prstGeom prst="rect">
            <a:avLst/>
          </a:prstGeom>
          <a:noFill/>
        </p:spPr>
        <p:txBody>
          <a:bodyPr wrap="none" rtlCol="0">
            <a:spAutoFit/>
          </a:bodyPr>
          <a:lstStyle/>
          <a:p>
            <a:r>
              <a:rPr kumimoji="1" lang="ja-JP" altLang="en-US" dirty="0" smtClean="0"/>
              <a:t>星</a:t>
            </a:r>
            <a:endParaRPr kumimoji="1" lang="ja-JP" altLang="en-US" dirty="0"/>
          </a:p>
        </p:txBody>
      </p:sp>
      <p:sp>
        <p:nvSpPr>
          <p:cNvPr id="17" name="星 5 16"/>
          <p:cNvSpPr/>
          <p:nvPr/>
        </p:nvSpPr>
        <p:spPr>
          <a:xfrm>
            <a:off x="299722" y="3943047"/>
            <a:ext cx="914400" cy="914400"/>
          </a:xfrm>
          <a:prstGeom prst="star5">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1060170" y="4414945"/>
            <a:ext cx="8083830" cy="400110"/>
          </a:xfrm>
          <a:prstGeom prst="rect">
            <a:avLst/>
          </a:prstGeom>
          <a:noFill/>
        </p:spPr>
        <p:txBody>
          <a:bodyPr wrap="square" rtlCol="0">
            <a:spAutoFit/>
          </a:bodyPr>
          <a:lstStyle/>
          <a:p>
            <a:r>
              <a:rPr kumimoji="1" lang="ja-JP" altLang="en-US" sz="2000" dirty="0" smtClean="0"/>
              <a:t>点源とみなせるような星の広がりを調べることによって、広がり方</a:t>
            </a:r>
            <a:r>
              <a:rPr kumimoji="1" lang="ja-JP" altLang="en-US" dirty="0" smtClean="0"/>
              <a:t>が分かる</a:t>
            </a:r>
            <a:endParaRPr kumimoji="1" lang="ja-JP" altLang="en-US" dirty="0"/>
          </a:p>
        </p:txBody>
      </p:sp>
      <p:sp>
        <p:nvSpPr>
          <p:cNvPr id="21" name="ストライプ矢印 20"/>
          <p:cNvSpPr/>
          <p:nvPr/>
        </p:nvSpPr>
        <p:spPr>
          <a:xfrm rot="5400000">
            <a:off x="3904882" y="5061943"/>
            <a:ext cx="978408" cy="484632"/>
          </a:xfrm>
          <a:prstGeom prst="strip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214122" y="5952110"/>
            <a:ext cx="6270467" cy="461665"/>
          </a:xfrm>
          <a:prstGeom prst="rect">
            <a:avLst/>
          </a:prstGeom>
          <a:noFill/>
        </p:spPr>
        <p:txBody>
          <a:bodyPr wrap="none" rtlCol="0">
            <a:spAutoFit/>
          </a:bodyPr>
          <a:lstStyle/>
          <a:p>
            <a:r>
              <a:rPr kumimoji="1" lang="ja-JP" altLang="en-US" sz="2400" dirty="0" smtClean="0"/>
              <a:t>その回折限界の影響を補正することができる！</a:t>
            </a:r>
            <a:endParaRPr kumimoji="1" lang="ja-JP" altLang="en-US" sz="2400" dirty="0"/>
          </a:p>
        </p:txBody>
      </p:sp>
    </p:spTree>
    <p:extLst>
      <p:ext uri="{BB962C8B-B14F-4D97-AF65-F5344CB8AC3E}">
        <p14:creationId xmlns:p14="http://schemas.microsoft.com/office/powerpoint/2010/main" val="1080199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21"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10551"/>
            <a:ext cx="9144000" cy="523220"/>
          </a:xfrm>
          <a:prstGeom prst="rect">
            <a:avLst/>
          </a:prstGeom>
          <a:noFill/>
        </p:spPr>
        <p:txBody>
          <a:bodyPr wrap="square" rtlCol="0">
            <a:spAutoFit/>
          </a:bodyPr>
          <a:lstStyle/>
          <a:p>
            <a:pPr algn="ctr"/>
            <a:r>
              <a:rPr kumimoji="1" lang="ja-JP" altLang="en-US" sz="2800" dirty="0" smtClean="0"/>
              <a:t>では距離は？</a:t>
            </a:r>
            <a:endParaRPr kumimoji="1" lang="ja-JP" altLang="en-US" sz="2800" dirty="0"/>
          </a:p>
        </p:txBody>
      </p:sp>
      <p:sp>
        <p:nvSpPr>
          <p:cNvPr id="3" name="テキスト ボックス 2"/>
          <p:cNvSpPr txBox="1"/>
          <p:nvPr/>
        </p:nvSpPr>
        <p:spPr>
          <a:xfrm>
            <a:off x="525996" y="1057058"/>
            <a:ext cx="2278338" cy="400110"/>
          </a:xfrm>
          <a:prstGeom prst="rect">
            <a:avLst/>
          </a:prstGeom>
          <a:noFill/>
        </p:spPr>
        <p:txBody>
          <a:bodyPr wrap="none" rtlCol="0">
            <a:spAutoFit/>
          </a:bodyPr>
          <a:lstStyle/>
          <a:p>
            <a:r>
              <a:rPr kumimoji="1" lang="ja-JP" altLang="en-US" sz="2000" dirty="0" smtClean="0"/>
              <a:t>理論的に考えると</a:t>
            </a:r>
            <a:r>
              <a:rPr kumimoji="1" lang="en-US" altLang="ja-JP" sz="2000" dirty="0" smtClean="0"/>
              <a:t>…</a:t>
            </a:r>
            <a:endParaRPr kumimoji="1" lang="ja-JP" altLang="en-US" sz="2000" dirty="0"/>
          </a:p>
        </p:txBody>
      </p:sp>
      <p:pic>
        <p:nvPicPr>
          <p:cNvPr id="5" name="図 4" descr="keiryo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614" y="1737916"/>
            <a:ext cx="1553260" cy="720000"/>
          </a:xfrm>
          <a:prstGeom prst="rect">
            <a:avLst/>
          </a:prstGeom>
        </p:spPr>
      </p:pic>
      <p:sp>
        <p:nvSpPr>
          <p:cNvPr id="6" name="テキスト ボックス 5"/>
          <p:cNvSpPr txBox="1"/>
          <p:nvPr/>
        </p:nvSpPr>
        <p:spPr>
          <a:xfrm>
            <a:off x="282242" y="1585084"/>
            <a:ext cx="1338828" cy="369332"/>
          </a:xfrm>
          <a:prstGeom prst="rect">
            <a:avLst/>
          </a:prstGeom>
          <a:noFill/>
        </p:spPr>
        <p:txBody>
          <a:bodyPr wrap="none" rtlCol="0">
            <a:spAutoFit/>
          </a:bodyPr>
          <a:lstStyle/>
          <a:p>
            <a:r>
              <a:rPr lang="ja-JP" altLang="en-US" dirty="0" smtClean="0"/>
              <a:t>計量の条件</a:t>
            </a:r>
            <a:endParaRPr lang="en-US" altLang="ja-JP" dirty="0" smtClean="0"/>
          </a:p>
        </p:txBody>
      </p:sp>
      <p:sp>
        <p:nvSpPr>
          <p:cNvPr id="7" name="テキスト ボックス 6"/>
          <p:cNvSpPr txBox="1"/>
          <p:nvPr/>
        </p:nvSpPr>
        <p:spPr>
          <a:xfrm>
            <a:off x="3708152" y="1737916"/>
            <a:ext cx="537790" cy="369332"/>
          </a:xfrm>
          <a:prstGeom prst="rect">
            <a:avLst/>
          </a:prstGeom>
          <a:noFill/>
        </p:spPr>
        <p:txBody>
          <a:bodyPr wrap="none" rtlCol="0">
            <a:spAutoFit/>
          </a:bodyPr>
          <a:lstStyle/>
          <a:p>
            <a:r>
              <a:rPr lang="en-US" altLang="ja-JP" dirty="0" smtClean="0"/>
              <a:t>and</a:t>
            </a:r>
            <a:endParaRPr kumimoji="1" lang="ja-JP" altLang="en-US" dirty="0"/>
          </a:p>
        </p:txBody>
      </p:sp>
      <p:sp>
        <p:nvSpPr>
          <p:cNvPr id="8" name="テキスト ボックス 7"/>
          <p:cNvSpPr txBox="1"/>
          <p:nvPr/>
        </p:nvSpPr>
        <p:spPr>
          <a:xfrm>
            <a:off x="4514837" y="1272502"/>
            <a:ext cx="2027719" cy="369332"/>
          </a:xfrm>
          <a:prstGeom prst="rect">
            <a:avLst/>
          </a:prstGeom>
          <a:noFill/>
        </p:spPr>
        <p:txBody>
          <a:bodyPr wrap="none" rtlCol="0">
            <a:spAutoFit/>
          </a:bodyPr>
          <a:lstStyle/>
          <a:p>
            <a:r>
              <a:rPr lang="ja-JP" altLang="en-US" dirty="0" smtClean="0"/>
              <a:t>フリードマン方程式</a:t>
            </a:r>
            <a:endParaRPr lang="en-US" altLang="ja-JP" dirty="0" smtClean="0"/>
          </a:p>
        </p:txBody>
      </p:sp>
      <p:pic>
        <p:nvPicPr>
          <p:cNvPr id="9" name="図 8" descr="freedman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509" y="1737916"/>
            <a:ext cx="3012812" cy="720000"/>
          </a:xfrm>
          <a:prstGeom prst="rect">
            <a:avLst/>
          </a:prstGeom>
        </p:spPr>
      </p:pic>
      <p:sp>
        <p:nvSpPr>
          <p:cNvPr id="10" name="下矢印 9"/>
          <p:cNvSpPr/>
          <p:nvPr/>
        </p:nvSpPr>
        <p:spPr>
          <a:xfrm rot="1920819">
            <a:off x="3269655" y="2511976"/>
            <a:ext cx="484632" cy="978408"/>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1" name="図 10" descr="i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509" y="3619095"/>
            <a:ext cx="3685363" cy="1080000"/>
          </a:xfrm>
          <a:prstGeom prst="rect">
            <a:avLst/>
          </a:prstGeom>
        </p:spPr>
      </p:pic>
      <p:sp>
        <p:nvSpPr>
          <p:cNvPr id="15" name="テキスト ボックス 14"/>
          <p:cNvSpPr txBox="1"/>
          <p:nvPr/>
        </p:nvSpPr>
        <p:spPr>
          <a:xfrm>
            <a:off x="4398872" y="4329763"/>
            <a:ext cx="537790" cy="369332"/>
          </a:xfrm>
          <a:prstGeom prst="rect">
            <a:avLst/>
          </a:prstGeom>
          <a:noFill/>
        </p:spPr>
        <p:txBody>
          <a:bodyPr wrap="none" rtlCol="0">
            <a:spAutoFit/>
          </a:bodyPr>
          <a:lstStyle/>
          <a:p>
            <a:r>
              <a:rPr lang="en-US" altLang="ja-JP" dirty="0" smtClean="0"/>
              <a:t>and</a:t>
            </a:r>
            <a:endParaRPr kumimoji="1" lang="ja-JP" altLang="en-US" dirty="0"/>
          </a:p>
        </p:txBody>
      </p:sp>
      <p:pic>
        <p:nvPicPr>
          <p:cNvPr id="16" name="図 15" descr="kouke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0412" y="3619095"/>
            <a:ext cx="2373332" cy="1080000"/>
          </a:xfrm>
          <a:prstGeom prst="rect">
            <a:avLst/>
          </a:prstGeom>
        </p:spPr>
      </p:pic>
      <p:sp>
        <p:nvSpPr>
          <p:cNvPr id="17" name="テキスト ボックス 16"/>
          <p:cNvSpPr txBox="1"/>
          <p:nvPr/>
        </p:nvSpPr>
        <p:spPr>
          <a:xfrm>
            <a:off x="282242" y="5480092"/>
            <a:ext cx="8723212" cy="461665"/>
          </a:xfrm>
          <a:prstGeom prst="rect">
            <a:avLst/>
          </a:prstGeom>
          <a:noFill/>
        </p:spPr>
        <p:txBody>
          <a:bodyPr wrap="none" rtlCol="0">
            <a:spAutoFit/>
          </a:bodyPr>
          <a:lstStyle/>
          <a:p>
            <a:r>
              <a:rPr kumimoji="1" lang="ja-JP" altLang="en-US" sz="2400" dirty="0" smtClean="0"/>
              <a:t>上の２つの式を用いれば、</a:t>
            </a:r>
            <a:r>
              <a:rPr lang="ja-JP" altLang="en-US" sz="2400" dirty="0" smtClean="0"/>
              <a:t>観測した銀河の</a:t>
            </a:r>
            <a:r>
              <a:rPr lang="en-US" altLang="ja-JP" sz="2400" dirty="0" smtClean="0"/>
              <a:t>z</a:t>
            </a:r>
            <a:r>
              <a:rPr lang="ja-JP" altLang="en-US" sz="2400" dirty="0" smtClean="0"/>
              <a:t>から距離が求まる！！</a:t>
            </a:r>
            <a:endParaRPr kumimoji="1" lang="ja-JP" altLang="en-US" sz="2400" dirty="0"/>
          </a:p>
        </p:txBody>
      </p:sp>
      <p:pic>
        <p:nvPicPr>
          <p:cNvPr id="14" name="図 13" descr="角径距離.png"/>
          <p:cNvPicPr>
            <a:picLocks noChangeAspect="1"/>
          </p:cNvPicPr>
          <p:nvPr/>
        </p:nvPicPr>
        <p:blipFill rotWithShape="1">
          <a:blip r:embed="rId7">
            <a:extLst>
              <a:ext uri="{28A0092B-C50C-407E-A947-70E740481C1C}">
                <a14:useLocalDpi xmlns:a14="http://schemas.microsoft.com/office/drawing/2010/main" val="0"/>
              </a:ext>
            </a:extLst>
          </a:blip>
          <a:srcRect t="11024" b="42503"/>
          <a:stretch/>
        </p:blipFill>
        <p:spPr>
          <a:xfrm>
            <a:off x="49779" y="2107248"/>
            <a:ext cx="9144000" cy="2052429"/>
          </a:xfrm>
          <a:prstGeom prst="rect">
            <a:avLst/>
          </a:prstGeom>
        </p:spPr>
      </p:pic>
    </p:spTree>
    <p:extLst>
      <p:ext uri="{BB962C8B-B14F-4D97-AF65-F5344CB8AC3E}">
        <p14:creationId xmlns:p14="http://schemas.microsoft.com/office/powerpoint/2010/main" val="2891547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linds(horizont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P spid="1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88900" y="2708920"/>
            <a:ext cx="9055100" cy="2210905"/>
          </a:xfrm>
          <a:prstGeom prst="rect">
            <a:avLst/>
          </a:prstGeom>
        </p:spPr>
      </p:pic>
      <p:sp>
        <p:nvSpPr>
          <p:cNvPr id="6" name="TextBox 5"/>
          <p:cNvSpPr txBox="1"/>
          <p:nvPr/>
        </p:nvSpPr>
        <p:spPr>
          <a:xfrm>
            <a:off x="7020272" y="4581128"/>
            <a:ext cx="2425700" cy="307777"/>
          </a:xfrm>
          <a:prstGeom prst="rect">
            <a:avLst/>
          </a:prstGeom>
          <a:noFill/>
        </p:spPr>
        <p:txBody>
          <a:bodyPr wrap="square" rtlCol="0">
            <a:spAutoFit/>
          </a:bodyPr>
          <a:lstStyle/>
          <a:p>
            <a:pPr algn="ctr"/>
            <a:r>
              <a:rPr kumimoji="1" lang="en-US" altLang="ja-JP" sz="1400" dirty="0" smtClean="0"/>
              <a:t>Robertson et al. </a:t>
            </a:r>
            <a:r>
              <a:rPr lang="en-US" altLang="ja-JP" sz="1400" dirty="0" smtClean="0"/>
              <a:t>(2010)</a:t>
            </a:r>
            <a:endParaRPr kumimoji="1" lang="ja-JP" altLang="en-US" sz="1400" dirty="0"/>
          </a:p>
        </p:txBody>
      </p:sp>
      <p:sp>
        <p:nvSpPr>
          <p:cNvPr id="20" name="テキスト ボックス 19"/>
          <p:cNvSpPr txBox="1"/>
          <p:nvPr/>
        </p:nvSpPr>
        <p:spPr>
          <a:xfrm>
            <a:off x="4139952" y="2060848"/>
            <a:ext cx="1376660" cy="707886"/>
          </a:xfrm>
          <a:prstGeom prst="rect">
            <a:avLst/>
          </a:prstGeom>
          <a:noFill/>
        </p:spPr>
        <p:txBody>
          <a:bodyPr wrap="square" rtlCol="0">
            <a:spAutoFit/>
          </a:bodyPr>
          <a:lstStyle/>
          <a:p>
            <a:pPr algn="ctr"/>
            <a:r>
              <a:rPr lang="en-US" altLang="ja-JP" sz="2000" dirty="0" smtClean="0"/>
              <a:t>z=6</a:t>
            </a:r>
            <a:endParaRPr kumimoji="1" lang="en-US" altLang="ja-JP" sz="2000" dirty="0" smtClean="0"/>
          </a:p>
          <a:p>
            <a:pPr algn="ctr"/>
            <a:r>
              <a:rPr kumimoji="1" lang="en-US" altLang="ja-JP" sz="2000" dirty="0" smtClean="0"/>
              <a:t> (</a:t>
            </a:r>
            <a:r>
              <a:rPr lang="en-US" altLang="ja-JP" sz="2000" dirty="0" smtClean="0"/>
              <a:t>9</a:t>
            </a:r>
            <a:r>
              <a:rPr kumimoji="1" lang="ja-JP" altLang="en-US" sz="2000" dirty="0" smtClean="0"/>
              <a:t>億歳）</a:t>
            </a:r>
            <a:endParaRPr kumimoji="1" lang="ja-JP" altLang="en-US" sz="2000" dirty="0"/>
          </a:p>
        </p:txBody>
      </p:sp>
      <p:sp>
        <p:nvSpPr>
          <p:cNvPr id="21" name="テキスト ボックス 20"/>
          <p:cNvSpPr txBox="1"/>
          <p:nvPr/>
        </p:nvSpPr>
        <p:spPr>
          <a:xfrm>
            <a:off x="0" y="2060848"/>
            <a:ext cx="3104776" cy="707886"/>
          </a:xfrm>
          <a:prstGeom prst="rect">
            <a:avLst/>
          </a:prstGeom>
          <a:noFill/>
        </p:spPr>
        <p:txBody>
          <a:bodyPr wrap="square" rtlCol="0">
            <a:spAutoFit/>
          </a:bodyPr>
          <a:lstStyle/>
          <a:p>
            <a:pPr algn="ctr"/>
            <a:r>
              <a:rPr lang="en-US" altLang="ja-JP" sz="2000" dirty="0"/>
              <a:t>z</a:t>
            </a:r>
            <a:r>
              <a:rPr lang="en-US" altLang="ja-JP" sz="2000" dirty="0" smtClean="0"/>
              <a:t>=</a:t>
            </a:r>
            <a:r>
              <a:rPr kumimoji="1" lang="en-US" altLang="ja-JP" sz="2000" dirty="0" smtClean="0"/>
              <a:t>1100</a:t>
            </a:r>
          </a:p>
          <a:p>
            <a:pPr algn="ctr"/>
            <a:r>
              <a:rPr kumimoji="1" lang="en-US" altLang="ja-JP" sz="2000" dirty="0" smtClean="0"/>
              <a:t>(</a:t>
            </a:r>
            <a:r>
              <a:rPr kumimoji="1" lang="ja-JP" altLang="en-US" sz="2000" dirty="0" smtClean="0"/>
              <a:t>宇宙年齢</a:t>
            </a:r>
            <a:r>
              <a:rPr lang="en-US" altLang="ja-JP" sz="2000" dirty="0" smtClean="0"/>
              <a:t>0.004</a:t>
            </a:r>
            <a:r>
              <a:rPr kumimoji="1" lang="ja-JP" altLang="en-US" sz="2000" dirty="0" smtClean="0"/>
              <a:t>億歳）</a:t>
            </a:r>
            <a:endParaRPr kumimoji="1" lang="ja-JP" altLang="en-US" sz="2000" dirty="0"/>
          </a:p>
        </p:txBody>
      </p:sp>
      <p:sp>
        <p:nvSpPr>
          <p:cNvPr id="22" name="テキスト ボックス 21"/>
          <p:cNvSpPr txBox="1"/>
          <p:nvPr/>
        </p:nvSpPr>
        <p:spPr>
          <a:xfrm>
            <a:off x="7524328" y="2060848"/>
            <a:ext cx="2186641" cy="707886"/>
          </a:xfrm>
          <a:prstGeom prst="rect">
            <a:avLst/>
          </a:prstGeom>
          <a:noFill/>
        </p:spPr>
        <p:txBody>
          <a:bodyPr wrap="square" rtlCol="0">
            <a:spAutoFit/>
          </a:bodyPr>
          <a:lstStyle/>
          <a:p>
            <a:pPr algn="ctr"/>
            <a:r>
              <a:rPr lang="en-US" altLang="ja-JP" sz="2000" dirty="0" smtClean="0"/>
              <a:t>z=</a:t>
            </a:r>
            <a:r>
              <a:rPr kumimoji="1" lang="en-US" altLang="ja-JP" sz="2000" dirty="0" smtClean="0"/>
              <a:t>0</a:t>
            </a:r>
          </a:p>
          <a:p>
            <a:pPr algn="ctr"/>
            <a:r>
              <a:rPr kumimoji="1" lang="en-US" altLang="ja-JP" sz="2000" dirty="0" smtClean="0"/>
              <a:t>(137</a:t>
            </a:r>
            <a:r>
              <a:rPr kumimoji="1" lang="ja-JP" altLang="en-US" sz="2000" dirty="0" smtClean="0"/>
              <a:t>億歳）</a:t>
            </a:r>
            <a:endParaRPr kumimoji="1" lang="ja-JP" altLang="en-US" sz="2000" dirty="0"/>
          </a:p>
        </p:txBody>
      </p:sp>
      <p:sp>
        <p:nvSpPr>
          <p:cNvPr id="13" name="テキスト ボックス 12"/>
          <p:cNvSpPr txBox="1"/>
          <p:nvPr/>
        </p:nvSpPr>
        <p:spPr>
          <a:xfrm>
            <a:off x="8172400" y="1700808"/>
            <a:ext cx="786653" cy="400110"/>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2000" dirty="0" smtClean="0"/>
              <a:t>現在</a:t>
            </a:r>
            <a:endParaRPr kumimoji="1" lang="ja-JP" altLang="en-US" sz="2000" dirty="0"/>
          </a:p>
        </p:txBody>
      </p:sp>
      <p:sp>
        <p:nvSpPr>
          <p:cNvPr id="3" name="正方形/長方形 2"/>
          <p:cNvSpPr/>
          <p:nvPr/>
        </p:nvSpPr>
        <p:spPr>
          <a:xfrm>
            <a:off x="-972616" y="1844824"/>
            <a:ext cx="457200" cy="7937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rot="16200000">
            <a:off x="-496335" y="2629193"/>
            <a:ext cx="1362005" cy="369332"/>
          </a:xfrm>
          <a:prstGeom prst="rect">
            <a:avLst/>
          </a:prstGeom>
          <a:noFill/>
        </p:spPr>
        <p:txBody>
          <a:bodyPr wrap="square" rtlCol="0">
            <a:spAutoFit/>
          </a:bodyPr>
          <a:lstStyle/>
          <a:p>
            <a:r>
              <a:rPr lang="ja-JP" altLang="en-US" b="1" dirty="0" smtClean="0"/>
              <a:t>ビッグバン</a:t>
            </a:r>
            <a:endParaRPr kumimoji="1" lang="ja-JP" altLang="en-US" b="1" dirty="0"/>
          </a:p>
        </p:txBody>
      </p:sp>
      <p:sp>
        <p:nvSpPr>
          <p:cNvPr id="17" name="テキスト ボックス 16"/>
          <p:cNvSpPr txBox="1"/>
          <p:nvPr/>
        </p:nvSpPr>
        <p:spPr>
          <a:xfrm>
            <a:off x="9396536" y="908720"/>
            <a:ext cx="4408394" cy="707886"/>
          </a:xfrm>
          <a:prstGeom prst="rect">
            <a:avLst/>
          </a:prstGeom>
          <a:noFill/>
        </p:spPr>
        <p:txBody>
          <a:bodyPr wrap="square" rtlCol="0">
            <a:spAutoFit/>
          </a:bodyPr>
          <a:lstStyle/>
          <a:p>
            <a:endParaRPr lang="en-US" altLang="ja-JP" sz="2000" dirty="0" smtClean="0"/>
          </a:p>
          <a:p>
            <a:endParaRPr kumimoji="1" lang="en-US" altLang="ja-JP" sz="2000" dirty="0" smtClean="0"/>
          </a:p>
        </p:txBody>
      </p:sp>
      <p:sp>
        <p:nvSpPr>
          <p:cNvPr id="7" name="テキスト ボックス 6"/>
          <p:cNvSpPr txBox="1"/>
          <p:nvPr/>
        </p:nvSpPr>
        <p:spPr>
          <a:xfrm>
            <a:off x="1475656" y="3501008"/>
            <a:ext cx="1889125" cy="400110"/>
          </a:xfrm>
          <a:prstGeom prst="rect">
            <a:avLst/>
          </a:prstGeom>
          <a:noFill/>
        </p:spPr>
        <p:txBody>
          <a:bodyPr wrap="square" rtlCol="0">
            <a:spAutoFit/>
          </a:bodyPr>
          <a:lstStyle/>
          <a:p>
            <a:r>
              <a:rPr lang="ja-JP" altLang="en-US" sz="2000" b="1" dirty="0" smtClean="0">
                <a:solidFill>
                  <a:srgbClr val="FFFF00"/>
                </a:solidFill>
              </a:rPr>
              <a:t>暗黒時代</a:t>
            </a:r>
            <a:endParaRPr kumimoji="1" lang="ja-JP" altLang="en-US" sz="2000" b="1" dirty="0">
              <a:solidFill>
                <a:srgbClr val="FFFF00"/>
              </a:solidFill>
            </a:endParaRPr>
          </a:p>
        </p:txBody>
      </p:sp>
      <p:cxnSp>
        <p:nvCxnSpPr>
          <p:cNvPr id="16" name="直線コネクタ 15"/>
          <p:cNvCxnSpPr/>
          <p:nvPr/>
        </p:nvCxnSpPr>
        <p:spPr>
          <a:xfrm>
            <a:off x="4788024" y="2852936"/>
            <a:ext cx="0" cy="259228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1043608" y="2780928"/>
            <a:ext cx="0" cy="244827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p:nvPr/>
        </p:nvCxnSpPr>
        <p:spPr>
          <a:xfrm>
            <a:off x="1043608" y="5013176"/>
            <a:ext cx="3763516" cy="1"/>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1475656" y="5085184"/>
            <a:ext cx="3159312" cy="369332"/>
          </a:xfrm>
          <a:prstGeom prst="rect">
            <a:avLst/>
          </a:prstGeom>
          <a:noFill/>
        </p:spPr>
        <p:txBody>
          <a:bodyPr wrap="square" rtlCol="0">
            <a:spAutoFit/>
          </a:bodyPr>
          <a:lstStyle/>
          <a:p>
            <a:r>
              <a:rPr lang="ja-JP" altLang="en-US" dirty="0" smtClean="0">
                <a:solidFill>
                  <a:srgbClr val="FF0000"/>
                </a:solidFill>
              </a:rPr>
              <a:t>未だ観測されていない時代</a:t>
            </a:r>
            <a:endParaRPr kumimoji="1" lang="ja-JP" altLang="en-US" dirty="0">
              <a:solidFill>
                <a:srgbClr val="FF0000"/>
              </a:solidFill>
            </a:endParaRPr>
          </a:p>
        </p:txBody>
      </p:sp>
      <p:sp>
        <p:nvSpPr>
          <p:cNvPr id="25" name="コンテンツ プレースホルダー 2"/>
          <p:cNvSpPr txBox="1">
            <a:spLocks/>
          </p:cNvSpPr>
          <p:nvPr/>
        </p:nvSpPr>
        <p:spPr>
          <a:xfrm>
            <a:off x="9144000" y="4221088"/>
            <a:ext cx="5627169" cy="1989573"/>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dirty="0" smtClean="0"/>
              <a:t>既に観測されているのは赤方偏移</a:t>
            </a:r>
            <a:r>
              <a:rPr lang="en-US" altLang="ja-JP" dirty="0" smtClean="0"/>
              <a:t>~0-8</a:t>
            </a:r>
            <a:r>
              <a:rPr lang="ja-JP" altLang="en-US" dirty="0" smtClean="0"/>
              <a:t>まで。（ただし、</a:t>
            </a:r>
            <a:r>
              <a:rPr lang="en-US" altLang="ja-JP" dirty="0" smtClean="0"/>
              <a:t>SF,SM</a:t>
            </a:r>
            <a:r>
              <a:rPr lang="ja-JP" altLang="en-US" dirty="0" smtClean="0"/>
              <a:t>や</a:t>
            </a:r>
            <a:r>
              <a:rPr lang="en-US" altLang="ja-JP" dirty="0" smtClean="0"/>
              <a:t>SMBH</a:t>
            </a:r>
            <a:r>
              <a:rPr lang="ja-JP" altLang="en-US" dirty="0" smtClean="0"/>
              <a:t>など</a:t>
            </a:r>
            <a:r>
              <a:rPr lang="ja-JP" altLang="en-US" dirty="0" smtClean="0">
                <a:solidFill>
                  <a:srgbClr val="FF0000"/>
                </a:solidFill>
              </a:rPr>
              <a:t>多くの疑問が残る</a:t>
            </a:r>
            <a:r>
              <a:rPr lang="en-US" altLang="ja-JP" dirty="0" smtClean="0"/>
              <a:t>)</a:t>
            </a:r>
          </a:p>
          <a:p>
            <a:endParaRPr lang="en-US" altLang="ja-JP" dirty="0" smtClean="0"/>
          </a:p>
          <a:p>
            <a:r>
              <a:rPr lang="ja-JP" altLang="en-US" dirty="0" smtClean="0"/>
              <a:t>宇宙背景放射</a:t>
            </a:r>
            <a:r>
              <a:rPr lang="en-US" altLang="ja-JP" dirty="0" smtClean="0"/>
              <a:t>(z=1100)</a:t>
            </a:r>
            <a:r>
              <a:rPr lang="ja-JP" altLang="en-US" dirty="0" smtClean="0"/>
              <a:t>から</a:t>
            </a:r>
            <a:r>
              <a:rPr lang="en-US" altLang="ja-JP" dirty="0" smtClean="0"/>
              <a:t>z~</a:t>
            </a:r>
            <a:r>
              <a:rPr lang="ja-JP" altLang="en-US" dirty="0" smtClean="0"/>
              <a:t>８まで</a:t>
            </a:r>
            <a:r>
              <a:rPr lang="en-US" altLang="ja-JP" dirty="0" smtClean="0"/>
              <a:t>(</a:t>
            </a:r>
            <a:r>
              <a:rPr lang="ja-JP" altLang="en-US" dirty="0" smtClean="0"/>
              <a:t>ガス宇宙から銀河宇宙への進化</a:t>
            </a:r>
            <a:r>
              <a:rPr lang="en-US" altLang="ja-JP" dirty="0" smtClean="0"/>
              <a:t>)</a:t>
            </a:r>
            <a:endParaRPr lang="en-US" altLang="ja-JP" sz="2900" dirty="0" smtClean="0"/>
          </a:p>
          <a:p>
            <a:pPr lvl="1"/>
            <a:r>
              <a:rPr lang="ja-JP" altLang="en-US" dirty="0" smtClean="0"/>
              <a:t>第一世代銀河</a:t>
            </a:r>
            <a:r>
              <a:rPr lang="en-US" altLang="ja-JP" dirty="0" smtClean="0"/>
              <a:t>(</a:t>
            </a:r>
            <a:r>
              <a:rPr lang="ja-JP" altLang="en-US" dirty="0" smtClean="0"/>
              <a:t>予想</a:t>
            </a:r>
            <a:r>
              <a:rPr lang="en-US" altLang="ja-JP" dirty="0" smtClean="0"/>
              <a:t>z&gt;~15)</a:t>
            </a:r>
          </a:p>
          <a:p>
            <a:pPr lvl="1"/>
            <a:r>
              <a:rPr lang="ja-JP" altLang="en-US" dirty="0" smtClean="0"/>
              <a:t>宇宙再電離</a:t>
            </a:r>
            <a:r>
              <a:rPr lang="en-US" altLang="ja-JP" dirty="0" smtClean="0"/>
              <a:t>(</a:t>
            </a:r>
            <a:r>
              <a:rPr lang="ja-JP" altLang="en-US" dirty="0" smtClean="0"/>
              <a:t>予想</a:t>
            </a:r>
            <a:r>
              <a:rPr lang="en-US" altLang="ja-JP" dirty="0" smtClean="0"/>
              <a:t>z~6-13)</a:t>
            </a:r>
          </a:p>
          <a:p>
            <a:endParaRPr lang="ja-JP" altLang="en-US" dirty="0"/>
          </a:p>
        </p:txBody>
      </p:sp>
      <p:cxnSp>
        <p:nvCxnSpPr>
          <p:cNvPr id="24" name="直線矢印コネクタ 23"/>
          <p:cNvCxnSpPr/>
          <p:nvPr/>
        </p:nvCxnSpPr>
        <p:spPr>
          <a:xfrm>
            <a:off x="4788024" y="5013176"/>
            <a:ext cx="4355976"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5364088" y="5085184"/>
            <a:ext cx="3159312" cy="369332"/>
          </a:xfrm>
          <a:prstGeom prst="rect">
            <a:avLst/>
          </a:prstGeom>
          <a:noFill/>
        </p:spPr>
        <p:txBody>
          <a:bodyPr wrap="square" rtlCol="0">
            <a:spAutoFit/>
          </a:bodyPr>
          <a:lstStyle/>
          <a:p>
            <a:r>
              <a:rPr lang="ja-JP" altLang="en-US" dirty="0" smtClean="0"/>
              <a:t>既に観測されている時代</a:t>
            </a:r>
            <a:endParaRPr kumimoji="1" lang="ja-JP" altLang="en-US" dirty="0"/>
          </a:p>
        </p:txBody>
      </p:sp>
      <p:pic>
        <p:nvPicPr>
          <p:cNvPr id="3074" name="Picture 2" descr="C:\Users\yuuki.kimura\Desktop\pre symbol\密度ゆらぎ.png"/>
          <p:cNvPicPr>
            <a:picLocks noChangeAspect="1" noChangeArrowheads="1"/>
          </p:cNvPicPr>
          <p:nvPr/>
        </p:nvPicPr>
        <p:blipFill>
          <a:blip r:embed="rId4" cstate="print"/>
          <a:srcRect/>
          <a:stretch>
            <a:fillRect/>
          </a:stretch>
        </p:blipFill>
        <p:spPr bwMode="auto">
          <a:xfrm>
            <a:off x="-1692696" y="4941168"/>
            <a:ext cx="1322597" cy="720080"/>
          </a:xfrm>
          <a:prstGeom prst="rect">
            <a:avLst/>
          </a:prstGeom>
          <a:noFill/>
        </p:spPr>
      </p:pic>
      <p:sp>
        <p:nvSpPr>
          <p:cNvPr id="28" name="テキスト ボックス 27"/>
          <p:cNvSpPr txBox="1"/>
          <p:nvPr/>
        </p:nvSpPr>
        <p:spPr>
          <a:xfrm>
            <a:off x="-1980728" y="4077072"/>
            <a:ext cx="1584176" cy="400110"/>
          </a:xfrm>
          <a:prstGeom prst="rect">
            <a:avLst/>
          </a:prstGeom>
          <a:noFill/>
        </p:spPr>
        <p:txBody>
          <a:bodyPr wrap="square" rtlCol="0">
            <a:spAutoFit/>
          </a:bodyPr>
          <a:lstStyle/>
          <a:p>
            <a:r>
              <a:rPr kumimoji="1" lang="ja-JP" altLang="en-US" sz="2000" b="1" dirty="0" smtClean="0"/>
              <a:t>密度ゆらぎ</a:t>
            </a:r>
            <a:endParaRPr kumimoji="1" lang="en-US" altLang="ja-JP" sz="2000" b="1" dirty="0" smtClean="0"/>
          </a:p>
        </p:txBody>
      </p:sp>
      <p:sp>
        <p:nvSpPr>
          <p:cNvPr id="29" name="右矢印 28"/>
          <p:cNvSpPr/>
          <p:nvPr/>
        </p:nvSpPr>
        <p:spPr>
          <a:xfrm rot="10800000">
            <a:off x="-1548680" y="2708920"/>
            <a:ext cx="792088" cy="36004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0" name="テキスト ボックス 29"/>
          <p:cNvSpPr txBox="1"/>
          <p:nvPr/>
        </p:nvSpPr>
        <p:spPr>
          <a:xfrm>
            <a:off x="9144000" y="2492896"/>
            <a:ext cx="2664296" cy="369332"/>
          </a:xfrm>
          <a:prstGeom prst="rect">
            <a:avLst/>
          </a:prstGeom>
          <a:noFill/>
        </p:spPr>
        <p:txBody>
          <a:bodyPr wrap="square" rtlCol="0">
            <a:spAutoFit/>
          </a:bodyPr>
          <a:lstStyle/>
          <a:p>
            <a:r>
              <a:rPr lang="ja-JP" altLang="en-US" dirty="0" smtClean="0"/>
              <a:t>構造形成に重要な量</a:t>
            </a:r>
            <a:endParaRPr kumimoji="1" lang="ja-JP" altLang="en-US" dirty="0"/>
          </a:p>
        </p:txBody>
      </p:sp>
      <p:sp>
        <p:nvSpPr>
          <p:cNvPr id="31" name="タイトル 30"/>
          <p:cNvSpPr>
            <a:spLocks noGrp="1"/>
          </p:cNvSpPr>
          <p:nvPr>
            <p:ph type="title"/>
          </p:nvPr>
        </p:nvSpPr>
        <p:spPr>
          <a:xfrm>
            <a:off x="9828584" y="0"/>
            <a:ext cx="8229600" cy="1143000"/>
          </a:xfrm>
        </p:spPr>
        <p:txBody>
          <a:bodyPr/>
          <a:lstStyle/>
          <a:p>
            <a:endParaRPr kumimoji="1" lang="ja-JP" altLang="en-US" dirty="0"/>
          </a:p>
        </p:txBody>
      </p:sp>
      <p:sp>
        <p:nvSpPr>
          <p:cNvPr id="43" name="テキスト ボックス 42"/>
          <p:cNvSpPr txBox="1"/>
          <p:nvPr/>
        </p:nvSpPr>
        <p:spPr>
          <a:xfrm>
            <a:off x="2915816" y="548680"/>
            <a:ext cx="3096344" cy="523220"/>
          </a:xfrm>
          <a:prstGeom prst="rect">
            <a:avLst/>
          </a:prstGeom>
          <a:noFill/>
        </p:spPr>
        <p:txBody>
          <a:bodyPr wrap="square" rtlCol="0">
            <a:spAutoFit/>
          </a:bodyPr>
          <a:lstStyle/>
          <a:p>
            <a:r>
              <a:rPr lang="ja-JP" altLang="en-US" sz="2800" b="1" dirty="0" smtClean="0"/>
              <a:t>宇宙の構造形成史</a:t>
            </a:r>
            <a:endParaRPr kumimoji="1" lang="ja-JP" altLang="en-US" sz="2800" b="1" dirty="0"/>
          </a:p>
        </p:txBody>
      </p:sp>
      <p:sp>
        <p:nvSpPr>
          <p:cNvPr id="37" name="右矢印 36"/>
          <p:cNvSpPr/>
          <p:nvPr/>
        </p:nvSpPr>
        <p:spPr>
          <a:xfrm rot="15065789">
            <a:off x="3788867" y="4841516"/>
            <a:ext cx="1418780" cy="576064"/>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26" name="テキスト ボックス 25"/>
          <p:cNvSpPr txBox="1"/>
          <p:nvPr/>
        </p:nvSpPr>
        <p:spPr>
          <a:xfrm>
            <a:off x="4427984" y="5733256"/>
            <a:ext cx="302433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dirty="0" smtClean="0"/>
              <a:t>星・銀河が形成し始める</a:t>
            </a:r>
            <a:endParaRPr kumimoji="1" lang="ja-JP" altLang="en-US" dirty="0"/>
          </a:p>
        </p:txBody>
      </p:sp>
    </p:spTree>
    <p:extLst>
      <p:ext uri="{BB962C8B-B14F-4D97-AF65-F5344CB8AC3E}">
        <p14:creationId xmlns:p14="http://schemas.microsoft.com/office/powerpoint/2010/main" val="31340892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656" y="5085184"/>
            <a:ext cx="8885750" cy="1200329"/>
          </a:xfrm>
          <a:prstGeom prst="rect">
            <a:avLst/>
          </a:prstGeom>
          <a:noFill/>
        </p:spPr>
        <p:txBody>
          <a:bodyPr wrap="square" rtlCol="0">
            <a:spAutoFit/>
          </a:bodyPr>
          <a:lstStyle/>
          <a:p>
            <a:r>
              <a:rPr kumimoji="1" lang="en-US" altLang="ja-JP" sz="7200" b="1" u="sng" dirty="0" smtClean="0">
                <a:latin typeface="HG正楷書体-PRO" pitchFamily="66" charset="-128"/>
                <a:ea typeface="HG正楷書体-PRO" pitchFamily="66" charset="-128"/>
              </a:rPr>
              <a:t>Result &amp; Discussion</a:t>
            </a:r>
            <a:endParaRPr kumimoji="1" lang="ja-JP" altLang="en-US" sz="7200" b="1" u="sng" dirty="0">
              <a:latin typeface="HG正楷書体-PRO" pitchFamily="66" charset="-128"/>
              <a:ea typeface="HG正楷書体-PRO" pitchFamily="66" charset="-128"/>
            </a:endParaRPr>
          </a:p>
        </p:txBody>
      </p:sp>
    </p:spTree>
    <p:extLst>
      <p:ext uri="{BB962C8B-B14F-4D97-AF65-F5344CB8AC3E}">
        <p14:creationId xmlns:p14="http://schemas.microsoft.com/office/powerpoint/2010/main" val="8396703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Sho\Desktop\plot1.png"/>
          <p:cNvPicPr>
            <a:picLocks noChangeAspect="1" noChangeArrowheads="1"/>
          </p:cNvPicPr>
          <p:nvPr/>
        </p:nvPicPr>
        <p:blipFill>
          <a:blip r:embed="rId3" cstate="print"/>
          <a:srcRect/>
          <a:stretch>
            <a:fillRect/>
          </a:stretch>
        </p:blipFill>
        <p:spPr bwMode="auto">
          <a:xfrm>
            <a:off x="971601" y="1538791"/>
            <a:ext cx="6936770" cy="5202577"/>
          </a:xfrm>
          <a:prstGeom prst="rect">
            <a:avLst/>
          </a:prstGeom>
          <a:noFill/>
          <a:ln>
            <a:solidFill>
              <a:schemeClr val="tx1"/>
            </a:solidFill>
          </a:ln>
        </p:spPr>
      </p:pic>
      <p:sp>
        <p:nvSpPr>
          <p:cNvPr id="5" name="テキスト ボックス 4"/>
          <p:cNvSpPr txBox="1"/>
          <p:nvPr/>
        </p:nvSpPr>
        <p:spPr>
          <a:xfrm>
            <a:off x="467544" y="44624"/>
            <a:ext cx="7632848" cy="1538883"/>
          </a:xfrm>
          <a:prstGeom prst="rect">
            <a:avLst/>
          </a:prstGeom>
          <a:noFill/>
        </p:spPr>
        <p:txBody>
          <a:bodyPr wrap="square" rtlCol="0">
            <a:spAutoFit/>
          </a:bodyPr>
          <a:lstStyle/>
          <a:p>
            <a:pPr algn="ctr"/>
            <a:r>
              <a:rPr lang="ja-JP" altLang="en-US" sz="5400" b="1" u="sng" dirty="0">
                <a:latin typeface="HGPｺﾞｼｯｸM" pitchFamily="50" charset="-128"/>
                <a:ea typeface="HGPｺﾞｼｯｸM" pitchFamily="50" charset="-128"/>
              </a:rPr>
              <a:t>これまでの</a:t>
            </a:r>
            <a:r>
              <a:rPr lang="ja-JP" altLang="en-US" sz="5400" b="1" u="sng" dirty="0" smtClean="0">
                <a:latin typeface="HGPｺﾞｼｯｸM" pitchFamily="50" charset="-128"/>
                <a:ea typeface="HGPｺﾞｼｯｸM" pitchFamily="50" charset="-128"/>
              </a:rPr>
              <a:t>結果</a:t>
            </a:r>
            <a:endParaRPr lang="en-US" altLang="ja-JP" sz="5400" b="1" u="sng" dirty="0" smtClean="0">
              <a:latin typeface="HGPｺﾞｼｯｸM" pitchFamily="50" charset="-128"/>
              <a:ea typeface="HGPｺﾞｼｯｸM" pitchFamily="50" charset="-128"/>
            </a:endParaRPr>
          </a:p>
          <a:p>
            <a:pPr algn="ctr"/>
            <a:r>
              <a:rPr lang="en-US" altLang="ja-JP" sz="4000" b="1" u="sng" dirty="0" smtClean="0">
                <a:latin typeface="HGPｺﾞｼｯｸM" pitchFamily="50" charset="-128"/>
                <a:ea typeface="HGPｺﾞｼｯｸM" pitchFamily="50" charset="-128"/>
              </a:rPr>
              <a:t>(</a:t>
            </a:r>
            <a:r>
              <a:rPr lang="en-US" altLang="ja-JP" sz="4000" b="1" u="sng" dirty="0" err="1" smtClean="0">
                <a:latin typeface="HGPｺﾞｼｯｸM" pitchFamily="50" charset="-128"/>
                <a:ea typeface="HGPｺﾞｼｯｸM" pitchFamily="50" charset="-128"/>
              </a:rPr>
              <a:t>Bouwens</a:t>
            </a:r>
            <a:r>
              <a:rPr lang="en-US" altLang="ja-JP" sz="4000" b="1" u="sng" dirty="0" smtClean="0">
                <a:latin typeface="HGPｺﾞｼｯｸM" pitchFamily="50" charset="-128"/>
                <a:ea typeface="HGPｺﾞｼｯｸM" pitchFamily="50" charset="-128"/>
              </a:rPr>
              <a:t> et.al. 2004)</a:t>
            </a:r>
            <a:endParaRPr kumimoji="1" lang="ja-JP" altLang="en-US" sz="4000" b="1" u="sng" dirty="0">
              <a:latin typeface="HGPｺﾞｼｯｸM" pitchFamily="50" charset="-128"/>
              <a:ea typeface="HGPｺﾞｼｯｸM" pitchFamily="50" charset="-128"/>
            </a:endParaRPr>
          </a:p>
        </p:txBody>
      </p:sp>
      <p:grpSp>
        <p:nvGrpSpPr>
          <p:cNvPr id="23" name="グループ化 22"/>
          <p:cNvGrpSpPr/>
          <p:nvPr/>
        </p:nvGrpSpPr>
        <p:grpSpPr>
          <a:xfrm>
            <a:off x="3744416" y="3140968"/>
            <a:ext cx="3923928" cy="869877"/>
            <a:chOff x="-2844824" y="2780928"/>
            <a:chExt cx="3923928" cy="869877"/>
          </a:xfrm>
        </p:grpSpPr>
        <p:pic>
          <p:nvPicPr>
            <p:cNvPr id="1027" name="Picture 3" descr="C:\Users\Sho\Desktop\SpringSchoolPackage\結果・発表資料\Tex2Img_1362658606.jpg"/>
            <p:cNvPicPr>
              <a:picLocks noChangeAspect="1" noChangeArrowheads="1"/>
            </p:cNvPicPr>
            <p:nvPr/>
          </p:nvPicPr>
          <p:blipFill>
            <a:blip r:embed="rId4" cstate="print"/>
            <a:srcRect/>
            <a:stretch>
              <a:fillRect/>
            </a:stretch>
          </p:blipFill>
          <p:spPr bwMode="auto">
            <a:xfrm>
              <a:off x="-2404720" y="2852936"/>
              <a:ext cx="1539608" cy="373757"/>
            </a:xfrm>
            <a:prstGeom prst="rect">
              <a:avLst/>
            </a:prstGeom>
            <a:noFill/>
          </p:spPr>
        </p:pic>
        <p:sp>
          <p:nvSpPr>
            <p:cNvPr id="21" name="テキスト ボックス 20"/>
            <p:cNvSpPr txBox="1"/>
            <p:nvPr/>
          </p:nvSpPr>
          <p:spPr>
            <a:xfrm>
              <a:off x="-2844824" y="2780928"/>
              <a:ext cx="3923928" cy="492443"/>
            </a:xfrm>
            <a:prstGeom prst="rect">
              <a:avLst/>
            </a:prstGeom>
            <a:noFill/>
          </p:spPr>
          <p:txBody>
            <a:bodyPr wrap="square" rtlCol="0">
              <a:spAutoFit/>
            </a:bodyPr>
            <a:lstStyle/>
            <a:p>
              <a:r>
                <a:rPr kumimoji="1" lang="ja-JP" altLang="en-US" sz="2600" b="1" dirty="0" smtClean="0">
                  <a:latin typeface="HGｺﾞｼｯｸM" pitchFamily="49" charset="-128"/>
                  <a:ea typeface="HGｺﾞｼｯｸM" pitchFamily="49" charset="-128"/>
                </a:rPr>
                <a:t>冪　　　　　でフィット</a:t>
              </a:r>
              <a:endParaRPr lang="en-US" altLang="ja-JP" sz="2600" b="1" dirty="0" smtClean="0">
                <a:latin typeface="HGｺﾞｼｯｸM" pitchFamily="49" charset="-128"/>
                <a:ea typeface="HGｺﾞｼｯｸM" pitchFamily="49" charset="-128"/>
              </a:endParaRPr>
            </a:p>
          </p:txBody>
        </p:sp>
        <p:pic>
          <p:nvPicPr>
            <p:cNvPr id="1028" name="Picture 4" descr="C:\Users\Sho\Desktop\SpringSchoolPackage\結果・発表資料\Tex2Img_1362658877.jpg"/>
            <p:cNvPicPr>
              <a:picLocks noChangeAspect="1" noChangeArrowheads="1"/>
            </p:cNvPicPr>
            <p:nvPr/>
          </p:nvPicPr>
          <p:blipFill>
            <a:blip r:embed="rId5" cstate="print"/>
            <a:srcRect/>
            <a:stretch>
              <a:fillRect/>
            </a:stretch>
          </p:blipFill>
          <p:spPr bwMode="auto">
            <a:xfrm>
              <a:off x="-2340768" y="3284984"/>
              <a:ext cx="2385303" cy="365821"/>
            </a:xfrm>
            <a:prstGeom prst="rect">
              <a:avLst/>
            </a:prstGeom>
            <a:noFill/>
          </p:spPr>
        </p:pic>
      </p:grpSp>
    </p:spTree>
    <p:extLst>
      <p:ext uri="{BB962C8B-B14F-4D97-AF65-F5344CB8AC3E}">
        <p14:creationId xmlns:p14="http://schemas.microsoft.com/office/powerpoint/2010/main" val="35676094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ho\Desktop\plot2.png"/>
          <p:cNvPicPr>
            <a:picLocks noChangeAspect="1" noChangeArrowheads="1"/>
          </p:cNvPicPr>
          <p:nvPr/>
        </p:nvPicPr>
        <p:blipFill>
          <a:blip r:embed="rId2" cstate="print"/>
          <a:srcRect/>
          <a:stretch>
            <a:fillRect/>
          </a:stretch>
        </p:blipFill>
        <p:spPr bwMode="auto">
          <a:xfrm>
            <a:off x="539552" y="1045840"/>
            <a:ext cx="7632848" cy="5724636"/>
          </a:xfrm>
          <a:prstGeom prst="rect">
            <a:avLst/>
          </a:prstGeom>
          <a:noFill/>
          <a:ln>
            <a:solidFill>
              <a:schemeClr val="tx1"/>
            </a:solidFill>
          </a:ln>
        </p:spPr>
      </p:pic>
      <p:sp>
        <p:nvSpPr>
          <p:cNvPr id="6" name="テキスト ボックス 5"/>
          <p:cNvSpPr txBox="1"/>
          <p:nvPr/>
        </p:nvSpPr>
        <p:spPr>
          <a:xfrm>
            <a:off x="467544" y="44624"/>
            <a:ext cx="7632848" cy="861774"/>
          </a:xfrm>
          <a:prstGeom prst="rect">
            <a:avLst/>
          </a:prstGeom>
          <a:noFill/>
        </p:spPr>
        <p:txBody>
          <a:bodyPr wrap="square" rtlCol="0">
            <a:spAutoFit/>
          </a:bodyPr>
          <a:lstStyle/>
          <a:p>
            <a:pPr algn="ctr"/>
            <a:r>
              <a:rPr kumimoji="1" lang="ja-JP" altLang="en-US" sz="5000" b="1" u="sng" dirty="0" smtClean="0">
                <a:latin typeface="HGPｺﾞｼｯｸM" pitchFamily="50" charset="-128"/>
                <a:ea typeface="HGPｺﾞｼｯｸM" pitchFamily="50" charset="-128"/>
              </a:rPr>
              <a:t>これまでの結果＋</a:t>
            </a:r>
            <a:r>
              <a:rPr kumimoji="1" lang="en-US" altLang="ja-JP" sz="5000" b="1" u="sng" dirty="0" smtClean="0">
                <a:latin typeface="HGPｺﾞｼｯｸM" pitchFamily="50" charset="-128"/>
                <a:ea typeface="HGPｺﾞｼｯｸM" pitchFamily="50" charset="-128"/>
              </a:rPr>
              <a:t>UDF</a:t>
            </a:r>
            <a:r>
              <a:rPr lang="en-US" altLang="ja-JP" sz="5000" b="1" u="sng" dirty="0" smtClean="0">
                <a:latin typeface="HGPｺﾞｼｯｸM" pitchFamily="50" charset="-128"/>
                <a:ea typeface="HGPｺﾞｼｯｸM" pitchFamily="50" charset="-128"/>
              </a:rPr>
              <a:t>12</a:t>
            </a:r>
            <a:endParaRPr kumimoji="1" lang="ja-JP" altLang="en-US" sz="5000" b="1" u="sng" dirty="0">
              <a:latin typeface="HGPｺﾞｼｯｸM" pitchFamily="50" charset="-128"/>
              <a:ea typeface="HGPｺﾞｼｯｸM" pitchFamily="50" charset="-128"/>
            </a:endParaRPr>
          </a:p>
        </p:txBody>
      </p:sp>
      <p:cxnSp>
        <p:nvCxnSpPr>
          <p:cNvPr id="9" name="直線矢印コネクタ 8"/>
          <p:cNvCxnSpPr/>
          <p:nvPr/>
        </p:nvCxnSpPr>
        <p:spPr>
          <a:xfrm flipH="1" flipV="1">
            <a:off x="1755304" y="1764432"/>
            <a:ext cx="8384" cy="26726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3923928" y="6021288"/>
            <a:ext cx="410445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2536" y="1340768"/>
            <a:ext cx="2843808" cy="492443"/>
          </a:xfrm>
          <a:prstGeom prst="rect">
            <a:avLst/>
          </a:prstGeom>
          <a:noFill/>
        </p:spPr>
        <p:txBody>
          <a:bodyPr wrap="square" rtlCol="0">
            <a:spAutoFit/>
          </a:bodyPr>
          <a:lstStyle/>
          <a:p>
            <a:pPr algn="ctr"/>
            <a:r>
              <a:rPr lang="ja-JP" altLang="en-US" sz="2600" b="1" dirty="0" smtClean="0">
                <a:solidFill>
                  <a:srgbClr val="FF0000"/>
                </a:solidFill>
              </a:rPr>
              <a:t>半光度半径</a:t>
            </a:r>
            <a:r>
              <a:rPr lang="en-US" altLang="ja-JP" sz="2600" b="1" dirty="0" smtClean="0">
                <a:solidFill>
                  <a:srgbClr val="FF0000"/>
                </a:solidFill>
              </a:rPr>
              <a:t>:r</a:t>
            </a:r>
          </a:p>
        </p:txBody>
      </p:sp>
      <p:sp>
        <p:nvSpPr>
          <p:cNvPr id="16" name="テキスト ボックス 15"/>
          <p:cNvSpPr txBox="1"/>
          <p:nvPr/>
        </p:nvSpPr>
        <p:spPr>
          <a:xfrm>
            <a:off x="2555776" y="5517232"/>
            <a:ext cx="4104456" cy="492443"/>
          </a:xfrm>
          <a:prstGeom prst="rect">
            <a:avLst/>
          </a:prstGeom>
          <a:noFill/>
        </p:spPr>
        <p:txBody>
          <a:bodyPr wrap="square" rtlCol="0">
            <a:spAutoFit/>
          </a:bodyPr>
          <a:lstStyle/>
          <a:p>
            <a:pPr algn="ctr"/>
            <a:r>
              <a:rPr kumimoji="1" lang="ja-JP" altLang="en-US" sz="2600" b="1" dirty="0" smtClean="0">
                <a:solidFill>
                  <a:srgbClr val="FF0000"/>
                </a:solidFill>
              </a:rPr>
              <a:t>赤方偏移パラメター：</a:t>
            </a:r>
            <a:r>
              <a:rPr kumimoji="1" lang="en-US" altLang="ja-JP" sz="2600" b="1" dirty="0" smtClean="0">
                <a:solidFill>
                  <a:srgbClr val="FF0000"/>
                </a:solidFill>
              </a:rPr>
              <a:t>z</a:t>
            </a:r>
            <a:endParaRPr kumimoji="1" lang="ja-JP" altLang="en-US" sz="2600" b="1" dirty="0">
              <a:solidFill>
                <a:srgbClr val="FF0000"/>
              </a:solidFill>
            </a:endParaRPr>
          </a:p>
        </p:txBody>
      </p:sp>
    </p:spTree>
    <p:extLst>
      <p:ext uri="{BB962C8B-B14F-4D97-AF65-F5344CB8AC3E}">
        <p14:creationId xmlns:p14="http://schemas.microsoft.com/office/powerpoint/2010/main" val="1113327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Sho\Desktop\plot2.5.png"/>
          <p:cNvPicPr>
            <a:picLocks noChangeAspect="1" noChangeArrowheads="1"/>
          </p:cNvPicPr>
          <p:nvPr/>
        </p:nvPicPr>
        <p:blipFill>
          <a:blip r:embed="rId2" cstate="print"/>
          <a:srcRect/>
          <a:stretch>
            <a:fillRect/>
          </a:stretch>
        </p:blipFill>
        <p:spPr bwMode="auto">
          <a:xfrm>
            <a:off x="539551" y="1016732"/>
            <a:ext cx="7632849" cy="5724636"/>
          </a:xfrm>
          <a:prstGeom prst="rect">
            <a:avLst/>
          </a:prstGeom>
          <a:noFill/>
          <a:ln>
            <a:solidFill>
              <a:schemeClr val="tx1"/>
            </a:solidFill>
          </a:ln>
        </p:spPr>
      </p:pic>
      <p:sp>
        <p:nvSpPr>
          <p:cNvPr id="16" name="テキスト ボックス 15"/>
          <p:cNvSpPr txBox="1"/>
          <p:nvPr/>
        </p:nvSpPr>
        <p:spPr>
          <a:xfrm>
            <a:off x="467544" y="44624"/>
            <a:ext cx="7632848" cy="861774"/>
          </a:xfrm>
          <a:prstGeom prst="rect">
            <a:avLst/>
          </a:prstGeom>
          <a:noFill/>
        </p:spPr>
        <p:txBody>
          <a:bodyPr wrap="square" rtlCol="0">
            <a:spAutoFit/>
          </a:bodyPr>
          <a:lstStyle/>
          <a:p>
            <a:pPr algn="ctr"/>
            <a:r>
              <a:rPr kumimoji="1" lang="ja-JP" altLang="en-US" sz="5000" b="1" u="sng" dirty="0" smtClean="0">
                <a:latin typeface="HGPｺﾞｼｯｸM" pitchFamily="50" charset="-128"/>
                <a:ea typeface="HGPｺﾞｼｯｸM" pitchFamily="50" charset="-128"/>
              </a:rPr>
              <a:t>これまでの結果＋</a:t>
            </a:r>
            <a:r>
              <a:rPr kumimoji="1" lang="en-US" altLang="ja-JP" sz="5000" b="1" u="sng" dirty="0" smtClean="0">
                <a:latin typeface="HGPｺﾞｼｯｸM" pitchFamily="50" charset="-128"/>
                <a:ea typeface="HGPｺﾞｼｯｸM" pitchFamily="50" charset="-128"/>
              </a:rPr>
              <a:t>UDF</a:t>
            </a:r>
            <a:r>
              <a:rPr lang="en-US" altLang="ja-JP" sz="5000" b="1" u="sng" dirty="0" smtClean="0">
                <a:latin typeface="HGPｺﾞｼｯｸM" pitchFamily="50" charset="-128"/>
                <a:ea typeface="HGPｺﾞｼｯｸM" pitchFamily="50" charset="-128"/>
              </a:rPr>
              <a:t>12</a:t>
            </a:r>
            <a:endParaRPr kumimoji="1" lang="ja-JP" altLang="en-US" sz="5000" b="1" u="sng" dirty="0">
              <a:latin typeface="HGPｺﾞｼｯｸM" pitchFamily="50" charset="-128"/>
              <a:ea typeface="HGPｺﾞｼｯｸM" pitchFamily="50" charset="-128"/>
            </a:endParaRPr>
          </a:p>
        </p:txBody>
      </p:sp>
      <p:sp>
        <p:nvSpPr>
          <p:cNvPr id="17" name="テキスト ボックス 16"/>
          <p:cNvSpPr txBox="1"/>
          <p:nvPr/>
        </p:nvSpPr>
        <p:spPr>
          <a:xfrm>
            <a:off x="3779912" y="2852936"/>
            <a:ext cx="4104456" cy="923330"/>
          </a:xfrm>
          <a:prstGeom prst="rect">
            <a:avLst/>
          </a:prstGeom>
          <a:noFill/>
          <a:ln w="57150">
            <a:solidFill>
              <a:srgbClr val="FF0000"/>
            </a:solidFill>
          </a:ln>
        </p:spPr>
        <p:txBody>
          <a:bodyPr wrap="square" rtlCol="0">
            <a:spAutoFit/>
          </a:bodyPr>
          <a:lstStyle/>
          <a:p>
            <a:r>
              <a:rPr kumimoji="1" lang="en-US" altLang="ja-JP" b="1" dirty="0" smtClean="0">
                <a:solidFill>
                  <a:schemeClr val="accent2">
                    <a:lumMod val="75000"/>
                  </a:schemeClr>
                </a:solidFill>
              </a:rPr>
              <a:t>Constant Mass Model(α=1)</a:t>
            </a:r>
          </a:p>
          <a:p>
            <a:r>
              <a:rPr lang="en-US" altLang="ja-JP" b="1" dirty="0" smtClean="0">
                <a:solidFill>
                  <a:schemeClr val="accent2">
                    <a:lumMod val="75000"/>
                  </a:schemeClr>
                </a:solidFill>
              </a:rPr>
              <a:t>Constant Velocity Model(α=1.5)</a:t>
            </a:r>
          </a:p>
          <a:p>
            <a:r>
              <a:rPr lang="ja-JP" altLang="en-US" b="1" smtClean="0">
                <a:solidFill>
                  <a:schemeClr val="accent2">
                    <a:lumMod val="75000"/>
                  </a:schemeClr>
                </a:solidFill>
              </a:rPr>
              <a:t>いずれも</a:t>
            </a:r>
            <a:r>
              <a:rPr lang="en-US" altLang="ja-JP" b="1" dirty="0" smtClean="0">
                <a:solidFill>
                  <a:schemeClr val="accent2">
                    <a:lumMod val="75000"/>
                  </a:schemeClr>
                </a:solidFill>
              </a:rPr>
              <a:t>2σ</a:t>
            </a:r>
            <a:r>
              <a:rPr lang="ja-JP" altLang="en-US" b="1" dirty="0" smtClean="0">
                <a:solidFill>
                  <a:schemeClr val="accent2">
                    <a:lumMod val="75000"/>
                  </a:schemeClr>
                </a:solidFill>
              </a:rPr>
              <a:t>で棄却</a:t>
            </a:r>
            <a:endParaRPr kumimoji="1" lang="ja-JP" altLang="en-US" b="1" dirty="0">
              <a:solidFill>
                <a:schemeClr val="accent2">
                  <a:lumMod val="75000"/>
                </a:schemeClr>
              </a:solidFill>
            </a:endParaRPr>
          </a:p>
        </p:txBody>
      </p:sp>
      <p:grpSp>
        <p:nvGrpSpPr>
          <p:cNvPr id="23" name="グループ化 22"/>
          <p:cNvGrpSpPr/>
          <p:nvPr/>
        </p:nvGrpSpPr>
        <p:grpSpPr>
          <a:xfrm>
            <a:off x="1970686" y="3501008"/>
            <a:ext cx="2385290" cy="1944216"/>
            <a:chOff x="1970686" y="3501008"/>
            <a:chExt cx="2385290" cy="1944216"/>
          </a:xfrm>
        </p:grpSpPr>
        <p:pic>
          <p:nvPicPr>
            <p:cNvPr id="11" name="Picture 3" descr="C:\Users\Sho\Desktop\SpringSchoolPackage\結果・発表資料\Tex2Img_1362658606.jpg"/>
            <p:cNvPicPr>
              <a:picLocks noChangeAspect="1" noChangeArrowheads="1"/>
            </p:cNvPicPr>
            <p:nvPr/>
          </p:nvPicPr>
          <p:blipFill>
            <a:blip r:embed="rId3" cstate="print"/>
            <a:srcRect/>
            <a:stretch>
              <a:fillRect/>
            </a:stretch>
          </p:blipFill>
          <p:spPr bwMode="auto">
            <a:xfrm>
              <a:off x="2235222" y="4639419"/>
              <a:ext cx="1539608" cy="373757"/>
            </a:xfrm>
            <a:prstGeom prst="rect">
              <a:avLst/>
            </a:prstGeom>
            <a:noFill/>
          </p:spPr>
        </p:pic>
        <p:pic>
          <p:nvPicPr>
            <p:cNvPr id="3074" name="Picture 2" descr="C:\Users\Sho\Desktop\Tex2Img_1362659997.jpg"/>
            <p:cNvPicPr>
              <a:picLocks noChangeAspect="1" noChangeArrowheads="1"/>
            </p:cNvPicPr>
            <p:nvPr/>
          </p:nvPicPr>
          <p:blipFill>
            <a:blip r:embed="rId4" cstate="print"/>
            <a:srcRect/>
            <a:stretch>
              <a:fillRect/>
            </a:stretch>
          </p:blipFill>
          <p:spPr bwMode="auto">
            <a:xfrm>
              <a:off x="1970686" y="5079405"/>
              <a:ext cx="2385290" cy="365819"/>
            </a:xfrm>
            <a:prstGeom prst="rect">
              <a:avLst/>
            </a:prstGeom>
            <a:noFill/>
          </p:spPr>
        </p:pic>
        <p:cxnSp>
          <p:nvCxnSpPr>
            <p:cNvPr id="21" name="直線矢印コネクタ 20"/>
            <p:cNvCxnSpPr/>
            <p:nvPr/>
          </p:nvCxnSpPr>
          <p:spPr>
            <a:xfrm flipV="1">
              <a:off x="2762774" y="3501008"/>
              <a:ext cx="0" cy="10801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1711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グループ化 36"/>
          <p:cNvGrpSpPr/>
          <p:nvPr/>
        </p:nvGrpSpPr>
        <p:grpSpPr>
          <a:xfrm>
            <a:off x="179512" y="2132856"/>
            <a:ext cx="10225136" cy="492443"/>
            <a:chOff x="179512" y="2132856"/>
            <a:chExt cx="10225136" cy="492443"/>
          </a:xfrm>
        </p:grpSpPr>
        <p:sp>
          <p:nvSpPr>
            <p:cNvPr id="7" name="正方形/長方形 6"/>
            <p:cNvSpPr/>
            <p:nvPr/>
          </p:nvSpPr>
          <p:spPr>
            <a:xfrm>
              <a:off x="179512" y="2132856"/>
              <a:ext cx="10225136" cy="492443"/>
            </a:xfrm>
            <a:prstGeom prst="rect">
              <a:avLst/>
            </a:prstGeom>
          </p:spPr>
          <p:txBody>
            <a:bodyPr wrap="square">
              <a:spAutoFit/>
            </a:bodyPr>
            <a:lstStyle/>
            <a:p>
              <a:r>
                <a:rPr lang="en-US" altLang="ja-JP" sz="2600" b="1" dirty="0" smtClean="0"/>
                <a:t>2</a:t>
              </a:r>
              <a:r>
                <a:rPr lang="ja-JP" altLang="en-US" sz="2600" b="1" dirty="0" err="1" smtClean="0"/>
                <a:t>つの</a:t>
              </a:r>
              <a:r>
                <a:rPr lang="ja-JP" altLang="en-US" sz="2600" b="1" dirty="0" smtClean="0"/>
                <a:t>モデルは銀河半径：　　∝ダークハロー半径：　　を仮定</a:t>
              </a:r>
              <a:endParaRPr lang="en-US" altLang="ja-JP" sz="2600" b="1" dirty="0" smtClean="0"/>
            </a:p>
          </p:txBody>
        </p:sp>
        <p:pic>
          <p:nvPicPr>
            <p:cNvPr id="2050" name="Picture 2" descr="C:\Users\Sho\Desktop\g.png"/>
            <p:cNvPicPr>
              <a:picLocks noChangeAspect="1" noChangeArrowheads="1"/>
            </p:cNvPicPr>
            <p:nvPr/>
          </p:nvPicPr>
          <p:blipFill>
            <a:blip r:embed="rId2" cstate="print"/>
            <a:srcRect/>
            <a:stretch>
              <a:fillRect/>
            </a:stretch>
          </p:blipFill>
          <p:spPr bwMode="auto">
            <a:xfrm>
              <a:off x="3923928" y="2204864"/>
              <a:ext cx="395526" cy="370582"/>
            </a:xfrm>
            <a:prstGeom prst="rect">
              <a:avLst/>
            </a:prstGeom>
            <a:noFill/>
          </p:spPr>
        </p:pic>
        <p:pic>
          <p:nvPicPr>
            <p:cNvPr id="2051" name="Picture 3" descr="C:\Users\Sho\Desktop\h.png"/>
            <p:cNvPicPr>
              <a:picLocks noChangeAspect="1" noChangeArrowheads="1"/>
            </p:cNvPicPr>
            <p:nvPr/>
          </p:nvPicPr>
          <p:blipFill>
            <a:blip r:embed="rId3" cstate="print"/>
            <a:srcRect/>
            <a:stretch>
              <a:fillRect/>
            </a:stretch>
          </p:blipFill>
          <p:spPr bwMode="auto">
            <a:xfrm>
              <a:off x="7353771" y="2204864"/>
              <a:ext cx="386581" cy="285874"/>
            </a:xfrm>
            <a:prstGeom prst="rect">
              <a:avLst/>
            </a:prstGeom>
            <a:noFill/>
          </p:spPr>
        </p:pic>
      </p:grpSp>
      <p:sp>
        <p:nvSpPr>
          <p:cNvPr id="4" name="テキスト ボックス 3"/>
          <p:cNvSpPr txBox="1"/>
          <p:nvPr/>
        </p:nvSpPr>
        <p:spPr>
          <a:xfrm>
            <a:off x="467544" y="44624"/>
            <a:ext cx="7632848" cy="861774"/>
          </a:xfrm>
          <a:prstGeom prst="rect">
            <a:avLst/>
          </a:prstGeom>
          <a:noFill/>
        </p:spPr>
        <p:txBody>
          <a:bodyPr wrap="square" rtlCol="0">
            <a:spAutoFit/>
          </a:bodyPr>
          <a:lstStyle/>
          <a:p>
            <a:pPr algn="ctr"/>
            <a:r>
              <a:rPr lang="ja-JP" altLang="en-US" sz="5000" b="1" u="sng" dirty="0" smtClean="0">
                <a:latin typeface="HGPｺﾞｼｯｸM" pitchFamily="50" charset="-128"/>
                <a:ea typeface="HGPｺﾞｼｯｸM" pitchFamily="50" charset="-128"/>
              </a:rPr>
              <a:t>考察</a:t>
            </a:r>
            <a:endParaRPr kumimoji="1" lang="ja-JP" altLang="en-US" sz="5000" b="1" u="sng" dirty="0">
              <a:latin typeface="HGPｺﾞｼｯｸM" pitchFamily="50" charset="-128"/>
              <a:ea typeface="HGPｺﾞｼｯｸM" pitchFamily="50" charset="-128"/>
            </a:endParaRPr>
          </a:p>
        </p:txBody>
      </p:sp>
      <p:grpSp>
        <p:nvGrpSpPr>
          <p:cNvPr id="21" name="グループ化 20"/>
          <p:cNvGrpSpPr/>
          <p:nvPr/>
        </p:nvGrpSpPr>
        <p:grpSpPr>
          <a:xfrm>
            <a:off x="323528" y="3645024"/>
            <a:ext cx="2701732" cy="2564904"/>
            <a:chOff x="323528" y="3645024"/>
            <a:chExt cx="2701732" cy="2564904"/>
          </a:xfrm>
        </p:grpSpPr>
        <p:sp>
          <p:nvSpPr>
            <p:cNvPr id="8" name="円/楕円 7"/>
            <p:cNvSpPr/>
            <p:nvPr/>
          </p:nvSpPr>
          <p:spPr>
            <a:xfrm>
              <a:off x="323528" y="3645024"/>
              <a:ext cx="2701732" cy="2564904"/>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1377565" y="4581128"/>
              <a:ext cx="602147" cy="571651"/>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FFFF00"/>
                  </a:solidFill>
                </a:ln>
              </a:endParaRPr>
            </a:p>
          </p:txBody>
        </p:sp>
      </p:grpSp>
      <p:grpSp>
        <p:nvGrpSpPr>
          <p:cNvPr id="15" name="グループ化 14"/>
          <p:cNvGrpSpPr/>
          <p:nvPr/>
        </p:nvGrpSpPr>
        <p:grpSpPr>
          <a:xfrm>
            <a:off x="1763688" y="6021288"/>
            <a:ext cx="3024336" cy="780475"/>
            <a:chOff x="1763688" y="6021288"/>
            <a:chExt cx="3024336" cy="780475"/>
          </a:xfrm>
        </p:grpSpPr>
        <p:cxnSp>
          <p:nvCxnSpPr>
            <p:cNvPr id="13" name="直線コネクタ 12"/>
            <p:cNvCxnSpPr/>
            <p:nvPr/>
          </p:nvCxnSpPr>
          <p:spPr>
            <a:xfrm>
              <a:off x="1763688" y="6021288"/>
              <a:ext cx="936104" cy="576064"/>
            </a:xfrm>
            <a:prstGeom prst="line">
              <a:avLst/>
            </a:prstGeom>
            <a:ln w="38100"/>
          </p:spPr>
          <p:style>
            <a:lnRef idx="1">
              <a:schemeClr val="dk1"/>
            </a:lnRef>
            <a:fillRef idx="0">
              <a:schemeClr val="dk1"/>
            </a:fillRef>
            <a:effectRef idx="0">
              <a:schemeClr val="dk1"/>
            </a:effectRef>
            <a:fontRef idx="minor">
              <a:schemeClr val="tx1"/>
            </a:fontRef>
          </p:style>
        </p:cxnSp>
        <p:sp>
          <p:nvSpPr>
            <p:cNvPr id="14" name="テキスト ボックス 13"/>
            <p:cNvSpPr txBox="1"/>
            <p:nvPr/>
          </p:nvSpPr>
          <p:spPr>
            <a:xfrm>
              <a:off x="2699792" y="6309320"/>
              <a:ext cx="2088232" cy="492443"/>
            </a:xfrm>
            <a:prstGeom prst="rect">
              <a:avLst/>
            </a:prstGeom>
            <a:noFill/>
            <a:ln>
              <a:solidFill>
                <a:schemeClr val="tx1"/>
              </a:solidFill>
            </a:ln>
          </p:spPr>
          <p:txBody>
            <a:bodyPr wrap="square" rtlCol="0">
              <a:spAutoFit/>
            </a:bodyPr>
            <a:lstStyle/>
            <a:p>
              <a:pPr algn="ctr"/>
              <a:r>
                <a:rPr kumimoji="1" lang="ja-JP" altLang="en-US" sz="2600" b="1" dirty="0" smtClean="0"/>
                <a:t>ダークハロー</a:t>
              </a:r>
              <a:endParaRPr kumimoji="1" lang="ja-JP" altLang="en-US" sz="2600" b="1" dirty="0"/>
            </a:p>
          </p:txBody>
        </p:sp>
      </p:grpSp>
      <p:grpSp>
        <p:nvGrpSpPr>
          <p:cNvPr id="16" name="グループ化 15"/>
          <p:cNvGrpSpPr/>
          <p:nvPr/>
        </p:nvGrpSpPr>
        <p:grpSpPr>
          <a:xfrm>
            <a:off x="1763688" y="4941168"/>
            <a:ext cx="2232248" cy="1224136"/>
            <a:chOff x="1763688" y="6021288"/>
            <a:chExt cx="2232248" cy="1224136"/>
          </a:xfrm>
        </p:grpSpPr>
        <p:cxnSp>
          <p:nvCxnSpPr>
            <p:cNvPr id="17" name="直線コネクタ 16"/>
            <p:cNvCxnSpPr/>
            <p:nvPr/>
          </p:nvCxnSpPr>
          <p:spPr>
            <a:xfrm>
              <a:off x="1763688" y="6021288"/>
              <a:ext cx="1368152" cy="1008112"/>
            </a:xfrm>
            <a:prstGeom prst="line">
              <a:avLst/>
            </a:prstGeom>
            <a:ln w="38100"/>
          </p:spPr>
          <p:style>
            <a:lnRef idx="1">
              <a:schemeClr val="dk1"/>
            </a:lnRef>
            <a:fillRef idx="0">
              <a:schemeClr val="dk1"/>
            </a:fillRef>
            <a:effectRef idx="0">
              <a:schemeClr val="dk1"/>
            </a:effectRef>
            <a:fontRef idx="minor">
              <a:schemeClr val="tx1"/>
            </a:fontRef>
          </p:style>
        </p:cxnSp>
        <p:sp>
          <p:nvSpPr>
            <p:cNvPr id="18" name="テキスト ボックス 17"/>
            <p:cNvSpPr txBox="1"/>
            <p:nvPr/>
          </p:nvSpPr>
          <p:spPr>
            <a:xfrm>
              <a:off x="3131840" y="6752981"/>
              <a:ext cx="864096" cy="492443"/>
            </a:xfrm>
            <a:prstGeom prst="rect">
              <a:avLst/>
            </a:prstGeom>
            <a:noFill/>
            <a:ln>
              <a:solidFill>
                <a:schemeClr val="tx1"/>
              </a:solidFill>
            </a:ln>
          </p:spPr>
          <p:txBody>
            <a:bodyPr wrap="square" rtlCol="0">
              <a:spAutoFit/>
            </a:bodyPr>
            <a:lstStyle/>
            <a:p>
              <a:pPr algn="ctr"/>
              <a:r>
                <a:rPr lang="ja-JP" altLang="en-US" sz="2600" b="1" dirty="0" smtClean="0"/>
                <a:t>銀河</a:t>
              </a:r>
              <a:endParaRPr kumimoji="1" lang="ja-JP" altLang="en-US" sz="2600" b="1" dirty="0"/>
            </a:p>
          </p:txBody>
        </p:sp>
      </p:grpSp>
      <p:grpSp>
        <p:nvGrpSpPr>
          <p:cNvPr id="33" name="グループ化 32"/>
          <p:cNvGrpSpPr/>
          <p:nvPr/>
        </p:nvGrpSpPr>
        <p:grpSpPr>
          <a:xfrm>
            <a:off x="1331640" y="1700808"/>
            <a:ext cx="7128792" cy="4509120"/>
            <a:chOff x="1331640" y="1700808"/>
            <a:chExt cx="7128792" cy="4509120"/>
          </a:xfrm>
        </p:grpSpPr>
        <p:grpSp>
          <p:nvGrpSpPr>
            <p:cNvPr id="22" name="グループ化 21"/>
            <p:cNvGrpSpPr/>
            <p:nvPr/>
          </p:nvGrpSpPr>
          <p:grpSpPr>
            <a:xfrm>
              <a:off x="3786617" y="1700808"/>
              <a:ext cx="4673815" cy="4437112"/>
              <a:chOff x="323528" y="3645024"/>
              <a:chExt cx="2701732" cy="2564904"/>
            </a:xfrm>
          </p:grpSpPr>
          <p:sp>
            <p:nvSpPr>
              <p:cNvPr id="23" name="円/楕円 22"/>
              <p:cNvSpPr/>
              <p:nvPr/>
            </p:nvSpPr>
            <p:spPr>
              <a:xfrm>
                <a:off x="323528" y="3645024"/>
                <a:ext cx="2701732" cy="2564904"/>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1377565" y="4581128"/>
                <a:ext cx="602147" cy="571651"/>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FFFF00"/>
                    </a:solidFill>
                  </a:ln>
                </a:endParaRPr>
              </a:p>
            </p:txBody>
          </p:sp>
        </p:grpSp>
        <p:cxnSp>
          <p:nvCxnSpPr>
            <p:cNvPr id="26" name="直線コネクタ 25"/>
            <p:cNvCxnSpPr/>
            <p:nvPr/>
          </p:nvCxnSpPr>
          <p:spPr>
            <a:xfrm flipV="1">
              <a:off x="1331640" y="1844824"/>
              <a:ext cx="3816424" cy="180020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a:stCxn id="8" idx="4"/>
              <a:endCxn id="23" idx="4"/>
            </p:cNvCxnSpPr>
            <p:nvPr/>
          </p:nvCxnSpPr>
          <p:spPr>
            <a:xfrm flipV="1">
              <a:off x="1674394" y="6137920"/>
              <a:ext cx="4449131" cy="7200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39" name="グループ化 38"/>
          <p:cNvGrpSpPr/>
          <p:nvPr/>
        </p:nvGrpSpPr>
        <p:grpSpPr>
          <a:xfrm>
            <a:off x="35496" y="3071862"/>
            <a:ext cx="8568952" cy="1077218"/>
            <a:chOff x="35496" y="3071862"/>
            <a:chExt cx="8568952" cy="1077218"/>
          </a:xfrm>
        </p:grpSpPr>
        <p:sp>
          <p:nvSpPr>
            <p:cNvPr id="34" name="テキスト ボックス 33"/>
            <p:cNvSpPr txBox="1"/>
            <p:nvPr/>
          </p:nvSpPr>
          <p:spPr>
            <a:xfrm>
              <a:off x="35496" y="3071862"/>
              <a:ext cx="8568952" cy="1077218"/>
            </a:xfrm>
            <a:prstGeom prst="rect">
              <a:avLst/>
            </a:prstGeom>
            <a:solidFill>
              <a:schemeClr val="bg1"/>
            </a:solidFill>
            <a:ln w="28575">
              <a:solidFill>
                <a:schemeClr val="accent2">
                  <a:lumMod val="50000"/>
                </a:schemeClr>
              </a:solidFill>
            </a:ln>
          </p:spPr>
          <p:txBody>
            <a:bodyPr wrap="square" rtlCol="0">
              <a:spAutoFit/>
            </a:bodyPr>
            <a:lstStyle/>
            <a:p>
              <a:r>
                <a:rPr kumimoji="1" lang="ja-JP" altLang="en-US" sz="3200" b="1" dirty="0" smtClean="0"/>
                <a:t>成長途上の銀河では　　　　　が　　　　が　</a:t>
              </a:r>
              <a:endParaRPr kumimoji="1" lang="en-US" altLang="ja-JP" sz="3200" b="1" dirty="0" smtClean="0"/>
            </a:p>
            <a:p>
              <a:r>
                <a:rPr kumimoji="1" lang="ja-JP" altLang="en-US" sz="3200" b="1" dirty="0" smtClean="0"/>
                <a:t>成り立つのだろうか</a:t>
              </a:r>
              <a:r>
                <a:rPr kumimoji="1" lang="en-US" altLang="ja-JP" sz="3200" b="1" dirty="0" smtClean="0"/>
                <a:t>?</a:t>
              </a:r>
              <a:endParaRPr kumimoji="1" lang="ja-JP" altLang="en-US" sz="3200" b="1" dirty="0"/>
            </a:p>
          </p:txBody>
        </p:sp>
        <p:pic>
          <p:nvPicPr>
            <p:cNvPr id="2052" name="Picture 4" descr="C:\Users\Sho\Desktop\g_h.png"/>
            <p:cNvPicPr>
              <a:picLocks noChangeAspect="1" noChangeArrowheads="1"/>
            </p:cNvPicPr>
            <p:nvPr/>
          </p:nvPicPr>
          <p:blipFill>
            <a:blip r:embed="rId4" cstate="print"/>
            <a:srcRect/>
            <a:stretch>
              <a:fillRect/>
            </a:stretch>
          </p:blipFill>
          <p:spPr bwMode="auto">
            <a:xfrm>
              <a:off x="3779912" y="3119313"/>
              <a:ext cx="2592582" cy="453703"/>
            </a:xfrm>
            <a:prstGeom prst="rect">
              <a:avLst/>
            </a:prstGeom>
            <a:noFill/>
          </p:spPr>
        </p:pic>
      </p:grpSp>
      <p:grpSp>
        <p:nvGrpSpPr>
          <p:cNvPr id="27" name="グループ化 26"/>
          <p:cNvGrpSpPr/>
          <p:nvPr/>
        </p:nvGrpSpPr>
        <p:grpSpPr>
          <a:xfrm>
            <a:off x="360040" y="980728"/>
            <a:ext cx="8676456" cy="1077218"/>
            <a:chOff x="360040" y="980728"/>
            <a:chExt cx="8676456" cy="1077218"/>
          </a:xfrm>
        </p:grpSpPr>
        <p:sp>
          <p:nvSpPr>
            <p:cNvPr id="6" name="テキスト ボックス 5"/>
            <p:cNvSpPr txBox="1"/>
            <p:nvPr/>
          </p:nvSpPr>
          <p:spPr>
            <a:xfrm>
              <a:off x="360040" y="980728"/>
              <a:ext cx="8676456" cy="1077218"/>
            </a:xfrm>
            <a:prstGeom prst="rect">
              <a:avLst/>
            </a:prstGeom>
            <a:noFill/>
          </p:spPr>
          <p:txBody>
            <a:bodyPr wrap="square" rtlCol="0">
              <a:spAutoFit/>
            </a:bodyPr>
            <a:lstStyle/>
            <a:p>
              <a:r>
                <a:rPr lang="ja-JP" altLang="en-US" sz="3200" dirty="0" smtClean="0"/>
                <a:t>・冪の指数は　　　　　　　　　で</a:t>
              </a:r>
              <a:r>
                <a:rPr lang="en-US" altLang="ja-JP" sz="3200" dirty="0" smtClean="0"/>
                <a:t>-1</a:t>
              </a:r>
              <a:r>
                <a:rPr lang="ja-JP" altLang="en-US" sz="3200" dirty="0" smtClean="0"/>
                <a:t>でも</a:t>
              </a:r>
              <a:r>
                <a:rPr lang="en-US" altLang="ja-JP" sz="3200" dirty="0" smtClean="0"/>
                <a:t>-1.5</a:t>
              </a:r>
              <a:r>
                <a:rPr lang="ja-JP" altLang="en-US" sz="3200" dirty="0" smtClean="0"/>
                <a:t>でもない。</a:t>
              </a:r>
              <a:endParaRPr lang="en-US" altLang="ja-JP" sz="3200" dirty="0" smtClean="0"/>
            </a:p>
            <a:p>
              <a:r>
                <a:rPr lang="en-US" altLang="ja-JP" sz="3200" dirty="0" smtClean="0"/>
                <a:t>	</a:t>
              </a:r>
              <a:r>
                <a:rPr lang="ja-JP" altLang="en-US" sz="3200" dirty="0" smtClean="0"/>
                <a:t>モデルが間違っている？　</a:t>
              </a:r>
              <a:endParaRPr lang="en-US" altLang="ja-JP" sz="3200" dirty="0" smtClean="0"/>
            </a:p>
          </p:txBody>
        </p:sp>
        <p:pic>
          <p:nvPicPr>
            <p:cNvPr id="1026" name="Picture 2" descr="C:\Users\Sho\Desktop\alpha.png"/>
            <p:cNvPicPr>
              <a:picLocks noChangeAspect="1" noChangeArrowheads="1"/>
            </p:cNvPicPr>
            <p:nvPr/>
          </p:nvPicPr>
          <p:blipFill>
            <a:blip r:embed="rId5" cstate="print"/>
            <a:srcRect/>
            <a:stretch>
              <a:fillRect/>
            </a:stretch>
          </p:blipFill>
          <p:spPr bwMode="auto">
            <a:xfrm>
              <a:off x="2620003" y="1052736"/>
              <a:ext cx="2459997" cy="368424"/>
            </a:xfrm>
            <a:prstGeom prst="rect">
              <a:avLst/>
            </a:prstGeom>
            <a:noFill/>
          </p:spPr>
        </p:pic>
      </p:grpSp>
    </p:spTree>
    <p:extLst>
      <p:ext uri="{BB962C8B-B14F-4D97-AF65-F5344CB8AC3E}">
        <p14:creationId xmlns:p14="http://schemas.microsoft.com/office/powerpoint/2010/main" val="3749667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heckerboard(across)">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heckerboard(across)">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checkerboard(across)">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o\Desktop\plot4.png"/>
          <p:cNvPicPr>
            <a:picLocks noChangeAspect="1" noChangeArrowheads="1"/>
          </p:cNvPicPr>
          <p:nvPr/>
        </p:nvPicPr>
        <p:blipFill>
          <a:blip r:embed="rId2" cstate="print"/>
          <a:srcRect/>
          <a:stretch>
            <a:fillRect/>
          </a:stretch>
        </p:blipFill>
        <p:spPr bwMode="auto">
          <a:xfrm>
            <a:off x="251520" y="2975502"/>
            <a:ext cx="4925144" cy="3693858"/>
          </a:xfrm>
          <a:prstGeom prst="rect">
            <a:avLst/>
          </a:prstGeom>
          <a:noFill/>
        </p:spPr>
      </p:pic>
      <p:grpSp>
        <p:nvGrpSpPr>
          <p:cNvPr id="14" name="グループ化 13"/>
          <p:cNvGrpSpPr/>
          <p:nvPr/>
        </p:nvGrpSpPr>
        <p:grpSpPr>
          <a:xfrm>
            <a:off x="539552" y="476672"/>
            <a:ext cx="8056512" cy="1786845"/>
            <a:chOff x="539552" y="476672"/>
            <a:chExt cx="8056512" cy="1786845"/>
          </a:xfrm>
        </p:grpSpPr>
        <p:sp>
          <p:nvSpPr>
            <p:cNvPr id="5" name="テキスト ボックス 4"/>
            <p:cNvSpPr txBox="1"/>
            <p:nvPr/>
          </p:nvSpPr>
          <p:spPr>
            <a:xfrm>
              <a:off x="539552" y="478413"/>
              <a:ext cx="8056512" cy="1785104"/>
            </a:xfrm>
            <a:prstGeom prst="rect">
              <a:avLst/>
            </a:prstGeom>
            <a:noFill/>
          </p:spPr>
          <p:txBody>
            <a:bodyPr wrap="square" rtlCol="0">
              <a:spAutoFit/>
            </a:bodyPr>
            <a:lstStyle/>
            <a:p>
              <a:r>
                <a:rPr kumimoji="1" lang="ja-JP" altLang="en-US" sz="2200" dirty="0" smtClean="0"/>
                <a:t>観測結果　　　　　　　　　　　　　　</a:t>
              </a:r>
              <a:r>
                <a:rPr kumimoji="1" lang="ja-JP" altLang="en-US" sz="2200" dirty="0" err="1" smtClean="0"/>
                <a:t>を</a:t>
              </a:r>
              <a:r>
                <a:rPr kumimoji="1" lang="ja-JP" altLang="en-US" sz="2200" dirty="0" smtClean="0"/>
                <a:t>　　　　　　　　　　　　</a:t>
              </a:r>
              <a:endParaRPr kumimoji="1" lang="en-US" altLang="ja-JP" sz="2200" dirty="0" smtClean="0"/>
            </a:p>
            <a:p>
              <a:endParaRPr lang="en-US" altLang="ja-JP" sz="2200" dirty="0" smtClean="0"/>
            </a:p>
            <a:p>
              <a:r>
                <a:rPr lang="en-US" altLang="ja-JP" sz="2200" dirty="0" smtClean="0"/>
                <a:t>Const Mass</a:t>
              </a:r>
              <a:r>
                <a:rPr lang="ja-JP" altLang="en-US" sz="2200" dirty="0" smtClean="0"/>
                <a:t> </a:t>
              </a:r>
              <a:r>
                <a:rPr lang="en-US" altLang="ja-JP" sz="2200" dirty="0" smtClean="0"/>
                <a:t>Model</a:t>
              </a:r>
              <a:r>
                <a:rPr lang="ja-JP" altLang="en-US" sz="2200" dirty="0" smtClean="0"/>
                <a:t>　　　　　　　　　　　　　　或いは</a:t>
              </a:r>
              <a:endParaRPr lang="en-US" altLang="ja-JP" sz="2200" dirty="0" smtClean="0"/>
            </a:p>
            <a:p>
              <a:r>
                <a:rPr lang="en-US" altLang="ja-JP" sz="2200" dirty="0" smtClean="0"/>
                <a:t>Const Velocity Model </a:t>
              </a:r>
              <a:r>
                <a:rPr lang="ja-JP" altLang="en-US" sz="2200" dirty="0" smtClean="0"/>
                <a:t>　　　　　　　　　　　　　　に代入</a:t>
              </a:r>
              <a:endParaRPr lang="en-US" altLang="ja-JP" sz="2200" dirty="0" smtClean="0"/>
            </a:p>
            <a:p>
              <a:r>
                <a:rPr lang="ja-JP" altLang="en-US" sz="2200" dirty="0" smtClean="0"/>
                <a:t>　　　　　　　　　　　　　　　　　　↓</a:t>
              </a:r>
              <a:endParaRPr lang="en-US" altLang="ja-JP" sz="2200" dirty="0" smtClean="0"/>
            </a:p>
          </p:txBody>
        </p:sp>
        <p:pic>
          <p:nvPicPr>
            <p:cNvPr id="1030" name="Picture 6" descr="C:\Users\Sho\Desktop\Tex2Img_1362710919.jpg"/>
            <p:cNvPicPr>
              <a:picLocks noChangeAspect="1" noChangeArrowheads="1"/>
            </p:cNvPicPr>
            <p:nvPr/>
          </p:nvPicPr>
          <p:blipFill>
            <a:blip r:embed="rId3" cstate="print"/>
            <a:srcRect/>
            <a:stretch>
              <a:fillRect/>
            </a:stretch>
          </p:blipFill>
          <p:spPr bwMode="auto">
            <a:xfrm>
              <a:off x="3195464" y="1093628"/>
              <a:ext cx="2160240" cy="397852"/>
            </a:xfrm>
            <a:prstGeom prst="rect">
              <a:avLst/>
            </a:prstGeom>
            <a:noFill/>
          </p:spPr>
        </p:pic>
        <p:pic>
          <p:nvPicPr>
            <p:cNvPr id="1031" name="Picture 7" descr="C:\Users\Sho\Desktop\Tex2Img_1362710936.jpg"/>
            <p:cNvPicPr>
              <a:picLocks noChangeAspect="1" noChangeArrowheads="1"/>
            </p:cNvPicPr>
            <p:nvPr/>
          </p:nvPicPr>
          <p:blipFill>
            <a:blip r:embed="rId4" cstate="print"/>
            <a:srcRect/>
            <a:stretch>
              <a:fillRect/>
            </a:stretch>
          </p:blipFill>
          <p:spPr bwMode="auto">
            <a:xfrm>
              <a:off x="3669235" y="1484784"/>
              <a:ext cx="2334541" cy="383282"/>
            </a:xfrm>
            <a:prstGeom prst="rect">
              <a:avLst/>
            </a:prstGeom>
            <a:noFill/>
          </p:spPr>
        </p:pic>
        <p:pic>
          <p:nvPicPr>
            <p:cNvPr id="1032" name="Picture 8" descr="C:\Users\Sho\Desktop\Tex2Img_1362710869.jpg"/>
            <p:cNvPicPr>
              <a:picLocks noChangeAspect="1" noChangeArrowheads="1"/>
            </p:cNvPicPr>
            <p:nvPr/>
          </p:nvPicPr>
          <p:blipFill>
            <a:blip r:embed="rId5" cstate="print"/>
            <a:srcRect/>
            <a:stretch>
              <a:fillRect/>
            </a:stretch>
          </p:blipFill>
          <p:spPr bwMode="auto">
            <a:xfrm>
              <a:off x="2043336" y="476672"/>
              <a:ext cx="2123253" cy="397570"/>
            </a:xfrm>
            <a:prstGeom prst="rect">
              <a:avLst/>
            </a:prstGeom>
            <a:noFill/>
          </p:spPr>
        </p:pic>
      </p:grpSp>
      <p:pic>
        <p:nvPicPr>
          <p:cNvPr id="1033" name="Picture 9" descr="C:\Users\Sho\Desktop\Tex2Img_1362711284.jpg"/>
          <p:cNvPicPr>
            <a:picLocks noChangeAspect="1" noChangeArrowheads="1"/>
          </p:cNvPicPr>
          <p:nvPr/>
        </p:nvPicPr>
        <p:blipFill>
          <a:blip r:embed="rId6" cstate="print"/>
          <a:srcRect/>
          <a:stretch>
            <a:fillRect/>
          </a:stretch>
        </p:blipFill>
        <p:spPr bwMode="auto">
          <a:xfrm>
            <a:off x="395536" y="2152030"/>
            <a:ext cx="7657238" cy="556890"/>
          </a:xfrm>
          <a:prstGeom prst="rect">
            <a:avLst/>
          </a:prstGeom>
          <a:noFill/>
        </p:spPr>
      </p:pic>
      <p:sp>
        <p:nvSpPr>
          <p:cNvPr id="17" name="テキスト ボックス 16"/>
          <p:cNvSpPr txBox="1"/>
          <p:nvPr/>
        </p:nvSpPr>
        <p:spPr>
          <a:xfrm>
            <a:off x="5076056" y="3040504"/>
            <a:ext cx="4032448" cy="2492990"/>
          </a:xfrm>
          <a:prstGeom prst="rect">
            <a:avLst/>
          </a:prstGeom>
          <a:noFill/>
        </p:spPr>
        <p:txBody>
          <a:bodyPr wrap="square" rtlCol="0">
            <a:spAutoFit/>
          </a:bodyPr>
          <a:lstStyle/>
          <a:p>
            <a:r>
              <a:rPr kumimoji="1" lang="ja-JP" altLang="en-US" sz="2600" dirty="0" smtClean="0"/>
              <a:t>二つのモデルは定性的に</a:t>
            </a:r>
            <a:endParaRPr kumimoji="1" lang="en-US" altLang="ja-JP" sz="2600" dirty="0" smtClean="0"/>
          </a:p>
          <a:p>
            <a:r>
              <a:rPr kumimoji="1" lang="ja-JP" altLang="en-US" sz="2600" dirty="0" smtClean="0"/>
              <a:t>異なるふるまいを予測！！</a:t>
            </a:r>
            <a:endParaRPr kumimoji="1" lang="en-US" altLang="ja-JP" sz="2600" dirty="0" smtClean="0"/>
          </a:p>
          <a:p>
            <a:r>
              <a:rPr lang="ja-JP" altLang="en-US" sz="2600" dirty="0" smtClean="0"/>
              <a:t>　　　　　　　↓</a:t>
            </a:r>
            <a:endParaRPr lang="en-US" altLang="ja-JP" sz="2600" dirty="0" smtClean="0"/>
          </a:p>
          <a:p>
            <a:r>
              <a:rPr lang="ja-JP" altLang="en-US" sz="2600" dirty="0" smtClean="0"/>
              <a:t>将来的に</a:t>
            </a:r>
            <a:r>
              <a:rPr kumimoji="1" lang="ja-JP" altLang="en-US" sz="2600" dirty="0" smtClean="0"/>
              <a:t>二つの比を求めることができれば</a:t>
            </a:r>
            <a:r>
              <a:rPr lang="ja-JP" altLang="en-US" sz="2600" dirty="0" smtClean="0"/>
              <a:t>どちらのモデルが正しいかを判定できる。</a:t>
            </a:r>
            <a:endParaRPr kumimoji="1" lang="en-US" altLang="ja-JP" sz="2600" dirty="0" smtClean="0"/>
          </a:p>
        </p:txBody>
      </p:sp>
    </p:spTree>
    <p:extLst>
      <p:ext uri="{BB962C8B-B14F-4D97-AF65-F5344CB8AC3E}">
        <p14:creationId xmlns:p14="http://schemas.microsoft.com/office/powerpoint/2010/main" val="28789759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7544" y="4581128"/>
            <a:ext cx="5688632" cy="1200329"/>
          </a:xfrm>
          <a:prstGeom prst="rect">
            <a:avLst/>
          </a:prstGeom>
          <a:noFill/>
        </p:spPr>
        <p:txBody>
          <a:bodyPr wrap="square" rtlCol="0">
            <a:spAutoFit/>
          </a:bodyPr>
          <a:lstStyle/>
          <a:p>
            <a:r>
              <a:rPr lang="en-US" altLang="ja-JP" sz="7200" b="1" u="sng" dirty="0" smtClean="0">
                <a:latin typeface="HG正楷書体-PRO" pitchFamily="66" charset="-128"/>
                <a:ea typeface="HG正楷書体-PRO" pitchFamily="66" charset="-128"/>
              </a:rPr>
              <a:t>Summary</a:t>
            </a:r>
            <a:endParaRPr kumimoji="1" lang="ja-JP" altLang="en-US" sz="7200" b="1" u="sng" dirty="0">
              <a:latin typeface="HG正楷書体-PRO" pitchFamily="66" charset="-128"/>
              <a:ea typeface="HG正楷書体-PRO" pitchFamily="66" charset="-128"/>
            </a:endParaRPr>
          </a:p>
        </p:txBody>
      </p:sp>
    </p:spTree>
    <p:extLst>
      <p:ext uri="{BB962C8B-B14F-4D97-AF65-F5344CB8AC3E}">
        <p14:creationId xmlns:p14="http://schemas.microsoft.com/office/powerpoint/2010/main" val="184438278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23528" y="620688"/>
            <a:ext cx="8568952" cy="5509200"/>
          </a:xfrm>
          <a:prstGeom prst="rect">
            <a:avLst/>
          </a:prstGeom>
          <a:noFill/>
        </p:spPr>
        <p:txBody>
          <a:bodyPr wrap="square" rtlCol="0">
            <a:spAutoFit/>
          </a:bodyPr>
          <a:lstStyle/>
          <a:p>
            <a:r>
              <a:rPr lang="ja-JP" altLang="en-US" sz="3200" dirty="0" smtClean="0">
                <a:latin typeface="HGSｺﾞｼｯｸM" pitchFamily="50" charset="-128"/>
                <a:ea typeface="HGSｺﾞｼｯｸM" pitchFamily="50" charset="-128"/>
              </a:rPr>
              <a:t>目標：晴れ上がり直後の宇宙の</a:t>
            </a:r>
            <a:endParaRPr lang="en-US" altLang="ja-JP" sz="3200" dirty="0" smtClean="0">
              <a:latin typeface="HGSｺﾞｼｯｸM" pitchFamily="50" charset="-128"/>
              <a:ea typeface="HGSｺﾞｼｯｸM" pitchFamily="50" charset="-128"/>
            </a:endParaRPr>
          </a:p>
          <a:p>
            <a:r>
              <a:rPr lang="ja-JP" altLang="en-US" sz="3200" dirty="0" smtClean="0">
                <a:latin typeface="HGSｺﾞｼｯｸM" pitchFamily="50" charset="-128"/>
                <a:ea typeface="HGSｺﾞｼｯｸM" pitchFamily="50" charset="-128"/>
              </a:rPr>
              <a:t>　構造形成について理解</a:t>
            </a:r>
            <a:endParaRPr lang="en-US" altLang="ja-JP" sz="3200" dirty="0" smtClean="0">
              <a:latin typeface="HGSｺﾞｼｯｸM" pitchFamily="50" charset="-128"/>
              <a:ea typeface="HGSｺﾞｼｯｸM" pitchFamily="50" charset="-128"/>
            </a:endParaRPr>
          </a:p>
          <a:p>
            <a:r>
              <a:rPr kumimoji="1" lang="ja-JP" altLang="en-US" sz="3200" dirty="0" smtClean="0">
                <a:latin typeface="HGSｺﾞｼｯｸM" pitchFamily="50" charset="-128"/>
                <a:ea typeface="HGSｺﾞｼｯｸM" pitchFamily="50" charset="-128"/>
              </a:rPr>
              <a:t>方法：</a:t>
            </a:r>
            <a:r>
              <a:rPr kumimoji="1" lang="en-US" altLang="ja-JP" sz="3200" dirty="0" smtClean="0">
                <a:latin typeface="HGSｺﾞｼｯｸM" pitchFamily="50" charset="-128"/>
                <a:ea typeface="HGSｺﾞｼｯｸM" pitchFamily="50" charset="-128"/>
              </a:rPr>
              <a:t>Hubble</a:t>
            </a:r>
            <a:r>
              <a:rPr kumimoji="1" lang="ja-JP" altLang="en-US" sz="3200" dirty="0" smtClean="0">
                <a:latin typeface="HGSｺﾞｼｯｸM" pitchFamily="50" charset="-128"/>
                <a:ea typeface="HGSｺﾞｼｯｸM" pitchFamily="50" charset="-128"/>
              </a:rPr>
              <a:t>望遠鏡の</a:t>
            </a:r>
            <a:r>
              <a:rPr lang="ja-JP" altLang="en-US" sz="3200" dirty="0" smtClean="0">
                <a:latin typeface="HGSｺﾞｼｯｸM" pitchFamily="50" charset="-128"/>
                <a:ea typeface="HGSｺﾞｼｯｸM" pitchFamily="50" charset="-128"/>
              </a:rPr>
              <a:t>最新データ</a:t>
            </a:r>
            <a:r>
              <a:rPr lang="en-US" altLang="ja-JP" sz="3200" dirty="0" smtClean="0">
                <a:latin typeface="HGSｺﾞｼｯｸM" pitchFamily="50" charset="-128"/>
                <a:ea typeface="HGSｺﾞｼｯｸM" pitchFamily="50" charset="-128"/>
              </a:rPr>
              <a:t>(UDF12)</a:t>
            </a:r>
          </a:p>
          <a:p>
            <a:pPr lvl="1">
              <a:buFont typeface="Arial" pitchFamily="34" charset="0"/>
              <a:buChar char="•"/>
            </a:pPr>
            <a:r>
              <a:rPr lang="en-US" altLang="ja-JP" sz="3200" dirty="0" smtClean="0">
                <a:latin typeface="HGSｺﾞｼｯｸM" pitchFamily="50" charset="-128"/>
                <a:ea typeface="HGSｺﾞｼｯｸM" pitchFamily="50" charset="-128"/>
              </a:rPr>
              <a:t>Broad Band Filters</a:t>
            </a:r>
            <a:r>
              <a:rPr lang="ja-JP" altLang="en-US" sz="3200" dirty="0" smtClean="0">
                <a:latin typeface="HGSｺﾞｼｯｸM" pitchFamily="50" charset="-128"/>
                <a:ea typeface="HGSｺﾞｼｯｸM" pitchFamily="50" charset="-128"/>
              </a:rPr>
              <a:t>を用いて</a:t>
            </a:r>
            <a:endParaRPr lang="en-US" altLang="ja-JP" sz="3200" dirty="0" smtClean="0">
              <a:latin typeface="HGSｺﾞｼｯｸM" pitchFamily="50" charset="-128"/>
              <a:ea typeface="HGSｺﾞｼｯｸM" pitchFamily="50" charset="-128"/>
            </a:endParaRPr>
          </a:p>
          <a:p>
            <a:r>
              <a:rPr lang="ja-JP" altLang="en-US" sz="3200" dirty="0" smtClean="0">
                <a:latin typeface="HGSｺﾞｼｯｸM" pitchFamily="50" charset="-128"/>
                <a:ea typeface="HGSｺﾞｼｯｸM" pitchFamily="50" charset="-128"/>
              </a:rPr>
              <a:t>　 </a:t>
            </a:r>
            <a:r>
              <a:rPr lang="en-US" altLang="ja-JP" sz="3200" dirty="0" smtClean="0">
                <a:latin typeface="HGSｺﾞｼｯｸM" pitchFamily="50" charset="-128"/>
                <a:ea typeface="HGSｺﾞｼｯｸM" pitchFamily="50" charset="-128"/>
              </a:rPr>
              <a:t>z&gt;6</a:t>
            </a:r>
            <a:r>
              <a:rPr lang="ja-JP" altLang="en-US" sz="3200" dirty="0" smtClean="0">
                <a:latin typeface="HGSｺﾞｼｯｸM" pitchFamily="50" charset="-128"/>
                <a:ea typeface="HGSｺﾞｼｯｸM" pitchFamily="50" charset="-128"/>
              </a:rPr>
              <a:t>の銀河を取り出した。</a:t>
            </a:r>
            <a:endParaRPr lang="en-US" altLang="ja-JP" sz="3200" dirty="0" smtClean="0">
              <a:latin typeface="HGSｺﾞｼｯｸM" pitchFamily="50" charset="-128"/>
              <a:ea typeface="HGSｺﾞｼｯｸM" pitchFamily="50" charset="-128"/>
            </a:endParaRPr>
          </a:p>
          <a:p>
            <a:r>
              <a:rPr lang="ja-JP" altLang="en-US" sz="3200" dirty="0" smtClean="0">
                <a:latin typeface="HGSｺﾞｼｯｸM" pitchFamily="50" charset="-128"/>
                <a:ea typeface="HGSｺﾞｼｯｸM" pitchFamily="50" charset="-128"/>
              </a:rPr>
              <a:t>　銀河の半径と赤方偏移を求めた。</a:t>
            </a:r>
            <a:endParaRPr lang="en-US" altLang="ja-JP" sz="3200" dirty="0" smtClean="0">
              <a:latin typeface="HGSｺﾞｼｯｸM" pitchFamily="50" charset="-128"/>
              <a:ea typeface="HGSｺﾞｼｯｸM" pitchFamily="50" charset="-128"/>
            </a:endParaRPr>
          </a:p>
          <a:p>
            <a:r>
              <a:rPr lang="ja-JP" altLang="en-US" sz="3200" dirty="0" smtClean="0">
                <a:solidFill>
                  <a:srgbClr val="FF0000"/>
                </a:solidFill>
                <a:latin typeface="HGSｺﾞｼｯｸM" pitchFamily="50" charset="-128"/>
                <a:ea typeface="HGSｺﾞｼｯｸM" pitchFamily="50" charset="-128"/>
              </a:rPr>
              <a:t>結果：</a:t>
            </a:r>
            <a:r>
              <a:rPr lang="ja-JP" altLang="en-US" sz="3200" u="sng" dirty="0" smtClean="0">
                <a:solidFill>
                  <a:srgbClr val="FF0000"/>
                </a:solidFill>
                <a:latin typeface="HGSｺﾞｼｯｸM" pitchFamily="50" charset="-128"/>
                <a:ea typeface="HGSｺﾞｼｯｸM" pitchFamily="50" charset="-128"/>
              </a:rPr>
              <a:t>冪の指数は</a:t>
            </a:r>
            <a:r>
              <a:rPr lang="en-US" altLang="ja-JP" sz="3200" u="sng" dirty="0" smtClean="0">
                <a:solidFill>
                  <a:srgbClr val="FF0000"/>
                </a:solidFill>
                <a:latin typeface="HGSｺﾞｼｯｸM" pitchFamily="50" charset="-128"/>
                <a:ea typeface="HGSｺﾞｼｯｸM" pitchFamily="50" charset="-128"/>
              </a:rPr>
              <a:t>1.2±0.1</a:t>
            </a:r>
            <a:r>
              <a:rPr lang="ja-JP" altLang="en-US" sz="3200" u="sng" dirty="0" smtClean="0">
                <a:solidFill>
                  <a:srgbClr val="FF0000"/>
                </a:solidFill>
                <a:latin typeface="HGSｺﾞｼｯｸM" pitchFamily="50" charset="-128"/>
                <a:ea typeface="HGSｺﾞｼｯｸM" pitchFamily="50" charset="-128"/>
              </a:rPr>
              <a:t>で従来のモデルの</a:t>
            </a:r>
            <a:endParaRPr lang="en-US" altLang="ja-JP" sz="3200" u="sng" dirty="0" smtClean="0">
              <a:solidFill>
                <a:srgbClr val="FF0000"/>
              </a:solidFill>
              <a:latin typeface="HGSｺﾞｼｯｸM" pitchFamily="50" charset="-128"/>
              <a:ea typeface="HGSｺﾞｼｯｸM" pitchFamily="50" charset="-128"/>
            </a:endParaRPr>
          </a:p>
          <a:p>
            <a:r>
              <a:rPr lang="ja-JP" altLang="en-US" sz="3200" dirty="0" smtClean="0">
                <a:solidFill>
                  <a:srgbClr val="FF0000"/>
                </a:solidFill>
                <a:latin typeface="HGSｺﾞｼｯｸM" pitchFamily="50" charset="-128"/>
                <a:ea typeface="HGSｺﾞｼｯｸM" pitchFamily="50" charset="-128"/>
              </a:rPr>
              <a:t>　</a:t>
            </a:r>
            <a:r>
              <a:rPr lang="en-US" altLang="ja-JP" sz="3200" u="sng" dirty="0" smtClean="0">
                <a:solidFill>
                  <a:srgbClr val="FF0000"/>
                </a:solidFill>
                <a:latin typeface="HGSｺﾞｼｯｸM" pitchFamily="50" charset="-128"/>
                <a:ea typeface="HGSｺﾞｼｯｸM" pitchFamily="50" charset="-128"/>
              </a:rPr>
              <a:t>2σ(95%)</a:t>
            </a:r>
            <a:r>
              <a:rPr lang="ja-JP" altLang="en-US" sz="3200" u="sng" dirty="0" smtClean="0">
                <a:solidFill>
                  <a:srgbClr val="FF0000"/>
                </a:solidFill>
                <a:latin typeface="HGSｺﾞｼｯｸM" pitchFamily="50" charset="-128"/>
                <a:ea typeface="HGSｺﾞｼｯｸM" pitchFamily="50" charset="-128"/>
              </a:rPr>
              <a:t>の優位性でいずれとも一致しない。</a:t>
            </a:r>
            <a:endParaRPr lang="en-US" altLang="ja-JP" sz="3200" u="sng" dirty="0" smtClean="0">
              <a:solidFill>
                <a:srgbClr val="FF0000"/>
              </a:solidFill>
              <a:latin typeface="HGSｺﾞｼｯｸM" pitchFamily="50" charset="-128"/>
              <a:ea typeface="HGSｺﾞｼｯｸM" pitchFamily="50" charset="-128"/>
            </a:endParaRPr>
          </a:p>
          <a:p>
            <a:r>
              <a:rPr lang="ja-JP" altLang="en-US" sz="3200" dirty="0" smtClean="0">
                <a:latin typeface="HGSｺﾞｼｯｸM" pitchFamily="50" charset="-128"/>
                <a:ea typeface="HGSｺﾞｼｯｸM" pitchFamily="50" charset="-128"/>
              </a:rPr>
              <a:t>考察：銀河とハローの相対的なサイズが</a:t>
            </a:r>
            <a:endParaRPr lang="en-US" altLang="ja-JP" sz="3200" dirty="0" smtClean="0">
              <a:latin typeface="HGSｺﾞｼｯｸM" pitchFamily="50" charset="-128"/>
              <a:ea typeface="HGSｺﾞｼｯｸM" pitchFamily="50" charset="-128"/>
            </a:endParaRPr>
          </a:p>
          <a:p>
            <a:r>
              <a:rPr lang="ja-JP" altLang="en-US" sz="3200" dirty="0" smtClean="0">
                <a:latin typeface="HGSｺﾞｼｯｸM" pitchFamily="50" charset="-128"/>
                <a:ea typeface="HGSｺﾞｼｯｸM" pitchFamily="50" charset="-128"/>
              </a:rPr>
              <a:t>　時間発展するようなモデルが必要である。</a:t>
            </a:r>
            <a:endParaRPr lang="en-US" altLang="ja-JP" sz="3200" dirty="0" smtClean="0">
              <a:latin typeface="HGSｺﾞｼｯｸM" pitchFamily="50" charset="-128"/>
              <a:ea typeface="HGSｺﾞｼｯｸM" pitchFamily="50" charset="-128"/>
            </a:endParaRPr>
          </a:p>
          <a:p>
            <a:endParaRPr lang="en-US" altLang="ja-JP" sz="3200" u="sng" dirty="0" smtClean="0">
              <a:solidFill>
                <a:srgbClr val="FF0000"/>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35120721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descr="おわる.pn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645904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C:\Users\Sho\Desktop\Tex2Img_1362584398.jpg"/>
          <p:cNvPicPr>
            <a:picLocks noChangeAspect="1" noChangeArrowheads="1"/>
          </p:cNvPicPr>
          <p:nvPr/>
        </p:nvPicPr>
        <p:blipFill>
          <a:blip r:embed="rId2" cstate="print"/>
          <a:srcRect/>
          <a:stretch>
            <a:fillRect/>
          </a:stretch>
        </p:blipFill>
        <p:spPr bwMode="auto">
          <a:xfrm>
            <a:off x="1691680" y="188640"/>
            <a:ext cx="5946576" cy="743322"/>
          </a:xfrm>
          <a:prstGeom prst="rect">
            <a:avLst/>
          </a:prstGeom>
          <a:noFill/>
        </p:spPr>
      </p:pic>
      <p:grpSp>
        <p:nvGrpSpPr>
          <p:cNvPr id="3" name="グループ化 13"/>
          <p:cNvGrpSpPr/>
          <p:nvPr/>
        </p:nvGrpSpPr>
        <p:grpSpPr>
          <a:xfrm>
            <a:off x="564232" y="1052736"/>
            <a:ext cx="7608168" cy="5706126"/>
            <a:chOff x="564232" y="1052736"/>
            <a:chExt cx="7608168" cy="5706126"/>
          </a:xfrm>
        </p:grpSpPr>
        <p:pic>
          <p:nvPicPr>
            <p:cNvPr id="15" name="Picture 2" descr="C:\Users\Sho\Desktop\SpringSchoolPackage\(z,d)(z,t)\発表用資料\plot1.png"/>
            <p:cNvPicPr>
              <a:picLocks noChangeAspect="1" noChangeArrowheads="1"/>
            </p:cNvPicPr>
            <p:nvPr/>
          </p:nvPicPr>
          <p:blipFill>
            <a:blip r:embed="rId3" cstate="print"/>
            <a:srcRect/>
            <a:stretch>
              <a:fillRect/>
            </a:stretch>
          </p:blipFill>
          <p:spPr bwMode="auto">
            <a:xfrm>
              <a:off x="1163622" y="1700808"/>
              <a:ext cx="6720746" cy="5040560"/>
            </a:xfrm>
            <a:prstGeom prst="rect">
              <a:avLst/>
            </a:prstGeom>
            <a:noFill/>
            <a:ln>
              <a:solidFill>
                <a:schemeClr val="tx1"/>
              </a:solidFill>
            </a:ln>
          </p:spPr>
        </p:pic>
        <p:pic>
          <p:nvPicPr>
            <p:cNvPr id="16" name="Picture 2" descr="C:\Users\Sho\Desktop\SpringSchoolPackage\(z,d)(z,t)\発表用資料\plot2.png"/>
            <p:cNvPicPr>
              <a:picLocks noChangeAspect="1" noChangeArrowheads="1"/>
            </p:cNvPicPr>
            <p:nvPr/>
          </p:nvPicPr>
          <p:blipFill>
            <a:blip r:embed="rId4" cstate="print"/>
            <a:srcRect/>
            <a:stretch>
              <a:fillRect/>
            </a:stretch>
          </p:blipFill>
          <p:spPr bwMode="auto">
            <a:xfrm>
              <a:off x="564232" y="1052736"/>
              <a:ext cx="7608168" cy="5706126"/>
            </a:xfrm>
            <a:prstGeom prst="rect">
              <a:avLst/>
            </a:prstGeom>
            <a:noFill/>
            <a:ln>
              <a:solidFill>
                <a:schemeClr val="tx1"/>
              </a:solidFill>
            </a:ln>
          </p:spPr>
        </p:pic>
      </p:grpSp>
      <p:pic>
        <p:nvPicPr>
          <p:cNvPr id="3076" name="Picture 4" descr="C:\Users\Sho\Desktop\SpringSchoolPackage\(z,d)(z,t)\発表用資料\plot3.png"/>
          <p:cNvPicPr>
            <a:picLocks noChangeAspect="1" noChangeArrowheads="1"/>
          </p:cNvPicPr>
          <p:nvPr/>
        </p:nvPicPr>
        <p:blipFill>
          <a:blip r:embed="rId5" cstate="print"/>
          <a:srcRect/>
          <a:stretch>
            <a:fillRect/>
          </a:stretch>
        </p:blipFill>
        <p:spPr bwMode="auto">
          <a:xfrm>
            <a:off x="564231" y="1053244"/>
            <a:ext cx="7608169" cy="5706127"/>
          </a:xfrm>
          <a:prstGeom prst="rect">
            <a:avLst/>
          </a:prstGeom>
          <a:noFill/>
        </p:spPr>
      </p:pic>
      <p:grpSp>
        <p:nvGrpSpPr>
          <p:cNvPr id="4" name="グループ化 32"/>
          <p:cNvGrpSpPr/>
          <p:nvPr/>
        </p:nvGrpSpPr>
        <p:grpSpPr>
          <a:xfrm>
            <a:off x="1458888" y="3140968"/>
            <a:ext cx="1456928" cy="1368152"/>
            <a:chOff x="1458888" y="3140968"/>
            <a:chExt cx="1456928" cy="1368152"/>
          </a:xfrm>
        </p:grpSpPr>
        <p:pic>
          <p:nvPicPr>
            <p:cNvPr id="3080" name="Picture 8" descr="C:\Users\Sho\Desktop\Tex2Img_1362584484.jpg"/>
            <p:cNvPicPr>
              <a:picLocks noChangeAspect="1" noChangeArrowheads="1"/>
            </p:cNvPicPr>
            <p:nvPr/>
          </p:nvPicPr>
          <p:blipFill>
            <a:blip r:embed="rId6" cstate="print"/>
            <a:srcRect/>
            <a:stretch>
              <a:fillRect/>
            </a:stretch>
          </p:blipFill>
          <p:spPr bwMode="auto">
            <a:xfrm>
              <a:off x="1458888" y="4053830"/>
              <a:ext cx="1456928" cy="455290"/>
            </a:xfrm>
            <a:prstGeom prst="rect">
              <a:avLst/>
            </a:prstGeom>
            <a:noFill/>
          </p:spPr>
        </p:pic>
        <p:cxnSp>
          <p:nvCxnSpPr>
            <p:cNvPr id="32" name="直線矢印コネクタ 31"/>
            <p:cNvCxnSpPr/>
            <p:nvPr/>
          </p:nvCxnSpPr>
          <p:spPr>
            <a:xfrm flipV="1">
              <a:off x="1907704" y="3140968"/>
              <a:ext cx="0" cy="7920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グループ化 37"/>
          <p:cNvGrpSpPr/>
          <p:nvPr/>
        </p:nvGrpSpPr>
        <p:grpSpPr>
          <a:xfrm>
            <a:off x="2051720" y="2109614"/>
            <a:ext cx="2535136" cy="383282"/>
            <a:chOff x="2051720" y="2132856"/>
            <a:chExt cx="2535136" cy="383282"/>
          </a:xfrm>
        </p:grpSpPr>
        <p:pic>
          <p:nvPicPr>
            <p:cNvPr id="3081" name="Picture 9" descr="C:\Users\Sho\Desktop\Tex2Img_1362584578.jpg"/>
            <p:cNvPicPr>
              <a:picLocks noChangeAspect="1" noChangeArrowheads="1"/>
            </p:cNvPicPr>
            <p:nvPr/>
          </p:nvPicPr>
          <p:blipFill>
            <a:blip r:embed="rId7" cstate="print"/>
            <a:srcRect/>
            <a:stretch>
              <a:fillRect/>
            </a:stretch>
          </p:blipFill>
          <p:spPr bwMode="auto">
            <a:xfrm>
              <a:off x="3203848" y="2132856"/>
              <a:ext cx="1383008" cy="383282"/>
            </a:xfrm>
            <a:prstGeom prst="rect">
              <a:avLst/>
            </a:prstGeom>
            <a:noFill/>
          </p:spPr>
        </p:pic>
        <p:cxnSp>
          <p:nvCxnSpPr>
            <p:cNvPr id="35" name="直線矢印コネクタ 34"/>
            <p:cNvCxnSpPr/>
            <p:nvPr/>
          </p:nvCxnSpPr>
          <p:spPr>
            <a:xfrm flipH="1">
              <a:off x="2051720" y="2204864"/>
              <a:ext cx="108012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テキスト ボックス 38"/>
          <p:cNvSpPr txBox="1"/>
          <p:nvPr/>
        </p:nvSpPr>
        <p:spPr>
          <a:xfrm>
            <a:off x="4355976" y="2753633"/>
            <a:ext cx="4032448" cy="1323439"/>
          </a:xfrm>
          <a:prstGeom prst="rect">
            <a:avLst/>
          </a:prstGeom>
          <a:noFill/>
          <a:ln w="28575">
            <a:solidFill>
              <a:srgbClr val="FF0000"/>
            </a:solidFill>
          </a:ln>
        </p:spPr>
        <p:txBody>
          <a:bodyPr wrap="square" rtlCol="0">
            <a:spAutoFit/>
          </a:bodyPr>
          <a:lstStyle/>
          <a:p>
            <a:pPr algn="ctr"/>
            <a:r>
              <a:rPr kumimoji="1" lang="ja-JP" altLang="en-US" sz="4000" b="1" dirty="0" smtClean="0">
                <a:latin typeface="HGPｺﾞｼｯｸM" pitchFamily="50" charset="-128"/>
                <a:ea typeface="HGPｺﾞｼｯｸM" pitchFamily="50" charset="-128"/>
              </a:rPr>
              <a:t>二つで優位な</a:t>
            </a:r>
            <a:endParaRPr kumimoji="1" lang="en-US" altLang="ja-JP" sz="4000" b="1" dirty="0" smtClean="0">
              <a:latin typeface="HGPｺﾞｼｯｸM" pitchFamily="50" charset="-128"/>
              <a:ea typeface="HGPｺﾞｼｯｸM" pitchFamily="50" charset="-128"/>
            </a:endParaRPr>
          </a:p>
          <a:p>
            <a:pPr algn="ctr"/>
            <a:r>
              <a:rPr kumimoji="1" lang="ja-JP" altLang="en-US" sz="4000" b="1" dirty="0" smtClean="0">
                <a:latin typeface="HGPｺﾞｼｯｸM" pitchFamily="50" charset="-128"/>
                <a:ea typeface="HGPｺﾞｼｯｸM" pitchFamily="50" charset="-128"/>
              </a:rPr>
              <a:t>違いは見られない</a:t>
            </a:r>
            <a:endParaRPr kumimoji="1" lang="ja-JP" altLang="en-US" sz="4000" b="1" dirty="0">
              <a:latin typeface="HGPｺﾞｼｯｸM" pitchFamily="50" charset="-128"/>
              <a:ea typeface="HGPｺﾞｼｯｸM" pitchFamily="50" charset="-128"/>
            </a:endParaRPr>
          </a:p>
        </p:txBody>
      </p:sp>
    </p:spTree>
    <p:extLst>
      <p:ext uri="{BB962C8B-B14F-4D97-AF65-F5344CB8AC3E}">
        <p14:creationId xmlns:p14="http://schemas.microsoft.com/office/powerpoint/2010/main" val="10466230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heckerboard(across)">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ho\Desktop\plot1.png"/>
          <p:cNvPicPr>
            <a:picLocks noChangeAspect="1" noChangeArrowheads="1"/>
          </p:cNvPicPr>
          <p:nvPr/>
        </p:nvPicPr>
        <p:blipFill>
          <a:blip r:embed="rId3" cstate="print"/>
          <a:srcRect/>
          <a:stretch>
            <a:fillRect/>
          </a:stretch>
        </p:blipFill>
        <p:spPr bwMode="auto">
          <a:xfrm>
            <a:off x="1547664" y="1628800"/>
            <a:ext cx="6192687" cy="4365104"/>
          </a:xfrm>
          <a:prstGeom prst="rect">
            <a:avLst/>
          </a:prstGeom>
          <a:noFill/>
          <a:ln>
            <a:solidFill>
              <a:schemeClr val="tx1"/>
            </a:solidFill>
          </a:ln>
        </p:spPr>
      </p:pic>
      <p:grpSp>
        <p:nvGrpSpPr>
          <p:cNvPr id="3" name="グループ化 2"/>
          <p:cNvGrpSpPr/>
          <p:nvPr/>
        </p:nvGrpSpPr>
        <p:grpSpPr>
          <a:xfrm>
            <a:off x="179512" y="1628800"/>
            <a:ext cx="1952600" cy="2528664"/>
            <a:chOff x="-108520" y="2132856"/>
            <a:chExt cx="1952600" cy="2528664"/>
          </a:xfrm>
        </p:grpSpPr>
        <p:sp>
          <p:nvSpPr>
            <p:cNvPr id="4" name="テキスト ボックス 3"/>
            <p:cNvSpPr txBox="1"/>
            <p:nvPr/>
          </p:nvSpPr>
          <p:spPr>
            <a:xfrm>
              <a:off x="-108520" y="2492896"/>
              <a:ext cx="1800200" cy="800219"/>
            </a:xfrm>
            <a:prstGeom prst="rect">
              <a:avLst/>
            </a:prstGeom>
            <a:noFill/>
          </p:spPr>
          <p:txBody>
            <a:bodyPr wrap="square" rtlCol="0">
              <a:spAutoFit/>
            </a:bodyPr>
            <a:lstStyle/>
            <a:p>
              <a:pPr algn="ctr"/>
              <a:r>
                <a:rPr lang="ja-JP" altLang="en-US" sz="2000" b="1" dirty="0" smtClean="0">
                  <a:solidFill>
                    <a:srgbClr val="FF0000"/>
                  </a:solidFill>
                </a:rPr>
                <a:t>銀河</a:t>
              </a:r>
              <a:endParaRPr lang="en-US" altLang="ja-JP" sz="2000" b="1" dirty="0" smtClean="0">
                <a:solidFill>
                  <a:srgbClr val="FF0000"/>
                </a:solidFill>
              </a:endParaRPr>
            </a:p>
            <a:p>
              <a:pPr algn="ctr"/>
              <a:r>
                <a:rPr lang="ja-JP" altLang="en-US" sz="2000" b="1" dirty="0" smtClean="0">
                  <a:solidFill>
                    <a:srgbClr val="FF0000"/>
                  </a:solidFill>
                </a:rPr>
                <a:t>半径</a:t>
              </a:r>
              <a:r>
                <a:rPr lang="en-US" altLang="ja-JP" sz="2600" b="1" dirty="0" smtClean="0">
                  <a:solidFill>
                    <a:srgbClr val="FF0000"/>
                  </a:solidFill>
                </a:rPr>
                <a:t>:r</a:t>
              </a:r>
            </a:p>
          </p:txBody>
        </p:sp>
        <p:cxnSp>
          <p:nvCxnSpPr>
            <p:cNvPr id="5" name="直線矢印コネクタ 4"/>
            <p:cNvCxnSpPr/>
            <p:nvPr/>
          </p:nvCxnSpPr>
          <p:spPr>
            <a:xfrm flipH="1" flipV="1">
              <a:off x="1835696" y="2132856"/>
              <a:ext cx="8384" cy="25286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グループ化 5"/>
          <p:cNvGrpSpPr/>
          <p:nvPr/>
        </p:nvGrpSpPr>
        <p:grpSpPr>
          <a:xfrm>
            <a:off x="5220072" y="5013176"/>
            <a:ext cx="3923928" cy="599966"/>
            <a:chOff x="4355976" y="5709354"/>
            <a:chExt cx="3923928" cy="599966"/>
          </a:xfrm>
        </p:grpSpPr>
        <p:cxnSp>
          <p:nvCxnSpPr>
            <p:cNvPr id="7" name="直線矢印コネクタ 6"/>
            <p:cNvCxnSpPr/>
            <p:nvPr/>
          </p:nvCxnSpPr>
          <p:spPr>
            <a:xfrm>
              <a:off x="4355976" y="6309320"/>
              <a:ext cx="25922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6516216" y="5709354"/>
              <a:ext cx="1763688" cy="492443"/>
            </a:xfrm>
            <a:prstGeom prst="rect">
              <a:avLst/>
            </a:prstGeom>
            <a:noFill/>
          </p:spPr>
          <p:txBody>
            <a:bodyPr wrap="square" rtlCol="0">
              <a:spAutoFit/>
            </a:bodyPr>
            <a:lstStyle/>
            <a:p>
              <a:pPr algn="ctr"/>
              <a:r>
                <a:rPr kumimoji="1" lang="ja-JP" altLang="en-US" sz="2000" b="1" dirty="0" smtClean="0">
                  <a:solidFill>
                    <a:srgbClr val="FF0000"/>
                  </a:solidFill>
                </a:rPr>
                <a:t>赤方偏移</a:t>
              </a:r>
              <a:r>
                <a:rPr kumimoji="1" lang="ja-JP" altLang="en-US" sz="2600" b="1" dirty="0" smtClean="0">
                  <a:solidFill>
                    <a:srgbClr val="FF0000"/>
                  </a:solidFill>
                </a:rPr>
                <a:t>：</a:t>
              </a:r>
              <a:r>
                <a:rPr kumimoji="1" lang="en-US" altLang="ja-JP" sz="2600" b="1" dirty="0" smtClean="0">
                  <a:solidFill>
                    <a:srgbClr val="FF0000"/>
                  </a:solidFill>
                </a:rPr>
                <a:t>z</a:t>
              </a:r>
              <a:endParaRPr kumimoji="1" lang="ja-JP" altLang="en-US" sz="2600" b="1" dirty="0">
                <a:solidFill>
                  <a:srgbClr val="FF0000"/>
                </a:solidFill>
              </a:endParaRPr>
            </a:p>
          </p:txBody>
        </p:sp>
      </p:grpSp>
      <p:sp>
        <p:nvSpPr>
          <p:cNvPr id="9" name="正方形/長方形 8"/>
          <p:cNvSpPr/>
          <p:nvPr/>
        </p:nvSpPr>
        <p:spPr>
          <a:xfrm>
            <a:off x="6228184" y="1124744"/>
            <a:ext cx="2411760" cy="369332"/>
          </a:xfrm>
          <a:prstGeom prst="rect">
            <a:avLst/>
          </a:prstGeom>
        </p:spPr>
        <p:txBody>
          <a:bodyPr wrap="square">
            <a:spAutoFit/>
          </a:bodyPr>
          <a:lstStyle/>
          <a:p>
            <a:pPr algn="ctr"/>
            <a:r>
              <a:rPr lang="en-US" altLang="ja-JP" b="1" u="sng" dirty="0" smtClean="0">
                <a:latin typeface="HGPｺﾞｼｯｸM" pitchFamily="50" charset="-128"/>
                <a:ea typeface="HGPｺﾞｼｯｸM" pitchFamily="50" charset="-128"/>
              </a:rPr>
              <a:t>(</a:t>
            </a:r>
            <a:r>
              <a:rPr lang="en-US" altLang="ja-JP" b="1" u="sng" dirty="0" err="1" smtClean="0">
                <a:latin typeface="HGPｺﾞｼｯｸM" pitchFamily="50" charset="-128"/>
                <a:ea typeface="HGPｺﾞｼｯｸM" pitchFamily="50" charset="-128"/>
              </a:rPr>
              <a:t>Bouwens</a:t>
            </a:r>
            <a:r>
              <a:rPr lang="en-US" altLang="ja-JP" b="1" u="sng" dirty="0" smtClean="0">
                <a:latin typeface="HGPｺﾞｼｯｸM" pitchFamily="50" charset="-128"/>
                <a:ea typeface="HGPｺﾞｼｯｸM" pitchFamily="50" charset="-128"/>
              </a:rPr>
              <a:t> et.al. 2004)</a:t>
            </a:r>
            <a:endParaRPr lang="ja-JP" altLang="en-US" b="1" u="sng" dirty="0">
              <a:latin typeface="HGPｺﾞｼｯｸM" pitchFamily="50" charset="-128"/>
              <a:ea typeface="HGPｺﾞｼｯｸM" pitchFamily="50" charset="-128"/>
            </a:endParaRPr>
          </a:p>
        </p:txBody>
      </p:sp>
      <p:pic>
        <p:nvPicPr>
          <p:cNvPr id="1032" name="Picture 8" descr="http://www.sciweavers.org/download/Tex2Img_1362662790.png"/>
          <p:cNvPicPr>
            <a:picLocks noChangeAspect="1" noChangeArrowheads="1"/>
          </p:cNvPicPr>
          <p:nvPr/>
        </p:nvPicPr>
        <p:blipFill>
          <a:blip r:embed="rId4" cstate="print"/>
          <a:srcRect/>
          <a:stretch>
            <a:fillRect/>
          </a:stretch>
        </p:blipFill>
        <p:spPr bwMode="auto">
          <a:xfrm>
            <a:off x="6084168" y="4293096"/>
            <a:ext cx="1352550" cy="295275"/>
          </a:xfrm>
          <a:prstGeom prst="rect">
            <a:avLst/>
          </a:prstGeom>
          <a:noFill/>
        </p:spPr>
      </p:pic>
      <p:pic>
        <p:nvPicPr>
          <p:cNvPr id="1034" name="Picture 10" descr="http://www.sciweavers.org/download/Tex2Img_1362662899.png"/>
          <p:cNvPicPr>
            <a:picLocks noChangeAspect="1" noChangeArrowheads="1"/>
          </p:cNvPicPr>
          <p:nvPr/>
        </p:nvPicPr>
        <p:blipFill>
          <a:blip r:embed="rId5" cstate="print"/>
          <a:srcRect/>
          <a:stretch>
            <a:fillRect/>
          </a:stretch>
        </p:blipFill>
        <p:spPr bwMode="auto">
          <a:xfrm>
            <a:off x="-1692696" y="4437112"/>
            <a:ext cx="1352550" cy="381000"/>
          </a:xfrm>
          <a:prstGeom prst="rect">
            <a:avLst/>
          </a:prstGeom>
          <a:noFill/>
        </p:spPr>
      </p:pic>
      <p:sp>
        <p:nvSpPr>
          <p:cNvPr id="12" name="テキスト ボックス 11"/>
          <p:cNvSpPr txBox="1"/>
          <p:nvPr/>
        </p:nvSpPr>
        <p:spPr>
          <a:xfrm>
            <a:off x="2267744" y="476672"/>
            <a:ext cx="4464496" cy="523220"/>
          </a:xfrm>
          <a:prstGeom prst="rect">
            <a:avLst/>
          </a:prstGeom>
          <a:noFill/>
        </p:spPr>
        <p:txBody>
          <a:bodyPr wrap="square" rtlCol="0">
            <a:spAutoFit/>
          </a:bodyPr>
          <a:lstStyle/>
          <a:p>
            <a:r>
              <a:rPr lang="ja-JP" altLang="en-US" sz="2800" b="1" dirty="0" smtClean="0"/>
              <a:t>銀河半径と赤方偏移の関係</a:t>
            </a:r>
            <a:endParaRPr kumimoji="1" lang="ja-JP" altLang="en-US" sz="2800" b="1" dirty="0"/>
          </a:p>
        </p:txBody>
      </p:sp>
      <p:pic>
        <p:nvPicPr>
          <p:cNvPr id="6146" name="Picture 2" descr="http://www.sciweavers.org/download/Tex2Img_1362709251.jpg"/>
          <p:cNvPicPr>
            <a:picLocks noChangeAspect="1" noChangeArrowheads="1"/>
          </p:cNvPicPr>
          <p:nvPr/>
        </p:nvPicPr>
        <p:blipFill>
          <a:blip r:embed="rId6" cstate="print"/>
          <a:srcRect/>
          <a:stretch>
            <a:fillRect/>
          </a:stretch>
        </p:blipFill>
        <p:spPr bwMode="auto">
          <a:xfrm>
            <a:off x="5436096" y="5157192"/>
            <a:ext cx="1524000" cy="295275"/>
          </a:xfrm>
          <a:prstGeom prst="rect">
            <a:avLst/>
          </a:prstGeom>
          <a:noFill/>
        </p:spPr>
      </p:pic>
    </p:spTree>
    <p:extLst>
      <p:ext uri="{BB962C8B-B14F-4D97-AF65-F5344CB8AC3E}">
        <p14:creationId xmlns:p14="http://schemas.microsoft.com/office/powerpoint/2010/main" val="9500349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Sho\Desktop\plot1.png"/>
          <p:cNvPicPr>
            <a:picLocks noChangeAspect="1" noChangeArrowheads="1"/>
          </p:cNvPicPr>
          <p:nvPr/>
        </p:nvPicPr>
        <p:blipFill>
          <a:blip r:embed="rId3" cstate="print"/>
          <a:srcRect/>
          <a:stretch>
            <a:fillRect/>
          </a:stretch>
        </p:blipFill>
        <p:spPr bwMode="auto">
          <a:xfrm>
            <a:off x="971601" y="1538791"/>
            <a:ext cx="6936770" cy="5202577"/>
          </a:xfrm>
          <a:prstGeom prst="rect">
            <a:avLst/>
          </a:prstGeom>
          <a:noFill/>
        </p:spPr>
      </p:pic>
      <p:sp>
        <p:nvSpPr>
          <p:cNvPr id="5" name="テキスト ボックス 4"/>
          <p:cNvSpPr txBox="1"/>
          <p:nvPr/>
        </p:nvSpPr>
        <p:spPr>
          <a:xfrm>
            <a:off x="467544" y="44624"/>
            <a:ext cx="7632848" cy="1538883"/>
          </a:xfrm>
          <a:prstGeom prst="rect">
            <a:avLst/>
          </a:prstGeom>
          <a:noFill/>
        </p:spPr>
        <p:txBody>
          <a:bodyPr wrap="square" rtlCol="0">
            <a:spAutoFit/>
          </a:bodyPr>
          <a:lstStyle/>
          <a:p>
            <a:pPr algn="ctr"/>
            <a:r>
              <a:rPr lang="ja-JP" altLang="en-US" sz="5400" b="1" u="sng" dirty="0">
                <a:latin typeface="HGPｺﾞｼｯｸM" pitchFamily="50" charset="-128"/>
                <a:ea typeface="HGPｺﾞｼｯｸM" pitchFamily="50" charset="-128"/>
              </a:rPr>
              <a:t>これまでの</a:t>
            </a:r>
            <a:r>
              <a:rPr lang="ja-JP" altLang="en-US" sz="5400" b="1" u="sng" dirty="0" smtClean="0">
                <a:latin typeface="HGPｺﾞｼｯｸM" pitchFamily="50" charset="-128"/>
                <a:ea typeface="HGPｺﾞｼｯｸM" pitchFamily="50" charset="-128"/>
              </a:rPr>
              <a:t>結果</a:t>
            </a:r>
            <a:endParaRPr lang="en-US" altLang="ja-JP" sz="5400" b="1" u="sng" dirty="0" smtClean="0">
              <a:latin typeface="HGPｺﾞｼｯｸM" pitchFamily="50" charset="-128"/>
              <a:ea typeface="HGPｺﾞｼｯｸM" pitchFamily="50" charset="-128"/>
            </a:endParaRPr>
          </a:p>
          <a:p>
            <a:pPr algn="ctr"/>
            <a:r>
              <a:rPr lang="en-US" altLang="ja-JP" sz="4000" b="1" u="sng" dirty="0" smtClean="0">
                <a:latin typeface="HGPｺﾞｼｯｸM" pitchFamily="50" charset="-128"/>
                <a:ea typeface="HGPｺﾞｼｯｸM" pitchFamily="50" charset="-128"/>
              </a:rPr>
              <a:t>(</a:t>
            </a:r>
            <a:r>
              <a:rPr lang="en-US" altLang="ja-JP" sz="4000" b="1" u="sng" dirty="0" err="1" smtClean="0">
                <a:latin typeface="HGPｺﾞｼｯｸM" pitchFamily="50" charset="-128"/>
                <a:ea typeface="HGPｺﾞｼｯｸM" pitchFamily="50" charset="-128"/>
              </a:rPr>
              <a:t>Bouwens</a:t>
            </a:r>
            <a:r>
              <a:rPr lang="en-US" altLang="ja-JP" sz="4000" b="1" u="sng" dirty="0" smtClean="0">
                <a:latin typeface="HGPｺﾞｼｯｸM" pitchFamily="50" charset="-128"/>
                <a:ea typeface="HGPｺﾞｼｯｸM" pitchFamily="50" charset="-128"/>
              </a:rPr>
              <a:t> et.al. 2004)</a:t>
            </a:r>
            <a:endParaRPr kumimoji="1" lang="ja-JP" altLang="en-US" sz="4000" b="1" u="sng" dirty="0">
              <a:latin typeface="HGPｺﾞｼｯｸM" pitchFamily="50" charset="-128"/>
              <a:ea typeface="HGPｺﾞｼｯｸM" pitchFamily="50" charset="-128"/>
            </a:endParaRPr>
          </a:p>
        </p:txBody>
      </p:sp>
      <p:grpSp>
        <p:nvGrpSpPr>
          <p:cNvPr id="2" name="グループ化 9"/>
          <p:cNvGrpSpPr/>
          <p:nvPr/>
        </p:nvGrpSpPr>
        <p:grpSpPr>
          <a:xfrm>
            <a:off x="2987824" y="5528845"/>
            <a:ext cx="5112568" cy="492443"/>
            <a:chOff x="3059832" y="5816877"/>
            <a:chExt cx="5112568" cy="492443"/>
          </a:xfrm>
        </p:grpSpPr>
        <p:cxnSp>
          <p:nvCxnSpPr>
            <p:cNvPr id="7" name="直線矢印コネクタ 6"/>
            <p:cNvCxnSpPr/>
            <p:nvPr/>
          </p:nvCxnSpPr>
          <p:spPr>
            <a:xfrm>
              <a:off x="3707904" y="6309320"/>
              <a:ext cx="410445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059832" y="5816877"/>
              <a:ext cx="5112568" cy="492443"/>
            </a:xfrm>
            <a:prstGeom prst="rect">
              <a:avLst/>
            </a:prstGeom>
            <a:noFill/>
          </p:spPr>
          <p:txBody>
            <a:bodyPr wrap="square" rtlCol="0">
              <a:spAutoFit/>
            </a:bodyPr>
            <a:lstStyle/>
            <a:p>
              <a:pPr algn="ctr"/>
              <a:r>
                <a:rPr kumimoji="1" lang="ja-JP" altLang="en-US" sz="2600" b="1" dirty="0" smtClean="0">
                  <a:solidFill>
                    <a:srgbClr val="FF0000"/>
                  </a:solidFill>
                </a:rPr>
                <a:t>赤方偏移パラメター：</a:t>
              </a:r>
              <a:r>
                <a:rPr kumimoji="1" lang="en-US" altLang="ja-JP" sz="2600" b="1" dirty="0" smtClean="0">
                  <a:solidFill>
                    <a:srgbClr val="FF0000"/>
                  </a:solidFill>
                </a:rPr>
                <a:t>z</a:t>
              </a:r>
              <a:endParaRPr kumimoji="1" lang="ja-JP" altLang="en-US" sz="2600" b="1" dirty="0">
                <a:solidFill>
                  <a:srgbClr val="FF0000"/>
                </a:solidFill>
              </a:endParaRPr>
            </a:p>
          </p:txBody>
        </p:sp>
      </p:grpSp>
      <p:grpSp>
        <p:nvGrpSpPr>
          <p:cNvPr id="3" name="グループ化 12"/>
          <p:cNvGrpSpPr/>
          <p:nvPr/>
        </p:nvGrpSpPr>
        <p:grpSpPr>
          <a:xfrm>
            <a:off x="323528" y="1568405"/>
            <a:ext cx="2376264" cy="3093115"/>
            <a:chOff x="323528" y="1568405"/>
            <a:chExt cx="2376264" cy="3093115"/>
          </a:xfrm>
        </p:grpSpPr>
        <p:sp>
          <p:nvSpPr>
            <p:cNvPr id="9" name="テキスト ボックス 8"/>
            <p:cNvSpPr txBox="1"/>
            <p:nvPr/>
          </p:nvSpPr>
          <p:spPr>
            <a:xfrm>
              <a:off x="323528" y="1568405"/>
              <a:ext cx="2376264" cy="492443"/>
            </a:xfrm>
            <a:prstGeom prst="rect">
              <a:avLst/>
            </a:prstGeom>
            <a:noFill/>
          </p:spPr>
          <p:txBody>
            <a:bodyPr wrap="square" rtlCol="0">
              <a:spAutoFit/>
            </a:bodyPr>
            <a:lstStyle/>
            <a:p>
              <a:pPr algn="ctr"/>
              <a:r>
                <a:rPr lang="ja-JP" altLang="en-US" sz="2600" b="1" dirty="0" smtClean="0">
                  <a:solidFill>
                    <a:srgbClr val="FF0000"/>
                  </a:solidFill>
                </a:rPr>
                <a:t>半光度半径</a:t>
              </a:r>
              <a:r>
                <a:rPr lang="en-US" altLang="ja-JP" sz="2600" b="1" dirty="0" smtClean="0">
                  <a:solidFill>
                    <a:srgbClr val="FF0000"/>
                  </a:solidFill>
                </a:rPr>
                <a:t>:r</a:t>
              </a:r>
            </a:p>
          </p:txBody>
        </p:sp>
        <p:cxnSp>
          <p:nvCxnSpPr>
            <p:cNvPr id="11" name="直線矢印コネクタ 10"/>
            <p:cNvCxnSpPr/>
            <p:nvPr/>
          </p:nvCxnSpPr>
          <p:spPr>
            <a:xfrm flipH="1" flipV="1">
              <a:off x="2051720" y="1988840"/>
              <a:ext cx="8384" cy="26726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グループ化 22"/>
          <p:cNvGrpSpPr/>
          <p:nvPr/>
        </p:nvGrpSpPr>
        <p:grpSpPr>
          <a:xfrm>
            <a:off x="3779912" y="3063179"/>
            <a:ext cx="3923928" cy="869877"/>
            <a:chOff x="-2844824" y="2780928"/>
            <a:chExt cx="3923928" cy="869877"/>
          </a:xfrm>
        </p:grpSpPr>
        <p:pic>
          <p:nvPicPr>
            <p:cNvPr id="1027" name="Picture 3" descr="C:\Users\Sho\Desktop\SpringSchoolPackage\結果・発表資料\Tex2Img_1362658606.jpg"/>
            <p:cNvPicPr>
              <a:picLocks noChangeAspect="1" noChangeArrowheads="1"/>
            </p:cNvPicPr>
            <p:nvPr/>
          </p:nvPicPr>
          <p:blipFill>
            <a:blip r:embed="rId4" cstate="print"/>
            <a:srcRect/>
            <a:stretch>
              <a:fillRect/>
            </a:stretch>
          </p:blipFill>
          <p:spPr bwMode="auto">
            <a:xfrm>
              <a:off x="-2404720" y="2852936"/>
              <a:ext cx="1539608" cy="373757"/>
            </a:xfrm>
            <a:prstGeom prst="rect">
              <a:avLst/>
            </a:prstGeom>
            <a:noFill/>
          </p:spPr>
        </p:pic>
        <p:sp>
          <p:nvSpPr>
            <p:cNvPr id="21" name="テキスト ボックス 20"/>
            <p:cNvSpPr txBox="1"/>
            <p:nvPr/>
          </p:nvSpPr>
          <p:spPr>
            <a:xfrm>
              <a:off x="-2844824" y="2780928"/>
              <a:ext cx="3923928" cy="492443"/>
            </a:xfrm>
            <a:prstGeom prst="rect">
              <a:avLst/>
            </a:prstGeom>
            <a:noFill/>
          </p:spPr>
          <p:txBody>
            <a:bodyPr wrap="square" rtlCol="0">
              <a:spAutoFit/>
            </a:bodyPr>
            <a:lstStyle/>
            <a:p>
              <a:r>
                <a:rPr kumimoji="1" lang="ja-JP" altLang="en-US" sz="2600" b="1" dirty="0" smtClean="0">
                  <a:latin typeface="HGｺﾞｼｯｸM" pitchFamily="49" charset="-128"/>
                  <a:ea typeface="HGｺﾞｼｯｸM" pitchFamily="49" charset="-128"/>
                </a:rPr>
                <a:t>冪　　　　　でフィット</a:t>
              </a:r>
              <a:endParaRPr lang="en-US" altLang="ja-JP" sz="2600" b="1" dirty="0" smtClean="0">
                <a:latin typeface="HGｺﾞｼｯｸM" pitchFamily="49" charset="-128"/>
                <a:ea typeface="HGｺﾞｼｯｸM" pitchFamily="49" charset="-128"/>
              </a:endParaRPr>
            </a:p>
          </p:txBody>
        </p:sp>
        <p:pic>
          <p:nvPicPr>
            <p:cNvPr id="1028" name="Picture 4" descr="C:\Users\Sho\Desktop\SpringSchoolPackage\結果・発表資料\Tex2Img_1362658877.jpg"/>
            <p:cNvPicPr>
              <a:picLocks noChangeAspect="1" noChangeArrowheads="1"/>
            </p:cNvPicPr>
            <p:nvPr/>
          </p:nvPicPr>
          <p:blipFill>
            <a:blip r:embed="rId5" cstate="print"/>
            <a:srcRect/>
            <a:stretch>
              <a:fillRect/>
            </a:stretch>
          </p:blipFill>
          <p:spPr bwMode="auto">
            <a:xfrm>
              <a:off x="-2340768" y="3284984"/>
              <a:ext cx="2385303" cy="365821"/>
            </a:xfrm>
            <a:prstGeom prst="rect">
              <a:avLst/>
            </a:prstGeom>
            <a:noFill/>
          </p:spPr>
        </p:pic>
      </p:grpSp>
      <p:grpSp>
        <p:nvGrpSpPr>
          <p:cNvPr id="6" name="グループ化 17"/>
          <p:cNvGrpSpPr/>
          <p:nvPr/>
        </p:nvGrpSpPr>
        <p:grpSpPr>
          <a:xfrm>
            <a:off x="5724128" y="3452807"/>
            <a:ext cx="2519772" cy="1704385"/>
            <a:chOff x="4788024" y="2516703"/>
            <a:chExt cx="2519772" cy="1704385"/>
          </a:xfrm>
        </p:grpSpPr>
        <p:sp>
          <p:nvSpPr>
            <p:cNvPr id="14" name="右矢印 13"/>
            <p:cNvSpPr/>
            <p:nvPr/>
          </p:nvSpPr>
          <p:spPr>
            <a:xfrm>
              <a:off x="4932040" y="3717032"/>
              <a:ext cx="2375756" cy="504056"/>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788024" y="3284984"/>
              <a:ext cx="2088232" cy="707886"/>
            </a:xfrm>
            <a:prstGeom prst="rect">
              <a:avLst/>
            </a:prstGeom>
            <a:noFill/>
          </p:spPr>
          <p:txBody>
            <a:bodyPr wrap="square" rtlCol="0">
              <a:spAutoFit/>
            </a:bodyPr>
            <a:lstStyle/>
            <a:p>
              <a:pPr algn="ctr"/>
              <a:r>
                <a:rPr lang="en-US" altLang="ja-JP" sz="4000" b="1" dirty="0" smtClean="0">
                  <a:solidFill>
                    <a:schemeClr val="accent2">
                      <a:lumMod val="50000"/>
                    </a:schemeClr>
                  </a:solidFill>
                </a:rPr>
                <a:t>Z&gt;6</a:t>
              </a:r>
              <a:endParaRPr lang="en-US" altLang="ja-JP" sz="5000" b="1" dirty="0" smtClean="0">
                <a:solidFill>
                  <a:schemeClr val="accent2">
                    <a:lumMod val="50000"/>
                  </a:schemeClr>
                </a:solidFill>
              </a:endParaRPr>
            </a:p>
          </p:txBody>
        </p:sp>
        <p:sp>
          <p:nvSpPr>
            <p:cNvPr id="17" name="テキスト ボックス 16"/>
            <p:cNvSpPr txBox="1"/>
            <p:nvPr/>
          </p:nvSpPr>
          <p:spPr>
            <a:xfrm>
              <a:off x="5364088" y="2516703"/>
              <a:ext cx="864096" cy="1200329"/>
            </a:xfrm>
            <a:prstGeom prst="rect">
              <a:avLst/>
            </a:prstGeom>
            <a:noFill/>
          </p:spPr>
          <p:txBody>
            <a:bodyPr wrap="square" rtlCol="0">
              <a:spAutoFit/>
            </a:bodyPr>
            <a:lstStyle/>
            <a:p>
              <a:pPr algn="ctr"/>
              <a:r>
                <a:rPr lang="en-US" altLang="ja-JP" sz="7200" b="1" dirty="0" smtClean="0">
                  <a:solidFill>
                    <a:schemeClr val="accent2">
                      <a:lumMod val="50000"/>
                    </a:schemeClr>
                  </a:solidFill>
                </a:rPr>
                <a:t>?</a:t>
              </a:r>
            </a:p>
          </p:txBody>
        </p:sp>
      </p:grpSp>
      <p:grpSp>
        <p:nvGrpSpPr>
          <p:cNvPr id="10" name="グループ化 29"/>
          <p:cNvGrpSpPr/>
          <p:nvPr/>
        </p:nvGrpSpPr>
        <p:grpSpPr>
          <a:xfrm>
            <a:off x="2195736" y="2492896"/>
            <a:ext cx="1815056" cy="2205245"/>
            <a:chOff x="2195736" y="2492896"/>
            <a:chExt cx="1815056" cy="2205245"/>
          </a:xfrm>
        </p:grpSpPr>
        <p:pic>
          <p:nvPicPr>
            <p:cNvPr id="25" name="Picture 9" descr="C:\Users\Sho\Desktop\Tex2Img_1362584578.jpg"/>
            <p:cNvPicPr>
              <a:picLocks noChangeAspect="1" noChangeArrowheads="1"/>
            </p:cNvPicPr>
            <p:nvPr/>
          </p:nvPicPr>
          <p:blipFill>
            <a:blip r:embed="rId6" cstate="print"/>
            <a:srcRect/>
            <a:stretch>
              <a:fillRect/>
            </a:stretch>
          </p:blipFill>
          <p:spPr bwMode="auto">
            <a:xfrm>
              <a:off x="2627784" y="2492896"/>
              <a:ext cx="1383008" cy="383282"/>
            </a:xfrm>
            <a:prstGeom prst="rect">
              <a:avLst/>
            </a:prstGeom>
            <a:noFill/>
          </p:spPr>
        </p:pic>
        <p:cxnSp>
          <p:nvCxnSpPr>
            <p:cNvPr id="26" name="直線矢印コネクタ 25"/>
            <p:cNvCxnSpPr/>
            <p:nvPr/>
          </p:nvCxnSpPr>
          <p:spPr>
            <a:xfrm flipH="1">
              <a:off x="2483768" y="2492896"/>
              <a:ext cx="93610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8" descr="C:\Users\Sho\Desktop\Tex2Img_1362584484.jpg"/>
            <p:cNvPicPr>
              <a:picLocks noChangeAspect="1" noChangeArrowheads="1"/>
            </p:cNvPicPr>
            <p:nvPr/>
          </p:nvPicPr>
          <p:blipFill>
            <a:blip r:embed="rId7" cstate="print"/>
            <a:srcRect/>
            <a:stretch>
              <a:fillRect/>
            </a:stretch>
          </p:blipFill>
          <p:spPr bwMode="auto">
            <a:xfrm>
              <a:off x="2195736" y="4293096"/>
              <a:ext cx="1296144" cy="405045"/>
            </a:xfrm>
            <a:prstGeom prst="rect">
              <a:avLst/>
            </a:prstGeom>
            <a:noFill/>
          </p:spPr>
        </p:pic>
        <p:cxnSp>
          <p:nvCxnSpPr>
            <p:cNvPr id="29" name="直線矢印コネクタ 28"/>
            <p:cNvCxnSpPr/>
            <p:nvPr/>
          </p:nvCxnSpPr>
          <p:spPr>
            <a:xfrm flipV="1">
              <a:off x="2699792" y="3501008"/>
              <a:ext cx="0" cy="7920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6739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16" fill="hold" nodeType="clickEffect">
                                  <p:stCondLst>
                                    <p:cond delay="0"/>
                                  </p:stCondLst>
                                  <p:childTnLst>
                                    <p:animEffect transition="out" filter="box(in)">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ox(i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51520" y="272842"/>
            <a:ext cx="8928992" cy="707886"/>
          </a:xfrm>
          <a:prstGeom prst="rect">
            <a:avLst/>
          </a:prstGeom>
          <a:noFill/>
        </p:spPr>
        <p:txBody>
          <a:bodyPr wrap="square" rtlCol="0">
            <a:spAutoFit/>
          </a:bodyPr>
          <a:lstStyle/>
          <a:p>
            <a:pPr algn="ctr"/>
            <a:r>
              <a:rPr kumimoji="1" lang="en-US" altLang="ja-JP" sz="4000" b="1" u="sng" dirty="0" smtClean="0">
                <a:latin typeface="HGPｺﾞｼｯｸM" pitchFamily="50" charset="-128"/>
                <a:ea typeface="HGPｺﾞｼｯｸM" pitchFamily="50" charset="-128"/>
              </a:rPr>
              <a:t>Constant Mass</a:t>
            </a:r>
            <a:r>
              <a:rPr kumimoji="1" lang="en-US" altLang="ja-JP" sz="4000" b="1" dirty="0" smtClean="0">
                <a:latin typeface="HGPｺﾞｼｯｸM" pitchFamily="50" charset="-128"/>
                <a:ea typeface="HGPｺﾞｼｯｸM" pitchFamily="50" charset="-128"/>
              </a:rPr>
              <a:t> </a:t>
            </a:r>
            <a:r>
              <a:rPr lang="en-US" altLang="ja-JP" sz="4000" b="1" dirty="0" err="1" smtClean="0">
                <a:latin typeface="HGPｺﾞｼｯｸM" pitchFamily="50" charset="-128"/>
                <a:ea typeface="HGPｺﾞｼｯｸM" pitchFamily="50" charset="-128"/>
              </a:rPr>
              <a:t>vs</a:t>
            </a:r>
            <a:r>
              <a:rPr lang="en-US" altLang="ja-JP" sz="4000" b="1" dirty="0" smtClean="0">
                <a:latin typeface="HGPｺﾞｼｯｸM" pitchFamily="50" charset="-128"/>
                <a:ea typeface="HGPｺﾞｼｯｸM" pitchFamily="50" charset="-128"/>
              </a:rPr>
              <a:t> </a:t>
            </a:r>
            <a:r>
              <a:rPr kumimoji="1" lang="en-US" altLang="ja-JP" sz="4000" b="1" u="sng" dirty="0" smtClean="0">
                <a:latin typeface="HGPｺﾞｼｯｸM" pitchFamily="50" charset="-128"/>
                <a:ea typeface="HGPｺﾞｼｯｸM" pitchFamily="50" charset="-128"/>
              </a:rPr>
              <a:t>Constant Velocity</a:t>
            </a:r>
            <a:endParaRPr kumimoji="1" lang="ja-JP" altLang="en-US" sz="4000" b="1" u="sng" dirty="0">
              <a:latin typeface="HGPｺﾞｼｯｸM" pitchFamily="50" charset="-128"/>
              <a:ea typeface="HGPｺﾞｼｯｸM" pitchFamily="50" charset="-128"/>
            </a:endParaRPr>
          </a:p>
        </p:txBody>
      </p:sp>
      <p:grpSp>
        <p:nvGrpSpPr>
          <p:cNvPr id="2" name="グループ化 19"/>
          <p:cNvGrpSpPr/>
          <p:nvPr/>
        </p:nvGrpSpPr>
        <p:grpSpPr>
          <a:xfrm>
            <a:off x="35496" y="1268760"/>
            <a:ext cx="9721080" cy="4320480"/>
            <a:chOff x="35496" y="1268760"/>
            <a:chExt cx="9721080" cy="4320480"/>
          </a:xfrm>
        </p:grpSpPr>
        <p:pic>
          <p:nvPicPr>
            <p:cNvPr id="1027" name="Picture 3" descr="C:\Users\Sho\Desktop\SpringSchoolPackage\結果・発表資料\mass.png"/>
            <p:cNvPicPr>
              <a:picLocks noChangeAspect="1" noChangeArrowheads="1"/>
            </p:cNvPicPr>
            <p:nvPr/>
          </p:nvPicPr>
          <p:blipFill>
            <a:blip r:embed="rId3" cstate="print"/>
            <a:srcRect/>
            <a:stretch>
              <a:fillRect/>
            </a:stretch>
          </p:blipFill>
          <p:spPr bwMode="auto">
            <a:xfrm>
              <a:off x="35496" y="1682806"/>
              <a:ext cx="4536504" cy="3402378"/>
            </a:xfrm>
            <a:prstGeom prst="rect">
              <a:avLst/>
            </a:prstGeom>
            <a:noFill/>
            <a:ln>
              <a:solidFill>
                <a:schemeClr val="tx1"/>
              </a:solidFill>
            </a:ln>
          </p:spPr>
        </p:pic>
        <p:pic>
          <p:nvPicPr>
            <p:cNvPr id="1028" name="Picture 4" descr="C:\Users\Sho\Desktop\SpringSchoolPackage\結果・発表資料\velocity.png"/>
            <p:cNvPicPr>
              <a:picLocks noChangeAspect="1" noChangeArrowheads="1"/>
            </p:cNvPicPr>
            <p:nvPr/>
          </p:nvPicPr>
          <p:blipFill>
            <a:blip r:embed="rId4" cstate="print"/>
            <a:srcRect/>
            <a:stretch>
              <a:fillRect/>
            </a:stretch>
          </p:blipFill>
          <p:spPr bwMode="auto">
            <a:xfrm>
              <a:off x="4644008" y="1719064"/>
              <a:ext cx="4488160" cy="3366120"/>
            </a:xfrm>
            <a:prstGeom prst="rect">
              <a:avLst/>
            </a:prstGeom>
            <a:noFill/>
            <a:ln>
              <a:solidFill>
                <a:schemeClr val="tx1"/>
              </a:solidFill>
            </a:ln>
          </p:spPr>
        </p:pic>
        <p:cxnSp>
          <p:nvCxnSpPr>
            <p:cNvPr id="10" name="直線矢印コネクタ 9"/>
            <p:cNvCxnSpPr/>
            <p:nvPr/>
          </p:nvCxnSpPr>
          <p:spPr>
            <a:xfrm flipV="1">
              <a:off x="467544" y="1628800"/>
              <a:ext cx="0" cy="10801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395536" y="1268760"/>
              <a:ext cx="1296144" cy="553998"/>
            </a:xfrm>
            <a:prstGeom prst="rect">
              <a:avLst/>
            </a:prstGeom>
            <a:noFill/>
          </p:spPr>
          <p:txBody>
            <a:bodyPr wrap="square" rtlCol="0">
              <a:spAutoFit/>
            </a:bodyPr>
            <a:lstStyle/>
            <a:p>
              <a:r>
                <a:rPr kumimoji="1" lang="en-US" altLang="ja-JP" sz="3000" dirty="0" smtClean="0">
                  <a:solidFill>
                    <a:srgbClr val="FF0000"/>
                  </a:solidFill>
                </a:rPr>
                <a:t>Mass</a:t>
              </a:r>
              <a:endParaRPr kumimoji="1" lang="ja-JP" altLang="en-US" sz="3000" dirty="0">
                <a:solidFill>
                  <a:srgbClr val="FF0000"/>
                </a:solidFill>
              </a:endParaRPr>
            </a:p>
          </p:txBody>
        </p:sp>
        <p:cxnSp>
          <p:nvCxnSpPr>
            <p:cNvPr id="12" name="直線矢印コネクタ 11"/>
            <p:cNvCxnSpPr/>
            <p:nvPr/>
          </p:nvCxnSpPr>
          <p:spPr>
            <a:xfrm flipV="1">
              <a:off x="5076056" y="1628800"/>
              <a:ext cx="0" cy="10801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004048" y="1268760"/>
              <a:ext cx="1656184" cy="553998"/>
            </a:xfrm>
            <a:prstGeom prst="rect">
              <a:avLst/>
            </a:prstGeom>
            <a:noFill/>
          </p:spPr>
          <p:txBody>
            <a:bodyPr wrap="square" rtlCol="0">
              <a:spAutoFit/>
            </a:bodyPr>
            <a:lstStyle/>
            <a:p>
              <a:r>
                <a:rPr lang="en-US" altLang="ja-JP" sz="3000" dirty="0" smtClean="0">
                  <a:solidFill>
                    <a:srgbClr val="FF0000"/>
                  </a:solidFill>
                </a:rPr>
                <a:t>Velocity</a:t>
              </a:r>
              <a:endParaRPr kumimoji="1" lang="ja-JP" altLang="en-US" sz="3000" dirty="0">
                <a:solidFill>
                  <a:srgbClr val="FF0000"/>
                </a:solidFill>
              </a:endParaRPr>
            </a:p>
          </p:txBody>
        </p:sp>
        <p:cxnSp>
          <p:nvCxnSpPr>
            <p:cNvPr id="14" name="直線矢印コネクタ 13"/>
            <p:cNvCxnSpPr/>
            <p:nvPr/>
          </p:nvCxnSpPr>
          <p:spPr>
            <a:xfrm>
              <a:off x="3131840" y="4797152"/>
              <a:ext cx="137653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852192" y="5035242"/>
              <a:ext cx="2439888" cy="553998"/>
            </a:xfrm>
            <a:prstGeom prst="rect">
              <a:avLst/>
            </a:prstGeom>
            <a:noFill/>
          </p:spPr>
          <p:txBody>
            <a:bodyPr wrap="square" rtlCol="0">
              <a:spAutoFit/>
            </a:bodyPr>
            <a:lstStyle/>
            <a:p>
              <a:r>
                <a:rPr kumimoji="1" lang="en-US" altLang="ja-JP" sz="3000" dirty="0" smtClean="0">
                  <a:solidFill>
                    <a:srgbClr val="FF0000"/>
                  </a:solidFill>
                </a:rPr>
                <a:t>Red Shift</a:t>
              </a:r>
              <a:endParaRPr kumimoji="1" lang="ja-JP" altLang="en-US" sz="3000" dirty="0">
                <a:solidFill>
                  <a:srgbClr val="FF0000"/>
                </a:solidFill>
              </a:endParaRPr>
            </a:p>
          </p:txBody>
        </p:sp>
        <p:cxnSp>
          <p:nvCxnSpPr>
            <p:cNvPr id="18" name="直線矢印コネクタ 17"/>
            <p:cNvCxnSpPr/>
            <p:nvPr/>
          </p:nvCxnSpPr>
          <p:spPr>
            <a:xfrm>
              <a:off x="7596336" y="4797152"/>
              <a:ext cx="137653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7316688" y="5035242"/>
              <a:ext cx="2439888" cy="553998"/>
            </a:xfrm>
            <a:prstGeom prst="rect">
              <a:avLst/>
            </a:prstGeom>
            <a:noFill/>
          </p:spPr>
          <p:txBody>
            <a:bodyPr wrap="square" rtlCol="0">
              <a:spAutoFit/>
            </a:bodyPr>
            <a:lstStyle/>
            <a:p>
              <a:r>
                <a:rPr kumimoji="1" lang="en-US" altLang="ja-JP" sz="3000" dirty="0" smtClean="0">
                  <a:solidFill>
                    <a:srgbClr val="FF0000"/>
                  </a:solidFill>
                </a:rPr>
                <a:t>Red Shift</a:t>
              </a:r>
              <a:endParaRPr kumimoji="1" lang="ja-JP" altLang="en-US" sz="3000" dirty="0">
                <a:solidFill>
                  <a:srgbClr val="FF0000"/>
                </a:solidFill>
              </a:endParaRPr>
            </a:p>
          </p:txBody>
        </p:sp>
      </p:grpSp>
    </p:spTree>
    <p:extLst>
      <p:ext uri="{BB962C8B-B14F-4D97-AF65-F5344CB8AC3E}">
        <p14:creationId xmlns:p14="http://schemas.microsoft.com/office/powerpoint/2010/main" val="1531377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右矢印 5"/>
          <p:cNvSpPr/>
          <p:nvPr/>
        </p:nvSpPr>
        <p:spPr>
          <a:xfrm>
            <a:off x="-1404664" y="476672"/>
            <a:ext cx="792088" cy="216024"/>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7" name="右矢印 6"/>
          <p:cNvSpPr/>
          <p:nvPr/>
        </p:nvSpPr>
        <p:spPr>
          <a:xfrm>
            <a:off x="-1548680" y="1628800"/>
            <a:ext cx="792088" cy="216024"/>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251520" y="836712"/>
            <a:ext cx="4752528" cy="400110"/>
          </a:xfrm>
          <a:prstGeom prst="rect">
            <a:avLst/>
          </a:prstGeom>
          <a:noFill/>
        </p:spPr>
        <p:txBody>
          <a:bodyPr wrap="square" rtlCol="0">
            <a:spAutoFit/>
          </a:bodyPr>
          <a:lstStyle/>
          <a:p>
            <a:r>
              <a:rPr lang="ja-JP" altLang="en-US" sz="2000" b="1" dirty="0" smtClean="0"/>
              <a:t>一様球対称モデル　</a:t>
            </a:r>
            <a:r>
              <a:rPr lang="en-US" altLang="ja-JP" sz="2000" b="1" dirty="0" smtClean="0"/>
              <a:t>(</a:t>
            </a:r>
            <a:r>
              <a:rPr lang="ja-JP" altLang="en-US" sz="2000" b="1" dirty="0" smtClean="0"/>
              <a:t>ダークハロー</a:t>
            </a:r>
            <a:r>
              <a:rPr lang="en-US" altLang="ja-JP" sz="2000" b="1" dirty="0" smtClean="0"/>
              <a:t>)</a:t>
            </a:r>
            <a:endParaRPr kumimoji="1" lang="ja-JP" altLang="en-US" sz="2000" b="1" dirty="0"/>
          </a:p>
        </p:txBody>
      </p:sp>
      <p:pic>
        <p:nvPicPr>
          <p:cNvPr id="2052" name="Picture 4" descr="C:\Users\yuuki.kimura\Desktop\pre symbol\rの関係式.png"/>
          <p:cNvPicPr>
            <a:picLocks noChangeAspect="1" noChangeArrowheads="1"/>
          </p:cNvPicPr>
          <p:nvPr/>
        </p:nvPicPr>
        <p:blipFill>
          <a:blip r:embed="rId3" cstate="print"/>
          <a:srcRect/>
          <a:stretch>
            <a:fillRect/>
          </a:stretch>
        </p:blipFill>
        <p:spPr bwMode="auto">
          <a:xfrm>
            <a:off x="4788024" y="1484784"/>
            <a:ext cx="2416963" cy="576064"/>
          </a:xfrm>
          <a:prstGeom prst="rect">
            <a:avLst/>
          </a:prstGeom>
          <a:noFill/>
        </p:spPr>
      </p:pic>
      <p:pic>
        <p:nvPicPr>
          <p:cNvPr id="2053" name="Picture 5" descr="C:\Users\yuuki.kimura\Desktop\pre symbol\回転速度.png"/>
          <p:cNvPicPr>
            <a:picLocks noChangeAspect="1" noChangeArrowheads="1"/>
          </p:cNvPicPr>
          <p:nvPr/>
        </p:nvPicPr>
        <p:blipFill>
          <a:blip r:embed="rId4" cstate="print"/>
          <a:srcRect/>
          <a:stretch>
            <a:fillRect/>
          </a:stretch>
        </p:blipFill>
        <p:spPr bwMode="auto">
          <a:xfrm>
            <a:off x="3779912" y="4653136"/>
            <a:ext cx="1008112" cy="446895"/>
          </a:xfrm>
          <a:prstGeom prst="rect">
            <a:avLst/>
          </a:prstGeom>
          <a:noFill/>
        </p:spPr>
      </p:pic>
      <p:sp>
        <p:nvSpPr>
          <p:cNvPr id="21" name="テキスト ボックス 20"/>
          <p:cNvSpPr txBox="1"/>
          <p:nvPr/>
        </p:nvSpPr>
        <p:spPr>
          <a:xfrm>
            <a:off x="10044608" y="3645024"/>
            <a:ext cx="432048" cy="369332"/>
          </a:xfrm>
          <a:prstGeom prst="rect">
            <a:avLst/>
          </a:prstGeom>
          <a:noFill/>
        </p:spPr>
        <p:txBody>
          <a:bodyPr wrap="square" rtlCol="0" anchor="b">
            <a:spAutoFit/>
          </a:bodyPr>
          <a:lstStyle/>
          <a:p>
            <a:r>
              <a:rPr kumimoji="1" lang="en-US" altLang="ja-JP" dirty="0" smtClean="0"/>
              <a:t>r</a:t>
            </a:r>
            <a:endParaRPr kumimoji="1" lang="ja-JP" altLang="en-US" dirty="0"/>
          </a:p>
        </p:txBody>
      </p:sp>
      <p:pic>
        <p:nvPicPr>
          <p:cNvPr id="1026" name="Picture 2"/>
          <p:cNvPicPr>
            <a:picLocks noChangeAspect="1" noChangeArrowheads="1"/>
          </p:cNvPicPr>
          <p:nvPr/>
        </p:nvPicPr>
        <p:blipFill>
          <a:blip r:embed="rId5" cstate="print"/>
          <a:srcRect/>
          <a:stretch>
            <a:fillRect/>
          </a:stretch>
        </p:blipFill>
        <p:spPr bwMode="auto">
          <a:xfrm>
            <a:off x="7452320" y="764704"/>
            <a:ext cx="1547664" cy="1448062"/>
          </a:xfrm>
          <a:prstGeom prst="rect">
            <a:avLst/>
          </a:prstGeom>
          <a:noFill/>
          <a:ln w="9525">
            <a:noFill/>
            <a:miter lim="800000"/>
            <a:headEnd/>
            <a:tailEnd/>
          </a:ln>
        </p:spPr>
      </p:pic>
      <p:sp>
        <p:nvSpPr>
          <p:cNvPr id="23" name="テキスト ボックス 22"/>
          <p:cNvSpPr txBox="1"/>
          <p:nvPr/>
        </p:nvSpPr>
        <p:spPr>
          <a:xfrm>
            <a:off x="8244408" y="980728"/>
            <a:ext cx="288032" cy="369332"/>
          </a:xfrm>
          <a:prstGeom prst="rect">
            <a:avLst/>
          </a:prstGeom>
          <a:noFill/>
        </p:spPr>
        <p:txBody>
          <a:bodyPr wrap="square" rtlCol="0">
            <a:spAutoFit/>
          </a:bodyPr>
          <a:lstStyle/>
          <a:p>
            <a:r>
              <a:rPr kumimoji="1" lang="en-US" altLang="ja-JP" dirty="0" smtClean="0"/>
              <a:t>r</a:t>
            </a:r>
            <a:endParaRPr kumimoji="1" lang="ja-JP" altLang="en-US" dirty="0"/>
          </a:p>
        </p:txBody>
      </p:sp>
      <p:pic>
        <p:nvPicPr>
          <p:cNvPr id="1027" name="Picture 3" descr="C:\Users\yuuki.kimura\Desktop\pre symbol\一様密度.png"/>
          <p:cNvPicPr>
            <a:picLocks noChangeAspect="1" noChangeArrowheads="1"/>
          </p:cNvPicPr>
          <p:nvPr/>
        </p:nvPicPr>
        <p:blipFill>
          <a:blip r:embed="rId6" cstate="print"/>
          <a:srcRect/>
          <a:stretch>
            <a:fillRect/>
          </a:stretch>
        </p:blipFill>
        <p:spPr bwMode="auto">
          <a:xfrm>
            <a:off x="755576" y="1412776"/>
            <a:ext cx="936104" cy="711966"/>
          </a:xfrm>
          <a:prstGeom prst="rect">
            <a:avLst/>
          </a:prstGeom>
          <a:noFill/>
        </p:spPr>
      </p:pic>
      <p:pic>
        <p:nvPicPr>
          <p:cNvPr id="1028" name="Picture 4" descr="C:\Users\yuuki.kimura\Desktop\pre symbol\平均密度.png"/>
          <p:cNvPicPr>
            <a:picLocks noChangeAspect="1" noChangeArrowheads="1"/>
          </p:cNvPicPr>
          <p:nvPr/>
        </p:nvPicPr>
        <p:blipFill>
          <a:blip r:embed="rId7" cstate="print"/>
          <a:srcRect/>
          <a:stretch>
            <a:fillRect/>
          </a:stretch>
        </p:blipFill>
        <p:spPr bwMode="auto">
          <a:xfrm>
            <a:off x="1907704" y="1412776"/>
            <a:ext cx="1264839" cy="576065"/>
          </a:xfrm>
          <a:prstGeom prst="rect">
            <a:avLst/>
          </a:prstGeom>
          <a:noFill/>
        </p:spPr>
      </p:pic>
      <p:pic>
        <p:nvPicPr>
          <p:cNvPr id="1029" name="Picture 5" descr="C:\Users\yuuki.kimura\Desktop\pre symbol\変形密度ゆらぎ.png"/>
          <p:cNvPicPr>
            <a:picLocks noChangeAspect="1" noChangeArrowheads="1"/>
          </p:cNvPicPr>
          <p:nvPr/>
        </p:nvPicPr>
        <p:blipFill>
          <a:blip r:embed="rId8" cstate="print"/>
          <a:srcRect/>
          <a:stretch>
            <a:fillRect/>
          </a:stretch>
        </p:blipFill>
        <p:spPr bwMode="auto">
          <a:xfrm>
            <a:off x="-1764704" y="4149080"/>
            <a:ext cx="1368152" cy="249951"/>
          </a:xfrm>
          <a:prstGeom prst="rect">
            <a:avLst/>
          </a:prstGeom>
          <a:noFill/>
        </p:spPr>
      </p:pic>
      <p:pic>
        <p:nvPicPr>
          <p:cNvPr id="1030" name="Picture 6" descr="C:\Users\yuuki.kimura\Desktop\pre symbol\フリードマン方程式.png"/>
          <p:cNvPicPr>
            <a:picLocks noChangeAspect="1" noChangeArrowheads="1"/>
          </p:cNvPicPr>
          <p:nvPr/>
        </p:nvPicPr>
        <p:blipFill>
          <a:blip r:embed="rId9" cstate="print"/>
          <a:srcRect/>
          <a:stretch>
            <a:fillRect/>
          </a:stretch>
        </p:blipFill>
        <p:spPr bwMode="auto">
          <a:xfrm>
            <a:off x="3923928" y="2492896"/>
            <a:ext cx="2808312" cy="452275"/>
          </a:xfrm>
          <a:prstGeom prst="rect">
            <a:avLst/>
          </a:prstGeom>
          <a:noFill/>
        </p:spPr>
      </p:pic>
      <p:sp>
        <p:nvSpPr>
          <p:cNvPr id="29" name="テキスト ボックス 28"/>
          <p:cNvSpPr txBox="1"/>
          <p:nvPr/>
        </p:nvSpPr>
        <p:spPr>
          <a:xfrm>
            <a:off x="1619672" y="2564904"/>
            <a:ext cx="2232248" cy="369332"/>
          </a:xfrm>
          <a:prstGeom prst="rect">
            <a:avLst/>
          </a:prstGeom>
          <a:noFill/>
        </p:spPr>
        <p:txBody>
          <a:bodyPr wrap="square" rtlCol="0">
            <a:spAutoFit/>
          </a:bodyPr>
          <a:lstStyle/>
          <a:p>
            <a:r>
              <a:rPr kumimoji="1" lang="ja-JP" altLang="en-US" b="1" dirty="0" smtClean="0"/>
              <a:t>フリード</a:t>
            </a:r>
            <a:r>
              <a:rPr lang="ja-JP" altLang="en-US" b="1" dirty="0" smtClean="0"/>
              <a:t>マン</a:t>
            </a:r>
            <a:r>
              <a:rPr kumimoji="1" lang="ja-JP" altLang="en-US" b="1" dirty="0" smtClean="0"/>
              <a:t>方程式 </a:t>
            </a:r>
            <a:endParaRPr kumimoji="1" lang="ja-JP" altLang="en-US" b="1" dirty="0"/>
          </a:p>
        </p:txBody>
      </p:sp>
      <p:pic>
        <p:nvPicPr>
          <p:cNvPr id="1031" name="Picture 7" descr="C:\Users\yuuki.kimura\Desktop\pre symbol\H.png"/>
          <p:cNvPicPr>
            <a:picLocks noChangeAspect="1" noChangeArrowheads="1"/>
          </p:cNvPicPr>
          <p:nvPr/>
        </p:nvPicPr>
        <p:blipFill>
          <a:blip r:embed="rId10" cstate="print"/>
          <a:srcRect/>
          <a:stretch>
            <a:fillRect/>
          </a:stretch>
        </p:blipFill>
        <p:spPr bwMode="auto">
          <a:xfrm>
            <a:off x="9756576" y="4149080"/>
            <a:ext cx="1440160" cy="275325"/>
          </a:xfrm>
          <a:prstGeom prst="rect">
            <a:avLst/>
          </a:prstGeom>
          <a:noFill/>
        </p:spPr>
      </p:pic>
      <p:pic>
        <p:nvPicPr>
          <p:cNvPr id="1032" name="Picture 8" descr="C:\Users\yuuki.kimura\Desktop\pre symbol\E.png"/>
          <p:cNvPicPr>
            <a:picLocks noChangeAspect="1" noChangeArrowheads="1"/>
          </p:cNvPicPr>
          <p:nvPr/>
        </p:nvPicPr>
        <p:blipFill>
          <a:blip r:embed="rId11" cstate="print"/>
          <a:srcRect/>
          <a:stretch>
            <a:fillRect/>
          </a:stretch>
        </p:blipFill>
        <p:spPr bwMode="auto">
          <a:xfrm>
            <a:off x="9324528" y="5157192"/>
            <a:ext cx="3960440" cy="251457"/>
          </a:xfrm>
          <a:prstGeom prst="rect">
            <a:avLst/>
          </a:prstGeom>
          <a:noFill/>
        </p:spPr>
      </p:pic>
      <p:sp>
        <p:nvSpPr>
          <p:cNvPr id="32" name="右矢印 31"/>
          <p:cNvSpPr/>
          <p:nvPr/>
        </p:nvSpPr>
        <p:spPr>
          <a:xfrm>
            <a:off x="611560" y="3789040"/>
            <a:ext cx="792088" cy="21602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033" name="Picture 9" descr="C:\Users\yuuki.kimura\Desktop\pre symbol\omega.png"/>
          <p:cNvPicPr>
            <a:picLocks noChangeAspect="1" noChangeArrowheads="1"/>
          </p:cNvPicPr>
          <p:nvPr/>
        </p:nvPicPr>
        <p:blipFill>
          <a:blip r:embed="rId12" cstate="print"/>
          <a:srcRect/>
          <a:stretch>
            <a:fillRect/>
          </a:stretch>
        </p:blipFill>
        <p:spPr bwMode="auto">
          <a:xfrm>
            <a:off x="9612560" y="4581128"/>
            <a:ext cx="1872208" cy="512504"/>
          </a:xfrm>
          <a:prstGeom prst="rect">
            <a:avLst/>
          </a:prstGeom>
          <a:noFill/>
        </p:spPr>
      </p:pic>
      <p:sp>
        <p:nvSpPr>
          <p:cNvPr id="35" name="右矢印 34"/>
          <p:cNvSpPr/>
          <p:nvPr/>
        </p:nvSpPr>
        <p:spPr>
          <a:xfrm>
            <a:off x="-3132856" y="4293096"/>
            <a:ext cx="288032"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右矢印 35"/>
          <p:cNvSpPr/>
          <p:nvPr/>
        </p:nvSpPr>
        <p:spPr>
          <a:xfrm>
            <a:off x="-1944216" y="260648"/>
            <a:ext cx="1944216" cy="432048"/>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38" name="右矢印 37"/>
          <p:cNvSpPr/>
          <p:nvPr/>
        </p:nvSpPr>
        <p:spPr>
          <a:xfrm>
            <a:off x="-1332656" y="404664"/>
            <a:ext cx="864096" cy="21602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テキスト ボックス 23"/>
          <p:cNvSpPr txBox="1"/>
          <p:nvPr/>
        </p:nvSpPr>
        <p:spPr>
          <a:xfrm>
            <a:off x="2699792" y="188640"/>
            <a:ext cx="4392488" cy="646331"/>
          </a:xfrm>
          <a:prstGeom prst="rect">
            <a:avLst/>
          </a:prstGeom>
          <a:noFill/>
        </p:spPr>
        <p:txBody>
          <a:bodyPr wrap="square" rtlCol="0">
            <a:spAutoFit/>
          </a:bodyPr>
          <a:lstStyle/>
          <a:p>
            <a:pPr algn="ctr"/>
            <a:r>
              <a:rPr kumimoji="1" lang="en-US" altLang="ja-JP" sz="3600" b="1" dirty="0" smtClean="0"/>
              <a:t>2</a:t>
            </a:r>
            <a:r>
              <a:rPr kumimoji="1" lang="ja-JP" altLang="en-US" sz="3600" b="1" dirty="0" err="1" smtClean="0"/>
              <a:t>つの</a:t>
            </a:r>
            <a:r>
              <a:rPr kumimoji="1" lang="ja-JP" altLang="en-US" sz="3600" b="1" dirty="0" smtClean="0"/>
              <a:t>モデルの導出</a:t>
            </a:r>
            <a:endParaRPr kumimoji="1" lang="ja-JP" altLang="en-US" sz="3600" b="1" dirty="0"/>
          </a:p>
        </p:txBody>
      </p:sp>
      <p:cxnSp>
        <p:nvCxnSpPr>
          <p:cNvPr id="27" name="直線矢印コネクタ 26"/>
          <p:cNvCxnSpPr/>
          <p:nvPr/>
        </p:nvCxnSpPr>
        <p:spPr>
          <a:xfrm>
            <a:off x="-1332656" y="404664"/>
            <a:ext cx="10801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カギ線コネクタ 29"/>
          <p:cNvCxnSpPr/>
          <p:nvPr/>
        </p:nvCxnSpPr>
        <p:spPr>
          <a:xfrm>
            <a:off x="-1116632" y="0"/>
            <a:ext cx="648072" cy="288032"/>
          </a:xfrm>
          <a:prstGeom prst="bentConnector3">
            <a:avLst>
              <a:gd name="adj1" fmla="val 9498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9756576" y="980728"/>
            <a:ext cx="108012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43" name="直線コネクタ 42"/>
          <p:cNvCxnSpPr/>
          <p:nvPr/>
        </p:nvCxnSpPr>
        <p:spPr>
          <a:xfrm>
            <a:off x="5724128" y="2060848"/>
            <a:ext cx="1224136" cy="0"/>
          </a:xfrm>
          <a:prstGeom prst="line">
            <a:avLst/>
          </a:prstGeom>
        </p:spPr>
        <p:style>
          <a:lnRef idx="2">
            <a:schemeClr val="accent6"/>
          </a:lnRef>
          <a:fillRef idx="0">
            <a:schemeClr val="accent6"/>
          </a:fillRef>
          <a:effectRef idx="1">
            <a:schemeClr val="accent6"/>
          </a:effectRef>
          <a:fontRef idx="minor">
            <a:schemeClr val="tx1"/>
          </a:fontRef>
        </p:style>
      </p:cxnSp>
      <p:sp>
        <p:nvSpPr>
          <p:cNvPr id="44" name="テキスト ボックス 43"/>
          <p:cNvSpPr txBox="1"/>
          <p:nvPr/>
        </p:nvSpPr>
        <p:spPr>
          <a:xfrm>
            <a:off x="395536" y="5229200"/>
            <a:ext cx="3779912" cy="461665"/>
          </a:xfrm>
          <a:prstGeom prst="rect">
            <a:avLst/>
          </a:prstGeom>
          <a:noFill/>
        </p:spPr>
        <p:txBody>
          <a:bodyPr wrap="square" rtlCol="0">
            <a:spAutoFit/>
          </a:bodyPr>
          <a:lstStyle/>
          <a:p>
            <a:r>
              <a:rPr lang="ja-JP" altLang="en-US" sz="2400" b="1" dirty="0" smtClean="0">
                <a:solidFill>
                  <a:srgbClr val="FF0000"/>
                </a:solidFill>
              </a:rPr>
              <a:t>モデル </a:t>
            </a:r>
            <a:r>
              <a:rPr lang="en-US" altLang="ja-JP" sz="2400" b="1" dirty="0" smtClean="0">
                <a:solidFill>
                  <a:srgbClr val="FF0000"/>
                </a:solidFill>
              </a:rPr>
              <a:t>1</a:t>
            </a:r>
            <a:r>
              <a:rPr lang="ja-JP" altLang="en-US" sz="2400" b="1" dirty="0" smtClean="0">
                <a:solidFill>
                  <a:srgbClr val="FF0000"/>
                </a:solidFill>
              </a:rPr>
              <a:t>　：</a:t>
            </a:r>
            <a:r>
              <a:rPr lang="en-US" altLang="ja-JP" sz="2400" b="1" dirty="0" smtClean="0">
                <a:solidFill>
                  <a:srgbClr val="FF0000"/>
                </a:solidFill>
              </a:rPr>
              <a:t>Constant</a:t>
            </a:r>
            <a:r>
              <a:rPr lang="ja-JP" altLang="en-US" sz="2400" b="1" dirty="0" smtClean="0">
                <a:solidFill>
                  <a:srgbClr val="FF0000"/>
                </a:solidFill>
              </a:rPr>
              <a:t>　</a:t>
            </a:r>
            <a:r>
              <a:rPr lang="en-US" altLang="ja-JP" sz="2400" b="1" dirty="0" smtClean="0">
                <a:solidFill>
                  <a:srgbClr val="FF0000"/>
                </a:solidFill>
              </a:rPr>
              <a:t>Mass</a:t>
            </a:r>
            <a:r>
              <a:rPr lang="ja-JP" altLang="en-US" b="1" dirty="0" smtClean="0"/>
              <a:t>　　</a:t>
            </a:r>
            <a:endParaRPr lang="en-US" altLang="ja-JP" b="1" dirty="0" smtClean="0"/>
          </a:p>
        </p:txBody>
      </p:sp>
      <p:sp>
        <p:nvSpPr>
          <p:cNvPr id="45" name="テキスト ボックス 44"/>
          <p:cNvSpPr txBox="1"/>
          <p:nvPr/>
        </p:nvSpPr>
        <p:spPr>
          <a:xfrm>
            <a:off x="4499992" y="908720"/>
            <a:ext cx="1368152" cy="338554"/>
          </a:xfrm>
          <a:prstGeom prst="rect">
            <a:avLst/>
          </a:prstGeom>
          <a:noFill/>
        </p:spPr>
        <p:txBody>
          <a:bodyPr wrap="square" rtlCol="0">
            <a:spAutoFit/>
          </a:bodyPr>
          <a:lstStyle/>
          <a:p>
            <a:r>
              <a:rPr lang="ja-JP" altLang="en-US" sz="1600" b="1" dirty="0" smtClean="0"/>
              <a:t>密度ゆらぎ：</a:t>
            </a:r>
            <a:endParaRPr kumimoji="1" lang="ja-JP" altLang="en-US" sz="1600" b="1" dirty="0"/>
          </a:p>
        </p:txBody>
      </p:sp>
      <p:sp>
        <p:nvSpPr>
          <p:cNvPr id="47" name="テキスト ボックス 46"/>
          <p:cNvSpPr txBox="1"/>
          <p:nvPr/>
        </p:nvSpPr>
        <p:spPr>
          <a:xfrm>
            <a:off x="4499992" y="5229200"/>
            <a:ext cx="4427984" cy="461665"/>
          </a:xfrm>
          <a:prstGeom prst="rect">
            <a:avLst/>
          </a:prstGeom>
          <a:noFill/>
        </p:spPr>
        <p:txBody>
          <a:bodyPr wrap="square" rtlCol="0">
            <a:spAutoFit/>
          </a:bodyPr>
          <a:lstStyle/>
          <a:p>
            <a:r>
              <a:rPr lang="ja-JP" altLang="en-US" sz="2400" b="1" dirty="0" smtClean="0">
                <a:solidFill>
                  <a:schemeClr val="tx2"/>
                </a:solidFill>
              </a:rPr>
              <a:t>モデル</a:t>
            </a:r>
            <a:r>
              <a:rPr kumimoji="1" lang="ja-JP" altLang="en-US" sz="2400" b="1" dirty="0" smtClean="0">
                <a:solidFill>
                  <a:schemeClr val="tx2"/>
                </a:solidFill>
              </a:rPr>
              <a:t> </a:t>
            </a:r>
            <a:r>
              <a:rPr kumimoji="1" lang="en-US" altLang="ja-JP" sz="2400" b="1" dirty="0" smtClean="0">
                <a:solidFill>
                  <a:schemeClr val="tx2"/>
                </a:solidFill>
              </a:rPr>
              <a:t>2</a:t>
            </a:r>
            <a:r>
              <a:rPr kumimoji="1" lang="ja-JP" altLang="en-US" sz="2400" b="1" dirty="0" smtClean="0">
                <a:solidFill>
                  <a:schemeClr val="tx2"/>
                </a:solidFill>
              </a:rPr>
              <a:t>　：</a:t>
            </a:r>
            <a:r>
              <a:rPr lang="en-US" altLang="ja-JP" sz="2400" b="1" dirty="0" smtClean="0">
                <a:solidFill>
                  <a:schemeClr val="tx2"/>
                </a:solidFill>
              </a:rPr>
              <a:t>Constant</a:t>
            </a:r>
            <a:r>
              <a:rPr lang="ja-JP" altLang="en-US" sz="2400" b="1" dirty="0" smtClean="0">
                <a:solidFill>
                  <a:schemeClr val="tx2"/>
                </a:solidFill>
              </a:rPr>
              <a:t>　</a:t>
            </a:r>
            <a:r>
              <a:rPr lang="en-US" altLang="ja-JP" sz="2400" b="1" dirty="0" smtClean="0">
                <a:solidFill>
                  <a:schemeClr val="tx2"/>
                </a:solidFill>
              </a:rPr>
              <a:t>Velocity</a:t>
            </a:r>
            <a:endParaRPr kumimoji="1" lang="ja-JP" altLang="en-US" sz="2400" b="1" dirty="0">
              <a:solidFill>
                <a:schemeClr val="tx2"/>
              </a:solidFill>
            </a:endParaRPr>
          </a:p>
        </p:txBody>
      </p:sp>
      <p:cxnSp>
        <p:nvCxnSpPr>
          <p:cNvPr id="49" name="直線矢印コネクタ 48"/>
          <p:cNvCxnSpPr/>
          <p:nvPr/>
        </p:nvCxnSpPr>
        <p:spPr>
          <a:xfrm>
            <a:off x="3635896" y="1772816"/>
            <a:ext cx="720080"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52" name="テキスト ボックス 51"/>
          <p:cNvSpPr txBox="1"/>
          <p:nvPr/>
        </p:nvSpPr>
        <p:spPr>
          <a:xfrm>
            <a:off x="2555776" y="4725144"/>
            <a:ext cx="1368152" cy="369332"/>
          </a:xfrm>
          <a:prstGeom prst="rect">
            <a:avLst/>
          </a:prstGeom>
          <a:noFill/>
        </p:spPr>
        <p:txBody>
          <a:bodyPr wrap="square" rtlCol="0">
            <a:spAutoFit/>
          </a:bodyPr>
          <a:lstStyle/>
          <a:p>
            <a:r>
              <a:rPr kumimoji="1" lang="ja-JP" altLang="en-US" b="1" dirty="0" smtClean="0"/>
              <a:t>回転速度</a:t>
            </a:r>
            <a:r>
              <a:rPr lang="en-US" altLang="ja-JP" b="1" dirty="0" smtClean="0"/>
              <a:t>:</a:t>
            </a:r>
            <a:endParaRPr kumimoji="1" lang="en-US" altLang="ja-JP" b="1" dirty="0" smtClean="0"/>
          </a:p>
        </p:txBody>
      </p:sp>
      <p:pic>
        <p:nvPicPr>
          <p:cNvPr id="5122" name="Picture 2" descr="http://www.sciweavers.org/download/Tex2Img_1362665097.png"/>
          <p:cNvPicPr>
            <a:picLocks noChangeAspect="1" noChangeArrowheads="1"/>
          </p:cNvPicPr>
          <p:nvPr/>
        </p:nvPicPr>
        <p:blipFill>
          <a:blip r:embed="rId13" cstate="print"/>
          <a:srcRect/>
          <a:stretch>
            <a:fillRect/>
          </a:stretch>
        </p:blipFill>
        <p:spPr bwMode="auto">
          <a:xfrm>
            <a:off x="971600" y="5949280"/>
            <a:ext cx="2202051" cy="432048"/>
          </a:xfrm>
          <a:prstGeom prst="rect">
            <a:avLst/>
          </a:prstGeom>
          <a:noFill/>
        </p:spPr>
      </p:pic>
      <p:pic>
        <p:nvPicPr>
          <p:cNvPr id="56" name="Picture 8" descr="http://www.sciweavers.org/download/Tex2Img_1362662790.png"/>
          <p:cNvPicPr>
            <a:picLocks noChangeAspect="1" noChangeArrowheads="1"/>
          </p:cNvPicPr>
          <p:nvPr/>
        </p:nvPicPr>
        <p:blipFill>
          <a:blip r:embed="rId14" cstate="print"/>
          <a:srcRect/>
          <a:stretch>
            <a:fillRect/>
          </a:stretch>
        </p:blipFill>
        <p:spPr bwMode="auto">
          <a:xfrm>
            <a:off x="9612560" y="5949280"/>
            <a:ext cx="1224136" cy="267241"/>
          </a:xfrm>
          <a:prstGeom prst="rect">
            <a:avLst/>
          </a:prstGeom>
          <a:noFill/>
        </p:spPr>
      </p:pic>
      <p:pic>
        <p:nvPicPr>
          <p:cNvPr id="5126" name="Picture 6" descr="http://www.sciweavers.org/download/Tex2Img_1362667182.png"/>
          <p:cNvPicPr>
            <a:picLocks noChangeAspect="1" noChangeArrowheads="1"/>
          </p:cNvPicPr>
          <p:nvPr/>
        </p:nvPicPr>
        <p:blipFill>
          <a:blip r:embed="rId15" cstate="print"/>
          <a:srcRect/>
          <a:stretch>
            <a:fillRect/>
          </a:stretch>
        </p:blipFill>
        <p:spPr bwMode="auto">
          <a:xfrm>
            <a:off x="-2988840" y="2996952"/>
            <a:ext cx="2016224" cy="576064"/>
          </a:xfrm>
          <a:prstGeom prst="rect">
            <a:avLst/>
          </a:prstGeom>
          <a:noFill/>
        </p:spPr>
      </p:pic>
      <p:sp>
        <p:nvSpPr>
          <p:cNvPr id="58" name="テキスト ボックス 57"/>
          <p:cNvSpPr txBox="1"/>
          <p:nvPr/>
        </p:nvSpPr>
        <p:spPr>
          <a:xfrm>
            <a:off x="9144000" y="1628800"/>
            <a:ext cx="3240360" cy="923330"/>
          </a:xfrm>
          <a:prstGeom prst="rect">
            <a:avLst/>
          </a:prstGeom>
          <a:noFill/>
        </p:spPr>
        <p:txBody>
          <a:bodyPr wrap="square" rtlCol="0">
            <a:spAutoFit/>
          </a:bodyPr>
          <a:lstStyle/>
          <a:p>
            <a:pPr algn="ctr"/>
            <a:r>
              <a:rPr lang="ja-JP" altLang="ja-JP" dirty="0" smtClean="0"/>
              <a:t>Hubble Ultra Deep Field</a:t>
            </a:r>
            <a:r>
              <a:rPr lang="en-US" altLang="ja-JP" dirty="0" smtClean="0"/>
              <a:t> (</a:t>
            </a:r>
            <a:r>
              <a:rPr lang="ja-JP" altLang="ja-JP" dirty="0" smtClean="0"/>
              <a:t>HUDF</a:t>
            </a:r>
            <a:r>
              <a:rPr lang="en-US" altLang="ja-JP" dirty="0" smtClean="0"/>
              <a:t>)</a:t>
            </a:r>
          </a:p>
          <a:p>
            <a:pPr algn="ctr"/>
            <a:r>
              <a:rPr lang="ja-JP" altLang="ja-JP" b="1" dirty="0" smtClean="0"/>
              <a:t>ハッブル超深宇宙探査</a:t>
            </a:r>
            <a:endParaRPr lang="en-US" altLang="ja-JP" b="1" dirty="0" smtClean="0"/>
          </a:p>
          <a:p>
            <a:pPr algn="ctr"/>
            <a:r>
              <a:rPr lang="ja-JP" altLang="en-US" b="1" dirty="0" smtClean="0"/>
              <a:t>のデータを用いる</a:t>
            </a:r>
            <a:endParaRPr kumimoji="1" lang="ja-JP" altLang="en-US" dirty="0"/>
          </a:p>
        </p:txBody>
      </p:sp>
      <p:pic>
        <p:nvPicPr>
          <p:cNvPr id="4100" name="Picture 4" descr="http://www.sciweavers.org/download/Tex2Img_1362705283.jpg"/>
          <p:cNvPicPr>
            <a:picLocks noChangeAspect="1" noChangeArrowheads="1"/>
          </p:cNvPicPr>
          <p:nvPr/>
        </p:nvPicPr>
        <p:blipFill>
          <a:blip r:embed="rId16" cstate="print"/>
          <a:srcRect r="48743"/>
          <a:stretch>
            <a:fillRect/>
          </a:stretch>
        </p:blipFill>
        <p:spPr bwMode="auto">
          <a:xfrm>
            <a:off x="1763688" y="3573016"/>
            <a:ext cx="2880320" cy="648072"/>
          </a:xfrm>
          <a:prstGeom prst="rect">
            <a:avLst/>
          </a:prstGeom>
          <a:noFill/>
        </p:spPr>
      </p:pic>
      <p:sp>
        <p:nvSpPr>
          <p:cNvPr id="55" name="下矢印 54"/>
          <p:cNvSpPr/>
          <p:nvPr/>
        </p:nvSpPr>
        <p:spPr>
          <a:xfrm rot="10800000" flipH="1">
            <a:off x="-1692696" y="2852936"/>
            <a:ext cx="288032" cy="432048"/>
          </a:xfrm>
          <a:prstGeom prst="down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63" name="右矢印 62"/>
          <p:cNvSpPr/>
          <p:nvPr/>
        </p:nvSpPr>
        <p:spPr>
          <a:xfrm>
            <a:off x="-540568" y="1916832"/>
            <a:ext cx="14401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4" name="Picture 4" descr="http://www.sciweavers.org/download/Tex2Img_1362705283.jpg"/>
          <p:cNvPicPr>
            <a:picLocks noChangeAspect="1" noChangeArrowheads="1"/>
          </p:cNvPicPr>
          <p:nvPr/>
        </p:nvPicPr>
        <p:blipFill>
          <a:blip r:embed="rId16" cstate="print"/>
          <a:srcRect l="51257"/>
          <a:stretch>
            <a:fillRect/>
          </a:stretch>
        </p:blipFill>
        <p:spPr bwMode="auto">
          <a:xfrm>
            <a:off x="4644008" y="3573016"/>
            <a:ext cx="2739039" cy="648072"/>
          </a:xfrm>
          <a:prstGeom prst="rect">
            <a:avLst/>
          </a:prstGeom>
          <a:noFill/>
        </p:spPr>
      </p:pic>
      <p:sp>
        <p:nvSpPr>
          <p:cNvPr id="57" name="正方形/長方形 56"/>
          <p:cNvSpPr/>
          <p:nvPr/>
        </p:nvSpPr>
        <p:spPr>
          <a:xfrm>
            <a:off x="2123728" y="3429000"/>
            <a:ext cx="2520280" cy="86409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9" name="正方形/長方形 58"/>
          <p:cNvSpPr/>
          <p:nvPr/>
        </p:nvSpPr>
        <p:spPr>
          <a:xfrm>
            <a:off x="4860032" y="3429000"/>
            <a:ext cx="2592288" cy="864096"/>
          </a:xfrm>
          <a:prstGeom prst="rect">
            <a:avLst/>
          </a:prstGeom>
          <a:noFill/>
          <a:ln>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cxnSp>
        <p:nvCxnSpPr>
          <p:cNvPr id="54" name="直線矢印コネクタ 53"/>
          <p:cNvCxnSpPr/>
          <p:nvPr/>
        </p:nvCxnSpPr>
        <p:spPr>
          <a:xfrm flipV="1">
            <a:off x="2915816" y="4365104"/>
            <a:ext cx="0" cy="3600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65" name="Picture 4" descr="http://www.sciweavers.org/download/Tex2Img_1362705283.jpg"/>
          <p:cNvPicPr>
            <a:picLocks noChangeAspect="1" noChangeArrowheads="1"/>
          </p:cNvPicPr>
          <p:nvPr/>
        </p:nvPicPr>
        <p:blipFill>
          <a:blip r:embed="rId16" cstate="print"/>
          <a:srcRect r="48743"/>
          <a:stretch>
            <a:fillRect/>
          </a:stretch>
        </p:blipFill>
        <p:spPr bwMode="auto">
          <a:xfrm>
            <a:off x="-3060848" y="5157192"/>
            <a:ext cx="2880320" cy="648072"/>
          </a:xfrm>
          <a:prstGeom prst="rect">
            <a:avLst/>
          </a:prstGeom>
          <a:noFill/>
        </p:spPr>
      </p:pic>
      <p:pic>
        <p:nvPicPr>
          <p:cNvPr id="66" name="Picture 4" descr="http://www.sciweavers.org/download/Tex2Img_1362705283.jpg"/>
          <p:cNvPicPr>
            <a:picLocks noChangeAspect="1" noChangeArrowheads="1"/>
          </p:cNvPicPr>
          <p:nvPr/>
        </p:nvPicPr>
        <p:blipFill>
          <a:blip r:embed="rId16" cstate="print"/>
          <a:srcRect l="51257"/>
          <a:stretch>
            <a:fillRect/>
          </a:stretch>
        </p:blipFill>
        <p:spPr bwMode="auto">
          <a:xfrm>
            <a:off x="-2988840" y="6021288"/>
            <a:ext cx="2739039" cy="648072"/>
          </a:xfrm>
          <a:prstGeom prst="rect">
            <a:avLst/>
          </a:prstGeom>
          <a:noFill/>
        </p:spPr>
      </p:pic>
      <p:pic>
        <p:nvPicPr>
          <p:cNvPr id="4098" name="Picture 2" descr="http://www.sciweavers.org/download/Tex2Img_1362707827.jpg"/>
          <p:cNvPicPr>
            <a:picLocks noChangeAspect="1" noChangeArrowheads="1"/>
          </p:cNvPicPr>
          <p:nvPr/>
        </p:nvPicPr>
        <p:blipFill>
          <a:blip r:embed="rId17" cstate="print"/>
          <a:srcRect/>
          <a:stretch>
            <a:fillRect/>
          </a:stretch>
        </p:blipFill>
        <p:spPr bwMode="auto">
          <a:xfrm>
            <a:off x="5796136" y="836712"/>
            <a:ext cx="821680" cy="504056"/>
          </a:xfrm>
          <a:prstGeom prst="rect">
            <a:avLst/>
          </a:prstGeom>
          <a:noFill/>
        </p:spPr>
      </p:pic>
      <p:pic>
        <p:nvPicPr>
          <p:cNvPr id="2" name="Picture 4" descr="http://www.sciweavers.org/download/Tex2Img_1362709202.jpg"/>
          <p:cNvPicPr>
            <a:picLocks noChangeAspect="1" noChangeArrowheads="1"/>
          </p:cNvPicPr>
          <p:nvPr/>
        </p:nvPicPr>
        <p:blipFill>
          <a:blip r:embed="rId18" cstate="print"/>
          <a:srcRect/>
          <a:stretch>
            <a:fillRect/>
          </a:stretch>
        </p:blipFill>
        <p:spPr bwMode="auto">
          <a:xfrm>
            <a:off x="5148064" y="5949280"/>
            <a:ext cx="2494729" cy="432048"/>
          </a:xfrm>
          <a:prstGeom prst="rect">
            <a:avLst/>
          </a:prstGeom>
          <a:noFill/>
        </p:spPr>
      </p:pic>
    </p:spTree>
    <p:extLst>
      <p:ext uri="{BB962C8B-B14F-4D97-AF65-F5344CB8AC3E}">
        <p14:creationId xmlns:p14="http://schemas.microsoft.com/office/powerpoint/2010/main" val="1385935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strVal val="#ppt_w*0.70"/>
                                          </p:val>
                                        </p:tav>
                                        <p:tav tm="100000">
                                          <p:val>
                                            <p:strVal val="#ppt_w"/>
                                          </p:val>
                                        </p:tav>
                                      </p:tavLst>
                                    </p:anim>
                                    <p:anim calcmode="lin" valueType="num">
                                      <p:cBhvr>
                                        <p:cTn id="8" dur="1000" fill="hold"/>
                                        <p:tgtEl>
                                          <p:spTgt spid="4100"/>
                                        </p:tgtEl>
                                        <p:attrNameLst>
                                          <p:attrName>ppt_h</p:attrName>
                                        </p:attrNameLst>
                                      </p:cBhvr>
                                      <p:tavLst>
                                        <p:tav tm="0">
                                          <p:val>
                                            <p:strVal val="#ppt_h"/>
                                          </p:val>
                                        </p:tav>
                                        <p:tav tm="100000">
                                          <p:val>
                                            <p:strVal val="#ppt_h"/>
                                          </p:val>
                                        </p:tav>
                                      </p:tavLst>
                                    </p:anim>
                                    <p:animEffect transition="in" filter="fade">
                                      <p:cBhvr>
                                        <p:cTn id="9" dur="1000"/>
                                        <p:tgtEl>
                                          <p:spTgt spid="410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arn(inHorizontal)">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1000" fill="hold"/>
                                        <p:tgtEl>
                                          <p:spTgt spid="57"/>
                                        </p:tgtEl>
                                        <p:attrNameLst>
                                          <p:attrName>ppt_w</p:attrName>
                                        </p:attrNameLst>
                                      </p:cBhvr>
                                      <p:tavLst>
                                        <p:tav tm="0">
                                          <p:val>
                                            <p:strVal val="#ppt_w*0.70"/>
                                          </p:val>
                                        </p:tav>
                                        <p:tav tm="100000">
                                          <p:val>
                                            <p:strVal val="#ppt_w"/>
                                          </p:val>
                                        </p:tav>
                                      </p:tavLst>
                                    </p:anim>
                                    <p:anim calcmode="lin" valueType="num">
                                      <p:cBhvr>
                                        <p:cTn id="20" dur="1000" fill="hold"/>
                                        <p:tgtEl>
                                          <p:spTgt spid="57"/>
                                        </p:tgtEl>
                                        <p:attrNameLst>
                                          <p:attrName>ppt_h</p:attrName>
                                        </p:attrNameLst>
                                      </p:cBhvr>
                                      <p:tavLst>
                                        <p:tav tm="0">
                                          <p:val>
                                            <p:strVal val="#ppt_h"/>
                                          </p:val>
                                        </p:tav>
                                        <p:tav tm="100000">
                                          <p:val>
                                            <p:strVal val="#ppt_h"/>
                                          </p:val>
                                        </p:tav>
                                      </p:tavLst>
                                    </p:anim>
                                    <p:animEffect transition="in" filter="fade">
                                      <p:cBhvr>
                                        <p:cTn id="21" dur="10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5122"/>
                                        </p:tgtEl>
                                        <p:attrNameLst>
                                          <p:attrName>style.visibility</p:attrName>
                                        </p:attrNameLst>
                                      </p:cBhvr>
                                      <p:to>
                                        <p:strVal val="visible"/>
                                      </p:to>
                                    </p:set>
                                    <p:anim calcmode="lin" valueType="num">
                                      <p:cBhvr>
                                        <p:cTn id="26" dur="1000" fill="hold"/>
                                        <p:tgtEl>
                                          <p:spTgt spid="5122"/>
                                        </p:tgtEl>
                                        <p:attrNameLst>
                                          <p:attrName>ppt_w</p:attrName>
                                        </p:attrNameLst>
                                      </p:cBhvr>
                                      <p:tavLst>
                                        <p:tav tm="0">
                                          <p:val>
                                            <p:strVal val="#ppt_w*0.70"/>
                                          </p:val>
                                        </p:tav>
                                        <p:tav tm="100000">
                                          <p:val>
                                            <p:strVal val="#ppt_w"/>
                                          </p:val>
                                        </p:tav>
                                      </p:tavLst>
                                    </p:anim>
                                    <p:anim calcmode="lin" valueType="num">
                                      <p:cBhvr>
                                        <p:cTn id="27" dur="1000" fill="hold"/>
                                        <p:tgtEl>
                                          <p:spTgt spid="5122"/>
                                        </p:tgtEl>
                                        <p:attrNameLst>
                                          <p:attrName>ppt_h</p:attrName>
                                        </p:attrNameLst>
                                      </p:cBhvr>
                                      <p:tavLst>
                                        <p:tav tm="0">
                                          <p:val>
                                            <p:strVal val="#ppt_h"/>
                                          </p:val>
                                        </p:tav>
                                        <p:tav tm="100000">
                                          <p:val>
                                            <p:strVal val="#ppt_h"/>
                                          </p:val>
                                        </p:tav>
                                      </p:tavLst>
                                    </p:anim>
                                    <p:animEffect transition="in" filter="fade">
                                      <p:cBhvr>
                                        <p:cTn id="28" dur="1000"/>
                                        <p:tgtEl>
                                          <p:spTgt spid="5122"/>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p:cTn id="33" dur="1000" fill="hold"/>
                                        <p:tgtEl>
                                          <p:spTgt spid="47"/>
                                        </p:tgtEl>
                                        <p:attrNameLst>
                                          <p:attrName>ppt_w</p:attrName>
                                        </p:attrNameLst>
                                      </p:cBhvr>
                                      <p:tavLst>
                                        <p:tav tm="0">
                                          <p:val>
                                            <p:strVal val="#ppt_w*0.70"/>
                                          </p:val>
                                        </p:tav>
                                        <p:tav tm="100000">
                                          <p:val>
                                            <p:strVal val="#ppt_w"/>
                                          </p:val>
                                        </p:tav>
                                      </p:tavLst>
                                    </p:anim>
                                    <p:anim calcmode="lin" valueType="num">
                                      <p:cBhvr>
                                        <p:cTn id="34" dur="1000" fill="hold"/>
                                        <p:tgtEl>
                                          <p:spTgt spid="47"/>
                                        </p:tgtEl>
                                        <p:attrNameLst>
                                          <p:attrName>ppt_h</p:attrName>
                                        </p:attrNameLst>
                                      </p:cBhvr>
                                      <p:tavLst>
                                        <p:tav tm="0">
                                          <p:val>
                                            <p:strVal val="#ppt_h"/>
                                          </p:val>
                                        </p:tav>
                                        <p:tav tm="100000">
                                          <p:val>
                                            <p:strVal val="#ppt_h"/>
                                          </p:val>
                                        </p:tav>
                                      </p:tavLst>
                                    </p:anim>
                                    <p:animEffect transition="in" filter="fade">
                                      <p:cBhvr>
                                        <p:cTn id="35" dur="10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053"/>
                                        </p:tgtEl>
                                        <p:attrNameLst>
                                          <p:attrName>style.visibility</p:attrName>
                                        </p:attrNameLst>
                                      </p:cBhvr>
                                      <p:to>
                                        <p:strVal val="visible"/>
                                      </p:to>
                                    </p:set>
                                    <p:anim calcmode="lin" valueType="num">
                                      <p:cBhvr>
                                        <p:cTn id="40" dur="1000" fill="hold"/>
                                        <p:tgtEl>
                                          <p:spTgt spid="2053"/>
                                        </p:tgtEl>
                                        <p:attrNameLst>
                                          <p:attrName>ppt_w</p:attrName>
                                        </p:attrNameLst>
                                      </p:cBhvr>
                                      <p:tavLst>
                                        <p:tav tm="0">
                                          <p:val>
                                            <p:strVal val="#ppt_w*0.70"/>
                                          </p:val>
                                        </p:tav>
                                        <p:tav tm="100000">
                                          <p:val>
                                            <p:strVal val="#ppt_w"/>
                                          </p:val>
                                        </p:tav>
                                      </p:tavLst>
                                    </p:anim>
                                    <p:anim calcmode="lin" valueType="num">
                                      <p:cBhvr>
                                        <p:cTn id="41" dur="1000" fill="hold"/>
                                        <p:tgtEl>
                                          <p:spTgt spid="2053"/>
                                        </p:tgtEl>
                                        <p:attrNameLst>
                                          <p:attrName>ppt_h</p:attrName>
                                        </p:attrNameLst>
                                      </p:cBhvr>
                                      <p:tavLst>
                                        <p:tav tm="0">
                                          <p:val>
                                            <p:strVal val="#ppt_h"/>
                                          </p:val>
                                        </p:tav>
                                        <p:tav tm="100000">
                                          <p:val>
                                            <p:strVal val="#ppt_h"/>
                                          </p:val>
                                        </p:tav>
                                      </p:tavLst>
                                    </p:anim>
                                    <p:animEffect transition="in" filter="fade">
                                      <p:cBhvr>
                                        <p:cTn id="42" dur="1000"/>
                                        <p:tgtEl>
                                          <p:spTgt spid="2053"/>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p:cTn id="45" dur="1000" fill="hold"/>
                                        <p:tgtEl>
                                          <p:spTgt spid="52"/>
                                        </p:tgtEl>
                                        <p:attrNameLst>
                                          <p:attrName>ppt_w</p:attrName>
                                        </p:attrNameLst>
                                      </p:cBhvr>
                                      <p:tavLst>
                                        <p:tav tm="0">
                                          <p:val>
                                            <p:strVal val="#ppt_w*0.70"/>
                                          </p:val>
                                        </p:tav>
                                        <p:tav tm="100000">
                                          <p:val>
                                            <p:strVal val="#ppt_w"/>
                                          </p:val>
                                        </p:tav>
                                      </p:tavLst>
                                    </p:anim>
                                    <p:anim calcmode="lin" valueType="num">
                                      <p:cBhvr>
                                        <p:cTn id="46" dur="1000" fill="hold"/>
                                        <p:tgtEl>
                                          <p:spTgt spid="52"/>
                                        </p:tgtEl>
                                        <p:attrNameLst>
                                          <p:attrName>ppt_h</p:attrName>
                                        </p:attrNameLst>
                                      </p:cBhvr>
                                      <p:tavLst>
                                        <p:tav tm="0">
                                          <p:val>
                                            <p:strVal val="#ppt_h"/>
                                          </p:val>
                                        </p:tav>
                                        <p:tav tm="100000">
                                          <p:val>
                                            <p:strVal val="#ppt_h"/>
                                          </p:val>
                                        </p:tav>
                                      </p:tavLst>
                                    </p:anim>
                                    <p:animEffect transition="in" filter="fade">
                                      <p:cBhvr>
                                        <p:cTn id="47" dur="1000"/>
                                        <p:tgtEl>
                                          <p:spTgt spid="52"/>
                                        </p:tgtEl>
                                      </p:cBhvr>
                                    </p:animEffect>
                                  </p:childTnLst>
                                </p:cTn>
                              </p:par>
                              <p:par>
                                <p:cTn id="48" presetID="55"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1000" fill="hold"/>
                                        <p:tgtEl>
                                          <p:spTgt spid="54"/>
                                        </p:tgtEl>
                                        <p:attrNameLst>
                                          <p:attrName>ppt_w</p:attrName>
                                        </p:attrNameLst>
                                      </p:cBhvr>
                                      <p:tavLst>
                                        <p:tav tm="0">
                                          <p:val>
                                            <p:strVal val="#ppt_w*0.70"/>
                                          </p:val>
                                        </p:tav>
                                        <p:tav tm="100000">
                                          <p:val>
                                            <p:strVal val="#ppt_w"/>
                                          </p:val>
                                        </p:tav>
                                      </p:tavLst>
                                    </p:anim>
                                    <p:anim calcmode="lin" valueType="num">
                                      <p:cBhvr>
                                        <p:cTn id="51" dur="1000" fill="hold"/>
                                        <p:tgtEl>
                                          <p:spTgt spid="54"/>
                                        </p:tgtEl>
                                        <p:attrNameLst>
                                          <p:attrName>ppt_h</p:attrName>
                                        </p:attrNameLst>
                                      </p:cBhvr>
                                      <p:tavLst>
                                        <p:tav tm="0">
                                          <p:val>
                                            <p:strVal val="#ppt_h"/>
                                          </p:val>
                                        </p:tav>
                                        <p:tav tm="100000">
                                          <p:val>
                                            <p:strVal val="#ppt_h"/>
                                          </p:val>
                                        </p:tav>
                                      </p:tavLst>
                                    </p:anim>
                                    <p:animEffect transition="in" filter="fade">
                                      <p:cBhvr>
                                        <p:cTn id="52" dur="10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1000" fill="hold"/>
                                        <p:tgtEl>
                                          <p:spTgt spid="64"/>
                                        </p:tgtEl>
                                        <p:attrNameLst>
                                          <p:attrName>ppt_w</p:attrName>
                                        </p:attrNameLst>
                                      </p:cBhvr>
                                      <p:tavLst>
                                        <p:tav tm="0">
                                          <p:val>
                                            <p:strVal val="#ppt_w*0.70"/>
                                          </p:val>
                                        </p:tav>
                                        <p:tav tm="100000">
                                          <p:val>
                                            <p:strVal val="#ppt_w"/>
                                          </p:val>
                                        </p:tav>
                                      </p:tavLst>
                                    </p:anim>
                                    <p:anim calcmode="lin" valueType="num">
                                      <p:cBhvr>
                                        <p:cTn id="58" dur="1000" fill="hold"/>
                                        <p:tgtEl>
                                          <p:spTgt spid="64"/>
                                        </p:tgtEl>
                                        <p:attrNameLst>
                                          <p:attrName>ppt_h</p:attrName>
                                        </p:attrNameLst>
                                      </p:cBhvr>
                                      <p:tavLst>
                                        <p:tav tm="0">
                                          <p:val>
                                            <p:strVal val="#ppt_h"/>
                                          </p:val>
                                        </p:tav>
                                        <p:tav tm="100000">
                                          <p:val>
                                            <p:strVal val="#ppt_h"/>
                                          </p:val>
                                        </p:tav>
                                      </p:tavLst>
                                    </p:anim>
                                    <p:animEffect transition="in" filter="fade">
                                      <p:cBhvr>
                                        <p:cTn id="59" dur="1000"/>
                                        <p:tgtEl>
                                          <p:spTgt spid="64"/>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59"/>
                                        </p:tgtEl>
                                        <p:attrNameLst>
                                          <p:attrName>style.visibility</p:attrName>
                                        </p:attrNameLst>
                                      </p:cBhvr>
                                      <p:to>
                                        <p:strVal val="visible"/>
                                      </p:to>
                                    </p:set>
                                    <p:anim calcmode="lin" valueType="num">
                                      <p:cBhvr>
                                        <p:cTn id="62" dur="1000" fill="hold"/>
                                        <p:tgtEl>
                                          <p:spTgt spid="59"/>
                                        </p:tgtEl>
                                        <p:attrNameLst>
                                          <p:attrName>ppt_w</p:attrName>
                                        </p:attrNameLst>
                                      </p:cBhvr>
                                      <p:tavLst>
                                        <p:tav tm="0">
                                          <p:val>
                                            <p:strVal val="#ppt_w*0.70"/>
                                          </p:val>
                                        </p:tav>
                                        <p:tav tm="100000">
                                          <p:val>
                                            <p:strVal val="#ppt_w"/>
                                          </p:val>
                                        </p:tav>
                                      </p:tavLst>
                                    </p:anim>
                                    <p:anim calcmode="lin" valueType="num">
                                      <p:cBhvr>
                                        <p:cTn id="63" dur="1000" fill="hold"/>
                                        <p:tgtEl>
                                          <p:spTgt spid="59"/>
                                        </p:tgtEl>
                                        <p:attrNameLst>
                                          <p:attrName>ppt_h</p:attrName>
                                        </p:attrNameLst>
                                      </p:cBhvr>
                                      <p:tavLst>
                                        <p:tav tm="0">
                                          <p:val>
                                            <p:strVal val="#ppt_h"/>
                                          </p:val>
                                        </p:tav>
                                        <p:tav tm="100000">
                                          <p:val>
                                            <p:strVal val="#ppt_h"/>
                                          </p:val>
                                        </p:tav>
                                      </p:tavLst>
                                    </p:anim>
                                    <p:animEffect transition="in" filter="fade">
                                      <p:cBhvr>
                                        <p:cTn id="64" dur="1000"/>
                                        <p:tgtEl>
                                          <p:spTgt spid="59"/>
                                        </p:tgtEl>
                                      </p:cBhvr>
                                    </p:animEffect>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nodeType="clickEffect">
                                  <p:stCondLst>
                                    <p:cond delay="0"/>
                                  </p:stCondLst>
                                  <p:childTnLst>
                                    <p:set>
                                      <p:cBhvr>
                                        <p:cTn id="68" dur="1" fill="hold">
                                          <p:stCondLst>
                                            <p:cond delay="0"/>
                                          </p:stCondLst>
                                        </p:cTn>
                                        <p:tgtEl>
                                          <p:spTgt spid="5126"/>
                                        </p:tgtEl>
                                        <p:attrNameLst>
                                          <p:attrName>style.visibility</p:attrName>
                                        </p:attrNameLst>
                                      </p:cBhvr>
                                      <p:to>
                                        <p:strVal val="visible"/>
                                      </p:to>
                                    </p:set>
                                    <p:anim calcmode="lin" valueType="num">
                                      <p:cBhvr>
                                        <p:cTn id="69" dur="500" fill="hold"/>
                                        <p:tgtEl>
                                          <p:spTgt spid="5126"/>
                                        </p:tgtEl>
                                        <p:attrNameLst>
                                          <p:attrName>ppt_w</p:attrName>
                                        </p:attrNameLst>
                                      </p:cBhvr>
                                      <p:tavLst>
                                        <p:tav tm="0">
                                          <p:val>
                                            <p:strVal val="#ppt_w*0.70"/>
                                          </p:val>
                                        </p:tav>
                                        <p:tav tm="100000">
                                          <p:val>
                                            <p:strVal val="#ppt_w"/>
                                          </p:val>
                                        </p:tav>
                                      </p:tavLst>
                                    </p:anim>
                                    <p:anim calcmode="lin" valueType="num">
                                      <p:cBhvr>
                                        <p:cTn id="70" dur="500" fill="hold"/>
                                        <p:tgtEl>
                                          <p:spTgt spid="5126"/>
                                        </p:tgtEl>
                                        <p:attrNameLst>
                                          <p:attrName>ppt_h</p:attrName>
                                        </p:attrNameLst>
                                      </p:cBhvr>
                                      <p:tavLst>
                                        <p:tav tm="0">
                                          <p:val>
                                            <p:strVal val="#ppt_h"/>
                                          </p:val>
                                        </p:tav>
                                        <p:tav tm="100000">
                                          <p:val>
                                            <p:strVal val="#ppt_h"/>
                                          </p:val>
                                        </p:tav>
                                      </p:tavLst>
                                    </p:anim>
                                    <p:animEffect transition="in" filter="fade">
                                      <p:cBhvr>
                                        <p:cTn id="71" dur="500"/>
                                        <p:tgtEl>
                                          <p:spTgt spid="5126"/>
                                        </p:tgtEl>
                                      </p:cBhvr>
                                    </p:animEffect>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nodeType="clickEffect">
                                  <p:stCondLst>
                                    <p:cond delay="0"/>
                                  </p:stCondLst>
                                  <p:childTnLst>
                                    <p:set>
                                      <p:cBhvr>
                                        <p:cTn id="75" dur="1" fill="hold">
                                          <p:stCondLst>
                                            <p:cond delay="0"/>
                                          </p:stCondLst>
                                        </p:cTn>
                                        <p:tgtEl>
                                          <p:spTgt spid="2"/>
                                        </p:tgtEl>
                                        <p:attrNameLst>
                                          <p:attrName>style.visibility</p:attrName>
                                        </p:attrNameLst>
                                      </p:cBhvr>
                                      <p:to>
                                        <p:strVal val="visible"/>
                                      </p:to>
                                    </p:set>
                                    <p:anim calcmode="lin" valueType="num">
                                      <p:cBhvr>
                                        <p:cTn id="76" dur="500" fill="hold"/>
                                        <p:tgtEl>
                                          <p:spTgt spid="2"/>
                                        </p:tgtEl>
                                        <p:attrNameLst>
                                          <p:attrName>ppt_w</p:attrName>
                                        </p:attrNameLst>
                                      </p:cBhvr>
                                      <p:tavLst>
                                        <p:tav tm="0">
                                          <p:val>
                                            <p:strVal val="#ppt_w*0.70"/>
                                          </p:val>
                                        </p:tav>
                                        <p:tav tm="100000">
                                          <p:val>
                                            <p:strVal val="#ppt_w"/>
                                          </p:val>
                                        </p:tav>
                                      </p:tavLst>
                                    </p:anim>
                                    <p:anim calcmode="lin" valueType="num">
                                      <p:cBhvr>
                                        <p:cTn id="77" dur="500" fill="hold"/>
                                        <p:tgtEl>
                                          <p:spTgt spid="2"/>
                                        </p:tgtEl>
                                        <p:attrNameLst>
                                          <p:attrName>ppt_h</p:attrName>
                                        </p:attrNameLst>
                                      </p:cBhvr>
                                      <p:tavLst>
                                        <p:tav tm="0">
                                          <p:val>
                                            <p:strVal val="#ppt_h"/>
                                          </p:val>
                                        </p:tav>
                                        <p:tav tm="100000">
                                          <p:val>
                                            <p:strVal val="#ppt_h"/>
                                          </p:val>
                                        </p:tav>
                                      </p:tavLst>
                                    </p:anim>
                                    <p:animEffect transition="in" filter="fade">
                                      <p:cBhvr>
                                        <p:cTn id="7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52" grpId="0"/>
      <p:bldP spid="57"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Sho\Desktop\plot1.png"/>
          <p:cNvPicPr>
            <a:picLocks noChangeAspect="1" noChangeArrowheads="1"/>
          </p:cNvPicPr>
          <p:nvPr/>
        </p:nvPicPr>
        <p:blipFill>
          <a:blip r:embed="rId3" cstate="print"/>
          <a:srcRect/>
          <a:stretch>
            <a:fillRect/>
          </a:stretch>
        </p:blipFill>
        <p:spPr bwMode="auto">
          <a:xfrm>
            <a:off x="971601" y="1538791"/>
            <a:ext cx="6936770" cy="5202577"/>
          </a:xfrm>
          <a:prstGeom prst="rect">
            <a:avLst/>
          </a:prstGeom>
          <a:noFill/>
        </p:spPr>
      </p:pic>
      <p:sp>
        <p:nvSpPr>
          <p:cNvPr id="5" name="テキスト ボックス 4"/>
          <p:cNvSpPr txBox="1"/>
          <p:nvPr/>
        </p:nvSpPr>
        <p:spPr>
          <a:xfrm>
            <a:off x="467544" y="44624"/>
            <a:ext cx="7632848" cy="1538883"/>
          </a:xfrm>
          <a:prstGeom prst="rect">
            <a:avLst/>
          </a:prstGeom>
          <a:noFill/>
        </p:spPr>
        <p:txBody>
          <a:bodyPr wrap="square" rtlCol="0">
            <a:spAutoFit/>
          </a:bodyPr>
          <a:lstStyle/>
          <a:p>
            <a:pPr algn="ctr"/>
            <a:r>
              <a:rPr lang="ja-JP" altLang="en-US" sz="5400" b="1" u="sng" dirty="0">
                <a:latin typeface="HGPｺﾞｼｯｸM" pitchFamily="50" charset="-128"/>
                <a:ea typeface="HGPｺﾞｼｯｸM" pitchFamily="50" charset="-128"/>
              </a:rPr>
              <a:t>これまでの</a:t>
            </a:r>
            <a:r>
              <a:rPr lang="ja-JP" altLang="en-US" sz="5400" b="1" u="sng" dirty="0" smtClean="0">
                <a:latin typeface="HGPｺﾞｼｯｸM" pitchFamily="50" charset="-128"/>
                <a:ea typeface="HGPｺﾞｼｯｸM" pitchFamily="50" charset="-128"/>
              </a:rPr>
              <a:t>結果</a:t>
            </a:r>
            <a:endParaRPr lang="en-US" altLang="ja-JP" sz="5400" b="1" u="sng" dirty="0" smtClean="0">
              <a:latin typeface="HGPｺﾞｼｯｸM" pitchFamily="50" charset="-128"/>
              <a:ea typeface="HGPｺﾞｼｯｸM" pitchFamily="50" charset="-128"/>
            </a:endParaRPr>
          </a:p>
          <a:p>
            <a:pPr algn="ctr"/>
            <a:r>
              <a:rPr lang="en-US" altLang="ja-JP" sz="4000" b="1" u="sng" dirty="0" smtClean="0">
                <a:latin typeface="HGPｺﾞｼｯｸM" pitchFamily="50" charset="-128"/>
                <a:ea typeface="HGPｺﾞｼｯｸM" pitchFamily="50" charset="-128"/>
              </a:rPr>
              <a:t>(</a:t>
            </a:r>
            <a:r>
              <a:rPr lang="en-US" altLang="ja-JP" sz="4000" b="1" u="sng" dirty="0" err="1" smtClean="0">
                <a:latin typeface="HGPｺﾞｼｯｸM" pitchFamily="50" charset="-128"/>
                <a:ea typeface="HGPｺﾞｼｯｸM" pitchFamily="50" charset="-128"/>
              </a:rPr>
              <a:t>Bouwens</a:t>
            </a:r>
            <a:r>
              <a:rPr lang="en-US" altLang="ja-JP" sz="4000" b="1" u="sng" dirty="0" smtClean="0">
                <a:latin typeface="HGPｺﾞｼｯｸM" pitchFamily="50" charset="-128"/>
                <a:ea typeface="HGPｺﾞｼｯｸM" pitchFamily="50" charset="-128"/>
              </a:rPr>
              <a:t> et.al. 2004)</a:t>
            </a:r>
            <a:endParaRPr kumimoji="1" lang="ja-JP" altLang="en-US" sz="4000" b="1" u="sng" dirty="0">
              <a:latin typeface="HGPｺﾞｼｯｸM" pitchFamily="50" charset="-128"/>
              <a:ea typeface="HGPｺﾞｼｯｸM" pitchFamily="50" charset="-128"/>
            </a:endParaRPr>
          </a:p>
        </p:txBody>
      </p:sp>
      <p:grpSp>
        <p:nvGrpSpPr>
          <p:cNvPr id="2" name="グループ化 9"/>
          <p:cNvGrpSpPr/>
          <p:nvPr/>
        </p:nvGrpSpPr>
        <p:grpSpPr>
          <a:xfrm>
            <a:off x="3635896" y="5549170"/>
            <a:ext cx="6048672" cy="472118"/>
            <a:chOff x="3707904" y="5837202"/>
            <a:chExt cx="6048672" cy="472118"/>
          </a:xfrm>
        </p:grpSpPr>
        <p:cxnSp>
          <p:nvCxnSpPr>
            <p:cNvPr id="7" name="直線矢印コネクタ 6"/>
            <p:cNvCxnSpPr/>
            <p:nvPr/>
          </p:nvCxnSpPr>
          <p:spPr>
            <a:xfrm>
              <a:off x="3707904" y="6309320"/>
              <a:ext cx="4104456"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7092280" y="5837202"/>
              <a:ext cx="2664296" cy="400110"/>
            </a:xfrm>
            <a:prstGeom prst="rect">
              <a:avLst/>
            </a:prstGeom>
            <a:noFill/>
          </p:spPr>
          <p:txBody>
            <a:bodyPr wrap="square" rtlCol="0">
              <a:spAutoFit/>
            </a:bodyPr>
            <a:lstStyle/>
            <a:p>
              <a:pPr algn="ctr"/>
              <a:r>
                <a:rPr kumimoji="1" lang="ja-JP" altLang="en-US" sz="2000" b="1" dirty="0" smtClean="0">
                  <a:solidFill>
                    <a:srgbClr val="7030A0"/>
                  </a:solidFill>
                </a:rPr>
                <a:t>赤方偏移：</a:t>
              </a:r>
              <a:r>
                <a:rPr kumimoji="1" lang="en-US" altLang="ja-JP" sz="2000" b="1" dirty="0" smtClean="0">
                  <a:solidFill>
                    <a:srgbClr val="7030A0"/>
                  </a:solidFill>
                </a:rPr>
                <a:t>z</a:t>
              </a:r>
              <a:endParaRPr kumimoji="1" lang="ja-JP" altLang="en-US" sz="2000" b="1" dirty="0">
                <a:solidFill>
                  <a:srgbClr val="7030A0"/>
                </a:solidFill>
              </a:endParaRPr>
            </a:p>
          </p:txBody>
        </p:sp>
      </p:grpSp>
      <p:grpSp>
        <p:nvGrpSpPr>
          <p:cNvPr id="3" name="グループ化 12"/>
          <p:cNvGrpSpPr/>
          <p:nvPr/>
        </p:nvGrpSpPr>
        <p:grpSpPr>
          <a:xfrm>
            <a:off x="323528" y="1568405"/>
            <a:ext cx="2376264" cy="3093115"/>
            <a:chOff x="323528" y="1568405"/>
            <a:chExt cx="2376264" cy="3093115"/>
          </a:xfrm>
        </p:grpSpPr>
        <p:sp>
          <p:nvSpPr>
            <p:cNvPr id="9" name="テキスト ボックス 8"/>
            <p:cNvSpPr txBox="1"/>
            <p:nvPr/>
          </p:nvSpPr>
          <p:spPr>
            <a:xfrm>
              <a:off x="323528" y="1568405"/>
              <a:ext cx="2376264" cy="400110"/>
            </a:xfrm>
            <a:prstGeom prst="rect">
              <a:avLst/>
            </a:prstGeom>
            <a:noFill/>
          </p:spPr>
          <p:txBody>
            <a:bodyPr wrap="square" rtlCol="0">
              <a:spAutoFit/>
            </a:bodyPr>
            <a:lstStyle/>
            <a:p>
              <a:pPr algn="ctr"/>
              <a:r>
                <a:rPr lang="ja-JP" altLang="en-US" sz="2000" b="1" dirty="0" smtClean="0">
                  <a:solidFill>
                    <a:srgbClr val="7030A0"/>
                  </a:solidFill>
                </a:rPr>
                <a:t>銀河半径</a:t>
              </a:r>
              <a:r>
                <a:rPr lang="en-US" altLang="ja-JP" sz="2000" b="1" dirty="0" smtClean="0">
                  <a:solidFill>
                    <a:srgbClr val="7030A0"/>
                  </a:solidFill>
                </a:rPr>
                <a:t>:r</a:t>
              </a:r>
            </a:p>
          </p:txBody>
        </p:sp>
        <p:cxnSp>
          <p:nvCxnSpPr>
            <p:cNvPr id="11" name="直線矢印コネクタ 10"/>
            <p:cNvCxnSpPr/>
            <p:nvPr/>
          </p:nvCxnSpPr>
          <p:spPr>
            <a:xfrm flipH="1" flipV="1">
              <a:off x="2051720" y="1988840"/>
              <a:ext cx="8384" cy="267268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グループ化 22"/>
          <p:cNvGrpSpPr/>
          <p:nvPr/>
        </p:nvGrpSpPr>
        <p:grpSpPr>
          <a:xfrm>
            <a:off x="3779912" y="3063179"/>
            <a:ext cx="3923928" cy="869877"/>
            <a:chOff x="-2844824" y="2780928"/>
            <a:chExt cx="3923928" cy="869877"/>
          </a:xfrm>
        </p:grpSpPr>
        <p:pic>
          <p:nvPicPr>
            <p:cNvPr id="1027" name="Picture 3" descr="C:\Users\Sho\Desktop\SpringSchoolPackage\結果・発表資料\Tex2Img_1362658606.jpg"/>
            <p:cNvPicPr>
              <a:picLocks noChangeAspect="1" noChangeArrowheads="1"/>
            </p:cNvPicPr>
            <p:nvPr/>
          </p:nvPicPr>
          <p:blipFill>
            <a:blip r:embed="rId4" cstate="print"/>
            <a:srcRect/>
            <a:stretch>
              <a:fillRect/>
            </a:stretch>
          </p:blipFill>
          <p:spPr bwMode="auto">
            <a:xfrm>
              <a:off x="-2404720" y="2852936"/>
              <a:ext cx="1539608" cy="373757"/>
            </a:xfrm>
            <a:prstGeom prst="rect">
              <a:avLst/>
            </a:prstGeom>
            <a:noFill/>
          </p:spPr>
        </p:pic>
        <p:sp>
          <p:nvSpPr>
            <p:cNvPr id="21" name="テキスト ボックス 20"/>
            <p:cNvSpPr txBox="1"/>
            <p:nvPr/>
          </p:nvSpPr>
          <p:spPr>
            <a:xfrm>
              <a:off x="-2844824" y="2780928"/>
              <a:ext cx="3923928" cy="492443"/>
            </a:xfrm>
            <a:prstGeom prst="rect">
              <a:avLst/>
            </a:prstGeom>
            <a:noFill/>
          </p:spPr>
          <p:txBody>
            <a:bodyPr wrap="square" rtlCol="0">
              <a:spAutoFit/>
            </a:bodyPr>
            <a:lstStyle/>
            <a:p>
              <a:r>
                <a:rPr kumimoji="1" lang="ja-JP" altLang="en-US" sz="2600" b="1" dirty="0" smtClean="0">
                  <a:latin typeface="HGｺﾞｼｯｸM" pitchFamily="49" charset="-128"/>
                  <a:ea typeface="HGｺﾞｼｯｸM" pitchFamily="49" charset="-128"/>
                </a:rPr>
                <a:t>冪　　　　　でフィット</a:t>
              </a:r>
              <a:endParaRPr lang="en-US" altLang="ja-JP" sz="2600" b="1" dirty="0" smtClean="0">
                <a:latin typeface="HGｺﾞｼｯｸM" pitchFamily="49" charset="-128"/>
                <a:ea typeface="HGｺﾞｼｯｸM" pitchFamily="49" charset="-128"/>
              </a:endParaRPr>
            </a:p>
          </p:txBody>
        </p:sp>
        <p:pic>
          <p:nvPicPr>
            <p:cNvPr id="1028" name="Picture 4" descr="C:\Users\Sho\Desktop\SpringSchoolPackage\結果・発表資料\Tex2Img_1362658877.jpg"/>
            <p:cNvPicPr>
              <a:picLocks noChangeAspect="1" noChangeArrowheads="1"/>
            </p:cNvPicPr>
            <p:nvPr/>
          </p:nvPicPr>
          <p:blipFill>
            <a:blip r:embed="rId5" cstate="print"/>
            <a:srcRect/>
            <a:stretch>
              <a:fillRect/>
            </a:stretch>
          </p:blipFill>
          <p:spPr bwMode="auto">
            <a:xfrm>
              <a:off x="-2340768" y="3284984"/>
              <a:ext cx="2385303" cy="365821"/>
            </a:xfrm>
            <a:prstGeom prst="rect">
              <a:avLst/>
            </a:prstGeom>
            <a:noFill/>
          </p:spPr>
        </p:pic>
      </p:grpSp>
      <p:grpSp>
        <p:nvGrpSpPr>
          <p:cNvPr id="10" name="グループ化 29"/>
          <p:cNvGrpSpPr/>
          <p:nvPr/>
        </p:nvGrpSpPr>
        <p:grpSpPr>
          <a:xfrm>
            <a:off x="-5797152" y="2996952"/>
            <a:ext cx="5328592" cy="1800200"/>
            <a:chOff x="-1908720" y="2492896"/>
            <a:chExt cx="5328592" cy="1800200"/>
          </a:xfrm>
        </p:grpSpPr>
        <p:pic>
          <p:nvPicPr>
            <p:cNvPr id="25" name="Picture 9" descr="C:\Users\Sho\Desktop\Tex2Img_1362584578.jpg"/>
            <p:cNvPicPr>
              <a:picLocks noChangeAspect="1" noChangeArrowheads="1"/>
            </p:cNvPicPr>
            <p:nvPr/>
          </p:nvPicPr>
          <p:blipFill>
            <a:blip r:embed="rId6" cstate="print"/>
            <a:srcRect/>
            <a:stretch>
              <a:fillRect/>
            </a:stretch>
          </p:blipFill>
          <p:spPr bwMode="auto">
            <a:xfrm>
              <a:off x="-1908720" y="2492896"/>
              <a:ext cx="1383008" cy="383282"/>
            </a:xfrm>
            <a:prstGeom prst="rect">
              <a:avLst/>
            </a:prstGeom>
            <a:noFill/>
          </p:spPr>
        </p:pic>
        <p:cxnSp>
          <p:nvCxnSpPr>
            <p:cNvPr id="26" name="直線矢印コネクタ 25"/>
            <p:cNvCxnSpPr/>
            <p:nvPr/>
          </p:nvCxnSpPr>
          <p:spPr>
            <a:xfrm flipH="1">
              <a:off x="2483768" y="2492896"/>
              <a:ext cx="93610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8" descr="C:\Users\Sho\Desktop\Tex2Img_1362584484.jpg"/>
            <p:cNvPicPr>
              <a:picLocks noChangeAspect="1" noChangeArrowheads="1"/>
            </p:cNvPicPr>
            <p:nvPr/>
          </p:nvPicPr>
          <p:blipFill>
            <a:blip r:embed="rId7" cstate="print"/>
            <a:srcRect/>
            <a:stretch>
              <a:fillRect/>
            </a:stretch>
          </p:blipFill>
          <p:spPr bwMode="auto">
            <a:xfrm>
              <a:off x="-1620688" y="3068960"/>
              <a:ext cx="1296144" cy="405045"/>
            </a:xfrm>
            <a:prstGeom prst="rect">
              <a:avLst/>
            </a:prstGeom>
            <a:noFill/>
          </p:spPr>
        </p:pic>
        <p:cxnSp>
          <p:nvCxnSpPr>
            <p:cNvPr id="29" name="直線矢印コネクタ 28"/>
            <p:cNvCxnSpPr/>
            <p:nvPr/>
          </p:nvCxnSpPr>
          <p:spPr>
            <a:xfrm flipV="1">
              <a:off x="2699792" y="3501008"/>
              <a:ext cx="0" cy="7920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3" name="Picture 8" descr="http://www.sciweavers.org/download/Tex2Img_1362662790.png"/>
          <p:cNvPicPr>
            <a:picLocks noChangeAspect="1" noChangeArrowheads="1"/>
          </p:cNvPicPr>
          <p:nvPr/>
        </p:nvPicPr>
        <p:blipFill>
          <a:blip r:embed="rId8" cstate="print"/>
          <a:srcRect/>
          <a:stretch>
            <a:fillRect/>
          </a:stretch>
        </p:blipFill>
        <p:spPr bwMode="auto">
          <a:xfrm>
            <a:off x="6084168" y="4653136"/>
            <a:ext cx="1352550" cy="295275"/>
          </a:xfrm>
          <a:prstGeom prst="rect">
            <a:avLst/>
          </a:prstGeom>
          <a:noFill/>
        </p:spPr>
      </p:pic>
      <p:pic>
        <p:nvPicPr>
          <p:cNvPr id="24" name="Picture 10" descr="http://www.sciweavers.org/download/Tex2Img_1362662899.png"/>
          <p:cNvPicPr>
            <a:picLocks noChangeAspect="1" noChangeArrowheads="1"/>
          </p:cNvPicPr>
          <p:nvPr/>
        </p:nvPicPr>
        <p:blipFill>
          <a:blip r:embed="rId9" cstate="print"/>
          <a:srcRect/>
          <a:stretch>
            <a:fillRect/>
          </a:stretch>
        </p:blipFill>
        <p:spPr bwMode="auto">
          <a:xfrm>
            <a:off x="-1692696" y="4581128"/>
            <a:ext cx="1352550" cy="381000"/>
          </a:xfrm>
          <a:prstGeom prst="rect">
            <a:avLst/>
          </a:prstGeom>
          <a:noFill/>
        </p:spPr>
      </p:pic>
      <p:sp>
        <p:nvSpPr>
          <p:cNvPr id="31" name="テキスト ボックス 30"/>
          <p:cNvSpPr txBox="1"/>
          <p:nvPr/>
        </p:nvSpPr>
        <p:spPr>
          <a:xfrm>
            <a:off x="5940152" y="4725144"/>
            <a:ext cx="1296144" cy="1107996"/>
          </a:xfrm>
          <a:prstGeom prst="rect">
            <a:avLst/>
          </a:prstGeom>
          <a:noFill/>
        </p:spPr>
        <p:txBody>
          <a:bodyPr wrap="square" rtlCol="0">
            <a:spAutoFit/>
          </a:bodyPr>
          <a:lstStyle/>
          <a:p>
            <a:pPr algn="ctr"/>
            <a:r>
              <a:rPr kumimoji="1" lang="en-US" altLang="ja-JP" sz="6600" dirty="0" smtClean="0">
                <a:solidFill>
                  <a:srgbClr val="FF0000"/>
                </a:solidFill>
              </a:rPr>
              <a:t>?</a:t>
            </a:r>
            <a:endParaRPr kumimoji="1" lang="ja-JP" altLang="en-US" sz="6600" dirty="0">
              <a:solidFill>
                <a:srgbClr val="FF0000"/>
              </a:solidFill>
            </a:endParaRPr>
          </a:p>
        </p:txBody>
      </p:sp>
      <p:pic>
        <p:nvPicPr>
          <p:cNvPr id="2050" name="Picture 2" descr="http://www.sciweavers.org/download/Tex2Img_1362709251.jpg"/>
          <p:cNvPicPr>
            <a:picLocks noChangeAspect="1" noChangeArrowheads="1"/>
          </p:cNvPicPr>
          <p:nvPr/>
        </p:nvPicPr>
        <p:blipFill>
          <a:blip r:embed="rId10" cstate="print"/>
          <a:srcRect/>
          <a:stretch>
            <a:fillRect/>
          </a:stretch>
        </p:blipFill>
        <p:spPr bwMode="auto">
          <a:xfrm>
            <a:off x="5796136" y="5589240"/>
            <a:ext cx="1524000" cy="295275"/>
          </a:xfrm>
          <a:prstGeom prst="rect">
            <a:avLst/>
          </a:prstGeom>
          <a:noFill/>
        </p:spPr>
      </p:pic>
      <p:sp>
        <p:nvSpPr>
          <p:cNvPr id="27" name="円/楕円 26"/>
          <p:cNvSpPr/>
          <p:nvPr/>
        </p:nvSpPr>
        <p:spPr>
          <a:xfrm>
            <a:off x="5580112" y="4221088"/>
            <a:ext cx="2232248" cy="20162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1403648" y="404664"/>
            <a:ext cx="5616624" cy="1107996"/>
          </a:xfrm>
          <a:prstGeom prst="rect">
            <a:avLst/>
          </a:prstGeom>
          <a:solidFill>
            <a:srgbClr val="FFFF00"/>
          </a:solidFill>
        </p:spPr>
        <p:txBody>
          <a:bodyPr wrap="square" rtlCol="0">
            <a:spAutoFit/>
          </a:bodyPr>
          <a:lstStyle/>
          <a:p>
            <a:pPr algn="ctr"/>
            <a:r>
              <a:rPr kumimoji="1" lang="ja-JP" altLang="en-US" sz="6600" dirty="0" smtClean="0">
                <a:solidFill>
                  <a:srgbClr val="FF0000"/>
                </a:solidFill>
              </a:rPr>
              <a:t>区別できない</a:t>
            </a:r>
            <a:r>
              <a:rPr kumimoji="1" lang="en-US" altLang="ja-JP" sz="6600" dirty="0" smtClean="0">
                <a:solidFill>
                  <a:srgbClr val="FF0000"/>
                </a:solidFill>
              </a:rPr>
              <a:t>!!</a:t>
            </a:r>
            <a:endParaRPr kumimoji="1" lang="ja-JP" altLang="en-US" sz="6600" dirty="0">
              <a:solidFill>
                <a:srgbClr val="FF0000"/>
              </a:solidFill>
            </a:endParaRPr>
          </a:p>
        </p:txBody>
      </p:sp>
    </p:spTree>
    <p:extLst>
      <p:ext uri="{BB962C8B-B14F-4D97-AF65-F5344CB8AC3E}">
        <p14:creationId xmlns:p14="http://schemas.microsoft.com/office/powerpoint/2010/main" val="420635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1000" fill="hold"/>
                                        <p:tgtEl>
                                          <p:spTgt spid="32"/>
                                        </p:tgtEl>
                                        <p:attrNameLst>
                                          <p:attrName>ppt_w</p:attrName>
                                        </p:attrNameLst>
                                      </p:cBhvr>
                                      <p:tavLst>
                                        <p:tav tm="0">
                                          <p:val>
                                            <p:strVal val="#ppt_w*0.70"/>
                                          </p:val>
                                        </p:tav>
                                        <p:tav tm="100000">
                                          <p:val>
                                            <p:strVal val="#ppt_w"/>
                                          </p:val>
                                        </p:tav>
                                      </p:tavLst>
                                    </p:anim>
                                    <p:anim calcmode="lin" valueType="num">
                                      <p:cBhvr>
                                        <p:cTn id="15" dur="1000" fill="hold"/>
                                        <p:tgtEl>
                                          <p:spTgt spid="32"/>
                                        </p:tgtEl>
                                        <p:attrNameLst>
                                          <p:attrName>ppt_h</p:attrName>
                                        </p:attrNameLst>
                                      </p:cBhvr>
                                      <p:tavLst>
                                        <p:tav tm="0">
                                          <p:val>
                                            <p:strVal val="#ppt_h"/>
                                          </p:val>
                                        </p:tav>
                                        <p:tav tm="100000">
                                          <p:val>
                                            <p:strVal val="#ppt_h"/>
                                          </p:val>
                                        </p:tav>
                                      </p:tavLst>
                                    </p:anim>
                                    <p:animEffect transition="in" filter="fade">
                                      <p:cBhvr>
                                        <p:cTn id="16" dur="1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1000" fill="hold"/>
                                        <p:tgtEl>
                                          <p:spTgt spid="31"/>
                                        </p:tgtEl>
                                        <p:attrNameLst>
                                          <p:attrName>ppt_w</p:attrName>
                                        </p:attrNameLst>
                                      </p:cBhvr>
                                      <p:tavLst>
                                        <p:tav tm="0">
                                          <p:val>
                                            <p:strVal val="#ppt_w*0.70"/>
                                          </p:val>
                                        </p:tav>
                                        <p:tav tm="100000">
                                          <p:val>
                                            <p:strVal val="#ppt_w"/>
                                          </p:val>
                                        </p:tav>
                                      </p:tavLst>
                                    </p:anim>
                                    <p:anim calcmode="lin" valueType="num">
                                      <p:cBhvr>
                                        <p:cTn id="27" dur="1000" fill="hold"/>
                                        <p:tgtEl>
                                          <p:spTgt spid="31"/>
                                        </p:tgtEl>
                                        <p:attrNameLst>
                                          <p:attrName>ppt_h</p:attrName>
                                        </p:attrNameLst>
                                      </p:cBhvr>
                                      <p:tavLst>
                                        <p:tav tm="0">
                                          <p:val>
                                            <p:strVal val="#ppt_h"/>
                                          </p:val>
                                        </p:tav>
                                        <p:tav tm="100000">
                                          <p:val>
                                            <p:strVal val="#ppt_h"/>
                                          </p:val>
                                        </p:tav>
                                      </p:tavLst>
                                    </p:anim>
                                    <p:animEffect transition="in" filter="fade">
                                      <p:cBhvr>
                                        <p:cTn id="2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7"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7544" y="5085184"/>
            <a:ext cx="3168352" cy="2308324"/>
          </a:xfrm>
          <a:prstGeom prst="rect">
            <a:avLst/>
          </a:prstGeom>
          <a:noFill/>
        </p:spPr>
        <p:txBody>
          <a:bodyPr wrap="square" rtlCol="0">
            <a:spAutoFit/>
          </a:bodyPr>
          <a:lstStyle/>
          <a:p>
            <a:r>
              <a:rPr lang="en-US" altLang="ja-JP" sz="7200" b="1" u="sng" dirty="0" smtClean="0">
                <a:latin typeface="HG正楷書体-PRO" pitchFamily="66" charset="-128"/>
                <a:ea typeface="HG正楷書体-PRO" pitchFamily="66" charset="-128"/>
              </a:rPr>
              <a:t>DATA</a:t>
            </a:r>
          </a:p>
          <a:p>
            <a:endParaRPr kumimoji="1" lang="ja-JP" altLang="en-US" sz="7200" b="1" u="sng" dirty="0">
              <a:latin typeface="HG正楷書体-PRO" pitchFamily="66" charset="-128"/>
              <a:ea typeface="HG正楷書体-PRO" pitchFamily="66" charset="-128"/>
            </a:endParaRPr>
          </a:p>
        </p:txBody>
      </p:sp>
    </p:spTree>
    <p:extLst>
      <p:ext uri="{BB962C8B-B14F-4D97-AF65-F5344CB8AC3E}">
        <p14:creationId xmlns:p14="http://schemas.microsoft.com/office/powerpoint/2010/main" val="16447792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どのような観測データが必要か？</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lang="en-US" altLang="ja-JP" dirty="0">
                <a:solidFill>
                  <a:srgbClr val="FF0000"/>
                </a:solidFill>
              </a:rPr>
              <a:t>z&gt;6</a:t>
            </a:r>
            <a:r>
              <a:rPr lang="ja-JP" altLang="en-US" dirty="0"/>
              <a:t>の</a:t>
            </a:r>
            <a:r>
              <a:rPr lang="ja-JP" altLang="en-US" dirty="0" smtClean="0"/>
              <a:t>天体を見つけたい</a:t>
            </a:r>
            <a:endParaRPr lang="en-US" altLang="ja-JP" dirty="0" smtClean="0"/>
          </a:p>
          <a:p>
            <a:pPr lvl="1"/>
            <a:r>
              <a:rPr lang="en-US" altLang="ja-JP" dirty="0"/>
              <a:t>z=6</a:t>
            </a:r>
            <a:r>
              <a:rPr lang="ja-JP" altLang="en-US" dirty="0"/>
              <a:t>の天体</a:t>
            </a:r>
            <a:endParaRPr lang="en-US" altLang="ja-JP" dirty="0"/>
          </a:p>
          <a:p>
            <a:pPr marL="457200" lvl="1" indent="0">
              <a:buNone/>
            </a:pPr>
            <a:r>
              <a:rPr lang="en-US" altLang="ja-JP" dirty="0"/>
              <a:t>	</a:t>
            </a:r>
            <a:r>
              <a:rPr lang="ja-JP" altLang="en-US" dirty="0"/>
              <a:t>等級：約</a:t>
            </a:r>
            <a:r>
              <a:rPr lang="en-US" altLang="ja-JP" dirty="0"/>
              <a:t>27</a:t>
            </a:r>
            <a:r>
              <a:rPr lang="ja-JP" altLang="en-US" dirty="0"/>
              <a:t>等</a:t>
            </a:r>
            <a:endParaRPr lang="en-US" altLang="ja-JP" dirty="0"/>
          </a:p>
          <a:p>
            <a:pPr marL="457200" lvl="1" indent="0">
              <a:buNone/>
            </a:pPr>
            <a:r>
              <a:rPr lang="en-US" altLang="ja-JP" dirty="0"/>
              <a:t>	</a:t>
            </a:r>
            <a:r>
              <a:rPr lang="ja-JP" altLang="en-US" dirty="0" smtClean="0"/>
              <a:t>サイズ：約</a:t>
            </a:r>
            <a:r>
              <a:rPr lang="en-US" altLang="ja-JP" dirty="0" smtClean="0"/>
              <a:t>0.15[</a:t>
            </a:r>
            <a:r>
              <a:rPr lang="en-US" altLang="ja-JP" dirty="0" err="1" smtClean="0"/>
              <a:t>arcsec</a:t>
            </a:r>
            <a:r>
              <a:rPr lang="en-US" altLang="ja-JP" dirty="0" smtClean="0"/>
              <a:t>]</a:t>
            </a:r>
          </a:p>
          <a:p>
            <a:r>
              <a:rPr lang="ja-JP" altLang="en-US" dirty="0" smtClean="0"/>
              <a:t>欲しいのは、</a:t>
            </a:r>
            <a:endParaRPr lang="en-US" altLang="ja-JP" dirty="0" smtClean="0"/>
          </a:p>
          <a:p>
            <a:pPr marL="0" indent="0">
              <a:buNone/>
            </a:pPr>
            <a:r>
              <a:rPr lang="en-US" altLang="ja-JP" dirty="0" smtClean="0"/>
              <a:t>     </a:t>
            </a:r>
            <a:r>
              <a:rPr lang="ja-JP" altLang="en-US" dirty="0" smtClean="0"/>
              <a:t>更に</a:t>
            </a:r>
            <a:r>
              <a:rPr lang="en-US" altLang="en-US" dirty="0" smtClean="0"/>
              <a:t>暗くて小さ</a:t>
            </a:r>
            <a:r>
              <a:rPr lang="ja-JP" altLang="en-US" dirty="0" smtClean="0"/>
              <a:t>い天体</a:t>
            </a:r>
            <a:endParaRPr lang="en-US" altLang="ja-JP" dirty="0" smtClean="0"/>
          </a:p>
          <a:p>
            <a:pPr marL="457200" lvl="1" indent="0">
              <a:buNone/>
            </a:pPr>
            <a:r>
              <a:rPr lang="en-US" altLang="ja-JP" dirty="0"/>
              <a:t>	</a:t>
            </a:r>
            <a:endParaRPr lang="en-US" altLang="ja-JP" dirty="0" smtClean="0"/>
          </a:p>
          <a:p>
            <a:pPr marL="0" indent="0">
              <a:buNone/>
            </a:pPr>
            <a:endParaRPr lang="en-US" altLang="ja-JP" dirty="0" smtClean="0"/>
          </a:p>
          <a:p>
            <a:pPr marL="0" indent="0">
              <a:buNone/>
            </a:pPr>
            <a:r>
              <a:rPr lang="en-US" altLang="ja-JP" i="1" dirty="0">
                <a:solidFill>
                  <a:srgbClr val="3366FF"/>
                </a:solidFill>
              </a:rPr>
              <a:t>	</a:t>
            </a:r>
            <a:r>
              <a:rPr lang="en-US" altLang="ja-JP" i="1" u="sng" dirty="0" smtClean="0">
                <a:solidFill>
                  <a:srgbClr val="FF0000"/>
                </a:solidFill>
              </a:rPr>
              <a:t>UDF12(Hubble Ultra Deep Field 2012)</a:t>
            </a:r>
            <a:endParaRPr lang="en-US" altLang="ja-JP" u="sng" dirty="0" smtClean="0"/>
          </a:p>
          <a:p>
            <a:pPr marL="0" indent="0">
              <a:buNone/>
            </a:pPr>
            <a:r>
              <a:rPr lang="en-US" altLang="ja-JP" dirty="0" smtClean="0"/>
              <a:t>	</a:t>
            </a:r>
            <a:endParaRPr lang="en-US" altLang="ja-JP" dirty="0"/>
          </a:p>
          <a:p>
            <a:endParaRPr lang="en-US" altLang="ja-JP" dirty="0" smtClean="0"/>
          </a:p>
        </p:txBody>
      </p:sp>
      <p:pic>
        <p:nvPicPr>
          <p:cNvPr id="4" name="Picture 18" descr="HST_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133" y="1600200"/>
            <a:ext cx="2489200" cy="186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5"/>
          <p:cNvSpPr txBox="1">
            <a:spLocks noChangeArrowheads="1"/>
          </p:cNvSpPr>
          <p:nvPr/>
        </p:nvSpPr>
        <p:spPr bwMode="auto">
          <a:xfrm>
            <a:off x="5926667" y="3648057"/>
            <a:ext cx="29633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ja-JP" sz="2000" b="1" dirty="0" smtClean="0">
                <a:ln>
                  <a:solidFill>
                    <a:srgbClr val="000000"/>
                  </a:solidFill>
                </a:ln>
                <a:solidFill>
                  <a:srgbClr val="FF0000"/>
                </a:solidFill>
                <a:latin typeface="Calibri"/>
                <a:ea typeface="ＭＳ Ｐゴシック"/>
              </a:rPr>
              <a:t>Hubble Space Telescope </a:t>
            </a:r>
            <a:r>
              <a:rPr lang="en-US" altLang="ja-JP" sz="2000" b="1" dirty="0">
                <a:ln>
                  <a:solidFill>
                    <a:srgbClr val="000000"/>
                  </a:solidFill>
                </a:ln>
                <a:solidFill>
                  <a:srgbClr val="FF0000"/>
                </a:solidFill>
                <a:latin typeface="Calibri"/>
                <a:ea typeface="ＭＳ Ｐゴシック"/>
              </a:rPr>
              <a:t>(NASA/AURA/ESA)</a:t>
            </a:r>
          </a:p>
        </p:txBody>
      </p:sp>
      <p:sp>
        <p:nvSpPr>
          <p:cNvPr id="6" name="AutoShape 20"/>
          <p:cNvSpPr>
            <a:spLocks noChangeArrowheads="1"/>
          </p:cNvSpPr>
          <p:nvPr/>
        </p:nvSpPr>
        <p:spPr bwMode="auto">
          <a:xfrm>
            <a:off x="3676947" y="4508120"/>
            <a:ext cx="647700" cy="360362"/>
          </a:xfrm>
          <a:prstGeom prst="downArrow">
            <a:avLst>
              <a:gd name="adj1" fmla="val 50000"/>
              <a:gd name="adj2" fmla="val 25000"/>
            </a:avLst>
          </a:prstGeom>
          <a:noFill/>
          <a:ln w="19050" cmpd="sng">
            <a:solidFill>
              <a:srgbClr val="404040"/>
            </a:solidFill>
            <a:miter lim="800000"/>
            <a:headEnd/>
            <a:tailEnd/>
          </a:ln>
          <a:effectLst/>
        </p:spPr>
        <p:txBody>
          <a:bodyPr vert="eaVert" wrap="none" anchor="ctr"/>
          <a:lstStyle/>
          <a:p>
            <a:endParaRPr lang="ja-JP" altLang="en-US">
              <a:latin typeface="ヒラギノ丸ゴ Pro W4"/>
              <a:ea typeface="ヒラギノ丸ゴ Pro W4"/>
              <a:cs typeface="ヒラギノ丸ゴ Pro W4"/>
            </a:endParaRPr>
          </a:p>
        </p:txBody>
      </p:sp>
    </p:spTree>
    <p:extLst>
      <p:ext uri="{BB962C8B-B14F-4D97-AF65-F5344CB8AC3E}">
        <p14:creationId xmlns:p14="http://schemas.microsoft.com/office/powerpoint/2010/main" val="2125345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strips(downLeft)">
                                      <p:cBhvr>
                                        <p:cTn id="10" dur="500"/>
                                        <p:tgtEl>
                                          <p:spTgt spid="3">
                                            <p:txEl>
                                              <p:pRg st="8" end="8"/>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outpu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003"/>
            <a:ext cx="9144000" cy="9144000"/>
          </a:xfrm>
          <a:prstGeom prst="rect">
            <a:avLst/>
          </a:prstGeom>
        </p:spPr>
      </p:pic>
    </p:spTree>
    <p:extLst>
      <p:ext uri="{BB962C8B-B14F-4D97-AF65-F5344CB8AC3E}">
        <p14:creationId xmlns:p14="http://schemas.microsoft.com/office/powerpoint/2010/main" val="10651185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こんなにすごい！</a:t>
            </a:r>
            <a:r>
              <a:rPr lang="en-US" altLang="ja-JP" dirty="0" smtClean="0"/>
              <a:t>UDF12</a:t>
            </a:r>
            <a:r>
              <a:rPr lang="ja-JP" altLang="en-US" dirty="0" smtClean="0"/>
              <a:t>の特色</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pPr marL="0" indent="0">
              <a:buNone/>
            </a:pPr>
            <a:endParaRPr kumimoji="1" lang="en-US" altLang="ja-JP" dirty="0" smtClean="0"/>
          </a:p>
          <a:p>
            <a:endParaRPr lang="en-US" altLang="ja-JP" dirty="0"/>
          </a:p>
          <a:p>
            <a:pPr marL="0" indent="0">
              <a:buNone/>
            </a:pPr>
            <a:endParaRPr kumimoji="1" lang="en-US" altLang="ja-JP" dirty="0" smtClean="0"/>
          </a:p>
          <a:p>
            <a:pPr marL="0" indent="0">
              <a:buNone/>
            </a:pPr>
            <a:r>
              <a:rPr lang="en-US" altLang="ja-JP" dirty="0" smtClean="0"/>
              <a:t>			</a:t>
            </a:r>
            <a:r>
              <a:rPr lang="ja-JP" altLang="ja-JP" dirty="0"/>
              <a:t>　</a:t>
            </a:r>
            <a:r>
              <a:rPr lang="ja-JP" altLang="en-US" dirty="0" smtClean="0"/>
              <a:t>　</a:t>
            </a:r>
            <a:endParaRPr kumimoji="1" lang="en-US" altLang="ja-JP" dirty="0" smtClean="0"/>
          </a:p>
          <a:p>
            <a:endParaRPr lang="en-US" altLang="ja-JP" dirty="0" smtClean="0"/>
          </a:p>
          <a:p>
            <a:r>
              <a:rPr lang="ja-JP" altLang="en-US" dirty="0" smtClean="0"/>
              <a:t>角度分解能</a:t>
            </a:r>
            <a:r>
              <a:rPr lang="en-US" altLang="ja-JP" dirty="0" smtClean="0"/>
              <a:t>‥0.072[</a:t>
            </a:r>
            <a:r>
              <a:rPr lang="en-US" altLang="ja-JP" dirty="0" err="1" smtClean="0"/>
              <a:t>arcsec</a:t>
            </a:r>
            <a:r>
              <a:rPr lang="en-US" altLang="ja-JP" dirty="0" smtClean="0"/>
              <a:t>]	</a:t>
            </a:r>
          </a:p>
          <a:p>
            <a:pPr marL="0" indent="0">
              <a:buNone/>
            </a:pPr>
            <a:r>
              <a:rPr lang="ja-JP" altLang="ja-JP" i="1" dirty="0">
                <a:solidFill>
                  <a:srgbClr val="FF0000"/>
                </a:solidFill>
              </a:rPr>
              <a:t>　</a:t>
            </a:r>
            <a:r>
              <a:rPr lang="ja-JP" altLang="en-US" i="1" dirty="0" smtClean="0">
                <a:solidFill>
                  <a:srgbClr val="FF0000"/>
                </a:solidFill>
              </a:rPr>
              <a:t>　</a:t>
            </a:r>
            <a:endParaRPr lang="en-US" altLang="ja-JP" i="1" dirty="0" smtClean="0">
              <a:solidFill>
                <a:srgbClr val="FF0000"/>
              </a:solidFill>
            </a:endParaRPr>
          </a:p>
          <a:p>
            <a:pPr marL="0" indent="0">
              <a:buNone/>
            </a:pPr>
            <a:r>
              <a:rPr lang="ja-JP" altLang="ja-JP" i="1" dirty="0">
                <a:solidFill>
                  <a:srgbClr val="FF0000"/>
                </a:solidFill>
              </a:rPr>
              <a:t>　</a:t>
            </a:r>
            <a:r>
              <a:rPr lang="ja-JP" altLang="en-US" i="1" dirty="0" smtClean="0">
                <a:solidFill>
                  <a:srgbClr val="FF0000"/>
                </a:solidFill>
              </a:rPr>
              <a:t>　　</a:t>
            </a:r>
            <a:r>
              <a:rPr lang="en-US" altLang="ja-JP" i="1" dirty="0" smtClean="0">
                <a:solidFill>
                  <a:srgbClr val="FF0000"/>
                </a:solidFill>
              </a:rPr>
              <a:t>    </a:t>
            </a:r>
            <a:r>
              <a:rPr lang="ja-JP" altLang="en-US" i="1" u="sng" dirty="0" smtClean="0">
                <a:solidFill>
                  <a:srgbClr val="FF0000"/>
                </a:solidFill>
              </a:rPr>
              <a:t>視力</a:t>
            </a:r>
            <a:r>
              <a:rPr lang="en-US" altLang="ja-JP" i="1" u="sng" dirty="0" smtClean="0">
                <a:solidFill>
                  <a:srgbClr val="FF0000"/>
                </a:solidFill>
              </a:rPr>
              <a:t>810!!</a:t>
            </a:r>
            <a:endParaRPr lang="en-US" altLang="ja-JP" u="sng" dirty="0" smtClean="0"/>
          </a:p>
        </p:txBody>
      </p:sp>
      <p:sp>
        <p:nvSpPr>
          <p:cNvPr id="6" name="テキスト ボックス 5"/>
          <p:cNvSpPr txBox="1"/>
          <p:nvPr/>
        </p:nvSpPr>
        <p:spPr>
          <a:xfrm>
            <a:off x="6298068" y="3350076"/>
            <a:ext cx="2388732" cy="369332"/>
          </a:xfrm>
          <a:prstGeom prst="rect">
            <a:avLst/>
          </a:prstGeom>
          <a:noFill/>
        </p:spPr>
        <p:txBody>
          <a:bodyPr wrap="none" rtlCol="0">
            <a:spAutoFit/>
          </a:bodyPr>
          <a:lstStyle/>
          <a:p>
            <a:r>
              <a:rPr lang="en-US" altLang="ja-JP" dirty="0" err="1" smtClean="0"/>
              <a:t>Koekemoer</a:t>
            </a:r>
            <a:r>
              <a:rPr lang="en-US" altLang="ja-JP" dirty="0" smtClean="0"/>
              <a:t> </a:t>
            </a:r>
            <a:r>
              <a:rPr lang="en-US" altLang="ja-JP" dirty="0"/>
              <a:t>et al</a:t>
            </a:r>
            <a:r>
              <a:rPr lang="en-US" altLang="ja-JP" dirty="0" smtClean="0"/>
              <a:t>.(2012)</a:t>
            </a:r>
            <a:endParaRPr kumimoji="1" lang="ja-JP" altLang="en-US" dirty="0"/>
          </a:p>
        </p:txBody>
      </p:sp>
      <p:pic>
        <p:nvPicPr>
          <p:cNvPr id="7" name="図 6"/>
          <p:cNvPicPr>
            <a:picLocks noChangeAspect="1"/>
          </p:cNvPicPr>
          <p:nvPr/>
        </p:nvPicPr>
        <p:blipFill>
          <a:blip r:embed="rId3"/>
          <a:stretch>
            <a:fillRect/>
          </a:stretch>
        </p:blipFill>
        <p:spPr>
          <a:xfrm>
            <a:off x="5667829" y="3837713"/>
            <a:ext cx="3365500" cy="2413000"/>
          </a:xfrm>
          <a:prstGeom prst="rect">
            <a:avLst/>
          </a:prstGeom>
        </p:spPr>
      </p:pic>
      <p:sp>
        <p:nvSpPr>
          <p:cNvPr id="8" name="テキスト ボックス 7"/>
          <p:cNvSpPr txBox="1"/>
          <p:nvPr/>
        </p:nvSpPr>
        <p:spPr>
          <a:xfrm>
            <a:off x="7044266" y="6396566"/>
            <a:ext cx="1825064" cy="369332"/>
          </a:xfrm>
          <a:prstGeom prst="rect">
            <a:avLst/>
          </a:prstGeom>
          <a:noFill/>
        </p:spPr>
        <p:txBody>
          <a:bodyPr wrap="none" rtlCol="0">
            <a:spAutoFit/>
          </a:bodyPr>
          <a:lstStyle/>
          <a:p>
            <a:r>
              <a:rPr kumimoji="1" lang="en-US" altLang="ja-JP" dirty="0" smtClean="0"/>
              <a:t>(</a:t>
            </a:r>
            <a:r>
              <a:rPr kumimoji="1" lang="ja-JP" altLang="en-US" dirty="0" smtClean="0"/>
              <a:t>出典：共同通信</a:t>
            </a:r>
            <a:r>
              <a:rPr kumimoji="1" lang="en-US" altLang="ja-JP" dirty="0" smtClean="0"/>
              <a:t>)</a:t>
            </a:r>
            <a:endParaRPr kumimoji="1" lang="ja-JP" altLang="en-US" dirty="0"/>
          </a:p>
        </p:txBody>
      </p:sp>
      <p:sp>
        <p:nvSpPr>
          <p:cNvPr id="9" name="AutoShape 20"/>
          <p:cNvSpPr>
            <a:spLocks noChangeArrowheads="1"/>
          </p:cNvSpPr>
          <p:nvPr/>
        </p:nvSpPr>
        <p:spPr bwMode="auto">
          <a:xfrm>
            <a:off x="2440813" y="4875891"/>
            <a:ext cx="647700" cy="360362"/>
          </a:xfrm>
          <a:prstGeom prst="downArrow">
            <a:avLst>
              <a:gd name="adj1" fmla="val 50000"/>
              <a:gd name="adj2" fmla="val 25000"/>
            </a:avLst>
          </a:prstGeom>
          <a:noFill/>
          <a:ln w="19050" cmpd="sng">
            <a:solidFill>
              <a:srgbClr val="404040"/>
            </a:solidFill>
            <a:miter lim="800000"/>
            <a:headEnd/>
            <a:tailEnd/>
          </a:ln>
          <a:effectLst/>
        </p:spPr>
        <p:txBody>
          <a:bodyPr vert="eaVert" wrap="none" anchor="ctr"/>
          <a:lstStyle/>
          <a:p>
            <a:endParaRPr lang="ja-JP" altLang="en-US">
              <a:latin typeface="ヒラギノ丸ゴ Pro W4"/>
              <a:ea typeface="ヒラギノ丸ゴ Pro W4"/>
              <a:cs typeface="ヒラギノ丸ゴ Pro W4"/>
            </a:endParaRPr>
          </a:p>
        </p:txBody>
      </p:sp>
      <p:pic>
        <p:nvPicPr>
          <p:cNvPr id="11" name="図 10"/>
          <p:cNvPicPr>
            <a:picLocks noChangeAspect="1"/>
          </p:cNvPicPr>
          <p:nvPr/>
        </p:nvPicPr>
        <p:blipFill>
          <a:blip r:embed="rId4"/>
          <a:stretch>
            <a:fillRect/>
          </a:stretch>
        </p:blipFill>
        <p:spPr>
          <a:xfrm>
            <a:off x="1220667" y="1539241"/>
            <a:ext cx="4661846" cy="2180167"/>
          </a:xfrm>
          <a:prstGeom prst="rect">
            <a:avLst/>
          </a:prstGeom>
        </p:spPr>
      </p:pic>
      <p:sp>
        <p:nvSpPr>
          <p:cNvPr id="10" name="雲形吹き出し 9"/>
          <p:cNvSpPr/>
          <p:nvPr/>
        </p:nvSpPr>
        <p:spPr>
          <a:xfrm>
            <a:off x="5010090" y="274638"/>
            <a:ext cx="4001944" cy="1574799"/>
          </a:xfrm>
          <a:prstGeom prst="cloudCallout">
            <a:avLst>
              <a:gd name="adj1" fmla="val -26967"/>
              <a:gd name="adj2" fmla="val 90996"/>
            </a:avLst>
          </a:prstGeom>
          <a:solidFill>
            <a:srgbClr val="FFFF00">
              <a:alpha val="98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rgbClr val="FF0000"/>
                </a:solidFill>
              </a:rPr>
              <a:t>地上望遠鏡で</a:t>
            </a:r>
            <a:endParaRPr lang="en-US" altLang="ja-JP" sz="3200" dirty="0" smtClean="0">
              <a:solidFill>
                <a:srgbClr val="FF0000"/>
              </a:solidFill>
            </a:endParaRPr>
          </a:p>
          <a:p>
            <a:pPr algn="ctr"/>
            <a:r>
              <a:rPr lang="ja-JP" altLang="en-US" sz="3200" dirty="0" smtClean="0">
                <a:solidFill>
                  <a:srgbClr val="FF0000"/>
                </a:solidFill>
              </a:rPr>
              <a:t>最高</a:t>
            </a:r>
            <a:r>
              <a:rPr lang="en-US" altLang="ja-JP" sz="3200" dirty="0" smtClean="0">
                <a:solidFill>
                  <a:srgbClr val="FF0000"/>
                </a:solidFill>
              </a:rPr>
              <a:t>26</a:t>
            </a:r>
            <a:r>
              <a:rPr lang="ja-JP" altLang="en-US" sz="3200" dirty="0" smtClean="0">
                <a:solidFill>
                  <a:srgbClr val="FF0000"/>
                </a:solidFill>
              </a:rPr>
              <a:t>等級</a:t>
            </a:r>
            <a:endParaRPr lang="en-US" altLang="ja-JP" sz="3200" dirty="0" smtClean="0">
              <a:solidFill>
                <a:srgbClr val="FF0000"/>
              </a:solidFill>
            </a:endParaRPr>
          </a:p>
        </p:txBody>
      </p:sp>
    </p:spTree>
    <p:extLst>
      <p:ext uri="{BB962C8B-B14F-4D97-AF65-F5344CB8AC3E}">
        <p14:creationId xmlns:p14="http://schemas.microsoft.com/office/powerpoint/2010/main" val="1637562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par>
                                <p:cTn id="13" presetID="18" presetClass="entr" presetSubtype="12"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strips(downLeft)">
                                      <p:cBhvr>
                                        <p:cTn id="15" dur="500"/>
                                        <p:tgtEl>
                                          <p:spTgt spid="3">
                                            <p:txEl>
                                              <p:pRg st="7" end="7"/>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1113</TotalTime>
  <Words>1339</Words>
  <Application>Microsoft Macintosh PowerPoint</Application>
  <PresentationFormat>画面に合わせる (4:3)</PresentationFormat>
  <Paragraphs>281</Paragraphs>
  <Slides>31</Slides>
  <Notes>18</Notes>
  <HiddenSlides>0</HiddenSlides>
  <MMClips>0</MMClips>
  <ScaleCrop>false</ScaleCrop>
  <HeadingPairs>
    <vt:vector size="4" baseType="variant">
      <vt:variant>
        <vt:lpstr>テーマ</vt:lpstr>
      </vt:variant>
      <vt:variant>
        <vt:i4>1</vt:i4>
      </vt:variant>
      <vt:variant>
        <vt:lpstr>スライド タイトル</vt:lpstr>
      </vt:variant>
      <vt:variant>
        <vt:i4>31</vt:i4>
      </vt:variant>
    </vt:vector>
  </HeadingPairs>
  <TitlesOfParts>
    <vt:vector size="32" baseType="lpstr">
      <vt:lpstr>ホワイト</vt:lpstr>
      <vt:lpstr>観測的宇宙論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どのような観測データが必要か？</vt:lpstr>
      <vt:lpstr>PowerPoint プレゼンテーション</vt:lpstr>
      <vt:lpstr>こんなにすごい！UDF12の特色</vt:lpstr>
      <vt:lpstr>従来のデータ（地上望遠鏡）</vt:lpstr>
      <vt:lpstr>UDF12</vt:lpstr>
      <vt:lpstr>PowerPoint プレゼンテーション</vt:lpstr>
      <vt:lpstr>天体検出</vt:lpstr>
      <vt:lpstr>PowerPoint プレゼンテーション</vt:lpstr>
      <vt:lpstr>定量的評価と選択結果</vt:lpstr>
      <vt:lpstr>PowerPoint プレゼンテーション</vt:lpstr>
      <vt:lpstr>実際に銀河半径を求める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東京大学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新倉 広子</dc:creator>
  <cp:lastModifiedBy>新倉 広子</cp:lastModifiedBy>
  <cp:revision>62</cp:revision>
  <dcterms:created xsi:type="dcterms:W3CDTF">2013-03-07T08:11:39Z</dcterms:created>
  <dcterms:modified xsi:type="dcterms:W3CDTF">2013-03-08T08:02:36Z</dcterms:modified>
</cp:coreProperties>
</file>