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86" r:id="rId3"/>
    <p:sldId id="287" r:id="rId4"/>
    <p:sldId id="288" r:id="rId5"/>
    <p:sldId id="289" r:id="rId6"/>
    <p:sldId id="290" r:id="rId7"/>
    <p:sldId id="291" r:id="rId8"/>
    <p:sldId id="272" r:id="rId9"/>
    <p:sldId id="273" r:id="rId10"/>
    <p:sldId id="274" r:id="rId11"/>
    <p:sldId id="275" r:id="rId12"/>
    <p:sldId id="271" r:id="rId13"/>
    <p:sldId id="257" r:id="rId14"/>
    <p:sldId id="260" r:id="rId15"/>
    <p:sldId id="258" r:id="rId16"/>
    <p:sldId id="295" r:id="rId17"/>
    <p:sldId id="296" r:id="rId18"/>
    <p:sldId id="297" r:id="rId19"/>
    <p:sldId id="298" r:id="rId20"/>
    <p:sldId id="266" r:id="rId21"/>
    <p:sldId id="284" r:id="rId22"/>
    <p:sldId id="285" r:id="rId23"/>
    <p:sldId id="292" r:id="rId24"/>
    <p:sldId id="299" r:id="rId25"/>
    <p:sldId id="300" r:id="rId26"/>
    <p:sldId id="301" r:id="rId27"/>
    <p:sldId id="294"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oki" initials="H" lastIdx="1" clrIdx="0">
    <p:extLst>
      <p:ext uri="{19B8F6BF-5375-455C-9EA6-DF929625EA0E}">
        <p15:presenceInfo xmlns:p15="http://schemas.microsoft.com/office/powerpoint/2012/main" userId="Hiro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18" Type="http://schemas.openxmlformats.org/officeDocument/2006/relationships/image" Target="../media/image42.wmf"/><Relationship Id="rId3" Type="http://schemas.openxmlformats.org/officeDocument/2006/relationships/image" Target="../media/image27.wmf"/><Relationship Id="rId21" Type="http://schemas.openxmlformats.org/officeDocument/2006/relationships/image" Target="../media/image45.wmf"/><Relationship Id="rId7" Type="http://schemas.openxmlformats.org/officeDocument/2006/relationships/image" Target="../media/image31.wmf"/><Relationship Id="rId12" Type="http://schemas.openxmlformats.org/officeDocument/2006/relationships/image" Target="../media/image36.wmf"/><Relationship Id="rId17" Type="http://schemas.openxmlformats.org/officeDocument/2006/relationships/image" Target="../media/image41.wmf"/><Relationship Id="rId2" Type="http://schemas.openxmlformats.org/officeDocument/2006/relationships/image" Target="../media/image26.wmf"/><Relationship Id="rId16" Type="http://schemas.openxmlformats.org/officeDocument/2006/relationships/image" Target="../media/image40.wmf"/><Relationship Id="rId20" Type="http://schemas.openxmlformats.org/officeDocument/2006/relationships/image" Target="../media/image44.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9.wmf"/><Relationship Id="rId10" Type="http://schemas.openxmlformats.org/officeDocument/2006/relationships/image" Target="../media/image34.wmf"/><Relationship Id="rId19" Type="http://schemas.openxmlformats.org/officeDocument/2006/relationships/image" Target="../media/image43.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 Id="rId22"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EDC51-368A-4CB3-B6D4-AC5B8E82B3CB}" type="datetimeFigureOut">
              <a:rPr kumimoji="1" lang="ja-JP" altLang="en-US" smtClean="0"/>
              <a:t>2013/3/8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42479-6580-447B-8C22-DE59C3104E75}" type="slidenum">
              <a:rPr kumimoji="1" lang="ja-JP" altLang="en-US" smtClean="0"/>
              <a:t>‹#›</a:t>
            </a:fld>
            <a:endParaRPr kumimoji="1" lang="ja-JP" altLang="en-US"/>
          </a:p>
        </p:txBody>
      </p:sp>
    </p:spTree>
    <p:extLst>
      <p:ext uri="{BB962C8B-B14F-4D97-AF65-F5344CB8AC3E}">
        <p14:creationId xmlns:p14="http://schemas.microsoft.com/office/powerpoint/2010/main" val="7277063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フェルミオンとボソン。光子：電荷もつものと。グルーオン：強い力、クオークと。</a:t>
            </a:r>
            <a:r>
              <a:rPr kumimoji="1" lang="en-US" altLang="ja-JP" dirty="0" smtClean="0"/>
              <a:t>Z</a:t>
            </a:r>
            <a:r>
              <a:rPr kumimoji="1" lang="ja-JP" altLang="en-US" dirty="0" err="1" smtClean="0"/>
              <a:t>、</a:t>
            </a:r>
            <a:r>
              <a:rPr kumimoji="1" lang="en-US" altLang="ja-JP" dirty="0" smtClean="0"/>
              <a:t>W</a:t>
            </a:r>
            <a:r>
              <a:rPr kumimoji="1" lang="ja-JP" altLang="en-US" dirty="0" smtClean="0"/>
              <a:t>：弱い力、　クオークとレプトン。　レプトン、第一世代から第三世代でフレーバーという。対応してる。</a:t>
            </a:r>
            <a:endParaRPr kumimoji="1" lang="ja-JP" altLang="en-US" dirty="0"/>
          </a:p>
        </p:txBody>
      </p:sp>
      <p:sp>
        <p:nvSpPr>
          <p:cNvPr id="4" name="スライド番号プレースホルダー 3"/>
          <p:cNvSpPr>
            <a:spLocks noGrp="1"/>
          </p:cNvSpPr>
          <p:nvPr>
            <p:ph type="sldNum" sz="quarter" idx="10"/>
          </p:nvPr>
        </p:nvSpPr>
        <p:spPr/>
        <p:txBody>
          <a:bodyPr/>
          <a:lstStyle/>
          <a:p>
            <a:fld id="{89C6A008-C4EA-42B8-B690-5C9AA60E55E9}" type="slidenum">
              <a:rPr kumimoji="1" lang="ja-JP" altLang="en-US" smtClean="0"/>
              <a:t>3</a:t>
            </a:fld>
            <a:endParaRPr kumimoji="1" lang="ja-JP" altLang="en-US"/>
          </a:p>
        </p:txBody>
      </p:sp>
    </p:spTree>
    <p:extLst>
      <p:ext uri="{BB962C8B-B14F-4D97-AF65-F5344CB8AC3E}">
        <p14:creationId xmlns:p14="http://schemas.microsoft.com/office/powerpoint/2010/main" val="172232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ミューニュートリノについて、ニュートリノ振動の確率は・・・。</a:t>
            </a:r>
            <a:endParaRPr kumimoji="1" lang="en-US" altLang="ja-JP" dirty="0" smtClean="0"/>
          </a:p>
          <a:p>
            <a:r>
              <a:rPr kumimoji="1" lang="ja-JP" altLang="en-US" dirty="0" smtClean="0"/>
              <a:t>これは</a:t>
            </a:r>
            <a:r>
              <a:rPr kumimoji="1" lang="en-US" altLang="ja-JP" dirty="0" smtClean="0"/>
              <a:t>L/E</a:t>
            </a:r>
            <a:r>
              <a:rPr kumimoji="1" lang="ja-JP" altLang="en-US" dirty="0" smtClean="0"/>
              <a:t>により、つまりやってくる距離による。よって地球の裏から来る方が振動が起こりやすい</a:t>
            </a:r>
            <a:endParaRPr kumimoji="1" lang="en-US" altLang="ja-JP" dirty="0" smtClean="0"/>
          </a:p>
          <a:p>
            <a:endParaRPr kumimoji="1" lang="en-US" altLang="ja-JP" dirty="0" smtClean="0"/>
          </a:p>
          <a:p>
            <a:r>
              <a:rPr kumimoji="1" lang="ja-JP" altLang="en-US" dirty="0" smtClean="0"/>
              <a:t>（電子ニュートリノはほとんど振動しない）</a:t>
            </a:r>
            <a:endParaRPr kumimoji="1" lang="ja-JP" altLang="en-US" dirty="0"/>
          </a:p>
        </p:txBody>
      </p:sp>
      <p:sp>
        <p:nvSpPr>
          <p:cNvPr id="4" name="スライド番号プレースホルダー 3"/>
          <p:cNvSpPr>
            <a:spLocks noGrp="1"/>
          </p:cNvSpPr>
          <p:nvPr>
            <p:ph type="sldNum" sz="quarter" idx="10"/>
          </p:nvPr>
        </p:nvSpPr>
        <p:spPr/>
        <p:txBody>
          <a:bodyPr/>
          <a:lstStyle/>
          <a:p>
            <a:fld id="{76A42479-6580-447B-8C22-DE59C3104E75}" type="slidenum">
              <a:rPr kumimoji="1" lang="ja-JP" altLang="en-US" smtClean="0"/>
              <a:t>14</a:t>
            </a:fld>
            <a:endParaRPr kumimoji="1" lang="ja-JP" altLang="en-US"/>
          </a:p>
        </p:txBody>
      </p:sp>
    </p:spTree>
    <p:extLst>
      <p:ext uri="{BB962C8B-B14F-4D97-AF65-F5344CB8AC3E}">
        <p14:creationId xmlns:p14="http://schemas.microsoft.com/office/powerpoint/2010/main" val="68783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測定結果を見ると、ニュートリノ振動を考慮した理論値のほうが一致。</a:t>
            </a:r>
            <a:endParaRPr kumimoji="1" lang="ja-JP" altLang="en-US" dirty="0"/>
          </a:p>
        </p:txBody>
      </p:sp>
      <p:sp>
        <p:nvSpPr>
          <p:cNvPr id="4" name="スライド番号プレースホルダー 3"/>
          <p:cNvSpPr>
            <a:spLocks noGrp="1"/>
          </p:cNvSpPr>
          <p:nvPr>
            <p:ph type="sldNum" sz="quarter" idx="10"/>
          </p:nvPr>
        </p:nvSpPr>
        <p:spPr/>
        <p:txBody>
          <a:bodyPr/>
          <a:lstStyle/>
          <a:p>
            <a:fld id="{76A42479-6580-447B-8C22-DE59C3104E75}" type="slidenum">
              <a:rPr kumimoji="1" lang="ja-JP" altLang="en-US" smtClean="0"/>
              <a:t>15</a:t>
            </a:fld>
            <a:endParaRPr kumimoji="1" lang="ja-JP" altLang="en-US"/>
          </a:p>
        </p:txBody>
      </p:sp>
    </p:spTree>
    <p:extLst>
      <p:ext uri="{BB962C8B-B14F-4D97-AF65-F5344CB8AC3E}">
        <p14:creationId xmlns:p14="http://schemas.microsoft.com/office/powerpoint/2010/main" val="6769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ミューオン止まると、相対論的効果なくなり、崩壊</a:t>
            </a:r>
            <a:endParaRPr kumimoji="1" lang="en-US" altLang="ja-JP" smtClean="0"/>
          </a:p>
          <a:p>
            <a:endParaRPr kumimoji="1" lang="ja-JP" altLang="en-US"/>
          </a:p>
        </p:txBody>
      </p:sp>
      <p:sp>
        <p:nvSpPr>
          <p:cNvPr id="4" name="スライド番号プレースホルダー 3"/>
          <p:cNvSpPr>
            <a:spLocks noGrp="1"/>
          </p:cNvSpPr>
          <p:nvPr>
            <p:ph type="sldNum" sz="quarter" idx="10"/>
          </p:nvPr>
        </p:nvSpPr>
        <p:spPr/>
        <p:txBody>
          <a:bodyPr/>
          <a:lstStyle/>
          <a:p>
            <a:fld id="{0273A149-8C5E-4C2E-A7C5-375EA1402B53}" type="slidenum">
              <a:rPr kumimoji="1" lang="ja-JP" altLang="en-US" smtClean="0"/>
              <a:t>23</a:t>
            </a:fld>
            <a:endParaRPr kumimoji="1" lang="ja-JP" altLang="en-US"/>
          </a:p>
        </p:txBody>
      </p:sp>
    </p:spTree>
    <p:extLst>
      <p:ext uri="{BB962C8B-B14F-4D97-AF65-F5344CB8AC3E}">
        <p14:creationId xmlns:p14="http://schemas.microsoft.com/office/powerpoint/2010/main" val="189655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ファインマン図の見方　レプトン数保存してるよ　</a:t>
            </a:r>
            <a:r>
              <a:rPr kumimoji="1" lang="en-US" altLang="ja-JP" dirty="0" smtClean="0"/>
              <a:t>β</a:t>
            </a:r>
            <a:r>
              <a:rPr kumimoji="1" lang="ja-JP" altLang="en-US" dirty="0" smtClean="0"/>
              <a:t>崩壊は主に原子炉とかで　宇宙線とか加速器で作られるニュートリノは別のプロセスで</a:t>
            </a:r>
            <a:endParaRPr kumimoji="1" lang="ja-JP" altLang="en-US" dirty="0"/>
          </a:p>
        </p:txBody>
      </p:sp>
      <p:sp>
        <p:nvSpPr>
          <p:cNvPr id="4" name="スライド番号プレースホルダー 3"/>
          <p:cNvSpPr>
            <a:spLocks noGrp="1"/>
          </p:cNvSpPr>
          <p:nvPr>
            <p:ph type="sldNum" sz="quarter" idx="10"/>
          </p:nvPr>
        </p:nvSpPr>
        <p:spPr/>
        <p:txBody>
          <a:bodyPr/>
          <a:lstStyle/>
          <a:p>
            <a:fld id="{89C6A008-C4EA-42B8-B690-5C9AA60E55E9}" type="slidenum">
              <a:rPr kumimoji="1" lang="ja-JP" altLang="en-US" smtClean="0"/>
              <a:t>4</a:t>
            </a:fld>
            <a:endParaRPr kumimoji="1" lang="ja-JP" altLang="en-US"/>
          </a:p>
        </p:txBody>
      </p:sp>
    </p:spTree>
    <p:extLst>
      <p:ext uri="{BB962C8B-B14F-4D97-AF65-F5344CB8AC3E}">
        <p14:creationId xmlns:p14="http://schemas.microsoft.com/office/powerpoint/2010/main" val="32465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チェレンコフ光とか。ミューニュートリノはシャワー起こさないよ</a:t>
            </a:r>
            <a:endParaRPr kumimoji="1" lang="ja-JP" altLang="en-US" dirty="0"/>
          </a:p>
        </p:txBody>
      </p:sp>
      <p:sp>
        <p:nvSpPr>
          <p:cNvPr id="4" name="スライド番号プレースホルダー 3"/>
          <p:cNvSpPr>
            <a:spLocks noGrp="1"/>
          </p:cNvSpPr>
          <p:nvPr>
            <p:ph type="sldNum" sz="quarter" idx="10"/>
          </p:nvPr>
        </p:nvSpPr>
        <p:spPr/>
        <p:txBody>
          <a:bodyPr/>
          <a:lstStyle/>
          <a:p>
            <a:fld id="{89C6A008-C4EA-42B8-B690-5C9AA60E55E9}" type="slidenum">
              <a:rPr kumimoji="1" lang="ja-JP" altLang="en-US" smtClean="0"/>
              <a:t>5</a:t>
            </a:fld>
            <a:endParaRPr kumimoji="1" lang="ja-JP" altLang="en-US"/>
          </a:p>
        </p:txBody>
      </p:sp>
    </p:spTree>
    <p:extLst>
      <p:ext uri="{BB962C8B-B14F-4D97-AF65-F5344CB8AC3E}">
        <p14:creationId xmlns:p14="http://schemas.microsoft.com/office/powerpoint/2010/main" val="287013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a:t>
            </a:r>
            <a:r>
              <a:rPr kumimoji="1" lang="ja-JP" altLang="en-US" dirty="0" err="1" smtClean="0"/>
              <a:t>、</a:t>
            </a:r>
            <a:r>
              <a:rPr kumimoji="1" lang="en-US" altLang="ja-JP" dirty="0" smtClean="0"/>
              <a:t>E</a:t>
            </a:r>
            <a:r>
              <a:rPr kumimoji="1" lang="ja-JP" altLang="en-US" dirty="0" smtClean="0"/>
              <a:t>から</a:t>
            </a:r>
            <a:r>
              <a:rPr kumimoji="1" lang="en-US" altLang="ja-JP" dirty="0" smtClean="0"/>
              <a:t>Δ</a:t>
            </a:r>
            <a:r>
              <a:rPr kumimoji="1" lang="ja-JP" altLang="en-US" dirty="0" smtClean="0"/>
              <a:t>と</a:t>
            </a:r>
            <a:r>
              <a:rPr kumimoji="1" lang="en-US" altLang="ja-JP" dirty="0" smtClean="0"/>
              <a:t>Θ</a:t>
            </a:r>
            <a:r>
              <a:rPr kumimoji="1" lang="ja-JP" altLang="en-US" dirty="0" smtClean="0"/>
              <a:t>求まる　</a:t>
            </a:r>
            <a:r>
              <a:rPr kumimoji="1" lang="en-US" altLang="ja-JP" dirty="0" smtClean="0"/>
              <a:t>Δ</a:t>
            </a:r>
            <a:r>
              <a:rPr kumimoji="1" lang="ja-JP" altLang="en-US" dirty="0" smtClean="0"/>
              <a:t>がなきゃ振動しない</a:t>
            </a:r>
            <a:endParaRPr kumimoji="1" lang="ja-JP" altLang="en-US" dirty="0"/>
          </a:p>
        </p:txBody>
      </p:sp>
      <p:sp>
        <p:nvSpPr>
          <p:cNvPr id="4" name="スライド番号プレースホルダー 3"/>
          <p:cNvSpPr>
            <a:spLocks noGrp="1"/>
          </p:cNvSpPr>
          <p:nvPr>
            <p:ph type="sldNum" sz="quarter" idx="10"/>
          </p:nvPr>
        </p:nvSpPr>
        <p:spPr/>
        <p:txBody>
          <a:bodyPr/>
          <a:lstStyle/>
          <a:p>
            <a:fld id="{89C6A008-C4EA-42B8-B690-5C9AA60E55E9}" type="slidenum">
              <a:rPr kumimoji="1" lang="ja-JP" altLang="en-US" smtClean="0"/>
              <a:t>6</a:t>
            </a:fld>
            <a:endParaRPr kumimoji="1" lang="ja-JP" altLang="en-US"/>
          </a:p>
        </p:txBody>
      </p:sp>
    </p:spTree>
    <p:extLst>
      <p:ext uri="{BB962C8B-B14F-4D97-AF65-F5344CB8AC3E}">
        <p14:creationId xmlns:p14="http://schemas.microsoft.com/office/powerpoint/2010/main" val="322362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µ</a:t>
            </a:r>
            <a:r>
              <a:rPr kumimoji="1" lang="ja-JP" altLang="en-US" dirty="0" smtClean="0"/>
              <a:t>→</a:t>
            </a:r>
            <a:r>
              <a:rPr kumimoji="1" lang="en-US" altLang="ja-JP" dirty="0" smtClean="0"/>
              <a:t>τ</a:t>
            </a:r>
            <a:r>
              <a:rPr kumimoji="1" lang="ja-JP" altLang="en-US" dirty="0" smtClean="0"/>
              <a:t>　</a:t>
            </a:r>
            <a:r>
              <a:rPr kumimoji="1" lang="en-US" altLang="ja-JP" dirty="0" smtClean="0"/>
              <a:t>µ</a:t>
            </a:r>
            <a:r>
              <a:rPr kumimoji="1" lang="ja-JP" altLang="en-US" dirty="0" smtClean="0"/>
              <a:t>→</a:t>
            </a:r>
            <a:r>
              <a:rPr kumimoji="1" lang="en-US" altLang="ja-JP" dirty="0" smtClean="0"/>
              <a:t>e</a:t>
            </a:r>
            <a:r>
              <a:rPr kumimoji="1" lang="ja-JP" altLang="en-US" dirty="0" smtClean="0"/>
              <a:t>　</a:t>
            </a:r>
            <a:r>
              <a:rPr kumimoji="1" lang="en-US" altLang="ja-JP" dirty="0" smtClean="0"/>
              <a:t>e</a:t>
            </a:r>
            <a:r>
              <a:rPr kumimoji="1" lang="ja-JP" altLang="en-US" dirty="0" smtClean="0"/>
              <a:t>→</a:t>
            </a:r>
            <a:r>
              <a:rPr kumimoji="1" lang="en-US" altLang="ja-JP" smtClean="0"/>
              <a:t>x</a:t>
            </a:r>
            <a:endParaRPr kumimoji="1" lang="ja-JP" altLang="en-US"/>
          </a:p>
        </p:txBody>
      </p:sp>
      <p:sp>
        <p:nvSpPr>
          <p:cNvPr id="4" name="スライド番号プレースホルダー 3"/>
          <p:cNvSpPr>
            <a:spLocks noGrp="1"/>
          </p:cNvSpPr>
          <p:nvPr>
            <p:ph type="sldNum" sz="quarter" idx="10"/>
          </p:nvPr>
        </p:nvSpPr>
        <p:spPr/>
        <p:txBody>
          <a:bodyPr/>
          <a:lstStyle/>
          <a:p>
            <a:fld id="{89C6A008-C4EA-42B8-B690-5C9AA60E55E9}" type="slidenum">
              <a:rPr kumimoji="1" lang="ja-JP" altLang="en-US" smtClean="0"/>
              <a:t>7</a:t>
            </a:fld>
            <a:endParaRPr kumimoji="1" lang="ja-JP" altLang="en-US"/>
          </a:p>
        </p:txBody>
      </p:sp>
    </p:spTree>
    <p:extLst>
      <p:ext uri="{BB962C8B-B14F-4D97-AF65-F5344CB8AC3E}">
        <p14:creationId xmlns:p14="http://schemas.microsoft.com/office/powerpoint/2010/main" val="128795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ごくまれに崩壊し、</a:t>
            </a:r>
            <a:endParaRPr kumimoji="1" lang="en-US" altLang="ja-JP" dirty="0" smtClean="0"/>
          </a:p>
          <a:p>
            <a:r>
              <a:rPr kumimoji="1" lang="ja-JP" altLang="en-US" dirty="0" smtClean="0"/>
              <a:t>水中での光速を越えたとき、円錐状に放出</a:t>
            </a:r>
            <a:endParaRPr kumimoji="1" lang="ja-JP" altLang="en-US" dirty="0"/>
          </a:p>
        </p:txBody>
      </p:sp>
      <p:sp>
        <p:nvSpPr>
          <p:cNvPr id="4" name="スライド番号プレースホルダー 3"/>
          <p:cNvSpPr>
            <a:spLocks noGrp="1"/>
          </p:cNvSpPr>
          <p:nvPr>
            <p:ph type="sldNum" sz="quarter" idx="10"/>
          </p:nvPr>
        </p:nvSpPr>
        <p:spPr/>
        <p:txBody>
          <a:bodyPr/>
          <a:lstStyle/>
          <a:p>
            <a:fld id="{1E14CE86-5E1D-C84D-A8F7-2530DF631D0A}" type="slidenum">
              <a:rPr kumimoji="1" lang="ja-JP" altLang="en-US" smtClean="0"/>
              <a:t>8</a:t>
            </a:fld>
            <a:endParaRPr kumimoji="1" lang="ja-JP" altLang="en-US"/>
          </a:p>
        </p:txBody>
      </p:sp>
    </p:spTree>
    <p:extLst>
      <p:ext uri="{BB962C8B-B14F-4D97-AF65-F5344CB8AC3E}">
        <p14:creationId xmlns:p14="http://schemas.microsoft.com/office/powerpoint/2010/main" val="171547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eとmuの区別をつけるにはどうするか</a:t>
            </a:r>
            <a:endParaRPr lang="en-US" altLang="ja-JP"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ja-JP" altLang="en-US" dirty="0" smtClean="0"/>
              <a:t>水分子の電場により加速度が</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E14CE86-5E1D-C84D-A8F7-2530DF631D0A}" type="slidenum">
              <a:rPr kumimoji="1" lang="ja-JP" altLang="en-US" smtClean="0"/>
              <a:t>9</a:t>
            </a:fld>
            <a:endParaRPr kumimoji="1" lang="ja-JP" altLang="en-US"/>
          </a:p>
        </p:txBody>
      </p:sp>
    </p:spTree>
    <p:extLst>
      <p:ext uri="{BB962C8B-B14F-4D97-AF65-F5344CB8AC3E}">
        <p14:creationId xmlns:p14="http://schemas.microsoft.com/office/powerpoint/2010/main" val="324035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ミューオンの数がわかれば、ニュートリノの数もわかる→ミューオンを測るのは重要</a:t>
            </a:r>
            <a:endParaRPr kumimoji="1" lang="ja-JP" altLang="en-US" dirty="0"/>
          </a:p>
        </p:txBody>
      </p:sp>
      <p:sp>
        <p:nvSpPr>
          <p:cNvPr id="4" name="スライド番号プレースホルダー 3"/>
          <p:cNvSpPr>
            <a:spLocks noGrp="1"/>
          </p:cNvSpPr>
          <p:nvPr>
            <p:ph type="sldNum" sz="quarter" idx="10"/>
          </p:nvPr>
        </p:nvSpPr>
        <p:spPr/>
        <p:txBody>
          <a:bodyPr/>
          <a:lstStyle/>
          <a:p>
            <a:fld id="{76A42479-6580-447B-8C22-DE59C3104E75}" type="slidenum">
              <a:rPr kumimoji="1" lang="ja-JP" altLang="en-US" smtClean="0"/>
              <a:t>12</a:t>
            </a:fld>
            <a:endParaRPr kumimoji="1" lang="ja-JP" altLang="en-US"/>
          </a:p>
        </p:txBody>
      </p:sp>
    </p:spTree>
    <p:extLst>
      <p:ext uri="{BB962C8B-B14F-4D97-AF65-F5344CB8AC3E}">
        <p14:creationId xmlns:p14="http://schemas.microsoft.com/office/powerpoint/2010/main" val="337855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宇宙線がやってくると、大気でパイオン</a:t>
            </a:r>
            <a:r>
              <a:rPr kumimoji="1" lang="en-US" altLang="ja-JP" dirty="0" smtClean="0"/>
              <a:t>±</a:t>
            </a:r>
            <a:r>
              <a:rPr kumimoji="1" lang="ja-JP" altLang="en-US" dirty="0" smtClean="0"/>
              <a:t>に崩壊。それから、ミューオンが崩壊。</a:t>
            </a:r>
            <a:endParaRPr kumimoji="1" lang="en-US" altLang="ja-JP" dirty="0" smtClean="0"/>
          </a:p>
          <a:p>
            <a:r>
              <a:rPr kumimoji="1" lang="ja-JP" altLang="en-US" dirty="0" smtClean="0"/>
              <a:t>結局ミューニュートリノ２個と電子ニュートリノ１個が生成。実際に測るときには、ニュートリノと反ニュートリノの区別は出来ない</a:t>
            </a:r>
            <a:endParaRPr kumimoji="1" lang="ja-JP" altLang="en-US" dirty="0"/>
          </a:p>
        </p:txBody>
      </p:sp>
      <p:sp>
        <p:nvSpPr>
          <p:cNvPr id="4" name="スライド番号プレースホルダー 3"/>
          <p:cNvSpPr>
            <a:spLocks noGrp="1"/>
          </p:cNvSpPr>
          <p:nvPr>
            <p:ph type="sldNum" sz="quarter" idx="10"/>
          </p:nvPr>
        </p:nvSpPr>
        <p:spPr/>
        <p:txBody>
          <a:bodyPr/>
          <a:lstStyle/>
          <a:p>
            <a:fld id="{76A42479-6580-447B-8C22-DE59C3104E75}" type="slidenum">
              <a:rPr kumimoji="1" lang="ja-JP" altLang="en-US" smtClean="0"/>
              <a:t>13</a:t>
            </a:fld>
            <a:endParaRPr kumimoji="1" lang="ja-JP" altLang="en-US"/>
          </a:p>
        </p:txBody>
      </p:sp>
    </p:spTree>
    <p:extLst>
      <p:ext uri="{BB962C8B-B14F-4D97-AF65-F5344CB8AC3E}">
        <p14:creationId xmlns:p14="http://schemas.microsoft.com/office/powerpoint/2010/main" val="368777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17485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218280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392773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22312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80814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284791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133743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303443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111873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275132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2E14AC-228B-4F53-82DA-F9D5014CA65A}" type="datetimeFigureOut">
              <a:rPr kumimoji="1" lang="ja-JP" altLang="en-US" smtClean="0"/>
              <a:t>2013/3/8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155577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E14AC-228B-4F53-82DA-F9D5014CA65A}" type="datetimeFigureOut">
              <a:rPr kumimoji="1" lang="ja-JP" altLang="en-US" smtClean="0"/>
              <a:t>2013/3/8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B4F93-D5D1-4836-A8C6-BE6744DD80FA}" type="slidenum">
              <a:rPr kumimoji="1" lang="ja-JP" altLang="en-US" smtClean="0"/>
              <a:t>‹#›</a:t>
            </a:fld>
            <a:endParaRPr kumimoji="1" lang="ja-JP" altLang="en-US"/>
          </a:p>
        </p:txBody>
      </p:sp>
    </p:spTree>
    <p:extLst>
      <p:ext uri="{BB962C8B-B14F-4D97-AF65-F5344CB8AC3E}">
        <p14:creationId xmlns:p14="http://schemas.microsoft.com/office/powerpoint/2010/main" val="7556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3.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29.wmf"/><Relationship Id="rId18" Type="http://schemas.openxmlformats.org/officeDocument/2006/relationships/oleObject" Target="../embeddings/oleObject8.bin"/><Relationship Id="rId26" Type="http://schemas.openxmlformats.org/officeDocument/2006/relationships/oleObject" Target="../embeddings/oleObject12.bin"/><Relationship Id="rId39" Type="http://schemas.openxmlformats.org/officeDocument/2006/relationships/image" Target="../media/image42.wmf"/><Relationship Id="rId21" Type="http://schemas.openxmlformats.org/officeDocument/2006/relationships/image" Target="../media/image33.wmf"/><Relationship Id="rId34" Type="http://schemas.openxmlformats.org/officeDocument/2006/relationships/oleObject" Target="../embeddings/oleObject16.bin"/><Relationship Id="rId42" Type="http://schemas.openxmlformats.org/officeDocument/2006/relationships/oleObject" Target="../embeddings/oleObject20.bin"/><Relationship Id="rId47" Type="http://schemas.openxmlformats.org/officeDocument/2006/relationships/image" Target="../media/image46.wmf"/><Relationship Id="rId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7.bin"/><Relationship Id="rId29" Type="http://schemas.openxmlformats.org/officeDocument/2006/relationships/image" Target="../media/image37.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41.wmf"/><Relationship Id="rId40" Type="http://schemas.openxmlformats.org/officeDocument/2006/relationships/oleObject" Target="../embeddings/oleObject19.bin"/><Relationship Id="rId45" Type="http://schemas.openxmlformats.org/officeDocument/2006/relationships/image" Target="../media/image45.wmf"/><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13.bin"/><Relationship Id="rId36" Type="http://schemas.openxmlformats.org/officeDocument/2006/relationships/oleObject" Target="../embeddings/oleObject17.bin"/><Relationship Id="rId10" Type="http://schemas.openxmlformats.org/officeDocument/2006/relationships/oleObject" Target="../embeddings/oleObject4.bin"/><Relationship Id="rId19" Type="http://schemas.openxmlformats.org/officeDocument/2006/relationships/image" Target="../media/image32.wmf"/><Relationship Id="rId31" Type="http://schemas.openxmlformats.org/officeDocument/2006/relationships/image" Target="../media/image38.wmf"/><Relationship Id="rId44" Type="http://schemas.openxmlformats.org/officeDocument/2006/relationships/oleObject" Target="../embeddings/oleObject21.bin"/><Relationship Id="rId4" Type="http://schemas.openxmlformats.org/officeDocument/2006/relationships/oleObject" Target="../embeddings/oleObject1.bin"/><Relationship Id="rId9" Type="http://schemas.openxmlformats.org/officeDocument/2006/relationships/image" Target="../media/image27.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6.wmf"/><Relationship Id="rId30" Type="http://schemas.openxmlformats.org/officeDocument/2006/relationships/oleObject" Target="../embeddings/oleObject14.bin"/><Relationship Id="rId35" Type="http://schemas.openxmlformats.org/officeDocument/2006/relationships/image" Target="../media/image40.wmf"/><Relationship Id="rId43" Type="http://schemas.openxmlformats.org/officeDocument/2006/relationships/image" Target="../media/image44.wmf"/><Relationship Id="rId48" Type="http://schemas.openxmlformats.org/officeDocument/2006/relationships/image" Target="../media/image50.png"/><Relationship Id="rId8" Type="http://schemas.openxmlformats.org/officeDocument/2006/relationships/oleObject" Target="../embeddings/oleObject3.bin"/><Relationship Id="rId3" Type="http://schemas.openxmlformats.org/officeDocument/2006/relationships/notesSlide" Target="../notesSlides/notesSlide9.xml"/><Relationship Id="rId12" Type="http://schemas.openxmlformats.org/officeDocument/2006/relationships/oleObject" Target="../embeddings/oleObject5.bin"/><Relationship Id="rId17" Type="http://schemas.openxmlformats.org/officeDocument/2006/relationships/image" Target="../media/image31.wmf"/><Relationship Id="rId25" Type="http://schemas.openxmlformats.org/officeDocument/2006/relationships/image" Target="../media/image35.wmf"/><Relationship Id="rId33" Type="http://schemas.openxmlformats.org/officeDocument/2006/relationships/image" Target="../media/image39.wmf"/><Relationship Id="rId38" Type="http://schemas.openxmlformats.org/officeDocument/2006/relationships/oleObject" Target="../embeddings/oleObject18.bin"/><Relationship Id="rId46" Type="http://schemas.openxmlformats.org/officeDocument/2006/relationships/oleObject" Target="../embeddings/oleObject22.bin"/><Relationship Id="rId20" Type="http://schemas.openxmlformats.org/officeDocument/2006/relationships/oleObject" Target="../embeddings/oleObject9.bin"/><Relationship Id="rId41"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notesSlide" Target="../notesSlides/notesSlide10.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wmf"/><Relationship Id="rId11" Type="http://schemas.openxmlformats.org/officeDocument/2006/relationships/image" Target="../media/image48.wmf"/><Relationship Id="rId5" Type="http://schemas.openxmlformats.org/officeDocument/2006/relationships/oleObject" Target="../embeddings/oleObject23.bin"/><Relationship Id="rId10" Type="http://schemas.openxmlformats.org/officeDocument/2006/relationships/oleObject" Target="../embeddings/oleObject24.bin"/><Relationship Id="rId4" Type="http://schemas.openxmlformats.org/officeDocument/2006/relationships/image" Target="../media/image25.png"/><Relationship Id="rId9" Type="http://schemas.openxmlformats.org/officeDocument/2006/relationships/image" Target="../media/image50.emf"/></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image" Target="../media/image50.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emf"/><Relationship Id="rId7" Type="http://schemas.openxmlformats.org/officeDocument/2006/relationships/image" Target="../media/image80.emf"/><Relationship Id="rId2"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emf"/></Relationships>
</file>

<file path=ppt/slides/_rels/slide2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81.emf"/><Relationship Id="rId1" Type="http://schemas.openxmlformats.org/officeDocument/2006/relationships/slideLayout" Target="../slideLayouts/slideLayout2.xml"/><Relationship Id="rId6" Type="http://schemas.openxmlformats.org/officeDocument/2006/relationships/image" Target="../media/image82.emf"/><Relationship Id="rId5" Type="http://schemas.openxmlformats.org/officeDocument/2006/relationships/image" Target="../media/image79.emf"/><Relationship Id="rId4" Type="http://schemas.openxmlformats.org/officeDocument/2006/relationships/image" Target="../media/image76.emf"/></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Neutrino Physics</a:t>
            </a:r>
            <a:endParaRPr kumimoji="1" lang="ja-JP" altLang="en-US" dirty="0"/>
          </a:p>
        </p:txBody>
      </p:sp>
      <p:sp>
        <p:nvSpPr>
          <p:cNvPr id="3" name="サブタイトル 2"/>
          <p:cNvSpPr>
            <a:spLocks noGrp="1"/>
          </p:cNvSpPr>
          <p:nvPr>
            <p:ph type="subTitle" idx="1"/>
          </p:nvPr>
        </p:nvSpPr>
        <p:spPr/>
        <p:txBody>
          <a:bodyPr/>
          <a:lstStyle/>
          <a:p>
            <a:r>
              <a:rPr lang="en-US" altLang="ja-JP" dirty="0" smtClean="0"/>
              <a:t>K. Yoshida , T. Kaneko , H. Sumida , S. </a:t>
            </a:r>
            <a:r>
              <a:rPr lang="en-US" altLang="ja-JP" dirty="0" err="1" smtClean="0"/>
              <a:t>Nagumo</a:t>
            </a:r>
            <a:r>
              <a:rPr lang="en-US" altLang="ja-JP" dirty="0" smtClean="0"/>
              <a:t> , R. Daido</a:t>
            </a:r>
            <a:endParaRPr kumimoji="1" lang="ja-JP" altLang="en-US" dirty="0"/>
          </a:p>
        </p:txBody>
      </p:sp>
    </p:spTree>
    <p:extLst>
      <p:ext uri="{BB962C8B-B14F-4D97-AF65-F5344CB8AC3E}">
        <p14:creationId xmlns:p14="http://schemas.microsoft.com/office/powerpoint/2010/main" val="3824949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　　の特徴</a:t>
            </a:r>
            <a:endParaRPr kumimoji="1" lang="en-US" altLang="ja-JP" dirty="0" smtClean="0"/>
          </a:p>
          <a:p>
            <a:pPr lvl="1"/>
            <a:r>
              <a:rPr kumimoji="1" lang="ja-JP" altLang="en-US" dirty="0" smtClean="0"/>
              <a:t>　　</a:t>
            </a:r>
            <a:r>
              <a:rPr kumimoji="1" lang="en-US" altLang="ja-JP" dirty="0" smtClean="0"/>
              <a:t> </a:t>
            </a:r>
            <a:r>
              <a:rPr kumimoji="1" lang="ja-JP" altLang="en-US" dirty="0" smtClean="0"/>
              <a:t>を生成</a:t>
            </a:r>
            <a:endParaRPr kumimoji="1" lang="en-US" altLang="ja-JP" dirty="0" smtClean="0"/>
          </a:p>
          <a:p>
            <a:pPr lvl="1"/>
            <a:r>
              <a:rPr kumimoji="1" lang="ja-JP" altLang="en-US" dirty="0" smtClean="0"/>
              <a:t>ただし、制動放射は起こりにくい</a:t>
            </a:r>
            <a:endParaRPr kumimoji="1" lang="en-US" altLang="ja-JP" dirty="0" smtClean="0"/>
          </a:p>
          <a:p>
            <a:pPr marL="457200" lvl="1" indent="0">
              <a:buNone/>
            </a:pPr>
            <a:r>
              <a:rPr kumimoji="1" lang="en-US" altLang="ja-JP" dirty="0" smtClean="0"/>
              <a:t>←</a:t>
            </a:r>
            <a:r>
              <a:rPr lang="en-US" altLang="ja-JP" dirty="0"/>
              <a:t> </a:t>
            </a:r>
            <a:r>
              <a:rPr kumimoji="1" lang="ja-JP" altLang="en-US" dirty="0" smtClean="0"/>
              <a:t>制動放射の断面積は荷電粒子の質量の二乗に反比例</a:t>
            </a:r>
            <a:endParaRPr kumimoji="1" lang="ja-JP" altLang="en-US" dirty="0"/>
          </a:p>
        </p:txBody>
      </p:sp>
      <p:pic>
        <p:nvPicPr>
          <p:cNvPr id="5" name="図 4"/>
          <p:cNvPicPr>
            <a:picLocks noChangeAspect="1"/>
          </p:cNvPicPr>
          <p:nvPr/>
        </p:nvPicPr>
        <p:blipFill>
          <a:blip r:embed="rId2"/>
          <a:stretch>
            <a:fillRect/>
          </a:stretch>
        </p:blipFill>
        <p:spPr>
          <a:xfrm>
            <a:off x="6571586" y="3765015"/>
            <a:ext cx="3419418" cy="3036647"/>
          </a:xfrm>
          <a:prstGeom prst="rect">
            <a:avLst/>
          </a:prstGeom>
        </p:spPr>
      </p:pic>
      <p:sp>
        <p:nvSpPr>
          <p:cNvPr id="6" name="タイトル 1"/>
          <p:cNvSpPr>
            <a:spLocks noGrp="1"/>
          </p:cNvSpPr>
          <p:nvPr>
            <p:ph type="title"/>
          </p:nvPr>
        </p:nvSpPr>
        <p:spPr/>
        <p:txBody>
          <a:bodyPr/>
          <a:lstStyle/>
          <a:p>
            <a:r>
              <a:rPr kumimoji="1" lang="en-US" altLang="ja-JP" dirty="0" smtClean="0"/>
              <a:t>Super </a:t>
            </a:r>
            <a:r>
              <a:rPr kumimoji="1" lang="en-US" altLang="ja-JP" dirty="0" err="1" smtClean="0"/>
              <a:t>Kamiokande</a:t>
            </a:r>
            <a:endParaRPr kumimoji="1" lang="ja-JP" altLang="en-US" dirty="0"/>
          </a:p>
        </p:txBody>
      </p:sp>
      <p:pic>
        <p:nvPicPr>
          <p:cNvPr id="8" name="図 7"/>
          <p:cNvPicPr>
            <a:picLocks noChangeAspect="1"/>
          </p:cNvPicPr>
          <p:nvPr/>
        </p:nvPicPr>
        <p:blipFill rotWithShape="1">
          <a:blip r:embed="rId3"/>
          <a:srcRect l="53167"/>
          <a:stretch/>
        </p:blipFill>
        <p:spPr>
          <a:xfrm>
            <a:off x="1062768" y="1825625"/>
            <a:ext cx="620518" cy="526357"/>
          </a:xfrm>
          <a:prstGeom prst="rect">
            <a:avLst/>
          </a:prstGeom>
        </p:spPr>
      </p:pic>
      <p:pic>
        <p:nvPicPr>
          <p:cNvPr id="9" name="図 8"/>
          <p:cNvPicPr>
            <a:picLocks noChangeAspect="1"/>
          </p:cNvPicPr>
          <p:nvPr/>
        </p:nvPicPr>
        <p:blipFill rotWithShape="1">
          <a:blip r:embed="rId4"/>
          <a:srcRect l="51867"/>
          <a:stretch/>
        </p:blipFill>
        <p:spPr>
          <a:xfrm>
            <a:off x="1447119" y="2218343"/>
            <a:ext cx="616723" cy="482559"/>
          </a:xfrm>
          <a:prstGeom prst="rect">
            <a:avLst/>
          </a:prstGeom>
        </p:spPr>
      </p:pic>
      <p:pic>
        <p:nvPicPr>
          <p:cNvPr id="2" name="図 1"/>
          <p:cNvPicPr>
            <a:picLocks noChangeAspect="1"/>
          </p:cNvPicPr>
          <p:nvPr/>
        </p:nvPicPr>
        <p:blipFill>
          <a:blip r:embed="rId5"/>
          <a:stretch>
            <a:fillRect/>
          </a:stretch>
        </p:blipFill>
        <p:spPr>
          <a:xfrm>
            <a:off x="3293551" y="4209533"/>
            <a:ext cx="2609935" cy="852853"/>
          </a:xfrm>
          <a:prstGeom prst="rect">
            <a:avLst/>
          </a:prstGeom>
        </p:spPr>
      </p:pic>
      <p:grpSp>
        <p:nvGrpSpPr>
          <p:cNvPr id="15" name="図形グループ 14"/>
          <p:cNvGrpSpPr/>
          <p:nvPr/>
        </p:nvGrpSpPr>
        <p:grpSpPr>
          <a:xfrm>
            <a:off x="2624410" y="5231624"/>
            <a:ext cx="3027416" cy="1498600"/>
            <a:chOff x="1100410" y="5231624"/>
            <a:chExt cx="3027416" cy="1498600"/>
          </a:xfrm>
        </p:grpSpPr>
        <p:pic>
          <p:nvPicPr>
            <p:cNvPr id="10" name="図 9"/>
            <p:cNvPicPr>
              <a:picLocks noChangeAspect="1"/>
            </p:cNvPicPr>
            <p:nvPr/>
          </p:nvPicPr>
          <p:blipFill rotWithShape="1">
            <a:blip r:embed="rId6"/>
            <a:srcRect r="51924"/>
            <a:stretch/>
          </p:blipFill>
          <p:spPr>
            <a:xfrm>
              <a:off x="1168142" y="5231624"/>
              <a:ext cx="1202816" cy="1473200"/>
            </a:xfrm>
            <a:prstGeom prst="rect">
              <a:avLst/>
            </a:prstGeom>
          </p:spPr>
        </p:pic>
        <p:pic>
          <p:nvPicPr>
            <p:cNvPr id="7" name="図 6"/>
            <p:cNvPicPr>
              <a:picLocks noChangeAspect="1"/>
            </p:cNvPicPr>
            <p:nvPr/>
          </p:nvPicPr>
          <p:blipFill>
            <a:blip r:embed="rId7"/>
            <a:stretch>
              <a:fillRect/>
            </a:stretch>
          </p:blipFill>
          <p:spPr>
            <a:xfrm>
              <a:off x="2921326" y="5231624"/>
              <a:ext cx="1206500" cy="1498600"/>
            </a:xfrm>
            <a:prstGeom prst="rect">
              <a:avLst/>
            </a:prstGeom>
          </p:spPr>
        </p:pic>
        <p:cxnSp>
          <p:nvCxnSpPr>
            <p:cNvPr id="12" name="直線コネクタ 11"/>
            <p:cNvCxnSpPr/>
            <p:nvPr/>
          </p:nvCxnSpPr>
          <p:spPr>
            <a:xfrm>
              <a:off x="1100410" y="5604933"/>
              <a:ext cx="120281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直線コネクタ 13"/>
            <p:cNvCxnSpPr/>
            <p:nvPr/>
          </p:nvCxnSpPr>
          <p:spPr>
            <a:xfrm>
              <a:off x="2836661" y="5621866"/>
              <a:ext cx="120281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0593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p:txBody>
          <a:bodyPr/>
          <a:lstStyle/>
          <a:p>
            <a:r>
              <a:rPr kumimoji="1" lang="ja-JP" altLang="en-US" dirty="0" smtClean="0"/>
              <a:t>　　　　の検出</a:t>
            </a:r>
            <a:endParaRPr kumimoji="1" lang="ja-JP" altLang="en-US" dirty="0"/>
          </a:p>
        </p:txBody>
      </p:sp>
      <p:sp>
        <p:nvSpPr>
          <p:cNvPr id="5" name="テキスト プレースホルダー 4"/>
          <p:cNvSpPr>
            <a:spLocks noGrp="1"/>
          </p:cNvSpPr>
          <p:nvPr>
            <p:ph type="body" sz="quarter" idx="3"/>
          </p:nvPr>
        </p:nvSpPr>
        <p:spPr/>
        <p:txBody>
          <a:bodyPr/>
          <a:lstStyle/>
          <a:p>
            <a:r>
              <a:rPr kumimoji="1" lang="ja-JP" altLang="en-US" dirty="0" smtClean="0"/>
              <a:t>　　　　</a:t>
            </a:r>
            <a:r>
              <a:rPr kumimoji="1" lang="en-US" altLang="ja-JP" dirty="0" smtClean="0"/>
              <a:t> </a:t>
            </a:r>
            <a:r>
              <a:rPr kumimoji="1" lang="ja-JP" altLang="en-US" dirty="0" smtClean="0"/>
              <a:t>の検出</a:t>
            </a:r>
            <a:endParaRPr kumimoji="1" lang="ja-JP" altLang="en-US" dirty="0"/>
          </a:p>
        </p:txBody>
      </p:sp>
      <p:pic>
        <p:nvPicPr>
          <p:cNvPr id="7" name="コンテンツ プレースホルダー 6"/>
          <p:cNvPicPr>
            <a:picLocks noGrp="1" noChangeAspect="1"/>
          </p:cNvPicPr>
          <p:nvPr>
            <p:ph sz="half" idx="2"/>
          </p:nvPr>
        </p:nvPicPr>
        <p:blipFill>
          <a:blip r:embed="rId2"/>
          <a:srcRect l="3075" r="3075"/>
          <a:stretch>
            <a:fillRect/>
          </a:stretch>
        </p:blipFill>
        <p:spPr>
          <a:prstGeom prst="rect">
            <a:avLst/>
          </a:prstGeom>
        </p:spPr>
      </p:pic>
      <p:pic>
        <p:nvPicPr>
          <p:cNvPr id="8" name="コンテンツ プレースホルダー 7"/>
          <p:cNvPicPr>
            <a:picLocks noGrp="1" noChangeAspect="1"/>
          </p:cNvPicPr>
          <p:nvPr>
            <p:ph sz="quarter" idx="4"/>
          </p:nvPr>
        </p:nvPicPr>
        <p:blipFill>
          <a:blip r:embed="rId3"/>
          <a:srcRect l="4580" r="4580"/>
          <a:stretch>
            <a:fillRect/>
          </a:stretch>
        </p:blipFill>
        <p:spPr>
          <a:prstGeom prst="rect">
            <a:avLst/>
          </a:prstGeom>
        </p:spPr>
      </p:pic>
      <p:pic>
        <p:nvPicPr>
          <p:cNvPr id="9" name="図 8"/>
          <p:cNvPicPr>
            <a:picLocks noChangeAspect="1"/>
          </p:cNvPicPr>
          <p:nvPr/>
        </p:nvPicPr>
        <p:blipFill rotWithShape="1">
          <a:blip r:embed="rId4"/>
          <a:srcRect r="63360"/>
          <a:stretch/>
        </p:blipFill>
        <p:spPr>
          <a:xfrm>
            <a:off x="1219589" y="1978718"/>
            <a:ext cx="485475" cy="526357"/>
          </a:xfrm>
          <a:prstGeom prst="rect">
            <a:avLst/>
          </a:prstGeom>
        </p:spPr>
      </p:pic>
      <p:pic>
        <p:nvPicPr>
          <p:cNvPr id="10" name="図 9"/>
          <p:cNvPicPr>
            <a:picLocks noChangeAspect="1"/>
          </p:cNvPicPr>
          <p:nvPr/>
        </p:nvPicPr>
        <p:blipFill rotWithShape="1">
          <a:blip r:embed="rId4"/>
          <a:srcRect l="53167"/>
          <a:stretch/>
        </p:blipFill>
        <p:spPr>
          <a:xfrm>
            <a:off x="6463640" y="1978717"/>
            <a:ext cx="620518" cy="526357"/>
          </a:xfrm>
          <a:prstGeom prst="rect">
            <a:avLst/>
          </a:prstGeom>
        </p:spPr>
      </p:pic>
      <p:sp>
        <p:nvSpPr>
          <p:cNvPr id="11" name="タイトル 1"/>
          <p:cNvSpPr>
            <a:spLocks noGrp="1"/>
          </p:cNvSpPr>
          <p:nvPr>
            <p:ph type="title"/>
          </p:nvPr>
        </p:nvSpPr>
        <p:spPr/>
        <p:txBody>
          <a:bodyPr/>
          <a:lstStyle/>
          <a:p>
            <a:r>
              <a:rPr kumimoji="1" lang="en-US" altLang="ja-JP" dirty="0" smtClean="0"/>
              <a:t>Super </a:t>
            </a:r>
            <a:r>
              <a:rPr kumimoji="1" lang="en-US" altLang="ja-JP" dirty="0" err="1" smtClean="0"/>
              <a:t>Kamiokande</a:t>
            </a:r>
            <a:endParaRPr kumimoji="1" lang="ja-JP" altLang="en-US" dirty="0"/>
          </a:p>
        </p:txBody>
      </p:sp>
    </p:spTree>
    <p:extLst>
      <p:ext uri="{BB962C8B-B14F-4D97-AF65-F5344CB8AC3E}">
        <p14:creationId xmlns:p14="http://schemas.microsoft.com/office/powerpoint/2010/main" val="2188841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ka\Desktop\neutrino_introduction.pdf - Adobe Reader.bmp"/>
          <p:cNvPicPr>
            <a:picLocks noChangeAspect="1" noChangeArrowheads="1"/>
          </p:cNvPicPr>
          <p:nvPr/>
        </p:nvPicPr>
        <p:blipFill>
          <a:blip r:embed="rId3" cstate="print"/>
          <a:srcRect/>
          <a:stretch>
            <a:fillRect/>
          </a:stretch>
        </p:blipFill>
        <p:spPr bwMode="auto">
          <a:xfrm>
            <a:off x="5524497" y="2285992"/>
            <a:ext cx="5000629" cy="4387286"/>
          </a:xfrm>
          <a:prstGeom prst="rect">
            <a:avLst/>
          </a:prstGeom>
          <a:noFill/>
        </p:spPr>
      </p:pic>
      <p:sp>
        <p:nvSpPr>
          <p:cNvPr id="2" name="タイトル 1"/>
          <p:cNvSpPr>
            <a:spLocks noGrp="1"/>
          </p:cNvSpPr>
          <p:nvPr>
            <p:ph type="title"/>
          </p:nvPr>
        </p:nvSpPr>
        <p:spPr/>
        <p:txBody>
          <a:bodyPr>
            <a:normAutofit/>
          </a:bodyPr>
          <a:lstStyle/>
          <a:p>
            <a:r>
              <a:rPr kumimoji="1" lang="en-US" altLang="ja-JP" dirty="0" smtClean="0"/>
              <a:t>Cosmic ray</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sz="2400" dirty="0"/>
              <a:t>1</a:t>
            </a:r>
            <a:r>
              <a:rPr lang="ja-JP" altLang="en-US" sz="2400" dirty="0"/>
              <a:t>次宇宙線：主成分は陽子</a:t>
            </a:r>
            <a:r>
              <a:rPr lang="en-US" altLang="ja-JP" sz="2400" dirty="0"/>
              <a:t>(90%)</a:t>
            </a:r>
          </a:p>
          <a:p>
            <a:pPr>
              <a:buNone/>
            </a:pPr>
            <a:endParaRPr lang="en-US" altLang="ja-JP" sz="2400" dirty="0"/>
          </a:p>
          <a:p>
            <a:pPr>
              <a:buNone/>
            </a:pPr>
            <a:r>
              <a:rPr lang="en-US" altLang="ja-JP" sz="2400" dirty="0"/>
              <a:t>p</a:t>
            </a:r>
            <a:r>
              <a:rPr lang="ja-JP" altLang="en-US" sz="2400" dirty="0"/>
              <a:t>が空気中の原子と衝突し</a:t>
            </a:r>
            <a:endParaRPr lang="en-US" altLang="ja-JP" sz="2400" dirty="0"/>
          </a:p>
          <a:p>
            <a:pPr>
              <a:buNone/>
            </a:pPr>
            <a:r>
              <a:rPr lang="ja-JP" altLang="en-US" sz="2400" dirty="0"/>
              <a:t>２次宇宙線ができる</a:t>
            </a:r>
            <a:r>
              <a:rPr lang="en-US" altLang="ja-JP" sz="2400" dirty="0"/>
              <a:t>.</a:t>
            </a:r>
          </a:p>
          <a:p>
            <a:pPr>
              <a:buNone/>
            </a:pPr>
            <a:r>
              <a:rPr lang="en-US" altLang="ja-JP" sz="2400" dirty="0"/>
              <a:t>(μ</a:t>
            </a:r>
            <a:r>
              <a:rPr lang="ja-JP" altLang="en-US" sz="2400" dirty="0" err="1"/>
              <a:t>、</a:t>
            </a:r>
            <a:r>
              <a:rPr lang="en-US" altLang="ja-JP" sz="2400" dirty="0"/>
              <a:t>π</a:t>
            </a:r>
            <a:r>
              <a:rPr lang="ja-JP" altLang="en-US" sz="2400" dirty="0" err="1"/>
              <a:t>、</a:t>
            </a:r>
            <a:r>
              <a:rPr lang="en-US" altLang="ja-JP" sz="2400" dirty="0"/>
              <a:t>ν…)</a:t>
            </a:r>
          </a:p>
          <a:p>
            <a:pPr>
              <a:buNone/>
            </a:pPr>
            <a:endParaRPr lang="en-US" altLang="ja-JP" sz="2400" dirty="0"/>
          </a:p>
          <a:p>
            <a:pPr>
              <a:buNone/>
            </a:pPr>
            <a:endParaRPr lang="en-US" altLang="ja-JP" sz="2400" dirty="0"/>
          </a:p>
        </p:txBody>
      </p:sp>
    </p:spTree>
    <p:extLst>
      <p:ext uri="{BB962C8B-B14F-4D97-AF65-F5344CB8AC3E}">
        <p14:creationId xmlns:p14="http://schemas.microsoft.com/office/powerpoint/2010/main" val="18509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大気ニュートリノの生成</a:t>
            </a:r>
            <a:endParaRPr kumimoji="1" lang="ja-JP" altLang="en-US" dirty="0"/>
          </a:p>
        </p:txBody>
      </p:sp>
      <p:grpSp>
        <p:nvGrpSpPr>
          <p:cNvPr id="3" name="グループ化 2"/>
          <p:cNvGrpSpPr/>
          <p:nvPr/>
        </p:nvGrpSpPr>
        <p:grpSpPr>
          <a:xfrm>
            <a:off x="6930974" y="1355347"/>
            <a:ext cx="3138510" cy="2265362"/>
            <a:chOff x="6121400" y="2176463"/>
            <a:chExt cx="4968875" cy="3763962"/>
          </a:xfrm>
        </p:grpSpPr>
        <p:grpSp>
          <p:nvGrpSpPr>
            <p:cNvPr id="25" name="グループ化 24"/>
            <p:cNvGrpSpPr/>
            <p:nvPr/>
          </p:nvGrpSpPr>
          <p:grpSpPr>
            <a:xfrm>
              <a:off x="6799048" y="2620607"/>
              <a:ext cx="3487952" cy="2942028"/>
              <a:chOff x="6372328" y="2628124"/>
              <a:chExt cx="4413576" cy="2746340"/>
            </a:xfrm>
          </p:grpSpPr>
          <p:grpSp>
            <p:nvGrpSpPr>
              <p:cNvPr id="28" name="グループ化 27"/>
              <p:cNvGrpSpPr/>
              <p:nvPr/>
            </p:nvGrpSpPr>
            <p:grpSpPr>
              <a:xfrm>
                <a:off x="6372328" y="2628124"/>
                <a:ext cx="4413576" cy="2746340"/>
                <a:chOff x="1103670" y="2341854"/>
                <a:chExt cx="4700386" cy="2869961"/>
              </a:xfrm>
            </p:grpSpPr>
            <p:cxnSp>
              <p:nvCxnSpPr>
                <p:cNvPr id="29" name="直線コネクタ 28"/>
                <p:cNvCxnSpPr/>
                <p:nvPr/>
              </p:nvCxnSpPr>
              <p:spPr>
                <a:xfrm flipV="1">
                  <a:off x="1103670" y="2341854"/>
                  <a:ext cx="4507835" cy="1405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3543140" y="3725844"/>
                  <a:ext cx="2260916" cy="670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535312" y="4415166"/>
                  <a:ext cx="2260916" cy="7966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rot="13707120">
                <a:off x="9668700" y="4834127"/>
                <a:ext cx="293433" cy="352459"/>
                <a:chOff x="3834581" y="2772697"/>
                <a:chExt cx="293433" cy="352459"/>
              </a:xfrm>
            </p:grpSpPr>
            <p:cxnSp>
              <p:nvCxnSpPr>
                <p:cNvPr id="52" name="直線コネクタ 51"/>
                <p:cNvCxnSpPr/>
                <p:nvPr/>
              </p:nvCxnSpPr>
              <p:spPr>
                <a:xfrm flipH="1">
                  <a:off x="3834581" y="2772697"/>
                  <a:ext cx="147485" cy="235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flipV="1">
                  <a:off x="3834583" y="3026552"/>
                  <a:ext cx="293431" cy="98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9717074" y="4039485"/>
                <a:ext cx="293433" cy="352459"/>
                <a:chOff x="3834581" y="2772697"/>
                <a:chExt cx="293433" cy="352459"/>
              </a:xfrm>
            </p:grpSpPr>
            <p:cxnSp>
              <p:nvCxnSpPr>
                <p:cNvPr id="55" name="直線コネクタ 54"/>
                <p:cNvCxnSpPr/>
                <p:nvPr/>
              </p:nvCxnSpPr>
              <p:spPr>
                <a:xfrm flipH="1">
                  <a:off x="3834581" y="2772697"/>
                  <a:ext cx="147485" cy="235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flipV="1">
                  <a:off x="3834583" y="3026552"/>
                  <a:ext cx="293431" cy="98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rot="10800000">
                <a:off x="6925252" y="3600041"/>
                <a:ext cx="293433" cy="352459"/>
                <a:chOff x="3834581" y="2772697"/>
                <a:chExt cx="293433" cy="352459"/>
              </a:xfrm>
            </p:grpSpPr>
            <p:cxnSp>
              <p:nvCxnSpPr>
                <p:cNvPr id="58" name="直線コネクタ 57"/>
                <p:cNvCxnSpPr/>
                <p:nvPr/>
              </p:nvCxnSpPr>
              <p:spPr>
                <a:xfrm flipH="1">
                  <a:off x="3834581" y="2772697"/>
                  <a:ext cx="147485" cy="235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3834583" y="3026552"/>
                  <a:ext cx="293431" cy="98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rot="10800000">
                <a:off x="8906452" y="2971573"/>
                <a:ext cx="293433" cy="352459"/>
                <a:chOff x="3834581" y="2772697"/>
                <a:chExt cx="293433" cy="352459"/>
              </a:xfrm>
            </p:grpSpPr>
            <p:cxnSp>
              <p:nvCxnSpPr>
                <p:cNvPr id="70" name="直線コネクタ 69"/>
                <p:cNvCxnSpPr/>
                <p:nvPr/>
              </p:nvCxnSpPr>
              <p:spPr>
                <a:xfrm flipH="1">
                  <a:off x="3834581" y="2772697"/>
                  <a:ext cx="147485" cy="2359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3834583" y="3026552"/>
                  <a:ext cx="293431" cy="986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a:off x="7879710" y="3506340"/>
                <a:ext cx="783233" cy="1101649"/>
                <a:chOff x="2546310" y="3429845"/>
                <a:chExt cx="783233" cy="1101649"/>
              </a:xfrm>
            </p:grpSpPr>
            <p:cxnSp>
              <p:nvCxnSpPr>
                <p:cNvPr id="62" name="曲線コネクタ 61"/>
                <p:cNvCxnSpPr/>
                <p:nvPr/>
              </p:nvCxnSpPr>
              <p:spPr>
                <a:xfrm rot="16200000" flipV="1">
                  <a:off x="2853521" y="4055472"/>
                  <a:ext cx="575477" cy="376567"/>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曲線コネクタ 71"/>
                <p:cNvCxnSpPr/>
                <p:nvPr/>
              </p:nvCxnSpPr>
              <p:spPr>
                <a:xfrm rot="16200000" flipV="1">
                  <a:off x="2477817" y="3498338"/>
                  <a:ext cx="543653" cy="406667"/>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74" name="コンテンツ プレースホルダー 25"/>
            <p:cNvGraphicFramePr>
              <a:graphicFrameLocks noChangeAspect="1"/>
            </p:cNvGraphicFramePr>
            <p:nvPr>
              <p:extLst>
                <p:ext uri="{D42A27DB-BD31-4B8C-83A1-F6EECF244321}">
                  <p14:modId xmlns:p14="http://schemas.microsoft.com/office/powerpoint/2010/main" val="2043685463"/>
                </p:ext>
              </p:extLst>
            </p:nvPr>
          </p:nvGraphicFramePr>
          <p:xfrm>
            <a:off x="6121400" y="3621088"/>
            <a:ext cx="819150" cy="920750"/>
          </p:xfrm>
          <a:graphic>
            <a:graphicData uri="http://schemas.openxmlformats.org/presentationml/2006/ole">
              <mc:AlternateContent xmlns:mc="http://schemas.openxmlformats.org/markup-compatibility/2006">
                <mc:Choice xmlns:v="urn:schemas-microsoft-com:vml" Requires="v">
                  <p:oleObj spid="_x0000_s1926" name="数式" r:id="rId4" imgW="203040" imgH="228600" progId="Equation.3">
                    <p:embed/>
                  </p:oleObj>
                </mc:Choice>
                <mc:Fallback>
                  <p:oleObj name="数式" r:id="rId4" imgW="203040" imgH="228600" progId="Equation.3">
                    <p:embed/>
                    <p:pic>
                      <p:nvPicPr>
                        <p:cNvPr id="0" name=""/>
                        <p:cNvPicPr/>
                        <p:nvPr/>
                      </p:nvPicPr>
                      <p:blipFill>
                        <a:blip r:embed="rId5"/>
                        <a:stretch>
                          <a:fillRect/>
                        </a:stretch>
                      </p:blipFill>
                      <p:spPr>
                        <a:xfrm>
                          <a:off x="6121400" y="3621088"/>
                          <a:ext cx="819150" cy="920750"/>
                        </a:xfrm>
                        <a:prstGeom prst="rect">
                          <a:avLst/>
                        </a:prstGeom>
                      </p:spPr>
                    </p:pic>
                  </p:oleObj>
                </mc:Fallback>
              </mc:AlternateContent>
            </a:graphicData>
          </a:graphic>
        </p:graphicFrame>
        <p:graphicFrame>
          <p:nvGraphicFramePr>
            <p:cNvPr id="75" name="オブジェクト 74"/>
            <p:cNvGraphicFramePr>
              <a:graphicFrameLocks noChangeAspect="1"/>
            </p:cNvGraphicFramePr>
            <p:nvPr>
              <p:extLst>
                <p:ext uri="{D42A27DB-BD31-4B8C-83A1-F6EECF244321}">
                  <p14:modId xmlns:p14="http://schemas.microsoft.com/office/powerpoint/2010/main" val="216139994"/>
                </p:ext>
              </p:extLst>
            </p:nvPr>
          </p:nvGraphicFramePr>
          <p:xfrm>
            <a:off x="8353425" y="3513138"/>
            <a:ext cx="938213" cy="787400"/>
          </p:xfrm>
          <a:graphic>
            <a:graphicData uri="http://schemas.openxmlformats.org/presentationml/2006/ole">
              <mc:AlternateContent xmlns:mc="http://schemas.openxmlformats.org/markup-compatibility/2006">
                <mc:Choice xmlns:v="urn:schemas-microsoft-com:vml" Requires="v">
                  <p:oleObj spid="_x0000_s1927" name="数式" r:id="rId6" imgW="241200" imgH="203040" progId="Equation.3">
                    <p:embed/>
                  </p:oleObj>
                </mc:Choice>
                <mc:Fallback>
                  <p:oleObj name="数式" r:id="rId6" imgW="241200" imgH="203040" progId="Equation.3">
                    <p:embed/>
                    <p:pic>
                      <p:nvPicPr>
                        <p:cNvPr id="0" name=""/>
                        <p:cNvPicPr/>
                        <p:nvPr/>
                      </p:nvPicPr>
                      <p:blipFill>
                        <a:blip r:embed="rId7"/>
                        <a:stretch>
                          <a:fillRect/>
                        </a:stretch>
                      </p:blipFill>
                      <p:spPr>
                        <a:xfrm>
                          <a:off x="8353425" y="3513138"/>
                          <a:ext cx="938213" cy="787400"/>
                        </a:xfrm>
                        <a:prstGeom prst="rect">
                          <a:avLst/>
                        </a:prstGeom>
                      </p:spPr>
                    </p:pic>
                  </p:oleObj>
                </mc:Fallback>
              </mc:AlternateContent>
            </a:graphicData>
          </a:graphic>
        </p:graphicFrame>
        <p:graphicFrame>
          <p:nvGraphicFramePr>
            <p:cNvPr id="79" name="オブジェクト 78"/>
            <p:cNvGraphicFramePr>
              <a:graphicFrameLocks noChangeAspect="1"/>
            </p:cNvGraphicFramePr>
            <p:nvPr>
              <p:extLst>
                <p:ext uri="{D42A27DB-BD31-4B8C-83A1-F6EECF244321}">
                  <p14:modId xmlns:p14="http://schemas.microsoft.com/office/powerpoint/2010/main" val="143401764"/>
                </p:ext>
              </p:extLst>
            </p:nvPr>
          </p:nvGraphicFramePr>
          <p:xfrm>
            <a:off x="10399713" y="5153025"/>
            <a:ext cx="690562" cy="787400"/>
          </p:xfrm>
          <a:graphic>
            <a:graphicData uri="http://schemas.openxmlformats.org/presentationml/2006/ole">
              <mc:AlternateContent xmlns:mc="http://schemas.openxmlformats.org/markup-compatibility/2006">
                <mc:Choice xmlns:v="urn:schemas-microsoft-com:vml" Requires="v">
                  <p:oleObj spid="_x0000_s1928" name="数式" r:id="rId8" imgW="177480" imgH="203040" progId="Equation.3">
                    <p:embed/>
                  </p:oleObj>
                </mc:Choice>
                <mc:Fallback>
                  <p:oleObj name="数式" r:id="rId8" imgW="177480" imgH="203040" progId="Equation.3">
                    <p:embed/>
                    <p:pic>
                      <p:nvPicPr>
                        <p:cNvPr id="0" name=""/>
                        <p:cNvPicPr/>
                        <p:nvPr/>
                      </p:nvPicPr>
                      <p:blipFill>
                        <a:blip r:embed="rId9"/>
                        <a:stretch>
                          <a:fillRect/>
                        </a:stretch>
                      </p:blipFill>
                      <p:spPr>
                        <a:xfrm>
                          <a:off x="10399713" y="5153025"/>
                          <a:ext cx="690562" cy="787400"/>
                        </a:xfrm>
                        <a:prstGeom prst="rect">
                          <a:avLst/>
                        </a:prstGeom>
                      </p:spPr>
                    </p:pic>
                  </p:oleObj>
                </mc:Fallback>
              </mc:AlternateContent>
            </a:graphicData>
          </a:graphic>
        </p:graphicFrame>
        <p:graphicFrame>
          <p:nvGraphicFramePr>
            <p:cNvPr id="80" name="オブジェクト 79"/>
            <p:cNvGraphicFramePr>
              <a:graphicFrameLocks noChangeAspect="1"/>
            </p:cNvGraphicFramePr>
            <p:nvPr>
              <p:extLst>
                <p:ext uri="{D42A27DB-BD31-4B8C-83A1-F6EECF244321}">
                  <p14:modId xmlns:p14="http://schemas.microsoft.com/office/powerpoint/2010/main" val="1631334021"/>
                </p:ext>
              </p:extLst>
            </p:nvPr>
          </p:nvGraphicFramePr>
          <p:xfrm>
            <a:off x="10385425" y="3498850"/>
            <a:ext cx="688975" cy="985838"/>
          </p:xfrm>
          <a:graphic>
            <a:graphicData uri="http://schemas.openxmlformats.org/presentationml/2006/ole">
              <mc:AlternateContent xmlns:mc="http://schemas.openxmlformats.org/markup-compatibility/2006">
                <mc:Choice xmlns:v="urn:schemas-microsoft-com:vml" Requires="v">
                  <p:oleObj spid="_x0000_s1929" name="数式" r:id="rId10" imgW="177480" imgH="253800" progId="Equation.3">
                    <p:embed/>
                  </p:oleObj>
                </mc:Choice>
                <mc:Fallback>
                  <p:oleObj name="数式" r:id="rId10" imgW="177480" imgH="253800" progId="Equation.3">
                    <p:embed/>
                    <p:pic>
                      <p:nvPicPr>
                        <p:cNvPr id="0" name=""/>
                        <p:cNvPicPr/>
                        <p:nvPr/>
                      </p:nvPicPr>
                      <p:blipFill>
                        <a:blip r:embed="rId11"/>
                        <a:stretch>
                          <a:fillRect/>
                        </a:stretch>
                      </p:blipFill>
                      <p:spPr>
                        <a:xfrm>
                          <a:off x="10385425" y="3498850"/>
                          <a:ext cx="688975" cy="985838"/>
                        </a:xfrm>
                        <a:prstGeom prst="rect">
                          <a:avLst/>
                        </a:prstGeom>
                      </p:spPr>
                    </p:pic>
                  </p:oleObj>
                </mc:Fallback>
              </mc:AlternateContent>
            </a:graphicData>
          </a:graphic>
        </p:graphicFrame>
        <p:graphicFrame>
          <p:nvGraphicFramePr>
            <p:cNvPr id="81" name="オブジェクト 80"/>
            <p:cNvGraphicFramePr>
              <a:graphicFrameLocks noChangeAspect="1"/>
            </p:cNvGraphicFramePr>
            <p:nvPr>
              <p:extLst>
                <p:ext uri="{D42A27DB-BD31-4B8C-83A1-F6EECF244321}">
                  <p14:modId xmlns:p14="http://schemas.microsoft.com/office/powerpoint/2010/main" val="1463197410"/>
                </p:ext>
              </p:extLst>
            </p:nvPr>
          </p:nvGraphicFramePr>
          <p:xfrm>
            <a:off x="10271125" y="2176463"/>
            <a:ext cx="739775" cy="935037"/>
          </p:xfrm>
          <a:graphic>
            <a:graphicData uri="http://schemas.openxmlformats.org/presentationml/2006/ole">
              <mc:AlternateContent xmlns:mc="http://schemas.openxmlformats.org/markup-compatibility/2006">
                <mc:Choice xmlns:v="urn:schemas-microsoft-com:vml" Requires="v">
                  <p:oleObj spid="_x0000_s1930" name="数式" r:id="rId12" imgW="190440" imgH="241200" progId="Equation.3">
                    <p:embed/>
                  </p:oleObj>
                </mc:Choice>
                <mc:Fallback>
                  <p:oleObj name="数式" r:id="rId12" imgW="190440" imgH="241200" progId="Equation.3">
                    <p:embed/>
                    <p:pic>
                      <p:nvPicPr>
                        <p:cNvPr id="0" name=""/>
                        <p:cNvPicPr/>
                        <p:nvPr/>
                      </p:nvPicPr>
                      <p:blipFill>
                        <a:blip r:embed="rId13"/>
                        <a:stretch>
                          <a:fillRect/>
                        </a:stretch>
                      </p:blipFill>
                      <p:spPr>
                        <a:xfrm>
                          <a:off x="10271125" y="2176463"/>
                          <a:ext cx="739775" cy="935037"/>
                        </a:xfrm>
                        <a:prstGeom prst="rect">
                          <a:avLst/>
                        </a:prstGeom>
                      </p:spPr>
                    </p:pic>
                  </p:oleObj>
                </mc:Fallback>
              </mc:AlternateContent>
            </a:graphicData>
          </a:graphic>
        </p:graphicFrame>
      </p:grpSp>
      <p:grpSp>
        <p:nvGrpSpPr>
          <p:cNvPr id="82" name="グループ化 81"/>
          <p:cNvGrpSpPr/>
          <p:nvPr/>
        </p:nvGrpSpPr>
        <p:grpSpPr>
          <a:xfrm>
            <a:off x="7482719" y="4056836"/>
            <a:ext cx="2203109" cy="1770676"/>
            <a:chOff x="6372328" y="2628124"/>
            <a:chExt cx="4413576" cy="2746340"/>
          </a:xfrm>
        </p:grpSpPr>
        <p:grpSp>
          <p:nvGrpSpPr>
            <p:cNvPr id="88" name="グループ化 87"/>
            <p:cNvGrpSpPr/>
            <p:nvPr/>
          </p:nvGrpSpPr>
          <p:grpSpPr>
            <a:xfrm>
              <a:off x="6372328" y="2628124"/>
              <a:ext cx="4413576" cy="2746340"/>
              <a:chOff x="1103670" y="2341854"/>
              <a:chExt cx="4700386" cy="2869961"/>
            </a:xfrm>
          </p:grpSpPr>
          <p:cxnSp>
            <p:nvCxnSpPr>
              <p:cNvPr id="104" name="直線コネクタ 103"/>
              <p:cNvCxnSpPr/>
              <p:nvPr/>
            </p:nvCxnSpPr>
            <p:spPr>
              <a:xfrm flipV="1">
                <a:off x="1103670" y="2341854"/>
                <a:ext cx="4507835" cy="1405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543140" y="3725844"/>
                <a:ext cx="2260916" cy="670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535312" y="4415166"/>
                <a:ext cx="2260916" cy="7966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グループ化 88"/>
            <p:cNvGrpSpPr/>
            <p:nvPr/>
          </p:nvGrpSpPr>
          <p:grpSpPr>
            <a:xfrm rot="13707120">
              <a:off x="9961299" y="4813817"/>
              <a:ext cx="342717" cy="541639"/>
              <a:chOff x="3543939" y="2866264"/>
              <a:chExt cx="342717" cy="541639"/>
            </a:xfrm>
          </p:grpSpPr>
          <p:cxnSp>
            <p:nvCxnSpPr>
              <p:cNvPr id="102" name="直線コネクタ 101"/>
              <p:cNvCxnSpPr/>
              <p:nvPr/>
            </p:nvCxnSpPr>
            <p:spPr>
              <a:xfrm rot="7892880" flipH="1" flipV="1">
                <a:off x="3586432" y="2823771"/>
                <a:ext cx="191297" cy="2762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7892880" flipH="1">
                <a:off x="3626699" y="3147947"/>
                <a:ext cx="355839" cy="164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グループ化 89"/>
            <p:cNvGrpSpPr/>
            <p:nvPr/>
          </p:nvGrpSpPr>
          <p:grpSpPr>
            <a:xfrm>
              <a:off x="9393186" y="4142540"/>
              <a:ext cx="323892" cy="434732"/>
              <a:chOff x="3510693" y="2875752"/>
              <a:chExt cx="323892" cy="434732"/>
            </a:xfrm>
          </p:grpSpPr>
          <p:cxnSp>
            <p:nvCxnSpPr>
              <p:cNvPr id="100" name="直線コネクタ 99"/>
              <p:cNvCxnSpPr/>
              <p:nvPr/>
            </p:nvCxnSpPr>
            <p:spPr>
              <a:xfrm>
                <a:off x="3510693" y="2875752"/>
                <a:ext cx="323887" cy="1329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3733444" y="3026552"/>
                <a:ext cx="101141" cy="2839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グループ化 90"/>
            <p:cNvGrpSpPr/>
            <p:nvPr/>
          </p:nvGrpSpPr>
          <p:grpSpPr>
            <a:xfrm rot="10800000">
              <a:off x="7218683" y="3379510"/>
              <a:ext cx="398997" cy="505507"/>
              <a:chOff x="3435586" y="2840180"/>
              <a:chExt cx="398997" cy="505507"/>
            </a:xfrm>
          </p:grpSpPr>
          <p:cxnSp>
            <p:nvCxnSpPr>
              <p:cNvPr id="98" name="直線コネクタ 97"/>
              <p:cNvCxnSpPr/>
              <p:nvPr/>
            </p:nvCxnSpPr>
            <p:spPr>
              <a:xfrm rot="10800000" flipH="1" flipV="1">
                <a:off x="3435586" y="2840180"/>
                <a:ext cx="398995" cy="1684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10800000" flipH="1">
                <a:off x="3764925" y="3026552"/>
                <a:ext cx="69658" cy="3191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グループ化 91"/>
            <p:cNvGrpSpPr/>
            <p:nvPr/>
          </p:nvGrpSpPr>
          <p:grpSpPr>
            <a:xfrm rot="10800000">
              <a:off x="9199883" y="2808790"/>
              <a:ext cx="386602" cy="393362"/>
              <a:chOff x="3447981" y="2894577"/>
              <a:chExt cx="386602" cy="393362"/>
            </a:xfrm>
          </p:grpSpPr>
          <p:cxnSp>
            <p:nvCxnSpPr>
              <p:cNvPr id="96" name="直線コネクタ 95"/>
              <p:cNvCxnSpPr/>
              <p:nvPr/>
            </p:nvCxnSpPr>
            <p:spPr>
              <a:xfrm rot="10800000" flipH="1" flipV="1">
                <a:off x="3447981" y="2894577"/>
                <a:ext cx="386600" cy="114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10800000" flipH="1">
                <a:off x="3786984" y="3026552"/>
                <a:ext cx="47599" cy="26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グループ化 92"/>
            <p:cNvGrpSpPr/>
            <p:nvPr/>
          </p:nvGrpSpPr>
          <p:grpSpPr>
            <a:xfrm>
              <a:off x="7879710" y="3506340"/>
              <a:ext cx="783233" cy="1101649"/>
              <a:chOff x="2546310" y="3429845"/>
              <a:chExt cx="783233" cy="1101649"/>
            </a:xfrm>
          </p:grpSpPr>
          <p:cxnSp>
            <p:nvCxnSpPr>
              <p:cNvPr id="94" name="曲線コネクタ 93"/>
              <p:cNvCxnSpPr/>
              <p:nvPr/>
            </p:nvCxnSpPr>
            <p:spPr>
              <a:xfrm rot="16200000" flipV="1">
                <a:off x="2853521" y="4055472"/>
                <a:ext cx="575477" cy="376567"/>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曲線コネクタ 94"/>
              <p:cNvCxnSpPr/>
              <p:nvPr/>
            </p:nvCxnSpPr>
            <p:spPr>
              <a:xfrm rot="16200000" flipV="1">
                <a:off x="2477817" y="3498338"/>
                <a:ext cx="543653" cy="406667"/>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83" name="コンテンツ プレースホルダー 25"/>
          <p:cNvGraphicFramePr>
            <a:graphicFrameLocks noChangeAspect="1"/>
          </p:cNvGraphicFramePr>
          <p:nvPr>
            <p:extLst>
              <p:ext uri="{D42A27DB-BD31-4B8C-83A1-F6EECF244321}">
                <p14:modId xmlns:p14="http://schemas.microsoft.com/office/powerpoint/2010/main" val="1912540944"/>
              </p:ext>
            </p:extLst>
          </p:nvPr>
        </p:nvGraphicFramePr>
        <p:xfrm>
          <a:off x="7038975" y="4659313"/>
          <a:ext cx="549275" cy="554037"/>
        </p:xfrm>
        <a:graphic>
          <a:graphicData uri="http://schemas.openxmlformats.org/presentationml/2006/ole">
            <mc:AlternateContent xmlns:mc="http://schemas.openxmlformats.org/markup-compatibility/2006">
              <mc:Choice xmlns:v="urn:schemas-microsoft-com:vml" Requires="v">
                <p:oleObj spid="_x0000_s1931" name="数式" r:id="rId14" imgW="215640" imgH="228600" progId="Equation.3">
                  <p:embed/>
                </p:oleObj>
              </mc:Choice>
              <mc:Fallback>
                <p:oleObj name="数式" r:id="rId14" imgW="215640" imgH="228600" progId="Equation.3">
                  <p:embed/>
                  <p:pic>
                    <p:nvPicPr>
                      <p:cNvPr id="0" name=""/>
                      <p:cNvPicPr/>
                      <p:nvPr/>
                    </p:nvPicPr>
                    <p:blipFill>
                      <a:blip r:embed="rId15"/>
                      <a:stretch>
                        <a:fillRect/>
                      </a:stretch>
                    </p:blipFill>
                    <p:spPr>
                      <a:xfrm>
                        <a:off x="7038975" y="4659313"/>
                        <a:ext cx="549275" cy="554037"/>
                      </a:xfrm>
                      <a:prstGeom prst="rect">
                        <a:avLst/>
                      </a:prstGeom>
                    </p:spPr>
                  </p:pic>
                </p:oleObj>
              </mc:Fallback>
            </mc:AlternateContent>
          </a:graphicData>
        </a:graphic>
      </p:graphicFrame>
      <p:graphicFrame>
        <p:nvGraphicFramePr>
          <p:cNvPr id="84" name="オブジェクト 83"/>
          <p:cNvGraphicFramePr>
            <a:graphicFrameLocks noChangeAspect="1"/>
          </p:cNvGraphicFramePr>
          <p:nvPr>
            <p:extLst>
              <p:ext uri="{D42A27DB-BD31-4B8C-83A1-F6EECF244321}">
                <p14:modId xmlns:p14="http://schemas.microsoft.com/office/powerpoint/2010/main" val="149885042"/>
              </p:ext>
            </p:extLst>
          </p:nvPr>
        </p:nvGraphicFramePr>
        <p:xfrm>
          <a:off x="8464517" y="4594010"/>
          <a:ext cx="592607" cy="473901"/>
        </p:xfrm>
        <a:graphic>
          <a:graphicData uri="http://schemas.openxmlformats.org/presentationml/2006/ole">
            <mc:AlternateContent xmlns:mc="http://schemas.openxmlformats.org/markup-compatibility/2006">
              <mc:Choice xmlns:v="urn:schemas-microsoft-com:vml" Requires="v">
                <p:oleObj spid="_x0000_s1932" name="数式" r:id="rId16" imgW="241200" imgH="203040" progId="Equation.3">
                  <p:embed/>
                </p:oleObj>
              </mc:Choice>
              <mc:Fallback>
                <p:oleObj name="数式" r:id="rId16" imgW="241200" imgH="203040" progId="Equation.3">
                  <p:embed/>
                  <p:pic>
                    <p:nvPicPr>
                      <p:cNvPr id="0" name=""/>
                      <p:cNvPicPr/>
                      <p:nvPr/>
                    </p:nvPicPr>
                    <p:blipFill>
                      <a:blip r:embed="rId17"/>
                      <a:stretch>
                        <a:fillRect/>
                      </a:stretch>
                    </p:blipFill>
                    <p:spPr>
                      <a:xfrm>
                        <a:off x="8464517" y="4594010"/>
                        <a:ext cx="592607" cy="473901"/>
                      </a:xfrm>
                      <a:prstGeom prst="rect">
                        <a:avLst/>
                      </a:prstGeom>
                    </p:spPr>
                  </p:pic>
                </p:oleObj>
              </mc:Fallback>
            </mc:AlternateContent>
          </a:graphicData>
        </a:graphic>
      </p:graphicFrame>
      <p:graphicFrame>
        <p:nvGraphicFramePr>
          <p:cNvPr id="85" name="オブジェクト 84"/>
          <p:cNvGraphicFramePr>
            <a:graphicFrameLocks noChangeAspect="1"/>
          </p:cNvGraphicFramePr>
          <p:nvPr>
            <p:extLst>
              <p:ext uri="{D42A27DB-BD31-4B8C-83A1-F6EECF244321}">
                <p14:modId xmlns:p14="http://schemas.microsoft.com/office/powerpoint/2010/main" val="1774191704"/>
              </p:ext>
            </p:extLst>
          </p:nvPr>
        </p:nvGraphicFramePr>
        <p:xfrm>
          <a:off x="9757022" y="5580986"/>
          <a:ext cx="436182" cy="473901"/>
        </p:xfrm>
        <a:graphic>
          <a:graphicData uri="http://schemas.openxmlformats.org/presentationml/2006/ole">
            <mc:AlternateContent xmlns:mc="http://schemas.openxmlformats.org/markup-compatibility/2006">
              <mc:Choice xmlns:v="urn:schemas-microsoft-com:vml" Requires="v">
                <p:oleObj spid="_x0000_s1933" name="数式" r:id="rId18" imgW="177480" imgH="203040" progId="Equation.3">
                  <p:embed/>
                </p:oleObj>
              </mc:Choice>
              <mc:Fallback>
                <p:oleObj name="数式" r:id="rId18" imgW="177480" imgH="203040" progId="Equation.3">
                  <p:embed/>
                  <p:pic>
                    <p:nvPicPr>
                      <p:cNvPr id="0" name=""/>
                      <p:cNvPicPr/>
                      <p:nvPr/>
                    </p:nvPicPr>
                    <p:blipFill>
                      <a:blip r:embed="rId19"/>
                      <a:stretch>
                        <a:fillRect/>
                      </a:stretch>
                    </p:blipFill>
                    <p:spPr>
                      <a:xfrm>
                        <a:off x="9757022" y="5580986"/>
                        <a:ext cx="436182" cy="473901"/>
                      </a:xfrm>
                      <a:prstGeom prst="rect">
                        <a:avLst/>
                      </a:prstGeom>
                    </p:spPr>
                  </p:pic>
                </p:oleObj>
              </mc:Fallback>
            </mc:AlternateContent>
          </a:graphicData>
        </a:graphic>
      </p:graphicFrame>
      <p:graphicFrame>
        <p:nvGraphicFramePr>
          <p:cNvPr id="86" name="オブジェクト 85"/>
          <p:cNvGraphicFramePr>
            <a:graphicFrameLocks noChangeAspect="1"/>
          </p:cNvGraphicFramePr>
          <p:nvPr>
            <p:extLst>
              <p:ext uri="{D42A27DB-BD31-4B8C-83A1-F6EECF244321}">
                <p14:modId xmlns:p14="http://schemas.microsoft.com/office/powerpoint/2010/main" val="43035397"/>
              </p:ext>
            </p:extLst>
          </p:nvPr>
        </p:nvGraphicFramePr>
        <p:xfrm>
          <a:off x="9761538" y="4613275"/>
          <a:ext cx="406400" cy="534988"/>
        </p:xfrm>
        <a:graphic>
          <a:graphicData uri="http://schemas.openxmlformats.org/presentationml/2006/ole">
            <mc:AlternateContent xmlns:mc="http://schemas.openxmlformats.org/markup-compatibility/2006">
              <mc:Choice xmlns:v="urn:schemas-microsoft-com:vml" Requires="v">
                <p:oleObj spid="_x0000_s1934" name="数式" r:id="rId20" imgW="164880" imgH="228600" progId="Equation.3">
                  <p:embed/>
                </p:oleObj>
              </mc:Choice>
              <mc:Fallback>
                <p:oleObj name="数式" r:id="rId20" imgW="164880" imgH="228600" progId="Equation.3">
                  <p:embed/>
                  <p:pic>
                    <p:nvPicPr>
                      <p:cNvPr id="0" name=""/>
                      <p:cNvPicPr/>
                      <p:nvPr/>
                    </p:nvPicPr>
                    <p:blipFill>
                      <a:blip r:embed="rId21"/>
                      <a:stretch>
                        <a:fillRect/>
                      </a:stretch>
                    </p:blipFill>
                    <p:spPr>
                      <a:xfrm>
                        <a:off x="9761538" y="4613275"/>
                        <a:ext cx="406400" cy="534988"/>
                      </a:xfrm>
                      <a:prstGeom prst="rect">
                        <a:avLst/>
                      </a:prstGeom>
                    </p:spPr>
                  </p:pic>
                </p:oleObj>
              </mc:Fallback>
            </mc:AlternateContent>
          </a:graphicData>
        </a:graphic>
      </p:graphicFrame>
      <p:graphicFrame>
        <p:nvGraphicFramePr>
          <p:cNvPr id="87" name="オブジェクト 86"/>
          <p:cNvGraphicFramePr>
            <a:graphicFrameLocks noChangeAspect="1"/>
          </p:cNvGraphicFramePr>
          <p:nvPr>
            <p:extLst>
              <p:ext uri="{D42A27DB-BD31-4B8C-83A1-F6EECF244321}">
                <p14:modId xmlns:p14="http://schemas.microsoft.com/office/powerpoint/2010/main" val="3133509101"/>
              </p:ext>
            </p:extLst>
          </p:nvPr>
        </p:nvGraphicFramePr>
        <p:xfrm>
          <a:off x="9659938" y="3759200"/>
          <a:ext cx="498475" cy="623888"/>
        </p:xfrm>
        <a:graphic>
          <a:graphicData uri="http://schemas.openxmlformats.org/presentationml/2006/ole">
            <mc:AlternateContent xmlns:mc="http://schemas.openxmlformats.org/markup-compatibility/2006">
              <mc:Choice xmlns:v="urn:schemas-microsoft-com:vml" Requires="v">
                <p:oleObj spid="_x0000_s1935" name="数式" r:id="rId22" imgW="203040" imgH="266400" progId="Equation.3">
                  <p:embed/>
                </p:oleObj>
              </mc:Choice>
              <mc:Fallback>
                <p:oleObj name="数式" r:id="rId22" imgW="203040" imgH="266400" progId="Equation.3">
                  <p:embed/>
                  <p:pic>
                    <p:nvPicPr>
                      <p:cNvPr id="0" name=""/>
                      <p:cNvPicPr/>
                      <p:nvPr/>
                    </p:nvPicPr>
                    <p:blipFill>
                      <a:blip r:embed="rId23"/>
                      <a:stretch>
                        <a:fillRect/>
                      </a:stretch>
                    </p:blipFill>
                    <p:spPr>
                      <a:xfrm>
                        <a:off x="9659938" y="3759200"/>
                        <a:ext cx="498475" cy="623888"/>
                      </a:xfrm>
                      <a:prstGeom prst="rect">
                        <a:avLst/>
                      </a:prstGeom>
                    </p:spPr>
                  </p:pic>
                </p:oleObj>
              </mc:Fallback>
            </mc:AlternateContent>
          </a:graphicData>
        </a:graphic>
      </p:graphicFrame>
      <p:grpSp>
        <p:nvGrpSpPr>
          <p:cNvPr id="165" name="グループ化 164"/>
          <p:cNvGrpSpPr/>
          <p:nvPr/>
        </p:nvGrpSpPr>
        <p:grpSpPr>
          <a:xfrm>
            <a:off x="2496306" y="3721738"/>
            <a:ext cx="2608857" cy="996986"/>
            <a:chOff x="2182759" y="1814096"/>
            <a:chExt cx="2927511" cy="1034465"/>
          </a:xfrm>
        </p:grpSpPr>
        <p:cxnSp>
          <p:nvCxnSpPr>
            <p:cNvPr id="107" name="直線コネクタ 106"/>
            <p:cNvCxnSpPr/>
            <p:nvPr/>
          </p:nvCxnSpPr>
          <p:spPr>
            <a:xfrm flipH="1">
              <a:off x="2532376" y="2407487"/>
              <a:ext cx="29280" cy="1857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766821" y="2447899"/>
              <a:ext cx="72803" cy="233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4647781" y="2129848"/>
              <a:ext cx="238080" cy="213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4657241" y="1942819"/>
              <a:ext cx="0" cy="1842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4612591" y="2686258"/>
              <a:ext cx="227033" cy="230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532376" y="2599938"/>
              <a:ext cx="248325" cy="26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p:cNvGrpSpPr/>
            <p:nvPr/>
          </p:nvGrpSpPr>
          <p:grpSpPr>
            <a:xfrm rot="1453118">
              <a:off x="2398300" y="1903695"/>
              <a:ext cx="248191" cy="319572"/>
              <a:chOff x="2182759" y="1814096"/>
              <a:chExt cx="746975" cy="1004468"/>
            </a:xfrm>
          </p:grpSpPr>
          <p:cxnSp>
            <p:nvCxnSpPr>
              <p:cNvPr id="118" name="直線コネクタ 117"/>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グループ化 123"/>
            <p:cNvGrpSpPr/>
            <p:nvPr/>
          </p:nvGrpSpPr>
          <p:grpSpPr>
            <a:xfrm>
              <a:off x="2182759" y="1814096"/>
              <a:ext cx="2927511" cy="1034465"/>
              <a:chOff x="2182759" y="1814096"/>
              <a:chExt cx="2927511" cy="1034465"/>
            </a:xfrm>
          </p:grpSpPr>
          <p:grpSp>
            <p:nvGrpSpPr>
              <p:cNvPr id="35" name="グループ化 34"/>
              <p:cNvGrpSpPr/>
              <p:nvPr/>
            </p:nvGrpSpPr>
            <p:grpSpPr>
              <a:xfrm>
                <a:off x="2182759" y="1814096"/>
                <a:ext cx="746975" cy="1004468"/>
                <a:chOff x="2182759" y="1814096"/>
                <a:chExt cx="746975" cy="1004468"/>
              </a:xfrm>
            </p:grpSpPr>
            <p:cxnSp>
              <p:nvCxnSpPr>
                <p:cNvPr id="22" name="直線コネクタ 21"/>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グループ化 113"/>
              <p:cNvGrpSpPr/>
              <p:nvPr/>
            </p:nvGrpSpPr>
            <p:grpSpPr>
              <a:xfrm rot="10800000">
                <a:off x="4363295" y="1844093"/>
                <a:ext cx="746975" cy="1004468"/>
                <a:chOff x="2182759" y="1814096"/>
                <a:chExt cx="746975" cy="1004468"/>
              </a:xfrm>
            </p:grpSpPr>
            <p:cxnSp>
              <p:nvCxnSpPr>
                <p:cNvPr id="115" name="直線コネクタ 114"/>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曲線コネクタ 36"/>
              <p:cNvCxnSpPr/>
              <p:nvPr/>
            </p:nvCxnSpPr>
            <p:spPr>
              <a:xfrm rot="20160000">
                <a:off x="2969918" y="2194605"/>
                <a:ext cx="662920" cy="277099"/>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曲線コネクタ 122"/>
              <p:cNvCxnSpPr/>
              <p:nvPr/>
            </p:nvCxnSpPr>
            <p:spPr>
              <a:xfrm rot="19800000">
                <a:off x="3683587" y="2178512"/>
                <a:ext cx="620856" cy="358147"/>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52" name="コンテンツ プレースホルダー 151"/>
          <p:cNvGraphicFramePr>
            <a:graphicFrameLocks noGrp="1" noChangeAspect="1"/>
          </p:cNvGraphicFramePr>
          <p:nvPr>
            <p:ph idx="1"/>
            <p:extLst>
              <p:ext uri="{D42A27DB-BD31-4B8C-83A1-F6EECF244321}">
                <p14:modId xmlns:p14="http://schemas.microsoft.com/office/powerpoint/2010/main" val="2145751411"/>
              </p:ext>
            </p:extLst>
          </p:nvPr>
        </p:nvGraphicFramePr>
        <p:xfrm>
          <a:off x="3564482" y="3579856"/>
          <a:ext cx="554187" cy="466804"/>
        </p:xfrm>
        <a:graphic>
          <a:graphicData uri="http://schemas.openxmlformats.org/presentationml/2006/ole">
            <mc:AlternateContent xmlns:mc="http://schemas.openxmlformats.org/markup-compatibility/2006">
              <mc:Choice xmlns:v="urn:schemas-microsoft-com:vml" Requires="v">
                <p:oleObj spid="_x0000_s1936" name="数式" r:id="rId24" imgW="241200" imgH="203040" progId="Equation.3">
                  <p:embed/>
                </p:oleObj>
              </mc:Choice>
              <mc:Fallback>
                <p:oleObj name="数式" r:id="rId24" imgW="241200" imgH="203040" progId="Equation.3">
                  <p:embed/>
                  <p:pic>
                    <p:nvPicPr>
                      <p:cNvPr id="0" name=""/>
                      <p:cNvPicPr/>
                      <p:nvPr/>
                    </p:nvPicPr>
                    <p:blipFill>
                      <a:blip r:embed="rId25"/>
                      <a:stretch>
                        <a:fillRect/>
                      </a:stretch>
                    </p:blipFill>
                    <p:spPr>
                      <a:xfrm>
                        <a:off x="3564482" y="3579856"/>
                        <a:ext cx="554187" cy="466804"/>
                      </a:xfrm>
                      <a:prstGeom prst="rect">
                        <a:avLst/>
                      </a:prstGeom>
                    </p:spPr>
                  </p:pic>
                </p:oleObj>
              </mc:Fallback>
            </mc:AlternateContent>
          </a:graphicData>
        </a:graphic>
      </p:graphicFrame>
      <p:graphicFrame>
        <p:nvGraphicFramePr>
          <p:cNvPr id="153" name="コンテンツ プレースホルダー 151"/>
          <p:cNvGraphicFramePr>
            <a:graphicFrameLocks noChangeAspect="1"/>
          </p:cNvGraphicFramePr>
          <p:nvPr>
            <p:extLst>
              <p:ext uri="{D42A27DB-BD31-4B8C-83A1-F6EECF244321}">
                <p14:modId xmlns:p14="http://schemas.microsoft.com/office/powerpoint/2010/main" val="664040133"/>
              </p:ext>
            </p:extLst>
          </p:nvPr>
        </p:nvGraphicFramePr>
        <p:xfrm>
          <a:off x="2072656" y="3481843"/>
          <a:ext cx="344417" cy="378831"/>
        </p:xfrm>
        <a:graphic>
          <a:graphicData uri="http://schemas.openxmlformats.org/presentationml/2006/ole">
            <mc:AlternateContent xmlns:mc="http://schemas.openxmlformats.org/markup-compatibility/2006">
              <mc:Choice xmlns:v="urn:schemas-microsoft-com:vml" Requires="v">
                <p:oleObj spid="_x0000_s1937" name="数式" r:id="rId26" imgW="126720" imgH="139680" progId="Equation.3">
                  <p:embed/>
                </p:oleObj>
              </mc:Choice>
              <mc:Fallback>
                <p:oleObj name="数式" r:id="rId26" imgW="126720" imgH="139680" progId="Equation.3">
                  <p:embed/>
                  <p:pic>
                    <p:nvPicPr>
                      <p:cNvPr id="0" name=""/>
                      <p:cNvPicPr/>
                      <p:nvPr/>
                    </p:nvPicPr>
                    <p:blipFill>
                      <a:blip r:embed="rId27"/>
                      <a:stretch>
                        <a:fillRect/>
                      </a:stretch>
                    </p:blipFill>
                    <p:spPr>
                      <a:xfrm>
                        <a:off x="2072656" y="3481843"/>
                        <a:ext cx="344417" cy="378831"/>
                      </a:xfrm>
                      <a:prstGeom prst="rect">
                        <a:avLst/>
                      </a:prstGeom>
                    </p:spPr>
                  </p:pic>
                </p:oleObj>
              </mc:Fallback>
            </mc:AlternateContent>
          </a:graphicData>
        </a:graphic>
      </p:graphicFrame>
      <p:graphicFrame>
        <p:nvGraphicFramePr>
          <p:cNvPr id="157" name="コンテンツ プレースホルダー 151"/>
          <p:cNvGraphicFramePr>
            <a:graphicFrameLocks noChangeAspect="1"/>
          </p:cNvGraphicFramePr>
          <p:nvPr>
            <p:extLst>
              <p:ext uri="{D42A27DB-BD31-4B8C-83A1-F6EECF244321}">
                <p14:modId xmlns:p14="http://schemas.microsoft.com/office/powerpoint/2010/main" val="1471931177"/>
              </p:ext>
            </p:extLst>
          </p:nvPr>
        </p:nvGraphicFramePr>
        <p:xfrm>
          <a:off x="5105163" y="3342949"/>
          <a:ext cx="618883" cy="656620"/>
        </p:xfrm>
        <a:graphic>
          <a:graphicData uri="http://schemas.openxmlformats.org/presentationml/2006/ole">
            <mc:AlternateContent xmlns:mc="http://schemas.openxmlformats.org/markup-compatibility/2006">
              <mc:Choice xmlns:v="urn:schemas-microsoft-com:vml" Requires="v">
                <p:oleObj spid="_x0000_s1938" name="数式" r:id="rId28" imgW="215640" imgH="228600" progId="Equation.3">
                  <p:embed/>
                </p:oleObj>
              </mc:Choice>
              <mc:Fallback>
                <p:oleObj name="数式" r:id="rId28" imgW="215640" imgH="228600" progId="Equation.3">
                  <p:embed/>
                  <p:pic>
                    <p:nvPicPr>
                      <p:cNvPr id="0" name=""/>
                      <p:cNvPicPr/>
                      <p:nvPr/>
                    </p:nvPicPr>
                    <p:blipFill>
                      <a:blip r:embed="rId29"/>
                      <a:stretch>
                        <a:fillRect/>
                      </a:stretch>
                    </p:blipFill>
                    <p:spPr>
                      <a:xfrm>
                        <a:off x="5105163" y="3342949"/>
                        <a:ext cx="618883" cy="656620"/>
                      </a:xfrm>
                      <a:prstGeom prst="rect">
                        <a:avLst/>
                      </a:prstGeom>
                    </p:spPr>
                  </p:pic>
                </p:oleObj>
              </mc:Fallback>
            </mc:AlternateContent>
          </a:graphicData>
        </a:graphic>
      </p:graphicFrame>
      <p:graphicFrame>
        <p:nvGraphicFramePr>
          <p:cNvPr id="158" name="コンテンツ プレースホルダー 151"/>
          <p:cNvGraphicFramePr>
            <a:graphicFrameLocks noChangeAspect="1"/>
          </p:cNvGraphicFramePr>
          <p:nvPr>
            <p:extLst>
              <p:ext uri="{D42A27DB-BD31-4B8C-83A1-F6EECF244321}">
                <p14:modId xmlns:p14="http://schemas.microsoft.com/office/powerpoint/2010/main" val="2600241760"/>
              </p:ext>
            </p:extLst>
          </p:nvPr>
        </p:nvGraphicFramePr>
        <p:xfrm>
          <a:off x="5129471" y="4426935"/>
          <a:ext cx="488824" cy="618101"/>
        </p:xfrm>
        <a:graphic>
          <a:graphicData uri="http://schemas.openxmlformats.org/presentationml/2006/ole">
            <mc:AlternateContent xmlns:mc="http://schemas.openxmlformats.org/markup-compatibility/2006">
              <mc:Choice xmlns:v="urn:schemas-microsoft-com:vml" Requires="v">
                <p:oleObj spid="_x0000_s1939" name="数式" r:id="rId30" imgW="190440" imgH="241200" progId="Equation.3">
                  <p:embed/>
                </p:oleObj>
              </mc:Choice>
              <mc:Fallback>
                <p:oleObj name="数式" r:id="rId30" imgW="190440" imgH="241200" progId="Equation.3">
                  <p:embed/>
                  <p:pic>
                    <p:nvPicPr>
                      <p:cNvPr id="0" name=""/>
                      <p:cNvPicPr/>
                      <p:nvPr/>
                    </p:nvPicPr>
                    <p:blipFill>
                      <a:blip r:embed="rId31"/>
                      <a:stretch>
                        <a:fillRect/>
                      </a:stretch>
                    </p:blipFill>
                    <p:spPr>
                      <a:xfrm>
                        <a:off x="5129471" y="4426935"/>
                        <a:ext cx="488824" cy="618101"/>
                      </a:xfrm>
                      <a:prstGeom prst="rect">
                        <a:avLst/>
                      </a:prstGeom>
                    </p:spPr>
                  </p:pic>
                </p:oleObj>
              </mc:Fallback>
            </mc:AlternateContent>
          </a:graphicData>
        </a:graphic>
      </p:graphicFrame>
      <p:grpSp>
        <p:nvGrpSpPr>
          <p:cNvPr id="169" name="グループ化 168"/>
          <p:cNvGrpSpPr/>
          <p:nvPr/>
        </p:nvGrpSpPr>
        <p:grpSpPr>
          <a:xfrm>
            <a:off x="2118184" y="1487804"/>
            <a:ext cx="3541998" cy="1621088"/>
            <a:chOff x="1731132" y="1356934"/>
            <a:chExt cx="3910586" cy="1856139"/>
          </a:xfrm>
        </p:grpSpPr>
        <p:grpSp>
          <p:nvGrpSpPr>
            <p:cNvPr id="163" name="グループ化 162"/>
            <p:cNvGrpSpPr/>
            <p:nvPr/>
          </p:nvGrpSpPr>
          <p:grpSpPr>
            <a:xfrm>
              <a:off x="2148602" y="1810682"/>
              <a:ext cx="2927510" cy="1034465"/>
              <a:chOff x="2182759" y="3520606"/>
              <a:chExt cx="2927511" cy="1034465"/>
            </a:xfrm>
          </p:grpSpPr>
          <p:grpSp>
            <p:nvGrpSpPr>
              <p:cNvPr id="120" name="グループ化 119"/>
              <p:cNvGrpSpPr/>
              <p:nvPr/>
            </p:nvGrpSpPr>
            <p:grpSpPr>
              <a:xfrm rot="12735728">
                <a:off x="2429381" y="3627712"/>
                <a:ext cx="244273" cy="284395"/>
                <a:chOff x="2182759" y="1814096"/>
                <a:chExt cx="746975" cy="1004468"/>
              </a:xfrm>
            </p:grpSpPr>
            <p:cxnSp>
              <p:nvCxnSpPr>
                <p:cNvPr id="121" name="直線コネクタ 120"/>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グループ化 124"/>
              <p:cNvGrpSpPr/>
              <p:nvPr/>
            </p:nvGrpSpPr>
            <p:grpSpPr>
              <a:xfrm>
                <a:off x="2182759" y="3520606"/>
                <a:ext cx="2927511" cy="1034465"/>
                <a:chOff x="2182759" y="1814096"/>
                <a:chExt cx="2927511" cy="1034465"/>
              </a:xfrm>
            </p:grpSpPr>
            <p:grpSp>
              <p:nvGrpSpPr>
                <p:cNvPr id="126" name="グループ化 125"/>
                <p:cNvGrpSpPr/>
                <p:nvPr/>
              </p:nvGrpSpPr>
              <p:grpSpPr>
                <a:xfrm>
                  <a:off x="2182759" y="1814096"/>
                  <a:ext cx="746975" cy="1004468"/>
                  <a:chOff x="2182759" y="1814096"/>
                  <a:chExt cx="746975" cy="1004468"/>
                </a:xfrm>
              </p:grpSpPr>
              <p:cxnSp>
                <p:nvCxnSpPr>
                  <p:cNvPr id="132" name="直線コネクタ 131"/>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グループ化 126"/>
                <p:cNvGrpSpPr/>
                <p:nvPr/>
              </p:nvGrpSpPr>
              <p:grpSpPr>
                <a:xfrm rot="10800000">
                  <a:off x="4363295" y="1844093"/>
                  <a:ext cx="746975" cy="1004468"/>
                  <a:chOff x="2182759" y="1814096"/>
                  <a:chExt cx="746975" cy="1004468"/>
                </a:xfrm>
              </p:grpSpPr>
              <p:cxnSp>
                <p:nvCxnSpPr>
                  <p:cNvPr id="130" name="直線コネクタ 129"/>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曲線コネクタ 127"/>
                <p:cNvCxnSpPr/>
                <p:nvPr/>
              </p:nvCxnSpPr>
              <p:spPr>
                <a:xfrm rot="-1140000">
                  <a:off x="2956784" y="2194605"/>
                  <a:ext cx="662919" cy="277099"/>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曲線コネクタ 128"/>
                <p:cNvCxnSpPr/>
                <p:nvPr/>
              </p:nvCxnSpPr>
              <p:spPr>
                <a:xfrm rot="-1800000">
                  <a:off x="3694699" y="2176883"/>
                  <a:ext cx="620856" cy="358147"/>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p:cNvGrpSpPr/>
              <p:nvPr/>
            </p:nvGrpSpPr>
            <p:grpSpPr>
              <a:xfrm rot="19569974">
                <a:off x="2366580" y="4142672"/>
                <a:ext cx="293588" cy="290760"/>
                <a:chOff x="2182759" y="1814096"/>
                <a:chExt cx="746975" cy="1004468"/>
              </a:xfrm>
            </p:grpSpPr>
            <p:cxnSp>
              <p:nvCxnSpPr>
                <p:cNvPr id="144" name="直線コネクタ 143"/>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グループ化 145"/>
              <p:cNvGrpSpPr/>
              <p:nvPr/>
            </p:nvGrpSpPr>
            <p:grpSpPr>
              <a:xfrm rot="13234170">
                <a:off x="4648686" y="4182985"/>
                <a:ext cx="247703" cy="312053"/>
                <a:chOff x="2182759" y="1814096"/>
                <a:chExt cx="746975" cy="1004468"/>
              </a:xfrm>
            </p:grpSpPr>
            <p:cxnSp>
              <p:nvCxnSpPr>
                <p:cNvPr id="147" name="直線コネクタ 146"/>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p:cNvGrpSpPr/>
              <p:nvPr/>
            </p:nvGrpSpPr>
            <p:grpSpPr>
              <a:xfrm rot="19850546">
                <a:off x="4645534" y="3633842"/>
                <a:ext cx="242573" cy="243766"/>
                <a:chOff x="2182759" y="1814096"/>
                <a:chExt cx="746975" cy="1004468"/>
              </a:xfrm>
            </p:grpSpPr>
            <p:cxnSp>
              <p:nvCxnSpPr>
                <p:cNvPr id="150" name="直線コネクタ 149"/>
                <p:cNvCxnSpPr/>
                <p:nvPr/>
              </p:nvCxnSpPr>
              <p:spPr>
                <a:xfrm>
                  <a:off x="2182759" y="1814096"/>
                  <a:ext cx="746975" cy="498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V="1">
                  <a:off x="2182759" y="2324395"/>
                  <a:ext cx="746975" cy="4941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154" name="コンテンツ プレースホルダー 151"/>
            <p:cNvGraphicFramePr>
              <a:graphicFrameLocks noChangeAspect="1"/>
            </p:cNvGraphicFramePr>
            <p:nvPr>
              <p:extLst>
                <p:ext uri="{D42A27DB-BD31-4B8C-83A1-F6EECF244321}">
                  <p14:modId xmlns:p14="http://schemas.microsoft.com/office/powerpoint/2010/main" val="2957875178"/>
                </p:ext>
              </p:extLst>
            </p:nvPr>
          </p:nvGraphicFramePr>
          <p:xfrm>
            <a:off x="5030530" y="2409798"/>
            <a:ext cx="611188" cy="803275"/>
          </p:xfrm>
          <a:graphic>
            <a:graphicData uri="http://schemas.openxmlformats.org/presentationml/2006/ole">
              <mc:AlternateContent xmlns:mc="http://schemas.openxmlformats.org/markup-compatibility/2006">
                <mc:Choice xmlns:v="urn:schemas-microsoft-com:vml" Requires="v">
                  <p:oleObj spid="_x0000_s1940" name="数式" r:id="rId32" imgW="203040" imgH="266400" progId="Equation.3">
                    <p:embed/>
                  </p:oleObj>
                </mc:Choice>
                <mc:Fallback>
                  <p:oleObj name="数式" r:id="rId32" imgW="203040" imgH="266400" progId="Equation.3">
                    <p:embed/>
                    <p:pic>
                      <p:nvPicPr>
                        <p:cNvPr id="0" name=""/>
                        <p:cNvPicPr/>
                        <p:nvPr/>
                      </p:nvPicPr>
                      <p:blipFill>
                        <a:blip r:embed="rId33"/>
                        <a:stretch>
                          <a:fillRect/>
                        </a:stretch>
                      </p:blipFill>
                      <p:spPr>
                        <a:xfrm>
                          <a:off x="5030530" y="2409798"/>
                          <a:ext cx="611188" cy="803275"/>
                        </a:xfrm>
                        <a:prstGeom prst="rect">
                          <a:avLst/>
                        </a:prstGeom>
                      </p:spPr>
                    </p:pic>
                  </p:oleObj>
                </mc:Fallback>
              </mc:AlternateContent>
            </a:graphicData>
          </a:graphic>
        </p:graphicFrame>
        <p:graphicFrame>
          <p:nvGraphicFramePr>
            <p:cNvPr id="155" name="コンテンツ プレースホルダー 151"/>
            <p:cNvGraphicFramePr>
              <a:graphicFrameLocks noChangeAspect="1"/>
            </p:cNvGraphicFramePr>
            <p:nvPr>
              <p:extLst>
                <p:ext uri="{D42A27DB-BD31-4B8C-83A1-F6EECF244321}">
                  <p14:modId xmlns:p14="http://schemas.microsoft.com/office/powerpoint/2010/main" val="1562527813"/>
                </p:ext>
              </p:extLst>
            </p:nvPr>
          </p:nvGraphicFramePr>
          <p:xfrm>
            <a:off x="3393901" y="1795751"/>
            <a:ext cx="597830" cy="502958"/>
          </p:xfrm>
          <a:graphic>
            <a:graphicData uri="http://schemas.openxmlformats.org/presentationml/2006/ole">
              <mc:AlternateContent xmlns:mc="http://schemas.openxmlformats.org/markup-compatibility/2006">
                <mc:Choice xmlns:v="urn:schemas-microsoft-com:vml" Requires="v">
                  <p:oleObj spid="_x0000_s1941" name="数式" r:id="rId34" imgW="241200" imgH="203040" progId="Equation.3">
                    <p:embed/>
                  </p:oleObj>
                </mc:Choice>
                <mc:Fallback>
                  <p:oleObj name="数式" r:id="rId34" imgW="241200" imgH="203040" progId="Equation.3">
                    <p:embed/>
                    <p:pic>
                      <p:nvPicPr>
                        <p:cNvPr id="0" name=""/>
                        <p:cNvPicPr/>
                        <p:nvPr/>
                      </p:nvPicPr>
                      <p:blipFill>
                        <a:blip r:embed="rId35"/>
                        <a:stretch>
                          <a:fillRect/>
                        </a:stretch>
                      </p:blipFill>
                      <p:spPr>
                        <a:xfrm>
                          <a:off x="3393901" y="1795751"/>
                          <a:ext cx="597830" cy="502958"/>
                        </a:xfrm>
                        <a:prstGeom prst="rect">
                          <a:avLst/>
                        </a:prstGeom>
                      </p:spPr>
                    </p:pic>
                  </p:oleObj>
                </mc:Fallback>
              </mc:AlternateContent>
            </a:graphicData>
          </a:graphic>
        </p:graphicFrame>
        <p:graphicFrame>
          <p:nvGraphicFramePr>
            <p:cNvPr id="156" name="コンテンツ プレースホルダー 151"/>
            <p:cNvGraphicFramePr>
              <a:graphicFrameLocks noChangeAspect="1"/>
            </p:cNvGraphicFramePr>
            <p:nvPr>
              <p:extLst>
                <p:ext uri="{D42A27DB-BD31-4B8C-83A1-F6EECF244321}">
                  <p14:modId xmlns:p14="http://schemas.microsoft.com/office/powerpoint/2010/main" val="1768345182"/>
                </p:ext>
              </p:extLst>
            </p:nvPr>
          </p:nvGraphicFramePr>
          <p:xfrm>
            <a:off x="5028943" y="1356934"/>
            <a:ext cx="612775" cy="690563"/>
          </p:xfrm>
          <a:graphic>
            <a:graphicData uri="http://schemas.openxmlformats.org/presentationml/2006/ole">
              <mc:AlternateContent xmlns:mc="http://schemas.openxmlformats.org/markup-compatibility/2006">
                <mc:Choice xmlns:v="urn:schemas-microsoft-com:vml" Requires="v">
                  <p:oleObj spid="_x0000_s1942" name="数式" r:id="rId36" imgW="203040" imgH="228600" progId="Equation.3">
                    <p:embed/>
                  </p:oleObj>
                </mc:Choice>
                <mc:Fallback>
                  <p:oleObj name="数式" r:id="rId36" imgW="203040" imgH="228600" progId="Equation.3">
                    <p:embed/>
                    <p:pic>
                      <p:nvPicPr>
                        <p:cNvPr id="0" name=""/>
                        <p:cNvPicPr/>
                        <p:nvPr/>
                      </p:nvPicPr>
                      <p:blipFill>
                        <a:blip r:embed="rId37"/>
                        <a:stretch>
                          <a:fillRect/>
                        </a:stretch>
                      </p:blipFill>
                      <p:spPr>
                        <a:xfrm>
                          <a:off x="5028943" y="1356934"/>
                          <a:ext cx="612775" cy="690563"/>
                        </a:xfrm>
                        <a:prstGeom prst="rect">
                          <a:avLst/>
                        </a:prstGeom>
                      </p:spPr>
                    </p:pic>
                  </p:oleObj>
                </mc:Fallback>
              </mc:AlternateContent>
            </a:graphicData>
          </a:graphic>
        </p:graphicFrame>
        <p:graphicFrame>
          <p:nvGraphicFramePr>
            <p:cNvPr id="159" name="コンテンツ プレースホルダー 151"/>
            <p:cNvGraphicFramePr>
              <a:graphicFrameLocks noChangeAspect="1"/>
            </p:cNvGraphicFramePr>
            <p:nvPr>
              <p:extLst>
                <p:ext uri="{D42A27DB-BD31-4B8C-83A1-F6EECF244321}">
                  <p14:modId xmlns:p14="http://schemas.microsoft.com/office/powerpoint/2010/main" val="2974132055"/>
                </p:ext>
              </p:extLst>
            </p:nvPr>
          </p:nvGraphicFramePr>
          <p:xfrm>
            <a:off x="1750181" y="1433357"/>
            <a:ext cx="382587" cy="652464"/>
          </p:xfrm>
          <a:graphic>
            <a:graphicData uri="http://schemas.openxmlformats.org/presentationml/2006/ole">
              <mc:AlternateContent xmlns:mc="http://schemas.openxmlformats.org/markup-compatibility/2006">
                <mc:Choice xmlns:v="urn:schemas-microsoft-com:vml" Requires="v">
                  <p:oleObj spid="_x0000_s1943" name="数式" r:id="rId38" imgW="126720" imgH="215640" progId="Equation.3">
                    <p:embed/>
                  </p:oleObj>
                </mc:Choice>
                <mc:Fallback>
                  <p:oleObj name="数式" r:id="rId38" imgW="126720" imgH="215640" progId="Equation.3">
                    <p:embed/>
                    <p:pic>
                      <p:nvPicPr>
                        <p:cNvPr id="0" name=""/>
                        <p:cNvPicPr/>
                        <p:nvPr/>
                      </p:nvPicPr>
                      <p:blipFill>
                        <a:blip r:embed="rId39"/>
                        <a:stretch>
                          <a:fillRect/>
                        </a:stretch>
                      </p:blipFill>
                      <p:spPr>
                        <a:xfrm>
                          <a:off x="1750181" y="1433357"/>
                          <a:ext cx="382587" cy="652464"/>
                        </a:xfrm>
                        <a:prstGeom prst="rect">
                          <a:avLst/>
                        </a:prstGeom>
                      </p:spPr>
                    </p:pic>
                  </p:oleObj>
                </mc:Fallback>
              </mc:AlternateContent>
            </a:graphicData>
          </a:graphic>
        </p:graphicFrame>
        <p:graphicFrame>
          <p:nvGraphicFramePr>
            <p:cNvPr id="160" name="コンテンツ プレースホルダー 151"/>
            <p:cNvGraphicFramePr>
              <a:graphicFrameLocks noChangeAspect="1"/>
            </p:cNvGraphicFramePr>
            <p:nvPr>
              <p:extLst>
                <p:ext uri="{D42A27DB-BD31-4B8C-83A1-F6EECF244321}">
                  <p14:modId xmlns:p14="http://schemas.microsoft.com/office/powerpoint/2010/main" val="52219118"/>
                </p:ext>
              </p:extLst>
            </p:nvPr>
          </p:nvGraphicFramePr>
          <p:xfrm>
            <a:off x="1731132" y="2549355"/>
            <a:ext cx="420688" cy="538163"/>
          </p:xfrm>
          <a:graphic>
            <a:graphicData uri="http://schemas.openxmlformats.org/presentationml/2006/ole">
              <mc:AlternateContent xmlns:mc="http://schemas.openxmlformats.org/markup-compatibility/2006">
                <mc:Choice xmlns:v="urn:schemas-microsoft-com:vml" Requires="v">
                  <p:oleObj spid="_x0000_s1944" name="数式" r:id="rId40" imgW="139680" imgH="177480" progId="Equation.3">
                    <p:embed/>
                  </p:oleObj>
                </mc:Choice>
                <mc:Fallback>
                  <p:oleObj name="数式" r:id="rId40" imgW="139680" imgH="177480" progId="Equation.3">
                    <p:embed/>
                    <p:pic>
                      <p:nvPicPr>
                        <p:cNvPr id="0" name=""/>
                        <p:cNvPicPr/>
                        <p:nvPr/>
                      </p:nvPicPr>
                      <p:blipFill>
                        <a:blip r:embed="rId41"/>
                        <a:stretch>
                          <a:fillRect/>
                        </a:stretch>
                      </p:blipFill>
                      <p:spPr>
                        <a:xfrm>
                          <a:off x="1731132" y="2549355"/>
                          <a:ext cx="420688" cy="538163"/>
                        </a:xfrm>
                        <a:prstGeom prst="rect">
                          <a:avLst/>
                        </a:prstGeom>
                      </p:spPr>
                    </p:pic>
                  </p:oleObj>
                </mc:Fallback>
              </mc:AlternateContent>
            </a:graphicData>
          </a:graphic>
        </p:graphicFrame>
      </p:grpSp>
      <p:graphicFrame>
        <p:nvGraphicFramePr>
          <p:cNvPr id="161" name="コンテンツ プレースホルダー 151"/>
          <p:cNvGraphicFramePr>
            <a:graphicFrameLocks noChangeAspect="1"/>
          </p:cNvGraphicFramePr>
          <p:nvPr>
            <p:extLst>
              <p:ext uri="{D42A27DB-BD31-4B8C-83A1-F6EECF244321}">
                <p14:modId xmlns:p14="http://schemas.microsoft.com/office/powerpoint/2010/main" val="543950641"/>
              </p:ext>
            </p:extLst>
          </p:nvPr>
        </p:nvGraphicFramePr>
        <p:xfrm>
          <a:off x="2072656" y="4375846"/>
          <a:ext cx="346006" cy="536636"/>
        </p:xfrm>
        <a:graphic>
          <a:graphicData uri="http://schemas.openxmlformats.org/presentationml/2006/ole">
            <mc:AlternateContent xmlns:mc="http://schemas.openxmlformats.org/markup-compatibility/2006">
              <mc:Choice xmlns:v="urn:schemas-microsoft-com:vml" Requires="v">
                <p:oleObj spid="_x0000_s1945" name="数式" r:id="rId42" imgW="139680" imgH="215640" progId="Equation.3">
                  <p:embed/>
                </p:oleObj>
              </mc:Choice>
              <mc:Fallback>
                <p:oleObj name="数式" r:id="rId42" imgW="139680" imgH="215640" progId="Equation.3">
                  <p:embed/>
                  <p:pic>
                    <p:nvPicPr>
                      <p:cNvPr id="0" name=""/>
                      <p:cNvPicPr/>
                      <p:nvPr/>
                    </p:nvPicPr>
                    <p:blipFill>
                      <a:blip r:embed="rId43"/>
                      <a:stretch>
                        <a:fillRect/>
                      </a:stretch>
                    </p:blipFill>
                    <p:spPr>
                      <a:xfrm>
                        <a:off x="2072656" y="4375846"/>
                        <a:ext cx="346006" cy="536636"/>
                      </a:xfrm>
                      <a:prstGeom prst="rect">
                        <a:avLst/>
                      </a:prstGeom>
                    </p:spPr>
                  </p:pic>
                </p:oleObj>
              </mc:Fallback>
            </mc:AlternateContent>
          </a:graphicData>
        </a:graphic>
      </p:graphicFrame>
      <p:cxnSp>
        <p:nvCxnSpPr>
          <p:cNvPr id="167" name="直線矢印コネクタ 166"/>
          <p:cNvCxnSpPr/>
          <p:nvPr/>
        </p:nvCxnSpPr>
        <p:spPr>
          <a:xfrm>
            <a:off x="5660183" y="1810682"/>
            <a:ext cx="1144378" cy="665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5667925" y="3910333"/>
            <a:ext cx="1144378" cy="665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円/楕円 169"/>
          <p:cNvSpPr/>
          <p:nvPr/>
        </p:nvSpPr>
        <p:spPr>
          <a:xfrm>
            <a:off x="2018205" y="1487805"/>
            <a:ext cx="563028" cy="15416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1957852" y="3377079"/>
            <a:ext cx="563028" cy="15416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6" name="オブジェクト 175"/>
          <p:cNvGraphicFramePr>
            <a:graphicFrameLocks noChangeAspect="1"/>
          </p:cNvGraphicFramePr>
          <p:nvPr>
            <p:extLst>
              <p:ext uri="{D42A27DB-BD31-4B8C-83A1-F6EECF244321}">
                <p14:modId xmlns:p14="http://schemas.microsoft.com/office/powerpoint/2010/main" val="2703696682"/>
              </p:ext>
            </p:extLst>
          </p:nvPr>
        </p:nvGraphicFramePr>
        <p:xfrm>
          <a:off x="1373140" y="3786497"/>
          <a:ext cx="569293" cy="569293"/>
        </p:xfrm>
        <a:graphic>
          <a:graphicData uri="http://schemas.openxmlformats.org/presentationml/2006/ole">
            <mc:AlternateContent xmlns:mc="http://schemas.openxmlformats.org/markup-compatibility/2006">
              <mc:Choice xmlns:v="urn:schemas-microsoft-com:vml" Requires="v">
                <p:oleObj spid="_x0000_s1946" name="数式" r:id="rId44" imgW="203040" imgH="203040" progId="Equation.3">
                  <p:embed/>
                </p:oleObj>
              </mc:Choice>
              <mc:Fallback>
                <p:oleObj name="数式" r:id="rId44" imgW="203040" imgH="203040" progId="Equation.3">
                  <p:embed/>
                  <p:pic>
                    <p:nvPicPr>
                      <p:cNvPr id="0" name=""/>
                      <p:cNvPicPr/>
                      <p:nvPr/>
                    </p:nvPicPr>
                    <p:blipFill>
                      <a:blip r:embed="rId45"/>
                      <a:stretch>
                        <a:fillRect/>
                      </a:stretch>
                    </p:blipFill>
                    <p:spPr>
                      <a:xfrm>
                        <a:off x="1373140" y="3786497"/>
                        <a:ext cx="569293" cy="569293"/>
                      </a:xfrm>
                      <a:prstGeom prst="rect">
                        <a:avLst/>
                      </a:prstGeom>
                    </p:spPr>
                  </p:pic>
                </p:oleObj>
              </mc:Fallback>
            </mc:AlternateContent>
          </a:graphicData>
        </a:graphic>
      </p:graphicFrame>
      <p:graphicFrame>
        <p:nvGraphicFramePr>
          <p:cNvPr id="178" name="オブジェクト 177"/>
          <p:cNvGraphicFramePr>
            <a:graphicFrameLocks noChangeAspect="1"/>
          </p:cNvGraphicFramePr>
          <p:nvPr>
            <p:extLst>
              <p:ext uri="{D42A27DB-BD31-4B8C-83A1-F6EECF244321}">
                <p14:modId xmlns:p14="http://schemas.microsoft.com/office/powerpoint/2010/main" val="287120600"/>
              </p:ext>
            </p:extLst>
          </p:nvPr>
        </p:nvGraphicFramePr>
        <p:xfrm>
          <a:off x="1362787" y="2000461"/>
          <a:ext cx="569293" cy="569293"/>
        </p:xfrm>
        <a:graphic>
          <a:graphicData uri="http://schemas.openxmlformats.org/presentationml/2006/ole">
            <mc:AlternateContent xmlns:mc="http://schemas.openxmlformats.org/markup-compatibility/2006">
              <mc:Choice xmlns:v="urn:schemas-microsoft-com:vml" Requires="v">
                <p:oleObj spid="_x0000_s1947" name="数式" r:id="rId46" imgW="203040" imgH="203040" progId="Equation.3">
                  <p:embed/>
                </p:oleObj>
              </mc:Choice>
              <mc:Fallback>
                <p:oleObj name="数式" r:id="rId46" imgW="203040" imgH="203040" progId="Equation.3">
                  <p:embed/>
                  <p:pic>
                    <p:nvPicPr>
                      <p:cNvPr id="0" name=""/>
                      <p:cNvPicPr/>
                      <p:nvPr/>
                    </p:nvPicPr>
                    <p:blipFill>
                      <a:blip r:embed="rId47"/>
                      <a:stretch>
                        <a:fillRect/>
                      </a:stretch>
                    </p:blipFill>
                    <p:spPr>
                      <a:xfrm>
                        <a:off x="1362787" y="2000461"/>
                        <a:ext cx="569293" cy="56929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9" name="テキスト ボックス 178"/>
              <p:cNvSpPr txBox="1"/>
              <p:nvPr/>
            </p:nvSpPr>
            <p:spPr>
              <a:xfrm>
                <a:off x="961697" y="5430866"/>
                <a:ext cx="5758738" cy="757387"/>
              </a:xfrm>
              <a:prstGeom prst="rect">
                <a:avLst/>
              </a:prstGeom>
              <a:noFill/>
            </p:spPr>
            <p:txBody>
              <a:bodyPr wrap="square" rtlCol="0">
                <a:spAutoFit/>
              </a:bodyPr>
              <a:lstStyle/>
              <a:p>
                <a14:m>
                  <m:oMath xmlns:m="http://schemas.openxmlformats.org/officeDocument/2006/math">
                    <m:sSub>
                      <m:sSubPr>
                        <m:ctrlPr>
                          <a:rPr kumimoji="1" lang="en-US" altLang="ja-JP" sz="4000" b="0" i="1" smtClean="0">
                            <a:latin typeface="Cambria Math" panose="02040503050406030204" pitchFamily="18" charset="0"/>
                          </a:rPr>
                        </m:ctrlPr>
                      </m:sSubPr>
                      <m:e>
                        <m:r>
                          <a:rPr kumimoji="1" lang="en-US" altLang="ja-JP" sz="4000" b="0" i="1" smtClean="0">
                            <a:latin typeface="Cambria Math" panose="02040503050406030204" pitchFamily="18" charset="0"/>
                          </a:rPr>
                          <m:t>𝜈</m:t>
                        </m:r>
                      </m:e>
                      <m:sub>
                        <m:r>
                          <a:rPr kumimoji="1" lang="en-US" altLang="ja-JP" sz="4000" b="0" i="1" smtClean="0">
                            <a:latin typeface="Cambria Math" panose="02040503050406030204" pitchFamily="18" charset="0"/>
                          </a:rPr>
                          <m:t>𝜇</m:t>
                        </m:r>
                      </m:sub>
                    </m:sSub>
                  </m:oMath>
                </a14:m>
                <a:r>
                  <a:rPr kumimoji="1" lang="ja-JP" altLang="en-US" sz="4000" dirty="0" smtClean="0"/>
                  <a:t>と</a:t>
                </a:r>
                <a14:m>
                  <m:oMath xmlns:m="http://schemas.openxmlformats.org/officeDocument/2006/math">
                    <m:sSub>
                      <m:sSubPr>
                        <m:ctrlPr>
                          <a:rPr lang="en-US" altLang="ja-JP" sz="4000" i="1">
                            <a:latin typeface="Cambria Math" panose="02040503050406030204" pitchFamily="18" charset="0"/>
                          </a:rPr>
                        </m:ctrlPr>
                      </m:sSubPr>
                      <m:e>
                        <m:r>
                          <a:rPr lang="en-US" altLang="ja-JP" sz="4000" i="1">
                            <a:latin typeface="Cambria Math" panose="02040503050406030204" pitchFamily="18" charset="0"/>
                          </a:rPr>
                          <m:t>𝜈</m:t>
                        </m:r>
                      </m:e>
                      <m:sub>
                        <m:r>
                          <a:rPr lang="en-US" altLang="ja-JP" sz="4000" b="0" i="1" smtClean="0">
                            <a:latin typeface="Cambria Math" panose="02040503050406030204" pitchFamily="18" charset="0"/>
                          </a:rPr>
                          <m:t>𝑒</m:t>
                        </m:r>
                      </m:sub>
                    </m:sSub>
                  </m:oMath>
                </a14:m>
                <a:r>
                  <a:rPr kumimoji="1" lang="ja-JP" altLang="en-US" sz="4000" dirty="0" smtClean="0"/>
                  <a:t>が</a:t>
                </a:r>
                <a:r>
                  <a:rPr kumimoji="1" lang="en-US" altLang="ja-JP" sz="4000" dirty="0" smtClean="0"/>
                  <a:t>2:1</a:t>
                </a:r>
                <a:r>
                  <a:rPr kumimoji="1" lang="ja-JP" altLang="en-US" sz="4000" dirty="0" smtClean="0"/>
                  <a:t>の割合で生成</a:t>
                </a:r>
                <a:endParaRPr kumimoji="1" lang="ja-JP" altLang="en-US" sz="4000" dirty="0"/>
              </a:p>
            </p:txBody>
          </p:sp>
        </mc:Choice>
        <mc:Fallback xmlns="">
          <p:sp>
            <p:nvSpPr>
              <p:cNvPr id="179" name="テキスト ボックス 178"/>
              <p:cNvSpPr txBox="1">
                <a:spLocks noRot="1" noChangeAspect="1" noMove="1" noResize="1" noEditPoints="1" noAdjustHandles="1" noChangeArrowheads="1" noChangeShapeType="1" noTextEdit="1"/>
              </p:cNvSpPr>
              <p:nvPr/>
            </p:nvSpPr>
            <p:spPr>
              <a:xfrm>
                <a:off x="961697" y="5430866"/>
                <a:ext cx="5758738" cy="757387"/>
              </a:xfrm>
              <a:prstGeom prst="rect">
                <a:avLst/>
              </a:prstGeom>
              <a:blipFill rotWithShape="0">
                <a:blip r:embed="rId48"/>
                <a:stretch>
                  <a:fillRect t="-18548" r="-2225" b="-29839"/>
                </a:stretch>
              </a:blipFill>
            </p:spPr>
            <p:txBody>
              <a:bodyPr/>
              <a:lstStyle/>
              <a:p>
                <a:r>
                  <a:rPr lang="ja-JP" altLang="en-US">
                    <a:noFill/>
                  </a:rPr>
                  <a:t> </a:t>
                </a:r>
              </a:p>
            </p:txBody>
          </p:sp>
        </mc:Fallback>
      </mc:AlternateContent>
      <p:sp>
        <p:nvSpPr>
          <p:cNvPr id="4" name="円/楕円 3"/>
          <p:cNvSpPr/>
          <p:nvPr/>
        </p:nvSpPr>
        <p:spPr>
          <a:xfrm>
            <a:off x="5015825" y="4533320"/>
            <a:ext cx="644357" cy="534591"/>
          </a:xfrm>
          <a:prstGeom prst="ellipse">
            <a:avLst/>
          </a:prstGeom>
          <a:solidFill>
            <a:schemeClr val="bg1">
              <a:alpha val="1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9637911" y="4653299"/>
            <a:ext cx="644357" cy="534591"/>
          </a:xfrm>
          <a:prstGeom prst="ellipse">
            <a:avLst/>
          </a:prstGeom>
          <a:solidFill>
            <a:schemeClr val="bg1">
              <a:alpha val="13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9463865" y="1386455"/>
            <a:ext cx="644357" cy="534591"/>
          </a:xfrm>
          <a:prstGeom prst="ellipse">
            <a:avLst/>
          </a:prstGeom>
          <a:solidFill>
            <a:schemeClr val="bg1">
              <a:alpha val="1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5042858" y="2447899"/>
            <a:ext cx="636023" cy="581541"/>
          </a:xfrm>
          <a:prstGeom prst="ellipse">
            <a:avLst/>
          </a:prstGeom>
          <a:solidFill>
            <a:schemeClr val="bg1">
              <a:alpha val="1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9595578" y="3747670"/>
            <a:ext cx="644357" cy="534591"/>
          </a:xfrm>
          <a:prstGeom prst="ellipse">
            <a:avLst/>
          </a:prstGeom>
          <a:solidFill>
            <a:schemeClr val="bg1">
              <a:alpha val="1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9567038" y="2142790"/>
            <a:ext cx="644357" cy="534591"/>
          </a:xfrm>
          <a:prstGeom prst="ellipse">
            <a:avLst/>
          </a:prstGeom>
          <a:solidFill>
            <a:schemeClr val="bg1">
              <a:alpha val="13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8560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大気ニュートリノ振動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𝜈</m:t>
                        </m:r>
                      </m:e>
                      <m:sub>
                        <m:r>
                          <a:rPr kumimoji="1" lang="en-US" altLang="ja-JP" b="0" i="1" smtClean="0">
                            <a:latin typeface="Cambria Math" panose="02040503050406030204" pitchFamily="18" charset="0"/>
                          </a:rPr>
                          <m:t>𝜇</m:t>
                        </m:r>
                      </m:sub>
                    </m:sSub>
                  </m:oMath>
                </a14:m>
                <a:r>
                  <a:rPr kumimoji="1" lang="ja-JP" altLang="en-US" dirty="0" smtClean="0"/>
                  <a:t>について</a:t>
                </a:r>
                <a:endParaRPr kumimoji="1" lang="en-US" altLang="ja-JP" dirty="0" smtClean="0"/>
              </a:p>
              <a:p>
                <a:pPr marL="0" indent="0">
                  <a:buNone/>
                </a:pP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4"/>
                <a:stretch>
                  <a:fillRect t="-2661"/>
                </a:stretch>
              </a:blipFill>
            </p:spPr>
            <p:txBody>
              <a:bodyPr/>
              <a:lstStyle/>
              <a:p>
                <a:r>
                  <a:rPr lang="ja-JP" altLang="en-US">
                    <a:noFill/>
                  </a:rPr>
                  <a:t> </a:t>
                </a:r>
              </a:p>
            </p:txBody>
          </p:sp>
        </mc:Fallback>
      </mc:AlternateContent>
      <p:graphicFrame>
        <p:nvGraphicFramePr>
          <p:cNvPr id="5" name="オブジェクト 4"/>
          <p:cNvGraphicFramePr>
            <a:graphicFrameLocks noChangeAspect="1"/>
          </p:cNvGraphicFramePr>
          <p:nvPr>
            <p:extLst>
              <p:ext uri="{D42A27DB-BD31-4B8C-83A1-F6EECF244321}">
                <p14:modId xmlns:p14="http://schemas.microsoft.com/office/powerpoint/2010/main" val="628463835"/>
              </p:ext>
            </p:extLst>
          </p:nvPr>
        </p:nvGraphicFramePr>
        <p:xfrm>
          <a:off x="614363" y="2222500"/>
          <a:ext cx="5421312" cy="908050"/>
        </p:xfrm>
        <a:graphic>
          <a:graphicData uri="http://schemas.openxmlformats.org/presentationml/2006/ole">
            <mc:AlternateContent xmlns:mc="http://schemas.openxmlformats.org/markup-compatibility/2006">
              <mc:Choice xmlns:v="urn:schemas-microsoft-com:vml" Requires="v">
                <p:oleObj spid="_x0000_s2111" name="数式" r:id="rId5" imgW="2501640" imgH="419040" progId="Equation.3">
                  <p:embed/>
                </p:oleObj>
              </mc:Choice>
              <mc:Fallback>
                <p:oleObj name="数式" r:id="rId5" imgW="2501640" imgH="419040" progId="Equation.3">
                  <p:embed/>
                  <p:pic>
                    <p:nvPicPr>
                      <p:cNvPr id="0" name=""/>
                      <p:cNvPicPr/>
                      <p:nvPr/>
                    </p:nvPicPr>
                    <p:blipFill>
                      <a:blip r:embed="rId6"/>
                      <a:stretch>
                        <a:fillRect/>
                      </a:stretch>
                    </p:blipFill>
                    <p:spPr>
                      <a:xfrm>
                        <a:off x="614363" y="2222500"/>
                        <a:ext cx="5421312" cy="908050"/>
                      </a:xfrm>
                      <a:prstGeom prst="rect">
                        <a:avLst/>
                      </a:prstGeom>
                    </p:spPr>
                  </p:pic>
                </p:oleObj>
              </mc:Fallback>
            </mc:AlternateContent>
          </a:graphicData>
        </a:graphic>
      </p:graphicFrame>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2250036"/>
            <a:ext cx="5964621" cy="4175234"/>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rot="10800000">
                <a:off x="5854010" y="3662089"/>
                <a:ext cx="483979" cy="1736336"/>
              </a:xfrm>
              <a:prstGeom prst="rect">
                <a:avLst/>
              </a:prstGeom>
              <a:noFill/>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𝜈</m:t>
                          </m:r>
                        </m:e>
                        <m:sub>
                          <m:r>
                            <a:rPr kumimoji="1" lang="en-US" altLang="ja-JP" b="0" i="1" smtClean="0">
                              <a:latin typeface="Cambria Math" panose="02040503050406030204" pitchFamily="18" charset="0"/>
                            </a:rPr>
                            <m:t>𝜇</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𝜈</m:t>
                          </m:r>
                        </m:e>
                        <m:sub>
                          <m:r>
                            <a:rPr kumimoji="1" lang="en-US" altLang="ja-JP" b="0" i="1" smtClean="0">
                              <a:latin typeface="Cambria Math" panose="02040503050406030204" pitchFamily="18" charset="0"/>
                            </a:rPr>
                            <m:t>𝜇</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rot="10800000">
                <a:off x="5854010" y="3662089"/>
                <a:ext cx="483979" cy="1736336"/>
              </a:xfrm>
              <a:prstGeom prst="rect">
                <a:avLst/>
              </a:prstGeom>
              <a:blipFill rotWithShape="0">
                <a:blip r:embed="rId8"/>
                <a:stretch>
                  <a:fillRect/>
                </a:stretch>
              </a:blipFill>
            </p:spPr>
            <p:txBody>
              <a:bodyPr/>
              <a:lstStyle/>
              <a:p>
                <a:r>
                  <a:rPr lang="ja-JP" altLang="en-US">
                    <a:noFill/>
                  </a:rPr>
                  <a:t> </a:t>
                </a:r>
              </a:p>
            </p:txBody>
          </p:sp>
        </mc:Fallback>
      </mc:AlternateContent>
      <p:sp>
        <p:nvSpPr>
          <p:cNvPr id="8" name="テキスト ボックス 7"/>
          <p:cNvSpPr txBox="1"/>
          <p:nvPr/>
        </p:nvSpPr>
        <p:spPr>
          <a:xfrm>
            <a:off x="8424124" y="6416708"/>
            <a:ext cx="1967205" cy="369332"/>
          </a:xfrm>
          <a:prstGeom prst="rect">
            <a:avLst/>
          </a:prstGeom>
          <a:noFill/>
        </p:spPr>
        <p:txBody>
          <a:bodyPr wrap="none" rtlCol="0">
            <a:spAutoFit/>
          </a:bodyPr>
          <a:lstStyle/>
          <a:p>
            <a:r>
              <a:rPr lang="en-US" altLang="ja-JP" dirty="0"/>
              <a:t>l</a:t>
            </a:r>
            <a:r>
              <a:rPr kumimoji="1" lang="en-US" altLang="ja-JP" dirty="0" smtClean="0"/>
              <a:t>og10(L/E) km/</a:t>
            </a:r>
            <a:r>
              <a:rPr kumimoji="1" lang="en-US" altLang="ja-JP" dirty="0" err="1" smtClean="0"/>
              <a:t>GeV</a:t>
            </a:r>
            <a:endParaRPr kumimoji="1" lang="ja-JP" altLang="en-US" dirty="0"/>
          </a:p>
        </p:txBody>
      </p:sp>
      <p:pic>
        <p:nvPicPr>
          <p:cNvPr id="38" name="図 37"/>
          <p:cNvPicPr>
            <a:picLocks noChangeAspect="1"/>
          </p:cNvPicPr>
          <p:nvPr/>
        </p:nvPicPr>
        <p:blipFill>
          <a:blip r:embed="rId9"/>
          <a:stretch>
            <a:fillRect/>
          </a:stretch>
        </p:blipFill>
        <p:spPr>
          <a:xfrm>
            <a:off x="900217" y="3063876"/>
            <a:ext cx="3871123" cy="3392761"/>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117656103"/>
              </p:ext>
            </p:extLst>
          </p:nvPr>
        </p:nvGraphicFramePr>
        <p:xfrm>
          <a:off x="3176588" y="3076575"/>
          <a:ext cx="2667000" cy="544513"/>
        </p:xfrm>
        <a:graphic>
          <a:graphicData uri="http://schemas.openxmlformats.org/presentationml/2006/ole">
            <mc:AlternateContent xmlns:mc="http://schemas.openxmlformats.org/markup-compatibility/2006">
              <mc:Choice xmlns:v="urn:schemas-microsoft-com:vml" Requires="v">
                <p:oleObj spid="_x0000_s2112" name="数式" r:id="rId10" imgW="1180800" imgH="241200" progId="Equation.3">
                  <p:embed/>
                </p:oleObj>
              </mc:Choice>
              <mc:Fallback>
                <p:oleObj name="数式" r:id="rId10" imgW="1180800" imgH="241200" progId="Equation.3">
                  <p:embed/>
                  <p:pic>
                    <p:nvPicPr>
                      <p:cNvPr id="0" name=""/>
                      <p:cNvPicPr/>
                      <p:nvPr/>
                    </p:nvPicPr>
                    <p:blipFill>
                      <a:blip r:embed="rId11"/>
                      <a:stretch>
                        <a:fillRect/>
                      </a:stretch>
                    </p:blipFill>
                    <p:spPr>
                      <a:xfrm>
                        <a:off x="3176588" y="3076575"/>
                        <a:ext cx="2667000" cy="544513"/>
                      </a:xfrm>
                      <a:prstGeom prst="rect">
                        <a:avLst/>
                      </a:prstGeom>
                    </p:spPr>
                  </p:pic>
                </p:oleObj>
              </mc:Fallback>
            </mc:AlternateContent>
          </a:graphicData>
        </a:graphic>
      </p:graphicFrame>
      <p:sp>
        <p:nvSpPr>
          <p:cNvPr id="9" name="テキスト ボックス 8"/>
          <p:cNvSpPr txBox="1"/>
          <p:nvPr/>
        </p:nvSpPr>
        <p:spPr>
          <a:xfrm>
            <a:off x="1493950" y="4439797"/>
            <a:ext cx="798469" cy="400110"/>
          </a:xfrm>
          <a:prstGeom prst="rect">
            <a:avLst/>
          </a:prstGeom>
          <a:noFill/>
        </p:spPr>
        <p:txBody>
          <a:bodyPr wrap="square" rtlCol="0">
            <a:spAutoFit/>
          </a:bodyPr>
          <a:lstStyle/>
          <a:p>
            <a:r>
              <a:rPr kumimoji="1" lang="en-US" altLang="ja-JP" sz="2000" dirty="0" smtClean="0"/>
              <a:t>Earth</a:t>
            </a:r>
            <a:endParaRPr kumimoji="1" lang="ja-JP" altLang="en-US" sz="2000" dirty="0"/>
          </a:p>
        </p:txBody>
      </p:sp>
      <p:sp>
        <p:nvSpPr>
          <p:cNvPr id="10" name="正方形/長方形 9"/>
          <p:cNvSpPr/>
          <p:nvPr/>
        </p:nvSpPr>
        <p:spPr>
          <a:xfrm>
            <a:off x="2561651" y="3375269"/>
            <a:ext cx="488731" cy="40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8643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スーパーカミオカンデの測定</a:t>
            </a:r>
            <a:r>
              <a:rPr lang="ja-JP" altLang="en-US" dirty="0"/>
              <a:t>結果</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5625332" y="1405131"/>
            <a:ext cx="4207441" cy="4351338"/>
          </a:xfrm>
          <a:prstGeom prst="rect">
            <a:avLst/>
          </a:prstGeom>
        </p:spPr>
      </p:pic>
      <mc:AlternateContent xmlns:mc="http://schemas.openxmlformats.org/markup-compatibility/2006" xmlns:a14="http://schemas.microsoft.com/office/drawing/2010/main">
        <mc:Choice Requires="a14">
          <p:sp>
            <p:nvSpPr>
              <p:cNvPr id="11" name="テキスト ボックス 10"/>
              <p:cNvSpPr txBox="1"/>
              <p:nvPr/>
            </p:nvSpPr>
            <p:spPr>
              <a:xfrm rot="10800000">
                <a:off x="5187516" y="2549631"/>
                <a:ext cx="483979" cy="2062338"/>
              </a:xfrm>
              <a:prstGeom prst="rect">
                <a:avLst/>
              </a:prstGeom>
              <a:noFill/>
            </p:spPr>
            <p:txBody>
              <a:bodyPr vert="eaVert" wrap="square" rtlCol="0">
                <a:spAutoFit/>
              </a:bodyPr>
              <a:lstStyle/>
              <a:p>
                <a:r>
                  <a:rPr kumimoji="1" lang="en-US" altLang="ja-JP" dirty="0" smtClean="0"/>
                  <a:t>Number of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𝜈</m:t>
                        </m:r>
                      </m:e>
                      <m:sub>
                        <m:r>
                          <a:rPr lang="en-US" altLang="ja-JP" i="1">
                            <a:latin typeface="Cambria Math" panose="02040503050406030204" pitchFamily="18" charset="0"/>
                          </a:rPr>
                          <m:t>𝜇</m:t>
                        </m:r>
                      </m:sub>
                    </m:sSub>
                  </m:oMath>
                </a14:m>
                <a:r>
                  <a:rPr kumimoji="1" lang="en-US" altLang="ja-JP" dirty="0" smtClean="0"/>
                  <a:t> Events</a:t>
                </a:r>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rot="10800000">
                <a:off x="5187516" y="2549631"/>
                <a:ext cx="483979" cy="2062338"/>
              </a:xfrm>
              <a:prstGeom prst="rect">
                <a:avLst/>
              </a:prstGeom>
              <a:blipFill rotWithShape="0">
                <a:blip r:embed="rId4"/>
                <a:stretch>
                  <a:fillRect t="-3835" r="-7595" b="-4720"/>
                </a:stretch>
              </a:blipFill>
            </p:spPr>
            <p:txBody>
              <a:bodyPr/>
              <a:lstStyle/>
              <a:p>
                <a:r>
                  <a:rPr lang="ja-JP" altLang="en-US">
                    <a:noFill/>
                  </a:rPr>
                  <a:t> </a:t>
                </a:r>
              </a:p>
            </p:txBody>
          </p:sp>
        </mc:Fallback>
      </mc:AlternateContent>
      <p:sp>
        <p:nvSpPr>
          <p:cNvPr id="18" name="テキスト ボックス 17"/>
          <p:cNvSpPr txBox="1"/>
          <p:nvPr/>
        </p:nvSpPr>
        <p:spPr>
          <a:xfrm>
            <a:off x="8370886" y="5658832"/>
            <a:ext cx="1524776" cy="369332"/>
          </a:xfrm>
          <a:prstGeom prst="rect">
            <a:avLst/>
          </a:prstGeom>
          <a:noFill/>
        </p:spPr>
        <p:txBody>
          <a:bodyPr wrap="none" rtlCol="0">
            <a:spAutoFit/>
          </a:bodyPr>
          <a:lstStyle/>
          <a:p>
            <a:r>
              <a:rPr lang="ja-JP" altLang="en-US" dirty="0" smtClean="0"/>
              <a:t>上（天頂）から</a:t>
            </a:r>
            <a:endParaRPr kumimoji="1" lang="ja-JP" altLang="en-US" dirty="0"/>
          </a:p>
        </p:txBody>
      </p:sp>
      <p:sp>
        <p:nvSpPr>
          <p:cNvPr id="19" name="テキスト ボックス 18"/>
          <p:cNvSpPr txBox="1"/>
          <p:nvPr/>
        </p:nvSpPr>
        <p:spPr>
          <a:xfrm>
            <a:off x="6015855" y="2452705"/>
            <a:ext cx="2565575" cy="369332"/>
          </a:xfrm>
          <a:prstGeom prst="rect">
            <a:avLst/>
          </a:prstGeom>
          <a:noFill/>
        </p:spPr>
        <p:txBody>
          <a:bodyPr wrap="square" rtlCol="0">
            <a:spAutoFit/>
          </a:bodyPr>
          <a:lstStyle/>
          <a:p>
            <a:r>
              <a:rPr lang="en-US" altLang="ja-JP" dirty="0">
                <a:solidFill>
                  <a:srgbClr val="FF0000"/>
                </a:solidFill>
              </a:rPr>
              <a:t>e</a:t>
            </a:r>
            <a:r>
              <a:rPr kumimoji="1" lang="en-US" altLang="ja-JP" dirty="0" smtClean="0">
                <a:solidFill>
                  <a:srgbClr val="FF0000"/>
                </a:solidFill>
              </a:rPr>
              <a:t>xpectation</a:t>
            </a:r>
            <a:r>
              <a:rPr kumimoji="1" lang="ja-JP" altLang="en-US" dirty="0" smtClean="0">
                <a:solidFill>
                  <a:srgbClr val="FF0000"/>
                </a:solidFill>
              </a:rPr>
              <a:t>（振動</a:t>
            </a:r>
            <a:r>
              <a:rPr lang="ja-JP" altLang="en-US" dirty="0">
                <a:solidFill>
                  <a:srgbClr val="FF0000"/>
                </a:solidFill>
              </a:rPr>
              <a:t>あり</a:t>
            </a:r>
            <a:r>
              <a:rPr kumimoji="1" lang="ja-JP" altLang="en-US" dirty="0" smtClean="0">
                <a:solidFill>
                  <a:srgbClr val="FF0000"/>
                </a:solidFill>
              </a:rPr>
              <a:t>）</a:t>
            </a:r>
            <a:endParaRPr kumimoji="1" lang="ja-JP" altLang="en-US" dirty="0">
              <a:solidFill>
                <a:srgbClr val="FF0000"/>
              </a:solidFill>
            </a:endParaRPr>
          </a:p>
        </p:txBody>
      </p:sp>
      <p:sp>
        <p:nvSpPr>
          <p:cNvPr id="21" name="テキスト ボックス 20"/>
          <p:cNvSpPr txBox="1"/>
          <p:nvPr/>
        </p:nvSpPr>
        <p:spPr>
          <a:xfrm>
            <a:off x="7729052" y="4056236"/>
            <a:ext cx="1297406" cy="369332"/>
          </a:xfrm>
          <a:prstGeom prst="rect">
            <a:avLst/>
          </a:prstGeom>
          <a:noFill/>
        </p:spPr>
        <p:txBody>
          <a:bodyPr wrap="none" rtlCol="0">
            <a:spAutoFit/>
          </a:bodyPr>
          <a:lstStyle/>
          <a:p>
            <a:r>
              <a:rPr kumimoji="1" lang="en-US" altLang="ja-JP" dirty="0" smtClean="0"/>
              <a:t>observation</a:t>
            </a:r>
            <a:endParaRPr kumimoji="1" lang="ja-JP" altLang="en-US" dirty="0"/>
          </a:p>
        </p:txBody>
      </p:sp>
      <p:pic>
        <p:nvPicPr>
          <p:cNvPr id="22" name="図 21"/>
          <p:cNvPicPr>
            <a:picLocks noChangeAspect="1"/>
          </p:cNvPicPr>
          <p:nvPr/>
        </p:nvPicPr>
        <p:blipFill>
          <a:blip r:embed="rId5"/>
          <a:stretch>
            <a:fillRect/>
          </a:stretch>
        </p:blipFill>
        <p:spPr>
          <a:xfrm>
            <a:off x="9923577" y="584095"/>
            <a:ext cx="2009877" cy="1761513"/>
          </a:xfrm>
          <a:prstGeom prst="rect">
            <a:avLst/>
          </a:prstGeom>
          <a:ln>
            <a:solidFill>
              <a:srgbClr val="002060"/>
            </a:solidFill>
          </a:ln>
        </p:spPr>
      </p:pic>
      <p:sp>
        <p:nvSpPr>
          <p:cNvPr id="5" name="テキスト ボックス 4"/>
          <p:cNvSpPr txBox="1"/>
          <p:nvPr/>
        </p:nvSpPr>
        <p:spPr>
          <a:xfrm>
            <a:off x="9820519" y="584095"/>
            <a:ext cx="1107996" cy="369332"/>
          </a:xfrm>
          <a:prstGeom prst="rect">
            <a:avLst/>
          </a:prstGeom>
          <a:noFill/>
        </p:spPr>
        <p:txBody>
          <a:bodyPr wrap="none" rtlCol="0">
            <a:spAutoFit/>
          </a:bodyPr>
          <a:lstStyle/>
          <a:p>
            <a:r>
              <a:rPr kumimoji="1" lang="ja-JP" altLang="en-US" dirty="0" smtClean="0"/>
              <a:t>上（天頂）</a:t>
            </a:r>
            <a:endParaRPr kumimoji="1" lang="ja-JP" altLang="en-US" dirty="0"/>
          </a:p>
        </p:txBody>
      </p:sp>
      <p:sp>
        <p:nvSpPr>
          <p:cNvPr id="7" name="テキスト ボックス 6"/>
          <p:cNvSpPr txBox="1"/>
          <p:nvPr/>
        </p:nvSpPr>
        <p:spPr>
          <a:xfrm>
            <a:off x="10325115" y="2030292"/>
            <a:ext cx="415498" cy="369332"/>
          </a:xfrm>
          <a:prstGeom prst="rect">
            <a:avLst/>
          </a:prstGeom>
          <a:noFill/>
        </p:spPr>
        <p:txBody>
          <a:bodyPr wrap="none" rtlCol="0">
            <a:spAutoFit/>
          </a:bodyPr>
          <a:lstStyle/>
          <a:p>
            <a:r>
              <a:rPr kumimoji="1" lang="ja-JP" altLang="en-US" dirty="0" smtClean="0"/>
              <a:t>下</a:t>
            </a:r>
            <a:endParaRPr kumimoji="1" lang="ja-JP" altLang="en-US" dirty="0"/>
          </a:p>
        </p:txBody>
      </p:sp>
      <p:sp>
        <p:nvSpPr>
          <p:cNvPr id="24" name="テキスト ボックス 23"/>
          <p:cNvSpPr txBox="1"/>
          <p:nvPr/>
        </p:nvSpPr>
        <p:spPr>
          <a:xfrm>
            <a:off x="5688221" y="5663379"/>
            <a:ext cx="832279" cy="369332"/>
          </a:xfrm>
          <a:prstGeom prst="rect">
            <a:avLst/>
          </a:prstGeom>
          <a:noFill/>
        </p:spPr>
        <p:txBody>
          <a:bodyPr wrap="none" rtlCol="0">
            <a:spAutoFit/>
          </a:bodyPr>
          <a:lstStyle/>
          <a:p>
            <a:r>
              <a:rPr lang="ja-JP" altLang="en-US" dirty="0"/>
              <a:t>下</a:t>
            </a:r>
            <a:r>
              <a:rPr lang="ja-JP" altLang="en-US" dirty="0" smtClean="0"/>
              <a:t>から</a:t>
            </a:r>
            <a:endParaRPr kumimoji="1" lang="ja-JP" altLang="en-US" dirty="0"/>
          </a:p>
        </p:txBody>
      </p:sp>
      <p:cxnSp>
        <p:nvCxnSpPr>
          <p:cNvPr id="9" name="直線矢印コネクタ 8"/>
          <p:cNvCxnSpPr/>
          <p:nvPr/>
        </p:nvCxnSpPr>
        <p:spPr>
          <a:xfrm>
            <a:off x="6604100" y="5843498"/>
            <a:ext cx="1752220" cy="0"/>
          </a:xfrm>
          <a:prstGeom prst="straightConnector1">
            <a:avLst/>
          </a:prstGeom>
          <a:ln w="25400">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382857" y="1405131"/>
            <a:ext cx="4804659" cy="4653161"/>
            <a:chOff x="399141" y="1825625"/>
            <a:chExt cx="4804659" cy="4653161"/>
          </a:xfrm>
        </p:grpSpPr>
        <p:grpSp>
          <p:nvGrpSpPr>
            <p:cNvPr id="3" name="グループ化 2"/>
            <p:cNvGrpSpPr/>
            <p:nvPr/>
          </p:nvGrpSpPr>
          <p:grpSpPr>
            <a:xfrm>
              <a:off x="399141" y="1825625"/>
              <a:ext cx="4804659" cy="4627580"/>
              <a:chOff x="6305301" y="1825625"/>
              <a:chExt cx="4804659" cy="4627580"/>
            </a:xfrm>
          </p:grpSpPr>
          <p:pic>
            <p:nvPicPr>
              <p:cNvPr id="6" name="図 5"/>
              <p:cNvPicPr>
                <a:picLocks noChangeAspect="1"/>
              </p:cNvPicPr>
              <p:nvPr/>
            </p:nvPicPr>
            <p:blipFill>
              <a:blip r:embed="rId6"/>
              <a:stretch>
                <a:fillRect/>
              </a:stretch>
            </p:blipFill>
            <p:spPr>
              <a:xfrm>
                <a:off x="6547291" y="1825625"/>
                <a:ext cx="4562669" cy="4417333"/>
              </a:xfrm>
              <a:prstGeom prst="rect">
                <a:avLst/>
              </a:prstGeom>
            </p:spPr>
          </p:pic>
          <p:sp>
            <p:nvSpPr>
              <p:cNvPr id="13" name="テキスト ボックス 12"/>
              <p:cNvSpPr txBox="1"/>
              <p:nvPr/>
            </p:nvSpPr>
            <p:spPr>
              <a:xfrm>
                <a:off x="7598979" y="2453640"/>
                <a:ext cx="2565575" cy="369332"/>
              </a:xfrm>
              <a:prstGeom prst="rect">
                <a:avLst/>
              </a:prstGeom>
              <a:noFill/>
            </p:spPr>
            <p:txBody>
              <a:bodyPr wrap="square" rtlCol="0">
                <a:spAutoFit/>
              </a:bodyPr>
              <a:lstStyle/>
              <a:p>
                <a:r>
                  <a:rPr lang="en-US" altLang="ja-JP" dirty="0">
                    <a:solidFill>
                      <a:srgbClr val="FF0000"/>
                    </a:solidFill>
                  </a:rPr>
                  <a:t>e</a:t>
                </a:r>
                <a:r>
                  <a:rPr kumimoji="1" lang="en-US" altLang="ja-JP" dirty="0" smtClean="0">
                    <a:solidFill>
                      <a:srgbClr val="FF0000"/>
                    </a:solidFill>
                  </a:rPr>
                  <a:t>xpectation</a:t>
                </a:r>
                <a:r>
                  <a:rPr kumimoji="1" lang="ja-JP" altLang="en-US" dirty="0" smtClean="0">
                    <a:solidFill>
                      <a:srgbClr val="FF0000"/>
                    </a:solidFill>
                  </a:rPr>
                  <a:t>（振動なし）</a:t>
                </a:r>
                <a:endParaRPr kumimoji="1" lang="ja-JP" altLang="en-US" dirty="0">
                  <a:solidFill>
                    <a:srgbClr val="FF0000"/>
                  </a:solidFill>
                </a:endParaRPr>
              </a:p>
            </p:txBody>
          </p:sp>
          <p:sp>
            <p:nvSpPr>
              <p:cNvPr id="14" name="テキスト ボックス 13"/>
              <p:cNvSpPr txBox="1"/>
              <p:nvPr/>
            </p:nvSpPr>
            <p:spPr>
              <a:xfrm>
                <a:off x="9159240" y="4373880"/>
                <a:ext cx="1297406" cy="369332"/>
              </a:xfrm>
              <a:prstGeom prst="rect">
                <a:avLst/>
              </a:prstGeom>
              <a:noFill/>
            </p:spPr>
            <p:txBody>
              <a:bodyPr wrap="none" rtlCol="0">
                <a:spAutoFit/>
              </a:bodyPr>
              <a:lstStyle/>
              <a:p>
                <a:r>
                  <a:rPr kumimoji="1" lang="en-US" altLang="ja-JP" dirty="0" smtClean="0"/>
                  <a:t>observation</a:t>
                </a:r>
                <a:endParaRPr kumimoji="1" lang="ja-JP" altLang="en-US" dirty="0"/>
              </a:p>
            </p:txBody>
          </p:sp>
          <mc:AlternateContent xmlns:mc="http://schemas.openxmlformats.org/markup-compatibility/2006" xmlns:a14="http://schemas.microsoft.com/office/drawing/2010/main">
            <mc:Choice Requires="a14">
              <p:sp>
                <p:nvSpPr>
                  <p:cNvPr id="15" name="テキスト ボックス 14"/>
                  <p:cNvSpPr txBox="1"/>
                  <p:nvPr/>
                </p:nvSpPr>
                <p:spPr>
                  <a:xfrm rot="10800000">
                    <a:off x="6305301" y="2932073"/>
                    <a:ext cx="483979" cy="2138442"/>
                  </a:xfrm>
                  <a:prstGeom prst="rect">
                    <a:avLst/>
                  </a:prstGeom>
                  <a:noFill/>
                </p:spPr>
                <p:txBody>
                  <a:bodyPr vert="eaVert" wrap="square" rtlCol="0">
                    <a:spAutoFit/>
                  </a:bodyPr>
                  <a:lstStyle/>
                  <a:p>
                    <a:r>
                      <a:rPr kumimoji="1" lang="en-US" altLang="ja-JP" dirty="0" smtClean="0"/>
                      <a:t>Number of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𝜈</m:t>
                            </m:r>
                          </m:e>
                          <m:sub>
                            <m:r>
                              <a:rPr kumimoji="1" lang="en-US" altLang="ja-JP" b="0" i="1" smtClean="0">
                                <a:latin typeface="Cambria Math" panose="02040503050406030204" pitchFamily="18" charset="0"/>
                              </a:rPr>
                              <m:t>𝜇</m:t>
                            </m:r>
                          </m:sub>
                        </m:sSub>
                      </m:oMath>
                    </a14:m>
                    <a:r>
                      <a:rPr kumimoji="1" lang="en-US" altLang="ja-JP" dirty="0" smtClean="0"/>
                      <a:t> Events</a:t>
                    </a:r>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rot="10800000">
                    <a:off x="6305301" y="2932073"/>
                    <a:ext cx="483979" cy="2138442"/>
                  </a:xfrm>
                  <a:prstGeom prst="rect">
                    <a:avLst/>
                  </a:prstGeom>
                  <a:blipFill rotWithShape="0">
                    <a:blip r:embed="rId7"/>
                    <a:stretch>
                      <a:fillRect t="-285" r="-7595" b="-4558"/>
                    </a:stretch>
                  </a:blipFill>
                </p:spPr>
                <p:txBody>
                  <a:bodyPr/>
                  <a:lstStyle/>
                  <a:p>
                    <a:r>
                      <a:rPr lang="ja-JP" altLang="en-US">
                        <a:noFill/>
                      </a:rPr>
                      <a:t> </a:t>
                    </a:r>
                  </a:p>
                </p:txBody>
              </p:sp>
            </mc:Fallback>
          </mc:AlternateContent>
          <p:sp>
            <p:nvSpPr>
              <p:cNvPr id="16" name="テキスト ボックス 15"/>
              <p:cNvSpPr txBox="1"/>
              <p:nvPr/>
            </p:nvSpPr>
            <p:spPr>
              <a:xfrm>
                <a:off x="6817819" y="6083873"/>
                <a:ext cx="832279" cy="369332"/>
              </a:xfrm>
              <a:prstGeom prst="rect">
                <a:avLst/>
              </a:prstGeom>
              <a:noFill/>
            </p:spPr>
            <p:txBody>
              <a:bodyPr wrap="none" rtlCol="0">
                <a:spAutoFit/>
              </a:bodyPr>
              <a:lstStyle/>
              <a:p>
                <a:r>
                  <a:rPr lang="ja-JP" altLang="en-US" dirty="0"/>
                  <a:t>下から</a:t>
                </a:r>
                <a:endParaRPr kumimoji="1" lang="ja-JP" altLang="en-US" dirty="0"/>
              </a:p>
            </p:txBody>
          </p:sp>
        </p:grpSp>
        <p:sp>
          <p:nvSpPr>
            <p:cNvPr id="25" name="テキスト ボックス 24"/>
            <p:cNvSpPr txBox="1"/>
            <p:nvPr/>
          </p:nvSpPr>
          <p:spPr>
            <a:xfrm>
              <a:off x="3679024" y="6109454"/>
              <a:ext cx="1524776" cy="369332"/>
            </a:xfrm>
            <a:prstGeom prst="rect">
              <a:avLst/>
            </a:prstGeom>
            <a:noFill/>
          </p:spPr>
          <p:txBody>
            <a:bodyPr wrap="none" rtlCol="0">
              <a:spAutoFit/>
            </a:bodyPr>
            <a:lstStyle/>
            <a:p>
              <a:r>
                <a:rPr lang="ja-JP" altLang="en-US" dirty="0" smtClean="0"/>
                <a:t>上（天頂）から</a:t>
              </a:r>
              <a:endParaRPr kumimoji="1" lang="ja-JP" altLang="en-US" dirty="0"/>
            </a:p>
          </p:txBody>
        </p:sp>
        <p:cxnSp>
          <p:nvCxnSpPr>
            <p:cNvPr id="26" name="直線矢印コネクタ 25"/>
            <p:cNvCxnSpPr/>
            <p:nvPr/>
          </p:nvCxnSpPr>
          <p:spPr>
            <a:xfrm>
              <a:off x="1926804" y="6294120"/>
              <a:ext cx="1752220" cy="0"/>
            </a:xfrm>
            <a:prstGeom prst="straightConnector1">
              <a:avLst/>
            </a:prstGeom>
            <a:ln w="25400">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grpSp>
      <p:sp>
        <p:nvSpPr>
          <p:cNvPr id="27" name="テキスト ボックス 26"/>
          <p:cNvSpPr txBox="1"/>
          <p:nvPr/>
        </p:nvSpPr>
        <p:spPr>
          <a:xfrm>
            <a:off x="2575068" y="6208173"/>
            <a:ext cx="6558206" cy="584775"/>
          </a:xfrm>
          <a:prstGeom prst="rect">
            <a:avLst/>
          </a:prstGeom>
          <a:noFill/>
        </p:spPr>
        <p:txBody>
          <a:bodyPr wrap="none" rtlCol="0">
            <a:spAutoFit/>
          </a:bodyPr>
          <a:lstStyle/>
          <a:p>
            <a:r>
              <a:rPr kumimoji="1" lang="ja-JP" altLang="en-US" sz="3200" dirty="0" smtClean="0"/>
              <a:t>ニュートリノ振動の存在が明らかに！</a:t>
            </a:r>
            <a:endParaRPr kumimoji="1" lang="ja-JP" altLang="en-US" sz="3200" dirty="0"/>
          </a:p>
        </p:txBody>
      </p:sp>
    </p:spTree>
    <p:extLst>
      <p:ext uri="{BB962C8B-B14F-4D97-AF65-F5344CB8AC3E}">
        <p14:creationId xmlns:p14="http://schemas.microsoft.com/office/powerpoint/2010/main" val="2035185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71" name="Group 11"/>
          <p:cNvGrpSpPr>
            <a:grpSpLocks/>
          </p:cNvGrpSpPr>
          <p:nvPr/>
        </p:nvGrpSpPr>
        <p:grpSpPr bwMode="auto">
          <a:xfrm>
            <a:off x="1758404" y="186407"/>
            <a:ext cx="8674076" cy="5893595"/>
            <a:chOff x="0" y="-41"/>
            <a:chExt cx="7771" cy="5280"/>
          </a:xfrm>
        </p:grpSpPr>
        <p:sp>
          <p:nvSpPr>
            <p:cNvPr id="15361" name="Rectangle 1"/>
            <p:cNvSpPr>
              <a:spLocks/>
            </p:cNvSpPr>
            <p:nvPr/>
          </p:nvSpPr>
          <p:spPr bwMode="auto">
            <a:xfrm>
              <a:off x="597" y="-41"/>
              <a:ext cx="657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3375" dirty="0">
                  <a:ea typeface="ＭＳ Ｐゴシック" panose="020B0600070205080204" pitchFamily="50" charset="-128"/>
                </a:rPr>
                <a:t>太陽ニュートリノの観測に</a:t>
              </a:r>
              <a:r>
                <a:rPr lang="ja-JP" altLang="en-US" sz="3375" dirty="0" smtClean="0">
                  <a:ea typeface="ＭＳ Ｐゴシック" panose="020B0600070205080204" pitchFamily="50" charset="-128"/>
                </a:rPr>
                <a:t>よる   </a:t>
              </a:r>
              <a:r>
                <a:rPr lang="ja-JP" altLang="en-US" sz="3375" dirty="0">
                  <a:ea typeface="ＭＳ Ｐゴシック" panose="020B0600070205080204" pitchFamily="50" charset="-128"/>
                </a:rPr>
                <a:t>　の決定</a:t>
              </a:r>
            </a:p>
          </p:txBody>
        </p:sp>
        <p:pic>
          <p:nvPicPr>
            <p:cNvPr id="1536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0"/>
              <a:ext cx="7771"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5363" name="Rectangle 3"/>
            <p:cNvSpPr>
              <a:spLocks/>
            </p:cNvSpPr>
            <p:nvPr/>
          </p:nvSpPr>
          <p:spPr bwMode="auto">
            <a:xfrm>
              <a:off x="338" y="684"/>
              <a:ext cx="297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953">
                  <a:ea typeface="ＭＳ Ｐゴシック" panose="020B0600070205080204" pitchFamily="50" charset="-128"/>
                </a:rPr>
                <a:t>ニュートリノ混合の式</a:t>
              </a:r>
            </a:p>
          </p:txBody>
        </p:sp>
        <p:sp>
          <p:nvSpPr>
            <p:cNvPr id="15364" name="Line 4"/>
            <p:cNvSpPr>
              <a:spLocks noChangeShapeType="1"/>
            </p:cNvSpPr>
            <p:nvPr/>
          </p:nvSpPr>
          <p:spPr bwMode="auto">
            <a:xfrm rot="10800000" flipH="1">
              <a:off x="4238" y="2972"/>
              <a:ext cx="1406" cy="619"/>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sz="1266"/>
            </a:p>
          </p:txBody>
        </p:sp>
        <p:sp>
          <p:nvSpPr>
            <p:cNvPr id="15365" name="Rectangle 5"/>
            <p:cNvSpPr>
              <a:spLocks/>
            </p:cNvSpPr>
            <p:nvPr/>
          </p:nvSpPr>
          <p:spPr bwMode="auto">
            <a:xfrm>
              <a:off x="173" y="3276"/>
              <a:ext cx="13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953">
                  <a:ea typeface="ＭＳ Ｐゴシック" panose="020B0600070205080204" pitchFamily="50" charset="-128"/>
                </a:rPr>
                <a:t>振動確率</a:t>
              </a:r>
            </a:p>
          </p:txBody>
        </p:sp>
        <p:sp>
          <p:nvSpPr>
            <p:cNvPr id="15366" name="Rectangle 6"/>
            <p:cNvSpPr>
              <a:spLocks/>
            </p:cNvSpPr>
            <p:nvPr/>
          </p:nvSpPr>
          <p:spPr bwMode="auto">
            <a:xfrm>
              <a:off x="2392" y="4832"/>
              <a:ext cx="429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953" dirty="0">
                  <a:ea typeface="ＭＳ Ｐゴシック" panose="020B0600070205080204" pitchFamily="50" charset="-128"/>
                </a:rPr>
                <a:t>は　</a:t>
              </a:r>
              <a:r>
                <a:rPr lang="ja-JP" altLang="en-US" sz="2953" dirty="0" smtClean="0">
                  <a:ea typeface="ＭＳ Ｐゴシック" panose="020B0600070205080204" pitchFamily="50" charset="-128"/>
                </a:rPr>
                <a:t> の</a:t>
              </a:r>
              <a:r>
                <a:rPr lang="ja-JP" altLang="en-US" sz="2953" dirty="0">
                  <a:ea typeface="ＭＳ Ｐゴシック" panose="020B0600070205080204" pitchFamily="50" charset="-128"/>
                </a:rPr>
                <a:t>変化を見ればわかる！</a:t>
              </a:r>
            </a:p>
          </p:txBody>
        </p:sp>
        <p:pic>
          <p:nvPicPr>
            <p:cNvPr id="1536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 y="4896"/>
              <a:ext cx="39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 y="4944"/>
              <a:ext cx="2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69"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 y="47"/>
              <a:ext cx="39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370"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 y="3792"/>
              <a:ext cx="537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extLst>
      <p:ext uri="{BB962C8B-B14F-4D97-AF65-F5344CB8AC3E}">
        <p14:creationId xmlns:p14="http://schemas.microsoft.com/office/powerpoint/2010/main" val="225512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131219" y="-2232"/>
            <a:ext cx="7929563" cy="1111746"/>
          </a:xfrm>
          <a:ln/>
        </p:spPr>
        <p:txBody>
          <a:bodyPr/>
          <a:lstStyle/>
          <a:p>
            <a:r>
              <a:rPr lang="ja-JP" altLang="en-US" sz="3375" dirty="0">
                <a:ea typeface="ＭＳ Ｐゴシック" panose="020B0600070205080204" pitchFamily="50" charset="-128"/>
              </a:rPr>
              <a:t>太陽ニュートリノの測定による　</a:t>
            </a:r>
            <a:r>
              <a:rPr lang="ja-JP" altLang="en-US" sz="3375" dirty="0" smtClean="0">
                <a:ea typeface="ＭＳ Ｐゴシック" panose="020B0600070205080204" pitchFamily="50" charset="-128"/>
              </a:rPr>
              <a:t>  の</a:t>
            </a:r>
            <a:r>
              <a:rPr lang="ja-JP" altLang="en-US" sz="3375" dirty="0">
                <a:ea typeface="ＭＳ Ｐゴシック" panose="020B0600070205080204" pitchFamily="50" charset="-128"/>
              </a:rPr>
              <a:t>測定</a:t>
            </a:r>
          </a:p>
        </p:txBody>
      </p:sp>
      <p:grpSp>
        <p:nvGrpSpPr>
          <p:cNvPr id="16399" name="Group 15"/>
          <p:cNvGrpSpPr>
            <a:grpSpLocks/>
          </p:cNvGrpSpPr>
          <p:nvPr/>
        </p:nvGrpSpPr>
        <p:grpSpPr bwMode="auto">
          <a:xfrm>
            <a:off x="1142256" y="406300"/>
            <a:ext cx="9338221" cy="6058794"/>
            <a:chOff x="0" y="-36"/>
            <a:chExt cx="8366" cy="5428"/>
          </a:xfrm>
        </p:grpSpPr>
        <p:sp>
          <p:nvSpPr>
            <p:cNvPr id="16386" name="Rectangle 2"/>
            <p:cNvSpPr>
              <a:spLocks/>
            </p:cNvSpPr>
            <p:nvPr/>
          </p:nvSpPr>
          <p:spPr bwMode="auto">
            <a:xfrm>
              <a:off x="711" y="552"/>
              <a:ext cx="59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r>
                <a:rPr lang="ja-JP" altLang="en-US" sz="2531">
                  <a:ea typeface="ＭＳ Ｐゴシック" panose="020B0600070205080204" pitchFamily="50" charset="-128"/>
                </a:rPr>
                <a:t>・太陽と地球の距離</a:t>
              </a:r>
              <a:r>
                <a:rPr lang="en-US" altLang="ja-JP" sz="2531">
                  <a:ea typeface="ＭＳ Ｐゴシック" panose="020B0600070205080204" pitchFamily="50" charset="-128"/>
                </a:rPr>
                <a:t>L</a:t>
              </a:r>
              <a:r>
                <a:rPr lang="ja-JP" altLang="en-US" sz="2531">
                  <a:ea typeface="ＭＳ Ｐゴシック" panose="020B0600070205080204" pitchFamily="50" charset="-128"/>
                </a:rPr>
                <a:t>＝</a:t>
              </a:r>
              <a:r>
                <a:rPr lang="en-US" altLang="ja-JP" sz="2531">
                  <a:ea typeface="ＭＳ Ｐゴシック" panose="020B0600070205080204" pitchFamily="50" charset="-128"/>
                </a:rPr>
                <a:t>1</a:t>
              </a:r>
              <a:r>
                <a:rPr lang="ja-JP" altLang="en-US" sz="2531">
                  <a:ea typeface="ＭＳ Ｐゴシック" panose="020B0600070205080204" pitchFamily="50" charset="-128"/>
                </a:rPr>
                <a:t>億</a:t>
              </a:r>
              <a:r>
                <a:rPr lang="en-US" altLang="ja-JP" sz="2531">
                  <a:ea typeface="ＭＳ Ｐゴシック" panose="020B0600070205080204" pitchFamily="50" charset="-128"/>
                </a:rPr>
                <a:t>5</a:t>
              </a:r>
              <a:r>
                <a:rPr lang="ja-JP" altLang="en-US" sz="2531">
                  <a:ea typeface="ＭＳ Ｐゴシック" panose="020B0600070205080204" pitchFamily="50" charset="-128"/>
                </a:rPr>
                <a:t>千万</a:t>
              </a:r>
              <a:r>
                <a:rPr lang="en-US" altLang="ja-JP" sz="2531">
                  <a:ea typeface="ＭＳ Ｐゴシック" panose="020B0600070205080204" pitchFamily="50" charset="-128"/>
                </a:rPr>
                <a:t>km</a:t>
              </a:r>
            </a:p>
          </p:txBody>
        </p:sp>
        <p:sp>
          <p:nvSpPr>
            <p:cNvPr id="16387" name="Line 3"/>
            <p:cNvSpPr>
              <a:spLocks noChangeShapeType="1"/>
            </p:cNvSpPr>
            <p:nvPr/>
          </p:nvSpPr>
          <p:spPr bwMode="auto">
            <a:xfrm rot="10800000">
              <a:off x="3752" y="1125"/>
              <a:ext cx="1014" cy="2"/>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sz="1266"/>
            </a:p>
          </p:txBody>
        </p:sp>
        <p:sp>
          <p:nvSpPr>
            <p:cNvPr id="16388" name="Rectangle 4"/>
            <p:cNvSpPr>
              <a:spLocks/>
            </p:cNvSpPr>
            <p:nvPr/>
          </p:nvSpPr>
          <p:spPr bwMode="auto">
            <a:xfrm>
              <a:off x="5246" y="953"/>
              <a:ext cx="284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531">
                  <a:ea typeface="ＭＳ Ｐゴシック" panose="020B0600070205080204" pitchFamily="50" charset="-128"/>
                </a:rPr>
                <a:t>ニュートリノ振動の期待</a:t>
              </a:r>
            </a:p>
          </p:txBody>
        </p:sp>
        <p:sp>
          <p:nvSpPr>
            <p:cNvPr id="16389" name="Rectangle 5"/>
            <p:cNvSpPr>
              <a:spLocks/>
            </p:cNvSpPr>
            <p:nvPr/>
          </p:nvSpPr>
          <p:spPr bwMode="auto">
            <a:xfrm>
              <a:off x="703" y="1312"/>
              <a:ext cx="548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r>
                <a:rPr lang="ja-JP" altLang="en-US" sz="2531">
                  <a:ea typeface="ＭＳ Ｐゴシック" panose="020B0600070205080204" pitchFamily="50" charset="-128"/>
                </a:rPr>
                <a:t>・太陽ニュートリノ</a:t>
              </a:r>
            </a:p>
            <a:p>
              <a:r>
                <a:rPr lang="ja-JP" altLang="en-US" sz="2531">
                  <a:ea typeface="ＭＳ Ｐゴシック" panose="020B0600070205080204" pitchFamily="50" charset="-128"/>
                </a:rPr>
                <a:t>　　　　　＝様々なエネルギーの</a:t>
              </a:r>
            </a:p>
          </p:txBody>
        </p:sp>
        <p:sp>
          <p:nvSpPr>
            <p:cNvPr id="16390" name="Rectangle 6"/>
            <p:cNvSpPr>
              <a:spLocks/>
            </p:cNvSpPr>
            <p:nvPr/>
          </p:nvSpPr>
          <p:spPr bwMode="auto">
            <a:xfrm>
              <a:off x="0" y="5104"/>
              <a:ext cx="55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531">
                  <a:ea typeface="ＭＳ Ｐゴシック" panose="020B0600070205080204" pitchFamily="50" charset="-128"/>
                </a:rPr>
                <a:t>の減少量を測定</a:t>
              </a:r>
            </a:p>
          </p:txBody>
        </p:sp>
        <p:pic>
          <p:nvPicPr>
            <p:cNvPr id="16391"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 y="2120"/>
              <a:ext cx="3736" cy="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92"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 y="1765"/>
              <a:ext cx="34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9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 y="5152"/>
              <a:ext cx="30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394" name="Line 10"/>
            <p:cNvSpPr>
              <a:spLocks noChangeShapeType="1"/>
            </p:cNvSpPr>
            <p:nvPr/>
          </p:nvSpPr>
          <p:spPr bwMode="auto">
            <a:xfrm rot="10800000">
              <a:off x="4094" y="5256"/>
              <a:ext cx="1013" cy="2"/>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sz="1266"/>
            </a:p>
          </p:txBody>
        </p:sp>
        <p:pic>
          <p:nvPicPr>
            <p:cNvPr id="16395"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 y="-36"/>
              <a:ext cx="39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96"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 y="5104"/>
              <a:ext cx="39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397" name="Rectangle 13"/>
            <p:cNvSpPr>
              <a:spLocks/>
            </p:cNvSpPr>
            <p:nvPr/>
          </p:nvSpPr>
          <p:spPr bwMode="auto">
            <a:xfrm>
              <a:off x="5837" y="5104"/>
              <a:ext cx="2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531" dirty="0">
                  <a:ea typeface="ＭＳ Ｐゴシック" panose="020B0600070205080204" pitchFamily="50" charset="-128"/>
                </a:rPr>
                <a:t>結果　　</a:t>
              </a:r>
              <a:r>
                <a:rPr lang="ja-JP" altLang="en-US" sz="2531" dirty="0" smtClean="0">
                  <a:ea typeface="ＭＳ Ｐゴシック" panose="020B0600070205080204" pitchFamily="50" charset="-128"/>
                </a:rPr>
                <a:t>    </a:t>
              </a:r>
              <a:r>
                <a:rPr lang="en-US" altLang="ja-JP" sz="2531" dirty="0" smtClean="0">
                  <a:ea typeface="ＭＳ Ｐゴシック" panose="020B0600070205080204" pitchFamily="50" charset="-128"/>
                </a:rPr>
                <a:t>〜</a:t>
              </a:r>
              <a:r>
                <a:rPr lang="en-US" altLang="ja-JP" sz="2531" dirty="0">
                  <a:ea typeface="ＭＳ Ｐゴシック" panose="020B0600070205080204" pitchFamily="50" charset="-128"/>
                </a:rPr>
                <a:t>34°</a:t>
              </a:r>
            </a:p>
          </p:txBody>
        </p:sp>
        <p:pic>
          <p:nvPicPr>
            <p:cNvPr id="16398"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 y="2440"/>
              <a:ext cx="3200" cy="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Tree>
    <p:extLst>
      <p:ext uri="{BB962C8B-B14F-4D97-AF65-F5344CB8AC3E}">
        <p14:creationId xmlns:p14="http://schemas.microsoft.com/office/powerpoint/2010/main" val="290145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416969" y="0"/>
            <a:ext cx="7358063" cy="1052587"/>
          </a:xfrm>
          <a:ln/>
        </p:spPr>
        <p:txBody>
          <a:bodyPr/>
          <a:lstStyle/>
          <a:p>
            <a:r>
              <a:rPr lang="en-US" altLang="ja-JP" sz="3375" dirty="0">
                <a:ea typeface="ＭＳ Ｐゴシック" panose="020B0600070205080204" pitchFamily="50" charset="-128"/>
              </a:rPr>
              <a:t>T2K</a:t>
            </a:r>
            <a:r>
              <a:rPr lang="ja-JP" altLang="en-US" sz="3375" dirty="0">
                <a:ea typeface="ＭＳ Ｐゴシック" panose="020B0600070205080204" pitchFamily="50" charset="-128"/>
              </a:rPr>
              <a:t>実験による　　</a:t>
            </a:r>
            <a:r>
              <a:rPr lang="ja-JP" altLang="en-US" sz="3375" dirty="0" smtClean="0">
                <a:ea typeface="ＭＳ Ｐゴシック" panose="020B0600070205080204" pitchFamily="50" charset="-128"/>
              </a:rPr>
              <a:t>    と</a:t>
            </a:r>
            <a:r>
              <a:rPr lang="ja-JP" altLang="en-US" sz="3375" dirty="0">
                <a:ea typeface="ＭＳ Ｐゴシック" panose="020B0600070205080204" pitchFamily="50" charset="-128"/>
              </a:rPr>
              <a:t>　　の測定</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462" y="6232414"/>
            <a:ext cx="40518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17411" name="Rectangle 3"/>
          <p:cNvSpPr>
            <a:spLocks/>
          </p:cNvSpPr>
          <p:nvPr/>
        </p:nvSpPr>
        <p:spPr bwMode="auto">
          <a:xfrm>
            <a:off x="6640712" y="3563553"/>
            <a:ext cx="2763738" cy="3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en-US" altLang="ja-JP" sz="2531" dirty="0">
                <a:ea typeface="ＭＳ Ｐゴシック" panose="020B0600070205080204" pitchFamily="50" charset="-128"/>
              </a:rPr>
              <a:t>J-PARC</a:t>
            </a:r>
            <a:r>
              <a:rPr lang="ja-JP" altLang="en-US" sz="2531" dirty="0" smtClean="0">
                <a:ea typeface="ＭＳ Ｐゴシック" panose="020B0600070205080204" pitchFamily="50" charset="-128"/>
              </a:rPr>
              <a:t>：   </a:t>
            </a:r>
            <a:r>
              <a:rPr lang="ja-JP" altLang="en-US" sz="2531" dirty="0">
                <a:ea typeface="ＭＳ Ｐゴシック" panose="020B0600070205080204" pitchFamily="50" charset="-128"/>
              </a:rPr>
              <a:t>　の生成</a:t>
            </a:r>
          </a:p>
        </p:txBody>
      </p:sp>
      <p:sp>
        <p:nvSpPr>
          <p:cNvPr id="17412" name="Rectangle 4"/>
          <p:cNvSpPr>
            <a:spLocks/>
          </p:cNvSpPr>
          <p:nvPr/>
        </p:nvSpPr>
        <p:spPr bwMode="auto">
          <a:xfrm>
            <a:off x="543968" y="3624945"/>
            <a:ext cx="5598914"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en-US" altLang="ja-JP" sz="2531" dirty="0">
                <a:ea typeface="ＭＳ Ｐゴシック" panose="020B0600070205080204" pitchFamily="50" charset="-128"/>
              </a:rPr>
              <a:t>Super </a:t>
            </a:r>
            <a:r>
              <a:rPr lang="en-US" altLang="ja-JP" sz="2531" dirty="0" err="1">
                <a:ea typeface="ＭＳ Ｐゴシック" panose="020B0600070205080204" pitchFamily="50" charset="-128"/>
              </a:rPr>
              <a:t>Kamiokande</a:t>
            </a:r>
            <a:r>
              <a:rPr lang="ja-JP" altLang="en-US" sz="2531" dirty="0" smtClean="0">
                <a:ea typeface="ＭＳ Ｐゴシック" panose="020B0600070205080204" pitchFamily="50" charset="-128"/>
              </a:rPr>
              <a:t>：   </a:t>
            </a:r>
            <a:r>
              <a:rPr lang="ja-JP" altLang="en-US" sz="2531" dirty="0">
                <a:ea typeface="ＭＳ Ｐゴシック" panose="020B0600070205080204" pitchFamily="50" charset="-128"/>
              </a:rPr>
              <a:t>　</a:t>
            </a:r>
            <a:r>
              <a:rPr lang="en-US" altLang="ja-JP" sz="2531" dirty="0" smtClean="0">
                <a:ea typeface="ＭＳ Ｐゴシック" panose="020B0600070205080204" pitchFamily="50" charset="-128"/>
              </a:rPr>
              <a:t>,     </a:t>
            </a:r>
            <a:r>
              <a:rPr lang="ja-JP" altLang="en-US" sz="2531" dirty="0" err="1" smtClean="0">
                <a:ea typeface="ＭＳ Ｐゴシック" panose="020B0600070205080204" pitchFamily="50" charset="-128"/>
              </a:rPr>
              <a:t>の</a:t>
            </a:r>
            <a:r>
              <a:rPr lang="ja-JP" altLang="en-US" sz="2531" dirty="0" err="1">
                <a:ea typeface="ＭＳ Ｐゴシック" panose="020B0600070205080204" pitchFamily="50" charset="-128"/>
              </a:rPr>
              <a:t>検</a:t>
            </a:r>
            <a:r>
              <a:rPr lang="ja-JP" altLang="en-US" sz="2531" dirty="0">
                <a:ea typeface="ＭＳ Ｐゴシック" panose="020B0600070205080204" pitchFamily="50" charset="-128"/>
              </a:rPr>
              <a:t>出</a:t>
            </a:r>
          </a:p>
        </p:txBody>
      </p:sp>
      <p:sp>
        <p:nvSpPr>
          <p:cNvPr id="17413" name="Rectangle 5"/>
          <p:cNvSpPr>
            <a:spLocks/>
          </p:cNvSpPr>
          <p:nvPr/>
        </p:nvSpPr>
        <p:spPr bwMode="auto">
          <a:xfrm>
            <a:off x="6291338" y="6197811"/>
            <a:ext cx="2870894" cy="3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531">
                <a:ea typeface="ＭＳ Ｐゴシック" panose="020B0600070205080204" pitchFamily="50" charset="-128"/>
              </a:rPr>
              <a:t>の変化量がわかる！</a:t>
            </a:r>
          </a:p>
        </p:txBody>
      </p:sp>
      <p:pic>
        <p:nvPicPr>
          <p:cNvPr id="1741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6" y="1142492"/>
            <a:ext cx="8063507" cy="248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5" name="Line 7"/>
          <p:cNvSpPr>
            <a:spLocks noChangeShapeType="1"/>
          </p:cNvSpPr>
          <p:nvPr/>
        </p:nvSpPr>
        <p:spPr bwMode="auto">
          <a:xfrm>
            <a:off x="3640337" y="4740040"/>
            <a:ext cx="4771802" cy="39179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sz="1266"/>
          </a:p>
        </p:txBody>
      </p:sp>
      <p:pic>
        <p:nvPicPr>
          <p:cNvPr id="1741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384" y="4830453"/>
            <a:ext cx="625078"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7"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429" y="3682988"/>
            <a:ext cx="339328"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8"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346" y="3642804"/>
            <a:ext cx="339328"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9"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17" y="6205625"/>
            <a:ext cx="43755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20"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337" y="4473265"/>
            <a:ext cx="562570" cy="3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21"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6" y="5357305"/>
            <a:ext cx="590476"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22" name="Line 14"/>
          <p:cNvSpPr>
            <a:spLocks noChangeShapeType="1"/>
          </p:cNvSpPr>
          <p:nvPr/>
        </p:nvSpPr>
        <p:spPr bwMode="auto">
          <a:xfrm rot="10800000" flipH="1">
            <a:off x="3599037" y="5127365"/>
            <a:ext cx="4779615" cy="481087"/>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sz="1266"/>
          </a:p>
        </p:txBody>
      </p:sp>
      <p:pic>
        <p:nvPicPr>
          <p:cNvPr id="17423"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735" y="4330390"/>
            <a:ext cx="437555"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24" name="Pictur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0735" y="5660914"/>
            <a:ext cx="437555"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25"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899" y="4205375"/>
            <a:ext cx="3830836"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2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343" y="5625195"/>
            <a:ext cx="4993927"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17427" name="Rectangle 19"/>
          <p:cNvSpPr>
            <a:spLocks/>
          </p:cNvSpPr>
          <p:nvPr/>
        </p:nvSpPr>
        <p:spPr bwMode="auto">
          <a:xfrm>
            <a:off x="9221391" y="5589476"/>
            <a:ext cx="553641" cy="634008"/>
          </a:xfrm>
          <a:prstGeom prst="rect">
            <a:avLst/>
          </a:prstGeom>
          <a:solidFill>
            <a:schemeClr val="bg1"/>
          </a:solidFill>
          <a:ln>
            <a:noFill/>
          </a:ln>
          <a:extLst/>
        </p:spPr>
        <p:txBody>
          <a:bodyPr lIns="0" tIns="0" rIns="0" bIns="0"/>
          <a:lstStyle/>
          <a:p>
            <a:endParaRPr lang="ja-JP" altLang="en-US" sz="1266"/>
          </a:p>
        </p:txBody>
      </p:sp>
      <p:grpSp>
        <p:nvGrpSpPr>
          <p:cNvPr id="17430" name="Group 22"/>
          <p:cNvGrpSpPr>
            <a:grpSpLocks/>
          </p:cNvGrpSpPr>
          <p:nvPr/>
        </p:nvGrpSpPr>
        <p:grpSpPr bwMode="auto">
          <a:xfrm>
            <a:off x="5281167" y="361219"/>
            <a:ext cx="1723430" cy="312539"/>
            <a:chOff x="0" y="0"/>
            <a:chExt cx="1544" cy="280"/>
          </a:xfrm>
        </p:grpSpPr>
        <p:pic>
          <p:nvPicPr>
            <p:cNvPr id="17428" name="Picture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0"/>
              <a:ext cx="39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2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grpSp>
      <p:pic>
        <p:nvPicPr>
          <p:cNvPr id="24"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696" y="3685381"/>
            <a:ext cx="299144" cy="28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8415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985" y="1927225"/>
            <a:ext cx="9920865" cy="36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18434" name="Rectangle 2"/>
          <p:cNvSpPr>
            <a:spLocks/>
          </p:cNvSpPr>
          <p:nvPr/>
        </p:nvSpPr>
        <p:spPr bwMode="auto">
          <a:xfrm>
            <a:off x="1525117" y="1150814"/>
            <a:ext cx="5840015"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ja-JP" altLang="en-US" sz="2953">
                <a:ea typeface="ＭＳ Ｐゴシック" panose="020B0600070205080204" pitchFamily="50" charset="-128"/>
              </a:rPr>
              <a:t>実験結果</a:t>
            </a:r>
            <a:r>
              <a:rPr lang="en-US" altLang="ja-JP" sz="2953">
                <a:ea typeface="ＭＳ Ｐゴシック" panose="020B0600070205080204" pitchFamily="50" charset="-128"/>
              </a:rPr>
              <a:t>(2012</a:t>
            </a:r>
            <a:r>
              <a:rPr lang="ja-JP" altLang="en-US" sz="2953">
                <a:ea typeface="ＭＳ Ｐゴシック" panose="020B0600070205080204" pitchFamily="50" charset="-128"/>
              </a:rPr>
              <a:t>年夏最新結果</a:t>
            </a:r>
            <a:r>
              <a:rPr lang="en-US" altLang="ja-JP" sz="2953">
                <a:ea typeface="ＭＳ Ｐゴシック" panose="020B0600070205080204" pitchFamily="50" charset="-128"/>
              </a:rPr>
              <a:t>)</a:t>
            </a:r>
          </a:p>
        </p:txBody>
      </p:sp>
      <p:sp>
        <p:nvSpPr>
          <p:cNvPr id="18435" name="Rectangle 3"/>
          <p:cNvSpPr>
            <a:spLocks/>
          </p:cNvSpPr>
          <p:nvPr/>
        </p:nvSpPr>
        <p:spPr bwMode="auto">
          <a:xfrm>
            <a:off x="5690816" y="5781974"/>
            <a:ext cx="966639" cy="45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en-US" altLang="ja-JP" sz="2953">
                <a:ea typeface="ＭＳ Ｐゴシック" panose="020B0600070205080204" pitchFamily="50" charset="-128"/>
              </a:rPr>
              <a:t>〜8°</a:t>
            </a:r>
          </a:p>
        </p:txBody>
      </p:sp>
      <p:pic>
        <p:nvPicPr>
          <p:cNvPr id="184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961" y="5848947"/>
            <a:ext cx="437555"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8439" name="Line 7"/>
          <p:cNvSpPr>
            <a:spLocks noChangeShapeType="1"/>
          </p:cNvSpPr>
          <p:nvPr/>
        </p:nvSpPr>
        <p:spPr bwMode="auto">
          <a:xfrm flipH="1">
            <a:off x="3417094" y="6008565"/>
            <a:ext cx="1449958" cy="10046"/>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sz="1266"/>
          </a:p>
        </p:txBody>
      </p:sp>
      <p:sp>
        <p:nvSpPr>
          <p:cNvPr id="18440" name="Rectangle 8"/>
          <p:cNvSpPr>
            <a:spLocks/>
          </p:cNvSpPr>
          <p:nvPr/>
        </p:nvSpPr>
        <p:spPr bwMode="auto">
          <a:xfrm>
            <a:off x="2416969" y="-17859"/>
            <a:ext cx="7358062" cy="10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defRPr sz="1200">
                <a:solidFill>
                  <a:schemeClr val="tx1"/>
                </a:solidFill>
                <a:latin typeface="ヒラギノ角ゴ Pro W3" charset="0"/>
              </a:defRPr>
            </a:lvl1pPr>
            <a:lvl2pPr>
              <a:defRPr sz="1200">
                <a:solidFill>
                  <a:schemeClr val="tx1"/>
                </a:solidFill>
                <a:latin typeface="ヒラギノ角ゴ Pro W3" charset="0"/>
              </a:defRPr>
            </a:lvl2pPr>
            <a:lvl3pPr>
              <a:defRPr sz="1200">
                <a:solidFill>
                  <a:schemeClr val="tx1"/>
                </a:solidFill>
                <a:latin typeface="ヒラギノ角ゴ Pro W3" charset="0"/>
              </a:defRPr>
            </a:lvl3pPr>
            <a:lvl4pPr>
              <a:defRPr sz="1200">
                <a:solidFill>
                  <a:schemeClr val="tx1"/>
                </a:solidFill>
                <a:latin typeface="ヒラギノ角ゴ Pro W3" charset="0"/>
              </a:defRPr>
            </a:lvl4pPr>
            <a:lvl5pPr>
              <a:defRPr sz="1200">
                <a:solidFill>
                  <a:schemeClr val="tx1"/>
                </a:solidFill>
                <a:latin typeface="ヒラギノ角ゴ Pro W3" charset="0"/>
              </a:defRPr>
            </a:lvl5pPr>
            <a:lvl6pPr fontAlgn="base">
              <a:spcBef>
                <a:spcPct val="0"/>
              </a:spcBef>
              <a:spcAft>
                <a:spcPct val="0"/>
              </a:spcAft>
              <a:defRPr sz="1200">
                <a:solidFill>
                  <a:schemeClr val="tx1"/>
                </a:solidFill>
                <a:latin typeface="ヒラギノ角ゴ Pro W3" charset="0"/>
              </a:defRPr>
            </a:lvl6pPr>
            <a:lvl7pPr fontAlgn="base">
              <a:spcBef>
                <a:spcPct val="0"/>
              </a:spcBef>
              <a:spcAft>
                <a:spcPct val="0"/>
              </a:spcAft>
              <a:defRPr sz="1200">
                <a:solidFill>
                  <a:schemeClr val="tx1"/>
                </a:solidFill>
                <a:latin typeface="ヒラギノ角ゴ Pro W3" charset="0"/>
              </a:defRPr>
            </a:lvl7pPr>
            <a:lvl8pPr fontAlgn="base">
              <a:spcBef>
                <a:spcPct val="0"/>
              </a:spcBef>
              <a:spcAft>
                <a:spcPct val="0"/>
              </a:spcAft>
              <a:defRPr sz="1200">
                <a:solidFill>
                  <a:schemeClr val="tx1"/>
                </a:solidFill>
                <a:latin typeface="ヒラギノ角ゴ Pro W3" charset="0"/>
              </a:defRPr>
            </a:lvl8pPr>
            <a:lvl9pPr fontAlgn="base">
              <a:spcBef>
                <a:spcPct val="0"/>
              </a:spcBef>
              <a:spcAft>
                <a:spcPct val="0"/>
              </a:spcAft>
              <a:defRPr sz="1200">
                <a:solidFill>
                  <a:schemeClr val="tx1"/>
                </a:solidFill>
                <a:latin typeface="ヒラギノ角ゴ Pro W3" charset="0"/>
              </a:defRPr>
            </a:lvl9pPr>
          </a:lstStyle>
          <a:p>
            <a:pPr algn="ctr"/>
            <a:r>
              <a:rPr lang="en-US" altLang="ja-JP" sz="3375" dirty="0">
                <a:ea typeface="ＭＳ Ｐゴシック" panose="020B0600070205080204" pitchFamily="50" charset="-128"/>
              </a:rPr>
              <a:t>T2K</a:t>
            </a:r>
            <a:r>
              <a:rPr lang="ja-JP" altLang="en-US" sz="3375" dirty="0">
                <a:ea typeface="ＭＳ Ｐゴシック" panose="020B0600070205080204" pitchFamily="50" charset="-128"/>
              </a:rPr>
              <a:t>実験による　　</a:t>
            </a:r>
            <a:r>
              <a:rPr lang="ja-JP" altLang="en-US" sz="3375" dirty="0" smtClean="0">
                <a:ea typeface="ＭＳ Ｐゴシック" panose="020B0600070205080204" pitchFamily="50" charset="-128"/>
              </a:rPr>
              <a:t>  </a:t>
            </a:r>
            <a:r>
              <a:rPr lang="ja-JP" altLang="en-US" sz="3375" dirty="0" smtClean="0">
                <a:ea typeface="ＭＳ Ｐゴシック" panose="020B0600070205080204" pitchFamily="50" charset="-128"/>
              </a:rPr>
              <a:t>の</a:t>
            </a:r>
            <a:r>
              <a:rPr lang="ja-JP" altLang="en-US" sz="3375" dirty="0">
                <a:ea typeface="ＭＳ Ｐゴシック" panose="020B0600070205080204" pitchFamily="50" charset="-128"/>
              </a:rPr>
              <a:t>測定</a:t>
            </a:r>
          </a:p>
        </p:txBody>
      </p:sp>
      <p:pic>
        <p:nvPicPr>
          <p:cNvPr id="184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71" y="365001"/>
            <a:ext cx="437555"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Tree>
    <p:extLst>
      <p:ext uri="{BB962C8B-B14F-4D97-AF65-F5344CB8AC3E}">
        <p14:creationId xmlns:p14="http://schemas.microsoft.com/office/powerpoint/2010/main" val="357436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発表の流れ</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ニュートリノについてのレクチャーで学習したこと</a:t>
            </a:r>
            <a:endParaRPr lang="en-US" altLang="ja-JP" dirty="0" smtClean="0"/>
          </a:p>
          <a:p>
            <a:endParaRPr kumimoji="1" lang="en-US" altLang="ja-JP" dirty="0"/>
          </a:p>
          <a:p>
            <a:r>
              <a:rPr lang="ja-JP" altLang="en-US" dirty="0" smtClean="0"/>
              <a:t>ミューオンの強度の天頂角依存性の実験</a:t>
            </a:r>
            <a:endParaRPr kumimoji="1" lang="ja-JP" altLang="en-US" dirty="0"/>
          </a:p>
        </p:txBody>
      </p:sp>
    </p:spTree>
    <p:extLst>
      <p:ext uri="{BB962C8B-B14F-4D97-AF65-F5344CB8AC3E}">
        <p14:creationId xmlns:p14="http://schemas.microsoft.com/office/powerpoint/2010/main" val="97810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7739074" y="3857628"/>
            <a:ext cx="2786082" cy="27860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p:txBody>
          <a:bodyPr/>
          <a:lstStyle/>
          <a:p>
            <a:r>
              <a:rPr lang="ja-JP" altLang="en-US" dirty="0" smtClean="0"/>
              <a:t>宇宙線の天頂角依存性</a:t>
            </a:r>
            <a:endParaRPr kumimoji="1" lang="ja-JP" altLang="en-US" dirty="0"/>
          </a:p>
        </p:txBody>
      </p:sp>
      <p:sp>
        <p:nvSpPr>
          <p:cNvPr id="13" name="円/楕円 12"/>
          <p:cNvSpPr/>
          <p:nvPr/>
        </p:nvSpPr>
        <p:spPr>
          <a:xfrm>
            <a:off x="8024826" y="4143380"/>
            <a:ext cx="2214546" cy="228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コンテンツ プレースホルダ 2"/>
          <p:cNvSpPr>
            <a:spLocks noGrp="1"/>
          </p:cNvSpPr>
          <p:nvPr>
            <p:ph idx="1"/>
          </p:nvPr>
        </p:nvSpPr>
        <p:spPr/>
        <p:txBody>
          <a:bodyPr>
            <a:normAutofit/>
          </a:bodyPr>
          <a:lstStyle/>
          <a:p>
            <a:pPr>
              <a:buNone/>
            </a:pPr>
            <a:r>
              <a:rPr lang="ja-JP" altLang="en-US" dirty="0"/>
              <a:t>天頂角</a:t>
            </a:r>
            <a:r>
              <a:rPr lang="en-US" altLang="ja-JP" dirty="0"/>
              <a:t>θ</a:t>
            </a:r>
            <a:r>
              <a:rPr lang="ja-JP" altLang="en-US" dirty="0"/>
              <a:t>が大きくなると大気を通過する距離が長くなり宇宙線が指数関数的に減少する。　　　　　　</a:t>
            </a:r>
            <a:r>
              <a:rPr lang="ja-JP" altLang="en-US" dirty="0" smtClean="0"/>
              <a:t>　　　　　　　　　　　　　　</a:t>
            </a:r>
            <a:r>
              <a:rPr lang="ja-JP" altLang="en-US" sz="1600" dirty="0" smtClean="0"/>
              <a:t>宇宙</a:t>
            </a:r>
            <a:r>
              <a:rPr lang="ja-JP" altLang="en-US" sz="1600" dirty="0"/>
              <a:t>線</a:t>
            </a:r>
            <a:endParaRPr lang="en-US" altLang="ja-JP" dirty="0"/>
          </a:p>
          <a:p>
            <a:pPr>
              <a:buNone/>
            </a:pPr>
            <a:r>
              <a:rPr lang="ja-JP" altLang="en-US" dirty="0"/>
              <a:t>（</a:t>
            </a:r>
            <a:r>
              <a:rPr lang="en-US" altLang="ja-JP" dirty="0"/>
              <a:t>N</a:t>
            </a:r>
            <a:r>
              <a:rPr lang="ja-JP" altLang="en-US" dirty="0"/>
              <a:t>＝</a:t>
            </a:r>
            <a:r>
              <a:rPr lang="en-US" altLang="ja-JP" dirty="0" err="1"/>
              <a:t>N₀exp</a:t>
            </a:r>
            <a:r>
              <a:rPr lang="en-US" altLang="ja-JP" dirty="0"/>
              <a:t>(-x/λ</a:t>
            </a:r>
            <a:r>
              <a:rPr lang="ja-JP" altLang="en-US" dirty="0"/>
              <a:t>）</a:t>
            </a:r>
            <a:r>
              <a:rPr lang="ja-JP" altLang="en-US" dirty="0" smtClean="0"/>
              <a:t>　</a:t>
            </a:r>
            <a:r>
              <a:rPr lang="en-US" altLang="ja-JP" dirty="0" smtClean="0"/>
              <a:t>x:</a:t>
            </a:r>
            <a:r>
              <a:rPr lang="ja-JP" altLang="en-US" sz="2400" dirty="0"/>
              <a:t>飛行距離　 </a:t>
            </a:r>
            <a:r>
              <a:rPr lang="en-US" altLang="ja-JP" sz="2400" dirty="0"/>
              <a:t>λ:</a:t>
            </a:r>
            <a:r>
              <a:rPr lang="ja-JP" altLang="en-US" sz="2400" dirty="0"/>
              <a:t>平均自由行程</a:t>
            </a:r>
            <a:r>
              <a:rPr lang="ja-JP" altLang="en-US" dirty="0" smtClean="0"/>
              <a:t>）　  　　　　　　 </a:t>
            </a:r>
            <a:endParaRPr lang="en-US" altLang="ja-JP" sz="2400" dirty="0"/>
          </a:p>
          <a:p>
            <a:pPr>
              <a:buNone/>
            </a:pPr>
            <a:r>
              <a:rPr lang="ja-JP" altLang="en-US" dirty="0" smtClean="0"/>
              <a:t>  </a:t>
            </a:r>
            <a:r>
              <a:rPr lang="en-US" altLang="ja-JP" dirty="0"/>
              <a:t>j(</a:t>
            </a:r>
            <a:r>
              <a:rPr lang="el-GR" altLang="ja-JP" dirty="0"/>
              <a:t>θ</a:t>
            </a:r>
            <a:r>
              <a:rPr lang="en-US" altLang="ja-JP" dirty="0"/>
              <a:t>)=j₀(</a:t>
            </a:r>
            <a:r>
              <a:rPr lang="en-US" altLang="ja-JP" dirty="0" err="1"/>
              <a:t>cosθ</a:t>
            </a:r>
            <a:r>
              <a:rPr lang="en-US" altLang="ja-JP" dirty="0"/>
              <a:t>)^(L/λ) </a:t>
            </a:r>
            <a:r>
              <a:rPr lang="en-US" altLang="ja-JP" sz="2400" dirty="0"/>
              <a:t> L:</a:t>
            </a:r>
            <a:r>
              <a:rPr lang="ja-JP" altLang="en-US" sz="2400" dirty="0"/>
              <a:t>宇宙線の発生</a:t>
            </a:r>
            <a:r>
              <a:rPr lang="ja-JP" altLang="en-US" sz="2400" dirty="0" smtClean="0"/>
              <a:t>高度　　　　　　　　　　　　　　　</a:t>
            </a:r>
            <a:r>
              <a:rPr lang="en-US" altLang="ja-JP" sz="2400" dirty="0" smtClean="0"/>
              <a:t>θ</a:t>
            </a:r>
            <a:endParaRPr lang="en-US" altLang="ja-JP" sz="2400" dirty="0"/>
          </a:p>
          <a:p>
            <a:pPr>
              <a:buNone/>
            </a:pPr>
            <a:endParaRPr lang="en-US" altLang="ja-JP" sz="2400" dirty="0"/>
          </a:p>
          <a:p>
            <a:pPr>
              <a:buNone/>
            </a:pPr>
            <a:endParaRPr lang="en-US" altLang="ja-JP" sz="2400" dirty="0"/>
          </a:p>
          <a:p>
            <a:pPr>
              <a:buNone/>
            </a:pPr>
            <a:r>
              <a:rPr lang="ja-JP" altLang="en-US" sz="2400" dirty="0"/>
              <a:t>この角度依存性を実際にミューオン</a:t>
            </a:r>
            <a:endParaRPr lang="en-US" altLang="ja-JP" sz="2400" dirty="0"/>
          </a:p>
          <a:p>
            <a:pPr>
              <a:buNone/>
            </a:pPr>
            <a:r>
              <a:rPr lang="ja-JP" altLang="en-US" sz="2400" dirty="0"/>
              <a:t>に対して</a:t>
            </a:r>
            <a:r>
              <a:rPr lang="ja-JP" altLang="en-US" sz="2400" dirty="0" smtClean="0"/>
              <a:t>測定</a:t>
            </a:r>
            <a:endParaRPr lang="en-US" altLang="ja-JP" sz="2400" dirty="0"/>
          </a:p>
          <a:p>
            <a:pPr>
              <a:buNone/>
            </a:pPr>
            <a:r>
              <a:rPr lang="en-US" altLang="ja-JP" sz="2400" dirty="0"/>
              <a:t>                                                </a:t>
            </a:r>
            <a:r>
              <a:rPr lang="ja-JP" altLang="en-US" sz="2400" dirty="0" smtClean="0"/>
              <a:t>　　　</a:t>
            </a:r>
            <a:r>
              <a:rPr lang="en-US" altLang="ja-JP" sz="2400" dirty="0" smtClean="0"/>
              <a:t>                             </a:t>
            </a:r>
            <a:r>
              <a:rPr lang="ja-JP" altLang="en-US" sz="2400" dirty="0"/>
              <a:t>　　　　　　　　</a:t>
            </a:r>
            <a:r>
              <a:rPr lang="ja-JP" altLang="en-US" sz="1800" dirty="0"/>
              <a:t>地球</a:t>
            </a:r>
            <a:endParaRPr lang="en-US" altLang="ja-JP" sz="1800" dirty="0"/>
          </a:p>
        </p:txBody>
      </p:sp>
      <p:cxnSp>
        <p:nvCxnSpPr>
          <p:cNvPr id="15" name="直線矢印コネクタ 14"/>
          <p:cNvCxnSpPr/>
          <p:nvPr/>
        </p:nvCxnSpPr>
        <p:spPr>
          <a:xfrm rot="5400000">
            <a:off x="8454248" y="3428206"/>
            <a:ext cx="142876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0800000" flipV="1">
            <a:off x="9167834" y="3643314"/>
            <a:ext cx="135732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円/楕円 25"/>
          <p:cNvSpPr>
            <a:spLocks noChangeAspect="1"/>
          </p:cNvSpPr>
          <p:nvPr/>
        </p:nvSpPr>
        <p:spPr>
          <a:xfrm rot="60000" flipV="1">
            <a:off x="9097329" y="5215885"/>
            <a:ext cx="108000" cy="108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右矢印 8"/>
          <p:cNvSpPr/>
          <p:nvPr/>
        </p:nvSpPr>
        <p:spPr>
          <a:xfrm>
            <a:off x="491087" y="3202450"/>
            <a:ext cx="47837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780051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実験：</a:t>
            </a:r>
            <a:r>
              <a:rPr lang="en-US" altLang="ja-JP" dirty="0" smtClean="0"/>
              <a:t>μ</a:t>
            </a:r>
            <a:r>
              <a:rPr lang="ja-JP" altLang="en-US" dirty="0" smtClean="0"/>
              <a:t>の天頂角依存性</a:t>
            </a:r>
            <a:endParaRPr kumimoji="1" lang="ja-JP" altLang="en-US" dirty="0"/>
          </a:p>
        </p:txBody>
      </p:sp>
      <p:sp>
        <p:nvSpPr>
          <p:cNvPr id="6" name="コンテンツ プレースホルダ 5"/>
          <p:cNvSpPr>
            <a:spLocks noGrp="1"/>
          </p:cNvSpPr>
          <p:nvPr>
            <p:ph idx="1"/>
          </p:nvPr>
        </p:nvSpPr>
        <p:spPr>
          <a:xfrm>
            <a:off x="619836" y="1817060"/>
            <a:ext cx="10515600" cy="4351338"/>
          </a:xfrm>
          <a:solidFill>
            <a:schemeClr val="bg1"/>
          </a:solidFill>
          <a:ln>
            <a:solidFill>
              <a:schemeClr val="bg1"/>
            </a:solidFill>
          </a:ln>
        </p:spPr>
        <p:txBody>
          <a:bodyPr>
            <a:noAutofit/>
          </a:bodyPr>
          <a:lstStyle/>
          <a:p>
            <a:pPr>
              <a:buNone/>
            </a:pPr>
            <a:r>
              <a:rPr lang="ja-JP" altLang="en-US" dirty="0" smtClean="0"/>
              <a:t>方法</a:t>
            </a:r>
            <a:endParaRPr lang="en-US" altLang="ja-JP" dirty="0" smtClean="0"/>
          </a:p>
          <a:p>
            <a:pPr>
              <a:buNone/>
            </a:pPr>
            <a:r>
              <a:rPr lang="ja-JP" altLang="en-US" sz="2400" dirty="0"/>
              <a:t>・角度を図るため検出器を２つ準備した。</a:t>
            </a:r>
            <a:endParaRPr lang="en-US" altLang="ja-JP" sz="2400" dirty="0"/>
          </a:p>
          <a:p>
            <a:pPr>
              <a:buNone/>
            </a:pPr>
            <a:endParaRPr lang="en-US" altLang="ja-JP" dirty="0"/>
          </a:p>
          <a:p>
            <a:pPr>
              <a:buNone/>
            </a:pPr>
            <a:r>
              <a:rPr lang="ja-JP" altLang="en-US" dirty="0"/>
              <a:t>検出器</a:t>
            </a:r>
            <a:endParaRPr lang="en-US" altLang="ja-JP" dirty="0"/>
          </a:p>
          <a:p>
            <a:pPr>
              <a:buNone/>
            </a:pPr>
            <a:r>
              <a:rPr lang="ja-JP" altLang="en-US" sz="2400" dirty="0"/>
              <a:t>シンチレーターの両端に</a:t>
            </a:r>
            <a:endParaRPr lang="en-US" altLang="ja-JP" sz="2400" dirty="0"/>
          </a:p>
          <a:p>
            <a:pPr>
              <a:buNone/>
            </a:pPr>
            <a:r>
              <a:rPr lang="ja-JP" altLang="en-US" sz="2400" dirty="0"/>
              <a:t>光電子増倍管をとりつけてある。</a:t>
            </a:r>
            <a:endParaRPr lang="en-US" altLang="ja-JP" sz="2400" dirty="0"/>
          </a:p>
          <a:p>
            <a:pPr>
              <a:buNone/>
            </a:pPr>
            <a:r>
              <a:rPr lang="en-US" altLang="ja-JP" sz="2400" dirty="0"/>
              <a:t>μ</a:t>
            </a:r>
            <a:r>
              <a:rPr lang="ja-JP" altLang="en-US" sz="2400" dirty="0"/>
              <a:t>がくる→蛍光→電気信号</a:t>
            </a:r>
            <a:endParaRPr lang="en-US" altLang="ja-JP" sz="2400" dirty="0"/>
          </a:p>
          <a:p>
            <a:pPr>
              <a:buNone/>
            </a:pPr>
            <a:r>
              <a:rPr lang="ja-JP" altLang="en-US" sz="2000" dirty="0"/>
              <a:t>　</a:t>
            </a:r>
            <a:endParaRPr lang="en-US" altLang="ja-JP" sz="2000" dirty="0"/>
          </a:p>
          <a:p>
            <a:pPr>
              <a:buNone/>
            </a:pPr>
            <a:r>
              <a:rPr lang="ja-JP" altLang="en-US" sz="2000" dirty="0"/>
              <a:t>シンチレーター：</a:t>
            </a:r>
            <a:r>
              <a:rPr lang="en-US" altLang="ja-JP" sz="2000" dirty="0"/>
              <a:t>5.15cm×14.50cm×1.05cm</a:t>
            </a:r>
          </a:p>
          <a:p>
            <a:pPr>
              <a:buNone/>
            </a:pPr>
            <a:endParaRPr lang="en-US" altLang="ja-JP" dirty="0"/>
          </a:p>
          <a:p>
            <a:pPr>
              <a:buNone/>
            </a:pPr>
            <a:r>
              <a:rPr lang="ja-JP" altLang="en-US" dirty="0"/>
              <a:t>　</a:t>
            </a:r>
            <a:endParaRPr lang="en-US" altLang="ja-JP" dirty="0"/>
          </a:p>
          <a:p>
            <a:pPr>
              <a:buNone/>
            </a:pPr>
            <a:endParaRPr kumimoji="1" lang="ja-JP" altLang="en-US" dirty="0"/>
          </a:p>
        </p:txBody>
      </p:sp>
      <p:pic>
        <p:nvPicPr>
          <p:cNvPr id="1026" name="Picture 2" descr="C:\Users\erika\Downloads\DSC_0157.JPG"/>
          <p:cNvPicPr>
            <a:picLocks noChangeAspect="1" noChangeArrowheads="1"/>
          </p:cNvPicPr>
          <p:nvPr/>
        </p:nvPicPr>
        <p:blipFill>
          <a:blip r:embed="rId2" cstate="print"/>
          <a:srcRect/>
          <a:stretch>
            <a:fillRect/>
          </a:stretch>
        </p:blipFill>
        <p:spPr bwMode="auto">
          <a:xfrm>
            <a:off x="8339038" y="4237626"/>
            <a:ext cx="3655704" cy="2428892"/>
          </a:xfrm>
          <a:prstGeom prst="rect">
            <a:avLst/>
          </a:prstGeom>
          <a:noFill/>
        </p:spPr>
      </p:pic>
      <p:pic>
        <p:nvPicPr>
          <p:cNvPr id="7" name="コンテンツ プレースホルダー 12"/>
          <p:cNvPicPr>
            <a:picLocks noChangeAspect="1"/>
          </p:cNvPicPr>
          <p:nvPr/>
        </p:nvPicPr>
        <p:blipFill>
          <a:blip r:embed="rId3"/>
          <a:stretch>
            <a:fillRect/>
          </a:stretch>
        </p:blipFill>
        <p:spPr>
          <a:xfrm>
            <a:off x="7937939" y="534470"/>
            <a:ext cx="2567339" cy="3419926"/>
          </a:xfrm>
          <a:prstGeom prst="rect">
            <a:avLst/>
          </a:prstGeom>
        </p:spPr>
      </p:pic>
      <p:cxnSp>
        <p:nvCxnSpPr>
          <p:cNvPr id="8" name="直線矢印コネクタ 7"/>
          <p:cNvCxnSpPr/>
          <p:nvPr/>
        </p:nvCxnSpPr>
        <p:spPr>
          <a:xfrm>
            <a:off x="9060622" y="628075"/>
            <a:ext cx="321972" cy="2691685"/>
          </a:xfrm>
          <a:prstGeom prst="straightConnector1">
            <a:avLst/>
          </a:prstGeom>
          <a:ln w="222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p:cNvSpPr txBox="1"/>
              <p:nvPr/>
            </p:nvSpPr>
            <p:spPr>
              <a:xfrm>
                <a:off x="9096975" y="459836"/>
                <a:ext cx="35455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rgbClr val="FF0000"/>
                          </a:solidFill>
                          <a:latin typeface="Cambria Math" panose="02040503050406030204" pitchFamily="18" charset="0"/>
                        </a:rPr>
                        <m:t>𝜇</m:t>
                      </m:r>
                    </m:oMath>
                  </m:oMathPara>
                </a14:m>
                <a:endParaRPr kumimoji="1" lang="en-US" altLang="ja-JP" sz="2800" b="0" dirty="0" smtClean="0">
                  <a:solidFill>
                    <a:srgbClr val="FF0000"/>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9096975" y="459836"/>
                <a:ext cx="354552" cy="523220"/>
              </a:xfrm>
              <a:prstGeom prst="rect">
                <a:avLst/>
              </a:prstGeom>
              <a:blipFill rotWithShape="0">
                <a:blip r:embed="rId4"/>
                <a:stretch>
                  <a:fillRect/>
                </a:stretch>
              </a:blipFill>
            </p:spPr>
            <p:txBody>
              <a:bodyPr/>
              <a:lstStyle/>
              <a:p>
                <a:r>
                  <a:rPr lang="ja-JP" altLang="en-US">
                    <a:noFill/>
                  </a:rPr>
                  <a:t> </a:t>
                </a:r>
              </a:p>
            </p:txBody>
          </p:sp>
        </mc:Fallback>
      </mc:AlternateContent>
      <p:pic>
        <p:nvPicPr>
          <p:cNvPr id="10" name="図 9"/>
          <p:cNvPicPr>
            <a:picLocks noChangeAspect="1"/>
          </p:cNvPicPr>
          <p:nvPr/>
        </p:nvPicPr>
        <p:blipFill>
          <a:blip r:embed="rId5"/>
          <a:stretch>
            <a:fillRect/>
          </a:stretch>
        </p:blipFill>
        <p:spPr>
          <a:xfrm>
            <a:off x="5500660" y="3992729"/>
            <a:ext cx="2749061" cy="2051625"/>
          </a:xfrm>
          <a:prstGeom prst="rect">
            <a:avLst/>
          </a:prstGeom>
        </p:spPr>
      </p:pic>
      <p:grpSp>
        <p:nvGrpSpPr>
          <p:cNvPr id="11" name="グループ化 10"/>
          <p:cNvGrpSpPr/>
          <p:nvPr/>
        </p:nvGrpSpPr>
        <p:grpSpPr>
          <a:xfrm>
            <a:off x="6786877" y="3716229"/>
            <a:ext cx="371339" cy="1829400"/>
            <a:chOff x="7586505" y="3849329"/>
            <a:chExt cx="495611" cy="2327635"/>
          </a:xfrm>
        </p:grpSpPr>
        <p:cxnSp>
          <p:nvCxnSpPr>
            <p:cNvPr id="12" name="直線コネクタ 11"/>
            <p:cNvCxnSpPr/>
            <p:nvPr/>
          </p:nvCxnSpPr>
          <p:spPr>
            <a:xfrm flipH="1" flipV="1">
              <a:off x="8067368" y="3849329"/>
              <a:ext cx="14748" cy="232763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flipV="1">
              <a:off x="7586505" y="3938954"/>
              <a:ext cx="480865" cy="223801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7693227" y="4196039"/>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accent4"/>
                            </a:solidFill>
                            <a:latin typeface="Cambria Math" panose="02040503050406030204" pitchFamily="18" charset="0"/>
                          </a:rPr>
                          <m:t>𝜃</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7693227" y="4196039"/>
                  <a:ext cx="374141"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15" name="フリーフォーム 14"/>
            <p:cNvSpPr/>
            <p:nvPr/>
          </p:nvSpPr>
          <p:spPr>
            <a:xfrm>
              <a:off x="7757327" y="4622061"/>
              <a:ext cx="311499" cy="90616"/>
            </a:xfrm>
            <a:custGeom>
              <a:avLst/>
              <a:gdLst>
                <a:gd name="connsiteX0" fmla="*/ 0 w 311499"/>
                <a:gd name="connsiteY0" fmla="*/ 90616 h 90616"/>
                <a:gd name="connsiteX1" fmla="*/ 130629 w 311499"/>
                <a:gd name="connsiteY1" fmla="*/ 181 h 90616"/>
                <a:gd name="connsiteX2" fmla="*/ 311499 w 311499"/>
                <a:gd name="connsiteY2" fmla="*/ 65495 h 90616"/>
                <a:gd name="connsiteX3" fmla="*/ 311499 w 311499"/>
                <a:gd name="connsiteY3" fmla="*/ 65495 h 90616"/>
              </a:gdLst>
              <a:ahLst/>
              <a:cxnLst>
                <a:cxn ang="0">
                  <a:pos x="connsiteX0" y="connsiteY0"/>
                </a:cxn>
                <a:cxn ang="0">
                  <a:pos x="connsiteX1" y="connsiteY1"/>
                </a:cxn>
                <a:cxn ang="0">
                  <a:pos x="connsiteX2" y="connsiteY2"/>
                </a:cxn>
                <a:cxn ang="0">
                  <a:pos x="connsiteX3" y="connsiteY3"/>
                </a:cxn>
              </a:cxnLst>
              <a:rect l="l" t="t" r="r" b="b"/>
              <a:pathLst>
                <a:path w="311499" h="90616">
                  <a:moveTo>
                    <a:pt x="0" y="90616"/>
                  </a:moveTo>
                  <a:cubicBezTo>
                    <a:pt x="39356" y="47492"/>
                    <a:pt x="78713" y="4368"/>
                    <a:pt x="130629" y="181"/>
                  </a:cubicBezTo>
                  <a:cubicBezTo>
                    <a:pt x="182545" y="-4006"/>
                    <a:pt x="311499" y="65495"/>
                    <a:pt x="311499" y="65495"/>
                  </a:cubicBezTo>
                  <a:lnTo>
                    <a:pt x="311499" y="65495"/>
                  </a:ln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6731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smtClean="0"/>
              <a:t>実験：</a:t>
            </a:r>
            <a:r>
              <a:rPr lang="en-US" altLang="ja-JP" dirty="0" smtClean="0"/>
              <a:t>μ</a:t>
            </a:r>
            <a:r>
              <a:rPr lang="ja-JP" altLang="en-US" dirty="0" smtClean="0"/>
              <a:t>の天頂角依存性</a:t>
            </a:r>
            <a:endParaRPr kumimoji="1" lang="ja-JP" altLang="en-US" dirty="0"/>
          </a:p>
        </p:txBody>
      </p:sp>
      <p:pic>
        <p:nvPicPr>
          <p:cNvPr id="2052" name="Picture 4"/>
          <p:cNvPicPr>
            <a:picLocks noGrp="1" noChangeAspect="1" noChangeArrowheads="1"/>
          </p:cNvPicPr>
          <p:nvPr>
            <p:ph idx="1"/>
          </p:nvPr>
        </p:nvPicPr>
        <p:blipFill>
          <a:blip r:embed="rId2" cstate="print"/>
          <a:stretch>
            <a:fillRect/>
          </a:stretch>
        </p:blipFill>
        <p:spPr>
          <a:xfrm>
            <a:off x="285458" y="3137453"/>
            <a:ext cx="5514956" cy="2756115"/>
          </a:xfrm>
        </p:spPr>
      </p:pic>
      <p:sp>
        <p:nvSpPr>
          <p:cNvPr id="12" name="テキスト ボックス 11"/>
          <p:cNvSpPr txBox="1"/>
          <p:nvPr/>
        </p:nvSpPr>
        <p:spPr>
          <a:xfrm>
            <a:off x="1952596" y="1643051"/>
            <a:ext cx="8072494" cy="1323439"/>
          </a:xfrm>
          <a:prstGeom prst="rect">
            <a:avLst/>
          </a:prstGeom>
          <a:noFill/>
        </p:spPr>
        <p:txBody>
          <a:bodyPr wrap="square" rtlCol="0">
            <a:spAutoFit/>
          </a:bodyPr>
          <a:lstStyle/>
          <a:p>
            <a:r>
              <a:rPr lang="ja-JP" altLang="en-US" sz="3200" dirty="0"/>
              <a:t>方法</a:t>
            </a:r>
            <a:endParaRPr lang="en-US" altLang="ja-JP" sz="3200" dirty="0"/>
          </a:p>
          <a:p>
            <a:r>
              <a:rPr lang="ja-JP" altLang="en-US" sz="2400" dirty="0"/>
              <a:t>・</a:t>
            </a:r>
            <a:r>
              <a:rPr lang="en-US" altLang="ja-JP" sz="2400" dirty="0"/>
              <a:t>2</a:t>
            </a:r>
            <a:r>
              <a:rPr lang="ja-JP" altLang="en-US" sz="2400" dirty="0" err="1"/>
              <a:t>つの</a:t>
            </a:r>
            <a:r>
              <a:rPr lang="ja-JP" altLang="en-US" sz="2400" dirty="0"/>
              <a:t>シンチレーターを通過したイベントをカウントするような回路をコインシデンスを利用して作成した。</a:t>
            </a:r>
          </a:p>
        </p:txBody>
      </p:sp>
      <p:pic>
        <p:nvPicPr>
          <p:cNvPr id="2053" name="Picture 5" descr="C:\Users\erika\Downloads\DSC_0160.JPG"/>
          <p:cNvPicPr>
            <a:picLocks noChangeAspect="1" noChangeArrowheads="1"/>
          </p:cNvPicPr>
          <p:nvPr/>
        </p:nvPicPr>
        <p:blipFill rotWithShape="1">
          <a:blip r:embed="rId3" cstate="print"/>
          <a:srcRect b="37222"/>
          <a:stretch/>
        </p:blipFill>
        <p:spPr bwMode="auto">
          <a:xfrm>
            <a:off x="6212907" y="3329287"/>
            <a:ext cx="2928958" cy="2212469"/>
          </a:xfrm>
          <a:prstGeom prst="rect">
            <a:avLst/>
          </a:prstGeom>
          <a:noFill/>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4771" t="18217" r="3904" b="6663"/>
          <a:stretch/>
        </p:blipFill>
        <p:spPr>
          <a:xfrm>
            <a:off x="8744216" y="4435522"/>
            <a:ext cx="2964425" cy="1828800"/>
          </a:xfrm>
          <a:prstGeom prst="rect">
            <a:avLst/>
          </a:prstGeom>
        </p:spPr>
      </p:pic>
    </p:spTree>
    <p:extLst>
      <p:ext uri="{BB962C8B-B14F-4D97-AF65-F5344CB8AC3E}">
        <p14:creationId xmlns:p14="http://schemas.microsoft.com/office/powerpoint/2010/main" val="2462865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建物による阻止能を補正</a:t>
            </a:r>
            <a:endParaRPr kumimoji="1" lang="ja-JP" altLang="en-US" dirty="0"/>
          </a:p>
        </p:txBody>
      </p:sp>
      <p:sp>
        <p:nvSpPr>
          <p:cNvPr id="3" name="コンテンツ プレースホルダー 2"/>
          <p:cNvSpPr>
            <a:spLocks noGrp="1"/>
          </p:cNvSpPr>
          <p:nvPr>
            <p:ph idx="1"/>
          </p:nvPr>
        </p:nvSpPr>
        <p:spPr>
          <a:xfrm>
            <a:off x="1769410" y="1513842"/>
            <a:ext cx="8291264" cy="4857403"/>
          </a:xfrm>
        </p:spPr>
        <p:txBody>
          <a:bodyPr/>
          <a:lstStyle/>
          <a:p>
            <a:r>
              <a:rPr kumimoji="1" lang="en-US" altLang="ja-JP" dirty="0" smtClean="0"/>
              <a:t>Bethe-Bloch</a:t>
            </a:r>
            <a:r>
              <a:rPr kumimoji="1" lang="ja-JP" altLang="en-US" dirty="0" smtClean="0"/>
              <a:t>の式</a:t>
            </a:r>
            <a:endParaRPr kumimoji="1" lang="en-US" altLang="ja-JP" dirty="0" smtClean="0"/>
          </a:p>
          <a:p>
            <a:pPr marL="0" indent="0">
              <a:buNone/>
            </a:pPr>
            <a:r>
              <a:rPr lang="ja-JP" altLang="en-US" dirty="0"/>
              <a:t>　</a:t>
            </a:r>
            <a:r>
              <a:rPr lang="ja-JP" altLang="en-US" dirty="0" smtClean="0"/>
              <a:t>により、阻止能の効果を補正</a:t>
            </a:r>
            <a:endParaRPr lang="en-US" altLang="ja-JP" dirty="0" smtClean="0"/>
          </a:p>
          <a:p>
            <a:pPr marL="0" indent="0">
              <a:buNone/>
            </a:pPr>
            <a:r>
              <a:rPr kumimoji="1" lang="ja-JP" altLang="en-US" dirty="0"/>
              <a:t>　</a:t>
            </a:r>
            <a:endParaRPr kumimoji="1" lang="en-US" altLang="ja-JP" dirty="0" smtClean="0"/>
          </a:p>
          <a:p>
            <a:pPr marL="0" indent="0">
              <a:buNone/>
            </a:pPr>
            <a:r>
              <a:rPr lang="ja-JP" altLang="en-US" dirty="0"/>
              <a:t>　</a:t>
            </a:r>
            <a:endParaRPr kumimoji="1" lang="ja-JP" altLang="en-US" dirty="0"/>
          </a:p>
        </p:txBody>
      </p:sp>
      <p:grpSp>
        <p:nvGrpSpPr>
          <p:cNvPr id="4" name="グループ化 3"/>
          <p:cNvGrpSpPr/>
          <p:nvPr/>
        </p:nvGrpSpPr>
        <p:grpSpPr>
          <a:xfrm>
            <a:off x="5150060" y="1256466"/>
            <a:ext cx="5517941" cy="5009655"/>
            <a:chOff x="3626059" y="1256466"/>
            <a:chExt cx="5517941" cy="500965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59" y="1256466"/>
              <a:ext cx="5214278" cy="7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433" y="2564904"/>
              <a:ext cx="5445567" cy="370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5" name="表 4"/>
          <p:cNvGraphicFramePr>
            <a:graphicFrameLocks noGrp="1"/>
          </p:cNvGraphicFramePr>
          <p:nvPr>
            <p:extLst>
              <p:ext uri="{D42A27DB-BD31-4B8C-83A1-F6EECF244321}">
                <p14:modId xmlns:p14="http://schemas.microsoft.com/office/powerpoint/2010/main" val="1224102556"/>
              </p:ext>
            </p:extLst>
          </p:nvPr>
        </p:nvGraphicFramePr>
        <p:xfrm>
          <a:off x="1991544" y="3140968"/>
          <a:ext cx="3168352" cy="3040345"/>
        </p:xfrm>
        <a:graphic>
          <a:graphicData uri="http://schemas.openxmlformats.org/drawingml/2006/table">
            <a:tbl>
              <a:tblPr>
                <a:tableStyleId>{5940675A-B579-460E-94D1-54222C63F5DA}</a:tableStyleId>
              </a:tblPr>
              <a:tblGrid>
                <a:gridCol w="720080"/>
                <a:gridCol w="2448272"/>
              </a:tblGrid>
              <a:tr h="480053">
                <a:tc>
                  <a:txBody>
                    <a:bodyPr/>
                    <a:lstStyle/>
                    <a:p>
                      <a:r>
                        <a:rPr kumimoji="1" lang="ja-JP" altLang="en-US" dirty="0" smtClean="0"/>
                        <a:t>角度</a:t>
                      </a:r>
                      <a:endParaRPr kumimoji="1" lang="en-US" altLang="ja-JP" dirty="0" smtClean="0"/>
                    </a:p>
                    <a:p>
                      <a:r>
                        <a:rPr kumimoji="1" lang="en-US" altLang="ja-JP" dirty="0" smtClean="0"/>
                        <a:t>[</a:t>
                      </a:r>
                      <a:r>
                        <a:rPr kumimoji="1" lang="ja-JP" altLang="en-US" dirty="0" smtClean="0"/>
                        <a:t>度</a:t>
                      </a:r>
                      <a:r>
                        <a:rPr kumimoji="1" lang="en-US" altLang="ja-JP" dirty="0" smtClean="0"/>
                        <a:t>]</a:t>
                      </a:r>
                      <a:endParaRPr kumimoji="1" lang="ja-JP" altLang="en-US" dirty="0"/>
                    </a:p>
                  </a:txBody>
                  <a:tcPr/>
                </a:tc>
                <a:tc>
                  <a:txBody>
                    <a:bodyPr/>
                    <a:lstStyle/>
                    <a:p>
                      <a:r>
                        <a:rPr kumimoji="1" lang="ja-JP" altLang="en-US" dirty="0" smtClean="0"/>
                        <a:t>コンクリート    補正</a:t>
                      </a:r>
                      <a:endParaRPr kumimoji="1" lang="en-US" altLang="ja-JP" dirty="0" smtClean="0"/>
                    </a:p>
                    <a:p>
                      <a:r>
                        <a:rPr kumimoji="1" lang="ja-JP" altLang="en-US" dirty="0" smtClean="0"/>
                        <a:t>の厚さ</a:t>
                      </a:r>
                      <a:r>
                        <a:rPr kumimoji="1" lang="en-US" altLang="ja-JP" dirty="0" smtClean="0"/>
                        <a:t>[m]</a:t>
                      </a:r>
                      <a:r>
                        <a:rPr kumimoji="1" lang="ja-JP" altLang="en-US" dirty="0" smtClean="0"/>
                        <a:t>　　　</a:t>
                      </a:r>
                      <a:r>
                        <a:rPr kumimoji="1" lang="en-US" altLang="ja-JP" dirty="0" smtClean="0"/>
                        <a:t>[%]</a:t>
                      </a:r>
                      <a:endParaRPr kumimoji="1" lang="ja-JP" altLang="en-US" dirty="0"/>
                    </a:p>
                  </a:txBody>
                  <a:tcPr/>
                </a:tc>
              </a:tr>
              <a:tr h="480053">
                <a:tc>
                  <a:txBody>
                    <a:bodyPr/>
                    <a:lstStyle/>
                    <a:p>
                      <a:r>
                        <a:rPr kumimoji="1" lang="en-US" altLang="ja-JP" dirty="0" smtClean="0"/>
                        <a:t>0</a:t>
                      </a:r>
                      <a:endParaRPr kumimoji="1" lang="ja-JP" altLang="en-US" dirty="0"/>
                    </a:p>
                  </a:txBody>
                  <a:tcPr/>
                </a:tc>
                <a:tc>
                  <a:txBody>
                    <a:bodyPr/>
                    <a:lstStyle/>
                    <a:p>
                      <a:r>
                        <a:rPr kumimoji="1" lang="en-US" altLang="ja-JP" dirty="0" smtClean="0"/>
                        <a:t>1.8±0.2</a:t>
                      </a:r>
                      <a:r>
                        <a:rPr kumimoji="1" lang="en-US" altLang="ja-JP" baseline="0" dirty="0" smtClean="0"/>
                        <a:t>          </a:t>
                      </a:r>
                      <a:r>
                        <a:rPr kumimoji="1" lang="en-US" altLang="ja-JP" dirty="0" smtClean="0"/>
                        <a:t>130±20</a:t>
                      </a:r>
                      <a:endParaRPr kumimoji="1" lang="ja-JP" altLang="en-US" dirty="0"/>
                    </a:p>
                  </a:txBody>
                  <a:tcPr/>
                </a:tc>
              </a:tr>
              <a:tr h="480053">
                <a:tc>
                  <a:txBody>
                    <a:bodyPr/>
                    <a:lstStyle/>
                    <a:p>
                      <a:r>
                        <a:rPr kumimoji="1" lang="en-US" altLang="ja-JP" dirty="0" smtClean="0"/>
                        <a:t>15</a:t>
                      </a:r>
                      <a:endParaRPr kumimoji="1" lang="ja-JP" altLang="en-US" dirty="0"/>
                    </a:p>
                  </a:txBody>
                  <a:tcPr/>
                </a:tc>
                <a:tc>
                  <a:txBody>
                    <a:bodyPr/>
                    <a:lstStyle/>
                    <a:p>
                      <a:r>
                        <a:rPr kumimoji="1" lang="en-US" altLang="ja-JP" dirty="0" smtClean="0"/>
                        <a:t>1.2±0.06        120±7</a:t>
                      </a:r>
                      <a:endParaRPr kumimoji="1" lang="ja-JP" altLang="en-US" dirty="0"/>
                    </a:p>
                  </a:txBody>
                  <a:tcPr/>
                </a:tc>
              </a:tr>
              <a:tr h="480053">
                <a:tc>
                  <a:txBody>
                    <a:bodyPr/>
                    <a:lstStyle/>
                    <a:p>
                      <a:r>
                        <a:rPr kumimoji="1" lang="en-US" altLang="ja-JP" dirty="0" smtClean="0"/>
                        <a:t>30</a:t>
                      </a:r>
                      <a:endParaRPr kumimoji="1" lang="ja-JP" altLang="en-US" dirty="0"/>
                    </a:p>
                  </a:txBody>
                  <a:tcPr/>
                </a:tc>
                <a:tc>
                  <a:txBody>
                    <a:bodyPr/>
                    <a:lstStyle/>
                    <a:p>
                      <a:r>
                        <a:rPr kumimoji="1" lang="en-US" altLang="ja-JP" dirty="0" smtClean="0"/>
                        <a:t>0.6±0.03        120±7</a:t>
                      </a:r>
                      <a:endParaRPr kumimoji="1" lang="ja-JP" altLang="en-US" dirty="0"/>
                    </a:p>
                  </a:txBody>
                  <a:tcPr/>
                </a:tc>
              </a:tr>
              <a:tr h="480053">
                <a:tc>
                  <a:txBody>
                    <a:bodyPr/>
                    <a:lstStyle/>
                    <a:p>
                      <a:r>
                        <a:rPr kumimoji="1" lang="en-US" altLang="ja-JP" dirty="0" smtClean="0"/>
                        <a:t>45</a:t>
                      </a:r>
                      <a:endParaRPr kumimoji="1" lang="ja-JP" altLang="en-US" dirty="0"/>
                    </a:p>
                  </a:txBody>
                  <a:tcPr/>
                </a:tc>
                <a:tc>
                  <a:txBody>
                    <a:bodyPr/>
                    <a:lstStyle/>
                    <a:p>
                      <a:r>
                        <a:rPr kumimoji="1" lang="en-US" altLang="ja-JP" dirty="0" smtClean="0"/>
                        <a:t>0.4±0.02</a:t>
                      </a:r>
                      <a:r>
                        <a:rPr kumimoji="1" lang="ja-JP" altLang="en-US" dirty="0" smtClean="0"/>
                        <a:t>　　</a:t>
                      </a:r>
                      <a:r>
                        <a:rPr kumimoji="1" lang="ja-JP" altLang="en-US" baseline="0" dirty="0" smtClean="0"/>
                        <a:t>  </a:t>
                      </a:r>
                      <a:r>
                        <a:rPr kumimoji="1" lang="en-US" altLang="ja-JP" dirty="0" smtClean="0"/>
                        <a:t>110±7</a:t>
                      </a:r>
                      <a:endParaRPr kumimoji="1" lang="ja-JP" altLang="en-US" dirty="0"/>
                    </a:p>
                  </a:txBody>
                  <a:tcPr/>
                </a:tc>
              </a:tr>
              <a:tr h="480053">
                <a:tc>
                  <a:txBody>
                    <a:bodyPr/>
                    <a:lstStyle/>
                    <a:p>
                      <a:r>
                        <a:rPr kumimoji="1" lang="en-US" altLang="ja-JP" dirty="0" smtClean="0"/>
                        <a:t>60</a:t>
                      </a:r>
                      <a:endParaRPr kumimoji="1" lang="ja-JP" altLang="en-US" dirty="0"/>
                    </a:p>
                  </a:txBody>
                  <a:tcPr/>
                </a:tc>
                <a:tc>
                  <a:txBody>
                    <a:bodyPr/>
                    <a:lstStyle/>
                    <a:p>
                      <a:r>
                        <a:rPr kumimoji="1" lang="en-US" altLang="ja-JP" smtClean="0"/>
                        <a:t>0.3±0.02        110±7</a:t>
                      </a:r>
                      <a:endParaRPr kumimoji="1" lang="ja-JP" altLang="en-US" dirty="0"/>
                    </a:p>
                  </a:txBody>
                  <a:tcPr/>
                </a:tc>
              </a:tr>
            </a:tbl>
          </a:graphicData>
        </a:graphic>
      </p:graphicFrame>
      <p:cxnSp>
        <p:nvCxnSpPr>
          <p:cNvPr id="7" name="直線コネクタ 6"/>
          <p:cNvCxnSpPr/>
          <p:nvPr/>
        </p:nvCxnSpPr>
        <p:spPr>
          <a:xfrm>
            <a:off x="4007768" y="3140969"/>
            <a:ext cx="0" cy="304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804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0" indent="0">
              <a:buNone/>
            </a:pPr>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タイトル 1"/>
          <p:cNvSpPr>
            <a:spLocks noGrp="1"/>
          </p:cNvSpPr>
          <p:nvPr>
            <p:ph type="title"/>
          </p:nvPr>
        </p:nvSpPr>
        <p:spPr/>
        <p:txBody>
          <a:bodyPr/>
          <a:lstStyle/>
          <a:p>
            <a:r>
              <a:rPr kumimoji="1" lang="ja-JP" altLang="en-US" dirty="0" smtClean="0"/>
              <a:t>実験結果</a:t>
            </a:r>
            <a:endParaRPr kumimoji="1" lang="ja-JP" altLang="en-US" dirty="0"/>
          </a:p>
        </p:txBody>
      </p:sp>
      <p:graphicFrame>
        <p:nvGraphicFramePr>
          <p:cNvPr id="5" name="表 4"/>
          <p:cNvGraphicFramePr>
            <a:graphicFrameLocks noGrp="1"/>
          </p:cNvGraphicFramePr>
          <p:nvPr>
            <p:extLst/>
          </p:nvPr>
        </p:nvGraphicFramePr>
        <p:xfrm>
          <a:off x="3014133" y="1686599"/>
          <a:ext cx="6350000" cy="3372760"/>
        </p:xfrm>
        <a:graphic>
          <a:graphicData uri="http://schemas.openxmlformats.org/drawingml/2006/table">
            <a:tbl>
              <a:tblPr firstRow="1" bandRow="1">
                <a:tableStyleId>{5C22544A-7EE6-4342-B048-85BDC9FD1C3A}</a:tableStyleId>
              </a:tblPr>
              <a:tblGrid>
                <a:gridCol w="389467"/>
                <a:gridCol w="965200"/>
                <a:gridCol w="1320800"/>
                <a:gridCol w="1083733"/>
                <a:gridCol w="2590800"/>
              </a:tblGrid>
              <a:tr h="458410">
                <a:tc>
                  <a:txBody>
                    <a:bodyPr/>
                    <a:lstStyle/>
                    <a:p>
                      <a:pPr algn="l" fontAlgn="ctr"/>
                      <a:endParaRPr lang="ja-JP" altLang="en-US" sz="2000" b="0" i="0" u="none" strike="noStrike" dirty="0">
                        <a:solidFill>
                          <a:srgbClr val="000000"/>
                        </a:solidFill>
                        <a:effectLst/>
                        <a:latin typeface="ＭＳ Ｐゴシック"/>
                      </a:endParaRPr>
                    </a:p>
                  </a:txBody>
                  <a:tcPr marL="12700" marR="12700" marT="12700" marB="0" anchor="ctr"/>
                </a:tc>
                <a:tc>
                  <a:txBody>
                    <a:bodyPr/>
                    <a:lstStyle/>
                    <a:p>
                      <a:pPr algn="l" fontAlgn="ctr"/>
                      <a:r>
                        <a:rPr lang="ja-JP" altLang="en-US" sz="2000" b="0" i="0" u="none" strike="noStrike">
                          <a:solidFill>
                            <a:srgbClr val="000000"/>
                          </a:solidFill>
                          <a:effectLst/>
                          <a:latin typeface="ＭＳ Ｐゴシック"/>
                        </a:rPr>
                        <a:t>天頂角</a:t>
                      </a:r>
                      <a:r>
                        <a:rPr lang="en-US" altLang="ja-JP" sz="2000" b="0" i="0" u="none" strike="noStrike">
                          <a:solidFill>
                            <a:srgbClr val="000000"/>
                          </a:solidFill>
                          <a:effectLst/>
                          <a:latin typeface="ＭＳ Ｐゴシック"/>
                        </a:rPr>
                        <a:t>[rad]</a:t>
                      </a:r>
                    </a:p>
                  </a:txBody>
                  <a:tcPr marL="12700" marR="12700" marT="12700" marB="0" anchor="ctr"/>
                </a:tc>
                <a:tc>
                  <a:txBody>
                    <a:bodyPr/>
                    <a:lstStyle/>
                    <a:p>
                      <a:pPr algn="l" fontAlgn="ctr"/>
                      <a:r>
                        <a:rPr lang="ja-JP" altLang="en-US" sz="2000" b="0" i="0" u="none" strike="noStrike" dirty="0">
                          <a:solidFill>
                            <a:srgbClr val="000000"/>
                          </a:solidFill>
                          <a:effectLst/>
                          <a:latin typeface="ＭＳ Ｐゴシック"/>
                        </a:rPr>
                        <a:t>計測時間</a:t>
                      </a:r>
                      <a:r>
                        <a:rPr lang="en-US" altLang="ja-JP" sz="2000" b="0" i="0" u="none" strike="noStrike" dirty="0">
                          <a:solidFill>
                            <a:srgbClr val="000000"/>
                          </a:solidFill>
                          <a:effectLst/>
                          <a:latin typeface="ＭＳ Ｐゴシック"/>
                        </a:rPr>
                        <a:t>[s]</a:t>
                      </a:r>
                    </a:p>
                  </a:txBody>
                  <a:tcPr marL="12700" marR="12700" marT="12700" marB="0" anchor="ctr"/>
                </a:tc>
                <a:tc>
                  <a:txBody>
                    <a:bodyPr/>
                    <a:lstStyle/>
                    <a:p>
                      <a:pPr algn="l" fontAlgn="ctr"/>
                      <a:r>
                        <a:rPr lang="ja-JP" altLang="en-US" sz="2000" b="0" i="0" u="none" strike="noStrike" dirty="0">
                          <a:solidFill>
                            <a:srgbClr val="000000"/>
                          </a:solidFill>
                          <a:effectLst/>
                          <a:latin typeface="ＭＳ Ｐゴシック"/>
                        </a:rPr>
                        <a:t>カウント</a:t>
                      </a:r>
                    </a:p>
                  </a:txBody>
                  <a:tcPr marL="12700" marR="12700" marT="12700" marB="0" anchor="ctr"/>
                </a:tc>
                <a:tc>
                  <a:txBody>
                    <a:bodyPr/>
                    <a:lstStyle/>
                    <a:p>
                      <a:pPr algn="l" fontAlgn="ctr"/>
                      <a:r>
                        <a:rPr lang="ja-JP" altLang="en-US" sz="2000" b="0" i="0" u="none" strike="noStrike">
                          <a:solidFill>
                            <a:srgbClr val="000000"/>
                          </a:solidFill>
                          <a:effectLst/>
                          <a:latin typeface="ＭＳ Ｐゴシック"/>
                        </a:rPr>
                        <a:t>フラックス</a:t>
                      </a:r>
                      <a:r>
                        <a:rPr lang="en-US" altLang="ja-JP" sz="2000" b="0" i="0" u="none" strike="noStrike">
                          <a:solidFill>
                            <a:srgbClr val="000000"/>
                          </a:solidFill>
                          <a:effectLst/>
                          <a:latin typeface="ＭＳ Ｐゴシック"/>
                        </a:rPr>
                        <a:t>[/sr/cm^2/s]</a:t>
                      </a:r>
                    </a:p>
                  </a:txBody>
                  <a:tcPr marL="12700" marR="12700" marT="12700" marB="0" anchor="ctr"/>
                </a:tc>
              </a:tr>
              <a:tr h="458410">
                <a:tc>
                  <a:txBody>
                    <a:bodyPr/>
                    <a:lstStyle/>
                    <a:p>
                      <a:pPr algn="r" fontAlgn="ctr"/>
                      <a:r>
                        <a:rPr lang="en-US" altLang="ja-JP" sz="2000" b="0" i="0" u="none" strike="noStrike">
                          <a:solidFill>
                            <a:srgbClr val="000000"/>
                          </a:solidFill>
                          <a:effectLst/>
                          <a:latin typeface="ＭＳ Ｐゴシック"/>
                        </a:rPr>
                        <a:t>#1</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0</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10120</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1178</a:t>
                      </a:r>
                    </a:p>
                  </a:txBody>
                  <a:tcPr marL="12700" marR="12700" marT="12700" marB="0" anchor="ctr"/>
                </a:tc>
                <a:tc>
                  <a:txBody>
                    <a:bodyPr/>
                    <a:lstStyle/>
                    <a:p>
                      <a:pPr algn="r" fontAlgn="ctr"/>
                      <a:r>
                        <a:rPr lang="en-US" altLang="ja-JP" sz="2000" b="0" i="0" u="none" strike="noStrike" dirty="0" smtClean="0">
                          <a:solidFill>
                            <a:srgbClr val="000000"/>
                          </a:solidFill>
                          <a:effectLst/>
                          <a:latin typeface="ＭＳ Ｐゴシック"/>
                        </a:rPr>
                        <a:t>0.0069</a:t>
                      </a:r>
                      <a:endParaRPr lang="en-US" altLang="ja-JP" sz="2000" b="0" i="0" u="none" strike="noStrike" dirty="0">
                        <a:solidFill>
                          <a:srgbClr val="000000"/>
                        </a:solidFill>
                        <a:effectLst/>
                        <a:latin typeface="ＭＳ Ｐゴシック"/>
                      </a:endParaRPr>
                    </a:p>
                  </a:txBody>
                  <a:tcPr marL="12700" marR="12700" marT="12700" marB="0" anchor="ctr"/>
                </a:tc>
              </a:tr>
              <a:tr h="458410">
                <a:tc>
                  <a:txBody>
                    <a:bodyPr/>
                    <a:lstStyle/>
                    <a:p>
                      <a:pPr algn="r" fontAlgn="ctr"/>
                      <a:r>
                        <a:rPr lang="en-US" altLang="ja-JP" sz="2000" b="0" i="0" u="none" strike="noStrike">
                          <a:solidFill>
                            <a:srgbClr val="000000"/>
                          </a:solidFill>
                          <a:effectLst/>
                          <a:latin typeface="ＭＳ Ｐゴシック"/>
                        </a:rPr>
                        <a:t>#2</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15</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15399</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1560</a:t>
                      </a:r>
                    </a:p>
                  </a:txBody>
                  <a:tcPr marL="12700" marR="12700" marT="12700" marB="0" anchor="ctr"/>
                </a:tc>
                <a:tc>
                  <a:txBody>
                    <a:bodyPr/>
                    <a:lstStyle/>
                    <a:p>
                      <a:pPr algn="r" fontAlgn="ctr"/>
                      <a:r>
                        <a:rPr lang="en-US" altLang="ja-JP" sz="2000" b="0" i="0" u="none" strike="noStrike" dirty="0" smtClean="0">
                          <a:solidFill>
                            <a:srgbClr val="000000"/>
                          </a:solidFill>
                          <a:effectLst/>
                          <a:latin typeface="ＭＳ Ｐゴシック"/>
                        </a:rPr>
                        <a:t>0.0061</a:t>
                      </a:r>
                      <a:endParaRPr lang="en-US" altLang="ja-JP" sz="2000" b="0" i="0" u="none" strike="noStrike" dirty="0">
                        <a:solidFill>
                          <a:srgbClr val="000000"/>
                        </a:solidFill>
                        <a:effectLst/>
                        <a:latin typeface="ＭＳ Ｐゴシック"/>
                      </a:endParaRPr>
                    </a:p>
                  </a:txBody>
                  <a:tcPr marL="12700" marR="12700" marT="12700" marB="0" anchor="ctr"/>
                </a:tc>
              </a:tr>
              <a:tr h="458410">
                <a:tc>
                  <a:txBody>
                    <a:bodyPr/>
                    <a:lstStyle/>
                    <a:p>
                      <a:pPr algn="r" fontAlgn="ctr"/>
                      <a:r>
                        <a:rPr lang="en-US" altLang="ja-JP" sz="2000" b="0" i="0" u="none" strike="noStrike" dirty="0">
                          <a:solidFill>
                            <a:srgbClr val="000000"/>
                          </a:solidFill>
                          <a:effectLst/>
                          <a:latin typeface="ＭＳ Ｐゴシック"/>
                        </a:rPr>
                        <a:t>#3</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30</a:t>
                      </a:r>
                    </a:p>
                  </a:txBody>
                  <a:tcPr marL="12700" marR="12700" marT="12700" marB="0" anchor="ctr"/>
                </a:tc>
                <a:tc>
                  <a:txBody>
                    <a:bodyPr/>
                    <a:lstStyle/>
                    <a:p>
                      <a:pPr algn="r" fontAlgn="ctr"/>
                      <a:r>
                        <a:rPr lang="en-US" altLang="ja-JP" sz="2000" b="0" i="0" u="none" strike="noStrike" dirty="0">
                          <a:solidFill>
                            <a:srgbClr val="000000"/>
                          </a:solidFill>
                          <a:effectLst/>
                          <a:latin typeface="ＭＳ Ｐゴシック"/>
                        </a:rPr>
                        <a:t>5476</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501</a:t>
                      </a:r>
                    </a:p>
                  </a:txBody>
                  <a:tcPr marL="12700" marR="12700" marT="12700" marB="0" anchor="ctr"/>
                </a:tc>
                <a:tc>
                  <a:txBody>
                    <a:bodyPr/>
                    <a:lstStyle/>
                    <a:p>
                      <a:pPr algn="r" fontAlgn="ctr"/>
                      <a:r>
                        <a:rPr lang="en-US" altLang="ja-JP" sz="2000" b="0" i="0" u="none" strike="noStrike" dirty="0" smtClean="0">
                          <a:solidFill>
                            <a:srgbClr val="000000"/>
                          </a:solidFill>
                          <a:effectLst/>
                          <a:latin typeface="ＭＳ Ｐゴシック"/>
                        </a:rPr>
                        <a:t>0.0055</a:t>
                      </a:r>
                      <a:endParaRPr lang="en-US" altLang="ja-JP" sz="2000" b="0" i="0" u="none" strike="noStrike" dirty="0">
                        <a:solidFill>
                          <a:srgbClr val="000000"/>
                        </a:solidFill>
                        <a:effectLst/>
                        <a:latin typeface="ＭＳ Ｐゴシック"/>
                      </a:endParaRPr>
                    </a:p>
                  </a:txBody>
                  <a:tcPr marL="12700" marR="12700" marT="12700" marB="0" anchor="ctr"/>
                </a:tc>
              </a:tr>
              <a:tr h="458410">
                <a:tc>
                  <a:txBody>
                    <a:bodyPr/>
                    <a:lstStyle/>
                    <a:p>
                      <a:pPr algn="r" fontAlgn="ctr"/>
                      <a:r>
                        <a:rPr lang="en-US" altLang="ja-JP" sz="2000" b="0" i="0" u="none" strike="noStrike">
                          <a:solidFill>
                            <a:srgbClr val="000000"/>
                          </a:solidFill>
                          <a:effectLst/>
                          <a:latin typeface="ＭＳ Ｐゴシック"/>
                        </a:rPr>
                        <a:t>#4</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60</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69902</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3306</a:t>
                      </a:r>
                    </a:p>
                  </a:txBody>
                  <a:tcPr marL="12700" marR="12700" marT="12700" marB="0" anchor="ctr"/>
                </a:tc>
                <a:tc>
                  <a:txBody>
                    <a:bodyPr/>
                    <a:lstStyle/>
                    <a:p>
                      <a:pPr algn="r" fontAlgn="ctr"/>
                      <a:r>
                        <a:rPr lang="en-US" altLang="ja-JP" sz="2000" b="0" i="0" u="none" strike="noStrike" dirty="0" smtClean="0">
                          <a:solidFill>
                            <a:srgbClr val="000000"/>
                          </a:solidFill>
                          <a:effectLst/>
                          <a:latin typeface="ＭＳ Ｐゴシック"/>
                        </a:rPr>
                        <a:t>0.0027</a:t>
                      </a:r>
                      <a:endParaRPr lang="en-US" altLang="ja-JP" sz="2000" b="0" i="0" u="none" strike="noStrike" dirty="0">
                        <a:solidFill>
                          <a:srgbClr val="000000"/>
                        </a:solidFill>
                        <a:effectLst/>
                        <a:latin typeface="ＭＳ Ｐゴシック"/>
                      </a:endParaRPr>
                    </a:p>
                  </a:txBody>
                  <a:tcPr marL="12700" marR="12700" marT="12700" marB="0" anchor="ctr"/>
                </a:tc>
              </a:tr>
              <a:tr h="458410">
                <a:tc>
                  <a:txBody>
                    <a:bodyPr/>
                    <a:lstStyle/>
                    <a:p>
                      <a:pPr algn="r" fontAlgn="ctr"/>
                      <a:r>
                        <a:rPr lang="en-US" altLang="ja-JP" sz="2000" b="0" i="0" u="none" strike="noStrike">
                          <a:solidFill>
                            <a:srgbClr val="000000"/>
                          </a:solidFill>
                          <a:effectLst/>
                          <a:latin typeface="ＭＳ Ｐゴシック"/>
                        </a:rPr>
                        <a:t>#5</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45</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44817</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2992</a:t>
                      </a:r>
                    </a:p>
                  </a:txBody>
                  <a:tcPr marL="12700" marR="12700" marT="12700" marB="0" anchor="ctr"/>
                </a:tc>
                <a:tc>
                  <a:txBody>
                    <a:bodyPr/>
                    <a:lstStyle/>
                    <a:p>
                      <a:pPr algn="r" fontAlgn="ctr"/>
                      <a:r>
                        <a:rPr lang="en-US" altLang="ja-JP" sz="2000" b="0" i="0" u="none" strike="noStrike" dirty="0" smtClean="0">
                          <a:solidFill>
                            <a:srgbClr val="000000"/>
                          </a:solidFill>
                          <a:effectLst/>
                          <a:latin typeface="ＭＳ Ｐゴシック"/>
                        </a:rPr>
                        <a:t>0.0041</a:t>
                      </a:r>
                      <a:endParaRPr lang="en-US" altLang="ja-JP" sz="2000" b="0" i="0" u="none" strike="noStrike" dirty="0">
                        <a:solidFill>
                          <a:srgbClr val="000000"/>
                        </a:solidFill>
                        <a:effectLst/>
                        <a:latin typeface="ＭＳ Ｐゴシック"/>
                      </a:endParaRPr>
                    </a:p>
                  </a:txBody>
                  <a:tcPr marL="12700" marR="12700" marT="12700" marB="0" anchor="ctr"/>
                </a:tc>
              </a:tr>
              <a:tr h="458410">
                <a:tc>
                  <a:txBody>
                    <a:bodyPr/>
                    <a:lstStyle/>
                    <a:p>
                      <a:pPr algn="r" fontAlgn="ctr"/>
                      <a:r>
                        <a:rPr lang="en-US" altLang="ja-JP" sz="2000" b="0" i="0" u="none" strike="noStrike">
                          <a:solidFill>
                            <a:srgbClr val="000000"/>
                          </a:solidFill>
                          <a:effectLst/>
                          <a:latin typeface="ＭＳ Ｐゴシック"/>
                        </a:rPr>
                        <a:t>#6</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15</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5924</a:t>
                      </a:r>
                    </a:p>
                  </a:txBody>
                  <a:tcPr marL="12700" marR="12700" marT="12700" marB="0" anchor="ctr"/>
                </a:tc>
                <a:tc>
                  <a:txBody>
                    <a:bodyPr/>
                    <a:lstStyle/>
                    <a:p>
                      <a:pPr algn="r" fontAlgn="ctr"/>
                      <a:r>
                        <a:rPr lang="en-US" altLang="ja-JP" sz="2000" b="0" i="0" u="none" strike="noStrike">
                          <a:solidFill>
                            <a:srgbClr val="000000"/>
                          </a:solidFill>
                          <a:effectLst/>
                          <a:latin typeface="ＭＳ Ｐゴシック"/>
                        </a:rPr>
                        <a:t>644</a:t>
                      </a:r>
                    </a:p>
                  </a:txBody>
                  <a:tcPr marL="12700" marR="12700" marT="12700" marB="0" anchor="ctr"/>
                </a:tc>
                <a:tc>
                  <a:txBody>
                    <a:bodyPr/>
                    <a:lstStyle/>
                    <a:p>
                      <a:pPr algn="r" fontAlgn="ctr"/>
                      <a:r>
                        <a:rPr lang="en-US" altLang="ja-JP" sz="2000" b="0" i="0" u="none" strike="noStrike" dirty="0" smtClean="0">
                          <a:solidFill>
                            <a:srgbClr val="000000"/>
                          </a:solidFill>
                          <a:effectLst/>
                          <a:latin typeface="ＭＳ Ｐゴシック"/>
                        </a:rPr>
                        <a:t>0.0065</a:t>
                      </a:r>
                      <a:endParaRPr lang="en-US" altLang="ja-JP" sz="2000" b="0" i="0" u="none" strike="noStrike" dirty="0">
                        <a:solidFill>
                          <a:srgbClr val="000000"/>
                        </a:solidFill>
                        <a:effectLst/>
                        <a:latin typeface="ＭＳ Ｐゴシック"/>
                      </a:endParaRPr>
                    </a:p>
                  </a:txBody>
                  <a:tcPr marL="12700" marR="12700" marT="12700" marB="0" anchor="ctr"/>
                </a:tc>
              </a:tr>
            </a:tbl>
          </a:graphicData>
        </a:graphic>
      </p:graphicFrame>
    </p:spTree>
    <p:extLst>
      <p:ext uri="{BB962C8B-B14F-4D97-AF65-F5344CB8AC3E}">
        <p14:creationId xmlns:p14="http://schemas.microsoft.com/office/powerpoint/2010/main" val="2639743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grpSp>
        <p:nvGrpSpPr>
          <p:cNvPr id="9" name="図形グループ 8"/>
          <p:cNvGrpSpPr/>
          <p:nvPr/>
        </p:nvGrpSpPr>
        <p:grpSpPr>
          <a:xfrm>
            <a:off x="1806389" y="1767672"/>
            <a:ext cx="4848412" cy="4953808"/>
            <a:chOff x="818862" y="1769636"/>
            <a:chExt cx="4848412" cy="4953808"/>
          </a:xfrm>
        </p:grpSpPr>
        <p:pic>
          <p:nvPicPr>
            <p:cNvPr id="7" name="図 6"/>
            <p:cNvPicPr>
              <a:picLocks noChangeAspect="1"/>
            </p:cNvPicPr>
            <p:nvPr/>
          </p:nvPicPr>
          <p:blipFill>
            <a:blip r:embed="rId2"/>
            <a:stretch>
              <a:fillRect/>
            </a:stretch>
          </p:blipFill>
          <p:spPr>
            <a:xfrm rot="16200000">
              <a:off x="-889288" y="3477786"/>
              <a:ext cx="3873500" cy="457200"/>
            </a:xfrm>
            <a:prstGeom prst="rect">
              <a:avLst/>
            </a:prstGeom>
          </p:spPr>
        </p:pic>
        <p:pic>
          <p:nvPicPr>
            <p:cNvPr id="8" name="図 7"/>
            <p:cNvPicPr>
              <a:picLocks noChangeAspect="1"/>
            </p:cNvPicPr>
            <p:nvPr/>
          </p:nvPicPr>
          <p:blipFill>
            <a:blip r:embed="rId3"/>
            <a:stretch>
              <a:fillRect/>
            </a:stretch>
          </p:blipFill>
          <p:spPr>
            <a:xfrm>
              <a:off x="3914674" y="6266244"/>
              <a:ext cx="1752600" cy="457200"/>
            </a:xfrm>
            <a:prstGeom prst="rect">
              <a:avLst/>
            </a:prstGeom>
          </p:spPr>
        </p:pic>
      </p:grpSp>
      <p:pic>
        <p:nvPicPr>
          <p:cNvPr id="4" name="コンテンツ プレースホルダー 3" descr="data.eps"/>
          <p:cNvPicPr>
            <a:picLocks noGrp="1" noChangeAspect="1"/>
          </p:cNvPicPr>
          <p:nvPr>
            <p:ph idx="1"/>
          </p:nvPr>
        </p:nvPicPr>
        <p:blipFill>
          <a:blip r:embed="rId4">
            <a:extLst>
              <a:ext uri="{28A0092B-C50C-407E-A947-70E740481C1C}">
                <a14:useLocalDpi xmlns:a14="http://schemas.microsoft.com/office/drawing/2010/main" val="0"/>
              </a:ext>
            </a:extLst>
          </a:blip>
          <a:srcRect l="-13641" r="-13641"/>
          <a:stretch>
            <a:fillRect/>
          </a:stretch>
        </p:blipFill>
        <p:spPr/>
      </p:pic>
      <p:grpSp>
        <p:nvGrpSpPr>
          <p:cNvPr id="22" name="図形グループ 21"/>
          <p:cNvGrpSpPr/>
          <p:nvPr/>
        </p:nvGrpSpPr>
        <p:grpSpPr>
          <a:xfrm>
            <a:off x="7319118" y="3151247"/>
            <a:ext cx="3310466" cy="2497769"/>
            <a:chOff x="5494867" y="3234267"/>
            <a:chExt cx="3310466" cy="2497769"/>
          </a:xfrm>
        </p:grpSpPr>
        <p:grpSp>
          <p:nvGrpSpPr>
            <p:cNvPr id="12" name="図形グループ 11"/>
            <p:cNvGrpSpPr/>
            <p:nvPr/>
          </p:nvGrpSpPr>
          <p:grpSpPr>
            <a:xfrm>
              <a:off x="6722533" y="3234267"/>
              <a:ext cx="736600" cy="1032933"/>
              <a:chOff x="6722533" y="3234267"/>
              <a:chExt cx="736600" cy="1032933"/>
            </a:xfrm>
          </p:grpSpPr>
          <p:pic>
            <p:nvPicPr>
              <p:cNvPr id="5" name="図 4"/>
              <p:cNvPicPr>
                <a:picLocks noChangeAspect="1"/>
              </p:cNvPicPr>
              <p:nvPr/>
            </p:nvPicPr>
            <p:blipFill>
              <a:blip r:embed="rId5"/>
              <a:stretch>
                <a:fillRect/>
              </a:stretch>
            </p:blipFill>
            <p:spPr>
              <a:xfrm>
                <a:off x="6722533" y="3234267"/>
                <a:ext cx="736600" cy="342900"/>
              </a:xfrm>
              <a:prstGeom prst="rect">
                <a:avLst/>
              </a:prstGeom>
            </p:spPr>
          </p:pic>
          <p:cxnSp>
            <p:nvCxnSpPr>
              <p:cNvPr id="10" name="直線矢印コネクタ 9"/>
              <p:cNvCxnSpPr/>
              <p:nvPr/>
            </p:nvCxnSpPr>
            <p:spPr>
              <a:xfrm flipH="1">
                <a:off x="6976533" y="3577167"/>
                <a:ext cx="118534" cy="69003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grpSp>
          <p:nvGrpSpPr>
            <p:cNvPr id="16" name="図形グループ 15"/>
            <p:cNvGrpSpPr/>
            <p:nvPr/>
          </p:nvGrpSpPr>
          <p:grpSpPr>
            <a:xfrm>
              <a:off x="7340599" y="5003800"/>
              <a:ext cx="1464734" cy="393700"/>
              <a:chOff x="7340599" y="5003800"/>
              <a:chExt cx="1464734" cy="393700"/>
            </a:xfrm>
          </p:grpSpPr>
          <p:pic>
            <p:nvPicPr>
              <p:cNvPr id="13" name="図 12"/>
              <p:cNvPicPr>
                <a:picLocks noChangeAspect="1"/>
              </p:cNvPicPr>
              <p:nvPr/>
            </p:nvPicPr>
            <p:blipFill>
              <a:blip r:embed="rId6"/>
              <a:stretch>
                <a:fillRect/>
              </a:stretch>
            </p:blipFill>
            <p:spPr>
              <a:xfrm>
                <a:off x="8081433" y="5003800"/>
                <a:ext cx="723900" cy="393700"/>
              </a:xfrm>
              <a:prstGeom prst="rect">
                <a:avLst/>
              </a:prstGeom>
            </p:spPr>
          </p:pic>
          <p:cxnSp>
            <p:nvCxnSpPr>
              <p:cNvPr id="14" name="直線矢印コネクタ 13"/>
              <p:cNvCxnSpPr/>
              <p:nvPr/>
            </p:nvCxnSpPr>
            <p:spPr>
              <a:xfrm flipH="1" flipV="1">
                <a:off x="7340599" y="5109633"/>
                <a:ext cx="622301" cy="1397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pic>
          <p:nvPicPr>
            <p:cNvPr id="17" name="図 16"/>
            <p:cNvPicPr>
              <a:picLocks noChangeAspect="1"/>
            </p:cNvPicPr>
            <p:nvPr/>
          </p:nvPicPr>
          <p:blipFill>
            <a:blip r:embed="rId7"/>
            <a:stretch>
              <a:fillRect/>
            </a:stretch>
          </p:blipFill>
          <p:spPr>
            <a:xfrm>
              <a:off x="5494867" y="5338336"/>
              <a:ext cx="762000" cy="393700"/>
            </a:xfrm>
            <a:prstGeom prst="rect">
              <a:avLst/>
            </a:prstGeom>
          </p:spPr>
        </p:pic>
        <p:cxnSp>
          <p:nvCxnSpPr>
            <p:cNvPr id="18" name="直線矢印コネクタ 17"/>
            <p:cNvCxnSpPr>
              <a:stCxn id="17" idx="0"/>
            </p:cNvCxnSpPr>
            <p:nvPr/>
          </p:nvCxnSpPr>
          <p:spPr>
            <a:xfrm flipV="1">
              <a:off x="5875867" y="4724401"/>
              <a:ext cx="102558" cy="61393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6156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data.eps"/>
          <p:cNvPicPr>
            <a:picLocks noGrp="1" noChangeAspect="1"/>
          </p:cNvPicPr>
          <p:nvPr>
            <p:ph idx="1"/>
          </p:nvPr>
        </p:nvPicPr>
        <p:blipFill>
          <a:blip r:embed="rId2">
            <a:extLst>
              <a:ext uri="{28A0092B-C50C-407E-A947-70E740481C1C}">
                <a14:useLocalDpi xmlns:a14="http://schemas.microsoft.com/office/drawing/2010/main" val="0"/>
              </a:ext>
            </a:extLst>
          </a:blip>
          <a:srcRect l="-13641" r="-13641"/>
          <a:stretch>
            <a:fillRect/>
          </a:stretch>
        </p:blipFill>
        <p:spPr>
          <a:xfrm>
            <a:off x="1981200" y="1740282"/>
            <a:ext cx="8229600" cy="4525963"/>
          </a:xfrm>
        </p:spPr>
      </p:pic>
      <p:sp>
        <p:nvSpPr>
          <p:cNvPr id="4" name="タイトル 1"/>
          <p:cNvSpPr>
            <a:spLocks noGrp="1"/>
          </p:cNvSpPr>
          <p:nvPr>
            <p:ph type="title"/>
          </p:nvPr>
        </p:nvSpPr>
        <p:spPr/>
        <p:txBody>
          <a:bodyPr/>
          <a:lstStyle/>
          <a:p>
            <a:r>
              <a:rPr lang="ja-JP" altLang="en-US" dirty="0"/>
              <a:t>フィッティング</a:t>
            </a:r>
            <a:r>
              <a:rPr kumimoji="1" lang="ja-JP" altLang="en-US" dirty="0" smtClean="0"/>
              <a:t>結果</a:t>
            </a:r>
            <a:endParaRPr kumimoji="1" lang="ja-JP" altLang="en-US" dirty="0"/>
          </a:p>
        </p:txBody>
      </p:sp>
      <p:grpSp>
        <p:nvGrpSpPr>
          <p:cNvPr id="6" name="図形グループ 5"/>
          <p:cNvGrpSpPr/>
          <p:nvPr/>
        </p:nvGrpSpPr>
        <p:grpSpPr>
          <a:xfrm>
            <a:off x="2342862" y="1769636"/>
            <a:ext cx="4848412" cy="4953808"/>
            <a:chOff x="818862" y="1769636"/>
            <a:chExt cx="4848412" cy="4953808"/>
          </a:xfrm>
        </p:grpSpPr>
        <p:pic>
          <p:nvPicPr>
            <p:cNvPr id="7" name="図 6"/>
            <p:cNvPicPr>
              <a:picLocks noChangeAspect="1"/>
            </p:cNvPicPr>
            <p:nvPr/>
          </p:nvPicPr>
          <p:blipFill>
            <a:blip r:embed="rId3"/>
            <a:stretch>
              <a:fillRect/>
            </a:stretch>
          </p:blipFill>
          <p:spPr>
            <a:xfrm rot="16200000">
              <a:off x="-889288" y="3477786"/>
              <a:ext cx="3873500" cy="457200"/>
            </a:xfrm>
            <a:prstGeom prst="rect">
              <a:avLst/>
            </a:prstGeom>
          </p:spPr>
        </p:pic>
        <p:pic>
          <p:nvPicPr>
            <p:cNvPr id="8" name="図 7"/>
            <p:cNvPicPr>
              <a:picLocks noChangeAspect="1"/>
            </p:cNvPicPr>
            <p:nvPr/>
          </p:nvPicPr>
          <p:blipFill>
            <a:blip r:embed="rId4"/>
            <a:stretch>
              <a:fillRect/>
            </a:stretch>
          </p:blipFill>
          <p:spPr>
            <a:xfrm>
              <a:off x="3914674" y="6266244"/>
              <a:ext cx="1752600" cy="457200"/>
            </a:xfrm>
            <a:prstGeom prst="rect">
              <a:avLst/>
            </a:prstGeom>
          </p:spPr>
        </p:pic>
      </p:grpSp>
      <p:grpSp>
        <p:nvGrpSpPr>
          <p:cNvPr id="17" name="図形グループ 16"/>
          <p:cNvGrpSpPr/>
          <p:nvPr/>
        </p:nvGrpSpPr>
        <p:grpSpPr>
          <a:xfrm>
            <a:off x="6649258" y="2352110"/>
            <a:ext cx="2197335" cy="3487877"/>
            <a:chOff x="5125257" y="2352109"/>
            <a:chExt cx="2197335" cy="3487877"/>
          </a:xfrm>
        </p:grpSpPr>
        <p:pic>
          <p:nvPicPr>
            <p:cNvPr id="9" name="図 8"/>
            <p:cNvPicPr>
              <a:picLocks noChangeAspect="1"/>
            </p:cNvPicPr>
            <p:nvPr/>
          </p:nvPicPr>
          <p:blipFill>
            <a:blip r:embed="rId5"/>
            <a:stretch>
              <a:fillRect/>
            </a:stretch>
          </p:blipFill>
          <p:spPr>
            <a:xfrm>
              <a:off x="5125257" y="5446286"/>
              <a:ext cx="723900" cy="393700"/>
            </a:xfrm>
            <a:prstGeom prst="rect">
              <a:avLst/>
            </a:prstGeom>
          </p:spPr>
        </p:pic>
        <p:cxnSp>
          <p:nvCxnSpPr>
            <p:cNvPr id="10" name="直線矢印コネクタ 9"/>
            <p:cNvCxnSpPr/>
            <p:nvPr/>
          </p:nvCxnSpPr>
          <p:spPr>
            <a:xfrm flipV="1">
              <a:off x="5849157" y="4905350"/>
              <a:ext cx="355114" cy="54093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1" name="図 10"/>
            <p:cNvPicPr>
              <a:picLocks noChangeAspect="1"/>
            </p:cNvPicPr>
            <p:nvPr/>
          </p:nvPicPr>
          <p:blipFill>
            <a:blip r:embed="rId6"/>
            <a:stretch>
              <a:fillRect/>
            </a:stretch>
          </p:blipFill>
          <p:spPr>
            <a:xfrm>
              <a:off x="5430292" y="2352109"/>
              <a:ext cx="1892300" cy="596900"/>
            </a:xfrm>
            <a:prstGeom prst="rect">
              <a:avLst/>
            </a:prstGeom>
          </p:spPr>
        </p:pic>
        <p:cxnSp>
          <p:nvCxnSpPr>
            <p:cNvPr id="12" name="直線矢印コネクタ 11"/>
            <p:cNvCxnSpPr/>
            <p:nvPr/>
          </p:nvCxnSpPr>
          <p:spPr>
            <a:xfrm flipH="1">
              <a:off x="5667274" y="2949009"/>
              <a:ext cx="712176" cy="112418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968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結果・考察</a:t>
            </a:r>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p:txBody>
              <a:bodyPr/>
              <a:lstStyle/>
              <a:p>
                <a:r>
                  <a:rPr kumimoji="1" lang="ja-JP" altLang="en-US" dirty="0" smtClean="0"/>
                  <a:t>もともとは</a:t>
                </a:r>
                <a14:m>
                  <m:oMath xmlns:m="http://schemas.openxmlformats.org/officeDocument/2006/math">
                    <m:func>
                      <m:funcPr>
                        <m:ctrlPr>
                          <a:rPr kumimoji="1" lang="en-US" altLang="ja-JP" b="0" i="1" smtClean="0">
                            <a:latin typeface="Cambria Math" panose="02040503050406030204" pitchFamily="18" charset="0"/>
                          </a:rPr>
                        </m:ctrlPr>
                      </m:funcPr>
                      <m:fName>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cos</m:t>
                            </m:r>
                          </m:e>
                          <m:sup>
                            <m:r>
                              <a:rPr kumimoji="1" lang="en-US" altLang="ja-JP" b="0" i="1" smtClean="0">
                                <a:latin typeface="Cambria Math" panose="02040503050406030204" pitchFamily="18" charset="0"/>
                              </a:rPr>
                              <m:t>2</m:t>
                            </m:r>
                          </m:sup>
                        </m:sSup>
                      </m:fName>
                      <m:e>
                        <m:r>
                          <a:rPr kumimoji="1" lang="en-US" altLang="ja-JP" b="0" i="1" smtClean="0">
                            <a:latin typeface="Cambria Math" panose="02040503050406030204" pitchFamily="18" charset="0"/>
                          </a:rPr>
                          <m:t>𝜃</m:t>
                        </m:r>
                      </m:e>
                    </m:func>
                  </m:oMath>
                </a14:m>
                <a:r>
                  <a:rPr kumimoji="1" lang="ja-JP" altLang="en-US" dirty="0" smtClean="0"/>
                  <a:t>に従うと考えられていたが、</a:t>
                </a:r>
                <a:r>
                  <a:rPr lang="ja-JP" altLang="en-US" dirty="0" smtClean="0"/>
                  <a:t>今回の結果</a:t>
                </a:r>
                <a:r>
                  <a:rPr kumimoji="1" lang="ja-JP" altLang="en-US" dirty="0" smtClean="0"/>
                  <a:t>は</a:t>
                </a:r>
                <a14:m>
                  <m:oMath xmlns:m="http://schemas.openxmlformats.org/officeDocument/2006/math">
                    <m:func>
                      <m:funcPr>
                        <m:ctrlPr>
                          <a:rPr kumimoji="1" lang="en-US" altLang="ja-JP" b="0" i="1" smtClean="0">
                            <a:latin typeface="Cambria Math" panose="02040503050406030204" pitchFamily="18" charset="0"/>
                          </a:rPr>
                        </m:ctrlPr>
                      </m:funcPr>
                      <m:fName>
                        <m:sSup>
                          <m:sSupPr>
                            <m:ctrlPr>
                              <a:rPr kumimoji="1" lang="en-US" altLang="ja-JP" b="0" i="1" smtClean="0">
                                <a:latin typeface="Cambria Math" panose="02040503050406030204" pitchFamily="18" charset="0"/>
                              </a:rPr>
                            </m:ctrlPr>
                          </m:sSupPr>
                          <m:e>
                            <m:r>
                              <m:rPr>
                                <m:sty m:val="p"/>
                              </m:rPr>
                              <a:rPr kumimoji="1" lang="en-US" altLang="ja-JP" b="0" i="0" smtClean="0">
                                <a:latin typeface="Cambria Math" panose="02040503050406030204" pitchFamily="18" charset="0"/>
                              </a:rPr>
                              <m:t>cos</m:t>
                            </m:r>
                          </m:e>
                          <m:sup>
                            <m:r>
                              <a:rPr kumimoji="1" lang="en-US" altLang="ja-JP" b="0" i="1" smtClean="0">
                                <a:latin typeface="Cambria Math" panose="02040503050406030204" pitchFamily="18" charset="0"/>
                              </a:rPr>
                              <m:t>1.6±0.2</m:t>
                            </m:r>
                          </m:sup>
                        </m:sSup>
                      </m:fName>
                      <m:e>
                        <m:r>
                          <a:rPr kumimoji="1" lang="en-US" altLang="ja-JP" b="0" i="1" smtClean="0">
                            <a:latin typeface="Cambria Math" panose="02040503050406030204" pitchFamily="18" charset="0"/>
                          </a:rPr>
                          <m:t>𝜃</m:t>
                        </m:r>
                      </m:e>
                    </m:func>
                  </m:oMath>
                </a14:m>
                <a:r>
                  <a:rPr kumimoji="1" lang="ja-JP" altLang="en-US" dirty="0" smtClean="0"/>
                  <a:t>であった</a:t>
                </a:r>
                <a:endParaRPr kumimoji="1" lang="en-US" altLang="ja-JP" dirty="0" smtClean="0"/>
              </a:p>
              <a:p>
                <a:r>
                  <a:rPr kumimoji="1" lang="ja-JP" altLang="en-US" dirty="0" smtClean="0"/>
                  <a:t>誤差</a:t>
                </a:r>
                <a:r>
                  <a:rPr kumimoji="1" lang="ja-JP" altLang="en-US" dirty="0" smtClean="0"/>
                  <a:t>を減らすために・・・</a:t>
                </a:r>
                <a:endParaRPr kumimoji="1" lang="en-US" altLang="ja-JP" dirty="0" smtClean="0"/>
              </a:p>
              <a:p>
                <a:pPr lvl="1"/>
                <a:r>
                  <a:rPr kumimoji="1" lang="ja-JP" altLang="en-US" dirty="0" smtClean="0"/>
                  <a:t>統計を多く取る</a:t>
                </a:r>
                <a:endParaRPr kumimoji="1" lang="en-US" altLang="ja-JP" dirty="0" smtClean="0"/>
              </a:p>
              <a:p>
                <a:pPr lvl="1"/>
                <a:r>
                  <a:rPr lang="ja-JP" altLang="en-US" dirty="0" smtClean="0"/>
                  <a:t>ジオメトリの計測の精度の向上</a:t>
                </a:r>
                <a:endParaRPr kumimoji="1" lang="en-US" altLang="ja-JP" dirty="0" smtClean="0"/>
              </a:p>
              <a:p>
                <a:pPr lvl="1"/>
                <a:r>
                  <a:rPr kumimoji="1" lang="ja-JP" altLang="en-US" dirty="0" smtClean="0"/>
                  <a:t>コンクリートの厚さを正確に見積もる</a:t>
                </a:r>
                <a:endParaRPr kumimoji="1" lang="en-US" altLang="ja-JP" dirty="0" smtClean="0"/>
              </a:p>
              <a:p>
                <a:pPr lvl="1"/>
                <a:endParaRPr kumimoji="1" lang="ja-JP" altLang="en-US"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043" t="-266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1168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標準模型</a:t>
            </a:r>
            <a:endParaRPr kumimoji="1" lang="ja-JP" altLang="en-US" dirty="0"/>
          </a:p>
        </p:txBody>
      </p:sp>
      <p:sp>
        <p:nvSpPr>
          <p:cNvPr id="7" name="コンテンツ プレースホルダー 6"/>
          <p:cNvSpPr>
            <a:spLocks noGrp="1"/>
          </p:cNvSpPr>
          <p:nvPr>
            <p:ph idx="1"/>
          </p:nvPr>
        </p:nvSpPr>
        <p:spPr>
          <a:xfrm>
            <a:off x="1981200" y="1600200"/>
            <a:ext cx="8229600" cy="5257800"/>
          </a:xfrm>
        </p:spPr>
        <p:txBody>
          <a:bodyPr>
            <a:normAutofit/>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kumimoji="1" lang="ja-JP" alt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700" y="1450655"/>
            <a:ext cx="7520733" cy="470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98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ニュートリノの提唱</a:t>
            </a:r>
            <a:endParaRPr kumimoji="1" lang="ja-JP" altLang="en-US" dirty="0"/>
          </a:p>
        </p:txBody>
      </p:sp>
      <p:sp>
        <p:nvSpPr>
          <p:cNvPr id="3" name="コンテンツ プレースホルダー 2"/>
          <p:cNvSpPr>
            <a:spLocks noGrp="1"/>
          </p:cNvSpPr>
          <p:nvPr>
            <p:ph idx="1"/>
          </p:nvPr>
        </p:nvSpPr>
        <p:spPr/>
        <p:txBody>
          <a:bodyPr/>
          <a:lstStyle/>
          <a:p>
            <a:r>
              <a:rPr lang="en-US" altLang="ja-JP" dirty="0"/>
              <a:t>β</a:t>
            </a:r>
            <a:r>
              <a:rPr kumimoji="1" lang="ja-JP" altLang="en-US" dirty="0" smtClean="0"/>
              <a:t>崩壊</a:t>
            </a:r>
            <a:endParaRPr kumimoji="1" lang="en-US" altLang="ja-JP" dirty="0" smtClean="0"/>
          </a:p>
          <a:p>
            <a:pPr marL="0" indent="0">
              <a:buNone/>
            </a:pPr>
            <a:r>
              <a:rPr lang="ja-JP" altLang="en-US" dirty="0" smtClean="0"/>
              <a:t>　　　　　　　　ではエネルギー保存してない</a:t>
            </a:r>
            <a:endParaRPr lang="en-US" altLang="ja-JP" dirty="0" smtClean="0"/>
          </a:p>
          <a:p>
            <a:pPr marL="0" indent="0">
              <a:buNone/>
            </a:pPr>
            <a:r>
              <a:rPr lang="ja-JP" altLang="en-US" dirty="0"/>
              <a:t>　　</a:t>
            </a:r>
            <a:r>
              <a:rPr lang="ja-JP" altLang="en-US" dirty="0" smtClean="0"/>
              <a:t>　　　　　　　　としよう（パウリ）</a:t>
            </a:r>
            <a:endParaRPr lang="en-US" altLang="ja-JP" dirty="0" smtClean="0"/>
          </a:p>
          <a:p>
            <a:pPr marL="0" indent="0">
              <a:buNone/>
            </a:pPr>
            <a:endParaRPr lang="en-US" altLang="ja-JP" dirty="0"/>
          </a:p>
          <a:p>
            <a:pPr marL="0" indent="0">
              <a:buNone/>
            </a:pPr>
            <a:r>
              <a:rPr lang="ja-JP" altLang="en-US" dirty="0" smtClean="0"/>
              <a:t>ファインマン図は</a:t>
            </a:r>
            <a:endParaRPr lang="en-US" altLang="ja-JP" dirty="0" smtClean="0"/>
          </a:p>
          <a:p>
            <a:pPr marL="0" indent="0">
              <a:buNone/>
            </a:pPr>
            <a:endParaRPr kumimoji="1" lang="en-US" altLang="ja-JP" dirty="0" smtClean="0"/>
          </a:p>
          <a:p>
            <a:pPr marL="0" indent="0">
              <a:buNone/>
            </a:pPr>
            <a:r>
              <a:rPr lang="ja-JP" altLang="en-US" dirty="0"/>
              <a:t>　</a:t>
            </a:r>
            <a:endParaRPr kumimoji="1" lang="en-US" altLang="ja-JP" dirty="0" smtClean="0"/>
          </a:p>
          <a:p>
            <a:endParaRPr kumimoji="1" lang="en-US" altLang="ja-JP" dirty="0" smtClean="0"/>
          </a:p>
          <a:p>
            <a:pPr marL="0" indent="0">
              <a:buNone/>
            </a:pPr>
            <a:endParaRPr kumimoji="1" lang="ja-JP" altLang="en-US" dirty="0"/>
          </a:p>
        </p:txBody>
      </p:sp>
      <p:grpSp>
        <p:nvGrpSpPr>
          <p:cNvPr id="4" name="グループ化 3"/>
          <p:cNvGrpSpPr/>
          <p:nvPr/>
        </p:nvGrpSpPr>
        <p:grpSpPr>
          <a:xfrm>
            <a:off x="1144473" y="2348880"/>
            <a:ext cx="6173425" cy="4509120"/>
            <a:chOff x="971600" y="2348880"/>
            <a:chExt cx="6173425" cy="450912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48880"/>
              <a:ext cx="1562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48930"/>
              <a:ext cx="2098849" cy="6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493324"/>
              <a:ext cx="1944216" cy="336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矢印コネクタ 4"/>
            <p:cNvCxnSpPr/>
            <p:nvPr/>
          </p:nvCxnSpPr>
          <p:spPr>
            <a:xfrm flipV="1">
              <a:off x="6537029" y="3645024"/>
              <a:ext cx="0" cy="28083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568961" y="3533253"/>
              <a:ext cx="576064" cy="584775"/>
            </a:xfrm>
            <a:prstGeom prst="rect">
              <a:avLst/>
            </a:prstGeom>
            <a:noFill/>
          </p:spPr>
          <p:txBody>
            <a:bodyPr wrap="square" rtlCol="0">
              <a:spAutoFit/>
            </a:bodyPr>
            <a:lstStyle/>
            <a:p>
              <a:r>
                <a:rPr lang="en-US" altLang="ja-JP" sz="3200" dirty="0"/>
                <a:t>t</a:t>
              </a:r>
              <a:endParaRPr lang="ja-JP" altLang="en-US" sz="3200" dirty="0"/>
            </a:p>
          </p:txBody>
        </p:sp>
      </p:grpSp>
    </p:spTree>
    <p:extLst>
      <p:ext uri="{BB962C8B-B14F-4D97-AF65-F5344CB8AC3E}">
        <p14:creationId xmlns:p14="http://schemas.microsoft.com/office/powerpoint/2010/main" val="203822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ニュートリノ</a:t>
            </a:r>
            <a:r>
              <a:rPr lang="ja-JP" altLang="en-US" dirty="0" smtClean="0"/>
              <a:t>の相互作用</a:t>
            </a:r>
            <a:endParaRPr kumimoji="1" lang="ja-JP" altLang="en-US" dirty="0"/>
          </a:p>
        </p:txBody>
      </p:sp>
      <p:sp>
        <p:nvSpPr>
          <p:cNvPr id="3" name="コンテンツ プレースホルダー 2"/>
          <p:cNvSpPr>
            <a:spLocks noGrp="1"/>
          </p:cNvSpPr>
          <p:nvPr>
            <p:ph idx="1"/>
          </p:nvPr>
        </p:nvSpPr>
        <p:spPr>
          <a:xfrm>
            <a:off x="1981200" y="1600200"/>
            <a:ext cx="8229600" cy="4853136"/>
          </a:xfrm>
        </p:spPr>
        <p:txBody>
          <a:bodyPr>
            <a:normAutofit/>
          </a:bodyPr>
          <a:lstStyle/>
          <a:p>
            <a:r>
              <a:rPr lang="ja-JP" altLang="en-US" dirty="0" smtClean="0"/>
              <a:t>ニュートリノは弱い相互作用</a:t>
            </a:r>
            <a:endParaRPr lang="en-US" altLang="ja-JP" dirty="0" smtClean="0"/>
          </a:p>
          <a:p>
            <a:pPr marL="0" indent="0">
              <a:buNone/>
            </a:pPr>
            <a:endParaRPr lang="en-US" altLang="ja-JP" dirty="0" smtClean="0"/>
          </a:p>
          <a:p>
            <a:r>
              <a:rPr lang="ja-JP" altLang="en-US" dirty="0" smtClean="0"/>
              <a:t>中性子にニュートリノを当てる</a:t>
            </a:r>
            <a:endParaRPr lang="en-US" altLang="ja-JP" dirty="0" smtClean="0"/>
          </a:p>
          <a:p>
            <a:pPr marL="0" indent="0">
              <a:buNone/>
            </a:pPr>
            <a:r>
              <a:rPr lang="ja-JP" altLang="en-US" dirty="0"/>
              <a:t>　</a:t>
            </a:r>
            <a:r>
              <a:rPr lang="ja-JP" altLang="en-US" dirty="0" smtClean="0"/>
              <a:t>ことで、電荷を持つレプトンが</a:t>
            </a:r>
            <a:endParaRPr lang="en-US" altLang="ja-JP" dirty="0" smtClean="0"/>
          </a:p>
          <a:p>
            <a:pPr marL="0" indent="0">
              <a:buNone/>
            </a:pPr>
            <a:r>
              <a:rPr lang="ja-JP" altLang="en-US" dirty="0"/>
              <a:t>　</a:t>
            </a:r>
            <a:r>
              <a:rPr lang="ja-JP" altLang="en-US" dirty="0" smtClean="0"/>
              <a:t>生成される</a:t>
            </a:r>
            <a:endParaRPr lang="en-US" altLang="ja-JP" dirty="0" smtClean="0"/>
          </a:p>
          <a:p>
            <a:r>
              <a:rPr lang="ja-JP" altLang="en-US" dirty="0" smtClean="0"/>
              <a:t>荷電粒子が物質中を進むと</a:t>
            </a:r>
            <a:endParaRPr lang="en-US" altLang="ja-JP" dirty="0"/>
          </a:p>
          <a:p>
            <a:pPr marL="0" indent="0">
              <a:buNone/>
            </a:pPr>
            <a:r>
              <a:rPr lang="ja-JP" altLang="en-US" dirty="0" smtClean="0"/>
              <a:t>　チェレンコフ光が出るので、</a:t>
            </a:r>
            <a:endParaRPr lang="en-US" altLang="ja-JP" dirty="0" smtClean="0"/>
          </a:p>
          <a:p>
            <a:pPr marL="0" indent="0">
              <a:buNone/>
            </a:pPr>
            <a:r>
              <a:rPr lang="ja-JP" altLang="en-US" dirty="0"/>
              <a:t>　</a:t>
            </a:r>
            <a:r>
              <a:rPr lang="ja-JP" altLang="en-US" dirty="0" smtClean="0"/>
              <a:t>ニュートリノの検出に使える</a:t>
            </a:r>
            <a:endParaRPr lang="en-US" altLang="ja-JP" dirty="0"/>
          </a:p>
          <a:p>
            <a:pPr marL="0" indent="0">
              <a:buNone/>
            </a:pPr>
            <a:r>
              <a:rPr lang="ja-JP" altLang="en-US" dirty="0"/>
              <a:t>　</a:t>
            </a:r>
            <a:endParaRPr lang="en-US" altLang="ja-JP" dirty="0" smtClean="0"/>
          </a:p>
          <a:p>
            <a:pPr marL="0" indent="0">
              <a:buNone/>
            </a:pPr>
            <a:endParaRPr lang="en-US" altLang="ja-JP" dirty="0" smtClean="0"/>
          </a:p>
          <a:p>
            <a:pPr marL="0" indent="0">
              <a:buNone/>
            </a:pPr>
            <a:endParaRPr kumimoji="1" lang="ja-JP" altLang="en-US" dirty="0"/>
          </a:p>
        </p:txBody>
      </p:sp>
      <p:grpSp>
        <p:nvGrpSpPr>
          <p:cNvPr id="4" name="グループ化 3"/>
          <p:cNvGrpSpPr/>
          <p:nvPr/>
        </p:nvGrpSpPr>
        <p:grpSpPr>
          <a:xfrm>
            <a:off x="7536161" y="2063478"/>
            <a:ext cx="3261989" cy="3886237"/>
            <a:chOff x="6012160" y="2063477"/>
            <a:chExt cx="3261989" cy="3886237"/>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35488"/>
              <a:ext cx="2304256" cy="371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456" y="2492896"/>
              <a:ext cx="231775"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2312" y="2063477"/>
              <a:ext cx="73183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0707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ニュートリノ振動（</a:t>
            </a:r>
            <a:r>
              <a:rPr lang="ja-JP" altLang="en-US" dirty="0"/>
              <a:t>２</a:t>
            </a:r>
            <a:r>
              <a:rPr kumimoji="1" lang="ja-JP" altLang="en-US" dirty="0" smtClean="0"/>
              <a:t>世代間）</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981200" y="1600200"/>
                <a:ext cx="8229600" cy="5141168"/>
              </a:xfrm>
            </p:spPr>
            <p:txBody>
              <a:bodyPr>
                <a:normAutofit/>
              </a:bodyPr>
              <a:lstStyle/>
              <a:p>
                <a:r>
                  <a:rPr kumimoji="1" lang="ja-JP" altLang="en-US" dirty="0" smtClean="0"/>
                  <a:t>フレーバー固有状態は、質量固有状態の</a:t>
                </a:r>
                <a:endParaRPr kumimoji="1" lang="en-US" altLang="ja-JP" dirty="0" smtClean="0"/>
              </a:p>
              <a:p>
                <a:pPr marL="0" indent="0">
                  <a:buNone/>
                </a:pPr>
                <a:r>
                  <a:rPr lang="ja-JP" altLang="en-US" dirty="0"/>
                  <a:t>　</a:t>
                </a:r>
                <a:r>
                  <a:rPr kumimoji="1" lang="ja-JP" altLang="en-US" dirty="0" smtClean="0"/>
                  <a:t>重ね合わせ</a:t>
                </a:r>
                <a:endParaRPr kumimoji="1" lang="en-US" altLang="ja-JP" dirty="0" smtClean="0"/>
              </a:p>
              <a:p>
                <a:pPr marL="0" indent="0">
                  <a:buNone/>
                </a:pPr>
                <a:endParaRPr kumimoji="1" lang="en-US" altLang="ja-JP" dirty="0" smtClean="0"/>
              </a:p>
              <a:p>
                <a:endParaRPr lang="en-US" altLang="ja-JP" dirty="0" smtClean="0"/>
              </a:p>
              <a:p>
                <a:r>
                  <a:rPr lang="ja-JP" altLang="en-US" dirty="0" smtClean="0"/>
                  <a:t>固有状態は時間発展する</a:t>
                </a:r>
                <a:endParaRPr lang="en-US" altLang="ja-JP" dirty="0" smtClean="0"/>
              </a:p>
              <a:p>
                <a:pPr marL="0" indent="0">
                  <a:buNone/>
                </a:pPr>
                <a:endParaRPr lang="en-US" altLang="ja-JP" dirty="0" smtClean="0"/>
              </a:p>
              <a:p>
                <a:pPr marL="0" indent="0">
                  <a:buNone/>
                </a:pPr>
                <a:r>
                  <a:rPr kumimoji="1" lang="ja-JP" altLang="en-US" dirty="0" smtClean="0"/>
                  <a:t>→ニュートリノ振動！　</a:t>
                </a:r>
                <a:endParaRPr kumimoji="1" lang="en-US" altLang="ja-JP" dirty="0" smtClean="0"/>
              </a:p>
              <a:p>
                <a:pPr marL="0" indent="0">
                  <a:buNone/>
                </a:pPr>
                <a:r>
                  <a:rPr lang="ja-JP" altLang="en-US" dirty="0" smtClean="0"/>
                  <a:t>　確率</a:t>
                </a:r>
                <a:endParaRPr lang="en-US" altLang="ja-JP" dirty="0" smtClean="0"/>
              </a:p>
              <a:p>
                <a:pPr marL="0" indent="0">
                  <a:buNone/>
                </a:pPr>
                <a:endParaRPr lang="en-US" altLang="ja-JP" sz="2000" i="1" dirty="0" smtClean="0">
                  <a:latin typeface="Cambria Math" panose="02040503050406030204" pitchFamily="18" charset="0"/>
                </a:endParaRPr>
              </a:p>
              <a:p>
                <a:pPr marL="0" indent="0">
                  <a:buNone/>
                </a:pPr>
                <a14:m>
                  <m:oMath xmlns:m="http://schemas.openxmlformats.org/officeDocument/2006/math">
                    <m:sSup>
                      <m:sSupPr>
                        <m:ctrlPr>
                          <a:rPr lang="en-US" altLang="ja-JP" sz="2000" i="1">
                            <a:latin typeface="Cambria Math" panose="02040503050406030204" pitchFamily="18" charset="0"/>
                          </a:rPr>
                        </m:ctrlPr>
                      </m:sSupPr>
                      <m:e>
                        <m:eqArr>
                          <m:eqArrPr>
                            <m:ctrlPr>
                              <a:rPr lang="en-US" altLang="ja-JP" sz="2000" i="1">
                                <a:latin typeface="Cambria Math" panose="02040503050406030204" pitchFamily="18" charset="0"/>
                              </a:rPr>
                            </m:ctrlPr>
                          </m:eqArrPr>
                          <m:e>
                            <m:r>
                              <a:rPr lang="en-US" altLang="ja-JP" sz="2000" i="1">
                                <a:latin typeface="Cambria Math"/>
                              </a:rPr>
                              <m:t>     </m:t>
                            </m:r>
                          </m:e>
                          <m:e>
                            <m:r>
                              <a:rPr lang="en-US" altLang="ja-JP" sz="2000" i="1">
                                <a:latin typeface="Cambria Math"/>
                              </a:rPr>
                              <m:t>        </m:t>
                            </m:r>
                            <m:r>
                              <a:rPr lang="el-GR" altLang="ja-JP" sz="2000" i="1">
                                <a:latin typeface="Cambria Math"/>
                              </a:rPr>
                              <m:t>𝛥</m:t>
                            </m:r>
                            <m:r>
                              <a:rPr lang="en-US" altLang="ja-JP" sz="2000" i="1">
                                <a:latin typeface="Cambria Math"/>
                              </a:rPr>
                              <m:t>𝑚</m:t>
                            </m:r>
                          </m:e>
                        </m:eqArr>
                      </m:e>
                      <m:sup>
                        <m:r>
                          <a:rPr lang="en-US" altLang="ja-JP" sz="2000" i="1">
                            <a:latin typeface="Cambria Math"/>
                          </a:rPr>
                          <m:t>2</m:t>
                        </m:r>
                      </m:sup>
                    </m:sSup>
                  </m:oMath>
                </a14:m>
                <a:r>
                  <a:rPr lang="en-US" altLang="ja-JP" sz="2000" dirty="0"/>
                  <a:t>:</a:t>
                </a:r>
                <a:r>
                  <a:rPr lang="ja-JP" altLang="en-US" sz="2000" dirty="0"/>
                  <a:t>質量</a:t>
                </a:r>
                <a:r>
                  <a:rPr lang="en-US" altLang="ja-JP" sz="2000" dirty="0"/>
                  <a:t>2</a:t>
                </a:r>
                <a:r>
                  <a:rPr lang="ja-JP" altLang="en-US" sz="2000" dirty="0"/>
                  <a:t>乗の差 </a:t>
                </a:r>
                <a:r>
                  <a:rPr lang="en-US" altLang="ja-JP" sz="2000" dirty="0"/>
                  <a:t>L:</a:t>
                </a:r>
                <a:r>
                  <a:rPr lang="ja-JP" altLang="en-US" sz="2000" dirty="0"/>
                  <a:t>飛行距離 </a:t>
                </a:r>
                <a:r>
                  <a:rPr lang="en-US" altLang="ja-JP" sz="2000" dirty="0"/>
                  <a:t>E: </a:t>
                </a:r>
                <a:r>
                  <a:rPr lang="ja-JP" altLang="en-US" sz="2000" dirty="0"/>
                  <a:t>エネルギー</a:t>
                </a:r>
                <a:endParaRPr lang="en-US" altLang="ja-JP" sz="2000" dirty="0"/>
              </a:p>
              <a:p>
                <a:pPr marL="0" indent="0">
                  <a:buNone/>
                </a:pPr>
                <a:endParaRPr kumimoji="1"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981200" y="1600200"/>
                <a:ext cx="8229600" cy="5141168"/>
              </a:xfrm>
              <a:blipFill rotWithShape="0">
                <a:blip r:embed="rId3"/>
                <a:stretch>
                  <a:fillRect l="-1481" t="-2610"/>
                </a:stretch>
              </a:blipFill>
            </p:spPr>
            <p:txBody>
              <a:bodyPr/>
              <a:lstStyle/>
              <a:p>
                <a:r>
                  <a:rPr lang="ja-JP" altLang="en-US">
                    <a:noFill/>
                  </a:rPr>
                  <a:t> </a:t>
                </a:r>
              </a:p>
            </p:txBody>
          </p:sp>
        </mc:Fallback>
      </mc:AlternateContent>
      <p:grpSp>
        <p:nvGrpSpPr>
          <p:cNvPr id="5" name="グループ化 4"/>
          <p:cNvGrpSpPr/>
          <p:nvPr/>
        </p:nvGrpSpPr>
        <p:grpSpPr>
          <a:xfrm>
            <a:off x="2898014" y="2327928"/>
            <a:ext cx="6912768" cy="3685711"/>
            <a:chOff x="1619672" y="2141467"/>
            <a:chExt cx="6912768" cy="3685711"/>
          </a:xfrm>
        </p:grpSpPr>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40" y="5011836"/>
              <a:ext cx="4014300" cy="81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141467"/>
              <a:ext cx="5400600" cy="114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3878741"/>
              <a:ext cx="5616624" cy="67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48631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ニュートリノ振動（３世代間</a:t>
            </a:r>
            <a:r>
              <a:rPr lang="ja-JP" altLang="en-US" dirty="0"/>
              <a:t>）</a:t>
            </a:r>
            <a:endParaRPr kumimoji="1" lang="ja-JP" altLang="en-US" dirty="0"/>
          </a:p>
        </p:txBody>
      </p:sp>
      <p:sp>
        <p:nvSpPr>
          <p:cNvPr id="3" name="コンテンツ プレースホルダー 2"/>
          <p:cNvSpPr>
            <a:spLocks noGrp="1"/>
          </p:cNvSpPr>
          <p:nvPr>
            <p:ph idx="1"/>
          </p:nvPr>
        </p:nvSpPr>
        <p:spPr>
          <a:xfrm>
            <a:off x="1981200" y="1600200"/>
            <a:ext cx="8229600" cy="5069160"/>
          </a:xfrm>
        </p:spPr>
        <p:txBody>
          <a:bodyPr/>
          <a:lstStyle/>
          <a:p>
            <a:r>
              <a:rPr kumimoji="1" lang="ja-JP" altLang="en-US" dirty="0" smtClean="0"/>
              <a:t>３世代間の振動なら</a:t>
            </a:r>
            <a:endParaRPr kumimoji="1" lang="en-US" altLang="ja-JP" dirty="0" smtClean="0"/>
          </a:p>
          <a:p>
            <a:pPr marL="0" indent="0">
              <a:buNone/>
            </a:pPr>
            <a:r>
              <a:rPr lang="en-US" altLang="ja-JP" dirty="0" smtClean="0"/>
              <a:t> </a:t>
            </a:r>
            <a:endParaRPr lang="en-US" altLang="ja-JP" dirty="0"/>
          </a:p>
          <a:p>
            <a:endParaRPr kumimoji="1" lang="en-US" altLang="ja-JP" dirty="0" smtClean="0"/>
          </a:p>
          <a:p>
            <a:pPr marL="0" indent="0">
              <a:buNone/>
            </a:pPr>
            <a:r>
              <a:rPr lang="ja-JP" altLang="en-US" sz="2000" dirty="0"/>
              <a:t>　</a:t>
            </a:r>
            <a:endParaRPr lang="en-US" altLang="ja-JP" sz="2000" dirty="0"/>
          </a:p>
          <a:p>
            <a:pPr marL="0" indent="0">
              <a:buNone/>
            </a:pPr>
            <a:r>
              <a:rPr lang="ja-JP" altLang="en-US" sz="2000" dirty="0"/>
              <a:t>      </a:t>
            </a:r>
            <a:endParaRPr lang="en-US" altLang="ja-JP" sz="2000" dirty="0" smtClean="0"/>
          </a:p>
          <a:p>
            <a:pPr marL="0" indent="0">
              <a:buNone/>
            </a:pPr>
            <a:r>
              <a:rPr lang="en-US" altLang="ja-JP" sz="2000" dirty="0"/>
              <a:t> </a:t>
            </a:r>
            <a:r>
              <a:rPr lang="en-US" altLang="ja-JP" sz="2000" dirty="0" smtClean="0"/>
              <a:t>        </a:t>
            </a:r>
            <a:r>
              <a:rPr lang="ja-JP" altLang="en-US" sz="2000" dirty="0" smtClean="0"/>
              <a:t> </a:t>
            </a:r>
            <a:r>
              <a:rPr lang="ja-JP" altLang="en-US" sz="2000" dirty="0"/>
              <a:t>大気</a:t>
            </a:r>
            <a:r>
              <a:rPr lang="en-US" altLang="ja-JP" sz="2000" dirty="0"/>
              <a:t>ν</a:t>
            </a:r>
            <a:r>
              <a:rPr lang="ja-JP" altLang="en-US" sz="2000" dirty="0"/>
              <a:t>・加速器</a:t>
            </a:r>
            <a:r>
              <a:rPr lang="en-US" altLang="ja-JP" sz="2000" dirty="0"/>
              <a:t>ν</a:t>
            </a:r>
            <a:r>
              <a:rPr lang="ja-JP" altLang="en-US" sz="2000" dirty="0"/>
              <a:t>　　　　　原子炉</a:t>
            </a:r>
            <a:r>
              <a:rPr lang="en-US" altLang="ja-JP" sz="2000" dirty="0"/>
              <a:t>ν</a:t>
            </a:r>
            <a:r>
              <a:rPr lang="ja-JP" altLang="en-US" sz="2000" dirty="0"/>
              <a:t>　　　　　　　　　　　　太陽</a:t>
            </a:r>
            <a:r>
              <a:rPr lang="en-US" altLang="ja-JP" sz="2000" dirty="0"/>
              <a:t>ν</a:t>
            </a:r>
          </a:p>
          <a:p>
            <a:r>
              <a:rPr lang="ja-JP" altLang="en-US" dirty="0" smtClean="0"/>
              <a:t>これらのパラメータ</a:t>
            </a:r>
            <a:r>
              <a:rPr lang="en-US" altLang="ja-JP" dirty="0" smtClean="0"/>
              <a:t>(θ</a:t>
            </a:r>
            <a:r>
              <a:rPr lang="en-US" altLang="ja-JP" sz="2000" dirty="0"/>
              <a:t>23</a:t>
            </a:r>
            <a:r>
              <a:rPr lang="en-US" altLang="ja-JP" dirty="0" smtClean="0"/>
              <a:t>,θ</a:t>
            </a:r>
            <a:r>
              <a:rPr lang="en-US" altLang="ja-JP" sz="2000" dirty="0"/>
              <a:t>13</a:t>
            </a:r>
            <a:r>
              <a:rPr lang="en-US" altLang="ja-JP" dirty="0" smtClean="0"/>
              <a:t>,θ</a:t>
            </a:r>
            <a:r>
              <a:rPr lang="en-US" altLang="ja-JP" sz="2000" dirty="0"/>
              <a:t>12</a:t>
            </a:r>
            <a:r>
              <a:rPr lang="en-US" altLang="ja-JP" dirty="0" smtClean="0"/>
              <a:t>,δ)</a:t>
            </a:r>
          </a:p>
          <a:p>
            <a:pPr marL="0" indent="0">
              <a:buNone/>
            </a:pPr>
            <a:r>
              <a:rPr lang="en-US" altLang="ja-JP" dirty="0"/>
              <a:t> </a:t>
            </a:r>
            <a:r>
              <a:rPr lang="en-US" altLang="ja-JP" dirty="0" smtClean="0"/>
              <a:t>   </a:t>
            </a:r>
            <a:r>
              <a:rPr lang="ja-JP" altLang="en-US" dirty="0" smtClean="0"/>
              <a:t>を決めたい</a:t>
            </a:r>
            <a:endParaRPr lang="en-US" altLang="ja-JP" dirty="0" smtClean="0"/>
          </a:p>
          <a:p>
            <a:pPr marL="0" indent="0">
              <a:buNone/>
            </a:pPr>
            <a:endParaRPr kumimoji="1" lang="en-US" altLang="ja-JP" dirty="0" smtClean="0"/>
          </a:p>
          <a:p>
            <a:pPr marL="0" indent="0">
              <a:buNone/>
            </a:pPr>
            <a:endParaRPr kumimoji="1" lang="ja-JP" altLang="en-US" dirty="0"/>
          </a:p>
        </p:txBody>
      </p:sp>
      <p:grpSp>
        <p:nvGrpSpPr>
          <p:cNvPr id="4" name="グループ化 3"/>
          <p:cNvGrpSpPr/>
          <p:nvPr/>
        </p:nvGrpSpPr>
        <p:grpSpPr>
          <a:xfrm>
            <a:off x="1807560" y="2132856"/>
            <a:ext cx="8585200" cy="3224758"/>
            <a:chOff x="283560" y="2132856"/>
            <a:chExt cx="8585200" cy="322475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135" y="4005064"/>
              <a:ext cx="157162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60" y="2132856"/>
              <a:ext cx="8585200"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100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Super </a:t>
            </a:r>
            <a:r>
              <a:rPr kumimoji="1" lang="en-US" altLang="ja-JP" dirty="0" err="1" smtClean="0"/>
              <a:t>Kamiokande</a:t>
            </a:r>
            <a:endParaRPr kumimoji="1" lang="ja-JP" altLang="en-US" dirty="0"/>
          </a:p>
        </p:txBody>
      </p:sp>
      <p:sp>
        <p:nvSpPr>
          <p:cNvPr id="3" name="コンテンツ プレースホルダー 2"/>
          <p:cNvSpPr>
            <a:spLocks noGrp="1"/>
          </p:cNvSpPr>
          <p:nvPr>
            <p:ph idx="1"/>
          </p:nvPr>
        </p:nvSpPr>
        <p:spPr>
          <a:xfrm>
            <a:off x="1981200" y="1600201"/>
            <a:ext cx="8229600" cy="4925667"/>
          </a:xfrm>
        </p:spPr>
        <p:txBody>
          <a:bodyPr>
            <a:normAutofit/>
          </a:bodyPr>
          <a:lstStyle/>
          <a:p>
            <a:r>
              <a:rPr kumimoji="1" lang="en-US" altLang="ja-JP" dirty="0" smtClean="0"/>
              <a:t>    </a:t>
            </a:r>
            <a:r>
              <a:rPr kumimoji="1" lang="ja-JP" altLang="en-US" dirty="0" smtClean="0"/>
              <a:t>　　　</a:t>
            </a:r>
            <a:r>
              <a:rPr kumimoji="1" lang="en-US" altLang="ja-JP" dirty="0" smtClean="0"/>
              <a:t> </a:t>
            </a:r>
            <a:r>
              <a:rPr kumimoji="1" lang="ja-JP" altLang="en-US" dirty="0" smtClean="0"/>
              <a:t>により叩き出された　 </a:t>
            </a:r>
            <a:r>
              <a:rPr kumimoji="1" lang="en-US" altLang="ja-JP" dirty="0" smtClean="0"/>
              <a:t>            </a:t>
            </a:r>
            <a:r>
              <a:rPr kumimoji="1" lang="ja-JP" altLang="en-US" dirty="0" smtClean="0"/>
              <a:t>　が出す</a:t>
            </a:r>
            <a:endParaRPr kumimoji="1" lang="en-US" altLang="ja-JP" dirty="0" smtClean="0"/>
          </a:p>
          <a:p>
            <a:pPr marL="0" indent="0">
              <a:buNone/>
            </a:pPr>
            <a:r>
              <a:rPr lang="ja-JP" altLang="ja-JP" dirty="0"/>
              <a:t>　</a:t>
            </a:r>
            <a:r>
              <a:rPr lang="en-US" altLang="ja-JP" dirty="0" smtClean="0"/>
              <a:t>Cherenkov</a:t>
            </a:r>
            <a:r>
              <a:rPr lang="ja-JP" altLang="en-US" dirty="0" smtClean="0"/>
              <a:t>光を観測</a:t>
            </a:r>
            <a:endParaRPr lang="en-US" altLang="ja-JP" dirty="0" smtClean="0"/>
          </a:p>
          <a:p>
            <a:pPr marL="0" indent="0">
              <a:buNone/>
            </a:pPr>
            <a:endParaRPr lang="en-US" altLang="ja-JP" dirty="0" smtClean="0"/>
          </a:p>
          <a:p>
            <a:pPr marL="0" indent="0">
              <a:buNone/>
            </a:pPr>
            <a:endParaRPr lang="en-US" altLang="ja-JP" dirty="0" smtClean="0"/>
          </a:p>
          <a:p>
            <a:endParaRPr lang="en-US" altLang="ja-JP" dirty="0"/>
          </a:p>
          <a:p>
            <a:endParaRPr lang="en-US" altLang="ja-JP" dirty="0" smtClean="0"/>
          </a:p>
          <a:p>
            <a:r>
              <a:rPr lang="en-US" altLang="ja-JP" dirty="0" smtClean="0"/>
              <a:t> </a:t>
            </a:r>
            <a:r>
              <a:rPr lang="ja-JP" altLang="en-US" dirty="0" smtClean="0"/>
              <a:t>リングの形状、光量から</a:t>
            </a:r>
            <a:endParaRPr lang="en-US" altLang="ja-JP" dirty="0" smtClean="0"/>
          </a:p>
          <a:p>
            <a:pPr marL="0" indent="0">
              <a:buNone/>
            </a:pPr>
            <a:r>
              <a:rPr lang="ja-JP" altLang="ja-JP" dirty="0"/>
              <a:t>　</a:t>
            </a:r>
            <a:r>
              <a:rPr lang="ja-JP" altLang="en-US" dirty="0" smtClean="0"/>
              <a:t>ニュートリノの方向や</a:t>
            </a:r>
            <a:endParaRPr lang="en-US" altLang="ja-JP" dirty="0" smtClean="0"/>
          </a:p>
          <a:p>
            <a:pPr marL="0" indent="0">
              <a:buNone/>
            </a:pPr>
            <a:r>
              <a:rPr lang="ja-JP" altLang="ja-JP" dirty="0"/>
              <a:t>　</a:t>
            </a:r>
            <a:r>
              <a:rPr lang="ja-JP" altLang="en-US" dirty="0" smtClean="0"/>
              <a:t>エネルギー、位置を推定</a:t>
            </a:r>
            <a:endParaRPr lang="en-US" altLang="ja-JP" dirty="0" smtClean="0"/>
          </a:p>
          <a:p>
            <a:endParaRPr kumimoji="1" lang="en-US" altLang="ja-JP" dirty="0"/>
          </a:p>
          <a:p>
            <a:endParaRPr kumimoji="1" lang="ja-JP" altLang="en-US" dirty="0"/>
          </a:p>
        </p:txBody>
      </p:sp>
      <p:pic>
        <p:nvPicPr>
          <p:cNvPr id="4" name="図 3"/>
          <p:cNvPicPr>
            <a:picLocks noChangeAspect="1"/>
          </p:cNvPicPr>
          <p:nvPr/>
        </p:nvPicPr>
        <p:blipFill>
          <a:blip r:embed="rId3"/>
          <a:stretch>
            <a:fillRect/>
          </a:stretch>
        </p:blipFill>
        <p:spPr>
          <a:xfrm>
            <a:off x="6882557" y="2755272"/>
            <a:ext cx="3013899" cy="3465320"/>
          </a:xfrm>
          <a:prstGeom prst="rect">
            <a:avLst/>
          </a:prstGeom>
          <a:effectLst>
            <a:outerShdw blurRad="50800" dist="38100" dir="2700000" algn="tl" rotWithShape="0">
              <a:prstClr val="black">
                <a:alpha val="40000"/>
              </a:prstClr>
            </a:outerShdw>
          </a:effectLst>
        </p:spPr>
      </p:pic>
      <p:pic>
        <p:nvPicPr>
          <p:cNvPr id="6" name="図 5"/>
          <p:cNvPicPr>
            <a:picLocks noChangeAspect="1"/>
          </p:cNvPicPr>
          <p:nvPr/>
        </p:nvPicPr>
        <p:blipFill>
          <a:blip r:embed="rId4"/>
          <a:stretch>
            <a:fillRect/>
          </a:stretch>
        </p:blipFill>
        <p:spPr>
          <a:xfrm>
            <a:off x="2164351" y="1549414"/>
            <a:ext cx="1324968" cy="526357"/>
          </a:xfrm>
          <a:prstGeom prst="rect">
            <a:avLst/>
          </a:prstGeom>
        </p:spPr>
      </p:pic>
      <p:pic>
        <p:nvPicPr>
          <p:cNvPr id="7" name="図 6"/>
          <p:cNvPicPr>
            <a:picLocks noChangeAspect="1"/>
          </p:cNvPicPr>
          <p:nvPr/>
        </p:nvPicPr>
        <p:blipFill>
          <a:blip r:embed="rId5"/>
          <a:stretch>
            <a:fillRect/>
          </a:stretch>
        </p:blipFill>
        <p:spPr>
          <a:xfrm>
            <a:off x="6449088" y="1571958"/>
            <a:ext cx="1281277" cy="482559"/>
          </a:xfrm>
          <a:prstGeom prst="rect">
            <a:avLst/>
          </a:prstGeom>
        </p:spPr>
      </p:pic>
      <p:pic>
        <p:nvPicPr>
          <p:cNvPr id="5" name="図 4"/>
          <p:cNvPicPr>
            <a:picLocks noChangeAspect="1"/>
          </p:cNvPicPr>
          <p:nvPr/>
        </p:nvPicPr>
        <p:blipFill>
          <a:blip r:embed="rId6"/>
          <a:stretch>
            <a:fillRect/>
          </a:stretch>
        </p:blipFill>
        <p:spPr>
          <a:xfrm rot="3553852">
            <a:off x="3272671" y="2658238"/>
            <a:ext cx="2132856" cy="1980509"/>
          </a:xfrm>
          <a:prstGeom prst="rect">
            <a:avLst/>
          </a:prstGeom>
        </p:spPr>
      </p:pic>
      <p:grpSp>
        <p:nvGrpSpPr>
          <p:cNvPr id="13" name="図形グループ 12"/>
          <p:cNvGrpSpPr/>
          <p:nvPr/>
        </p:nvGrpSpPr>
        <p:grpSpPr>
          <a:xfrm>
            <a:off x="7570968" y="2460855"/>
            <a:ext cx="1808229" cy="1721205"/>
            <a:chOff x="5863064" y="2299868"/>
            <a:chExt cx="1808229" cy="1721205"/>
          </a:xfrm>
        </p:grpSpPr>
        <p:grpSp>
          <p:nvGrpSpPr>
            <p:cNvPr id="11" name="図形グループ 10"/>
            <p:cNvGrpSpPr/>
            <p:nvPr/>
          </p:nvGrpSpPr>
          <p:grpSpPr>
            <a:xfrm>
              <a:off x="5863064" y="2481873"/>
              <a:ext cx="562788" cy="1539200"/>
              <a:chOff x="5863064" y="2481873"/>
              <a:chExt cx="562788" cy="1539200"/>
            </a:xfrm>
          </p:grpSpPr>
          <p:sp>
            <p:nvSpPr>
              <p:cNvPr id="8" name="ドーナツ 7"/>
              <p:cNvSpPr/>
              <p:nvPr/>
            </p:nvSpPr>
            <p:spPr>
              <a:xfrm rot="20537586">
                <a:off x="5863064" y="2663342"/>
                <a:ext cx="364957" cy="1357731"/>
              </a:xfrm>
              <a:prstGeom prst="donut">
                <a:avLst>
                  <a:gd name="adj" fmla="val 880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schemeClr val="tx1"/>
                  </a:solidFill>
                </a:endParaRPr>
              </a:p>
            </p:txBody>
          </p:sp>
          <p:cxnSp>
            <p:nvCxnSpPr>
              <p:cNvPr id="10" name="直線コネクタ 9"/>
              <p:cNvCxnSpPr>
                <a:stCxn id="8" idx="7"/>
              </p:cNvCxnSpPr>
              <p:nvPr/>
            </p:nvCxnSpPr>
            <p:spPr>
              <a:xfrm flipV="1">
                <a:off x="6022461" y="2481873"/>
                <a:ext cx="403391" cy="363801"/>
              </a:xfrm>
              <a:prstGeom prst="line">
                <a:avLst/>
              </a:prstGeom>
            </p:spPr>
            <p:style>
              <a:lnRef idx="2">
                <a:schemeClr val="accent3"/>
              </a:lnRef>
              <a:fillRef idx="0">
                <a:schemeClr val="accent3"/>
              </a:fillRef>
              <a:effectRef idx="1">
                <a:schemeClr val="accent3"/>
              </a:effectRef>
              <a:fontRef idx="minor">
                <a:schemeClr val="tx1"/>
              </a:fontRef>
            </p:style>
          </p:cxnSp>
        </p:grpSp>
        <p:sp>
          <p:nvSpPr>
            <p:cNvPr id="12" name="テキスト ボックス 11"/>
            <p:cNvSpPr txBox="1"/>
            <p:nvPr/>
          </p:nvSpPr>
          <p:spPr>
            <a:xfrm>
              <a:off x="6382058" y="2299868"/>
              <a:ext cx="1289235" cy="369332"/>
            </a:xfrm>
            <a:prstGeom prst="rect">
              <a:avLst/>
            </a:prstGeom>
            <a:noFill/>
          </p:spPr>
          <p:txBody>
            <a:bodyPr wrap="none" rtlCol="0">
              <a:spAutoFit/>
            </a:bodyPr>
            <a:lstStyle/>
            <a:p>
              <a:r>
                <a:rPr lang="ja-JP" altLang="en-US" dirty="0">
                  <a:solidFill>
                    <a:srgbClr val="008000"/>
                  </a:solidFill>
                </a:rPr>
                <a:t>ニュートリノ</a:t>
              </a:r>
            </a:p>
          </p:txBody>
        </p:sp>
      </p:grpSp>
      <p:grpSp>
        <p:nvGrpSpPr>
          <p:cNvPr id="21" name="図形グループ 20"/>
          <p:cNvGrpSpPr/>
          <p:nvPr/>
        </p:nvGrpSpPr>
        <p:grpSpPr>
          <a:xfrm>
            <a:off x="7949853" y="3990404"/>
            <a:ext cx="793336" cy="697119"/>
            <a:chOff x="6256414" y="3819646"/>
            <a:chExt cx="793336" cy="697119"/>
          </a:xfrm>
        </p:grpSpPr>
        <p:grpSp>
          <p:nvGrpSpPr>
            <p:cNvPr id="20" name="図形グループ 19"/>
            <p:cNvGrpSpPr/>
            <p:nvPr/>
          </p:nvGrpSpPr>
          <p:grpSpPr>
            <a:xfrm>
              <a:off x="6256414" y="3925820"/>
              <a:ext cx="286320" cy="590945"/>
              <a:chOff x="6256414" y="3925820"/>
              <a:chExt cx="286320" cy="590945"/>
            </a:xfrm>
          </p:grpSpPr>
          <p:sp>
            <p:nvSpPr>
              <p:cNvPr id="14" name="ドーナツ 13"/>
              <p:cNvSpPr/>
              <p:nvPr/>
            </p:nvSpPr>
            <p:spPr>
              <a:xfrm rot="20425453">
                <a:off x="6256414" y="3925820"/>
                <a:ext cx="192895" cy="590945"/>
              </a:xfrm>
              <a:prstGeom prst="donut">
                <a:avLst>
                  <a:gd name="adj" fmla="val 1175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schemeClr val="tx1"/>
                  </a:solidFill>
                </a:endParaRPr>
              </a:p>
            </p:txBody>
          </p:sp>
          <p:cxnSp>
            <p:nvCxnSpPr>
              <p:cNvPr id="16" name="直線コネクタ 15"/>
              <p:cNvCxnSpPr>
                <a:stCxn id="14" idx="6"/>
              </p:cNvCxnSpPr>
              <p:nvPr/>
            </p:nvCxnSpPr>
            <p:spPr>
              <a:xfrm flipV="1">
                <a:off x="6443734" y="4044413"/>
                <a:ext cx="99000" cy="144565"/>
              </a:xfrm>
              <a:prstGeom prst="line">
                <a:avLst/>
              </a:prstGeom>
            </p:spPr>
            <p:style>
              <a:lnRef idx="2">
                <a:schemeClr val="accent6"/>
              </a:lnRef>
              <a:fillRef idx="0">
                <a:schemeClr val="accent6"/>
              </a:fillRef>
              <a:effectRef idx="1">
                <a:schemeClr val="accent6"/>
              </a:effectRef>
              <a:fontRef idx="minor">
                <a:schemeClr val="tx1"/>
              </a:fontRef>
            </p:style>
          </p:cxnSp>
        </p:grpSp>
        <p:sp>
          <p:nvSpPr>
            <p:cNvPr id="17" name="テキスト ボックス 16"/>
            <p:cNvSpPr txBox="1"/>
            <p:nvPr/>
          </p:nvSpPr>
          <p:spPr>
            <a:xfrm>
              <a:off x="6513538" y="3819646"/>
              <a:ext cx="536212" cy="369332"/>
            </a:xfrm>
            <a:prstGeom prst="rect">
              <a:avLst/>
            </a:prstGeom>
            <a:noFill/>
          </p:spPr>
          <p:txBody>
            <a:bodyPr wrap="none" rtlCol="0">
              <a:spAutoFit/>
            </a:bodyPr>
            <a:lstStyle/>
            <a:p>
              <a:r>
                <a:rPr lang="en-US" altLang="ja-JP" dirty="0">
                  <a:solidFill>
                    <a:schemeClr val="accent6">
                      <a:lumMod val="60000"/>
                      <a:lumOff val="40000"/>
                    </a:schemeClr>
                  </a:solidFill>
                </a:rPr>
                <a:t>e, μ</a:t>
              </a:r>
              <a:endParaRPr lang="ja-JP" altLang="en-US" dirty="0">
                <a:solidFill>
                  <a:schemeClr val="accent6">
                    <a:lumMod val="60000"/>
                    <a:lumOff val="40000"/>
                  </a:schemeClr>
                </a:solidFill>
              </a:endParaRPr>
            </a:p>
          </p:txBody>
        </p:sp>
      </p:grpSp>
    </p:spTree>
    <p:extLst>
      <p:ext uri="{BB962C8B-B14F-4D97-AF65-F5344CB8AC3E}">
        <p14:creationId xmlns:p14="http://schemas.microsoft.com/office/powerpoint/2010/main" val="362478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　　の特徴</a:t>
            </a:r>
            <a:endParaRPr kumimoji="1" lang="en-US" altLang="ja-JP" dirty="0" smtClean="0"/>
          </a:p>
          <a:p>
            <a:pPr lvl="1"/>
            <a:r>
              <a:rPr kumimoji="1" lang="ja-JP" altLang="en-US" dirty="0" smtClean="0"/>
              <a:t>　　</a:t>
            </a:r>
            <a:r>
              <a:rPr kumimoji="1" lang="en-US" altLang="ja-JP" dirty="0" smtClean="0"/>
              <a:t> </a:t>
            </a:r>
            <a:r>
              <a:rPr kumimoji="1" lang="ja-JP" altLang="en-US" dirty="0" smtClean="0"/>
              <a:t>を叩き出す</a:t>
            </a:r>
            <a:endParaRPr kumimoji="1" lang="en-US" altLang="ja-JP" dirty="0" smtClean="0"/>
          </a:p>
          <a:p>
            <a:pPr lvl="1"/>
            <a:r>
              <a:rPr kumimoji="1" lang="en-US" altLang="ja-JP" dirty="0" smtClean="0"/>
              <a:t>Cherenkov</a:t>
            </a:r>
            <a:r>
              <a:rPr kumimoji="1" lang="ja-JP" altLang="en-US" dirty="0" smtClean="0"/>
              <a:t>光</a:t>
            </a:r>
            <a:r>
              <a:rPr lang="ja-JP" altLang="en-US" dirty="0"/>
              <a:t>＋</a:t>
            </a:r>
            <a:r>
              <a:rPr kumimoji="1" lang="ja-JP" altLang="en-US" dirty="0" smtClean="0"/>
              <a:t>制動放射により光子が生成される</a:t>
            </a:r>
            <a:endParaRPr kumimoji="1" lang="en-US" altLang="ja-JP" dirty="0" smtClean="0"/>
          </a:p>
          <a:p>
            <a:pPr lvl="1"/>
            <a:r>
              <a:rPr lang="ja-JP" altLang="en-US" dirty="0" smtClean="0"/>
              <a:t>光子が消滅、電子・陽電子が生成</a:t>
            </a:r>
            <a:endParaRPr lang="en-US" altLang="ja-JP" dirty="0" smtClean="0"/>
          </a:p>
          <a:p>
            <a:pPr marL="457200" lvl="1" indent="0">
              <a:buNone/>
            </a:pPr>
            <a:r>
              <a:rPr lang="en-US" altLang="ja-JP" dirty="0" smtClean="0"/>
              <a:t>→ </a:t>
            </a:r>
            <a:r>
              <a:rPr lang="ja-JP" altLang="en-US" dirty="0" smtClean="0"/>
              <a:t>電子シャワー</a:t>
            </a:r>
            <a:endParaRPr kumimoji="1" lang="ja-JP" altLang="en-US" dirty="0"/>
          </a:p>
        </p:txBody>
      </p:sp>
      <p:sp>
        <p:nvSpPr>
          <p:cNvPr id="4" name="タイトル 1"/>
          <p:cNvSpPr>
            <a:spLocks noGrp="1"/>
          </p:cNvSpPr>
          <p:nvPr>
            <p:ph type="title"/>
          </p:nvPr>
        </p:nvSpPr>
        <p:spPr/>
        <p:txBody>
          <a:bodyPr/>
          <a:lstStyle/>
          <a:p>
            <a:r>
              <a:rPr kumimoji="1" lang="en-US" altLang="ja-JP" dirty="0" smtClean="0"/>
              <a:t>Super </a:t>
            </a:r>
            <a:r>
              <a:rPr kumimoji="1" lang="en-US" altLang="ja-JP" dirty="0" err="1" smtClean="0"/>
              <a:t>Kamiokande</a:t>
            </a:r>
            <a:endParaRPr kumimoji="1" lang="ja-JP" altLang="en-US" dirty="0"/>
          </a:p>
        </p:txBody>
      </p:sp>
      <p:pic>
        <p:nvPicPr>
          <p:cNvPr id="6" name="図 5"/>
          <p:cNvPicPr>
            <a:picLocks noChangeAspect="1"/>
          </p:cNvPicPr>
          <p:nvPr/>
        </p:nvPicPr>
        <p:blipFill rotWithShape="1">
          <a:blip r:embed="rId3"/>
          <a:srcRect r="63360"/>
          <a:stretch/>
        </p:blipFill>
        <p:spPr>
          <a:xfrm>
            <a:off x="1108063" y="1825625"/>
            <a:ext cx="485475" cy="526357"/>
          </a:xfrm>
          <a:prstGeom prst="rect">
            <a:avLst/>
          </a:prstGeom>
        </p:spPr>
      </p:pic>
      <p:pic>
        <p:nvPicPr>
          <p:cNvPr id="7" name="図 6"/>
          <p:cNvPicPr>
            <a:picLocks noChangeAspect="1"/>
          </p:cNvPicPr>
          <p:nvPr/>
        </p:nvPicPr>
        <p:blipFill rotWithShape="1">
          <a:blip r:embed="rId4"/>
          <a:srcRect r="65224" b="-9077"/>
          <a:stretch/>
        </p:blipFill>
        <p:spPr>
          <a:xfrm>
            <a:off x="1593538" y="2223740"/>
            <a:ext cx="445580" cy="526357"/>
          </a:xfrm>
          <a:prstGeom prst="rect">
            <a:avLst/>
          </a:prstGeom>
        </p:spPr>
      </p:pic>
      <p:pic>
        <p:nvPicPr>
          <p:cNvPr id="8" name="図 7"/>
          <p:cNvPicPr>
            <a:picLocks noChangeAspect="1"/>
          </p:cNvPicPr>
          <p:nvPr/>
        </p:nvPicPr>
        <p:blipFill>
          <a:blip r:embed="rId5"/>
          <a:stretch>
            <a:fillRect/>
          </a:stretch>
        </p:blipFill>
        <p:spPr>
          <a:xfrm>
            <a:off x="6609128" y="3840469"/>
            <a:ext cx="3239902" cy="2973734"/>
          </a:xfrm>
          <a:prstGeom prst="rect">
            <a:avLst/>
          </a:prstGeom>
        </p:spPr>
      </p:pic>
      <p:pic>
        <p:nvPicPr>
          <p:cNvPr id="2" name="図 1"/>
          <p:cNvPicPr>
            <a:picLocks noChangeAspect="1"/>
          </p:cNvPicPr>
          <p:nvPr/>
        </p:nvPicPr>
        <p:blipFill>
          <a:blip r:embed="rId6"/>
          <a:stretch>
            <a:fillRect/>
          </a:stretch>
        </p:blipFill>
        <p:spPr>
          <a:xfrm>
            <a:off x="2144110" y="3840469"/>
            <a:ext cx="3577230" cy="2973736"/>
          </a:xfrm>
          <a:prstGeom prst="rect">
            <a:avLst/>
          </a:prstGeom>
        </p:spPr>
      </p:pic>
    </p:spTree>
    <p:extLst>
      <p:ext uri="{BB962C8B-B14F-4D97-AF65-F5344CB8AC3E}">
        <p14:creationId xmlns:p14="http://schemas.microsoft.com/office/powerpoint/2010/main" val="8164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702</Words>
  <Application>Microsoft Office PowerPoint</Application>
  <PresentationFormat>ワイド画面</PresentationFormat>
  <Paragraphs>251</Paragraphs>
  <Slides>27</Slides>
  <Notes>12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5" baseType="lpstr">
      <vt:lpstr>ＭＳ Ｐゴシック</vt:lpstr>
      <vt:lpstr>ヒラギノ角ゴ Pro W3</vt:lpstr>
      <vt:lpstr>Arial</vt:lpstr>
      <vt:lpstr>Calibri</vt:lpstr>
      <vt:lpstr>Calibri Light</vt:lpstr>
      <vt:lpstr>Cambria Math</vt:lpstr>
      <vt:lpstr>Office テーマ</vt:lpstr>
      <vt:lpstr>数式</vt:lpstr>
      <vt:lpstr>Neutrino Physics</vt:lpstr>
      <vt:lpstr>発表の流れ</vt:lpstr>
      <vt:lpstr>標準模型</vt:lpstr>
      <vt:lpstr>ニュートリノの提唱</vt:lpstr>
      <vt:lpstr>ニュートリノの相互作用</vt:lpstr>
      <vt:lpstr>ニュートリノ振動（２世代間）</vt:lpstr>
      <vt:lpstr>ニュートリノ振動（３世代間）</vt:lpstr>
      <vt:lpstr>Super Kamiokande</vt:lpstr>
      <vt:lpstr>Super Kamiokande</vt:lpstr>
      <vt:lpstr>Super Kamiokande</vt:lpstr>
      <vt:lpstr>Super Kamiokande</vt:lpstr>
      <vt:lpstr>Cosmic ray</vt:lpstr>
      <vt:lpstr>大気ニュートリノの生成</vt:lpstr>
      <vt:lpstr>大気ニュートリノ振動</vt:lpstr>
      <vt:lpstr>スーパーカミオカンデの測定結果</vt:lpstr>
      <vt:lpstr>PowerPoint プレゼンテーション</vt:lpstr>
      <vt:lpstr>太陽ニュートリノの測定による　  の測定</vt:lpstr>
      <vt:lpstr>T2K実験による　　    と　　の測定</vt:lpstr>
      <vt:lpstr>PowerPoint プレゼンテーション</vt:lpstr>
      <vt:lpstr>宇宙線の天頂角依存性</vt:lpstr>
      <vt:lpstr>実験：μの天頂角依存性</vt:lpstr>
      <vt:lpstr>実験：μの天頂角依存性</vt:lpstr>
      <vt:lpstr>建物による阻止能を補正</vt:lpstr>
      <vt:lpstr>実験結果</vt:lpstr>
      <vt:lpstr>実験結果</vt:lpstr>
      <vt:lpstr>フィッティング結果</vt:lpstr>
      <vt:lpstr>結果・考察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大気ニュートリノ</dc:title>
  <dc:creator>Hiroki</dc:creator>
  <cp:lastModifiedBy>Hiroki</cp:lastModifiedBy>
  <cp:revision>57</cp:revision>
  <dcterms:created xsi:type="dcterms:W3CDTF">2013-03-06T09:46:39Z</dcterms:created>
  <dcterms:modified xsi:type="dcterms:W3CDTF">2013-03-08T08:00:39Z</dcterms:modified>
</cp:coreProperties>
</file>