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0" r:id="rId3"/>
    <p:sldId id="309" r:id="rId4"/>
    <p:sldId id="300" r:id="rId5"/>
    <p:sldId id="301" r:id="rId6"/>
    <p:sldId id="283" r:id="rId7"/>
    <p:sldId id="270" r:id="rId8"/>
    <p:sldId id="261" r:id="rId9"/>
    <p:sldId id="265" r:id="rId10"/>
    <p:sldId id="276" r:id="rId11"/>
    <p:sldId id="303" r:id="rId12"/>
    <p:sldId id="302" r:id="rId13"/>
    <p:sldId id="277" r:id="rId14"/>
    <p:sldId id="308" r:id="rId15"/>
    <p:sldId id="280" r:id="rId16"/>
    <p:sldId id="273" r:id="rId17"/>
    <p:sldId id="295" r:id="rId18"/>
    <p:sldId id="274" r:id="rId19"/>
    <p:sldId id="296" r:id="rId20"/>
    <p:sldId id="275" r:id="rId21"/>
    <p:sldId id="307" r:id="rId22"/>
    <p:sldId id="281" r:id="rId23"/>
    <p:sldId id="304" r:id="rId24"/>
    <p:sldId id="262" r:id="rId25"/>
    <p:sldId id="286" r:id="rId26"/>
    <p:sldId id="284" r:id="rId27"/>
    <p:sldId id="305" r:id="rId28"/>
    <p:sldId id="298" r:id="rId29"/>
    <p:sldId id="299" r:id="rId30"/>
    <p:sldId id="264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3DF66-3EEB-994A-92C3-70B06785BD9B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7930B0C-42DB-C54F-BEF1-28B9782FD1DE}">
      <dgm:prSet/>
      <dgm:spPr/>
      <dgm:t>
        <a:bodyPr/>
        <a:lstStyle/>
        <a:p>
          <a:pPr rtl="0"/>
          <a:r>
            <a:rPr kumimoji="1" lang="ja-JP" altLang="en-US" dirty="0" smtClean="0"/>
            <a:t>経過時間</a:t>
          </a:r>
          <a:r>
            <a:rPr kumimoji="1" lang="en-US" altLang="ja-JP" dirty="0" smtClean="0"/>
            <a:t>-</a:t>
          </a:r>
          <a:r>
            <a:rPr kumimoji="1" lang="ja-JP" altLang="en-US" dirty="0" smtClean="0"/>
            <a:t>電圧のグラフを</a:t>
          </a:r>
          <a:br>
            <a:rPr kumimoji="1" lang="ja-JP" altLang="en-US" dirty="0" smtClean="0"/>
          </a:br>
          <a:r>
            <a:rPr kumimoji="1" lang="ja-JP" altLang="en-US" dirty="0" smtClean="0"/>
            <a:t>経過時間</a:t>
          </a:r>
          <a:r>
            <a:rPr kumimoji="1" lang="en-US" altLang="ja-JP" dirty="0" smtClean="0"/>
            <a:t>-Strain</a:t>
          </a:r>
          <a:r>
            <a:rPr kumimoji="1" lang="ja-JP" altLang="en-US" dirty="0" smtClean="0"/>
            <a:t>のグラフに変換する</a:t>
          </a:r>
          <a:endParaRPr lang="ja-JP" altLang="en-US" dirty="0"/>
        </a:p>
      </dgm:t>
    </dgm:pt>
    <dgm:pt modelId="{AA4E711C-B8E0-1C47-89C3-6085D1DDC76C}" type="parTrans" cxnId="{6D0BC790-945A-FC4D-B960-3ECA478BA65A}">
      <dgm:prSet/>
      <dgm:spPr/>
      <dgm:t>
        <a:bodyPr/>
        <a:lstStyle/>
        <a:p>
          <a:endParaRPr kumimoji="1" lang="ja-JP" altLang="en-US"/>
        </a:p>
      </dgm:t>
    </dgm:pt>
    <dgm:pt modelId="{FE5AD822-EB7C-5641-8E55-F76743BAEA5B}" type="sibTrans" cxnId="{6D0BC790-945A-FC4D-B960-3ECA478BA65A}">
      <dgm:prSet/>
      <dgm:spPr/>
      <dgm:t>
        <a:bodyPr/>
        <a:lstStyle/>
        <a:p>
          <a:endParaRPr kumimoji="1" lang="ja-JP" altLang="en-US"/>
        </a:p>
      </dgm:t>
    </dgm:pt>
    <dgm:pt modelId="{2B662635-D0C7-1E4C-BC71-BB7CA66B8436}">
      <dgm:prSet custT="1"/>
      <dgm:spPr/>
      <dgm:t>
        <a:bodyPr/>
        <a:lstStyle/>
        <a:p>
          <a:pPr rtl="0"/>
          <a:r>
            <a:rPr kumimoji="1" lang="ja-JP" altLang="en-US" sz="2000" dirty="0" smtClean="0"/>
            <a:t>周波数</a:t>
          </a:r>
          <a:r>
            <a:rPr kumimoji="1" lang="en-US" altLang="ja-JP" sz="2000" dirty="0" smtClean="0"/>
            <a:t>-</a:t>
          </a:r>
          <a:r>
            <a:rPr kumimoji="1" lang="ja-JP" altLang="en-US" sz="2000" dirty="0" smtClean="0"/>
            <a:t>ノイズの大きさのグラフを書く</a:t>
          </a:r>
          <a:br>
            <a:rPr kumimoji="1" lang="ja-JP" altLang="en-US" sz="2000" dirty="0" smtClean="0"/>
          </a:br>
          <a:r>
            <a:rPr kumimoji="1" lang="ja-JP" altLang="en-US" sz="2000" dirty="0" smtClean="0"/>
            <a:t>時間間隔（ビン）ごとによる</a:t>
          </a:r>
          <a:r>
            <a:rPr kumimoji="1" lang="en-US" altLang="ja-JP" sz="2000" dirty="0" smtClean="0"/>
            <a:t/>
          </a:r>
          <a:br>
            <a:rPr kumimoji="1" lang="en-US" altLang="ja-JP" sz="2000" dirty="0" smtClean="0"/>
          </a:br>
          <a:r>
            <a:rPr kumimoji="1" lang="ja-JP" altLang="en-US" sz="2000" dirty="0" smtClean="0"/>
            <a:t>重力波の信号との相関を求める</a:t>
          </a:r>
          <a:endParaRPr lang="ja-JP" altLang="en-US" sz="2000" dirty="0"/>
        </a:p>
      </dgm:t>
    </dgm:pt>
    <dgm:pt modelId="{3EFD4C98-2355-E149-954F-4549C147D029}" type="parTrans" cxnId="{68808692-7FC6-D845-B022-FFC35FBEB4D0}">
      <dgm:prSet/>
      <dgm:spPr/>
      <dgm:t>
        <a:bodyPr/>
        <a:lstStyle/>
        <a:p>
          <a:endParaRPr kumimoji="1" lang="ja-JP" altLang="en-US"/>
        </a:p>
      </dgm:t>
    </dgm:pt>
    <dgm:pt modelId="{7D4C4994-F8BB-8345-854D-D57F19E8892D}" type="sibTrans" cxnId="{68808692-7FC6-D845-B022-FFC35FBEB4D0}">
      <dgm:prSet/>
      <dgm:spPr/>
      <dgm:t>
        <a:bodyPr/>
        <a:lstStyle/>
        <a:p>
          <a:endParaRPr kumimoji="1" lang="ja-JP" altLang="en-US"/>
        </a:p>
      </dgm:t>
    </dgm:pt>
    <dgm:pt modelId="{E683BAF9-C984-3345-9DB7-36ED46975F93}">
      <dgm:prSet custT="1"/>
      <dgm:spPr/>
      <dgm:t>
        <a:bodyPr/>
        <a:lstStyle/>
        <a:p>
          <a:pPr rtl="0"/>
          <a:r>
            <a:rPr kumimoji="1" lang="ja-JP" altLang="en-US" sz="2000" dirty="0" smtClean="0"/>
            <a:t>中性子連星の質量を振って</a:t>
          </a:r>
          <a:br>
            <a:rPr kumimoji="1" lang="ja-JP" altLang="en-US" sz="2000" dirty="0" smtClean="0"/>
          </a:br>
          <a:r>
            <a:rPr kumimoji="1" lang="ja-JP" altLang="en-US" sz="2000" dirty="0" smtClean="0"/>
            <a:t>相関に有意に大きい値があるか調べる</a:t>
          </a:r>
          <a:br>
            <a:rPr kumimoji="1" lang="ja-JP" altLang="en-US" sz="2000" dirty="0" smtClean="0"/>
          </a:br>
          <a:r>
            <a:rPr kumimoji="1" lang="ja-JP" altLang="en-US" sz="2000" dirty="0" smtClean="0"/>
            <a:t>（省略）</a:t>
          </a:r>
          <a:endParaRPr lang="ja-JP" altLang="en-US" sz="2000" dirty="0"/>
        </a:p>
      </dgm:t>
    </dgm:pt>
    <dgm:pt modelId="{61B52AAD-FB52-BA4A-896B-8F91B7FA3B42}" type="parTrans" cxnId="{46647462-81FA-5347-BFB2-0030BFBD92E0}">
      <dgm:prSet/>
      <dgm:spPr/>
      <dgm:t>
        <a:bodyPr/>
        <a:lstStyle/>
        <a:p>
          <a:endParaRPr kumimoji="1" lang="ja-JP" altLang="en-US"/>
        </a:p>
      </dgm:t>
    </dgm:pt>
    <dgm:pt modelId="{E93A5560-5809-9343-A58D-694A09B72111}" type="sibTrans" cxnId="{46647462-81FA-5347-BFB2-0030BFBD92E0}">
      <dgm:prSet/>
      <dgm:spPr/>
      <dgm:t>
        <a:bodyPr/>
        <a:lstStyle/>
        <a:p>
          <a:endParaRPr kumimoji="1" lang="ja-JP" altLang="en-US"/>
        </a:p>
      </dgm:t>
    </dgm:pt>
    <dgm:pt modelId="{227614C1-018E-404C-911E-BD130E6A6AA0}">
      <dgm:prSet custT="1"/>
      <dgm:spPr/>
      <dgm:t>
        <a:bodyPr/>
        <a:lstStyle/>
        <a:p>
          <a:r>
            <a:rPr kumimoji="1" lang="en-US" altLang="ja-JP" sz="2800" dirty="0" err="1" smtClean="0"/>
            <a:t>t-V→t-δx</a:t>
          </a:r>
          <a:endParaRPr kumimoji="1" lang="ja-JP" altLang="en-US" sz="2800" dirty="0"/>
        </a:p>
      </dgm:t>
    </dgm:pt>
    <dgm:pt modelId="{017467C1-7C0D-594B-993D-BA498CEDA271}" type="parTrans" cxnId="{2BD5A49B-A302-334E-9C3A-238508596F7B}">
      <dgm:prSet/>
      <dgm:spPr/>
      <dgm:t>
        <a:bodyPr/>
        <a:lstStyle/>
        <a:p>
          <a:endParaRPr kumimoji="1" lang="ja-JP" altLang="en-US"/>
        </a:p>
      </dgm:t>
    </dgm:pt>
    <dgm:pt modelId="{89B9823B-32EE-AB44-8FF1-21B11FA93069}" type="sibTrans" cxnId="{2BD5A49B-A302-334E-9C3A-238508596F7B}">
      <dgm:prSet/>
      <dgm:spPr/>
      <dgm:t>
        <a:bodyPr/>
        <a:lstStyle/>
        <a:p>
          <a:endParaRPr kumimoji="1" lang="ja-JP" altLang="en-US"/>
        </a:p>
      </dgm:t>
    </dgm:pt>
    <dgm:pt modelId="{49DB1299-FFD6-0942-BBFF-D5AD6B2D3A27}">
      <dgm:prSet custT="1"/>
      <dgm:spPr/>
      <dgm:t>
        <a:bodyPr/>
        <a:lstStyle/>
        <a:p>
          <a:pPr rtl="0"/>
          <a:r>
            <a:rPr lang="en-US" altLang="ja-JP" sz="2400" dirty="0" smtClean="0"/>
            <a:t>f-</a:t>
          </a:r>
          <a:r>
            <a:rPr lang="en-US" altLang="ja-JP" sz="2400" dirty="0" err="1" smtClean="0"/>
            <a:t>Sn</a:t>
          </a:r>
          <a:r>
            <a:rPr lang="en-US" altLang="ja-JP" sz="2400" dirty="0" smtClean="0"/>
            <a:t>(f)</a:t>
          </a:r>
          <a:br>
            <a:rPr lang="en-US" altLang="ja-JP" sz="2400" dirty="0" smtClean="0"/>
          </a:br>
          <a:r>
            <a:rPr lang="en-US" altLang="ja-JP" sz="2400" dirty="0" smtClean="0"/>
            <a:t>f-</a:t>
          </a:r>
          <a:r>
            <a:rPr lang="en-US" altLang="ja-JP" sz="2400" dirty="0" err="1" smtClean="0"/>
            <a:t>ρ</a:t>
          </a:r>
          <a:endParaRPr lang="ja-JP" altLang="en-US" sz="2400" dirty="0"/>
        </a:p>
      </dgm:t>
    </dgm:pt>
    <dgm:pt modelId="{4CEE13E8-74C0-8443-AC02-5A3DAFDF3279}" type="parTrans" cxnId="{7640DE5F-8D2D-E444-A060-A008F12F0AA9}">
      <dgm:prSet/>
      <dgm:spPr/>
      <dgm:t>
        <a:bodyPr/>
        <a:lstStyle/>
        <a:p>
          <a:endParaRPr kumimoji="1" lang="ja-JP" altLang="en-US"/>
        </a:p>
      </dgm:t>
    </dgm:pt>
    <dgm:pt modelId="{A2BA171D-D10C-8741-8EEF-214DDB455A1D}" type="sibTrans" cxnId="{7640DE5F-8D2D-E444-A060-A008F12F0AA9}">
      <dgm:prSet/>
      <dgm:spPr/>
      <dgm:t>
        <a:bodyPr/>
        <a:lstStyle/>
        <a:p>
          <a:endParaRPr kumimoji="1" lang="ja-JP" altLang="en-US"/>
        </a:p>
      </dgm:t>
    </dgm:pt>
    <dgm:pt modelId="{045B95C7-5DA9-C145-A7E2-6B0938C62206}">
      <dgm:prSet custT="1"/>
      <dgm:spPr/>
      <dgm:t>
        <a:bodyPr/>
        <a:lstStyle/>
        <a:p>
          <a:r>
            <a:rPr kumimoji="1" lang="en-US" altLang="ja-JP" sz="2800" dirty="0" smtClean="0"/>
            <a:t>(m1-m2)-</a:t>
          </a:r>
          <a:r>
            <a:rPr kumimoji="1" lang="en-US" altLang="ja-JP" sz="2800" dirty="0" err="1" smtClean="0"/>
            <a:t>ρ</a:t>
          </a:r>
          <a:endParaRPr kumimoji="1" lang="ja-JP" altLang="en-US" sz="2800" dirty="0"/>
        </a:p>
      </dgm:t>
    </dgm:pt>
    <dgm:pt modelId="{4EE1650E-56B9-BA4A-A48E-4CE3332F2790}" type="parTrans" cxnId="{EAE44513-D23A-084E-8DFB-D3F27F056C58}">
      <dgm:prSet/>
      <dgm:spPr/>
      <dgm:t>
        <a:bodyPr/>
        <a:lstStyle/>
        <a:p>
          <a:endParaRPr kumimoji="1" lang="ja-JP" altLang="en-US"/>
        </a:p>
      </dgm:t>
    </dgm:pt>
    <dgm:pt modelId="{15F9934C-11FA-2144-B9EB-84030B0F11E6}" type="sibTrans" cxnId="{EAE44513-D23A-084E-8DFB-D3F27F056C58}">
      <dgm:prSet/>
      <dgm:spPr/>
      <dgm:t>
        <a:bodyPr/>
        <a:lstStyle/>
        <a:p>
          <a:endParaRPr kumimoji="1" lang="ja-JP" altLang="en-US"/>
        </a:p>
      </dgm:t>
    </dgm:pt>
    <dgm:pt modelId="{0FFA7B7C-FDA1-A349-A6AD-C14D92BAD74D}" type="pres">
      <dgm:prSet presAssocID="{E663DF66-3EEB-994A-92C3-70B06785BD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2A44DE0-B689-9C47-8446-A4FF35D81C41}" type="pres">
      <dgm:prSet presAssocID="{227614C1-018E-404C-911E-BD130E6A6AA0}" presName="horFlow" presStyleCnt="0"/>
      <dgm:spPr/>
    </dgm:pt>
    <dgm:pt modelId="{E0382984-F628-274A-ADF8-2F1F74D4CC2A}" type="pres">
      <dgm:prSet presAssocID="{227614C1-018E-404C-911E-BD130E6A6AA0}" presName="bigChev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7F221F1-4C22-A24E-8DD3-8E461C58D5F4}" type="pres">
      <dgm:prSet presAssocID="{AA4E711C-B8E0-1C47-89C3-6085D1DDC76C}" presName="parTrans" presStyleCnt="0"/>
      <dgm:spPr/>
    </dgm:pt>
    <dgm:pt modelId="{284C9D8A-A1DA-A24D-8053-41A625BB62A8}" type="pres">
      <dgm:prSet presAssocID="{B7930B0C-42DB-C54F-BEF1-28B9782FD1DE}" presName="node" presStyleLbl="alignAccFollowNode1" presStyleIdx="0" presStyleCnt="3" custScaleX="24645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D0BEE2-E711-674C-8A15-51540EFF1BC1}" type="pres">
      <dgm:prSet presAssocID="{227614C1-018E-404C-911E-BD130E6A6AA0}" presName="vSp" presStyleCnt="0"/>
      <dgm:spPr/>
    </dgm:pt>
    <dgm:pt modelId="{95FBA40C-C5A2-7E44-90D3-AED41E61D7F5}" type="pres">
      <dgm:prSet presAssocID="{49DB1299-FFD6-0942-BBFF-D5AD6B2D3A27}" presName="horFlow" presStyleCnt="0"/>
      <dgm:spPr/>
    </dgm:pt>
    <dgm:pt modelId="{9D6DA005-A4FA-FE46-A10E-210F602CC58E}" type="pres">
      <dgm:prSet presAssocID="{49DB1299-FFD6-0942-BBFF-D5AD6B2D3A27}" presName="bigChev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39409665-7A82-DE4D-AFA7-9BDD2583FCDF}" type="pres">
      <dgm:prSet presAssocID="{3EFD4C98-2355-E149-954F-4549C147D029}" presName="parTrans" presStyleCnt="0"/>
      <dgm:spPr/>
    </dgm:pt>
    <dgm:pt modelId="{FE6B0F7F-9086-0142-8C9D-EDBC031C5C7E}" type="pres">
      <dgm:prSet presAssocID="{2B662635-D0C7-1E4C-BC71-BB7CA66B8436}" presName="node" presStyleLbl="alignAccFollowNode1" presStyleIdx="1" presStyleCnt="3" custScaleX="2442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FC0FC4-FCE7-EF4D-BB69-48BB40E0B11A}" type="pres">
      <dgm:prSet presAssocID="{49DB1299-FFD6-0942-BBFF-D5AD6B2D3A27}" presName="vSp" presStyleCnt="0"/>
      <dgm:spPr/>
    </dgm:pt>
    <dgm:pt modelId="{3916FBBC-52DF-E042-9FBC-2C6E81B4682A}" type="pres">
      <dgm:prSet presAssocID="{045B95C7-5DA9-C145-A7E2-6B0938C62206}" presName="horFlow" presStyleCnt="0"/>
      <dgm:spPr/>
    </dgm:pt>
    <dgm:pt modelId="{7E8DCD34-EE5B-E24C-B818-516C248DFD33}" type="pres">
      <dgm:prSet presAssocID="{045B95C7-5DA9-C145-A7E2-6B0938C62206}" presName="bigChev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CEB3CAE1-DBAF-4445-AC39-984CCBC65419}" type="pres">
      <dgm:prSet presAssocID="{61B52AAD-FB52-BA4A-896B-8F91B7FA3B42}" presName="parTrans" presStyleCnt="0"/>
      <dgm:spPr/>
    </dgm:pt>
    <dgm:pt modelId="{4235AC1D-69AB-C845-8FF3-D6387F5B6DE7}" type="pres">
      <dgm:prSet presAssocID="{E683BAF9-C984-3345-9DB7-36ED46975F93}" presName="node" presStyleLbl="alignAccFollowNode1" presStyleIdx="2" presStyleCnt="3" custScaleX="24110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9822080-E20C-4B4C-A072-B94E2241D83E}" type="presOf" srcId="{2B662635-D0C7-1E4C-BC71-BB7CA66B8436}" destId="{FE6B0F7F-9086-0142-8C9D-EDBC031C5C7E}" srcOrd="0" destOrd="0" presId="urn:microsoft.com/office/officeart/2005/8/layout/lProcess3"/>
    <dgm:cxn modelId="{0655E77F-FCA4-824A-8691-771E78F8E3DA}" type="presOf" srcId="{49DB1299-FFD6-0942-BBFF-D5AD6B2D3A27}" destId="{9D6DA005-A4FA-FE46-A10E-210F602CC58E}" srcOrd="0" destOrd="0" presId="urn:microsoft.com/office/officeart/2005/8/layout/lProcess3"/>
    <dgm:cxn modelId="{795E1724-976F-7947-8F3E-441F636CA205}" type="presOf" srcId="{045B95C7-5DA9-C145-A7E2-6B0938C62206}" destId="{7E8DCD34-EE5B-E24C-B818-516C248DFD33}" srcOrd="0" destOrd="0" presId="urn:microsoft.com/office/officeart/2005/8/layout/lProcess3"/>
    <dgm:cxn modelId="{46647462-81FA-5347-BFB2-0030BFBD92E0}" srcId="{045B95C7-5DA9-C145-A7E2-6B0938C62206}" destId="{E683BAF9-C984-3345-9DB7-36ED46975F93}" srcOrd="0" destOrd="0" parTransId="{61B52AAD-FB52-BA4A-896B-8F91B7FA3B42}" sibTransId="{E93A5560-5809-9343-A58D-694A09B72111}"/>
    <dgm:cxn modelId="{4CAD1DCA-8751-8243-8939-F9FF0A172746}" type="presOf" srcId="{227614C1-018E-404C-911E-BD130E6A6AA0}" destId="{E0382984-F628-274A-ADF8-2F1F74D4CC2A}" srcOrd="0" destOrd="0" presId="urn:microsoft.com/office/officeart/2005/8/layout/lProcess3"/>
    <dgm:cxn modelId="{F06500CE-E4EE-8341-A2BF-B464FFEDB9BC}" type="presOf" srcId="{E683BAF9-C984-3345-9DB7-36ED46975F93}" destId="{4235AC1D-69AB-C845-8FF3-D6387F5B6DE7}" srcOrd="0" destOrd="0" presId="urn:microsoft.com/office/officeart/2005/8/layout/lProcess3"/>
    <dgm:cxn modelId="{68808692-7FC6-D845-B022-FFC35FBEB4D0}" srcId="{49DB1299-FFD6-0942-BBFF-D5AD6B2D3A27}" destId="{2B662635-D0C7-1E4C-BC71-BB7CA66B8436}" srcOrd="0" destOrd="0" parTransId="{3EFD4C98-2355-E149-954F-4549C147D029}" sibTransId="{7D4C4994-F8BB-8345-854D-D57F19E8892D}"/>
    <dgm:cxn modelId="{2BD5A49B-A302-334E-9C3A-238508596F7B}" srcId="{E663DF66-3EEB-994A-92C3-70B06785BD9B}" destId="{227614C1-018E-404C-911E-BD130E6A6AA0}" srcOrd="0" destOrd="0" parTransId="{017467C1-7C0D-594B-993D-BA498CEDA271}" sibTransId="{89B9823B-32EE-AB44-8FF1-21B11FA93069}"/>
    <dgm:cxn modelId="{6D0BC790-945A-FC4D-B960-3ECA478BA65A}" srcId="{227614C1-018E-404C-911E-BD130E6A6AA0}" destId="{B7930B0C-42DB-C54F-BEF1-28B9782FD1DE}" srcOrd="0" destOrd="0" parTransId="{AA4E711C-B8E0-1C47-89C3-6085D1DDC76C}" sibTransId="{FE5AD822-EB7C-5641-8E55-F76743BAEA5B}"/>
    <dgm:cxn modelId="{6052ACDB-420D-9B4D-8952-B7AF64679722}" type="presOf" srcId="{B7930B0C-42DB-C54F-BEF1-28B9782FD1DE}" destId="{284C9D8A-A1DA-A24D-8053-41A625BB62A8}" srcOrd="0" destOrd="0" presId="urn:microsoft.com/office/officeart/2005/8/layout/lProcess3"/>
    <dgm:cxn modelId="{7640DE5F-8D2D-E444-A060-A008F12F0AA9}" srcId="{E663DF66-3EEB-994A-92C3-70B06785BD9B}" destId="{49DB1299-FFD6-0942-BBFF-D5AD6B2D3A27}" srcOrd="1" destOrd="0" parTransId="{4CEE13E8-74C0-8443-AC02-5A3DAFDF3279}" sibTransId="{A2BA171D-D10C-8741-8EEF-214DDB455A1D}"/>
    <dgm:cxn modelId="{3CC4FB97-5427-9647-9F31-A37AE6AC1125}" type="presOf" srcId="{E663DF66-3EEB-994A-92C3-70B06785BD9B}" destId="{0FFA7B7C-FDA1-A349-A6AD-C14D92BAD74D}" srcOrd="0" destOrd="0" presId="urn:microsoft.com/office/officeart/2005/8/layout/lProcess3"/>
    <dgm:cxn modelId="{EAE44513-D23A-084E-8DFB-D3F27F056C58}" srcId="{E663DF66-3EEB-994A-92C3-70B06785BD9B}" destId="{045B95C7-5DA9-C145-A7E2-6B0938C62206}" srcOrd="2" destOrd="0" parTransId="{4EE1650E-56B9-BA4A-A48E-4CE3332F2790}" sibTransId="{15F9934C-11FA-2144-B9EB-84030B0F11E6}"/>
    <dgm:cxn modelId="{0304D9F8-4F40-6442-AC5D-65AFE84603BF}" type="presParOf" srcId="{0FFA7B7C-FDA1-A349-A6AD-C14D92BAD74D}" destId="{D2A44DE0-B689-9C47-8446-A4FF35D81C41}" srcOrd="0" destOrd="0" presId="urn:microsoft.com/office/officeart/2005/8/layout/lProcess3"/>
    <dgm:cxn modelId="{86A1C9CB-B514-8340-9EB5-3C1143EE2E3C}" type="presParOf" srcId="{D2A44DE0-B689-9C47-8446-A4FF35D81C41}" destId="{E0382984-F628-274A-ADF8-2F1F74D4CC2A}" srcOrd="0" destOrd="0" presId="urn:microsoft.com/office/officeart/2005/8/layout/lProcess3"/>
    <dgm:cxn modelId="{3E689E6C-527E-E24F-9085-3602C147BF10}" type="presParOf" srcId="{D2A44DE0-B689-9C47-8446-A4FF35D81C41}" destId="{F7F221F1-4C22-A24E-8DD3-8E461C58D5F4}" srcOrd="1" destOrd="0" presId="urn:microsoft.com/office/officeart/2005/8/layout/lProcess3"/>
    <dgm:cxn modelId="{82CEF92D-D350-8140-A3D9-5BC9271594A3}" type="presParOf" srcId="{D2A44DE0-B689-9C47-8446-A4FF35D81C41}" destId="{284C9D8A-A1DA-A24D-8053-41A625BB62A8}" srcOrd="2" destOrd="0" presId="urn:microsoft.com/office/officeart/2005/8/layout/lProcess3"/>
    <dgm:cxn modelId="{28B75F23-706D-7D4A-9B7F-708710AEE9DE}" type="presParOf" srcId="{0FFA7B7C-FDA1-A349-A6AD-C14D92BAD74D}" destId="{71D0BEE2-E711-674C-8A15-51540EFF1BC1}" srcOrd="1" destOrd="0" presId="urn:microsoft.com/office/officeart/2005/8/layout/lProcess3"/>
    <dgm:cxn modelId="{93E060CB-2052-504E-8633-13A55B277CD8}" type="presParOf" srcId="{0FFA7B7C-FDA1-A349-A6AD-C14D92BAD74D}" destId="{95FBA40C-C5A2-7E44-90D3-AED41E61D7F5}" srcOrd="2" destOrd="0" presId="urn:microsoft.com/office/officeart/2005/8/layout/lProcess3"/>
    <dgm:cxn modelId="{A65F6BEA-63FD-4C4C-996B-7873284BB89D}" type="presParOf" srcId="{95FBA40C-C5A2-7E44-90D3-AED41E61D7F5}" destId="{9D6DA005-A4FA-FE46-A10E-210F602CC58E}" srcOrd="0" destOrd="0" presId="urn:microsoft.com/office/officeart/2005/8/layout/lProcess3"/>
    <dgm:cxn modelId="{0A83A8BA-8A05-554A-9CFC-67947F83699E}" type="presParOf" srcId="{95FBA40C-C5A2-7E44-90D3-AED41E61D7F5}" destId="{39409665-7A82-DE4D-AFA7-9BDD2583FCDF}" srcOrd="1" destOrd="0" presId="urn:microsoft.com/office/officeart/2005/8/layout/lProcess3"/>
    <dgm:cxn modelId="{0AF5C8C2-428F-8E40-ADF3-7763DAFA125F}" type="presParOf" srcId="{95FBA40C-C5A2-7E44-90D3-AED41E61D7F5}" destId="{FE6B0F7F-9086-0142-8C9D-EDBC031C5C7E}" srcOrd="2" destOrd="0" presId="urn:microsoft.com/office/officeart/2005/8/layout/lProcess3"/>
    <dgm:cxn modelId="{E494299A-AC43-0A47-811F-17C8EF3ACDE6}" type="presParOf" srcId="{0FFA7B7C-FDA1-A349-A6AD-C14D92BAD74D}" destId="{E6FC0FC4-FCE7-EF4D-BB69-48BB40E0B11A}" srcOrd="3" destOrd="0" presId="urn:microsoft.com/office/officeart/2005/8/layout/lProcess3"/>
    <dgm:cxn modelId="{77BAB3BE-5658-3942-8362-4378F73D95E4}" type="presParOf" srcId="{0FFA7B7C-FDA1-A349-A6AD-C14D92BAD74D}" destId="{3916FBBC-52DF-E042-9FBC-2C6E81B4682A}" srcOrd="4" destOrd="0" presId="urn:microsoft.com/office/officeart/2005/8/layout/lProcess3"/>
    <dgm:cxn modelId="{62125FDF-DF67-3C47-9776-5401348FEB8A}" type="presParOf" srcId="{3916FBBC-52DF-E042-9FBC-2C6E81B4682A}" destId="{7E8DCD34-EE5B-E24C-B818-516C248DFD33}" srcOrd="0" destOrd="0" presId="urn:microsoft.com/office/officeart/2005/8/layout/lProcess3"/>
    <dgm:cxn modelId="{2E6210CF-33F0-5943-8207-B7F0CA42F68B}" type="presParOf" srcId="{3916FBBC-52DF-E042-9FBC-2C6E81B4682A}" destId="{CEB3CAE1-DBAF-4445-AC39-984CCBC65419}" srcOrd="1" destOrd="0" presId="urn:microsoft.com/office/officeart/2005/8/layout/lProcess3"/>
    <dgm:cxn modelId="{6F8FE379-AB4C-7340-8BC2-461FBC6A7F67}" type="presParOf" srcId="{3916FBBC-52DF-E042-9FBC-2C6E81B4682A}" destId="{4235AC1D-69AB-C845-8FF3-D6387F5B6DE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2984-F628-274A-ADF8-2F1F74D4CC2A}">
      <dsp:nvSpPr>
        <dsp:cNvPr id="0" name=""/>
        <dsp:cNvSpPr/>
      </dsp:nvSpPr>
      <dsp:spPr>
        <a:xfrm>
          <a:off x="2553" y="412478"/>
          <a:ext cx="2820888" cy="11283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 smtClean="0"/>
            <a:t>t-V→t-δx</a:t>
          </a:r>
          <a:endParaRPr kumimoji="1" lang="ja-JP" altLang="en-US" sz="2800" kern="1200" dirty="0"/>
        </a:p>
      </dsp:txBody>
      <dsp:txXfrm>
        <a:off x="566731" y="412478"/>
        <a:ext cx="1692533" cy="1128355"/>
      </dsp:txXfrm>
    </dsp:sp>
    <dsp:sp modelId="{284C9D8A-A1DA-A24D-8053-41A625BB62A8}">
      <dsp:nvSpPr>
        <dsp:cNvPr id="0" name=""/>
        <dsp:cNvSpPr/>
      </dsp:nvSpPr>
      <dsp:spPr>
        <a:xfrm>
          <a:off x="2456726" y="508388"/>
          <a:ext cx="5770319" cy="93653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経過時間</a:t>
          </a:r>
          <a:r>
            <a:rPr kumimoji="1" lang="en-US" altLang="ja-JP" sz="2300" kern="1200" dirty="0" smtClean="0"/>
            <a:t>-</a:t>
          </a:r>
          <a:r>
            <a:rPr kumimoji="1" lang="ja-JP" altLang="en-US" sz="2300" kern="1200" dirty="0" smtClean="0"/>
            <a:t>電圧のグラフを</a:t>
          </a:r>
          <a:br>
            <a:rPr kumimoji="1" lang="ja-JP" altLang="en-US" sz="2300" kern="1200" dirty="0" smtClean="0"/>
          </a:br>
          <a:r>
            <a:rPr kumimoji="1" lang="ja-JP" altLang="en-US" sz="2300" kern="1200" dirty="0" smtClean="0"/>
            <a:t>経過時間</a:t>
          </a:r>
          <a:r>
            <a:rPr kumimoji="1" lang="en-US" altLang="ja-JP" sz="2300" kern="1200" dirty="0" smtClean="0"/>
            <a:t>-Strain</a:t>
          </a:r>
          <a:r>
            <a:rPr kumimoji="1" lang="ja-JP" altLang="en-US" sz="2300" kern="1200" dirty="0" smtClean="0"/>
            <a:t>のグラフに変換する</a:t>
          </a:r>
          <a:endParaRPr lang="ja-JP" altLang="en-US" sz="2300" kern="1200" dirty="0"/>
        </a:p>
      </dsp:txBody>
      <dsp:txXfrm>
        <a:off x="2924993" y="508388"/>
        <a:ext cx="4833785" cy="936534"/>
      </dsp:txXfrm>
    </dsp:sp>
    <dsp:sp modelId="{9D6DA005-A4FA-FE46-A10E-210F602CC58E}">
      <dsp:nvSpPr>
        <dsp:cNvPr id="0" name=""/>
        <dsp:cNvSpPr/>
      </dsp:nvSpPr>
      <dsp:spPr>
        <a:xfrm>
          <a:off x="2553" y="1698803"/>
          <a:ext cx="2820888" cy="112835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kern="1200" dirty="0" smtClean="0"/>
            <a:t>f-</a:t>
          </a:r>
          <a:r>
            <a:rPr lang="en-US" altLang="ja-JP" sz="2400" kern="1200" dirty="0" err="1" smtClean="0"/>
            <a:t>Sn</a:t>
          </a:r>
          <a:r>
            <a:rPr lang="en-US" altLang="ja-JP" sz="2400" kern="1200" dirty="0" smtClean="0"/>
            <a:t>(f)</a:t>
          </a:r>
          <a:br>
            <a:rPr lang="en-US" altLang="ja-JP" sz="2400" kern="1200" dirty="0" smtClean="0"/>
          </a:br>
          <a:r>
            <a:rPr lang="en-US" altLang="ja-JP" sz="2400" kern="1200" dirty="0" smtClean="0"/>
            <a:t>f-</a:t>
          </a:r>
          <a:r>
            <a:rPr lang="en-US" altLang="ja-JP" sz="2400" kern="1200" dirty="0" err="1" smtClean="0"/>
            <a:t>ρ</a:t>
          </a:r>
          <a:endParaRPr lang="ja-JP" altLang="en-US" sz="2400" kern="1200" dirty="0"/>
        </a:p>
      </dsp:txBody>
      <dsp:txXfrm>
        <a:off x="566731" y="1698803"/>
        <a:ext cx="1692533" cy="1128355"/>
      </dsp:txXfrm>
    </dsp:sp>
    <dsp:sp modelId="{FE6B0F7F-9086-0142-8C9D-EDBC031C5C7E}">
      <dsp:nvSpPr>
        <dsp:cNvPr id="0" name=""/>
        <dsp:cNvSpPr/>
      </dsp:nvSpPr>
      <dsp:spPr>
        <a:xfrm>
          <a:off x="2456726" y="1794714"/>
          <a:ext cx="5718786" cy="93653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周波数</a:t>
          </a:r>
          <a:r>
            <a:rPr kumimoji="1" lang="en-US" altLang="ja-JP" sz="2000" kern="1200" dirty="0" smtClean="0"/>
            <a:t>-</a:t>
          </a:r>
          <a:r>
            <a:rPr kumimoji="1" lang="ja-JP" altLang="en-US" sz="2000" kern="1200" dirty="0" smtClean="0"/>
            <a:t>ノイズの大きさのグラフを書く</a:t>
          </a:r>
          <a:br>
            <a:rPr kumimoji="1" lang="ja-JP" altLang="en-US" sz="2000" kern="1200" dirty="0" smtClean="0"/>
          </a:br>
          <a:r>
            <a:rPr kumimoji="1" lang="ja-JP" altLang="en-US" sz="2000" kern="1200" dirty="0" smtClean="0"/>
            <a:t>時間間隔（ビン）ごとによる</a:t>
          </a:r>
          <a:r>
            <a:rPr kumimoji="1" lang="en-US" altLang="ja-JP" sz="2000" kern="1200" dirty="0" smtClean="0"/>
            <a:t/>
          </a:r>
          <a:br>
            <a:rPr kumimoji="1" lang="en-US" altLang="ja-JP" sz="2000" kern="1200" dirty="0" smtClean="0"/>
          </a:br>
          <a:r>
            <a:rPr kumimoji="1" lang="ja-JP" altLang="en-US" sz="2000" kern="1200" dirty="0" smtClean="0"/>
            <a:t>重力波の信号との相関を求める</a:t>
          </a:r>
          <a:endParaRPr lang="ja-JP" altLang="en-US" sz="2000" kern="1200" dirty="0"/>
        </a:p>
      </dsp:txBody>
      <dsp:txXfrm>
        <a:off x="2924993" y="1794714"/>
        <a:ext cx="4782252" cy="936534"/>
      </dsp:txXfrm>
    </dsp:sp>
    <dsp:sp modelId="{7E8DCD34-EE5B-E24C-B818-516C248DFD33}">
      <dsp:nvSpPr>
        <dsp:cNvPr id="0" name=""/>
        <dsp:cNvSpPr/>
      </dsp:nvSpPr>
      <dsp:spPr>
        <a:xfrm>
          <a:off x="2553" y="2985128"/>
          <a:ext cx="2820888" cy="112835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(m1-m2)-</a:t>
          </a:r>
          <a:r>
            <a:rPr kumimoji="1" lang="en-US" altLang="ja-JP" sz="2800" kern="1200" dirty="0" err="1" smtClean="0"/>
            <a:t>ρ</a:t>
          </a:r>
          <a:endParaRPr kumimoji="1" lang="ja-JP" altLang="en-US" sz="2800" kern="1200" dirty="0"/>
        </a:p>
      </dsp:txBody>
      <dsp:txXfrm>
        <a:off x="566731" y="2985128"/>
        <a:ext cx="1692533" cy="1128355"/>
      </dsp:txXfrm>
    </dsp:sp>
    <dsp:sp modelId="{4235AC1D-69AB-C845-8FF3-D6387F5B6DE7}">
      <dsp:nvSpPr>
        <dsp:cNvPr id="0" name=""/>
        <dsp:cNvSpPr/>
      </dsp:nvSpPr>
      <dsp:spPr>
        <a:xfrm>
          <a:off x="2456726" y="3081039"/>
          <a:ext cx="5645151" cy="93653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中性子連星の質量を振って</a:t>
          </a:r>
          <a:br>
            <a:rPr kumimoji="1" lang="ja-JP" altLang="en-US" sz="2000" kern="1200" dirty="0" smtClean="0"/>
          </a:br>
          <a:r>
            <a:rPr kumimoji="1" lang="ja-JP" altLang="en-US" sz="2000" kern="1200" dirty="0" smtClean="0"/>
            <a:t>相関に有意に大きい値があるか調べる</a:t>
          </a:r>
          <a:br>
            <a:rPr kumimoji="1" lang="ja-JP" altLang="en-US" sz="2000" kern="1200" dirty="0" smtClean="0"/>
          </a:br>
          <a:r>
            <a:rPr kumimoji="1" lang="ja-JP" altLang="en-US" sz="2000" kern="1200" dirty="0" smtClean="0"/>
            <a:t>（省略）</a:t>
          </a:r>
          <a:endParaRPr lang="ja-JP" altLang="en-US" sz="2000" kern="1200" dirty="0"/>
        </a:p>
      </dsp:txBody>
      <dsp:txXfrm>
        <a:off x="2924993" y="3081039"/>
        <a:ext cx="4708617" cy="93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DE06-3AE2-C944-B50F-B9EE01B921A6}" type="datetimeFigureOut">
              <a:rPr kumimoji="1" lang="ja-JP" altLang="en-US" smtClean="0"/>
              <a:t>2013/03/08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CE7F8-09BF-F24F-83DD-7A0605769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6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横軸と縦軸を明記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58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1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長く見せる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縦軸・横軸を説明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目盛りをはっきり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87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桁数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4E4B-42E8-4E80-8106-5F2F120958A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1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大内さん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出典を明記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F8F8-7F03-3746-867D-23C7E19732D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40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BDF0F-9418-2541-9244-CB81C29CF4E7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03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注釈を見やすく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08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08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3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E7F8-09BF-F24F-83DD-7A0605769E7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3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2013/03/08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プロジェクト研究発表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6700" dirty="0" smtClean="0"/>
              <a:t>重力波天文学</a:t>
            </a:r>
            <a:endParaRPr kumimoji="1" lang="ja-JP" altLang="en-US" sz="67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2013.3.8 at Spring School, ICRR, The University of Tokyo</a:t>
            </a:r>
          </a:p>
          <a:p>
            <a:r>
              <a:rPr lang="en-US" altLang="ja-JP" sz="1800" dirty="0" err="1" smtClean="0"/>
              <a:t>Yui</a:t>
            </a:r>
            <a:r>
              <a:rPr lang="en-US" altLang="ja-JP" sz="1800" dirty="0" smtClean="0"/>
              <a:t> Araki, </a:t>
            </a:r>
            <a:r>
              <a:rPr lang="en-US" altLang="ja-JP" sz="1800" dirty="0" err="1" smtClean="0"/>
              <a:t>Kentaro</a:t>
            </a:r>
            <a:r>
              <a:rPr lang="en-US" altLang="ja-JP" sz="1800" dirty="0" smtClean="0"/>
              <a:t> Komori, </a:t>
            </a:r>
            <a:r>
              <a:rPr lang="en-US" altLang="ja-JP" sz="1800" dirty="0" err="1" smtClean="0"/>
              <a:t>Arata</a:t>
            </a:r>
            <a:r>
              <a:rPr lang="en-US" altLang="ja-JP" sz="1800" dirty="0" smtClean="0"/>
              <a:t> Sugioka, </a:t>
            </a:r>
            <a:r>
              <a:rPr lang="en-US" altLang="ja-JP" sz="1800" dirty="0" err="1" smtClean="0"/>
              <a:t>Mizuki</a:t>
            </a:r>
            <a:r>
              <a:rPr lang="en-US" altLang="ja-JP" sz="1800" dirty="0"/>
              <a:t> </a:t>
            </a:r>
            <a:r>
              <a:rPr lang="en-US" altLang="ja-JP" sz="1800" dirty="0" err="1" smtClean="0"/>
              <a:t>Nikaido</a:t>
            </a:r>
            <a:r>
              <a:rPr lang="en-US" altLang="ja-JP" sz="1800" dirty="0" smtClean="0"/>
              <a:t>, </a:t>
            </a:r>
            <a:r>
              <a:rPr lang="en-US" altLang="ja-JP" sz="1800" dirty="0" err="1" smtClean="0"/>
              <a:t>Koseki</a:t>
            </a:r>
            <a:r>
              <a:rPr lang="en-US" altLang="ja-JP" sz="1800" dirty="0" smtClean="0"/>
              <a:t> Miyo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5255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形吹き出し 7"/>
          <p:cNvSpPr/>
          <p:nvPr/>
        </p:nvSpPr>
        <p:spPr>
          <a:xfrm>
            <a:off x="4860032" y="1268760"/>
            <a:ext cx="2304256" cy="1080120"/>
          </a:xfrm>
          <a:prstGeom prst="wedgeEllipseCallout">
            <a:avLst>
              <a:gd name="adj1" fmla="val -79429"/>
              <a:gd name="adj2" fmla="val -277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マイケルソン干渉計</a:t>
            </a:r>
            <a:endParaRPr kumimoji="1" lang="ja-JP" altLang="en-US" dirty="0"/>
          </a:p>
        </p:txBody>
      </p:sp>
      <p:pic>
        <p:nvPicPr>
          <p:cNvPr id="6" name="コンテンツ プレースホルダ 5" descr="300px-Interferometer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056784" cy="5119769"/>
          </a:xfrm>
        </p:spPr>
      </p:pic>
      <p:sp>
        <p:nvSpPr>
          <p:cNvPr id="7" name="角丸四角形 6"/>
          <p:cNvSpPr/>
          <p:nvPr/>
        </p:nvSpPr>
        <p:spPr>
          <a:xfrm>
            <a:off x="7452320" y="4149080"/>
            <a:ext cx="28803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83270" y="4869160"/>
            <a:ext cx="13544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LASER</a:t>
            </a:r>
            <a:endParaRPr kumimoji="1" lang="ja-JP" altLang="en-US" sz="3200" dirty="0"/>
          </a:p>
        </p:txBody>
      </p:sp>
      <p:sp>
        <p:nvSpPr>
          <p:cNvPr id="10" name="角丸四角形 9"/>
          <p:cNvSpPr/>
          <p:nvPr/>
        </p:nvSpPr>
        <p:spPr>
          <a:xfrm>
            <a:off x="3419872" y="1268760"/>
            <a:ext cx="864096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60404" y="12687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  <a:ea typeface="HGPｺﾞｼｯｸE" pitchFamily="50" charset="-128"/>
              </a:rPr>
              <a:t>mirror</a:t>
            </a:r>
            <a:endParaRPr kumimoji="1" lang="ja-JP" altLang="en-US" sz="2400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  <p:sp>
        <p:nvSpPr>
          <p:cNvPr id="14" name="平行四辺形 13"/>
          <p:cNvSpPr/>
          <p:nvPr/>
        </p:nvSpPr>
        <p:spPr>
          <a:xfrm>
            <a:off x="3419872" y="4077072"/>
            <a:ext cx="1224136" cy="936104"/>
          </a:xfrm>
          <a:prstGeom prst="parallelogram">
            <a:avLst>
              <a:gd name="adj" fmla="val 9379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14847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n-ea"/>
              </a:rPr>
              <a:t>ピエゾ素子がついている</a:t>
            </a:r>
            <a:endParaRPr kumimoji="1" lang="ja-JP" altLang="en-US" sz="2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3753906"/>
            <a:ext cx="20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Coherent</a:t>
            </a:r>
          </a:p>
          <a:p>
            <a:r>
              <a:rPr kumimoji="1" lang="en-US" altLang="ja-JP" dirty="0" smtClean="0"/>
              <a:t>Light Source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4288" y="48691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  <a:ea typeface="HGPｺﾞｼｯｸE" pitchFamily="50" charset="-128"/>
              </a:rPr>
              <a:t>mirror</a:t>
            </a:r>
            <a:endParaRPr kumimoji="1" lang="ja-JP" altLang="en-US" sz="2400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5237" y="5825888"/>
            <a:ext cx="149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  <a:ea typeface="HGPｺﾞｼｯｸE" pitchFamily="50" charset="-128"/>
              </a:rPr>
              <a:t>detector</a:t>
            </a:r>
            <a:endParaRPr kumimoji="1" lang="ja-JP" altLang="en-US" sz="2400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83968" y="3569240"/>
            <a:ext cx="2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half  mirror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85684" y="5985688"/>
            <a:ext cx="48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(Wikipedia, March 7, 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31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30501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1612610" y="4223409"/>
            <a:ext cx="307198" cy="470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" name="直線矢印コネクタ 5"/>
          <p:cNvCxnSpPr>
            <a:stCxn id="7" idx="0"/>
          </p:cNvCxnSpPr>
          <p:nvPr/>
        </p:nvCxnSpPr>
        <p:spPr>
          <a:xfrm flipV="1">
            <a:off x="1149069" y="5342260"/>
            <a:ext cx="463541" cy="473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41891" y="5816006"/>
            <a:ext cx="181435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irror with </a:t>
            </a:r>
            <a:r>
              <a:rPr kumimoji="1" lang="en-US" altLang="ja-JP" dirty="0" err="1" smtClean="0"/>
              <a:t>piezo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5857" y="4011734"/>
            <a:ext cx="78739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irror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1" idx="0"/>
          </p:cNvCxnSpPr>
          <p:nvPr/>
        </p:nvCxnSpPr>
        <p:spPr>
          <a:xfrm flipH="1" flipV="1">
            <a:off x="2731358" y="5110427"/>
            <a:ext cx="858512" cy="443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990988" y="5553933"/>
            <a:ext cx="119776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h</a:t>
            </a:r>
            <a:r>
              <a:rPr kumimoji="1" lang="en-US" altLang="ja-JP" dirty="0" smtClean="0"/>
              <a:t>alf mirror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1154" y="3719421"/>
            <a:ext cx="22904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d</a:t>
            </a:r>
            <a:r>
              <a:rPr kumimoji="1" lang="en-US" altLang="ja-JP" dirty="0" smtClean="0"/>
              <a:t>etector(photo diode)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16" idx="2"/>
          </p:cNvCxnSpPr>
          <p:nvPr/>
        </p:nvCxnSpPr>
        <p:spPr>
          <a:xfrm flipH="1">
            <a:off x="3789650" y="4088753"/>
            <a:ext cx="1646728" cy="46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232409" y="5110423"/>
            <a:ext cx="6367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19" idx="1"/>
          </p:cNvCxnSpPr>
          <p:nvPr/>
        </p:nvCxnSpPr>
        <p:spPr>
          <a:xfrm flipH="1" flipV="1">
            <a:off x="3789645" y="5251542"/>
            <a:ext cx="442764" cy="4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6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P30500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11" idx="2"/>
          </p:cNvCxnSpPr>
          <p:nvPr/>
        </p:nvCxnSpPr>
        <p:spPr>
          <a:xfrm>
            <a:off x="1055857" y="3151338"/>
            <a:ext cx="246811" cy="480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" name="直線矢印コネクタ 8"/>
          <p:cNvCxnSpPr>
            <a:stCxn id="10" idx="0"/>
          </p:cNvCxnSpPr>
          <p:nvPr/>
        </p:nvCxnSpPr>
        <p:spPr>
          <a:xfrm flipH="1" flipV="1">
            <a:off x="241891" y="4556040"/>
            <a:ext cx="907178" cy="1259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1891" y="5816006"/>
            <a:ext cx="181435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irror with </a:t>
            </a:r>
            <a:r>
              <a:rPr kumimoji="1" lang="en-US" altLang="ja-JP" dirty="0" err="1" smtClean="0"/>
              <a:t>piezo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2159" y="2782006"/>
            <a:ext cx="78739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irror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13" idx="0"/>
          </p:cNvCxnSpPr>
          <p:nvPr/>
        </p:nvCxnSpPr>
        <p:spPr>
          <a:xfrm flipH="1" flipV="1">
            <a:off x="3225220" y="4250032"/>
            <a:ext cx="858512" cy="443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484850" y="4693538"/>
            <a:ext cx="119776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h</a:t>
            </a:r>
            <a:r>
              <a:rPr kumimoji="1" lang="en-US" altLang="ja-JP" dirty="0" smtClean="0"/>
              <a:t>alf mirror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4709" y="2227620"/>
            <a:ext cx="22904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d</a:t>
            </a:r>
            <a:r>
              <a:rPr kumimoji="1" lang="en-US" altLang="ja-JP" dirty="0" smtClean="0"/>
              <a:t>etector(photo diode)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4" idx="2"/>
          </p:cNvCxnSpPr>
          <p:nvPr/>
        </p:nvCxnSpPr>
        <p:spPr>
          <a:xfrm flipH="1">
            <a:off x="5523205" y="2596952"/>
            <a:ext cx="1646728" cy="46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678407" y="3991576"/>
            <a:ext cx="6367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>
          <a:xfrm flipH="1" flipV="1">
            <a:off x="7235643" y="4132695"/>
            <a:ext cx="442764" cy="4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0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左右矢印 12"/>
          <p:cNvSpPr/>
          <p:nvPr/>
        </p:nvSpPr>
        <p:spPr>
          <a:xfrm>
            <a:off x="1298614" y="1836440"/>
            <a:ext cx="1368152" cy="21602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73038" y="2268488"/>
            <a:ext cx="2880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 rot="2691146">
            <a:off x="1178509" y="2295508"/>
            <a:ext cx="1224136" cy="1296144"/>
          </a:xfrm>
          <a:prstGeom prst="arc">
            <a:avLst>
              <a:gd name="adj1" fmla="val 17129357"/>
              <a:gd name="adj2" fmla="val 2027281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2336096">
            <a:off x="1242909" y="2293149"/>
            <a:ext cx="1224136" cy="1296144"/>
          </a:xfrm>
          <a:prstGeom prst="arc">
            <a:avLst>
              <a:gd name="adj1" fmla="val 17763836"/>
              <a:gd name="adj2" fmla="val 2027281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/>
          <p:cNvSpPr/>
          <p:nvPr/>
        </p:nvSpPr>
        <p:spPr>
          <a:xfrm rot="2094988">
            <a:off x="1304373" y="2295510"/>
            <a:ext cx="1224136" cy="1296144"/>
          </a:xfrm>
          <a:prstGeom prst="arc">
            <a:avLst>
              <a:gd name="adj1" fmla="val 18506781"/>
              <a:gd name="adj2" fmla="val 2027281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13248565">
            <a:off x="1632961" y="2150908"/>
            <a:ext cx="1224136" cy="1296144"/>
          </a:xfrm>
          <a:prstGeom prst="arc">
            <a:avLst>
              <a:gd name="adj1" fmla="val 17129357"/>
              <a:gd name="adj2" fmla="val 2027281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12893515">
            <a:off x="1575009" y="2142068"/>
            <a:ext cx="1224136" cy="1296144"/>
          </a:xfrm>
          <a:prstGeom prst="arc">
            <a:avLst>
              <a:gd name="adj1" fmla="val 17763836"/>
              <a:gd name="adj2" fmla="val 20272814"/>
            </a:avLst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 rot="12652407">
            <a:off x="1517862" y="2202704"/>
            <a:ext cx="1224136" cy="1296144"/>
          </a:xfrm>
          <a:prstGeom prst="arc">
            <a:avLst>
              <a:gd name="adj1" fmla="val 18506781"/>
              <a:gd name="adj2" fmla="val 2027281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18" idx="2"/>
          </p:cNvCxnSpPr>
          <p:nvPr/>
        </p:nvCxnSpPr>
        <p:spPr>
          <a:xfrm flipH="1">
            <a:off x="2001220" y="3636640"/>
            <a:ext cx="15834" cy="57606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641180" y="4212704"/>
            <a:ext cx="728464" cy="8384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左矢印 36"/>
          <p:cNvSpPr/>
          <p:nvPr/>
        </p:nvSpPr>
        <p:spPr>
          <a:xfrm rot="10800000">
            <a:off x="3635896" y="2844552"/>
            <a:ext cx="165618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6012160" y="2397479"/>
            <a:ext cx="2244248" cy="1311169"/>
          </a:xfrm>
          <a:custGeom>
            <a:avLst/>
            <a:gdLst>
              <a:gd name="connsiteX0" fmla="*/ 0 w 1918952"/>
              <a:gd name="connsiteY0" fmla="*/ 744828 h 856445"/>
              <a:gd name="connsiteX1" fmla="*/ 193183 w 1918952"/>
              <a:gd name="connsiteY1" fmla="*/ 10732 h 856445"/>
              <a:gd name="connsiteX2" fmla="*/ 399245 w 1918952"/>
              <a:gd name="connsiteY2" fmla="*/ 809222 h 856445"/>
              <a:gd name="connsiteX3" fmla="*/ 631065 w 1918952"/>
              <a:gd name="connsiteY3" fmla="*/ 62247 h 856445"/>
              <a:gd name="connsiteX4" fmla="*/ 785611 w 1918952"/>
              <a:gd name="connsiteY4" fmla="*/ 757706 h 856445"/>
              <a:gd name="connsiteX5" fmla="*/ 991673 w 1918952"/>
              <a:gd name="connsiteY5" fmla="*/ 49368 h 856445"/>
              <a:gd name="connsiteX6" fmla="*/ 1171978 w 1918952"/>
              <a:gd name="connsiteY6" fmla="*/ 847859 h 856445"/>
              <a:gd name="connsiteX7" fmla="*/ 1339403 w 1918952"/>
              <a:gd name="connsiteY7" fmla="*/ 100884 h 856445"/>
              <a:gd name="connsiteX8" fmla="*/ 1506828 w 1918952"/>
              <a:gd name="connsiteY8" fmla="*/ 757706 h 856445"/>
              <a:gd name="connsiteX9" fmla="*/ 1700011 w 1918952"/>
              <a:gd name="connsiteY9" fmla="*/ 49368 h 856445"/>
              <a:gd name="connsiteX10" fmla="*/ 1918952 w 1918952"/>
              <a:gd name="connsiteY10" fmla="*/ 809222 h 856445"/>
              <a:gd name="connsiteX0" fmla="*/ 0 w 1918952"/>
              <a:gd name="connsiteY0" fmla="*/ 971584 h 1083201"/>
              <a:gd name="connsiteX1" fmla="*/ 216024 w 1918952"/>
              <a:gd name="connsiteY1" fmla="*/ 10732 h 1083201"/>
              <a:gd name="connsiteX2" fmla="*/ 399245 w 1918952"/>
              <a:gd name="connsiteY2" fmla="*/ 1035978 h 1083201"/>
              <a:gd name="connsiteX3" fmla="*/ 631065 w 1918952"/>
              <a:gd name="connsiteY3" fmla="*/ 289003 h 1083201"/>
              <a:gd name="connsiteX4" fmla="*/ 785611 w 1918952"/>
              <a:gd name="connsiteY4" fmla="*/ 984462 h 1083201"/>
              <a:gd name="connsiteX5" fmla="*/ 991673 w 1918952"/>
              <a:gd name="connsiteY5" fmla="*/ 276124 h 1083201"/>
              <a:gd name="connsiteX6" fmla="*/ 1171978 w 1918952"/>
              <a:gd name="connsiteY6" fmla="*/ 1074615 h 1083201"/>
              <a:gd name="connsiteX7" fmla="*/ 1339403 w 1918952"/>
              <a:gd name="connsiteY7" fmla="*/ 327640 h 1083201"/>
              <a:gd name="connsiteX8" fmla="*/ 1506828 w 1918952"/>
              <a:gd name="connsiteY8" fmla="*/ 984462 h 1083201"/>
              <a:gd name="connsiteX9" fmla="*/ 1700011 w 1918952"/>
              <a:gd name="connsiteY9" fmla="*/ 276124 h 1083201"/>
              <a:gd name="connsiteX10" fmla="*/ 1918952 w 1918952"/>
              <a:gd name="connsiteY10" fmla="*/ 1035978 h 1083201"/>
              <a:gd name="connsiteX0" fmla="*/ 0 w 1918952"/>
              <a:gd name="connsiteY0" fmla="*/ 1041446 h 1153063"/>
              <a:gd name="connsiteX1" fmla="*/ 216024 w 1918952"/>
              <a:gd name="connsiteY1" fmla="*/ 80594 h 1153063"/>
              <a:gd name="connsiteX2" fmla="*/ 399245 w 1918952"/>
              <a:gd name="connsiteY2" fmla="*/ 1105840 h 1153063"/>
              <a:gd name="connsiteX3" fmla="*/ 648072 w 1918952"/>
              <a:gd name="connsiteY3" fmla="*/ 8586 h 1153063"/>
              <a:gd name="connsiteX4" fmla="*/ 785611 w 1918952"/>
              <a:gd name="connsiteY4" fmla="*/ 1054324 h 1153063"/>
              <a:gd name="connsiteX5" fmla="*/ 991673 w 1918952"/>
              <a:gd name="connsiteY5" fmla="*/ 345986 h 1153063"/>
              <a:gd name="connsiteX6" fmla="*/ 1171978 w 1918952"/>
              <a:gd name="connsiteY6" fmla="*/ 1144477 h 1153063"/>
              <a:gd name="connsiteX7" fmla="*/ 1339403 w 1918952"/>
              <a:gd name="connsiteY7" fmla="*/ 397502 h 1153063"/>
              <a:gd name="connsiteX8" fmla="*/ 1506828 w 1918952"/>
              <a:gd name="connsiteY8" fmla="*/ 1054324 h 1153063"/>
              <a:gd name="connsiteX9" fmla="*/ 1700011 w 1918952"/>
              <a:gd name="connsiteY9" fmla="*/ 345986 h 1153063"/>
              <a:gd name="connsiteX10" fmla="*/ 1918952 w 1918952"/>
              <a:gd name="connsiteY10" fmla="*/ 1105840 h 1153063"/>
              <a:gd name="connsiteX0" fmla="*/ 0 w 1918952"/>
              <a:gd name="connsiteY0" fmla="*/ 1041446 h 1186725"/>
              <a:gd name="connsiteX1" fmla="*/ 216024 w 1918952"/>
              <a:gd name="connsiteY1" fmla="*/ 80594 h 1186725"/>
              <a:gd name="connsiteX2" fmla="*/ 399245 w 1918952"/>
              <a:gd name="connsiteY2" fmla="*/ 1105840 h 1186725"/>
              <a:gd name="connsiteX3" fmla="*/ 648072 w 1918952"/>
              <a:gd name="connsiteY3" fmla="*/ 8586 h 1186725"/>
              <a:gd name="connsiteX4" fmla="*/ 785611 w 1918952"/>
              <a:gd name="connsiteY4" fmla="*/ 1054324 h 1186725"/>
              <a:gd name="connsiteX5" fmla="*/ 1008112 w 1918952"/>
              <a:gd name="connsiteY5" fmla="*/ 144016 h 1186725"/>
              <a:gd name="connsiteX6" fmla="*/ 1171978 w 1918952"/>
              <a:gd name="connsiteY6" fmla="*/ 1144477 h 1186725"/>
              <a:gd name="connsiteX7" fmla="*/ 1339403 w 1918952"/>
              <a:gd name="connsiteY7" fmla="*/ 397502 h 1186725"/>
              <a:gd name="connsiteX8" fmla="*/ 1506828 w 1918952"/>
              <a:gd name="connsiteY8" fmla="*/ 1054324 h 1186725"/>
              <a:gd name="connsiteX9" fmla="*/ 1700011 w 1918952"/>
              <a:gd name="connsiteY9" fmla="*/ 345986 h 1186725"/>
              <a:gd name="connsiteX10" fmla="*/ 1918952 w 1918952"/>
              <a:gd name="connsiteY10" fmla="*/ 1105840 h 1186725"/>
              <a:gd name="connsiteX0" fmla="*/ 0 w 1918952"/>
              <a:gd name="connsiteY0" fmla="*/ 1128479 h 1267514"/>
              <a:gd name="connsiteX1" fmla="*/ 216024 w 1918952"/>
              <a:gd name="connsiteY1" fmla="*/ 167627 h 1267514"/>
              <a:gd name="connsiteX2" fmla="*/ 399245 w 1918952"/>
              <a:gd name="connsiteY2" fmla="*/ 1192873 h 1267514"/>
              <a:gd name="connsiteX3" fmla="*/ 648072 w 1918952"/>
              <a:gd name="connsiteY3" fmla="*/ 95619 h 1267514"/>
              <a:gd name="connsiteX4" fmla="*/ 785611 w 1918952"/>
              <a:gd name="connsiteY4" fmla="*/ 1141357 h 1267514"/>
              <a:gd name="connsiteX5" fmla="*/ 1008112 w 1918952"/>
              <a:gd name="connsiteY5" fmla="*/ 231049 h 1267514"/>
              <a:gd name="connsiteX6" fmla="*/ 1171978 w 1918952"/>
              <a:gd name="connsiteY6" fmla="*/ 1231510 h 1267514"/>
              <a:gd name="connsiteX7" fmla="*/ 1368152 w 1918952"/>
              <a:gd name="connsiteY7" fmla="*/ 15025 h 1267514"/>
              <a:gd name="connsiteX8" fmla="*/ 1506828 w 1918952"/>
              <a:gd name="connsiteY8" fmla="*/ 1141357 h 1267514"/>
              <a:gd name="connsiteX9" fmla="*/ 1700011 w 1918952"/>
              <a:gd name="connsiteY9" fmla="*/ 433019 h 1267514"/>
              <a:gd name="connsiteX10" fmla="*/ 1918952 w 1918952"/>
              <a:gd name="connsiteY10" fmla="*/ 1192873 h 1267514"/>
              <a:gd name="connsiteX0" fmla="*/ 0 w 1918952"/>
              <a:gd name="connsiteY0" fmla="*/ 1128479 h 1267514"/>
              <a:gd name="connsiteX1" fmla="*/ 216024 w 1918952"/>
              <a:gd name="connsiteY1" fmla="*/ 167627 h 1267514"/>
              <a:gd name="connsiteX2" fmla="*/ 399245 w 1918952"/>
              <a:gd name="connsiteY2" fmla="*/ 1192873 h 1267514"/>
              <a:gd name="connsiteX3" fmla="*/ 648072 w 1918952"/>
              <a:gd name="connsiteY3" fmla="*/ 95619 h 1267514"/>
              <a:gd name="connsiteX4" fmla="*/ 785611 w 1918952"/>
              <a:gd name="connsiteY4" fmla="*/ 1141357 h 1267514"/>
              <a:gd name="connsiteX5" fmla="*/ 1008112 w 1918952"/>
              <a:gd name="connsiteY5" fmla="*/ 231049 h 1267514"/>
              <a:gd name="connsiteX6" fmla="*/ 1171978 w 1918952"/>
              <a:gd name="connsiteY6" fmla="*/ 1231510 h 1267514"/>
              <a:gd name="connsiteX7" fmla="*/ 1368152 w 1918952"/>
              <a:gd name="connsiteY7" fmla="*/ 15025 h 1267514"/>
              <a:gd name="connsiteX8" fmla="*/ 1506828 w 1918952"/>
              <a:gd name="connsiteY8" fmla="*/ 1141357 h 1267514"/>
              <a:gd name="connsiteX9" fmla="*/ 1728192 w 1918952"/>
              <a:gd name="connsiteY9" fmla="*/ 231049 h 1267514"/>
              <a:gd name="connsiteX10" fmla="*/ 1918952 w 1918952"/>
              <a:gd name="connsiteY10" fmla="*/ 1192873 h 1267514"/>
              <a:gd name="connsiteX0" fmla="*/ 0 w 1918952"/>
              <a:gd name="connsiteY0" fmla="*/ 1128479 h 1399465"/>
              <a:gd name="connsiteX1" fmla="*/ 216024 w 1918952"/>
              <a:gd name="connsiteY1" fmla="*/ 167627 h 1399465"/>
              <a:gd name="connsiteX2" fmla="*/ 399245 w 1918952"/>
              <a:gd name="connsiteY2" fmla="*/ 1192873 h 1399465"/>
              <a:gd name="connsiteX3" fmla="*/ 648072 w 1918952"/>
              <a:gd name="connsiteY3" fmla="*/ 95619 h 1399465"/>
              <a:gd name="connsiteX4" fmla="*/ 785611 w 1918952"/>
              <a:gd name="connsiteY4" fmla="*/ 1141357 h 1399465"/>
              <a:gd name="connsiteX5" fmla="*/ 1008112 w 1918952"/>
              <a:gd name="connsiteY5" fmla="*/ 231049 h 1399465"/>
              <a:gd name="connsiteX6" fmla="*/ 1171978 w 1918952"/>
              <a:gd name="connsiteY6" fmla="*/ 1231510 h 1399465"/>
              <a:gd name="connsiteX7" fmla="*/ 1368152 w 1918952"/>
              <a:gd name="connsiteY7" fmla="*/ 15025 h 1399465"/>
              <a:gd name="connsiteX8" fmla="*/ 1506828 w 1918952"/>
              <a:gd name="connsiteY8" fmla="*/ 1141357 h 1399465"/>
              <a:gd name="connsiteX9" fmla="*/ 1728192 w 1918952"/>
              <a:gd name="connsiteY9" fmla="*/ 231049 h 1399465"/>
              <a:gd name="connsiteX10" fmla="*/ 1800200 w 1918952"/>
              <a:gd name="connsiteY10" fmla="*/ 1239161 h 1399465"/>
              <a:gd name="connsiteX11" fmla="*/ 1918952 w 1918952"/>
              <a:gd name="connsiteY11" fmla="*/ 1192873 h 1399465"/>
              <a:gd name="connsiteX0" fmla="*/ 0 w 2016224"/>
              <a:gd name="connsiteY0" fmla="*/ 1128479 h 1267514"/>
              <a:gd name="connsiteX1" fmla="*/ 216024 w 2016224"/>
              <a:gd name="connsiteY1" fmla="*/ 167627 h 1267514"/>
              <a:gd name="connsiteX2" fmla="*/ 399245 w 2016224"/>
              <a:gd name="connsiteY2" fmla="*/ 1192873 h 1267514"/>
              <a:gd name="connsiteX3" fmla="*/ 648072 w 2016224"/>
              <a:gd name="connsiteY3" fmla="*/ 95619 h 1267514"/>
              <a:gd name="connsiteX4" fmla="*/ 785611 w 2016224"/>
              <a:gd name="connsiteY4" fmla="*/ 1141357 h 1267514"/>
              <a:gd name="connsiteX5" fmla="*/ 1008112 w 2016224"/>
              <a:gd name="connsiteY5" fmla="*/ 231049 h 1267514"/>
              <a:gd name="connsiteX6" fmla="*/ 1171978 w 2016224"/>
              <a:gd name="connsiteY6" fmla="*/ 1231510 h 1267514"/>
              <a:gd name="connsiteX7" fmla="*/ 1368152 w 2016224"/>
              <a:gd name="connsiteY7" fmla="*/ 15025 h 1267514"/>
              <a:gd name="connsiteX8" fmla="*/ 1506828 w 2016224"/>
              <a:gd name="connsiteY8" fmla="*/ 1141357 h 1267514"/>
              <a:gd name="connsiteX9" fmla="*/ 1728192 w 2016224"/>
              <a:gd name="connsiteY9" fmla="*/ 231049 h 1267514"/>
              <a:gd name="connsiteX10" fmla="*/ 1800200 w 2016224"/>
              <a:gd name="connsiteY10" fmla="*/ 1239161 h 1267514"/>
              <a:gd name="connsiteX11" fmla="*/ 2016224 w 2016224"/>
              <a:gd name="connsiteY11" fmla="*/ 375065 h 1267514"/>
              <a:gd name="connsiteX0" fmla="*/ 0 w 2016224"/>
              <a:gd name="connsiteY0" fmla="*/ 1128479 h 1311169"/>
              <a:gd name="connsiteX1" fmla="*/ 216024 w 2016224"/>
              <a:gd name="connsiteY1" fmla="*/ 167627 h 1311169"/>
              <a:gd name="connsiteX2" fmla="*/ 399245 w 2016224"/>
              <a:gd name="connsiteY2" fmla="*/ 1192873 h 1311169"/>
              <a:gd name="connsiteX3" fmla="*/ 648072 w 2016224"/>
              <a:gd name="connsiteY3" fmla="*/ 95619 h 1311169"/>
              <a:gd name="connsiteX4" fmla="*/ 785611 w 2016224"/>
              <a:gd name="connsiteY4" fmla="*/ 1141357 h 1311169"/>
              <a:gd name="connsiteX5" fmla="*/ 1008112 w 2016224"/>
              <a:gd name="connsiteY5" fmla="*/ 231049 h 1311169"/>
              <a:gd name="connsiteX6" fmla="*/ 1171978 w 2016224"/>
              <a:gd name="connsiteY6" fmla="*/ 1231510 h 1311169"/>
              <a:gd name="connsiteX7" fmla="*/ 1368152 w 2016224"/>
              <a:gd name="connsiteY7" fmla="*/ 15025 h 1311169"/>
              <a:gd name="connsiteX8" fmla="*/ 1506828 w 2016224"/>
              <a:gd name="connsiteY8" fmla="*/ 1141357 h 1311169"/>
              <a:gd name="connsiteX9" fmla="*/ 1728192 w 2016224"/>
              <a:gd name="connsiteY9" fmla="*/ 231049 h 1311169"/>
              <a:gd name="connsiteX10" fmla="*/ 1800200 w 2016224"/>
              <a:gd name="connsiteY10" fmla="*/ 1239161 h 1311169"/>
              <a:gd name="connsiteX11" fmla="*/ 2016224 w 2016224"/>
              <a:gd name="connsiteY11" fmla="*/ 663097 h 1311169"/>
              <a:gd name="connsiteX0" fmla="*/ 0 w 2016224"/>
              <a:gd name="connsiteY0" fmla="*/ 1128479 h 1399303"/>
              <a:gd name="connsiteX1" fmla="*/ 144016 w 2016224"/>
              <a:gd name="connsiteY1" fmla="*/ 1239161 h 1399303"/>
              <a:gd name="connsiteX2" fmla="*/ 216024 w 2016224"/>
              <a:gd name="connsiteY2" fmla="*/ 167627 h 1399303"/>
              <a:gd name="connsiteX3" fmla="*/ 399245 w 2016224"/>
              <a:gd name="connsiteY3" fmla="*/ 1192873 h 1399303"/>
              <a:gd name="connsiteX4" fmla="*/ 648072 w 2016224"/>
              <a:gd name="connsiteY4" fmla="*/ 95619 h 1399303"/>
              <a:gd name="connsiteX5" fmla="*/ 785611 w 2016224"/>
              <a:gd name="connsiteY5" fmla="*/ 1141357 h 1399303"/>
              <a:gd name="connsiteX6" fmla="*/ 1008112 w 2016224"/>
              <a:gd name="connsiteY6" fmla="*/ 231049 h 1399303"/>
              <a:gd name="connsiteX7" fmla="*/ 1171978 w 2016224"/>
              <a:gd name="connsiteY7" fmla="*/ 1231510 h 1399303"/>
              <a:gd name="connsiteX8" fmla="*/ 1368152 w 2016224"/>
              <a:gd name="connsiteY8" fmla="*/ 15025 h 1399303"/>
              <a:gd name="connsiteX9" fmla="*/ 1506828 w 2016224"/>
              <a:gd name="connsiteY9" fmla="*/ 1141357 h 1399303"/>
              <a:gd name="connsiteX10" fmla="*/ 1728192 w 2016224"/>
              <a:gd name="connsiteY10" fmla="*/ 231049 h 1399303"/>
              <a:gd name="connsiteX11" fmla="*/ 1800200 w 2016224"/>
              <a:gd name="connsiteY11" fmla="*/ 1239161 h 1399303"/>
              <a:gd name="connsiteX12" fmla="*/ 2016224 w 2016224"/>
              <a:gd name="connsiteY12" fmla="*/ 663097 h 1399303"/>
              <a:gd name="connsiteX0" fmla="*/ 168019 w 2184243"/>
              <a:gd name="connsiteY0" fmla="*/ 1128479 h 1357743"/>
              <a:gd name="connsiteX1" fmla="*/ 24003 w 2184243"/>
              <a:gd name="connsiteY1" fmla="*/ 879121 h 1357743"/>
              <a:gd name="connsiteX2" fmla="*/ 312035 w 2184243"/>
              <a:gd name="connsiteY2" fmla="*/ 1239161 h 1357743"/>
              <a:gd name="connsiteX3" fmla="*/ 384043 w 2184243"/>
              <a:gd name="connsiteY3" fmla="*/ 167627 h 1357743"/>
              <a:gd name="connsiteX4" fmla="*/ 567264 w 2184243"/>
              <a:gd name="connsiteY4" fmla="*/ 1192873 h 1357743"/>
              <a:gd name="connsiteX5" fmla="*/ 816091 w 2184243"/>
              <a:gd name="connsiteY5" fmla="*/ 95619 h 1357743"/>
              <a:gd name="connsiteX6" fmla="*/ 953630 w 2184243"/>
              <a:gd name="connsiteY6" fmla="*/ 1141357 h 1357743"/>
              <a:gd name="connsiteX7" fmla="*/ 1176131 w 2184243"/>
              <a:gd name="connsiteY7" fmla="*/ 231049 h 1357743"/>
              <a:gd name="connsiteX8" fmla="*/ 1339997 w 2184243"/>
              <a:gd name="connsiteY8" fmla="*/ 1231510 h 1357743"/>
              <a:gd name="connsiteX9" fmla="*/ 1536171 w 2184243"/>
              <a:gd name="connsiteY9" fmla="*/ 15025 h 1357743"/>
              <a:gd name="connsiteX10" fmla="*/ 1674847 w 2184243"/>
              <a:gd name="connsiteY10" fmla="*/ 1141357 h 1357743"/>
              <a:gd name="connsiteX11" fmla="*/ 1896211 w 2184243"/>
              <a:gd name="connsiteY11" fmla="*/ 231049 h 1357743"/>
              <a:gd name="connsiteX12" fmla="*/ 1968219 w 2184243"/>
              <a:gd name="connsiteY12" fmla="*/ 1239161 h 1357743"/>
              <a:gd name="connsiteX13" fmla="*/ 2184243 w 2184243"/>
              <a:gd name="connsiteY13" fmla="*/ 663097 h 1357743"/>
              <a:gd name="connsiteX0" fmla="*/ 156017 w 2172241"/>
              <a:gd name="connsiteY0" fmla="*/ 1128479 h 1311169"/>
              <a:gd name="connsiteX1" fmla="*/ 12001 w 2172241"/>
              <a:gd name="connsiteY1" fmla="*/ 879121 h 1311169"/>
              <a:gd name="connsiteX2" fmla="*/ 228026 w 2172241"/>
              <a:gd name="connsiteY2" fmla="*/ 1167153 h 1311169"/>
              <a:gd name="connsiteX3" fmla="*/ 372041 w 2172241"/>
              <a:gd name="connsiteY3" fmla="*/ 167627 h 1311169"/>
              <a:gd name="connsiteX4" fmla="*/ 555262 w 2172241"/>
              <a:gd name="connsiteY4" fmla="*/ 1192873 h 1311169"/>
              <a:gd name="connsiteX5" fmla="*/ 804089 w 2172241"/>
              <a:gd name="connsiteY5" fmla="*/ 95619 h 1311169"/>
              <a:gd name="connsiteX6" fmla="*/ 941628 w 2172241"/>
              <a:gd name="connsiteY6" fmla="*/ 1141357 h 1311169"/>
              <a:gd name="connsiteX7" fmla="*/ 1164129 w 2172241"/>
              <a:gd name="connsiteY7" fmla="*/ 231049 h 1311169"/>
              <a:gd name="connsiteX8" fmla="*/ 1327995 w 2172241"/>
              <a:gd name="connsiteY8" fmla="*/ 1231510 h 1311169"/>
              <a:gd name="connsiteX9" fmla="*/ 1524169 w 2172241"/>
              <a:gd name="connsiteY9" fmla="*/ 15025 h 1311169"/>
              <a:gd name="connsiteX10" fmla="*/ 1662845 w 2172241"/>
              <a:gd name="connsiteY10" fmla="*/ 1141357 h 1311169"/>
              <a:gd name="connsiteX11" fmla="*/ 1884209 w 2172241"/>
              <a:gd name="connsiteY11" fmla="*/ 231049 h 1311169"/>
              <a:gd name="connsiteX12" fmla="*/ 1956217 w 2172241"/>
              <a:gd name="connsiteY12" fmla="*/ 1239161 h 1311169"/>
              <a:gd name="connsiteX13" fmla="*/ 2172241 w 2172241"/>
              <a:gd name="connsiteY13" fmla="*/ 663097 h 1311169"/>
              <a:gd name="connsiteX0" fmla="*/ 228024 w 2244248"/>
              <a:gd name="connsiteY0" fmla="*/ 1128479 h 1311169"/>
              <a:gd name="connsiteX1" fmla="*/ 12001 w 2244248"/>
              <a:gd name="connsiteY1" fmla="*/ 375065 h 1311169"/>
              <a:gd name="connsiteX2" fmla="*/ 300033 w 2244248"/>
              <a:gd name="connsiteY2" fmla="*/ 1167153 h 1311169"/>
              <a:gd name="connsiteX3" fmla="*/ 444048 w 2244248"/>
              <a:gd name="connsiteY3" fmla="*/ 167627 h 1311169"/>
              <a:gd name="connsiteX4" fmla="*/ 627269 w 2244248"/>
              <a:gd name="connsiteY4" fmla="*/ 1192873 h 1311169"/>
              <a:gd name="connsiteX5" fmla="*/ 876096 w 2244248"/>
              <a:gd name="connsiteY5" fmla="*/ 95619 h 1311169"/>
              <a:gd name="connsiteX6" fmla="*/ 1013635 w 2244248"/>
              <a:gd name="connsiteY6" fmla="*/ 1141357 h 1311169"/>
              <a:gd name="connsiteX7" fmla="*/ 1236136 w 2244248"/>
              <a:gd name="connsiteY7" fmla="*/ 231049 h 1311169"/>
              <a:gd name="connsiteX8" fmla="*/ 1400002 w 2244248"/>
              <a:gd name="connsiteY8" fmla="*/ 1231510 h 1311169"/>
              <a:gd name="connsiteX9" fmla="*/ 1596176 w 2244248"/>
              <a:gd name="connsiteY9" fmla="*/ 15025 h 1311169"/>
              <a:gd name="connsiteX10" fmla="*/ 1734852 w 2244248"/>
              <a:gd name="connsiteY10" fmla="*/ 1141357 h 1311169"/>
              <a:gd name="connsiteX11" fmla="*/ 1956216 w 2244248"/>
              <a:gd name="connsiteY11" fmla="*/ 231049 h 1311169"/>
              <a:gd name="connsiteX12" fmla="*/ 2028224 w 2244248"/>
              <a:gd name="connsiteY12" fmla="*/ 1239161 h 1311169"/>
              <a:gd name="connsiteX13" fmla="*/ 2244248 w 2244248"/>
              <a:gd name="connsiteY13" fmla="*/ 663097 h 1311169"/>
              <a:gd name="connsiteX0" fmla="*/ 228024 w 2244248"/>
              <a:gd name="connsiteY0" fmla="*/ 1128479 h 1311169"/>
              <a:gd name="connsiteX1" fmla="*/ 12001 w 2244248"/>
              <a:gd name="connsiteY1" fmla="*/ 375065 h 1311169"/>
              <a:gd name="connsiteX2" fmla="*/ 300033 w 2244248"/>
              <a:gd name="connsiteY2" fmla="*/ 1167153 h 1311169"/>
              <a:gd name="connsiteX3" fmla="*/ 444048 w 2244248"/>
              <a:gd name="connsiteY3" fmla="*/ 167627 h 1311169"/>
              <a:gd name="connsiteX4" fmla="*/ 627269 w 2244248"/>
              <a:gd name="connsiteY4" fmla="*/ 1192873 h 1311169"/>
              <a:gd name="connsiteX5" fmla="*/ 876096 w 2244248"/>
              <a:gd name="connsiteY5" fmla="*/ 95619 h 1311169"/>
              <a:gd name="connsiteX6" fmla="*/ 1013635 w 2244248"/>
              <a:gd name="connsiteY6" fmla="*/ 1141357 h 1311169"/>
              <a:gd name="connsiteX7" fmla="*/ 1236136 w 2244248"/>
              <a:gd name="connsiteY7" fmla="*/ 231049 h 1311169"/>
              <a:gd name="connsiteX8" fmla="*/ 1400002 w 2244248"/>
              <a:gd name="connsiteY8" fmla="*/ 1231510 h 1311169"/>
              <a:gd name="connsiteX9" fmla="*/ 1596176 w 2244248"/>
              <a:gd name="connsiteY9" fmla="*/ 15025 h 1311169"/>
              <a:gd name="connsiteX10" fmla="*/ 1734852 w 2244248"/>
              <a:gd name="connsiteY10" fmla="*/ 1141357 h 1311169"/>
              <a:gd name="connsiteX11" fmla="*/ 1956216 w 2244248"/>
              <a:gd name="connsiteY11" fmla="*/ 231049 h 1311169"/>
              <a:gd name="connsiteX12" fmla="*/ 2028224 w 2244248"/>
              <a:gd name="connsiteY12" fmla="*/ 1239161 h 1311169"/>
              <a:gd name="connsiteX13" fmla="*/ 2244248 w 2244248"/>
              <a:gd name="connsiteY13" fmla="*/ 663097 h 13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4248" h="1311169">
                <a:moveTo>
                  <a:pt x="228024" y="1128479"/>
                </a:moveTo>
                <a:cubicBezTo>
                  <a:pt x="226162" y="1133107"/>
                  <a:pt x="0" y="368619"/>
                  <a:pt x="12001" y="375065"/>
                </a:cubicBezTo>
                <a:cubicBezTo>
                  <a:pt x="24002" y="381511"/>
                  <a:pt x="228025" y="1201726"/>
                  <a:pt x="300033" y="1167153"/>
                </a:cubicBezTo>
                <a:cubicBezTo>
                  <a:pt x="372041" y="1132580"/>
                  <a:pt x="389509" y="163340"/>
                  <a:pt x="444048" y="167627"/>
                </a:cubicBezTo>
                <a:cubicBezTo>
                  <a:pt x="498587" y="171914"/>
                  <a:pt x="555261" y="1204874"/>
                  <a:pt x="627269" y="1192873"/>
                </a:cubicBezTo>
                <a:cubicBezTo>
                  <a:pt x="699277" y="1180872"/>
                  <a:pt x="811702" y="104205"/>
                  <a:pt x="876096" y="95619"/>
                </a:cubicBezTo>
                <a:cubicBezTo>
                  <a:pt x="940490" y="87033"/>
                  <a:pt x="953628" y="1118785"/>
                  <a:pt x="1013635" y="1141357"/>
                </a:cubicBezTo>
                <a:cubicBezTo>
                  <a:pt x="1073642" y="1163929"/>
                  <a:pt x="1171742" y="216024"/>
                  <a:pt x="1236136" y="231049"/>
                </a:cubicBezTo>
                <a:cubicBezTo>
                  <a:pt x="1300531" y="246075"/>
                  <a:pt x="1339996" y="1267514"/>
                  <a:pt x="1400002" y="1231510"/>
                </a:cubicBezTo>
                <a:cubicBezTo>
                  <a:pt x="1460008" y="1195506"/>
                  <a:pt x="1540368" y="30050"/>
                  <a:pt x="1596176" y="15025"/>
                </a:cubicBezTo>
                <a:cubicBezTo>
                  <a:pt x="1651984" y="0"/>
                  <a:pt x="1674846" y="1105353"/>
                  <a:pt x="1734852" y="1141357"/>
                </a:cubicBezTo>
                <a:cubicBezTo>
                  <a:pt x="1794858" y="1177361"/>
                  <a:pt x="1907321" y="214748"/>
                  <a:pt x="1956216" y="231049"/>
                </a:cubicBezTo>
                <a:cubicBezTo>
                  <a:pt x="2005111" y="247350"/>
                  <a:pt x="1980219" y="1167153"/>
                  <a:pt x="2028224" y="1239161"/>
                </a:cubicBezTo>
                <a:cubicBezTo>
                  <a:pt x="2076229" y="1311169"/>
                  <a:pt x="2242386" y="650553"/>
                  <a:pt x="2244248" y="663097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458112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</a:rPr>
              <a:t>マイケルソン干渉計とフォトダイオードを用いて、微小な変位を電気信号に変えることができる！</a:t>
            </a:r>
            <a:endParaRPr lang="en-US" altLang="ja-JP" sz="3600" dirty="0" smtClean="0">
              <a:solidFill>
                <a:srgbClr val="FFFFFF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変位を電気信号へ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ミッドフリンジにロック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1378040" y="2307147"/>
            <a:ext cx="3140796" cy="1834678"/>
          </a:xfrm>
          <a:custGeom>
            <a:avLst/>
            <a:gdLst>
              <a:gd name="connsiteX0" fmla="*/ 0 w 1918952"/>
              <a:gd name="connsiteY0" fmla="*/ 744828 h 856445"/>
              <a:gd name="connsiteX1" fmla="*/ 193183 w 1918952"/>
              <a:gd name="connsiteY1" fmla="*/ 10732 h 856445"/>
              <a:gd name="connsiteX2" fmla="*/ 399245 w 1918952"/>
              <a:gd name="connsiteY2" fmla="*/ 809222 h 856445"/>
              <a:gd name="connsiteX3" fmla="*/ 631065 w 1918952"/>
              <a:gd name="connsiteY3" fmla="*/ 62247 h 856445"/>
              <a:gd name="connsiteX4" fmla="*/ 785611 w 1918952"/>
              <a:gd name="connsiteY4" fmla="*/ 757706 h 856445"/>
              <a:gd name="connsiteX5" fmla="*/ 991673 w 1918952"/>
              <a:gd name="connsiteY5" fmla="*/ 49368 h 856445"/>
              <a:gd name="connsiteX6" fmla="*/ 1171978 w 1918952"/>
              <a:gd name="connsiteY6" fmla="*/ 847859 h 856445"/>
              <a:gd name="connsiteX7" fmla="*/ 1339403 w 1918952"/>
              <a:gd name="connsiteY7" fmla="*/ 100884 h 856445"/>
              <a:gd name="connsiteX8" fmla="*/ 1506828 w 1918952"/>
              <a:gd name="connsiteY8" fmla="*/ 757706 h 856445"/>
              <a:gd name="connsiteX9" fmla="*/ 1700011 w 1918952"/>
              <a:gd name="connsiteY9" fmla="*/ 49368 h 856445"/>
              <a:gd name="connsiteX10" fmla="*/ 1918952 w 1918952"/>
              <a:gd name="connsiteY10" fmla="*/ 809222 h 856445"/>
              <a:gd name="connsiteX0" fmla="*/ 0 w 1918952"/>
              <a:gd name="connsiteY0" fmla="*/ 971584 h 1083201"/>
              <a:gd name="connsiteX1" fmla="*/ 216024 w 1918952"/>
              <a:gd name="connsiteY1" fmla="*/ 10732 h 1083201"/>
              <a:gd name="connsiteX2" fmla="*/ 399245 w 1918952"/>
              <a:gd name="connsiteY2" fmla="*/ 1035978 h 1083201"/>
              <a:gd name="connsiteX3" fmla="*/ 631065 w 1918952"/>
              <a:gd name="connsiteY3" fmla="*/ 289003 h 1083201"/>
              <a:gd name="connsiteX4" fmla="*/ 785611 w 1918952"/>
              <a:gd name="connsiteY4" fmla="*/ 984462 h 1083201"/>
              <a:gd name="connsiteX5" fmla="*/ 991673 w 1918952"/>
              <a:gd name="connsiteY5" fmla="*/ 276124 h 1083201"/>
              <a:gd name="connsiteX6" fmla="*/ 1171978 w 1918952"/>
              <a:gd name="connsiteY6" fmla="*/ 1074615 h 1083201"/>
              <a:gd name="connsiteX7" fmla="*/ 1339403 w 1918952"/>
              <a:gd name="connsiteY7" fmla="*/ 327640 h 1083201"/>
              <a:gd name="connsiteX8" fmla="*/ 1506828 w 1918952"/>
              <a:gd name="connsiteY8" fmla="*/ 984462 h 1083201"/>
              <a:gd name="connsiteX9" fmla="*/ 1700011 w 1918952"/>
              <a:gd name="connsiteY9" fmla="*/ 276124 h 1083201"/>
              <a:gd name="connsiteX10" fmla="*/ 1918952 w 1918952"/>
              <a:gd name="connsiteY10" fmla="*/ 1035978 h 1083201"/>
              <a:gd name="connsiteX0" fmla="*/ 0 w 1918952"/>
              <a:gd name="connsiteY0" fmla="*/ 1041446 h 1153063"/>
              <a:gd name="connsiteX1" fmla="*/ 216024 w 1918952"/>
              <a:gd name="connsiteY1" fmla="*/ 80594 h 1153063"/>
              <a:gd name="connsiteX2" fmla="*/ 399245 w 1918952"/>
              <a:gd name="connsiteY2" fmla="*/ 1105840 h 1153063"/>
              <a:gd name="connsiteX3" fmla="*/ 648072 w 1918952"/>
              <a:gd name="connsiteY3" fmla="*/ 8586 h 1153063"/>
              <a:gd name="connsiteX4" fmla="*/ 785611 w 1918952"/>
              <a:gd name="connsiteY4" fmla="*/ 1054324 h 1153063"/>
              <a:gd name="connsiteX5" fmla="*/ 991673 w 1918952"/>
              <a:gd name="connsiteY5" fmla="*/ 345986 h 1153063"/>
              <a:gd name="connsiteX6" fmla="*/ 1171978 w 1918952"/>
              <a:gd name="connsiteY6" fmla="*/ 1144477 h 1153063"/>
              <a:gd name="connsiteX7" fmla="*/ 1339403 w 1918952"/>
              <a:gd name="connsiteY7" fmla="*/ 397502 h 1153063"/>
              <a:gd name="connsiteX8" fmla="*/ 1506828 w 1918952"/>
              <a:gd name="connsiteY8" fmla="*/ 1054324 h 1153063"/>
              <a:gd name="connsiteX9" fmla="*/ 1700011 w 1918952"/>
              <a:gd name="connsiteY9" fmla="*/ 345986 h 1153063"/>
              <a:gd name="connsiteX10" fmla="*/ 1918952 w 1918952"/>
              <a:gd name="connsiteY10" fmla="*/ 1105840 h 1153063"/>
              <a:gd name="connsiteX0" fmla="*/ 0 w 1918952"/>
              <a:gd name="connsiteY0" fmla="*/ 1041446 h 1186725"/>
              <a:gd name="connsiteX1" fmla="*/ 216024 w 1918952"/>
              <a:gd name="connsiteY1" fmla="*/ 80594 h 1186725"/>
              <a:gd name="connsiteX2" fmla="*/ 399245 w 1918952"/>
              <a:gd name="connsiteY2" fmla="*/ 1105840 h 1186725"/>
              <a:gd name="connsiteX3" fmla="*/ 648072 w 1918952"/>
              <a:gd name="connsiteY3" fmla="*/ 8586 h 1186725"/>
              <a:gd name="connsiteX4" fmla="*/ 785611 w 1918952"/>
              <a:gd name="connsiteY4" fmla="*/ 1054324 h 1186725"/>
              <a:gd name="connsiteX5" fmla="*/ 1008112 w 1918952"/>
              <a:gd name="connsiteY5" fmla="*/ 144016 h 1186725"/>
              <a:gd name="connsiteX6" fmla="*/ 1171978 w 1918952"/>
              <a:gd name="connsiteY6" fmla="*/ 1144477 h 1186725"/>
              <a:gd name="connsiteX7" fmla="*/ 1339403 w 1918952"/>
              <a:gd name="connsiteY7" fmla="*/ 397502 h 1186725"/>
              <a:gd name="connsiteX8" fmla="*/ 1506828 w 1918952"/>
              <a:gd name="connsiteY8" fmla="*/ 1054324 h 1186725"/>
              <a:gd name="connsiteX9" fmla="*/ 1700011 w 1918952"/>
              <a:gd name="connsiteY9" fmla="*/ 345986 h 1186725"/>
              <a:gd name="connsiteX10" fmla="*/ 1918952 w 1918952"/>
              <a:gd name="connsiteY10" fmla="*/ 1105840 h 1186725"/>
              <a:gd name="connsiteX0" fmla="*/ 0 w 1918952"/>
              <a:gd name="connsiteY0" fmla="*/ 1128479 h 1267514"/>
              <a:gd name="connsiteX1" fmla="*/ 216024 w 1918952"/>
              <a:gd name="connsiteY1" fmla="*/ 167627 h 1267514"/>
              <a:gd name="connsiteX2" fmla="*/ 399245 w 1918952"/>
              <a:gd name="connsiteY2" fmla="*/ 1192873 h 1267514"/>
              <a:gd name="connsiteX3" fmla="*/ 648072 w 1918952"/>
              <a:gd name="connsiteY3" fmla="*/ 95619 h 1267514"/>
              <a:gd name="connsiteX4" fmla="*/ 785611 w 1918952"/>
              <a:gd name="connsiteY4" fmla="*/ 1141357 h 1267514"/>
              <a:gd name="connsiteX5" fmla="*/ 1008112 w 1918952"/>
              <a:gd name="connsiteY5" fmla="*/ 231049 h 1267514"/>
              <a:gd name="connsiteX6" fmla="*/ 1171978 w 1918952"/>
              <a:gd name="connsiteY6" fmla="*/ 1231510 h 1267514"/>
              <a:gd name="connsiteX7" fmla="*/ 1368152 w 1918952"/>
              <a:gd name="connsiteY7" fmla="*/ 15025 h 1267514"/>
              <a:gd name="connsiteX8" fmla="*/ 1506828 w 1918952"/>
              <a:gd name="connsiteY8" fmla="*/ 1141357 h 1267514"/>
              <a:gd name="connsiteX9" fmla="*/ 1700011 w 1918952"/>
              <a:gd name="connsiteY9" fmla="*/ 433019 h 1267514"/>
              <a:gd name="connsiteX10" fmla="*/ 1918952 w 1918952"/>
              <a:gd name="connsiteY10" fmla="*/ 1192873 h 1267514"/>
              <a:gd name="connsiteX0" fmla="*/ 0 w 1918952"/>
              <a:gd name="connsiteY0" fmla="*/ 1128479 h 1267514"/>
              <a:gd name="connsiteX1" fmla="*/ 216024 w 1918952"/>
              <a:gd name="connsiteY1" fmla="*/ 167627 h 1267514"/>
              <a:gd name="connsiteX2" fmla="*/ 399245 w 1918952"/>
              <a:gd name="connsiteY2" fmla="*/ 1192873 h 1267514"/>
              <a:gd name="connsiteX3" fmla="*/ 648072 w 1918952"/>
              <a:gd name="connsiteY3" fmla="*/ 95619 h 1267514"/>
              <a:gd name="connsiteX4" fmla="*/ 785611 w 1918952"/>
              <a:gd name="connsiteY4" fmla="*/ 1141357 h 1267514"/>
              <a:gd name="connsiteX5" fmla="*/ 1008112 w 1918952"/>
              <a:gd name="connsiteY5" fmla="*/ 231049 h 1267514"/>
              <a:gd name="connsiteX6" fmla="*/ 1171978 w 1918952"/>
              <a:gd name="connsiteY6" fmla="*/ 1231510 h 1267514"/>
              <a:gd name="connsiteX7" fmla="*/ 1368152 w 1918952"/>
              <a:gd name="connsiteY7" fmla="*/ 15025 h 1267514"/>
              <a:gd name="connsiteX8" fmla="*/ 1506828 w 1918952"/>
              <a:gd name="connsiteY8" fmla="*/ 1141357 h 1267514"/>
              <a:gd name="connsiteX9" fmla="*/ 1728192 w 1918952"/>
              <a:gd name="connsiteY9" fmla="*/ 231049 h 1267514"/>
              <a:gd name="connsiteX10" fmla="*/ 1918952 w 1918952"/>
              <a:gd name="connsiteY10" fmla="*/ 1192873 h 1267514"/>
              <a:gd name="connsiteX0" fmla="*/ 0 w 1918952"/>
              <a:gd name="connsiteY0" fmla="*/ 1128479 h 1399465"/>
              <a:gd name="connsiteX1" fmla="*/ 216024 w 1918952"/>
              <a:gd name="connsiteY1" fmla="*/ 167627 h 1399465"/>
              <a:gd name="connsiteX2" fmla="*/ 399245 w 1918952"/>
              <a:gd name="connsiteY2" fmla="*/ 1192873 h 1399465"/>
              <a:gd name="connsiteX3" fmla="*/ 648072 w 1918952"/>
              <a:gd name="connsiteY3" fmla="*/ 95619 h 1399465"/>
              <a:gd name="connsiteX4" fmla="*/ 785611 w 1918952"/>
              <a:gd name="connsiteY4" fmla="*/ 1141357 h 1399465"/>
              <a:gd name="connsiteX5" fmla="*/ 1008112 w 1918952"/>
              <a:gd name="connsiteY5" fmla="*/ 231049 h 1399465"/>
              <a:gd name="connsiteX6" fmla="*/ 1171978 w 1918952"/>
              <a:gd name="connsiteY6" fmla="*/ 1231510 h 1399465"/>
              <a:gd name="connsiteX7" fmla="*/ 1368152 w 1918952"/>
              <a:gd name="connsiteY7" fmla="*/ 15025 h 1399465"/>
              <a:gd name="connsiteX8" fmla="*/ 1506828 w 1918952"/>
              <a:gd name="connsiteY8" fmla="*/ 1141357 h 1399465"/>
              <a:gd name="connsiteX9" fmla="*/ 1728192 w 1918952"/>
              <a:gd name="connsiteY9" fmla="*/ 231049 h 1399465"/>
              <a:gd name="connsiteX10" fmla="*/ 1800200 w 1918952"/>
              <a:gd name="connsiteY10" fmla="*/ 1239161 h 1399465"/>
              <a:gd name="connsiteX11" fmla="*/ 1918952 w 1918952"/>
              <a:gd name="connsiteY11" fmla="*/ 1192873 h 1399465"/>
              <a:gd name="connsiteX0" fmla="*/ 0 w 2016224"/>
              <a:gd name="connsiteY0" fmla="*/ 1128479 h 1267514"/>
              <a:gd name="connsiteX1" fmla="*/ 216024 w 2016224"/>
              <a:gd name="connsiteY1" fmla="*/ 167627 h 1267514"/>
              <a:gd name="connsiteX2" fmla="*/ 399245 w 2016224"/>
              <a:gd name="connsiteY2" fmla="*/ 1192873 h 1267514"/>
              <a:gd name="connsiteX3" fmla="*/ 648072 w 2016224"/>
              <a:gd name="connsiteY3" fmla="*/ 95619 h 1267514"/>
              <a:gd name="connsiteX4" fmla="*/ 785611 w 2016224"/>
              <a:gd name="connsiteY4" fmla="*/ 1141357 h 1267514"/>
              <a:gd name="connsiteX5" fmla="*/ 1008112 w 2016224"/>
              <a:gd name="connsiteY5" fmla="*/ 231049 h 1267514"/>
              <a:gd name="connsiteX6" fmla="*/ 1171978 w 2016224"/>
              <a:gd name="connsiteY6" fmla="*/ 1231510 h 1267514"/>
              <a:gd name="connsiteX7" fmla="*/ 1368152 w 2016224"/>
              <a:gd name="connsiteY7" fmla="*/ 15025 h 1267514"/>
              <a:gd name="connsiteX8" fmla="*/ 1506828 w 2016224"/>
              <a:gd name="connsiteY8" fmla="*/ 1141357 h 1267514"/>
              <a:gd name="connsiteX9" fmla="*/ 1728192 w 2016224"/>
              <a:gd name="connsiteY9" fmla="*/ 231049 h 1267514"/>
              <a:gd name="connsiteX10" fmla="*/ 1800200 w 2016224"/>
              <a:gd name="connsiteY10" fmla="*/ 1239161 h 1267514"/>
              <a:gd name="connsiteX11" fmla="*/ 2016224 w 2016224"/>
              <a:gd name="connsiteY11" fmla="*/ 375065 h 1267514"/>
              <a:gd name="connsiteX0" fmla="*/ 0 w 2016224"/>
              <a:gd name="connsiteY0" fmla="*/ 1128479 h 1311169"/>
              <a:gd name="connsiteX1" fmla="*/ 216024 w 2016224"/>
              <a:gd name="connsiteY1" fmla="*/ 167627 h 1311169"/>
              <a:gd name="connsiteX2" fmla="*/ 399245 w 2016224"/>
              <a:gd name="connsiteY2" fmla="*/ 1192873 h 1311169"/>
              <a:gd name="connsiteX3" fmla="*/ 648072 w 2016224"/>
              <a:gd name="connsiteY3" fmla="*/ 95619 h 1311169"/>
              <a:gd name="connsiteX4" fmla="*/ 785611 w 2016224"/>
              <a:gd name="connsiteY4" fmla="*/ 1141357 h 1311169"/>
              <a:gd name="connsiteX5" fmla="*/ 1008112 w 2016224"/>
              <a:gd name="connsiteY5" fmla="*/ 231049 h 1311169"/>
              <a:gd name="connsiteX6" fmla="*/ 1171978 w 2016224"/>
              <a:gd name="connsiteY6" fmla="*/ 1231510 h 1311169"/>
              <a:gd name="connsiteX7" fmla="*/ 1368152 w 2016224"/>
              <a:gd name="connsiteY7" fmla="*/ 15025 h 1311169"/>
              <a:gd name="connsiteX8" fmla="*/ 1506828 w 2016224"/>
              <a:gd name="connsiteY8" fmla="*/ 1141357 h 1311169"/>
              <a:gd name="connsiteX9" fmla="*/ 1728192 w 2016224"/>
              <a:gd name="connsiteY9" fmla="*/ 231049 h 1311169"/>
              <a:gd name="connsiteX10" fmla="*/ 1800200 w 2016224"/>
              <a:gd name="connsiteY10" fmla="*/ 1239161 h 1311169"/>
              <a:gd name="connsiteX11" fmla="*/ 2016224 w 2016224"/>
              <a:gd name="connsiteY11" fmla="*/ 663097 h 1311169"/>
              <a:gd name="connsiteX0" fmla="*/ 0 w 2016224"/>
              <a:gd name="connsiteY0" fmla="*/ 1128479 h 1399303"/>
              <a:gd name="connsiteX1" fmla="*/ 144016 w 2016224"/>
              <a:gd name="connsiteY1" fmla="*/ 1239161 h 1399303"/>
              <a:gd name="connsiteX2" fmla="*/ 216024 w 2016224"/>
              <a:gd name="connsiteY2" fmla="*/ 167627 h 1399303"/>
              <a:gd name="connsiteX3" fmla="*/ 399245 w 2016224"/>
              <a:gd name="connsiteY3" fmla="*/ 1192873 h 1399303"/>
              <a:gd name="connsiteX4" fmla="*/ 648072 w 2016224"/>
              <a:gd name="connsiteY4" fmla="*/ 95619 h 1399303"/>
              <a:gd name="connsiteX5" fmla="*/ 785611 w 2016224"/>
              <a:gd name="connsiteY5" fmla="*/ 1141357 h 1399303"/>
              <a:gd name="connsiteX6" fmla="*/ 1008112 w 2016224"/>
              <a:gd name="connsiteY6" fmla="*/ 231049 h 1399303"/>
              <a:gd name="connsiteX7" fmla="*/ 1171978 w 2016224"/>
              <a:gd name="connsiteY7" fmla="*/ 1231510 h 1399303"/>
              <a:gd name="connsiteX8" fmla="*/ 1368152 w 2016224"/>
              <a:gd name="connsiteY8" fmla="*/ 15025 h 1399303"/>
              <a:gd name="connsiteX9" fmla="*/ 1506828 w 2016224"/>
              <a:gd name="connsiteY9" fmla="*/ 1141357 h 1399303"/>
              <a:gd name="connsiteX10" fmla="*/ 1728192 w 2016224"/>
              <a:gd name="connsiteY10" fmla="*/ 231049 h 1399303"/>
              <a:gd name="connsiteX11" fmla="*/ 1800200 w 2016224"/>
              <a:gd name="connsiteY11" fmla="*/ 1239161 h 1399303"/>
              <a:gd name="connsiteX12" fmla="*/ 2016224 w 2016224"/>
              <a:gd name="connsiteY12" fmla="*/ 663097 h 1399303"/>
              <a:gd name="connsiteX0" fmla="*/ 168019 w 2184243"/>
              <a:gd name="connsiteY0" fmla="*/ 1128479 h 1357743"/>
              <a:gd name="connsiteX1" fmla="*/ 24003 w 2184243"/>
              <a:gd name="connsiteY1" fmla="*/ 879121 h 1357743"/>
              <a:gd name="connsiteX2" fmla="*/ 312035 w 2184243"/>
              <a:gd name="connsiteY2" fmla="*/ 1239161 h 1357743"/>
              <a:gd name="connsiteX3" fmla="*/ 384043 w 2184243"/>
              <a:gd name="connsiteY3" fmla="*/ 167627 h 1357743"/>
              <a:gd name="connsiteX4" fmla="*/ 567264 w 2184243"/>
              <a:gd name="connsiteY4" fmla="*/ 1192873 h 1357743"/>
              <a:gd name="connsiteX5" fmla="*/ 816091 w 2184243"/>
              <a:gd name="connsiteY5" fmla="*/ 95619 h 1357743"/>
              <a:gd name="connsiteX6" fmla="*/ 953630 w 2184243"/>
              <a:gd name="connsiteY6" fmla="*/ 1141357 h 1357743"/>
              <a:gd name="connsiteX7" fmla="*/ 1176131 w 2184243"/>
              <a:gd name="connsiteY7" fmla="*/ 231049 h 1357743"/>
              <a:gd name="connsiteX8" fmla="*/ 1339997 w 2184243"/>
              <a:gd name="connsiteY8" fmla="*/ 1231510 h 1357743"/>
              <a:gd name="connsiteX9" fmla="*/ 1536171 w 2184243"/>
              <a:gd name="connsiteY9" fmla="*/ 15025 h 1357743"/>
              <a:gd name="connsiteX10" fmla="*/ 1674847 w 2184243"/>
              <a:gd name="connsiteY10" fmla="*/ 1141357 h 1357743"/>
              <a:gd name="connsiteX11" fmla="*/ 1896211 w 2184243"/>
              <a:gd name="connsiteY11" fmla="*/ 231049 h 1357743"/>
              <a:gd name="connsiteX12" fmla="*/ 1968219 w 2184243"/>
              <a:gd name="connsiteY12" fmla="*/ 1239161 h 1357743"/>
              <a:gd name="connsiteX13" fmla="*/ 2184243 w 2184243"/>
              <a:gd name="connsiteY13" fmla="*/ 663097 h 1357743"/>
              <a:gd name="connsiteX0" fmla="*/ 156017 w 2172241"/>
              <a:gd name="connsiteY0" fmla="*/ 1128479 h 1311169"/>
              <a:gd name="connsiteX1" fmla="*/ 12001 w 2172241"/>
              <a:gd name="connsiteY1" fmla="*/ 879121 h 1311169"/>
              <a:gd name="connsiteX2" fmla="*/ 228026 w 2172241"/>
              <a:gd name="connsiteY2" fmla="*/ 1167153 h 1311169"/>
              <a:gd name="connsiteX3" fmla="*/ 372041 w 2172241"/>
              <a:gd name="connsiteY3" fmla="*/ 167627 h 1311169"/>
              <a:gd name="connsiteX4" fmla="*/ 555262 w 2172241"/>
              <a:gd name="connsiteY4" fmla="*/ 1192873 h 1311169"/>
              <a:gd name="connsiteX5" fmla="*/ 804089 w 2172241"/>
              <a:gd name="connsiteY5" fmla="*/ 95619 h 1311169"/>
              <a:gd name="connsiteX6" fmla="*/ 941628 w 2172241"/>
              <a:gd name="connsiteY6" fmla="*/ 1141357 h 1311169"/>
              <a:gd name="connsiteX7" fmla="*/ 1164129 w 2172241"/>
              <a:gd name="connsiteY7" fmla="*/ 231049 h 1311169"/>
              <a:gd name="connsiteX8" fmla="*/ 1327995 w 2172241"/>
              <a:gd name="connsiteY8" fmla="*/ 1231510 h 1311169"/>
              <a:gd name="connsiteX9" fmla="*/ 1524169 w 2172241"/>
              <a:gd name="connsiteY9" fmla="*/ 15025 h 1311169"/>
              <a:gd name="connsiteX10" fmla="*/ 1662845 w 2172241"/>
              <a:gd name="connsiteY10" fmla="*/ 1141357 h 1311169"/>
              <a:gd name="connsiteX11" fmla="*/ 1884209 w 2172241"/>
              <a:gd name="connsiteY11" fmla="*/ 231049 h 1311169"/>
              <a:gd name="connsiteX12" fmla="*/ 1956217 w 2172241"/>
              <a:gd name="connsiteY12" fmla="*/ 1239161 h 1311169"/>
              <a:gd name="connsiteX13" fmla="*/ 2172241 w 2172241"/>
              <a:gd name="connsiteY13" fmla="*/ 663097 h 1311169"/>
              <a:gd name="connsiteX0" fmla="*/ 228024 w 2244248"/>
              <a:gd name="connsiteY0" fmla="*/ 1128479 h 1311169"/>
              <a:gd name="connsiteX1" fmla="*/ 12001 w 2244248"/>
              <a:gd name="connsiteY1" fmla="*/ 375065 h 1311169"/>
              <a:gd name="connsiteX2" fmla="*/ 300033 w 2244248"/>
              <a:gd name="connsiteY2" fmla="*/ 1167153 h 1311169"/>
              <a:gd name="connsiteX3" fmla="*/ 444048 w 2244248"/>
              <a:gd name="connsiteY3" fmla="*/ 167627 h 1311169"/>
              <a:gd name="connsiteX4" fmla="*/ 627269 w 2244248"/>
              <a:gd name="connsiteY4" fmla="*/ 1192873 h 1311169"/>
              <a:gd name="connsiteX5" fmla="*/ 876096 w 2244248"/>
              <a:gd name="connsiteY5" fmla="*/ 95619 h 1311169"/>
              <a:gd name="connsiteX6" fmla="*/ 1013635 w 2244248"/>
              <a:gd name="connsiteY6" fmla="*/ 1141357 h 1311169"/>
              <a:gd name="connsiteX7" fmla="*/ 1236136 w 2244248"/>
              <a:gd name="connsiteY7" fmla="*/ 231049 h 1311169"/>
              <a:gd name="connsiteX8" fmla="*/ 1400002 w 2244248"/>
              <a:gd name="connsiteY8" fmla="*/ 1231510 h 1311169"/>
              <a:gd name="connsiteX9" fmla="*/ 1596176 w 2244248"/>
              <a:gd name="connsiteY9" fmla="*/ 15025 h 1311169"/>
              <a:gd name="connsiteX10" fmla="*/ 1734852 w 2244248"/>
              <a:gd name="connsiteY10" fmla="*/ 1141357 h 1311169"/>
              <a:gd name="connsiteX11" fmla="*/ 1956216 w 2244248"/>
              <a:gd name="connsiteY11" fmla="*/ 231049 h 1311169"/>
              <a:gd name="connsiteX12" fmla="*/ 2028224 w 2244248"/>
              <a:gd name="connsiteY12" fmla="*/ 1239161 h 1311169"/>
              <a:gd name="connsiteX13" fmla="*/ 2244248 w 2244248"/>
              <a:gd name="connsiteY13" fmla="*/ 663097 h 1311169"/>
              <a:gd name="connsiteX0" fmla="*/ 228024 w 2244248"/>
              <a:gd name="connsiteY0" fmla="*/ 1128479 h 1311169"/>
              <a:gd name="connsiteX1" fmla="*/ 12001 w 2244248"/>
              <a:gd name="connsiteY1" fmla="*/ 375065 h 1311169"/>
              <a:gd name="connsiteX2" fmla="*/ 300033 w 2244248"/>
              <a:gd name="connsiteY2" fmla="*/ 1167153 h 1311169"/>
              <a:gd name="connsiteX3" fmla="*/ 444048 w 2244248"/>
              <a:gd name="connsiteY3" fmla="*/ 167627 h 1311169"/>
              <a:gd name="connsiteX4" fmla="*/ 627269 w 2244248"/>
              <a:gd name="connsiteY4" fmla="*/ 1192873 h 1311169"/>
              <a:gd name="connsiteX5" fmla="*/ 876096 w 2244248"/>
              <a:gd name="connsiteY5" fmla="*/ 95619 h 1311169"/>
              <a:gd name="connsiteX6" fmla="*/ 1013635 w 2244248"/>
              <a:gd name="connsiteY6" fmla="*/ 1141357 h 1311169"/>
              <a:gd name="connsiteX7" fmla="*/ 1236136 w 2244248"/>
              <a:gd name="connsiteY7" fmla="*/ 231049 h 1311169"/>
              <a:gd name="connsiteX8" fmla="*/ 1400002 w 2244248"/>
              <a:gd name="connsiteY8" fmla="*/ 1231510 h 1311169"/>
              <a:gd name="connsiteX9" fmla="*/ 1596176 w 2244248"/>
              <a:gd name="connsiteY9" fmla="*/ 15025 h 1311169"/>
              <a:gd name="connsiteX10" fmla="*/ 1734852 w 2244248"/>
              <a:gd name="connsiteY10" fmla="*/ 1141357 h 1311169"/>
              <a:gd name="connsiteX11" fmla="*/ 1956216 w 2244248"/>
              <a:gd name="connsiteY11" fmla="*/ 231049 h 1311169"/>
              <a:gd name="connsiteX12" fmla="*/ 2028224 w 2244248"/>
              <a:gd name="connsiteY12" fmla="*/ 1239161 h 1311169"/>
              <a:gd name="connsiteX13" fmla="*/ 2244248 w 2244248"/>
              <a:gd name="connsiteY13" fmla="*/ 663097 h 1311169"/>
              <a:gd name="connsiteX0" fmla="*/ 228024 w 2244248"/>
              <a:gd name="connsiteY0" fmla="*/ 1265172 h 1447862"/>
              <a:gd name="connsiteX1" fmla="*/ 12001 w 2244248"/>
              <a:gd name="connsiteY1" fmla="*/ 511758 h 1447862"/>
              <a:gd name="connsiteX2" fmla="*/ 300033 w 2244248"/>
              <a:gd name="connsiteY2" fmla="*/ 1303846 h 1447862"/>
              <a:gd name="connsiteX3" fmla="*/ 444048 w 2244248"/>
              <a:gd name="connsiteY3" fmla="*/ 304320 h 1447862"/>
              <a:gd name="connsiteX4" fmla="*/ 627269 w 2244248"/>
              <a:gd name="connsiteY4" fmla="*/ 1329566 h 1447862"/>
              <a:gd name="connsiteX5" fmla="*/ 876096 w 2244248"/>
              <a:gd name="connsiteY5" fmla="*/ 232312 h 1447862"/>
              <a:gd name="connsiteX6" fmla="*/ 1013635 w 2244248"/>
              <a:gd name="connsiteY6" fmla="*/ 1278050 h 1447862"/>
              <a:gd name="connsiteX7" fmla="*/ 1236136 w 2244248"/>
              <a:gd name="connsiteY7" fmla="*/ 367742 h 1447862"/>
              <a:gd name="connsiteX8" fmla="*/ 1596176 w 2244248"/>
              <a:gd name="connsiteY8" fmla="*/ 151718 h 1447862"/>
              <a:gd name="connsiteX9" fmla="*/ 1734852 w 2244248"/>
              <a:gd name="connsiteY9" fmla="*/ 1278050 h 1447862"/>
              <a:gd name="connsiteX10" fmla="*/ 1956216 w 2244248"/>
              <a:gd name="connsiteY10" fmla="*/ 367742 h 1447862"/>
              <a:gd name="connsiteX11" fmla="*/ 2028224 w 2244248"/>
              <a:gd name="connsiteY11" fmla="*/ 1375854 h 1447862"/>
              <a:gd name="connsiteX12" fmla="*/ 2244248 w 2244248"/>
              <a:gd name="connsiteY12" fmla="*/ 799790 h 1447862"/>
              <a:gd name="connsiteX0" fmla="*/ 228024 w 2244248"/>
              <a:gd name="connsiteY0" fmla="*/ 1041446 h 1224136"/>
              <a:gd name="connsiteX1" fmla="*/ 12001 w 2244248"/>
              <a:gd name="connsiteY1" fmla="*/ 288032 h 1224136"/>
              <a:gd name="connsiteX2" fmla="*/ 300033 w 2244248"/>
              <a:gd name="connsiteY2" fmla="*/ 1080120 h 1224136"/>
              <a:gd name="connsiteX3" fmla="*/ 444048 w 2244248"/>
              <a:gd name="connsiteY3" fmla="*/ 80594 h 1224136"/>
              <a:gd name="connsiteX4" fmla="*/ 627269 w 2244248"/>
              <a:gd name="connsiteY4" fmla="*/ 1105840 h 1224136"/>
              <a:gd name="connsiteX5" fmla="*/ 876096 w 2244248"/>
              <a:gd name="connsiteY5" fmla="*/ 8586 h 1224136"/>
              <a:gd name="connsiteX6" fmla="*/ 1013635 w 2244248"/>
              <a:gd name="connsiteY6" fmla="*/ 1054324 h 1224136"/>
              <a:gd name="connsiteX7" fmla="*/ 1236136 w 2244248"/>
              <a:gd name="connsiteY7" fmla="*/ 144016 h 1224136"/>
              <a:gd name="connsiteX8" fmla="*/ 1734852 w 2244248"/>
              <a:gd name="connsiteY8" fmla="*/ 1054324 h 1224136"/>
              <a:gd name="connsiteX9" fmla="*/ 1956216 w 2244248"/>
              <a:gd name="connsiteY9" fmla="*/ 144016 h 1224136"/>
              <a:gd name="connsiteX10" fmla="*/ 2028224 w 2244248"/>
              <a:gd name="connsiteY10" fmla="*/ 1152128 h 1224136"/>
              <a:gd name="connsiteX11" fmla="*/ 2244248 w 2244248"/>
              <a:gd name="connsiteY11" fmla="*/ 576064 h 1224136"/>
              <a:gd name="connsiteX0" fmla="*/ 228024 w 2244248"/>
              <a:gd name="connsiteY0" fmla="*/ 1065449 h 1248139"/>
              <a:gd name="connsiteX1" fmla="*/ 12001 w 2244248"/>
              <a:gd name="connsiteY1" fmla="*/ 312035 h 1248139"/>
              <a:gd name="connsiteX2" fmla="*/ 300033 w 2244248"/>
              <a:gd name="connsiteY2" fmla="*/ 1104123 h 1248139"/>
              <a:gd name="connsiteX3" fmla="*/ 444048 w 2244248"/>
              <a:gd name="connsiteY3" fmla="*/ 104597 h 1248139"/>
              <a:gd name="connsiteX4" fmla="*/ 627269 w 2244248"/>
              <a:gd name="connsiteY4" fmla="*/ 1129843 h 1248139"/>
              <a:gd name="connsiteX5" fmla="*/ 876096 w 2244248"/>
              <a:gd name="connsiteY5" fmla="*/ 32589 h 1248139"/>
              <a:gd name="connsiteX6" fmla="*/ 1013635 w 2244248"/>
              <a:gd name="connsiteY6" fmla="*/ 1078327 h 1248139"/>
              <a:gd name="connsiteX7" fmla="*/ 1236136 w 2244248"/>
              <a:gd name="connsiteY7" fmla="*/ 168019 h 1248139"/>
              <a:gd name="connsiteX8" fmla="*/ 1956216 w 2244248"/>
              <a:gd name="connsiteY8" fmla="*/ 168019 h 1248139"/>
              <a:gd name="connsiteX9" fmla="*/ 2028224 w 2244248"/>
              <a:gd name="connsiteY9" fmla="*/ 1176131 h 1248139"/>
              <a:gd name="connsiteX10" fmla="*/ 2244248 w 2244248"/>
              <a:gd name="connsiteY10" fmla="*/ 600067 h 1248139"/>
              <a:gd name="connsiteX0" fmla="*/ 228024 w 2244248"/>
              <a:gd name="connsiteY0" fmla="*/ 1041446 h 1224136"/>
              <a:gd name="connsiteX1" fmla="*/ 12001 w 2244248"/>
              <a:gd name="connsiteY1" fmla="*/ 288032 h 1224136"/>
              <a:gd name="connsiteX2" fmla="*/ 300033 w 2244248"/>
              <a:gd name="connsiteY2" fmla="*/ 1080120 h 1224136"/>
              <a:gd name="connsiteX3" fmla="*/ 444048 w 2244248"/>
              <a:gd name="connsiteY3" fmla="*/ 80594 h 1224136"/>
              <a:gd name="connsiteX4" fmla="*/ 627269 w 2244248"/>
              <a:gd name="connsiteY4" fmla="*/ 1105840 h 1224136"/>
              <a:gd name="connsiteX5" fmla="*/ 876096 w 2244248"/>
              <a:gd name="connsiteY5" fmla="*/ 8586 h 1224136"/>
              <a:gd name="connsiteX6" fmla="*/ 1013635 w 2244248"/>
              <a:gd name="connsiteY6" fmla="*/ 1054324 h 1224136"/>
              <a:gd name="connsiteX7" fmla="*/ 1236136 w 2244248"/>
              <a:gd name="connsiteY7" fmla="*/ 144016 h 1224136"/>
              <a:gd name="connsiteX8" fmla="*/ 2028224 w 2244248"/>
              <a:gd name="connsiteY8" fmla="*/ 1152128 h 1224136"/>
              <a:gd name="connsiteX9" fmla="*/ 2244248 w 2244248"/>
              <a:gd name="connsiteY9" fmla="*/ 576064 h 1224136"/>
              <a:gd name="connsiteX0" fmla="*/ 228024 w 2244248"/>
              <a:gd name="connsiteY0" fmla="*/ 1041446 h 1117841"/>
              <a:gd name="connsiteX1" fmla="*/ 12001 w 2244248"/>
              <a:gd name="connsiteY1" fmla="*/ 288032 h 1117841"/>
              <a:gd name="connsiteX2" fmla="*/ 300033 w 2244248"/>
              <a:gd name="connsiteY2" fmla="*/ 1080120 h 1117841"/>
              <a:gd name="connsiteX3" fmla="*/ 444048 w 2244248"/>
              <a:gd name="connsiteY3" fmla="*/ 80594 h 1117841"/>
              <a:gd name="connsiteX4" fmla="*/ 627269 w 2244248"/>
              <a:gd name="connsiteY4" fmla="*/ 1105840 h 1117841"/>
              <a:gd name="connsiteX5" fmla="*/ 876096 w 2244248"/>
              <a:gd name="connsiteY5" fmla="*/ 8586 h 1117841"/>
              <a:gd name="connsiteX6" fmla="*/ 1013635 w 2244248"/>
              <a:gd name="connsiteY6" fmla="*/ 1054324 h 1117841"/>
              <a:gd name="connsiteX7" fmla="*/ 1236136 w 2244248"/>
              <a:gd name="connsiteY7" fmla="*/ 144016 h 1117841"/>
              <a:gd name="connsiteX8" fmla="*/ 2244248 w 2244248"/>
              <a:gd name="connsiteY8" fmla="*/ 576064 h 1117841"/>
              <a:gd name="connsiteX0" fmla="*/ 228024 w 1236136"/>
              <a:gd name="connsiteY0" fmla="*/ 1041446 h 1117841"/>
              <a:gd name="connsiteX1" fmla="*/ 12001 w 1236136"/>
              <a:gd name="connsiteY1" fmla="*/ 288032 h 1117841"/>
              <a:gd name="connsiteX2" fmla="*/ 300033 w 1236136"/>
              <a:gd name="connsiteY2" fmla="*/ 1080120 h 1117841"/>
              <a:gd name="connsiteX3" fmla="*/ 444048 w 1236136"/>
              <a:gd name="connsiteY3" fmla="*/ 80594 h 1117841"/>
              <a:gd name="connsiteX4" fmla="*/ 627269 w 1236136"/>
              <a:gd name="connsiteY4" fmla="*/ 1105840 h 1117841"/>
              <a:gd name="connsiteX5" fmla="*/ 876096 w 1236136"/>
              <a:gd name="connsiteY5" fmla="*/ 8586 h 1117841"/>
              <a:gd name="connsiteX6" fmla="*/ 1013635 w 1236136"/>
              <a:gd name="connsiteY6" fmla="*/ 1054324 h 1117841"/>
              <a:gd name="connsiteX7" fmla="*/ 1236136 w 1236136"/>
              <a:gd name="connsiteY7" fmla="*/ 144016 h 1117841"/>
              <a:gd name="connsiteX0" fmla="*/ 228024 w 1236136"/>
              <a:gd name="connsiteY0" fmla="*/ 1193164 h 1269559"/>
              <a:gd name="connsiteX1" fmla="*/ 12001 w 1236136"/>
              <a:gd name="connsiteY1" fmla="*/ 439750 h 1269559"/>
              <a:gd name="connsiteX2" fmla="*/ 300033 w 1236136"/>
              <a:gd name="connsiteY2" fmla="*/ 1231838 h 1269559"/>
              <a:gd name="connsiteX3" fmla="*/ 444048 w 1236136"/>
              <a:gd name="connsiteY3" fmla="*/ 232312 h 1269559"/>
              <a:gd name="connsiteX4" fmla="*/ 627269 w 1236136"/>
              <a:gd name="connsiteY4" fmla="*/ 1257558 h 1269559"/>
              <a:gd name="connsiteX5" fmla="*/ 876096 w 1236136"/>
              <a:gd name="connsiteY5" fmla="*/ 160304 h 1269559"/>
              <a:gd name="connsiteX6" fmla="*/ 1236136 w 1236136"/>
              <a:gd name="connsiteY6" fmla="*/ 295734 h 1269559"/>
              <a:gd name="connsiteX0" fmla="*/ 228024 w 1533727"/>
              <a:gd name="connsiteY0" fmla="*/ 1049693 h 1126088"/>
              <a:gd name="connsiteX1" fmla="*/ 12001 w 1533727"/>
              <a:gd name="connsiteY1" fmla="*/ 296279 h 1126088"/>
              <a:gd name="connsiteX2" fmla="*/ 300033 w 1533727"/>
              <a:gd name="connsiteY2" fmla="*/ 1088367 h 1126088"/>
              <a:gd name="connsiteX3" fmla="*/ 444048 w 1533727"/>
              <a:gd name="connsiteY3" fmla="*/ 88841 h 1126088"/>
              <a:gd name="connsiteX4" fmla="*/ 627269 w 1533727"/>
              <a:gd name="connsiteY4" fmla="*/ 1114087 h 1126088"/>
              <a:gd name="connsiteX5" fmla="*/ 876096 w 1533727"/>
              <a:gd name="connsiteY5" fmla="*/ 16833 h 1126088"/>
              <a:gd name="connsiteX6" fmla="*/ 1533727 w 1533727"/>
              <a:gd name="connsiteY6" fmla="*/ 1013087 h 1126088"/>
              <a:gd name="connsiteX0" fmla="*/ 228024 w 1533727"/>
              <a:gd name="connsiteY0" fmla="*/ 1053980 h 1142034"/>
              <a:gd name="connsiteX1" fmla="*/ 12001 w 1533727"/>
              <a:gd name="connsiteY1" fmla="*/ 300566 h 1142034"/>
              <a:gd name="connsiteX2" fmla="*/ 300033 w 1533727"/>
              <a:gd name="connsiteY2" fmla="*/ 1092654 h 1142034"/>
              <a:gd name="connsiteX3" fmla="*/ 444048 w 1533727"/>
              <a:gd name="connsiteY3" fmla="*/ 4287 h 1142034"/>
              <a:gd name="connsiteX4" fmla="*/ 627269 w 1533727"/>
              <a:gd name="connsiteY4" fmla="*/ 1118374 h 1142034"/>
              <a:gd name="connsiteX5" fmla="*/ 876096 w 1533727"/>
              <a:gd name="connsiteY5" fmla="*/ 21120 h 1142034"/>
              <a:gd name="connsiteX6" fmla="*/ 1533727 w 1533727"/>
              <a:gd name="connsiteY6" fmla="*/ 1017374 h 1142034"/>
              <a:gd name="connsiteX0" fmla="*/ 228024 w 1533727"/>
              <a:gd name="connsiteY0" fmla="*/ 1070813 h 1158867"/>
              <a:gd name="connsiteX1" fmla="*/ 12001 w 1533727"/>
              <a:gd name="connsiteY1" fmla="*/ 317399 h 1158867"/>
              <a:gd name="connsiteX2" fmla="*/ 300033 w 1533727"/>
              <a:gd name="connsiteY2" fmla="*/ 1109487 h 1158867"/>
              <a:gd name="connsiteX3" fmla="*/ 444048 w 1533727"/>
              <a:gd name="connsiteY3" fmla="*/ 21120 h 1158867"/>
              <a:gd name="connsiteX4" fmla="*/ 627269 w 1533727"/>
              <a:gd name="connsiteY4" fmla="*/ 1135207 h 1158867"/>
              <a:gd name="connsiteX5" fmla="*/ 1321913 w 1533727"/>
              <a:gd name="connsiteY5" fmla="*/ 16833 h 1158867"/>
              <a:gd name="connsiteX6" fmla="*/ 1533727 w 1533727"/>
              <a:gd name="connsiteY6" fmla="*/ 1034207 h 1158867"/>
              <a:gd name="connsiteX0" fmla="*/ 228024 w 1533727"/>
              <a:gd name="connsiteY0" fmla="*/ 1074757 h 1163525"/>
              <a:gd name="connsiteX1" fmla="*/ 12001 w 1533727"/>
              <a:gd name="connsiteY1" fmla="*/ 321343 h 1163525"/>
              <a:gd name="connsiteX2" fmla="*/ 300033 w 1533727"/>
              <a:gd name="connsiteY2" fmla="*/ 1113431 h 1163525"/>
              <a:gd name="connsiteX3" fmla="*/ 444048 w 1533727"/>
              <a:gd name="connsiteY3" fmla="*/ 25064 h 1163525"/>
              <a:gd name="connsiteX4" fmla="*/ 871075 w 1533727"/>
              <a:gd name="connsiteY4" fmla="*/ 1162811 h 1163525"/>
              <a:gd name="connsiteX5" fmla="*/ 1321913 w 1533727"/>
              <a:gd name="connsiteY5" fmla="*/ 20777 h 1163525"/>
              <a:gd name="connsiteX6" fmla="*/ 1533727 w 1533727"/>
              <a:gd name="connsiteY6" fmla="*/ 1038151 h 1163525"/>
              <a:gd name="connsiteX0" fmla="*/ 1862 w 1718552"/>
              <a:gd name="connsiteY0" fmla="*/ 1163525 h 1168153"/>
              <a:gd name="connsiteX1" fmla="*/ 196826 w 1718552"/>
              <a:gd name="connsiteY1" fmla="*/ 321343 h 1168153"/>
              <a:gd name="connsiteX2" fmla="*/ 484858 w 1718552"/>
              <a:gd name="connsiteY2" fmla="*/ 1113431 h 1168153"/>
              <a:gd name="connsiteX3" fmla="*/ 628873 w 1718552"/>
              <a:gd name="connsiteY3" fmla="*/ 25064 h 1168153"/>
              <a:gd name="connsiteX4" fmla="*/ 1055900 w 1718552"/>
              <a:gd name="connsiteY4" fmla="*/ 1162811 h 1168153"/>
              <a:gd name="connsiteX5" fmla="*/ 1506738 w 1718552"/>
              <a:gd name="connsiteY5" fmla="*/ 20777 h 1168153"/>
              <a:gd name="connsiteX6" fmla="*/ 1718552 w 1718552"/>
              <a:gd name="connsiteY6" fmla="*/ 1038151 h 1168153"/>
              <a:gd name="connsiteX0" fmla="*/ 491499 w 2208189"/>
              <a:gd name="connsiteY0" fmla="*/ 1163525 h 1163525"/>
              <a:gd name="connsiteX1" fmla="*/ 686463 w 2208189"/>
              <a:gd name="connsiteY1" fmla="*/ 321343 h 1163525"/>
              <a:gd name="connsiteX2" fmla="*/ 974495 w 2208189"/>
              <a:gd name="connsiteY2" fmla="*/ 1113431 h 1163525"/>
              <a:gd name="connsiteX3" fmla="*/ 1118510 w 2208189"/>
              <a:gd name="connsiteY3" fmla="*/ 25064 h 1163525"/>
              <a:gd name="connsiteX4" fmla="*/ 1545537 w 2208189"/>
              <a:gd name="connsiteY4" fmla="*/ 1162811 h 1163525"/>
              <a:gd name="connsiteX5" fmla="*/ 1996375 w 2208189"/>
              <a:gd name="connsiteY5" fmla="*/ 20777 h 1163525"/>
              <a:gd name="connsiteX6" fmla="*/ 2208189 w 2208189"/>
              <a:gd name="connsiteY6" fmla="*/ 1038151 h 1163525"/>
              <a:gd name="connsiteX0" fmla="*/ 491499 w 2699688"/>
              <a:gd name="connsiteY0" fmla="*/ 982781 h 1163525"/>
              <a:gd name="connsiteX1" fmla="*/ 1177962 w 2699688"/>
              <a:gd name="connsiteY1" fmla="*/ 321343 h 1163525"/>
              <a:gd name="connsiteX2" fmla="*/ 1465994 w 2699688"/>
              <a:gd name="connsiteY2" fmla="*/ 1113431 h 1163525"/>
              <a:gd name="connsiteX3" fmla="*/ 1610009 w 2699688"/>
              <a:gd name="connsiteY3" fmla="*/ 25064 h 1163525"/>
              <a:gd name="connsiteX4" fmla="*/ 2037036 w 2699688"/>
              <a:gd name="connsiteY4" fmla="*/ 1162811 h 1163525"/>
              <a:gd name="connsiteX5" fmla="*/ 2487874 w 2699688"/>
              <a:gd name="connsiteY5" fmla="*/ 20777 h 1163525"/>
              <a:gd name="connsiteX6" fmla="*/ 2699688 w 2699688"/>
              <a:gd name="connsiteY6" fmla="*/ 1038151 h 1163525"/>
              <a:gd name="connsiteX0" fmla="*/ 132351 w 2340540"/>
              <a:gd name="connsiteY0" fmla="*/ 982781 h 1163525"/>
              <a:gd name="connsiteX1" fmla="*/ 818814 w 2340540"/>
              <a:gd name="connsiteY1" fmla="*/ 321343 h 1163525"/>
              <a:gd name="connsiteX2" fmla="*/ 1106846 w 2340540"/>
              <a:gd name="connsiteY2" fmla="*/ 1113431 h 1163525"/>
              <a:gd name="connsiteX3" fmla="*/ 1250861 w 2340540"/>
              <a:gd name="connsiteY3" fmla="*/ 25064 h 1163525"/>
              <a:gd name="connsiteX4" fmla="*/ 1677888 w 2340540"/>
              <a:gd name="connsiteY4" fmla="*/ 1162811 h 1163525"/>
              <a:gd name="connsiteX5" fmla="*/ 2128726 w 2340540"/>
              <a:gd name="connsiteY5" fmla="*/ 20777 h 1163525"/>
              <a:gd name="connsiteX6" fmla="*/ 2340540 w 2340540"/>
              <a:gd name="connsiteY6" fmla="*/ 1038151 h 1163525"/>
              <a:gd name="connsiteX0" fmla="*/ 0 w 2208189"/>
              <a:gd name="connsiteY0" fmla="*/ 982781 h 1163525"/>
              <a:gd name="connsiteX1" fmla="*/ 686463 w 2208189"/>
              <a:gd name="connsiteY1" fmla="*/ 321343 h 1163525"/>
              <a:gd name="connsiteX2" fmla="*/ 974495 w 2208189"/>
              <a:gd name="connsiteY2" fmla="*/ 1113431 h 1163525"/>
              <a:gd name="connsiteX3" fmla="*/ 1118510 w 2208189"/>
              <a:gd name="connsiteY3" fmla="*/ 25064 h 1163525"/>
              <a:gd name="connsiteX4" fmla="*/ 1545537 w 2208189"/>
              <a:gd name="connsiteY4" fmla="*/ 1162811 h 1163525"/>
              <a:gd name="connsiteX5" fmla="*/ 1996375 w 2208189"/>
              <a:gd name="connsiteY5" fmla="*/ 20777 h 1163525"/>
              <a:gd name="connsiteX6" fmla="*/ 2208189 w 2208189"/>
              <a:gd name="connsiteY6" fmla="*/ 1038151 h 1163525"/>
              <a:gd name="connsiteX0" fmla="*/ 0 w 2208189"/>
              <a:gd name="connsiteY0" fmla="*/ 982781 h 1163525"/>
              <a:gd name="connsiteX1" fmla="*/ 428725 w 2208189"/>
              <a:gd name="connsiteY1" fmla="*/ 192512 h 1163525"/>
              <a:gd name="connsiteX2" fmla="*/ 974495 w 2208189"/>
              <a:gd name="connsiteY2" fmla="*/ 1113431 h 1163525"/>
              <a:gd name="connsiteX3" fmla="*/ 1118510 w 2208189"/>
              <a:gd name="connsiteY3" fmla="*/ 25064 h 1163525"/>
              <a:gd name="connsiteX4" fmla="*/ 1545537 w 2208189"/>
              <a:gd name="connsiteY4" fmla="*/ 1162811 h 1163525"/>
              <a:gd name="connsiteX5" fmla="*/ 1996375 w 2208189"/>
              <a:gd name="connsiteY5" fmla="*/ 20777 h 1163525"/>
              <a:gd name="connsiteX6" fmla="*/ 2208189 w 2208189"/>
              <a:gd name="connsiteY6" fmla="*/ 1038151 h 1163525"/>
              <a:gd name="connsiteX0" fmla="*/ 0 w 2208189"/>
              <a:gd name="connsiteY0" fmla="*/ 987287 h 1168031"/>
              <a:gd name="connsiteX1" fmla="*/ 428725 w 2208189"/>
              <a:gd name="connsiteY1" fmla="*/ 197018 h 1168031"/>
              <a:gd name="connsiteX2" fmla="*/ 876972 w 2208189"/>
              <a:gd name="connsiteY2" fmla="*/ 989896 h 1168031"/>
              <a:gd name="connsiteX3" fmla="*/ 1118510 w 2208189"/>
              <a:gd name="connsiteY3" fmla="*/ 29570 h 1168031"/>
              <a:gd name="connsiteX4" fmla="*/ 1545537 w 2208189"/>
              <a:gd name="connsiteY4" fmla="*/ 1167317 h 1168031"/>
              <a:gd name="connsiteX5" fmla="*/ 1996375 w 2208189"/>
              <a:gd name="connsiteY5" fmla="*/ 25283 h 1168031"/>
              <a:gd name="connsiteX6" fmla="*/ 2208189 w 2208189"/>
              <a:gd name="connsiteY6" fmla="*/ 1042657 h 1168031"/>
              <a:gd name="connsiteX0" fmla="*/ 0 w 2208189"/>
              <a:gd name="connsiteY0" fmla="*/ 982781 h 1186555"/>
              <a:gd name="connsiteX1" fmla="*/ 428725 w 2208189"/>
              <a:gd name="connsiteY1" fmla="*/ 192512 h 1186555"/>
              <a:gd name="connsiteX2" fmla="*/ 876972 w 2208189"/>
              <a:gd name="connsiteY2" fmla="*/ 985390 h 1186555"/>
              <a:gd name="connsiteX3" fmla="*/ 1236930 w 2208189"/>
              <a:gd name="connsiteY3" fmla="*/ 163239 h 1186555"/>
              <a:gd name="connsiteX4" fmla="*/ 1545537 w 2208189"/>
              <a:gd name="connsiteY4" fmla="*/ 1162811 h 1186555"/>
              <a:gd name="connsiteX5" fmla="*/ 1996375 w 2208189"/>
              <a:gd name="connsiteY5" fmla="*/ 20777 h 1186555"/>
              <a:gd name="connsiteX6" fmla="*/ 2208189 w 2208189"/>
              <a:gd name="connsiteY6" fmla="*/ 1038151 h 1186555"/>
              <a:gd name="connsiteX0" fmla="*/ 0 w 2208189"/>
              <a:gd name="connsiteY0" fmla="*/ 965430 h 1023990"/>
              <a:gd name="connsiteX1" fmla="*/ 428725 w 2208189"/>
              <a:gd name="connsiteY1" fmla="*/ 175161 h 1023990"/>
              <a:gd name="connsiteX2" fmla="*/ 876972 w 2208189"/>
              <a:gd name="connsiteY2" fmla="*/ 968039 h 1023990"/>
              <a:gd name="connsiteX3" fmla="*/ 1236930 w 2208189"/>
              <a:gd name="connsiteY3" fmla="*/ 145888 h 1023990"/>
              <a:gd name="connsiteX4" fmla="*/ 1698787 w 2208189"/>
              <a:gd name="connsiteY4" fmla="*/ 1000246 h 1023990"/>
              <a:gd name="connsiteX5" fmla="*/ 1996375 w 2208189"/>
              <a:gd name="connsiteY5" fmla="*/ 3426 h 1023990"/>
              <a:gd name="connsiteX6" fmla="*/ 2208189 w 2208189"/>
              <a:gd name="connsiteY6" fmla="*/ 1020800 h 1023990"/>
              <a:gd name="connsiteX0" fmla="*/ 0 w 1996375"/>
              <a:gd name="connsiteY0" fmla="*/ 965430 h 1023990"/>
              <a:gd name="connsiteX1" fmla="*/ 428725 w 1996375"/>
              <a:gd name="connsiteY1" fmla="*/ 175161 h 1023990"/>
              <a:gd name="connsiteX2" fmla="*/ 876972 w 1996375"/>
              <a:gd name="connsiteY2" fmla="*/ 968039 h 1023990"/>
              <a:gd name="connsiteX3" fmla="*/ 1236930 w 1996375"/>
              <a:gd name="connsiteY3" fmla="*/ 145888 h 1023990"/>
              <a:gd name="connsiteX4" fmla="*/ 1698787 w 1996375"/>
              <a:gd name="connsiteY4" fmla="*/ 1000246 h 1023990"/>
              <a:gd name="connsiteX5" fmla="*/ 1996375 w 1996375"/>
              <a:gd name="connsiteY5" fmla="*/ 3426 h 1023990"/>
              <a:gd name="connsiteX0" fmla="*/ 0 w 1698787"/>
              <a:gd name="connsiteY0" fmla="*/ 824910 h 883470"/>
              <a:gd name="connsiteX1" fmla="*/ 428725 w 1698787"/>
              <a:gd name="connsiteY1" fmla="*/ 34641 h 883470"/>
              <a:gd name="connsiteX2" fmla="*/ 876972 w 1698787"/>
              <a:gd name="connsiteY2" fmla="*/ 827519 h 883470"/>
              <a:gd name="connsiteX3" fmla="*/ 1236930 w 1698787"/>
              <a:gd name="connsiteY3" fmla="*/ 5368 h 883470"/>
              <a:gd name="connsiteX4" fmla="*/ 1698787 w 1698787"/>
              <a:gd name="connsiteY4" fmla="*/ 859726 h 883470"/>
              <a:gd name="connsiteX0" fmla="*/ 0 w 1698787"/>
              <a:gd name="connsiteY0" fmla="*/ 830278 h 888838"/>
              <a:gd name="connsiteX1" fmla="*/ 428725 w 1698787"/>
              <a:gd name="connsiteY1" fmla="*/ 40009 h 888838"/>
              <a:gd name="connsiteX2" fmla="*/ 876972 w 1698787"/>
              <a:gd name="connsiteY2" fmla="*/ 832887 h 888838"/>
              <a:gd name="connsiteX3" fmla="*/ 1313555 w 1698787"/>
              <a:gd name="connsiteY3" fmla="*/ 5368 h 888838"/>
              <a:gd name="connsiteX4" fmla="*/ 1698787 w 1698787"/>
              <a:gd name="connsiteY4" fmla="*/ 865094 h 888838"/>
              <a:gd name="connsiteX0" fmla="*/ 0 w 1698787"/>
              <a:gd name="connsiteY0" fmla="*/ 830713 h 889273"/>
              <a:gd name="connsiteX1" fmla="*/ 359066 w 1698787"/>
              <a:gd name="connsiteY1" fmla="*/ 435 h 889273"/>
              <a:gd name="connsiteX2" fmla="*/ 876972 w 1698787"/>
              <a:gd name="connsiteY2" fmla="*/ 833322 h 889273"/>
              <a:gd name="connsiteX3" fmla="*/ 1313555 w 1698787"/>
              <a:gd name="connsiteY3" fmla="*/ 5803 h 889273"/>
              <a:gd name="connsiteX4" fmla="*/ 1698787 w 1698787"/>
              <a:gd name="connsiteY4" fmla="*/ 865529 h 889273"/>
              <a:gd name="connsiteX0" fmla="*/ 0 w 1698787"/>
              <a:gd name="connsiteY0" fmla="*/ 830713 h 834217"/>
              <a:gd name="connsiteX1" fmla="*/ 359066 w 1698787"/>
              <a:gd name="connsiteY1" fmla="*/ 435 h 834217"/>
              <a:gd name="connsiteX2" fmla="*/ 876972 w 1698787"/>
              <a:gd name="connsiteY2" fmla="*/ 833322 h 834217"/>
              <a:gd name="connsiteX3" fmla="*/ 1313555 w 1698787"/>
              <a:gd name="connsiteY3" fmla="*/ 5803 h 834217"/>
              <a:gd name="connsiteX4" fmla="*/ 1698787 w 1698787"/>
              <a:gd name="connsiteY4" fmla="*/ 806968 h 8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87" h="834217">
                <a:moveTo>
                  <a:pt x="0" y="830713"/>
                </a:moveTo>
                <a:cubicBezTo>
                  <a:pt x="83591" y="486004"/>
                  <a:pt x="212904" y="0"/>
                  <a:pt x="359066" y="435"/>
                </a:cubicBezTo>
                <a:cubicBezTo>
                  <a:pt x="505228" y="870"/>
                  <a:pt x="717891" y="832427"/>
                  <a:pt x="876972" y="833322"/>
                </a:cubicBezTo>
                <a:cubicBezTo>
                  <a:pt x="1036053" y="834217"/>
                  <a:pt x="1176586" y="10195"/>
                  <a:pt x="1313555" y="5803"/>
                </a:cubicBezTo>
                <a:cubicBezTo>
                  <a:pt x="1450524" y="1411"/>
                  <a:pt x="1572213" y="830712"/>
                  <a:pt x="1698787" y="806968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>
            <a:off x="395536" y="2307147"/>
            <a:ext cx="487192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95536" y="4141825"/>
            <a:ext cx="487192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395536" y="3181082"/>
            <a:ext cx="4871923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267459" y="1970468"/>
            <a:ext cx="8113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2"/>
                </a:solidFill>
              </a:rPr>
              <a:t>明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67459" y="4022570"/>
            <a:ext cx="8113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2"/>
                </a:solidFill>
              </a:rPr>
              <a:t>暗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67459" y="3026535"/>
            <a:ext cx="130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基準点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408349" y="3103808"/>
            <a:ext cx="193183" cy="2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20603" y="3103808"/>
            <a:ext cx="193183" cy="2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2601532" y="1442434"/>
            <a:ext cx="425003" cy="1584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3026535" y="1442434"/>
            <a:ext cx="294068" cy="1584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171977" y="1390918"/>
            <a:ext cx="4288665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形吹き出し 57"/>
          <p:cNvSpPr/>
          <p:nvPr/>
        </p:nvSpPr>
        <p:spPr>
          <a:xfrm>
            <a:off x="6362545" y="4353059"/>
            <a:ext cx="2324255" cy="1867436"/>
          </a:xfrm>
          <a:prstGeom prst="wedgeEllipseCallout">
            <a:avLst>
              <a:gd name="adj1" fmla="val -61282"/>
              <a:gd name="adj2" fmla="val -95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直流電圧をかけて調整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457200" y="5756856"/>
            <a:ext cx="9825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457200" y="4722391"/>
            <a:ext cx="0" cy="1034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39704" y="5555156"/>
            <a:ext cx="75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変位</a:t>
            </a:r>
            <a:endParaRPr kumimoji="1" lang="ja-JP" altLang="en-US" sz="2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0152" y="4353059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光度</a:t>
            </a:r>
            <a:endParaRPr kumimoji="1" lang="ja-JP" altLang="en-US" dirty="0"/>
          </a:p>
        </p:txBody>
      </p:sp>
      <p:cxnSp>
        <p:nvCxnSpPr>
          <p:cNvPr id="76" name="直線矢印コネクタ 75"/>
          <p:cNvCxnSpPr/>
          <p:nvPr/>
        </p:nvCxnSpPr>
        <p:spPr>
          <a:xfrm flipH="1">
            <a:off x="3320603" y="2820473"/>
            <a:ext cx="193183" cy="72928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20603" y="3549755"/>
            <a:ext cx="0" cy="220710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584620" y="2919019"/>
            <a:ext cx="0" cy="283783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3584620" y="2919019"/>
            <a:ext cx="361467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3320603" y="3549755"/>
            <a:ext cx="387868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3320603" y="5756855"/>
            <a:ext cx="264015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7199290" y="2842198"/>
            <a:ext cx="1" cy="72928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3584620" y="5555156"/>
            <a:ext cx="124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2"/>
                </a:solidFill>
              </a:rPr>
              <a:t>小さい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199291" y="2976006"/>
            <a:ext cx="119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2"/>
                </a:solidFill>
              </a:rPr>
              <a:t>大きい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右矢印 26"/>
          <p:cNvSpPr/>
          <p:nvPr/>
        </p:nvSpPr>
        <p:spPr>
          <a:xfrm>
            <a:off x="1259632" y="2018896"/>
            <a:ext cx="3096344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屈折矢印 28"/>
          <p:cNvSpPr/>
          <p:nvPr/>
        </p:nvSpPr>
        <p:spPr>
          <a:xfrm flipH="1">
            <a:off x="1081750" y="2347574"/>
            <a:ext cx="1872208" cy="2088232"/>
          </a:xfrm>
          <a:prstGeom prst="bentUpArrow">
            <a:avLst>
              <a:gd name="adj1" fmla="val 25000"/>
              <a:gd name="adj2" fmla="val 26166"/>
              <a:gd name="adj3" fmla="val 1722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16644" y="1877384"/>
            <a:ext cx="1231019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 smtClean="0">
                <a:solidFill>
                  <a:srgbClr val="000000"/>
                </a:solidFill>
              </a:rPr>
              <a:t>E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7824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A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cxnSp>
        <p:nvCxnSpPr>
          <p:cNvPr id="20" name="カギ線コネクタ 19"/>
          <p:cNvCxnSpPr>
            <a:endCxn id="14" idx="3"/>
          </p:cNvCxnSpPr>
          <p:nvPr/>
        </p:nvCxnSpPr>
        <p:spPr>
          <a:xfrm rot="5400000">
            <a:off x="6203213" y="2589875"/>
            <a:ext cx="2066166" cy="1152128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355976" y="1556792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S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051720" y="11967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FFFF"/>
                </a:solidFill>
              </a:rPr>
              <a:t>X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フィードバック回路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55976" y="429309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err="1" smtClean="0">
                <a:solidFill>
                  <a:srgbClr val="FFFFFF"/>
                </a:solidFill>
              </a:rPr>
              <a:t>V</a:t>
            </a:r>
            <a:r>
              <a:rPr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63688" y="42930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1259632" y="1844824"/>
            <a:ext cx="576064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>
            <a:off x="1331640" y="2132856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012160" y="11967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804248" y="29969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>
          <a:xfrm>
            <a:off x="404897" y="2924943"/>
            <a:ext cx="2324944" cy="542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eedback</a:t>
            </a:r>
            <a:r>
              <a:rPr kumimoji="1" lang="en-US" altLang="ja-JP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16644" y="5719480"/>
            <a:ext cx="8532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FFFF"/>
                </a:solidFill>
              </a:rPr>
              <a:t>重力波によるズレの信号を</a:t>
            </a:r>
            <a:r>
              <a:rPr kumimoji="1" lang="en-US" altLang="ja-JP" sz="3200" dirty="0" err="1" smtClean="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</a:rPr>
              <a:t>V</a:t>
            </a:r>
            <a:r>
              <a:rPr kumimoji="1" lang="en-US" altLang="ja-JP" sz="3200" baseline="-25000" dirty="0" err="1" smtClean="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</a:rPr>
              <a:t>pzt</a:t>
            </a:r>
            <a:r>
              <a:rPr kumimoji="1" lang="ja-JP" altLang="en-US" sz="3200" dirty="0" smtClean="0">
                <a:solidFill>
                  <a:srgbClr val="FFFFFF"/>
                </a:solidFill>
              </a:rPr>
              <a:t>として取得</a:t>
            </a:r>
            <a:endParaRPr kumimoji="1" lang="en-US" altLang="ja-JP" sz="3200" dirty="0" smtClean="0">
              <a:solidFill>
                <a:srgbClr val="FFFF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6199" y="1067259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/>
              <a:t>変位を電圧に変換</a:t>
            </a:r>
            <a:r>
              <a:rPr lang="en-US" altLang="ja-JP" sz="2000" b="1" dirty="0" smtClean="0"/>
              <a:t>(PD)</a:t>
            </a:r>
            <a:endParaRPr kumimoji="1" lang="en-US" altLang="ja-JP" sz="2000" b="1" dirty="0" smtClean="0"/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左矢印 23"/>
          <p:cNvSpPr/>
          <p:nvPr/>
        </p:nvSpPr>
        <p:spPr>
          <a:xfrm>
            <a:off x="4061060" y="3694966"/>
            <a:ext cx="1512168" cy="10081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増幅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2522" y="4911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電圧を変位に変換</a:t>
            </a:r>
            <a:r>
              <a:rPr kumimoji="1" lang="en-US" altLang="ja-JP" b="1" dirty="0" smtClean="0"/>
              <a:t>(PZT)</a:t>
            </a:r>
            <a:endParaRPr kumimoji="1" lang="ja-JP" altLang="en-US" b="1" dirty="0"/>
          </a:p>
        </p:txBody>
      </p:sp>
      <p:sp>
        <p:nvSpPr>
          <p:cNvPr id="28" name="右矢印 27"/>
          <p:cNvSpPr/>
          <p:nvPr/>
        </p:nvSpPr>
        <p:spPr>
          <a:xfrm>
            <a:off x="5394137" y="2018896"/>
            <a:ext cx="3375015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8873" y="1126780"/>
            <a:ext cx="164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4000" baseline="-25000" dirty="0" err="1" smtClean="0">
                <a:solidFill>
                  <a:srgbClr val="FFFFFF"/>
                </a:solidFill>
              </a:rPr>
              <a:t>extarnal</a:t>
            </a:r>
            <a:endParaRPr kumimoji="1" lang="ja-JP" altLang="en-US" sz="4000" baseline="-25000" dirty="0">
              <a:solidFill>
                <a:srgbClr val="FFFFFF"/>
              </a:solidFill>
            </a:endParaRPr>
          </a:p>
        </p:txBody>
      </p:sp>
      <p:sp>
        <p:nvSpPr>
          <p:cNvPr id="30" name="円形吹き出し 29"/>
          <p:cNvSpPr/>
          <p:nvPr/>
        </p:nvSpPr>
        <p:spPr>
          <a:xfrm>
            <a:off x="6444208" y="4593322"/>
            <a:ext cx="2411760" cy="851902"/>
          </a:xfrm>
          <a:prstGeom prst="wedgeEllipseCallout">
            <a:avLst>
              <a:gd name="adj1" fmla="val -46067"/>
              <a:gd name="adj2" fmla="val -448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一次のローパスフィルター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985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" grpId="0" animBg="1"/>
      <p:bldP spid="14" grpId="0" animBg="1"/>
      <p:bldP spid="16" grpId="0" animBg="1"/>
      <p:bldP spid="12" grpId="0" animBg="1"/>
      <p:bldP spid="63" grpId="0"/>
      <p:bldP spid="71" grpId="0"/>
      <p:bldP spid="72" grpId="0"/>
      <p:bldP spid="91" grpId="0" animBg="1"/>
      <p:bldP spid="96" grpId="0"/>
      <p:bldP spid="97" grpId="0"/>
      <p:bldP spid="98" grpId="0" animBg="1"/>
      <p:bldP spid="23" grpId="0"/>
      <p:bldP spid="24" grpId="0" animBg="1"/>
      <p:bldP spid="26" grpId="0"/>
      <p:bldP spid="28" grpId="0" animBg="1"/>
      <p:bldP spid="25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簡単お手軽、重力波検出！</a:t>
            </a:r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簡単な干渉計を作</a:t>
            </a:r>
            <a:r>
              <a:rPr lang="ja-JP" altLang="en-US" dirty="0" smtClean="0"/>
              <a:t>る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干渉縞の光量変化を測る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どのようなノイズが含まれているかを解析して調べる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重力波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見つける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8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188873" y="1126780"/>
            <a:ext cx="164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4000" baseline="-25000" dirty="0" err="1" smtClean="0">
                <a:solidFill>
                  <a:srgbClr val="FFFFFF"/>
                </a:solidFill>
              </a:rPr>
              <a:t>extarnal</a:t>
            </a:r>
            <a:endParaRPr kumimoji="1" lang="ja-JP" altLang="en-US" sz="4000" baseline="-25000" dirty="0">
              <a:solidFill>
                <a:srgbClr val="FFFFFF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259632" y="2018896"/>
            <a:ext cx="3096344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屈折矢印 28"/>
          <p:cNvSpPr/>
          <p:nvPr/>
        </p:nvSpPr>
        <p:spPr>
          <a:xfrm flipH="1">
            <a:off x="1081750" y="2347574"/>
            <a:ext cx="1872208" cy="2088232"/>
          </a:xfrm>
          <a:prstGeom prst="bentUpArrow">
            <a:avLst>
              <a:gd name="adj1" fmla="val 25000"/>
              <a:gd name="adj2" fmla="val 26166"/>
              <a:gd name="adj3" fmla="val 1722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16644" y="1877384"/>
            <a:ext cx="1231019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 smtClean="0">
                <a:solidFill>
                  <a:srgbClr val="000000"/>
                </a:solidFill>
              </a:rPr>
              <a:t>E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7824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A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cxnSp>
        <p:nvCxnSpPr>
          <p:cNvPr id="20" name="カギ線コネクタ 19"/>
          <p:cNvCxnSpPr>
            <a:endCxn id="14" idx="3"/>
          </p:cNvCxnSpPr>
          <p:nvPr/>
        </p:nvCxnSpPr>
        <p:spPr>
          <a:xfrm rot="5400000">
            <a:off x="6203213" y="2589875"/>
            <a:ext cx="2066166" cy="1152128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355976" y="1556792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S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051720" y="11967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FFFF"/>
                </a:solidFill>
              </a:rPr>
              <a:t>X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測定したデータ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55976" y="429309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err="1" smtClean="0">
                <a:solidFill>
                  <a:srgbClr val="FFFFFF"/>
                </a:solidFill>
              </a:rPr>
              <a:t>V</a:t>
            </a:r>
            <a:r>
              <a:rPr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63688" y="42930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1259632" y="1844824"/>
            <a:ext cx="576064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>
            <a:off x="1331640" y="2132856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012160" y="11967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804248" y="29969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>
          <a:xfrm>
            <a:off x="404897" y="2924943"/>
            <a:ext cx="2324944" cy="542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eedback</a:t>
            </a:r>
            <a:r>
              <a:rPr kumimoji="1" lang="en-US" altLang="ja-JP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6199" y="1067259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/>
              <a:t>変位を電圧に変換</a:t>
            </a:r>
            <a:r>
              <a:rPr lang="en-US" altLang="ja-JP" sz="2000" b="1" dirty="0" smtClean="0"/>
              <a:t>(PD)</a:t>
            </a:r>
            <a:endParaRPr kumimoji="1" lang="en-US" altLang="ja-JP" sz="2000" b="1" dirty="0" smtClean="0"/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左矢印 23"/>
          <p:cNvSpPr/>
          <p:nvPr/>
        </p:nvSpPr>
        <p:spPr>
          <a:xfrm>
            <a:off x="4061060" y="3694966"/>
            <a:ext cx="1512168" cy="10081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増幅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2522" y="4911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電圧を変位に変換</a:t>
            </a:r>
            <a:r>
              <a:rPr kumimoji="1" lang="en-US" altLang="ja-JP" b="1" dirty="0" smtClean="0"/>
              <a:t>(PZT)</a:t>
            </a:r>
            <a:endParaRPr kumimoji="1" lang="ja-JP" altLang="en-US" b="1" dirty="0"/>
          </a:p>
        </p:txBody>
      </p:sp>
      <p:sp>
        <p:nvSpPr>
          <p:cNvPr id="28" name="右矢印 27"/>
          <p:cNvSpPr/>
          <p:nvPr/>
        </p:nvSpPr>
        <p:spPr>
          <a:xfrm>
            <a:off x="5394137" y="2018896"/>
            <a:ext cx="3375015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9345990">
            <a:off x="722400" y="1090086"/>
            <a:ext cx="444778" cy="6907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3750" y="564451"/>
            <a:ext cx="201901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動くのはココ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1" name="左矢印 30"/>
          <p:cNvSpPr/>
          <p:nvPr/>
        </p:nvSpPr>
        <p:spPr>
          <a:xfrm rot="3409933">
            <a:off x="4951995" y="4969174"/>
            <a:ext cx="605198" cy="51625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77376" y="5538686"/>
            <a:ext cx="203132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測るのはココ</a:t>
            </a:r>
            <a:endParaRPr kumimoji="1" lang="ja-JP" altLang="en-US" sz="2400" dirty="0"/>
          </a:p>
        </p:txBody>
      </p:sp>
      <p:sp>
        <p:nvSpPr>
          <p:cNvPr id="34" name="円形吹き出し 33"/>
          <p:cNvSpPr/>
          <p:nvPr/>
        </p:nvSpPr>
        <p:spPr>
          <a:xfrm>
            <a:off x="6444208" y="4593322"/>
            <a:ext cx="2411760" cy="851902"/>
          </a:xfrm>
          <a:prstGeom prst="wedgeEllipseCallout">
            <a:avLst>
              <a:gd name="adj1" fmla="val -46067"/>
              <a:gd name="adj2" fmla="val -448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一次のローパスフィルター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7348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簡単お手軽、重力波検出！</a:t>
            </a:r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簡単な干渉計を作</a:t>
            </a:r>
            <a:r>
              <a:rPr lang="ja-JP" altLang="en-US" dirty="0" smtClean="0"/>
              <a:t>る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干渉縞の光量変化を測る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どのようなノイズが含まれているかを解析して調べる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重力波を見つける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94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右矢印 26"/>
          <p:cNvSpPr/>
          <p:nvPr/>
        </p:nvSpPr>
        <p:spPr>
          <a:xfrm>
            <a:off x="1259632" y="2018896"/>
            <a:ext cx="3096344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屈折矢印 28"/>
          <p:cNvSpPr/>
          <p:nvPr/>
        </p:nvSpPr>
        <p:spPr>
          <a:xfrm flipH="1">
            <a:off x="1081750" y="2347574"/>
            <a:ext cx="1872208" cy="2088232"/>
          </a:xfrm>
          <a:prstGeom prst="bentUpArrow">
            <a:avLst>
              <a:gd name="adj1" fmla="val 25000"/>
              <a:gd name="adj2" fmla="val 26166"/>
              <a:gd name="adj3" fmla="val 1722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16644" y="1877384"/>
            <a:ext cx="1231019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 smtClean="0">
                <a:solidFill>
                  <a:srgbClr val="000000"/>
                </a:solidFill>
              </a:rPr>
              <a:t>E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7824" y="3645024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A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cxnSp>
        <p:nvCxnSpPr>
          <p:cNvPr id="20" name="カギ線コネクタ 19"/>
          <p:cNvCxnSpPr>
            <a:endCxn id="14" idx="3"/>
          </p:cNvCxnSpPr>
          <p:nvPr/>
        </p:nvCxnSpPr>
        <p:spPr>
          <a:xfrm rot="5400000">
            <a:off x="6203213" y="2589875"/>
            <a:ext cx="2066166" cy="1152128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355976" y="1556792"/>
            <a:ext cx="100811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000000"/>
                </a:solidFill>
              </a:rPr>
              <a:t>S</a:t>
            </a:r>
            <a:endParaRPr kumimoji="1" lang="ja-JP" altLang="en-US" sz="7200" dirty="0">
              <a:solidFill>
                <a:srgbClr val="0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051720" y="11967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FFFF"/>
                </a:solidFill>
              </a:rPr>
              <a:t>X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解析の仕方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55976" y="429309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err="1" smtClean="0">
                <a:solidFill>
                  <a:srgbClr val="FFFFFF"/>
                </a:solidFill>
              </a:rPr>
              <a:t>V</a:t>
            </a:r>
            <a:r>
              <a:rPr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63688" y="42930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2800" dirty="0" err="1" smtClean="0">
                <a:solidFill>
                  <a:srgbClr val="FFFFFF"/>
                </a:solidFill>
              </a:rPr>
              <a:t>pzt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1259632" y="1844824"/>
            <a:ext cx="576064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>
            <a:off x="1331640" y="2132856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012160" y="11967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804248" y="299695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</a:rPr>
              <a:t>Ve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>
          <a:xfrm>
            <a:off x="404897" y="2924943"/>
            <a:ext cx="2324944" cy="542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eedback</a:t>
            </a:r>
            <a:r>
              <a:rPr kumimoji="1" lang="en-US" altLang="ja-JP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6199" y="1067259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/>
              <a:t>変位を電圧に変換</a:t>
            </a:r>
            <a:r>
              <a:rPr lang="en-US" altLang="ja-JP" sz="2000" b="1" dirty="0" smtClean="0"/>
              <a:t>(PD)</a:t>
            </a:r>
            <a:endParaRPr kumimoji="1" lang="en-US" altLang="ja-JP" sz="2000" b="1" dirty="0" smtClean="0"/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左矢印 23"/>
          <p:cNvSpPr/>
          <p:nvPr/>
        </p:nvSpPr>
        <p:spPr>
          <a:xfrm>
            <a:off x="4061060" y="3694966"/>
            <a:ext cx="1512168" cy="10081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増幅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2522" y="4911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電圧を変位に変換</a:t>
            </a:r>
            <a:r>
              <a:rPr kumimoji="1" lang="en-US" altLang="ja-JP" b="1" dirty="0" smtClean="0"/>
              <a:t>(PZT)</a:t>
            </a:r>
            <a:endParaRPr kumimoji="1" lang="ja-JP" altLang="en-US" b="1" dirty="0"/>
          </a:p>
        </p:txBody>
      </p:sp>
      <p:sp>
        <p:nvSpPr>
          <p:cNvPr id="28" name="右矢印 27"/>
          <p:cNvSpPr/>
          <p:nvPr/>
        </p:nvSpPr>
        <p:spPr>
          <a:xfrm>
            <a:off x="5394137" y="2018896"/>
            <a:ext cx="3375015" cy="216024"/>
          </a:xfrm>
          <a:prstGeom prst="rightArrow">
            <a:avLst>
              <a:gd name="adj1" fmla="val 50000"/>
              <a:gd name="adj2" fmla="val 124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9345990">
            <a:off x="722400" y="1090086"/>
            <a:ext cx="444778" cy="6907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3750" y="564451"/>
            <a:ext cx="201901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動くのはココ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1" name="左矢印 30"/>
          <p:cNvSpPr/>
          <p:nvPr/>
        </p:nvSpPr>
        <p:spPr>
          <a:xfrm rot="3409933">
            <a:off x="4951995" y="4969174"/>
            <a:ext cx="605198" cy="51625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77376" y="5538686"/>
            <a:ext cx="203132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測るのはココ</a:t>
            </a:r>
            <a:endParaRPr kumimoji="1" lang="ja-JP" altLang="en-US" sz="2400" dirty="0"/>
          </a:p>
        </p:txBody>
      </p:sp>
      <p:sp>
        <p:nvSpPr>
          <p:cNvPr id="33" name="フリーフォーム 32"/>
          <p:cNvSpPr/>
          <p:nvPr/>
        </p:nvSpPr>
        <p:spPr>
          <a:xfrm>
            <a:off x="1563007" y="1221009"/>
            <a:ext cx="6984689" cy="4574713"/>
          </a:xfrm>
          <a:custGeom>
            <a:avLst/>
            <a:gdLst>
              <a:gd name="connsiteX0" fmla="*/ 6186904 w 6984689"/>
              <a:gd name="connsiteY0" fmla="*/ 4558433 h 4574713"/>
              <a:gd name="connsiteX1" fmla="*/ 6984689 w 6984689"/>
              <a:gd name="connsiteY1" fmla="*/ 4574713 h 4574713"/>
              <a:gd name="connsiteX2" fmla="*/ 6952127 w 6984689"/>
              <a:gd name="connsiteY2" fmla="*/ 0 h 4574713"/>
              <a:gd name="connsiteX3" fmla="*/ 0 w 6984689"/>
              <a:gd name="connsiteY3" fmla="*/ 0 h 45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689" h="4574713">
                <a:moveTo>
                  <a:pt x="6186904" y="4558433"/>
                </a:moveTo>
                <a:lnTo>
                  <a:pt x="6984689" y="4574713"/>
                </a:lnTo>
                <a:lnTo>
                  <a:pt x="6952127" y="0"/>
                </a:lnTo>
                <a:lnTo>
                  <a:pt x="0" y="0"/>
                </a:lnTo>
              </a:path>
            </a:pathLst>
          </a:custGeom>
          <a:ln w="190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47203" y="548171"/>
            <a:ext cx="180049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この向きに解析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8873" y="1126780"/>
            <a:ext cx="164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FFFFFF"/>
                </a:solidFill>
              </a:rPr>
              <a:t>X</a:t>
            </a:r>
            <a:r>
              <a:rPr kumimoji="1" lang="en-US" altLang="ja-JP" sz="4000" baseline="-25000" dirty="0" err="1" smtClean="0">
                <a:solidFill>
                  <a:srgbClr val="FFFFFF"/>
                </a:solidFill>
              </a:rPr>
              <a:t>extarnal</a:t>
            </a:r>
            <a:endParaRPr kumimoji="1" lang="ja-JP" altLang="en-US" sz="4000" baseline="-25000" dirty="0">
              <a:solidFill>
                <a:srgbClr val="FFFFFF"/>
              </a:solidFill>
            </a:endParaRPr>
          </a:p>
        </p:txBody>
      </p:sp>
      <p:sp>
        <p:nvSpPr>
          <p:cNvPr id="37" name="円形吹き出し 36"/>
          <p:cNvSpPr/>
          <p:nvPr/>
        </p:nvSpPr>
        <p:spPr>
          <a:xfrm>
            <a:off x="6444208" y="4593322"/>
            <a:ext cx="2411760" cy="851902"/>
          </a:xfrm>
          <a:prstGeom prst="wedgeEllipseCallout">
            <a:avLst>
              <a:gd name="adj1" fmla="val -46067"/>
              <a:gd name="adj2" fmla="val -448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一次のローパスフィルター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4208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重力波とは何か？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What is gravitational waves?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316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解析の手順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16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8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82984-F628-274A-ADF8-2F1F74D4C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0382984-F628-274A-ADF8-2F1F74D4C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C9D8A-A1DA-A24D-8053-41A625BB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84C9D8A-A1DA-A24D-8053-41A625BB6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6DA005-A4FA-FE46-A10E-210F602CC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D6DA005-A4FA-FE46-A10E-210F602CC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B0F7F-9086-0142-8C9D-EDBC031C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E6B0F7F-9086-0142-8C9D-EDBC031C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DCD34-EE5B-E24C-B818-516C248DF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E8DCD34-EE5B-E24C-B818-516C248DF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5AC1D-69AB-C845-8FF3-D6387F5B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235AC1D-69AB-C845-8FF3-D6387F5B6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b="20632"/>
          <a:stretch/>
        </p:blipFill>
        <p:spPr>
          <a:xfrm>
            <a:off x="685361" y="415105"/>
            <a:ext cx="7871550" cy="600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 rot="16200000">
            <a:off x="907195" y="3154957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Strain</a:t>
            </a:r>
            <a:endParaRPr kumimoji="1" lang="ja-JP" altLang="en-US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重力波の検出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15616" y="1426474"/>
            <a:ext cx="6764546" cy="777518"/>
          </a:xfrm>
          <a:prstGeom prst="roundRect">
            <a:avLst/>
          </a:prstGeom>
          <a:solidFill>
            <a:schemeClr val="accent1"/>
          </a:solidFill>
        </p:spPr>
        <p:txBody>
          <a:bodyPr wrap="none" tIns="0" bIns="140400" anchor="ctr" anchorCtr="0">
            <a:noAutofit/>
          </a:bodyPr>
          <a:lstStyle/>
          <a:p>
            <a:pPr marL="742950" indent="-742950" algn="ctr">
              <a:buNone/>
            </a:pPr>
            <a:r>
              <a:rPr lang="en-US" altLang="ja-JP" sz="2800" dirty="0" err="1" smtClean="0">
                <a:solidFill>
                  <a:srgbClr val="000000"/>
                </a:solidFill>
              </a:rPr>
              <a:t>V</a:t>
            </a:r>
            <a:r>
              <a:rPr lang="en-US" altLang="ja-JP" sz="2800" baseline="-25000" dirty="0" err="1" smtClean="0">
                <a:solidFill>
                  <a:srgbClr val="000000"/>
                </a:solidFill>
              </a:rPr>
              <a:t>pzt</a:t>
            </a:r>
            <a:r>
              <a:rPr lang="en-US" altLang="ja-JP" sz="2800" dirty="0" smtClean="0">
                <a:solidFill>
                  <a:srgbClr val="000000"/>
                </a:solidFill>
              </a:rPr>
              <a:t>(t)</a:t>
            </a:r>
            <a:r>
              <a:rPr lang="ja-JP" altLang="en-US" sz="2800" dirty="0" smtClean="0">
                <a:solidFill>
                  <a:srgbClr val="000000"/>
                </a:solidFill>
              </a:rPr>
              <a:t>を解析して、変位</a:t>
            </a:r>
            <a:r>
              <a:rPr lang="en-US" altLang="ja-JP" sz="2800" dirty="0" err="1" smtClean="0">
                <a:solidFill>
                  <a:srgbClr val="000000"/>
                </a:solidFill>
              </a:rPr>
              <a:t>X</a:t>
            </a:r>
            <a:r>
              <a:rPr lang="en-US" altLang="ja-JP" sz="2800" baseline="-25000" dirty="0" err="1" smtClean="0">
                <a:solidFill>
                  <a:srgbClr val="000000"/>
                </a:solidFill>
              </a:rPr>
              <a:t>extarnal</a:t>
            </a:r>
            <a:r>
              <a:rPr lang="en-US" altLang="ja-JP" sz="2800" dirty="0" smtClean="0">
                <a:solidFill>
                  <a:srgbClr val="000000"/>
                </a:solidFill>
              </a:rPr>
              <a:t>(t)</a:t>
            </a:r>
            <a:r>
              <a:rPr lang="ja-JP" altLang="en-US" sz="2800" dirty="0" smtClean="0">
                <a:solidFill>
                  <a:srgbClr val="000000"/>
                </a:solidFill>
              </a:rPr>
              <a:t>を求める</a:t>
            </a:r>
            <a:endParaRPr lang="en-US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123728" y="4653136"/>
            <a:ext cx="1152128" cy="1440160"/>
          </a:xfrm>
          <a:prstGeom prst="downArrow">
            <a:avLst>
              <a:gd name="adj1" fmla="val 50000"/>
              <a:gd name="adj2" fmla="val 365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6084168" y="4653137"/>
            <a:ext cx="1296144" cy="1440160"/>
          </a:xfrm>
          <a:prstGeom prst="downArrow">
            <a:avLst>
              <a:gd name="adj1" fmla="val 50000"/>
              <a:gd name="adj2" fmla="val 3600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15616" y="2564904"/>
            <a:ext cx="691276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7904" y="4653136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FF"/>
                </a:solidFill>
              </a:rPr>
              <a:t>上の波形が</a:t>
            </a:r>
            <a:r>
              <a:rPr lang="en-US" altLang="ja-JP" sz="2400" dirty="0" smtClean="0">
                <a:solidFill>
                  <a:srgbClr val="FFFFFF"/>
                </a:solidFill>
              </a:rPr>
              <a:t>…</a:t>
            </a:r>
            <a:endParaRPr kumimoji="1" lang="en-US" altLang="ja-JP" sz="2400" dirty="0" smtClean="0">
              <a:solidFill>
                <a:srgbClr val="FFFFFF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6093297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</a:rPr>
              <a:t>重力波検出</a:t>
            </a:r>
            <a:r>
              <a:rPr lang="en-US" altLang="ja-JP" sz="2800" dirty="0" smtClean="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</a:rPr>
              <a:t>!!!!</a:t>
            </a:r>
            <a:r>
              <a:rPr lang="ja-JP" altLang="en-US" sz="2800" dirty="0" smtClean="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</a:rPr>
              <a:t>ノーベル賞</a:t>
            </a:r>
            <a:r>
              <a:rPr lang="en-US" altLang="ja-JP" sz="2800" dirty="0" smtClean="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</a:rPr>
              <a:t>!!!!</a:t>
            </a:r>
            <a:endParaRPr lang="ja-JP" altLang="en-US" sz="2800" dirty="0" smtClean="0">
              <a:solidFill>
                <a:schemeClr val="accent1"/>
              </a:solidFill>
              <a:latin typeface="ヒラギノ角ゴ Pro W6"/>
              <a:ea typeface="ヒラギノ角ゴ Pro W6"/>
              <a:cs typeface="ヒラギノ角ゴ Pro W6"/>
            </a:endParaRPr>
          </a:p>
          <a:p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5006454"/>
            <a:ext cx="1728192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見えたら</a:t>
            </a:r>
            <a:r>
              <a:rPr lang="en-US" altLang="ja-JP" sz="2400" dirty="0" smtClean="0">
                <a:solidFill>
                  <a:srgbClr val="000000"/>
                </a:solidFill>
              </a:rPr>
              <a:t>…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5013176"/>
            <a:ext cx="2448272" cy="442674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</a:rPr>
              <a:t>見えなかったら</a:t>
            </a:r>
            <a:r>
              <a:rPr kumimoji="1" lang="en-US" altLang="ja-JP" sz="2000" dirty="0" smtClean="0">
                <a:solidFill>
                  <a:srgbClr val="FFFFFF"/>
                </a:solidFill>
              </a:rPr>
              <a:t>…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3" y="2933442"/>
            <a:ext cx="8132763" cy="13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425948" y="4282719"/>
            <a:ext cx="1454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ja-JP" altLang="en-US" sz="1200" dirty="0" smtClean="0"/>
              <a:t>サンプルデータ）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64913" y="4220625"/>
            <a:ext cx="30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408408" y="3215674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29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ignalnoi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1955"/>
          <a:stretch/>
        </p:blipFill>
        <p:spPr>
          <a:xfrm>
            <a:off x="1180265" y="1195324"/>
            <a:ext cx="6802152" cy="481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タイトル 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理論的な波形との相関を評価する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1206400" y="3260825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Strain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7157" y="6246205"/>
            <a:ext cx="45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（質量</a:t>
            </a:r>
            <a:r>
              <a:rPr kumimoji="1" lang="en-US" altLang="ja-JP" dirty="0" smtClean="0"/>
              <a:t>1.4M</a:t>
            </a:r>
            <a:r>
              <a:rPr kumimoji="1" lang="ja-JP" altLang="en-US" baseline="-25000" dirty="0" smtClean="0"/>
              <a:t>⦿</a:t>
            </a:r>
            <a:r>
              <a:rPr kumimoji="1" lang="ja-JP" altLang="en-US" dirty="0" smtClean="0"/>
              <a:t>で等しい中性子連星を想定）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5645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結果と考察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Results and discussion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97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重力波</a:t>
            </a:r>
            <a:endParaRPr kumimoji="1" lang="en-US" altLang="ja-JP" dirty="0" smtClean="0"/>
          </a:p>
          <a:p>
            <a:r>
              <a:rPr lang="ja-JP" altLang="en-US" dirty="0"/>
              <a:t>なん</a:t>
            </a:r>
            <a:r>
              <a:rPr lang="ja-JP" altLang="en-US" dirty="0" smtClean="0"/>
              <a:t>と・・・</a:t>
            </a:r>
            <a:endParaRPr lang="en-US" altLang="ja-JP" dirty="0" smtClean="0"/>
          </a:p>
          <a:p>
            <a:r>
              <a:rPr kumimoji="1" lang="ja-JP" altLang="en-US" dirty="0"/>
              <a:t>なん</a:t>
            </a:r>
            <a:r>
              <a:rPr kumimoji="1" lang="ja-JP" altLang="en-US" dirty="0" smtClean="0"/>
              <a:t>と！！！！</a:t>
            </a:r>
            <a:endParaRPr kumimoji="1" lang="en-US" altLang="ja-JP" dirty="0" smtClean="0"/>
          </a:p>
          <a:p>
            <a:endParaRPr lang="en-US" altLang="ja-JP" sz="5400" dirty="0"/>
          </a:p>
          <a:p>
            <a:r>
              <a:rPr kumimoji="1" lang="ja-JP" altLang="en-US" sz="5400" dirty="0" smtClean="0">
                <a:latin typeface="ヒラギノ角ゴ Pro W6"/>
                <a:ea typeface="ヒラギノ角ゴ Pro W6"/>
                <a:cs typeface="ヒラギノ角ゴ Pro W6"/>
              </a:rPr>
              <a:t>見つからなかった</a:t>
            </a:r>
            <a:endParaRPr kumimoji="1" lang="ja-JP" altLang="en-US" sz="5400" dirty="0">
              <a:latin typeface="ヒラギノ角ゴ Pro W6"/>
              <a:ea typeface="ヒラギノ角ゴ Pro W6"/>
              <a:cs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38823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S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b="20609"/>
          <a:stretch/>
        </p:blipFill>
        <p:spPr>
          <a:xfrm>
            <a:off x="565162" y="441774"/>
            <a:ext cx="8009025" cy="604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644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hohis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7" b="23750"/>
          <a:stretch/>
        </p:blipFill>
        <p:spPr>
          <a:xfrm>
            <a:off x="1123083" y="426209"/>
            <a:ext cx="7775359" cy="55637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3347864" y="609329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　</a:t>
            </a:r>
            <a:r>
              <a:rPr lang="ja-JP" altLang="en-US" sz="2800" b="1" dirty="0"/>
              <a:t>相関</a:t>
            </a:r>
            <a:r>
              <a:rPr lang="ja-JP" altLang="en-US" sz="2800" b="1" dirty="0" smtClean="0"/>
              <a:t>関数：</a:t>
            </a:r>
            <a:r>
              <a:rPr lang="en-US" altLang="ja-JP" sz="2800" b="1" dirty="0" smtClean="0"/>
              <a:t>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824664"/>
            <a:ext cx="677108" cy="3829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ja-JP" altLang="en-US" sz="3200" b="1" dirty="0" smtClean="0"/>
              <a:t>事象数：</a:t>
            </a:r>
            <a:r>
              <a:rPr kumimoji="1" lang="en-US" altLang="ja-JP" sz="3200" b="1" dirty="0" smtClean="0"/>
              <a:t>N</a:t>
            </a:r>
            <a:r>
              <a:rPr kumimoji="1" lang="ja-JP" altLang="en-US" sz="3200" b="1" dirty="0" smtClean="0"/>
              <a:t>（</a:t>
            </a:r>
            <a:r>
              <a:rPr kumimoji="1" lang="en-US" altLang="ja-JP" sz="3200" b="1" dirty="0" smtClean="0"/>
              <a:t>t</a:t>
            </a:r>
            <a:r>
              <a:rPr kumimoji="1" lang="ja-JP" altLang="en-US" sz="3200" b="1" dirty="0" smtClean="0"/>
              <a:t>空間）</a:t>
            </a:r>
            <a:endParaRPr kumimoji="1" lang="ja-JP" altLang="en-US" sz="32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300191" y="3717032"/>
            <a:ext cx="906157" cy="1512168"/>
            <a:chOff x="8244407" y="2636912"/>
            <a:chExt cx="906157" cy="1512168"/>
          </a:xfrm>
        </p:grpSpPr>
        <p:sp>
          <p:nvSpPr>
            <p:cNvPr id="10" name="下矢印 9"/>
            <p:cNvSpPr/>
            <p:nvPr/>
          </p:nvSpPr>
          <p:spPr>
            <a:xfrm>
              <a:off x="8244408" y="3356992"/>
              <a:ext cx="504056" cy="7920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244407" y="2636912"/>
              <a:ext cx="906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 err="1" smtClean="0">
                  <a:solidFill>
                    <a:srgbClr val="FF0000"/>
                  </a:solidFill>
                </a:rPr>
                <a:t>ρ</a:t>
              </a:r>
              <a:r>
                <a:rPr kumimoji="1" lang="en-US" altLang="ja-JP" sz="4000" b="1" baseline="-25000" dirty="0" smtClean="0">
                  <a:solidFill>
                    <a:srgbClr val="FF0000"/>
                  </a:solidFill>
                </a:rPr>
                <a:t>*</a:t>
              </a:r>
              <a:endParaRPr kumimoji="1" lang="ja-JP" altLang="en-US" sz="40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円形吹き出し 13"/>
          <p:cNvSpPr/>
          <p:nvPr/>
        </p:nvSpPr>
        <p:spPr>
          <a:xfrm>
            <a:off x="5652120" y="1556792"/>
            <a:ext cx="3168352" cy="1944216"/>
          </a:xfrm>
          <a:prstGeom prst="wedgeEllipseCallout">
            <a:avLst>
              <a:gd name="adj1" fmla="val 2327"/>
              <a:gd name="adj2" fmla="val 1310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12406" y="1988840"/>
            <a:ext cx="3221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もし</a:t>
            </a:r>
            <a:r>
              <a:rPr lang="en-US" altLang="ja-JP" b="1" dirty="0" err="1" smtClean="0">
                <a:solidFill>
                  <a:schemeClr val="bg1"/>
                </a:solidFill>
              </a:rPr>
              <a:t>ρ</a:t>
            </a:r>
            <a:r>
              <a:rPr lang="en-US" altLang="ja-JP" b="1" baseline="-25000" dirty="0" smtClean="0">
                <a:solidFill>
                  <a:schemeClr val="bg1"/>
                </a:solidFill>
              </a:rPr>
              <a:t>*</a:t>
            </a:r>
            <a:r>
              <a:rPr lang="ja-JP" altLang="en-US" b="1" dirty="0" smtClean="0">
                <a:solidFill>
                  <a:schemeClr val="bg1"/>
                </a:solidFill>
              </a:rPr>
              <a:t>より大きいところで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r>
              <a:rPr lang="ja-JP" altLang="en-US" b="1" dirty="0" smtClean="0">
                <a:solidFill>
                  <a:schemeClr val="bg1"/>
                </a:solidFill>
              </a:rPr>
              <a:t>値が見つかれば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重力波の可能性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円弧 18"/>
          <p:cNvSpPr/>
          <p:nvPr/>
        </p:nvSpPr>
        <p:spPr>
          <a:xfrm>
            <a:off x="6732240" y="5157192"/>
            <a:ext cx="1224136" cy="576064"/>
          </a:xfrm>
          <a:prstGeom prst="arc">
            <a:avLst>
              <a:gd name="adj1" fmla="val 10740071"/>
              <a:gd name="adj2" fmla="val 2159712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87333"/>
            <a:ext cx="8229600" cy="4114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ja-JP" altLang="en-US" sz="4400" dirty="0" smtClean="0"/>
              <a:t>干渉計の感度</a:t>
            </a:r>
            <a:endParaRPr lang="en-US" altLang="ja-JP" sz="4400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もし地球から</a:t>
            </a:r>
            <a:r>
              <a:rPr lang="en-US" altLang="ja-JP" dirty="0" smtClean="0"/>
              <a:t>1.1pc</a:t>
            </a:r>
            <a:r>
              <a:rPr lang="ja-JP" altLang="en-US" dirty="0" smtClean="0"/>
              <a:t>以内に重力波が発信されていれば重力波を発見できたかも・・・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55776" y="1775321"/>
            <a:ext cx="3744416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ja-JP" altLang="en-US" sz="4000" b="1" dirty="0" smtClean="0">
                <a:solidFill>
                  <a:srgbClr val="FFFF00"/>
                </a:solidFill>
              </a:rPr>
              <a:t>半径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1.1pc</a:t>
            </a:r>
          </a:p>
        </p:txBody>
      </p:sp>
    </p:spTree>
    <p:extLst>
      <p:ext uri="{BB962C8B-B14F-4D97-AF65-F5344CB8AC3E}">
        <p14:creationId xmlns:p14="http://schemas.microsoft.com/office/powerpoint/2010/main" val="37188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感度を上げるには？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腕を長くする</a:t>
            </a:r>
            <a:endParaRPr kumimoji="1" lang="en-US" altLang="ja-JP" dirty="0" smtClean="0"/>
          </a:p>
          <a:p>
            <a:r>
              <a:rPr lang="ja-JP" altLang="en-US" dirty="0" smtClean="0"/>
              <a:t>ノイズを減らす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熱振動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地面振動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 smtClean="0"/>
              <a:t>光の量子振動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（ショットノイズ）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166225" y="3161081"/>
            <a:ext cx="4873946" cy="3218360"/>
            <a:chOff x="268411" y="2765973"/>
            <a:chExt cx="4873946" cy="3218360"/>
          </a:xfrm>
        </p:grpSpPr>
        <p:pic>
          <p:nvPicPr>
            <p:cNvPr id="5" name="図 4" descr="GravitationalWave_PlusPolarizatio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9" y="2765973"/>
              <a:ext cx="2858911" cy="2858911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68411" y="5615001"/>
              <a:ext cx="4873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時空のゆがみの</a:t>
              </a:r>
              <a:r>
                <a:rPr kumimoji="1" lang="ja-JP" altLang="en-US" dirty="0" smtClean="0"/>
                <a:t>様子</a:t>
              </a:r>
              <a:r>
                <a:rPr kumimoji="1" lang="en-US" altLang="ja-JP" dirty="0" smtClean="0"/>
                <a:t>(Wikipedia, March 7, 2013)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重力波とは</a:t>
            </a:r>
            <a:endParaRPr kumimoji="1" lang="ja-JP" altLang="en-US" dirty="0"/>
          </a:p>
        </p:txBody>
      </p:sp>
      <p:pic>
        <p:nvPicPr>
          <p:cNvPr id="3" name="図 2" descr="20101128lisa20101123-43_946-71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6" y="-1"/>
            <a:ext cx="2647764" cy="1985824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4306494" y="2125877"/>
            <a:ext cx="4352084" cy="3859811"/>
            <a:chOff x="4078111" y="1725084"/>
            <a:chExt cx="4608689" cy="3859811"/>
          </a:xfrm>
        </p:grpSpPr>
        <p:sp>
          <p:nvSpPr>
            <p:cNvPr id="8" name="角丸四角形 7"/>
            <p:cNvSpPr/>
            <p:nvPr/>
          </p:nvSpPr>
          <p:spPr>
            <a:xfrm>
              <a:off x="4078111" y="1725084"/>
              <a:ext cx="4608689" cy="3859811"/>
            </a:xfrm>
            <a:prstGeom prst="roundRect">
              <a:avLst/>
            </a:prstGeom>
            <a:noFill/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928871" y="190080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特徴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42881" y="2522144"/>
              <a:ext cx="444391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kumimoji="1" lang="ja-JP" altLang="en-US" sz="2400" dirty="0" smtClean="0"/>
                <a:t>一般相対論において予言</a:t>
              </a:r>
              <a:endParaRPr kumimoji="1" lang="en-US" altLang="ja-JP" sz="2400" dirty="0" smtClean="0"/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kumimoji="1" lang="ja-JP" altLang="en-US" sz="2400" dirty="0" smtClean="0"/>
                <a:t>すり抜ける</a:t>
              </a:r>
              <a:endParaRPr kumimoji="1" lang="en-US" altLang="ja-JP" sz="2400" dirty="0" smtClean="0"/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ja-JP" altLang="en-US" sz="2400" dirty="0" smtClean="0"/>
                <a:t>真空でも伝わる</a:t>
              </a:r>
              <a:endParaRPr lang="en-US" altLang="ja-JP" sz="2400" dirty="0" smtClean="0"/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kumimoji="1" lang="ja-JP" altLang="en-US" sz="2400" dirty="0" smtClean="0"/>
                <a:t>直接観測</a:t>
              </a:r>
              <a:r>
                <a:rPr lang="ja-JP" altLang="en-US" sz="2400" dirty="0" smtClean="0"/>
                <a:t>されていない</a:t>
              </a:r>
              <a:endParaRPr kumimoji="1" lang="en-US" altLang="ja-JP" sz="2400" dirty="0" smtClean="0"/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endParaRPr lang="en-US" altLang="ja-JP" sz="24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00210" y="1812678"/>
            <a:ext cx="3645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質量エネルギーの時間変動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による時空の歪みが光速で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伝わる波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784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おわり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34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006" y="1415534"/>
            <a:ext cx="81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“われわれ</a:t>
            </a:r>
            <a:r>
              <a:rPr lang="ja-JP" altLang="en-US" dirty="0"/>
              <a:t>はどこから来たのか われわれは何者か われわれはどこへ行くの</a:t>
            </a:r>
            <a:r>
              <a:rPr lang="ja-JP" altLang="en-US" dirty="0" smtClean="0"/>
              <a:t>か”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5800" y="6238869"/>
            <a:ext cx="55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宇宙の起源に迫れる初期の宇宙の状態が知りたい！</a:t>
            </a:r>
            <a:endParaRPr kumimoji="1" lang="ja-JP" altLang="en-US" dirty="0"/>
          </a:p>
        </p:txBody>
      </p:sp>
      <p:pic>
        <p:nvPicPr>
          <p:cNvPr id="5" name="図 4" descr="w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4866"/>
            <a:ext cx="7772400" cy="29474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42006" y="4965271"/>
            <a:ext cx="6209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P明朝E"/>
                <a:ea typeface="HGP明朝E"/>
                <a:cs typeface="HGP明朝E"/>
              </a:rPr>
              <a:t>究極の問い　</a:t>
            </a:r>
            <a:endParaRPr kumimoji="1" lang="en-US" altLang="ja-JP" sz="3600" dirty="0" smtClean="0">
              <a:latin typeface="HGP明朝E"/>
              <a:ea typeface="HGP明朝E"/>
              <a:cs typeface="HGP明朝E"/>
            </a:endParaRPr>
          </a:p>
          <a:p>
            <a:r>
              <a:rPr kumimoji="1" lang="ja-JP" altLang="en-US" sz="3600" dirty="0" smtClean="0">
                <a:latin typeface="HGP明朝E"/>
                <a:ea typeface="HGP明朝E"/>
                <a:cs typeface="HGP明朝E"/>
              </a:rPr>
              <a:t>なぜ宇宙は存在するのか・・・？</a:t>
            </a:r>
            <a:endParaRPr kumimoji="1" lang="ja-JP" altLang="en-US" sz="36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35530" y="4820707"/>
            <a:ext cx="1322670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ゴーギャン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5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宇宙の歴史</a:t>
            </a:r>
          </a:p>
        </p:txBody>
      </p:sp>
      <p:pic>
        <p:nvPicPr>
          <p:cNvPr id="56324" name="Picture 4" descr="img_577814_19227853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474" y="1519240"/>
            <a:ext cx="4442742" cy="34115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コンテンツ プレースホルダー 1"/>
          <p:cNvSpPr txBox="1">
            <a:spLocks/>
          </p:cNvSpPr>
          <p:nvPr/>
        </p:nvSpPr>
        <p:spPr bwMode="auto">
          <a:xfrm>
            <a:off x="4849548" y="1342322"/>
            <a:ext cx="44275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en-US" altLang="ja-JP" sz="1800" dirty="0" smtClean="0">
                <a:latin typeface="ヒラギノ角ゴ ProN W3"/>
                <a:ea typeface="ヒラギノ角ゴ ProN W3"/>
                <a:cs typeface="ヒラギノ角ゴ ProN W3"/>
              </a:rPr>
              <a:t>〈</a:t>
            </a:r>
            <a:r>
              <a:rPr lang="ja-JP" altLang="en-US" sz="1800" dirty="0" smtClean="0">
                <a:latin typeface="ヒラギノ角ゴ ProN W3"/>
                <a:ea typeface="ヒラギノ角ゴ ProN W3"/>
                <a:cs typeface="ヒラギノ角ゴ ProN W3"/>
              </a:rPr>
              <a:t>インフレーション宇宙</a:t>
            </a:r>
            <a:r>
              <a:rPr lang="en-US" altLang="ja-JP" sz="1800" dirty="0" smtClean="0">
                <a:latin typeface="ヒラギノ角ゴ ProN W3"/>
                <a:ea typeface="ヒラギノ角ゴ ProN W3"/>
                <a:cs typeface="ヒラギノ角ゴ ProN W3"/>
              </a:rPr>
              <a:t>〉</a:t>
            </a:r>
          </a:p>
          <a:p>
            <a:pPr marL="0" indent="0" algn="ctr">
              <a:buFont typeface="Wingdings" charset="0"/>
              <a:buNone/>
              <a:defRPr/>
            </a:pPr>
            <a:endParaRPr lang="en-US" altLang="ja-JP" sz="18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宇宙の誕生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altLang="ja-JP" sz="2400" dirty="0" smtClean="0">
                <a:solidFill>
                  <a:srgbClr val="8B0000"/>
                </a:solidFill>
                <a:latin typeface="ヒラギノ角ゴ ProN W3"/>
                <a:ea typeface="ヒラギノ角ゴ ProN W3"/>
                <a:cs typeface="ヒラギノ角ゴ ProN W3"/>
              </a:rPr>
              <a:t>↓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インフレーション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altLang="ja-JP" sz="2400" dirty="0" smtClean="0">
                <a:solidFill>
                  <a:srgbClr val="8B0000"/>
                </a:solidFill>
                <a:latin typeface="ヒラギノ角ゴ ProN W3"/>
                <a:ea typeface="ヒラギノ角ゴ ProN W3"/>
                <a:cs typeface="ヒラギノ角ゴ ProN W3"/>
              </a:rPr>
              <a:t>↓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インフレーション終了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↓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　元素合成（ビッグバン）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altLang="ja-JP" sz="2400" dirty="0" smtClean="0">
                <a:solidFill>
                  <a:srgbClr val="8B0000"/>
                </a:solidFill>
                <a:latin typeface="ヒラギノ角ゴ ProN W3"/>
                <a:ea typeface="ヒラギノ角ゴ ProN W3"/>
                <a:cs typeface="ヒラギノ角ゴ ProN W3"/>
              </a:rPr>
              <a:t>↓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晴れ上がり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↓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・・・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794000" y="1735669"/>
            <a:ext cx="42333" cy="3810000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2"/>
          <p:cNvGrpSpPr/>
          <p:nvPr/>
        </p:nvGrpSpPr>
        <p:grpSpPr>
          <a:xfrm>
            <a:off x="317472" y="5572390"/>
            <a:ext cx="8050418" cy="918722"/>
            <a:chOff x="317472" y="5769944"/>
            <a:chExt cx="8050418" cy="918722"/>
          </a:xfrm>
        </p:grpSpPr>
        <p:sp>
          <p:nvSpPr>
            <p:cNvPr id="2" name="角丸四角形 1"/>
            <p:cNvSpPr/>
            <p:nvPr/>
          </p:nvSpPr>
          <p:spPr>
            <a:xfrm>
              <a:off x="317472" y="5769944"/>
              <a:ext cx="8050418" cy="9187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40643" y="5870221"/>
              <a:ext cx="73661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重力波を通じて宇宙誕生時</a:t>
              </a:r>
              <a:r>
                <a:rPr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により近い世界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が</a:t>
              </a:r>
              <a:r>
                <a:rPr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明らかになる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！！</a:t>
              </a:r>
              <a:endParaRPr kumimoji="1" lang="en-US" altLang="ja-JP" sz="2000" dirty="0" smtClean="0">
                <a:solidFill>
                  <a:schemeClr val="bg1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ヒラギノ角ゴ ProN W3"/>
                  <a:ea typeface="ヒラギノ角ゴ ProN W3"/>
                  <a:cs typeface="ヒラギノ角ゴ ProN W3"/>
                </a:rPr>
                <a:t>検出したい！！</a:t>
              </a:r>
              <a:endParaRPr kumimoji="1" lang="ja-JP" altLang="en-US" sz="2000" dirty="0">
                <a:solidFill>
                  <a:schemeClr val="bg1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317472" y="5009963"/>
            <a:ext cx="5483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http://blogs.yahoo.co.jp/</a:t>
            </a:r>
            <a:r>
              <a:rPr kumimoji="1" lang="en-US" altLang="ja-JP" sz="1400" dirty="0" smtClean="0"/>
              <a:t>tomoyahirata417</a:t>
            </a:r>
            <a:r>
              <a:rPr kumimoji="1" lang="en-US" altLang="ja-JP" sz="1400" dirty="0"/>
              <a:t>/19227853.</a:t>
            </a:r>
            <a:r>
              <a:rPr kumimoji="1" lang="en-US" altLang="ja-JP" sz="1400" dirty="0" smtClean="0"/>
              <a:t>html, March 7, 2013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33949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重力波</a:t>
            </a:r>
            <a:r>
              <a:rPr lang="ja-JP" altLang="en-US" dirty="0" smtClean="0"/>
              <a:t>は弱い</a:t>
            </a:r>
            <a:endParaRPr kumimoji="1"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3005667" y="3499554"/>
            <a:ext cx="4755444" cy="1636890"/>
            <a:chOff x="3005667" y="3499554"/>
            <a:chExt cx="4755444" cy="1636890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3005667" y="3499554"/>
              <a:ext cx="4755444" cy="1636890"/>
            </a:xfrm>
            <a:prstGeom prst="wedgeRoundRectCallout">
              <a:avLst>
                <a:gd name="adj1" fmla="val 33469"/>
                <a:gd name="adj2" fmla="val -74853"/>
                <a:gd name="adj3" fmla="val 16667"/>
              </a:avLst>
            </a:prstGeom>
            <a:noFill/>
            <a:ln w="38100" cmpd="sng">
              <a:solidFill>
                <a:schemeClr val="bg2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322749" y="3726365"/>
              <a:ext cx="423347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 smtClean="0">
                  <a:latin typeface="ヒラギノ角ゴ Pro W3"/>
                  <a:ea typeface="ヒラギノ角ゴ Pro W3"/>
                  <a:cs typeface="ヒラギノ角ゴ Pro W3"/>
                </a:rPr>
                <a:t>小さな時空の歪み</a:t>
              </a:r>
              <a:r>
                <a:rPr lang="ja-JP" altLang="en-US" sz="2400" dirty="0" smtClean="0">
                  <a:latin typeface="+mj-ea"/>
                  <a:ea typeface="+mj-ea"/>
                </a:rPr>
                <a:t>の影響を</a:t>
              </a:r>
              <a:endParaRPr lang="en-US" altLang="ja-JP" sz="2400" dirty="0" smtClean="0">
                <a:latin typeface="+mj-ea"/>
                <a:ea typeface="+mj-ea"/>
              </a:endParaRPr>
            </a:p>
            <a:p>
              <a:r>
                <a:rPr lang="ja-JP" altLang="en-US" sz="2400" dirty="0" smtClean="0">
                  <a:latin typeface="+mj-ea"/>
                  <a:ea typeface="+mj-ea"/>
                </a:rPr>
                <a:t>検出しなくてはいけない。</a:t>
              </a:r>
              <a:endParaRPr lang="en-US" altLang="ja-JP" sz="2400" dirty="0" smtClean="0">
                <a:latin typeface="+mj-ea"/>
                <a:ea typeface="+mj-ea"/>
              </a:endParaRPr>
            </a:p>
            <a:p>
              <a:r>
                <a:rPr lang="ja-JP" altLang="en-US" sz="2400" dirty="0" smtClean="0">
                  <a:latin typeface="+mj-ea"/>
                  <a:ea typeface="+mj-ea"/>
                </a:rPr>
                <a:t>目で見て測るのは難しい</a:t>
              </a:r>
              <a:r>
                <a:rPr kumimoji="1" lang="en-US" altLang="ja-JP" sz="2400" dirty="0" smtClean="0">
                  <a:latin typeface="+mj-ea"/>
                  <a:ea typeface="+mj-ea"/>
                </a:rPr>
                <a:t>…</a:t>
              </a:r>
              <a:r>
                <a:rPr kumimoji="1" lang="ja-JP" altLang="en-US" sz="2400" dirty="0" smtClean="0">
                  <a:latin typeface="+mj-ea"/>
                  <a:ea typeface="+mj-ea"/>
                </a:rPr>
                <a:t>。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1834445" y="1465115"/>
            <a:ext cx="4959182" cy="1005497"/>
            <a:chOff x="1919111" y="1733224"/>
            <a:chExt cx="4959182" cy="1005497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2582333" y="2398889"/>
              <a:ext cx="3598333" cy="28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4021667" y="1733224"/>
              <a:ext cx="70864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1m</a:t>
              </a:r>
              <a:endParaRPr kumimoji="1" lang="ja-JP" altLang="en-US" sz="32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919111" y="2029557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0000"/>
                  </a:solidFill>
                </a:rPr>
                <a:t></a:t>
              </a:r>
              <a:endParaRPr kumimoji="1" lang="ja-JP" alt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180666" y="203083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0000"/>
                  </a:solidFill>
                </a:rPr>
                <a:t></a:t>
              </a:r>
              <a:endParaRPr kumimoji="1" lang="ja-JP" alt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5362677" y="2287171"/>
            <a:ext cx="2231754" cy="584776"/>
            <a:chOff x="6567847" y="2577115"/>
            <a:chExt cx="2231754" cy="584776"/>
          </a:xfrm>
        </p:grpSpPr>
        <p:cxnSp>
          <p:nvCxnSpPr>
            <p:cNvPr id="11" name="直線矢印コネクタ 10"/>
            <p:cNvCxnSpPr/>
            <p:nvPr/>
          </p:nvCxnSpPr>
          <p:spPr>
            <a:xfrm>
              <a:off x="6567847" y="2668166"/>
              <a:ext cx="7337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610180" y="2577115"/>
              <a:ext cx="21894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変化量</a:t>
              </a:r>
              <a:r>
                <a:rPr kumimoji="1" lang="en-US" altLang="ja-JP" sz="3200" dirty="0" smtClean="0"/>
                <a:t>10</a:t>
              </a:r>
              <a:r>
                <a:rPr kumimoji="1" lang="en-US" altLang="ja-JP" sz="3200" baseline="30000" dirty="0" smtClean="0"/>
                <a:t>-23</a:t>
              </a:r>
              <a:r>
                <a:rPr kumimoji="1" lang="en-US" altLang="ja-JP" sz="3200" dirty="0" smtClean="0"/>
                <a:t>m</a:t>
              </a:r>
              <a:endParaRPr kumimoji="1" lang="ja-JP" altLang="en-US" sz="3200" dirty="0"/>
            </a:p>
          </p:txBody>
        </p:sp>
      </p:grpSp>
      <p:sp>
        <p:nvSpPr>
          <p:cNvPr id="13" name="ストライプ矢印 12"/>
          <p:cNvSpPr/>
          <p:nvPr/>
        </p:nvSpPr>
        <p:spPr>
          <a:xfrm rot="20460173">
            <a:off x="804334" y="2604855"/>
            <a:ext cx="2060222" cy="718966"/>
          </a:xfrm>
          <a:prstGeom prst="stripedRightArrow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重力波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76222" y="5489222"/>
            <a:ext cx="5199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⇨</a:t>
            </a:r>
            <a:r>
              <a:rPr kumimoji="1" lang="ja-JP" altLang="en-US" sz="3200" dirty="0" smtClean="0">
                <a:latin typeface="ヒラギノ角ゴ Pro W6"/>
                <a:ea typeface="ヒラギノ角ゴ Pro W6"/>
                <a:cs typeface="ヒラギノ角ゴ Pro W6"/>
              </a:rPr>
              <a:t>レーザー干渉計を用いた</a:t>
            </a:r>
            <a:endParaRPr kumimoji="1" lang="ja-JP" altLang="en-US" sz="3200" dirty="0">
              <a:latin typeface="ヒラギノ角ゴ Pro W6"/>
              <a:ea typeface="ヒラギノ角ゴ Pro W6"/>
              <a:cs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7025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"/>
          <p:cNvGrpSpPr>
            <a:grpSpLocks/>
          </p:cNvGrpSpPr>
          <p:nvPr/>
        </p:nvGrpSpPr>
        <p:grpSpPr bwMode="auto">
          <a:xfrm rot="2627356">
            <a:off x="1158875" y="1485900"/>
            <a:ext cx="3421063" cy="641350"/>
            <a:chOff x="2370" y="1876"/>
            <a:chExt cx="2155" cy="404"/>
          </a:xfrm>
        </p:grpSpPr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3447" y="1876"/>
              <a:ext cx="1078" cy="404"/>
              <a:chOff x="499" y="742"/>
              <a:chExt cx="4990" cy="1870"/>
            </a:xfrm>
          </p:grpSpPr>
          <p:grpSp>
            <p:nvGrpSpPr>
              <p:cNvPr id="4" name="Group 135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5" name="Group 136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1012" name="Freeform 137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013" name="Freeform 138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" name="Group 139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1010" name="Freeform 140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011" name="Freeform 141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7" name="Group 142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8" name="Group 143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1006" name="Freeform 144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007" name="Freeform 145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" name="Group 146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1004" name="Freeform 147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005" name="Freeform 148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" name="Group 149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11" name="Group 150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1000" name="Freeform 151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001" name="Freeform 152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" name="Group 153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98" name="Freeform 154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99" name="Freeform 155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156"/>
            <p:cNvGrpSpPr>
              <a:grpSpLocks/>
            </p:cNvGrpSpPr>
            <p:nvPr/>
          </p:nvGrpSpPr>
          <p:grpSpPr bwMode="auto">
            <a:xfrm>
              <a:off x="2370" y="1876"/>
              <a:ext cx="1078" cy="404"/>
              <a:chOff x="499" y="742"/>
              <a:chExt cx="4990" cy="1870"/>
            </a:xfrm>
          </p:grpSpPr>
          <p:grpSp>
            <p:nvGrpSpPr>
              <p:cNvPr id="14" name="Group 157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15" name="Group 158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91" name="Freeform 15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92" name="Freeform 16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" name="Group 161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89" name="Freeform 162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90" name="Freeform 163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164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18" name="Group 165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85" name="Freeform 16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86" name="Freeform 16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9" name="Group 168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83" name="Freeform 16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84" name="Freeform 17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" name="Group 171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21" name="Group 172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79" name="Freeform 17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80" name="Freeform 17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2" name="Group 175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80977" name="Freeform 17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78" name="Freeform 17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255 h 698"/>
                      <a:gd name="T2" fmla="*/ 90 w 794"/>
                      <a:gd name="T3" fmla="*/ 131 h 698"/>
                      <a:gd name="T4" fmla="*/ 178 w 794"/>
                      <a:gd name="T5" fmla="*/ 47 h 698"/>
                      <a:gd name="T6" fmla="*/ 267 w 794"/>
                      <a:gd name="T7" fmla="*/ 7 h 698"/>
                      <a:gd name="T8" fmla="*/ 357 w 794"/>
                      <a:gd name="T9" fmla="*/ 7 h 698"/>
                      <a:gd name="T10" fmla="*/ 445 w 794"/>
                      <a:gd name="T11" fmla="*/ 47 h 698"/>
                      <a:gd name="T12" fmla="*/ 534 w 794"/>
                      <a:gd name="T13" fmla="*/ 131 h 698"/>
                      <a:gd name="T14" fmla="*/ 624 w 794"/>
                      <a:gd name="T15" fmla="*/ 255 h 698"/>
                      <a:gd name="T16" fmla="*/ 714 w 794"/>
                      <a:gd name="T17" fmla="*/ 378 h 698"/>
                      <a:gd name="T18" fmla="*/ 802 w 794"/>
                      <a:gd name="T19" fmla="*/ 462 h 698"/>
                      <a:gd name="T20" fmla="*/ 891 w 794"/>
                      <a:gd name="T21" fmla="*/ 502 h 698"/>
                      <a:gd name="T22" fmla="*/ 981 w 794"/>
                      <a:gd name="T23" fmla="*/ 502 h 698"/>
                      <a:gd name="T24" fmla="*/ 1069 w 794"/>
                      <a:gd name="T25" fmla="*/ 462 h 698"/>
                      <a:gd name="T26" fmla="*/ 1158 w 794"/>
                      <a:gd name="T27" fmla="*/ 378 h 698"/>
                      <a:gd name="T28" fmla="*/ 1248 w 794"/>
                      <a:gd name="T29" fmla="*/ 255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FF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0899" name="Rectangle 178"/>
          <p:cNvSpPr>
            <a:spLocks noChangeArrowheads="1"/>
          </p:cNvSpPr>
          <p:nvPr/>
        </p:nvSpPr>
        <p:spPr bwMode="auto">
          <a:xfrm rot="2627356">
            <a:off x="1247775" y="960438"/>
            <a:ext cx="23399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00" name="Rectangle 179"/>
          <p:cNvSpPr>
            <a:spLocks noChangeArrowheads="1"/>
          </p:cNvSpPr>
          <p:nvPr/>
        </p:nvSpPr>
        <p:spPr bwMode="auto">
          <a:xfrm rot="2627356">
            <a:off x="3854450" y="2986088"/>
            <a:ext cx="1349375" cy="809625"/>
          </a:xfrm>
          <a:prstGeom prst="rect">
            <a:avLst/>
          </a:prstGeom>
          <a:solidFill>
            <a:schemeClr val="tx2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pic>
        <p:nvPicPr>
          <p:cNvPr id="665780" name="Picture 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598613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090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6213" y="107431"/>
            <a:ext cx="87058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4800" dirty="0"/>
              <a:t>レーザー干渉計</a:t>
            </a:r>
            <a:r>
              <a:rPr lang="ja-JP" altLang="en-US" sz="4800" dirty="0" smtClean="0"/>
              <a:t>による</a:t>
            </a:r>
            <a:br>
              <a:rPr lang="ja-JP" altLang="en-US" sz="4800" dirty="0" smtClean="0"/>
            </a:br>
            <a:r>
              <a:rPr lang="ja-JP" altLang="en-US" sz="4800" dirty="0" smtClean="0"/>
              <a:t>重力波検出の原理</a:t>
            </a:r>
          </a:p>
        </p:txBody>
      </p:sp>
      <p:sp>
        <p:nvSpPr>
          <p:cNvPr id="80903" name="Line 80"/>
          <p:cNvSpPr>
            <a:spLocks noChangeShapeType="1"/>
          </p:cNvSpPr>
          <p:nvPr/>
        </p:nvSpPr>
        <p:spPr bwMode="auto">
          <a:xfrm>
            <a:off x="4652963" y="4827588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04" name="Line 107"/>
          <p:cNvSpPr>
            <a:spLocks noChangeShapeType="1"/>
          </p:cNvSpPr>
          <p:nvPr/>
        </p:nvSpPr>
        <p:spPr bwMode="auto">
          <a:xfrm flipV="1">
            <a:off x="4595813" y="3763963"/>
            <a:ext cx="754062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05" name="Freeform 105"/>
          <p:cNvSpPr>
            <a:spLocks/>
          </p:cNvSpPr>
          <p:nvPr/>
        </p:nvSpPr>
        <p:spPr bwMode="auto">
          <a:xfrm>
            <a:off x="4367213" y="4383088"/>
            <a:ext cx="330200" cy="638175"/>
          </a:xfrm>
          <a:custGeom>
            <a:avLst/>
            <a:gdLst>
              <a:gd name="T0" fmla="*/ 0 w 208"/>
              <a:gd name="T1" fmla="*/ 28575 h 402"/>
              <a:gd name="T2" fmla="*/ 220663 w 208"/>
              <a:gd name="T3" fmla="*/ 0 h 402"/>
              <a:gd name="T4" fmla="*/ 330200 w 208"/>
              <a:gd name="T5" fmla="*/ 293688 h 402"/>
              <a:gd name="T6" fmla="*/ 306388 w 208"/>
              <a:gd name="T7" fmla="*/ 608013 h 402"/>
              <a:gd name="T8" fmla="*/ 82550 w 208"/>
              <a:gd name="T9" fmla="*/ 638175 h 402"/>
              <a:gd name="T10" fmla="*/ 0 w 208"/>
              <a:gd name="T11" fmla="*/ 28575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4330700" y="4371975"/>
            <a:ext cx="366713" cy="655638"/>
            <a:chOff x="948" y="3133"/>
            <a:chExt cx="231" cy="413"/>
          </a:xfrm>
        </p:grpSpPr>
        <p:grpSp>
          <p:nvGrpSpPr>
            <p:cNvPr id="24" name="Group 56"/>
            <p:cNvGrpSpPr>
              <a:grpSpLocks/>
            </p:cNvGrpSpPr>
            <p:nvPr/>
          </p:nvGrpSpPr>
          <p:grpSpPr bwMode="auto">
            <a:xfrm rot="-5869102">
              <a:off x="962" y="3305"/>
              <a:ext cx="389" cy="45"/>
              <a:chOff x="612" y="3237"/>
              <a:chExt cx="908" cy="454"/>
            </a:xfrm>
          </p:grpSpPr>
          <p:sp>
            <p:nvSpPr>
              <p:cNvPr id="80968" name="Arc 5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69" name="Arc 5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965" name="Oval 59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66" name="Line 60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67" name="Line 61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0907" name="Line 67"/>
          <p:cNvSpPr>
            <a:spLocks noChangeShapeType="1"/>
          </p:cNvSpPr>
          <p:nvPr/>
        </p:nvSpPr>
        <p:spPr bwMode="auto">
          <a:xfrm flipV="1">
            <a:off x="4500563" y="3913188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 flipV="1">
            <a:off x="3798888" y="4737100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grpSp>
        <p:nvGrpSpPr>
          <p:cNvPr id="25" name="Group 68"/>
          <p:cNvGrpSpPr>
            <a:grpSpLocks/>
          </p:cNvGrpSpPr>
          <p:nvPr/>
        </p:nvGrpSpPr>
        <p:grpSpPr bwMode="auto">
          <a:xfrm>
            <a:off x="3255963" y="5259388"/>
            <a:ext cx="765175" cy="688975"/>
            <a:chOff x="1737" y="3415"/>
            <a:chExt cx="482" cy="434"/>
          </a:xfrm>
        </p:grpSpPr>
        <p:sp>
          <p:nvSpPr>
            <p:cNvPr id="80961" name="AutoShape 69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62" name="AutoShape 70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63" name="AutoShape 71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0910" name="AutoShape 65"/>
          <p:cNvSpPr>
            <a:spLocks noChangeArrowheads="1"/>
          </p:cNvSpPr>
          <p:nvPr/>
        </p:nvSpPr>
        <p:spPr bwMode="auto">
          <a:xfrm rot="1179822">
            <a:off x="4302125" y="3778250"/>
            <a:ext cx="414338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11" name="Line 108"/>
          <p:cNvSpPr>
            <a:spLocks noChangeShapeType="1"/>
          </p:cNvSpPr>
          <p:nvPr/>
        </p:nvSpPr>
        <p:spPr bwMode="auto">
          <a:xfrm>
            <a:off x="2911475" y="4186238"/>
            <a:ext cx="1484313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12" name="Text Box 119"/>
          <p:cNvSpPr txBox="1">
            <a:spLocks noChangeArrowheads="1"/>
          </p:cNvSpPr>
          <p:nvPr/>
        </p:nvSpPr>
        <p:spPr bwMode="auto">
          <a:xfrm>
            <a:off x="2905125" y="596265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レーザー</a:t>
            </a:r>
          </a:p>
        </p:txBody>
      </p:sp>
      <p:sp>
        <p:nvSpPr>
          <p:cNvPr id="80913" name="Text Box 120"/>
          <p:cNvSpPr txBox="1">
            <a:spLocks noChangeArrowheads="1"/>
          </p:cNvSpPr>
          <p:nvPr/>
        </p:nvSpPr>
        <p:spPr bwMode="auto">
          <a:xfrm>
            <a:off x="6122988" y="457835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干渉光</a:t>
            </a:r>
          </a:p>
        </p:txBody>
      </p:sp>
      <p:sp>
        <p:nvSpPr>
          <p:cNvPr id="80914" name="Text Box 121"/>
          <p:cNvSpPr txBox="1">
            <a:spLocks noChangeArrowheads="1"/>
          </p:cNvSpPr>
          <p:nvPr/>
        </p:nvSpPr>
        <p:spPr bwMode="auto">
          <a:xfrm>
            <a:off x="1974850" y="4633913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dirty="0" smtClean="0"/>
              <a:t>ビームスプリッター</a:t>
            </a:r>
          </a:p>
        </p:txBody>
      </p:sp>
      <p:sp>
        <p:nvSpPr>
          <p:cNvPr id="80915" name="Text Box 122"/>
          <p:cNvSpPr txBox="1">
            <a:spLocks noChangeArrowheads="1"/>
          </p:cNvSpPr>
          <p:nvPr/>
        </p:nvSpPr>
        <p:spPr bwMode="auto">
          <a:xfrm>
            <a:off x="2957513" y="3717925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ミラー</a:t>
            </a:r>
          </a:p>
        </p:txBody>
      </p:sp>
      <p:sp>
        <p:nvSpPr>
          <p:cNvPr id="80916" name="Text Box 123"/>
          <p:cNvSpPr txBox="1">
            <a:spLocks noChangeArrowheads="1"/>
          </p:cNvSpPr>
          <p:nvPr/>
        </p:nvSpPr>
        <p:spPr bwMode="auto">
          <a:xfrm>
            <a:off x="5746750" y="34671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ミラー</a:t>
            </a:r>
          </a:p>
        </p:txBody>
      </p: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2436813" y="3165475"/>
            <a:ext cx="873125" cy="1287463"/>
            <a:chOff x="1630" y="2027"/>
            <a:chExt cx="550" cy="811"/>
          </a:xfrm>
        </p:grpSpPr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28" name="Group 109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80953" name="Freeform 101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9" name="Group 40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30" name="Group 41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80959" name="Arc 42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0960" name="Arc 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 w 21600"/>
                        <a:gd name="T3" fmla="*/ 10 h 21600"/>
                        <a:gd name="T4" fmla="*/ 0 w 21600"/>
                        <a:gd name="T5" fmla="*/ 1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ja-JP" altLang="en-US" sz="400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0956" name="Oval 44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0951" name="Line 62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52" name="AutoShape 63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949" name="Line 129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32"/>
          <p:cNvGrpSpPr>
            <a:grpSpLocks/>
          </p:cNvGrpSpPr>
          <p:nvPr/>
        </p:nvGrpSpPr>
        <p:grpSpPr bwMode="auto">
          <a:xfrm>
            <a:off x="4957763" y="2819400"/>
            <a:ext cx="717550" cy="1339850"/>
            <a:chOff x="3151" y="1749"/>
            <a:chExt cx="452" cy="844"/>
          </a:xfrm>
        </p:grpSpPr>
        <p:grpSp>
          <p:nvGrpSpPr>
            <p:cNvPr id="80896" name="Group 125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80938" name="Freeform 103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0897" name="Group 48"/>
              <p:cNvGrpSpPr>
                <a:grpSpLocks/>
              </p:cNvGrpSpPr>
              <p:nvPr/>
            </p:nvGrpSpPr>
            <p:grpSpPr bwMode="auto">
              <a:xfrm rot="-212101">
                <a:off x="3228" y="2052"/>
                <a:ext cx="370" cy="517"/>
                <a:chOff x="3389" y="1057"/>
                <a:chExt cx="370" cy="517"/>
              </a:xfrm>
            </p:grpSpPr>
            <p:grpSp>
              <p:nvGrpSpPr>
                <p:cNvPr id="80898" name="Group 49"/>
                <p:cNvGrpSpPr>
                  <a:grpSpLocks/>
                </p:cNvGrpSpPr>
                <p:nvPr/>
              </p:nvGrpSpPr>
              <p:grpSpPr bwMode="auto">
                <a:xfrm rot="-7825564">
                  <a:off x="3486" y="1179"/>
                  <a:ext cx="395" cy="151"/>
                  <a:chOff x="612" y="3237"/>
                  <a:chExt cx="908" cy="454"/>
                </a:xfrm>
              </p:grpSpPr>
              <p:sp>
                <p:nvSpPr>
                  <p:cNvPr id="80946" name="Arc 50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947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 w 21600"/>
                      <a:gd name="T3" fmla="*/ 10 h 21600"/>
                      <a:gd name="T4" fmla="*/ 0 w 21600"/>
                      <a:gd name="T5" fmla="*/ 1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ja-JP" altLang="en-US" sz="40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0945" name="Oval 52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0940" name="Line 53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41" name="Line 54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42" name="Line 64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43" name="AutoShape 66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937" name="Line 131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65787" name="Oval 187"/>
          <p:cNvSpPr>
            <a:spLocks noChangeArrowheads="1"/>
          </p:cNvSpPr>
          <p:nvPr/>
        </p:nvSpPr>
        <p:spPr bwMode="auto">
          <a:xfrm rot="1512623">
            <a:off x="5603875" y="4945063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grpSp>
        <p:nvGrpSpPr>
          <p:cNvPr id="80901" name="Group 193"/>
          <p:cNvGrpSpPr>
            <a:grpSpLocks/>
          </p:cNvGrpSpPr>
          <p:nvPr/>
        </p:nvGrpSpPr>
        <p:grpSpPr bwMode="auto">
          <a:xfrm>
            <a:off x="5353050" y="4418013"/>
            <a:ext cx="719138" cy="1619250"/>
            <a:chOff x="3901" y="2954"/>
            <a:chExt cx="453" cy="1020"/>
          </a:xfrm>
        </p:grpSpPr>
        <p:sp>
          <p:nvSpPr>
            <p:cNvPr id="80933" name="Freeform 186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1020 h 510"/>
                <a:gd name="T2" fmla="*/ 453 w 227"/>
                <a:gd name="T3" fmla="*/ 566 h 510"/>
                <a:gd name="T4" fmla="*/ 453 w 227"/>
                <a:gd name="T5" fmla="*/ 0 h 510"/>
                <a:gd name="T6" fmla="*/ 0 w 227"/>
                <a:gd name="T7" fmla="*/ 454 h 510"/>
                <a:gd name="T8" fmla="*/ 0 w 227"/>
                <a:gd name="T9" fmla="*/ 102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34" name="Line 189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35" name="Line 191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0921" name="Text Box 221"/>
          <p:cNvSpPr txBox="1">
            <a:spLocks noChangeArrowheads="1"/>
          </p:cNvSpPr>
          <p:nvPr/>
        </p:nvSpPr>
        <p:spPr bwMode="auto">
          <a:xfrm>
            <a:off x="4935538" y="443865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レンズ</a:t>
            </a:r>
          </a:p>
        </p:txBody>
      </p:sp>
      <p:sp>
        <p:nvSpPr>
          <p:cNvPr id="80922" name="Text Box 222"/>
          <p:cNvSpPr txBox="1">
            <a:spLocks noChangeArrowheads="1"/>
          </p:cNvSpPr>
          <p:nvPr/>
        </p:nvSpPr>
        <p:spPr bwMode="auto">
          <a:xfrm>
            <a:off x="5789613" y="5459413"/>
            <a:ext cx="1412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 smtClean="0"/>
              <a:t>スクリーン</a:t>
            </a:r>
          </a:p>
        </p:txBody>
      </p:sp>
      <p:grpSp>
        <p:nvGrpSpPr>
          <p:cNvPr id="80906" name="Group 232"/>
          <p:cNvGrpSpPr>
            <a:grpSpLocks/>
          </p:cNvGrpSpPr>
          <p:nvPr/>
        </p:nvGrpSpPr>
        <p:grpSpPr bwMode="auto">
          <a:xfrm>
            <a:off x="5032375" y="4832350"/>
            <a:ext cx="157163" cy="323850"/>
            <a:chOff x="2968" y="3229"/>
            <a:chExt cx="99" cy="204"/>
          </a:xfrm>
        </p:grpSpPr>
        <p:sp>
          <p:nvSpPr>
            <p:cNvPr id="80926" name="Freeform 224"/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grpSp>
          <p:nvGrpSpPr>
            <p:cNvPr id="80909" name="Group 226"/>
            <p:cNvGrpSpPr>
              <a:grpSpLocks/>
            </p:cNvGrpSpPr>
            <p:nvPr/>
          </p:nvGrpSpPr>
          <p:grpSpPr bwMode="auto">
            <a:xfrm rot="6654216">
              <a:off x="2893" y="3305"/>
              <a:ext cx="189" cy="38"/>
              <a:chOff x="612" y="3237"/>
              <a:chExt cx="908" cy="454"/>
            </a:xfrm>
          </p:grpSpPr>
          <p:sp>
            <p:nvSpPr>
              <p:cNvPr id="80931" name="Arc 227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32" name="Arc 228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10 h 21600"/>
                  <a:gd name="T4" fmla="*/ 0 w 21600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928" name="Oval 229"/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29" name="Line 230"/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  <p:sp>
          <p:nvSpPr>
            <p:cNvPr id="80930" name="Line 231"/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0924" name="Line 218"/>
          <p:cNvSpPr>
            <a:spLocks noChangeShapeType="1"/>
          </p:cNvSpPr>
          <p:nvPr/>
        </p:nvSpPr>
        <p:spPr bwMode="auto">
          <a:xfrm flipV="1">
            <a:off x="5148263" y="4962525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  <p:sp>
        <p:nvSpPr>
          <p:cNvPr id="80925" name="Line 220"/>
          <p:cNvSpPr>
            <a:spLocks noChangeShapeType="1"/>
          </p:cNvSpPr>
          <p:nvPr/>
        </p:nvSpPr>
        <p:spPr bwMode="auto">
          <a:xfrm>
            <a:off x="5132388" y="5024438"/>
            <a:ext cx="461962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4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963E-6 L 0.03281 0.01575 " pathEditMode="relative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-1.38889E-6 -2.59259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9948 0.127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実験の概要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Experiment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5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簡単お手軽、重力波検出！</a:t>
            </a:r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簡単な干渉計を作</a:t>
            </a:r>
            <a:r>
              <a:rPr lang="ja-JP" altLang="en-US" dirty="0" smtClean="0"/>
              <a:t>る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干渉縞の光量変化を測る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どのようなノイズが含まれているかを解析して調べる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重力波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見つける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96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ATA@W801704WAGXT3PP7" val="4672"/>
</p:tagLst>
</file>

<file path=ppt/theme/theme1.xml><?xml version="1.0" encoding="utf-8"?>
<a:theme xmlns:a="http://schemas.openxmlformats.org/drawingml/2006/main" name="トワイライト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トワイライト.thmx</Template>
  <TotalTime>474</TotalTime>
  <Words>763</Words>
  <Application>Microsoft Macintosh PowerPoint</Application>
  <PresentationFormat>画面に合わせる (4:3)</PresentationFormat>
  <Paragraphs>225</Paragraphs>
  <Slides>30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トワイライト</vt:lpstr>
      <vt:lpstr>プロジェクト研究発表 重力波天文学</vt:lpstr>
      <vt:lpstr>重力波とは何か？ </vt:lpstr>
      <vt:lpstr>重力波とは</vt:lpstr>
      <vt:lpstr>motivation</vt:lpstr>
      <vt:lpstr>宇宙の歴史</vt:lpstr>
      <vt:lpstr>重力波は弱い</vt:lpstr>
      <vt:lpstr>レーザー干渉計による 重力波検出の原理</vt:lpstr>
      <vt:lpstr>実験の概要</vt:lpstr>
      <vt:lpstr>簡単お手軽、重力波検出！</vt:lpstr>
      <vt:lpstr>マイケルソン干渉計</vt:lpstr>
      <vt:lpstr>PowerPoint プレゼンテーション</vt:lpstr>
      <vt:lpstr>PowerPoint プレゼンテーション</vt:lpstr>
      <vt:lpstr>変位を電気信号へ</vt:lpstr>
      <vt:lpstr>ミッドフリンジにロック</vt:lpstr>
      <vt:lpstr>フィードバック回路</vt:lpstr>
      <vt:lpstr>簡単お手軽、重力波検出！</vt:lpstr>
      <vt:lpstr>測定したデータ</vt:lpstr>
      <vt:lpstr>簡単お手軽、重力波検出！</vt:lpstr>
      <vt:lpstr>解析の仕方</vt:lpstr>
      <vt:lpstr>解析の手順</vt:lpstr>
      <vt:lpstr>PowerPoint プレゼンテーション</vt:lpstr>
      <vt:lpstr>重力波の検出</vt:lpstr>
      <vt:lpstr>理論的な波形との相関を評価する</vt:lpstr>
      <vt:lpstr>結果と考察</vt:lpstr>
      <vt:lpstr>結論</vt:lpstr>
      <vt:lpstr>PowerPoint プレゼンテーション</vt:lpstr>
      <vt:lpstr>PowerPoint プレゼンテーション</vt:lpstr>
      <vt:lpstr>PowerPoint プレゼンテーション</vt:lpstr>
      <vt:lpstr>感度を上げるには？</vt:lpstr>
      <vt:lpstr>おわり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プロジェクト研究発表 重力波天文学</dc:title>
  <dc:creator>杉岡 新</dc:creator>
  <cp:lastModifiedBy>杉岡 新</cp:lastModifiedBy>
  <cp:revision>181</cp:revision>
  <dcterms:created xsi:type="dcterms:W3CDTF">2013-03-07T12:19:38Z</dcterms:created>
  <dcterms:modified xsi:type="dcterms:W3CDTF">2013-03-08T08:13:59Z</dcterms:modified>
</cp:coreProperties>
</file>