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32" r:id="rId2"/>
    <p:sldId id="280" r:id="rId3"/>
    <p:sldId id="282" r:id="rId4"/>
    <p:sldId id="330" r:id="rId5"/>
    <p:sldId id="323" r:id="rId6"/>
    <p:sldId id="322" r:id="rId7"/>
    <p:sldId id="289" r:id="rId8"/>
    <p:sldId id="318" r:id="rId9"/>
    <p:sldId id="292" r:id="rId10"/>
    <p:sldId id="325" r:id="rId11"/>
    <p:sldId id="338" r:id="rId12"/>
    <p:sldId id="337" r:id="rId13"/>
    <p:sldId id="336" r:id="rId14"/>
    <p:sldId id="334" r:id="rId15"/>
    <p:sldId id="331"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5968" autoAdjust="0"/>
  </p:normalViewPr>
  <p:slideViewPr>
    <p:cSldViewPr>
      <p:cViewPr>
        <p:scale>
          <a:sx n="80" d="100"/>
          <a:sy n="80" d="100"/>
        </p:scale>
        <p:origin x="-2514" y="-7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1F96A-53F0-4C2E-A698-6949EC8F153C}" type="datetimeFigureOut">
              <a:rPr kumimoji="1" lang="ja-JP" altLang="en-US" smtClean="0"/>
              <a:t>2014/12/15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FD0D4-38C0-48A3-9D88-B49C35C629ED}" type="slidenum">
              <a:rPr kumimoji="1" lang="ja-JP" altLang="en-US" smtClean="0"/>
              <a:t>‹#›</a:t>
            </a:fld>
            <a:endParaRPr kumimoji="1" lang="ja-JP" altLang="en-US"/>
          </a:p>
        </p:txBody>
      </p:sp>
    </p:spTree>
    <p:extLst>
      <p:ext uri="{BB962C8B-B14F-4D97-AF65-F5344CB8AC3E}">
        <p14:creationId xmlns:p14="http://schemas.microsoft.com/office/powerpoint/2010/main" val="4970761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過去の宇宙線強度変動や太陽活動によるモジュレーションを探索するとき、宇宙線生成核種は重要な情報をもたらしているが詳細を評価するためには、宇宙線の変動、太陽活動、大気運動が良く分かっている現在の宇宙線生成核種の変動について調べておく必要がある。</a:t>
            </a:r>
            <a:endParaRPr kumimoji="1" lang="en-US" altLang="ja-JP" dirty="0" smtClean="0"/>
          </a:p>
          <a:p>
            <a:r>
              <a:rPr kumimoji="1" lang="en-US" altLang="ja-JP" dirty="0" smtClean="0"/>
              <a:t>Back to the objects,</a:t>
            </a:r>
            <a:r>
              <a:rPr kumimoji="1" lang="en-US" altLang="ja-JP" baseline="0" dirty="0" smtClean="0"/>
              <a:t> which is Quest........................................... C14 and Be-10 is available for the study. Because they are radioisotopes with the half life of 5730 year and 1 million years. However, these </a:t>
            </a:r>
            <a:r>
              <a:rPr kumimoji="1" lang="en-US" altLang="ja-JP" baseline="0" dirty="0" err="1" smtClean="0"/>
              <a:t>cosmogenic</a:t>
            </a:r>
            <a:r>
              <a:rPr kumimoji="1" lang="en-US" altLang="ja-JP" baseline="0" dirty="0" smtClean="0"/>
              <a:t> nuclide are influenced by the atmosphere and aerosol as well as the cosmic rays and solar activities.</a:t>
            </a:r>
          </a:p>
          <a:p>
            <a:r>
              <a:rPr kumimoji="1" lang="en-US" altLang="ja-JP" baseline="0" dirty="0" smtClean="0"/>
              <a:t>Therefore, it is important to study the </a:t>
            </a:r>
            <a:r>
              <a:rPr kumimoji="1" lang="en-US" altLang="ja-JP" baseline="0" dirty="0" err="1" smtClean="0"/>
              <a:t>behaviour</a:t>
            </a:r>
            <a:r>
              <a:rPr kumimoji="1" lang="en-US" altLang="ja-JP" baseline="0" dirty="0" smtClean="0"/>
              <a:t> of </a:t>
            </a:r>
            <a:r>
              <a:rPr kumimoji="1" lang="en-US" altLang="ja-JP" baseline="0" dirty="0" err="1" smtClean="0"/>
              <a:t>cosmogenic</a:t>
            </a:r>
            <a:r>
              <a:rPr kumimoji="1" lang="en-US" altLang="ja-JP" baseline="0" dirty="0" smtClean="0"/>
              <a:t> nuclide at present because we have evidently these information such as weather data. The effort is able to feedback to the quest.</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334AB63-5C34-4750-AAB1-2B68A60D45F9}" type="slidenum">
              <a:rPr lang="en-US" altLang="ja-JP" smtClean="0"/>
              <a:pPr>
                <a:defRPr/>
              </a:pPr>
              <a:t>2</a:t>
            </a:fld>
            <a:endParaRPr lang="en-US" altLang="ja-JP"/>
          </a:p>
        </p:txBody>
      </p:sp>
    </p:spTree>
    <p:extLst>
      <p:ext uri="{BB962C8B-B14F-4D97-AF65-F5344CB8AC3E}">
        <p14:creationId xmlns:p14="http://schemas.microsoft.com/office/powerpoint/2010/main" val="241568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宇宙線は太陽活動や地磁気の影響を受けて地球大気に入射してくる。</a:t>
            </a:r>
            <a:r>
              <a:rPr kumimoji="1" lang="en-US" altLang="ja-JP" dirty="0" smtClean="0"/>
              <a:t>Be-7</a:t>
            </a:r>
            <a:r>
              <a:rPr kumimoji="1" lang="ja-JP" altLang="en-US" dirty="0" smtClean="0"/>
              <a:t>は宇宙線が大気と衝突して核カスケードにより生成された中性子などが窒素、酸素などを壊して生成され、大気中で酸化してエアロゾルに付着し地表に降下してくる。生成率は成層圏下部および対流圏上部が多いので、</a:t>
            </a:r>
            <a:r>
              <a:rPr kumimoji="1" lang="en-US" altLang="ja-JP" dirty="0" smtClean="0"/>
              <a:t>Be-7</a:t>
            </a:r>
            <a:r>
              <a:rPr kumimoji="1" lang="ja-JP" altLang="en-US" dirty="0" smtClean="0"/>
              <a:t>濃度変動は圏界面付近の大気運動にも影響を受けることになる。</a:t>
            </a:r>
            <a:endParaRPr kumimoji="1" lang="en-US" altLang="ja-JP" dirty="0" smtClean="0"/>
          </a:p>
          <a:p>
            <a:r>
              <a:rPr kumimoji="1" lang="en-US" altLang="ja-JP" dirty="0" smtClean="0"/>
              <a:t>Cosmic rays,</a:t>
            </a:r>
            <a:r>
              <a:rPr kumimoji="1" lang="en-US" altLang="ja-JP" baseline="0" dirty="0" smtClean="0"/>
              <a:t> after modulated by solar activity and geomagnetic fields, come to the atmosphere. By collision with the air elements, the produced secondary particles. They again collide the air elements and produced </a:t>
            </a:r>
            <a:r>
              <a:rPr kumimoji="1" lang="en-US" altLang="ja-JP" baseline="0" dirty="0" err="1" smtClean="0"/>
              <a:t>cosmogenic</a:t>
            </a:r>
            <a:r>
              <a:rPr kumimoji="1" lang="en-US" altLang="ja-JP" baseline="0" dirty="0" smtClean="0"/>
              <a:t> nuclide. C14 quickly oxidized in the atmosphere becomes carbon dioxide. As it is gas, they have advection and diffusion. Be-7 attaching aerosol just fall down </a:t>
            </a:r>
            <a:r>
              <a:rPr kumimoji="1" lang="en-US" altLang="ja-JP" baseline="0" dirty="0" err="1" smtClean="0"/>
              <a:t>althoug</a:t>
            </a:r>
            <a:r>
              <a:rPr kumimoji="1" lang="en-US" altLang="ja-JP" baseline="0" dirty="0" smtClean="0"/>
              <a:t> they also have the influence of air-mass motion.</a:t>
            </a:r>
          </a:p>
        </p:txBody>
      </p:sp>
      <p:sp>
        <p:nvSpPr>
          <p:cNvPr id="4" name="スライド番号プレースホルダー 3"/>
          <p:cNvSpPr>
            <a:spLocks noGrp="1"/>
          </p:cNvSpPr>
          <p:nvPr>
            <p:ph type="sldNum" sz="quarter" idx="10"/>
          </p:nvPr>
        </p:nvSpPr>
        <p:spPr/>
        <p:txBody>
          <a:bodyPr/>
          <a:lstStyle/>
          <a:p>
            <a:pPr>
              <a:defRPr/>
            </a:pPr>
            <a:fld id="{2334AB63-5C34-4750-AAB1-2B68A60D45F9}" type="slidenum">
              <a:rPr lang="en-US" altLang="ja-JP" smtClean="0"/>
              <a:pPr>
                <a:defRPr/>
              </a:pPr>
              <a:t>3</a:t>
            </a:fld>
            <a:endParaRPr lang="en-US" altLang="ja-JP"/>
          </a:p>
        </p:txBody>
      </p:sp>
    </p:spTree>
    <p:extLst>
      <p:ext uri="{BB962C8B-B14F-4D97-AF65-F5344CB8AC3E}">
        <p14:creationId xmlns:p14="http://schemas.microsoft.com/office/powerpoint/2010/main" val="36185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D6247-4707-4CB6-BBC5-DBF72A883C41}" type="slidenum">
              <a:rPr lang="en-US" altLang="ja-JP"/>
              <a:pPr/>
              <a:t>5</a:t>
            </a:fld>
            <a:endParaRPr lang="en-US" altLang="ja-JP"/>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14832" y="4343216"/>
            <a:ext cx="5028338" cy="4115168"/>
          </a:xfrm>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07D2B-B3CA-4143-B862-0CAE73F6E2EB}" type="slidenum">
              <a:rPr lang="en-US" altLang="ja-JP"/>
              <a:pPr/>
              <a:t>6</a:t>
            </a:fld>
            <a:endParaRPr lang="en-US" altLang="ja-JP"/>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14832" y="4343216"/>
            <a:ext cx="5028338" cy="4115168"/>
          </a:xfrm>
        </p:spPr>
        <p:txBody>
          <a:bodyPr/>
          <a:lstStyle/>
          <a:p>
            <a:r>
              <a:rPr lang="ja-JP" altLang="en-US"/>
              <a:t>次に，観測地点について説明します。</a:t>
            </a:r>
          </a:p>
          <a:p>
            <a:r>
              <a:rPr lang="ja-JP" altLang="en-US"/>
              <a:t>我々は山形とアイスランドに同じ</a:t>
            </a:r>
            <a:r>
              <a:rPr lang="en-US" altLang="ja-JP"/>
              <a:t>Be-7</a:t>
            </a:r>
            <a:r>
              <a:rPr lang="ja-JP" altLang="en-US"/>
              <a:t>捕集システムを設置し，連続観測を行っています。</a:t>
            </a:r>
          </a:p>
          <a:p>
            <a:r>
              <a:rPr lang="ja-JP" altLang="en-US"/>
              <a:t>山形は中緯度，アイスランドは高緯度となっており，その場所での宇宙線強度には緯度効果の影響が現れます。</a:t>
            </a:r>
          </a:p>
          <a:p>
            <a:r>
              <a:rPr lang="en-US" altLang="ja-JP"/>
              <a:t>Cut-off rigidity</a:t>
            </a:r>
            <a:r>
              <a:rPr lang="ja-JP" altLang="en-US"/>
              <a:t>は宇宙線の入りにくさを示す指標で，値が大きいほど低エネルギー宇宙線が入りにくいことを表します。</a:t>
            </a:r>
          </a:p>
          <a:p>
            <a:r>
              <a:rPr lang="ja-JP" altLang="en-US"/>
              <a:t>従って，宇宙線強度はアイスランドの方が強くなっています。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Be-7</a:t>
            </a:r>
            <a:r>
              <a:rPr kumimoji="1" lang="ja-JP" altLang="en-US" dirty="0" smtClean="0"/>
              <a:t>濃度の年変動と太陽黒点数、</a:t>
            </a:r>
            <a:r>
              <a:rPr kumimoji="1" lang="en-US" altLang="ja-JP" dirty="0" smtClean="0"/>
              <a:t>Thule</a:t>
            </a:r>
            <a:r>
              <a:rPr kumimoji="1" lang="ja-JP" altLang="en-US" dirty="0" smtClean="0"/>
              <a:t>の中性子強度の比較を示す。青とピンクの棒グラフは、各々山形とアイスランドの</a:t>
            </a:r>
            <a:r>
              <a:rPr kumimoji="1" lang="en-US" altLang="ja-JP" dirty="0" smtClean="0"/>
              <a:t>Be-7</a:t>
            </a:r>
            <a:r>
              <a:rPr kumimoji="1" lang="ja-JP" altLang="en-US" dirty="0" smtClean="0"/>
              <a:t>濃度であり、黄色および緑の点による線が太陽黒点数、中性子強度である。太陽黒点数と逆相関であり中性子と良い相関を示している。山形の</a:t>
            </a:r>
            <a:r>
              <a:rPr kumimoji="1" lang="en-US" altLang="ja-JP" dirty="0" smtClean="0"/>
              <a:t>Be-7</a:t>
            </a:r>
            <a:r>
              <a:rPr kumimoji="1" lang="ja-JP" altLang="en-US" dirty="0" smtClean="0"/>
              <a:t>濃度はアイスランドの</a:t>
            </a:r>
            <a:r>
              <a:rPr kumimoji="1" lang="en-US" altLang="ja-JP" dirty="0" smtClean="0"/>
              <a:t>2.3</a:t>
            </a:r>
            <a:r>
              <a:rPr kumimoji="1" lang="ja-JP" altLang="en-US" dirty="0" smtClean="0"/>
              <a:t>倍である。山形の</a:t>
            </a:r>
            <a:r>
              <a:rPr kumimoji="1" lang="en-US" altLang="ja-JP" dirty="0" smtClean="0"/>
              <a:t>Be-7</a:t>
            </a:r>
            <a:r>
              <a:rPr kumimoji="1" lang="ja-JP" altLang="en-US" dirty="0" smtClean="0"/>
              <a:t>濃度と中性子強度の変動は良い相関を示しているが、</a:t>
            </a:r>
            <a:r>
              <a:rPr kumimoji="1" lang="en-US" altLang="ja-JP" dirty="0" smtClean="0"/>
              <a:t>Be-7</a:t>
            </a:r>
            <a:r>
              <a:rPr kumimoji="1" lang="ja-JP" altLang="en-US" dirty="0" smtClean="0"/>
              <a:t>濃度の変動強度は上昇期および下降期ともに中性子の約</a:t>
            </a:r>
            <a:r>
              <a:rPr kumimoji="1" lang="en-US" altLang="ja-JP" dirty="0" smtClean="0"/>
              <a:t>3</a:t>
            </a:r>
            <a:r>
              <a:rPr kumimoji="1" lang="ja-JP" altLang="en-US" dirty="0" smtClean="0"/>
              <a:t>倍である。</a:t>
            </a:r>
            <a:r>
              <a:rPr kumimoji="1" lang="ja-JP" altLang="en-US" b="1" u="sng" baseline="0" dirty="0" smtClean="0">
                <a:solidFill>
                  <a:srgbClr val="FF0000"/>
                </a:solidFill>
              </a:rPr>
              <a:t>表を示す。</a:t>
            </a:r>
            <a:r>
              <a:rPr kumimoji="1" lang="en-US" altLang="ja-JP" b="1" u="sng" baseline="0" dirty="0" smtClean="0">
                <a:solidFill>
                  <a:srgbClr val="FF0000"/>
                </a:solidFill>
              </a:rPr>
              <a:t> </a:t>
            </a:r>
            <a:r>
              <a:rPr kumimoji="1" lang="ja-JP" altLang="en-US" b="0" u="none" baseline="0" dirty="0" smtClean="0">
                <a:solidFill>
                  <a:srgbClr val="FF0000"/>
                </a:solidFill>
              </a:rPr>
              <a:t>これはなにを表しているか？</a:t>
            </a:r>
            <a:r>
              <a:rPr kumimoji="1" lang="en-US" altLang="ja-JP" dirty="0" smtClean="0"/>
              <a:t>This is the yearly profile</a:t>
            </a:r>
            <a:r>
              <a:rPr kumimoji="1" lang="en-US" altLang="ja-JP" baseline="0" dirty="0" smtClean="0"/>
              <a:t> from the daily data. The blue is Be-7. Yellow is </a:t>
            </a:r>
            <a:r>
              <a:rPr kumimoji="1" lang="en-US" altLang="ja-JP" baseline="0" dirty="0" err="1" smtClean="0"/>
              <a:t>ssn</a:t>
            </a:r>
            <a:r>
              <a:rPr kumimoji="1" lang="en-US" altLang="ja-JP" baseline="0" dirty="0" smtClean="0"/>
              <a:t>. Green is neutrons at Thule which is cut-off 0.</a:t>
            </a:r>
          </a:p>
          <a:p>
            <a:r>
              <a:rPr kumimoji="1" lang="en-US" altLang="ja-JP" baseline="0" dirty="0" smtClean="0"/>
              <a:t>Also, you see the anti-phase. One point is the variation is 3 times greater than the neutron. What is this?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334AB63-5C34-4750-AAB1-2B68A60D45F9}" type="slidenum">
              <a:rPr lang="en-US" altLang="ja-JP" smtClean="0"/>
              <a:pPr>
                <a:defRPr/>
              </a:pPr>
              <a:t>7</a:t>
            </a:fld>
            <a:endParaRPr lang="en-US" altLang="ja-JP"/>
          </a:p>
        </p:txBody>
      </p:sp>
    </p:spTree>
    <p:extLst>
      <p:ext uri="{BB962C8B-B14F-4D97-AF65-F5344CB8AC3E}">
        <p14:creationId xmlns:p14="http://schemas.microsoft.com/office/powerpoint/2010/main" val="30683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Be-7</a:t>
            </a:r>
            <a:r>
              <a:rPr kumimoji="1" lang="ja-JP" altLang="en-US" dirty="0" smtClean="0"/>
              <a:t>の濃度は</a:t>
            </a:r>
            <a:r>
              <a:rPr kumimoji="1" lang="en-US" altLang="ja-JP" dirty="0" smtClean="0"/>
              <a:t>production rate</a:t>
            </a:r>
            <a:r>
              <a:rPr kumimoji="1" lang="ja-JP" altLang="en-US" dirty="0" smtClean="0"/>
              <a:t>と大気</a:t>
            </a:r>
            <a:r>
              <a:rPr kumimoji="1" lang="en-US" altLang="ja-JP" dirty="0" smtClean="0"/>
              <a:t>Box</a:t>
            </a:r>
            <a:r>
              <a:rPr kumimoji="1" lang="ja-JP" altLang="en-US" dirty="0" smtClean="0"/>
              <a:t>モデルにより計算する。下図は</a:t>
            </a:r>
            <a:r>
              <a:rPr kumimoji="1" lang="en-US" altLang="ja-JP" dirty="0" err="1" smtClean="0"/>
              <a:t>expacs</a:t>
            </a:r>
            <a:r>
              <a:rPr kumimoji="1" lang="ja-JP" altLang="en-US" dirty="0" smtClean="0"/>
              <a:t>の計算による極域および中緯度の各年の高度分布、中緯度の経度に対する</a:t>
            </a:r>
            <a:r>
              <a:rPr kumimoji="1" lang="en-US" altLang="ja-JP" dirty="0" smtClean="0"/>
              <a:t>production rate</a:t>
            </a:r>
            <a:r>
              <a:rPr kumimoji="1" lang="ja-JP" altLang="en-US" dirty="0" smtClean="0"/>
              <a:t>である。日本上空は寒帯ジェットが通過しているので経度方向の計算も必要。</a:t>
            </a:r>
            <a:endParaRPr kumimoji="1" lang="ja-JP" altLang="en-US" dirty="0"/>
          </a:p>
        </p:txBody>
      </p:sp>
      <p:sp>
        <p:nvSpPr>
          <p:cNvPr id="4" name="スライド番号プレースホルダー 3"/>
          <p:cNvSpPr>
            <a:spLocks noGrp="1"/>
          </p:cNvSpPr>
          <p:nvPr>
            <p:ph type="sldNum" sz="quarter" idx="10"/>
          </p:nvPr>
        </p:nvSpPr>
        <p:spPr/>
        <p:txBody>
          <a:bodyPr/>
          <a:lstStyle/>
          <a:p>
            <a:fld id="{86BFD0D4-38C0-48A3-9D88-B49C35C629ED}" type="slidenum">
              <a:rPr kumimoji="1" lang="ja-JP" altLang="en-US" smtClean="0"/>
              <a:t>8</a:t>
            </a:fld>
            <a:endParaRPr kumimoji="1" lang="ja-JP" altLang="en-US"/>
          </a:p>
        </p:txBody>
      </p:sp>
    </p:spTree>
    <p:extLst>
      <p:ext uri="{BB962C8B-B14F-4D97-AF65-F5344CB8AC3E}">
        <p14:creationId xmlns:p14="http://schemas.microsoft.com/office/powerpoint/2010/main" val="222799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中緯度および極域に成層圏および対流圏の２</a:t>
            </a:r>
            <a:r>
              <a:rPr kumimoji="1" lang="en-US" altLang="ja-JP" dirty="0" smtClean="0"/>
              <a:t>box</a:t>
            </a:r>
            <a:r>
              <a:rPr kumimoji="1" lang="ja-JP" altLang="en-US" dirty="0" smtClean="0"/>
              <a:t>を作り、極域からの大気移流を考える。</a:t>
            </a:r>
            <a:r>
              <a:rPr kumimoji="1" lang="en-US" altLang="ja-JP" dirty="0" smtClean="0"/>
              <a:t>Ks</a:t>
            </a:r>
            <a:r>
              <a:rPr kumimoji="1" lang="ja-JP" altLang="en-US" dirty="0" smtClean="0"/>
              <a:t>および</a:t>
            </a:r>
            <a:r>
              <a:rPr kumimoji="1" lang="en-US" altLang="ja-JP" dirty="0" err="1" smtClean="0"/>
              <a:t>Kt</a:t>
            </a:r>
            <a:r>
              <a:rPr kumimoji="1" lang="ja-JP" altLang="en-US" dirty="0" smtClean="0"/>
              <a:t>は、成層圏、対流圏内の滞在時間を表す。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（詳しい説明はしなくて良い）</a:t>
            </a:r>
            <a:endParaRPr kumimoji="1" lang="ja-JP" altLang="en-US" dirty="0"/>
          </a:p>
        </p:txBody>
      </p:sp>
      <p:sp>
        <p:nvSpPr>
          <p:cNvPr id="4" name="スライド番号プレースホルダー 3"/>
          <p:cNvSpPr>
            <a:spLocks noGrp="1"/>
          </p:cNvSpPr>
          <p:nvPr>
            <p:ph type="sldNum" sz="quarter" idx="10"/>
          </p:nvPr>
        </p:nvSpPr>
        <p:spPr/>
        <p:txBody>
          <a:bodyPr/>
          <a:lstStyle/>
          <a:p>
            <a:fld id="{86BFD0D4-38C0-48A3-9D88-B49C35C629ED}" type="slidenum">
              <a:rPr kumimoji="1" lang="ja-JP" altLang="en-US" smtClean="0"/>
              <a:t>9</a:t>
            </a:fld>
            <a:endParaRPr kumimoji="1" lang="ja-JP" altLang="en-US"/>
          </a:p>
        </p:txBody>
      </p:sp>
    </p:spTree>
    <p:extLst>
      <p:ext uri="{BB962C8B-B14F-4D97-AF65-F5344CB8AC3E}">
        <p14:creationId xmlns:p14="http://schemas.microsoft.com/office/powerpoint/2010/main" val="314755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66909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25426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210380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240718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98317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426732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268096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20181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245818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263462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C2F54-A911-4B22-A72F-262C1B30E4F5}" type="datetimeFigureOut">
              <a:rPr kumimoji="1" lang="ja-JP" altLang="en-US" smtClean="0"/>
              <a:t>2014/12/15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159455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C2F54-A911-4B22-A72F-262C1B30E4F5}" type="datetimeFigureOut">
              <a:rPr kumimoji="1" lang="ja-JP" altLang="en-US" smtClean="0"/>
              <a:t>2014/12/15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CD0DE-9BFD-4B89-B902-0B698B13EA50}" type="slidenum">
              <a:rPr kumimoji="1" lang="ja-JP" altLang="en-US" smtClean="0"/>
              <a:t>‹#›</a:t>
            </a:fld>
            <a:endParaRPr kumimoji="1" lang="ja-JP" altLang="en-US"/>
          </a:p>
        </p:txBody>
      </p:sp>
    </p:spTree>
    <p:extLst>
      <p:ext uri="{BB962C8B-B14F-4D97-AF65-F5344CB8AC3E}">
        <p14:creationId xmlns:p14="http://schemas.microsoft.com/office/powerpoint/2010/main" val="1198911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62000" y="4221163"/>
            <a:ext cx="7543800" cy="1752600"/>
          </a:xfrm>
        </p:spPr>
        <p:txBody>
          <a:bodyPr>
            <a:normAutofit/>
          </a:bodyPr>
          <a:lstStyle/>
          <a:p>
            <a:pPr eaLnBrk="1" hangingPunct="1">
              <a:lnSpc>
                <a:spcPct val="80000"/>
              </a:lnSpc>
            </a:pPr>
            <a:r>
              <a:rPr lang="ja-JP" altLang="en-US" sz="1400" b="1" dirty="0" smtClean="0">
                <a:latin typeface="ＭＳ Ｐゴシック" charset="-128"/>
              </a:rPr>
              <a:t>山形大：櫻井敬久</a:t>
            </a:r>
            <a:r>
              <a:rPr lang="en-US" altLang="ja-JP" sz="1400" b="1" dirty="0" smtClean="0">
                <a:latin typeface="ＭＳ Ｐゴシック" charset="-128"/>
              </a:rPr>
              <a:t>(</a:t>
            </a:r>
            <a:r>
              <a:rPr lang="ja-JP" altLang="en-US" sz="1400" b="1" dirty="0" smtClean="0">
                <a:latin typeface="ＭＳ Ｐゴシック" charset="-128"/>
              </a:rPr>
              <a:t>企画部）、紅林泰、菊池聡、乾恵美子、門叶冬樹</a:t>
            </a:r>
            <a:r>
              <a:rPr lang="en-US" altLang="ja-JP" sz="1400" b="1" dirty="0" smtClean="0">
                <a:latin typeface="ＭＳ Ｐゴシック" charset="-128"/>
              </a:rPr>
              <a:t>, </a:t>
            </a:r>
            <a:r>
              <a:rPr lang="ja-JP" altLang="en-US" sz="1400" b="1" dirty="0" smtClean="0">
                <a:latin typeface="ＭＳ Ｐゴシック" charset="-128"/>
              </a:rPr>
              <a:t>武山美麗、飯泉寛子</a:t>
            </a:r>
          </a:p>
          <a:p>
            <a:pPr eaLnBrk="1" hangingPunct="1">
              <a:lnSpc>
                <a:spcPct val="80000"/>
              </a:lnSpc>
            </a:pPr>
            <a:r>
              <a:rPr lang="ja-JP" altLang="en-US" sz="1400" b="1" dirty="0" smtClean="0">
                <a:latin typeface="ＭＳ Ｐゴシック" charset="-128"/>
              </a:rPr>
              <a:t>名古屋大</a:t>
            </a:r>
            <a:r>
              <a:rPr lang="en-US" altLang="ja-JP" sz="1400" b="1" dirty="0" smtClean="0">
                <a:latin typeface="ＭＳ Ｐゴシック" charset="-128"/>
              </a:rPr>
              <a:t>STE</a:t>
            </a:r>
            <a:r>
              <a:rPr lang="ja-JP" altLang="en-US" sz="1400" b="1" dirty="0" smtClean="0">
                <a:latin typeface="ＭＳ Ｐゴシック" charset="-128"/>
              </a:rPr>
              <a:t>：増田公明、松原豊</a:t>
            </a:r>
          </a:p>
          <a:p>
            <a:pPr eaLnBrk="1" hangingPunct="1">
              <a:lnSpc>
                <a:spcPct val="80000"/>
              </a:lnSpc>
            </a:pPr>
            <a:r>
              <a:rPr lang="ja-JP" altLang="en-US" sz="1400" b="1" dirty="0" smtClean="0">
                <a:latin typeface="ＭＳ Ｐゴシック" charset="-128"/>
              </a:rPr>
              <a:t>極地研：門倉昭、佐藤夏雄、</a:t>
            </a:r>
            <a:r>
              <a:rPr lang="en-US" altLang="ja-JP" sz="1200" b="1" dirty="0" smtClean="0"/>
              <a:t>G. </a:t>
            </a:r>
            <a:r>
              <a:rPr lang="en-US" altLang="ja-JP" sz="1200" b="1" dirty="0" err="1" smtClean="0"/>
              <a:t>Bjornsson</a:t>
            </a:r>
            <a:r>
              <a:rPr lang="en-US" altLang="ja-JP" sz="1200" b="1" dirty="0" smtClean="0"/>
              <a:t>(</a:t>
            </a:r>
            <a:r>
              <a:rPr lang="ja-JP" altLang="en-US" sz="1200" b="1" dirty="0" smtClean="0"/>
              <a:t>アイスランド大）</a:t>
            </a:r>
            <a:endParaRPr lang="ja-JP" altLang="en-US" sz="1200" b="1" dirty="0" smtClean="0">
              <a:latin typeface="ＭＳ Ｐゴシック" charset="-128"/>
            </a:endParaRPr>
          </a:p>
          <a:p>
            <a:pPr eaLnBrk="1" hangingPunct="1">
              <a:lnSpc>
                <a:spcPct val="80000"/>
              </a:lnSpc>
            </a:pPr>
            <a:r>
              <a:rPr lang="ja-JP" altLang="en-US" sz="1400" b="1" dirty="0" smtClean="0">
                <a:latin typeface="ＭＳ Ｐゴシック" charset="-128"/>
              </a:rPr>
              <a:t>東京海洋大：大橋英雄、鈴木芙美江</a:t>
            </a:r>
            <a:endParaRPr lang="en-US" altLang="ja-JP" sz="1400" b="1" dirty="0" smtClean="0">
              <a:latin typeface="ＭＳ Ｐゴシック" charset="-128"/>
            </a:endParaRPr>
          </a:p>
          <a:p>
            <a:pPr eaLnBrk="1" hangingPunct="1">
              <a:lnSpc>
                <a:spcPct val="80000"/>
              </a:lnSpc>
            </a:pPr>
            <a:r>
              <a:rPr lang="ja-JP" altLang="en-US" sz="1400" b="1" dirty="0" smtClean="0">
                <a:latin typeface="ＭＳ Ｐゴシック" charset="-128"/>
              </a:rPr>
              <a:t>武蔵野美大：宮原ひろ子</a:t>
            </a:r>
            <a:endParaRPr lang="en-US" altLang="ja-JP" sz="1400" b="1" dirty="0" smtClean="0">
              <a:latin typeface="ＭＳ Ｐゴシック" charset="-128"/>
            </a:endParaRPr>
          </a:p>
          <a:p>
            <a:pPr eaLnBrk="1" hangingPunct="1">
              <a:lnSpc>
                <a:spcPct val="80000"/>
              </a:lnSpc>
            </a:pPr>
            <a:r>
              <a:rPr lang="en-US" altLang="ja-JP" sz="1400" b="1" dirty="0" err="1" smtClean="0">
                <a:latin typeface="ＭＳ Ｐゴシック" charset="-128"/>
              </a:rPr>
              <a:t>Mahidoi</a:t>
            </a:r>
            <a:r>
              <a:rPr lang="en-US" altLang="ja-JP" sz="1400" b="1" dirty="0" smtClean="0">
                <a:latin typeface="ＭＳ Ｐゴシック" charset="-128"/>
              </a:rPr>
              <a:t> Univ.: D. </a:t>
            </a:r>
            <a:r>
              <a:rPr lang="en-US" altLang="ja-JP" sz="1400" b="1" dirty="0" err="1" smtClean="0">
                <a:latin typeface="ＭＳ Ｐゴシック" charset="-128"/>
              </a:rPr>
              <a:t>Ruffolo</a:t>
            </a:r>
            <a:endParaRPr lang="ja-JP" altLang="en-US" sz="1400" b="1" dirty="0" smtClean="0">
              <a:latin typeface="ＭＳ Ｐゴシック" charset="-128"/>
            </a:endParaRPr>
          </a:p>
          <a:p>
            <a:pPr eaLnBrk="1" hangingPunct="1">
              <a:lnSpc>
                <a:spcPct val="80000"/>
              </a:lnSpc>
            </a:pPr>
            <a:r>
              <a:rPr lang="en-US" altLang="ja-JP" sz="1400" b="1" dirty="0" smtClean="0">
                <a:latin typeface="ＭＳ Ｐゴシック" charset="-128"/>
              </a:rPr>
              <a:t>UMSA IIF</a:t>
            </a:r>
            <a:r>
              <a:rPr lang="ja-JP" altLang="en-US" sz="1400" b="1" dirty="0" smtClean="0">
                <a:latin typeface="ＭＳ Ｐゴシック" charset="-128"/>
              </a:rPr>
              <a:t>：</a:t>
            </a:r>
            <a:r>
              <a:rPr lang="en-US" altLang="ja-JP" sz="1400" b="1" dirty="0" err="1" smtClean="0">
                <a:latin typeface="ＭＳ Ｐゴシック" charset="-128"/>
              </a:rPr>
              <a:t>W.Tavella</a:t>
            </a:r>
            <a:endParaRPr lang="en-US" altLang="ja-JP" sz="1400" b="1" dirty="0" smtClean="0"/>
          </a:p>
          <a:p>
            <a:pPr eaLnBrk="1" hangingPunct="1">
              <a:lnSpc>
                <a:spcPct val="80000"/>
              </a:lnSpc>
            </a:pPr>
            <a:endParaRPr lang="en-US" altLang="ja-JP" sz="1400" b="1" dirty="0" smtClean="0"/>
          </a:p>
        </p:txBody>
      </p:sp>
      <p:sp>
        <p:nvSpPr>
          <p:cNvPr id="55299" name="Rectangle 3"/>
          <p:cNvSpPr>
            <a:spLocks noChangeArrowheads="1"/>
          </p:cNvSpPr>
          <p:nvPr/>
        </p:nvSpPr>
        <p:spPr bwMode="auto">
          <a:xfrm>
            <a:off x="974725" y="549275"/>
            <a:ext cx="6691313"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kumimoji="0" lang="en-US" altLang="ja-JP" sz="3200" b="1" dirty="0">
                <a:solidFill>
                  <a:schemeClr val="tx2"/>
                </a:solidFill>
                <a:effectLst>
                  <a:outerShdw blurRad="38100" dist="38100" dir="2700000" algn="tl">
                    <a:srgbClr val="C0C0C0"/>
                  </a:outerShdw>
                </a:effectLst>
                <a:latin typeface="Tahoma" pitchFamily="34" charset="0"/>
                <a:ea typeface="ＭＳ Ｐゴシック" pitchFamily="50" charset="-128"/>
              </a:rPr>
              <a:t>Be-7</a:t>
            </a:r>
            <a:r>
              <a:rPr kumimoji="0" lang="ja-JP" altLang="en-US" sz="3200" b="1" dirty="0">
                <a:solidFill>
                  <a:schemeClr val="tx2"/>
                </a:solidFill>
                <a:effectLst>
                  <a:outerShdw blurRad="38100" dist="38100" dir="2700000" algn="tl">
                    <a:srgbClr val="C0C0C0"/>
                  </a:outerShdw>
                </a:effectLst>
                <a:latin typeface="Tahoma" pitchFamily="34" charset="0"/>
                <a:ea typeface="ＭＳ Ｐゴシック" pitchFamily="50" charset="-128"/>
              </a:rPr>
              <a:t>などによる宇宙線強度時間変化</a:t>
            </a:r>
          </a:p>
          <a:p>
            <a:pPr algn="ctr">
              <a:defRPr/>
            </a:pPr>
            <a:r>
              <a:rPr kumimoji="0" lang="ja-JP" altLang="en-US" sz="2000" b="1" dirty="0">
                <a:solidFill>
                  <a:schemeClr val="tx2"/>
                </a:solidFill>
                <a:effectLst>
                  <a:outerShdw blurRad="38100" dist="38100" dir="2700000" algn="tl">
                    <a:srgbClr val="C0C0C0"/>
                  </a:outerShdw>
                </a:effectLst>
                <a:latin typeface="ＭＳ Ｐゴシック" pitchFamily="50" charset="-128"/>
                <a:ea typeface="ＭＳ Ｐゴシック" pitchFamily="50" charset="-128"/>
              </a:rPr>
              <a:t>（</a:t>
            </a:r>
            <a:r>
              <a:rPr kumimoji="0" lang="en-US" altLang="ja-JP" sz="1600" dirty="0" smtClean="0">
                <a:solidFill>
                  <a:schemeClr val="tx2"/>
                </a:solidFill>
                <a:effectLst>
                  <a:outerShdw blurRad="38100" dist="38100" dir="2700000" algn="tl">
                    <a:srgbClr val="C0C0C0"/>
                  </a:outerShdw>
                </a:effectLst>
                <a:latin typeface="ＭＳ 明朝" charset="-128"/>
                <a:ea typeface="ＭＳ 明朝" charset="-128"/>
              </a:rPr>
              <a:t>H26</a:t>
            </a:r>
            <a:r>
              <a:rPr kumimoji="0" lang="ja-JP" altLang="en-US" sz="1600" dirty="0" smtClean="0">
                <a:solidFill>
                  <a:schemeClr val="tx2"/>
                </a:solidFill>
                <a:effectLst>
                  <a:outerShdw blurRad="38100" dist="38100" dir="2700000" algn="tl">
                    <a:srgbClr val="C0C0C0"/>
                  </a:outerShdw>
                </a:effectLst>
                <a:latin typeface="ＭＳ 明朝" charset="-128"/>
                <a:ea typeface="ＭＳ 明朝" charset="-128"/>
              </a:rPr>
              <a:t>年度</a:t>
            </a:r>
            <a:r>
              <a:rPr kumimoji="0" lang="ja-JP" altLang="en-US" sz="1600" dirty="0">
                <a:solidFill>
                  <a:schemeClr val="tx2"/>
                </a:solidFill>
                <a:effectLst>
                  <a:outerShdw blurRad="38100" dist="38100" dir="2700000" algn="tl">
                    <a:srgbClr val="C0C0C0"/>
                  </a:outerShdw>
                </a:effectLst>
                <a:latin typeface="ＭＳ 明朝" charset="-128"/>
                <a:ea typeface="ＭＳ 明朝" charset="-128"/>
              </a:rPr>
              <a:t>研究費</a:t>
            </a:r>
            <a:r>
              <a:rPr kumimoji="0" lang="ja-JP" altLang="en-US" sz="1600" dirty="0" smtClean="0">
                <a:solidFill>
                  <a:schemeClr val="tx2"/>
                </a:solidFill>
                <a:effectLst>
                  <a:outerShdw blurRad="38100" dist="38100" dir="2700000" algn="tl">
                    <a:srgbClr val="C0C0C0"/>
                  </a:outerShdw>
                </a:effectLst>
                <a:latin typeface="ＭＳ 明朝" charset="-128"/>
                <a:ea typeface="ＭＳ 明朝" charset="-128"/>
              </a:rPr>
              <a:t>：</a:t>
            </a:r>
            <a:r>
              <a:rPr kumimoji="0" lang="en-US" altLang="ja-JP" sz="1600" dirty="0">
                <a:solidFill>
                  <a:schemeClr val="tx2"/>
                </a:solidFill>
                <a:effectLst>
                  <a:outerShdw blurRad="38100" dist="38100" dir="2700000" algn="tl">
                    <a:srgbClr val="C0C0C0"/>
                  </a:outerShdw>
                </a:effectLst>
                <a:latin typeface="ＭＳ 明朝" charset="-128"/>
                <a:ea typeface="ＭＳ 明朝" charset="-128"/>
              </a:rPr>
              <a:t>3</a:t>
            </a:r>
            <a:r>
              <a:rPr kumimoji="0" lang="en-US" altLang="ja-JP" sz="1600" dirty="0" smtClean="0">
                <a:solidFill>
                  <a:schemeClr val="tx2"/>
                </a:solidFill>
                <a:effectLst>
                  <a:outerShdw blurRad="38100" dist="38100" dir="2700000" algn="tl">
                    <a:srgbClr val="C0C0C0"/>
                  </a:outerShdw>
                </a:effectLst>
                <a:latin typeface="ＭＳ 明朝" charset="-128"/>
                <a:ea typeface="ＭＳ 明朝" charset="-128"/>
              </a:rPr>
              <a:t>50</a:t>
            </a:r>
            <a:r>
              <a:rPr kumimoji="0" lang="ja-JP" altLang="en-US" sz="1600" dirty="0">
                <a:solidFill>
                  <a:schemeClr val="tx2"/>
                </a:solidFill>
                <a:effectLst>
                  <a:outerShdw blurRad="38100" dist="38100" dir="2700000" algn="tl">
                    <a:srgbClr val="C0C0C0"/>
                  </a:outerShdw>
                </a:effectLst>
                <a:latin typeface="ＭＳ 明朝" charset="-128"/>
                <a:ea typeface="ＭＳ 明朝" charset="-128"/>
              </a:rPr>
              <a:t>千円、旅費</a:t>
            </a:r>
            <a:r>
              <a:rPr kumimoji="0" lang="ja-JP" altLang="en-US" sz="1600" dirty="0" smtClean="0">
                <a:solidFill>
                  <a:schemeClr val="tx2"/>
                </a:solidFill>
                <a:effectLst>
                  <a:outerShdw blurRad="38100" dist="38100" dir="2700000" algn="tl">
                    <a:srgbClr val="C0C0C0"/>
                  </a:outerShdw>
                </a:effectLst>
                <a:latin typeface="ＭＳ 明朝" charset="-128"/>
                <a:ea typeface="ＭＳ 明朝" charset="-128"/>
              </a:rPr>
              <a:t>：</a:t>
            </a:r>
            <a:r>
              <a:rPr kumimoji="0" lang="en-US" altLang="ja-JP" sz="1600" dirty="0">
                <a:solidFill>
                  <a:schemeClr val="tx2"/>
                </a:solidFill>
                <a:effectLst>
                  <a:outerShdw blurRad="38100" dist="38100" dir="2700000" algn="tl">
                    <a:srgbClr val="C0C0C0"/>
                  </a:outerShdw>
                </a:effectLst>
                <a:latin typeface="ＭＳ 明朝" charset="-128"/>
                <a:ea typeface="ＭＳ 明朝" charset="-128"/>
              </a:rPr>
              <a:t>2</a:t>
            </a:r>
            <a:r>
              <a:rPr kumimoji="0" lang="en-US" altLang="ja-JP" sz="1600" dirty="0" smtClean="0">
                <a:solidFill>
                  <a:schemeClr val="tx2"/>
                </a:solidFill>
                <a:effectLst>
                  <a:outerShdw blurRad="38100" dist="38100" dir="2700000" algn="tl">
                    <a:srgbClr val="C0C0C0"/>
                  </a:outerShdw>
                </a:effectLst>
                <a:latin typeface="ＭＳ 明朝" charset="-128"/>
                <a:ea typeface="ＭＳ 明朝" charset="-128"/>
              </a:rPr>
              <a:t>50</a:t>
            </a:r>
            <a:r>
              <a:rPr kumimoji="0" lang="ja-JP" altLang="en-US" sz="1600" dirty="0">
                <a:solidFill>
                  <a:schemeClr val="tx2"/>
                </a:solidFill>
                <a:effectLst>
                  <a:outerShdw blurRad="38100" dist="38100" dir="2700000" algn="tl">
                    <a:srgbClr val="C0C0C0"/>
                  </a:outerShdw>
                </a:effectLst>
                <a:latin typeface="ＭＳ 明朝" charset="-128"/>
                <a:ea typeface="ＭＳ 明朝" charset="-128"/>
              </a:rPr>
              <a:t>千円</a:t>
            </a:r>
            <a:r>
              <a:rPr kumimoji="0" lang="en-US" altLang="ja-JP" sz="2000" b="1" dirty="0">
                <a:solidFill>
                  <a:schemeClr val="tx2"/>
                </a:solidFill>
                <a:effectLst>
                  <a:outerShdw blurRad="38100" dist="38100" dir="2700000" algn="tl">
                    <a:srgbClr val="C0C0C0"/>
                  </a:outerShdw>
                </a:effectLst>
                <a:latin typeface="ＭＳ Ｐゴシック" pitchFamily="50" charset="-128"/>
                <a:ea typeface="ＭＳ Ｐゴシック" pitchFamily="50" charset="-128"/>
              </a:rPr>
              <a:t>)</a:t>
            </a:r>
            <a:r>
              <a:rPr kumimoji="0" lang="en-US" altLang="ja-JP" sz="3200" b="1" dirty="0">
                <a:solidFill>
                  <a:schemeClr val="tx2"/>
                </a:solidFill>
                <a:effectLst>
                  <a:outerShdw blurRad="38100" dist="38100" dir="2700000" algn="tl">
                    <a:srgbClr val="C0C0C0"/>
                  </a:outerShdw>
                </a:effectLst>
                <a:latin typeface="Tahoma" pitchFamily="34" charset="0"/>
                <a:ea typeface="ＭＳ Ｐゴシック" pitchFamily="50" charset="-128"/>
              </a:rPr>
              <a:t/>
            </a:r>
            <a:br>
              <a:rPr kumimoji="0" lang="en-US" altLang="ja-JP" sz="3200" b="1" dirty="0">
                <a:solidFill>
                  <a:schemeClr val="tx2"/>
                </a:solidFill>
                <a:effectLst>
                  <a:outerShdw blurRad="38100" dist="38100" dir="2700000" algn="tl">
                    <a:srgbClr val="C0C0C0"/>
                  </a:outerShdw>
                </a:effectLst>
                <a:latin typeface="Tahoma" pitchFamily="34" charset="0"/>
                <a:ea typeface="ＭＳ Ｐゴシック" pitchFamily="50" charset="-128"/>
              </a:rPr>
            </a:br>
            <a:r>
              <a:rPr kumimoji="0" lang="ja-JP" altLang="en-US" sz="2000" b="1" dirty="0">
                <a:solidFill>
                  <a:schemeClr val="tx2"/>
                </a:solidFill>
                <a:effectLst>
                  <a:outerShdw blurRad="38100" dist="38100" dir="2700000" algn="tl">
                    <a:srgbClr val="C0C0C0"/>
                  </a:outerShdw>
                </a:effectLst>
                <a:latin typeface="Tahoma" pitchFamily="34" charset="0"/>
                <a:ea typeface="ＭＳ Ｐゴシック" pitchFamily="50" charset="-128"/>
              </a:rPr>
              <a:t>放出放射性核種セシウムの測定による</a:t>
            </a:r>
            <a:endParaRPr kumimoji="0" lang="en-US" altLang="ja-JP" sz="2000" b="1" dirty="0">
              <a:solidFill>
                <a:schemeClr val="tx2"/>
              </a:solidFill>
              <a:effectLst>
                <a:outerShdw blurRad="38100" dist="38100" dir="2700000" algn="tl">
                  <a:srgbClr val="C0C0C0"/>
                </a:outerShdw>
              </a:effectLst>
              <a:latin typeface="Tahoma" pitchFamily="34" charset="0"/>
              <a:ea typeface="ＭＳ Ｐゴシック" pitchFamily="50" charset="-128"/>
            </a:endParaRPr>
          </a:p>
          <a:p>
            <a:pPr algn="ctr">
              <a:defRPr/>
            </a:pPr>
            <a:r>
              <a:rPr kumimoji="0" lang="ja-JP" altLang="en-US" sz="2000" b="1" dirty="0">
                <a:solidFill>
                  <a:schemeClr val="tx2"/>
                </a:solidFill>
                <a:effectLst>
                  <a:outerShdw blurRad="38100" dist="38100" dir="2700000" algn="tl">
                    <a:srgbClr val="C0C0C0"/>
                  </a:outerShdw>
                </a:effectLst>
                <a:latin typeface="Tahoma" pitchFamily="34" charset="0"/>
                <a:ea typeface="ＭＳ Ｐゴシック" pitchFamily="50" charset="-128"/>
              </a:rPr>
              <a:t>地球規模での大気移流拡散の検証</a:t>
            </a:r>
            <a:endParaRPr kumimoji="0" lang="ja-JP" altLang="en-US" sz="2000" dirty="0">
              <a:solidFill>
                <a:schemeClr val="tx2"/>
              </a:solidFill>
              <a:effectLst>
                <a:outerShdw blurRad="38100" dist="38100" dir="2700000" algn="tl">
                  <a:srgbClr val="C0C0C0"/>
                </a:outerShdw>
              </a:effectLst>
              <a:latin typeface="Tahoma" pitchFamily="34" charset="0"/>
              <a:ea typeface="ＭＳ Ｐゴシック" pitchFamily="50" charset="-128"/>
            </a:endParaRPr>
          </a:p>
          <a:p>
            <a:pPr algn="ctr">
              <a:defRPr/>
            </a:pPr>
            <a:r>
              <a:rPr kumimoji="0" lang="ja-JP" altLang="en-US" b="1" dirty="0">
                <a:solidFill>
                  <a:schemeClr val="tx2"/>
                </a:solidFill>
                <a:effectLst>
                  <a:outerShdw blurRad="38100" dist="38100" dir="2700000" algn="tl">
                    <a:srgbClr val="C0C0C0"/>
                  </a:outerShdw>
                </a:effectLst>
                <a:ea typeface="ＭＳ Ｐゴシック" pitchFamily="50" charset="-128"/>
              </a:rPr>
              <a:t>（</a:t>
            </a:r>
            <a:r>
              <a:rPr kumimoji="0" lang="en-US" altLang="ja-JP" sz="1600" dirty="0" smtClean="0">
                <a:solidFill>
                  <a:schemeClr val="tx2"/>
                </a:solidFill>
                <a:effectLst>
                  <a:outerShdw blurRad="38100" dist="38100" dir="2700000" algn="tl">
                    <a:srgbClr val="C0C0C0"/>
                  </a:outerShdw>
                </a:effectLst>
                <a:latin typeface="ＭＳ 明朝" charset="-128"/>
                <a:ea typeface="ＭＳ 明朝" charset="-128"/>
              </a:rPr>
              <a:t>H26</a:t>
            </a:r>
            <a:r>
              <a:rPr kumimoji="0" lang="ja-JP" altLang="en-US" sz="1600" dirty="0" smtClean="0">
                <a:solidFill>
                  <a:schemeClr val="tx2"/>
                </a:solidFill>
                <a:effectLst>
                  <a:outerShdw blurRad="38100" dist="38100" dir="2700000" algn="tl">
                    <a:srgbClr val="C0C0C0"/>
                  </a:outerShdw>
                </a:effectLst>
                <a:latin typeface="ＭＳ 明朝" charset="-128"/>
                <a:ea typeface="ＭＳ 明朝" charset="-128"/>
              </a:rPr>
              <a:t>年度</a:t>
            </a:r>
            <a:r>
              <a:rPr kumimoji="0" lang="ja-JP" altLang="en-US" sz="1600" dirty="0">
                <a:solidFill>
                  <a:schemeClr val="tx2"/>
                </a:solidFill>
                <a:effectLst>
                  <a:outerShdw blurRad="38100" dist="38100" dir="2700000" algn="tl">
                    <a:srgbClr val="C0C0C0"/>
                  </a:outerShdw>
                </a:effectLst>
                <a:latin typeface="ＭＳ 明朝" charset="-128"/>
                <a:ea typeface="ＭＳ 明朝" charset="-128"/>
              </a:rPr>
              <a:t>研究費：</a:t>
            </a:r>
            <a:r>
              <a:rPr kumimoji="0" lang="en-US" altLang="ja-JP" sz="1600" dirty="0" smtClean="0">
                <a:solidFill>
                  <a:schemeClr val="tx2"/>
                </a:solidFill>
                <a:effectLst>
                  <a:outerShdw blurRad="38100" dist="38100" dir="2700000" algn="tl">
                    <a:srgbClr val="C0C0C0"/>
                  </a:outerShdw>
                </a:effectLst>
                <a:latin typeface="ＭＳ 明朝" charset="-128"/>
                <a:ea typeface="ＭＳ 明朝" charset="-128"/>
              </a:rPr>
              <a:t>140</a:t>
            </a:r>
            <a:r>
              <a:rPr kumimoji="0" lang="ja-JP" altLang="en-US" sz="1600" dirty="0">
                <a:solidFill>
                  <a:schemeClr val="tx2"/>
                </a:solidFill>
                <a:effectLst>
                  <a:outerShdw blurRad="38100" dist="38100" dir="2700000" algn="tl">
                    <a:srgbClr val="C0C0C0"/>
                  </a:outerShdw>
                </a:effectLst>
                <a:latin typeface="ＭＳ 明朝" charset="-128"/>
                <a:ea typeface="ＭＳ 明朝" charset="-128"/>
              </a:rPr>
              <a:t>千円、旅費：</a:t>
            </a:r>
            <a:r>
              <a:rPr kumimoji="0" lang="en-US" altLang="ja-JP" sz="1600" dirty="0">
                <a:solidFill>
                  <a:schemeClr val="tx2"/>
                </a:solidFill>
                <a:effectLst>
                  <a:outerShdw blurRad="38100" dist="38100" dir="2700000" algn="tl">
                    <a:srgbClr val="C0C0C0"/>
                  </a:outerShdw>
                </a:effectLst>
                <a:latin typeface="ＭＳ 明朝" charset="-128"/>
                <a:ea typeface="ＭＳ 明朝" charset="-128"/>
              </a:rPr>
              <a:t>100</a:t>
            </a:r>
            <a:r>
              <a:rPr kumimoji="0" lang="ja-JP" altLang="en-US" sz="1600" dirty="0">
                <a:solidFill>
                  <a:schemeClr val="tx2"/>
                </a:solidFill>
                <a:effectLst>
                  <a:outerShdw blurRad="38100" dist="38100" dir="2700000" algn="tl">
                    <a:srgbClr val="C0C0C0"/>
                  </a:outerShdw>
                </a:effectLst>
                <a:latin typeface="ＭＳ 明朝" charset="-128"/>
                <a:ea typeface="ＭＳ 明朝" charset="-128"/>
              </a:rPr>
              <a:t>千円</a:t>
            </a:r>
            <a:r>
              <a:rPr kumimoji="0" lang="ja-JP" altLang="en-US" b="1" dirty="0">
                <a:solidFill>
                  <a:schemeClr val="tx2"/>
                </a:solidFill>
                <a:effectLst>
                  <a:outerShdw blurRad="38100" dist="38100" dir="2700000" algn="tl">
                    <a:srgbClr val="C0C0C0"/>
                  </a:outerShdw>
                </a:effectLst>
                <a:ea typeface="ＭＳ Ｐゴシック" pitchFamily="50" charset="-128"/>
              </a:rPr>
              <a:t>）</a:t>
            </a:r>
            <a:endParaRPr kumimoji="0" lang="en-US" altLang="ja-JP" b="1" dirty="0">
              <a:solidFill>
                <a:schemeClr val="tx2"/>
              </a:solidFill>
              <a:effectLst>
                <a:outerShdw blurRad="38100" dist="38100" dir="2700000" algn="tl">
                  <a:srgbClr val="C0C0C0"/>
                </a:outerShdw>
              </a:effectLst>
              <a:ea typeface="ＭＳ Ｐゴシック" pitchFamily="50" charset="-128"/>
            </a:endParaRPr>
          </a:p>
          <a:p>
            <a:pPr algn="ctr">
              <a:defRPr/>
            </a:pPr>
            <a:r>
              <a:rPr kumimoji="0" lang="ja-JP" altLang="en-US" b="1" dirty="0">
                <a:solidFill>
                  <a:schemeClr val="tx2"/>
                </a:solidFill>
                <a:effectLst>
                  <a:outerShdw blurRad="38100" dist="38100" dir="2700000" algn="tl">
                    <a:srgbClr val="C0C0C0"/>
                  </a:outerShdw>
                </a:effectLst>
                <a:ea typeface="ＭＳ Ｐゴシック" pitchFamily="50" charset="-128"/>
              </a:rPr>
              <a:t>乗鞍高度における宇宙線生成核種濃度の短時間変動の観測</a:t>
            </a:r>
            <a:endParaRPr kumimoji="0" lang="en-US" altLang="ja-JP" b="1" dirty="0">
              <a:solidFill>
                <a:schemeClr val="tx2"/>
              </a:solidFill>
              <a:effectLst>
                <a:outerShdw blurRad="38100" dist="38100" dir="2700000" algn="tl">
                  <a:srgbClr val="C0C0C0"/>
                </a:outerShdw>
              </a:effectLst>
              <a:ea typeface="ＭＳ Ｐゴシック" pitchFamily="50" charset="-128"/>
            </a:endParaRPr>
          </a:p>
          <a:p>
            <a:pPr algn="ctr">
              <a:defRPr/>
            </a:pPr>
            <a:r>
              <a:rPr kumimoji="0" lang="ja-JP" altLang="en-US" b="1" dirty="0">
                <a:solidFill>
                  <a:schemeClr val="tx2"/>
                </a:solidFill>
                <a:effectLst>
                  <a:outerShdw blurRad="38100" dist="38100" dir="2700000" algn="tl">
                    <a:srgbClr val="C0C0C0"/>
                  </a:outerShdw>
                </a:effectLst>
                <a:ea typeface="ＭＳ Ｐゴシック" pitchFamily="50" charset="-128"/>
              </a:rPr>
              <a:t>（</a:t>
            </a:r>
            <a:r>
              <a:rPr kumimoji="0" lang="en-US" altLang="ja-JP" dirty="0" smtClean="0">
                <a:solidFill>
                  <a:schemeClr val="tx2"/>
                </a:solidFill>
                <a:effectLst>
                  <a:outerShdw blurRad="38100" dist="38100" dir="2700000" algn="tl">
                    <a:srgbClr val="C0C0C0"/>
                  </a:outerShdw>
                </a:effectLst>
                <a:latin typeface="ＭＳ 明朝" charset="-128"/>
                <a:ea typeface="ＭＳ 明朝" charset="-128"/>
              </a:rPr>
              <a:t>H26</a:t>
            </a:r>
            <a:r>
              <a:rPr kumimoji="0" lang="ja-JP" altLang="en-US" dirty="0" smtClean="0">
                <a:solidFill>
                  <a:schemeClr val="tx2"/>
                </a:solidFill>
                <a:effectLst>
                  <a:outerShdw blurRad="38100" dist="38100" dir="2700000" algn="tl">
                    <a:srgbClr val="C0C0C0"/>
                  </a:outerShdw>
                </a:effectLst>
                <a:latin typeface="ＭＳ 明朝" charset="-128"/>
                <a:ea typeface="ＭＳ 明朝" charset="-128"/>
              </a:rPr>
              <a:t>年度</a:t>
            </a:r>
            <a:r>
              <a:rPr kumimoji="0" lang="ja-JP" altLang="en-US" dirty="0">
                <a:solidFill>
                  <a:schemeClr val="tx2"/>
                </a:solidFill>
                <a:effectLst>
                  <a:outerShdw blurRad="38100" dist="38100" dir="2700000" algn="tl">
                    <a:srgbClr val="C0C0C0"/>
                  </a:outerShdw>
                </a:effectLst>
                <a:latin typeface="ＭＳ 明朝" charset="-128"/>
                <a:ea typeface="ＭＳ 明朝" charset="-128"/>
              </a:rPr>
              <a:t>研究費：旅費：</a:t>
            </a:r>
            <a:r>
              <a:rPr kumimoji="0" lang="en-US" altLang="ja-JP" dirty="0">
                <a:solidFill>
                  <a:schemeClr val="tx2"/>
                </a:solidFill>
                <a:effectLst>
                  <a:outerShdw blurRad="38100" dist="38100" dir="2700000" algn="tl">
                    <a:srgbClr val="C0C0C0"/>
                  </a:outerShdw>
                </a:effectLst>
                <a:latin typeface="ＭＳ 明朝" charset="-128"/>
                <a:ea typeface="ＭＳ 明朝" charset="-128"/>
              </a:rPr>
              <a:t>100</a:t>
            </a:r>
            <a:r>
              <a:rPr kumimoji="0" lang="ja-JP" altLang="en-US" dirty="0">
                <a:solidFill>
                  <a:schemeClr val="tx2"/>
                </a:solidFill>
                <a:effectLst>
                  <a:outerShdw blurRad="38100" dist="38100" dir="2700000" algn="tl">
                    <a:srgbClr val="C0C0C0"/>
                  </a:outerShdw>
                </a:effectLst>
                <a:latin typeface="ＭＳ 明朝" charset="-128"/>
                <a:ea typeface="ＭＳ 明朝" charset="-128"/>
              </a:rPr>
              <a:t>千円</a:t>
            </a:r>
            <a:r>
              <a:rPr kumimoji="0" lang="ja-JP" altLang="en-US" b="1" dirty="0">
                <a:solidFill>
                  <a:schemeClr val="tx2"/>
                </a:solidFill>
                <a:effectLst>
                  <a:outerShdw blurRad="38100" dist="38100" dir="2700000" algn="tl">
                    <a:srgbClr val="C0C0C0"/>
                  </a:outerShdw>
                </a:effectLst>
                <a:ea typeface="ＭＳ Ｐゴシック" pitchFamily="50" charset="-128"/>
              </a:rPr>
              <a:t>）</a:t>
            </a:r>
            <a:endParaRPr kumimoji="0" lang="en-US" altLang="ja-JP" b="1" dirty="0">
              <a:solidFill>
                <a:schemeClr val="tx2"/>
              </a:solidFill>
              <a:effectLst>
                <a:outerShdw blurRad="38100" dist="38100" dir="2700000" algn="tl">
                  <a:srgbClr val="C0C0C0"/>
                </a:outerShdw>
              </a:effectLst>
              <a:ea typeface="ＭＳ Ｐゴシック" pitchFamily="50" charset="-128"/>
            </a:endParaRPr>
          </a:p>
          <a:p>
            <a:pPr algn="ctr">
              <a:defRPr/>
            </a:pPr>
            <a:endParaRPr kumimoji="0" lang="en-US" altLang="ja-JP" b="1" dirty="0">
              <a:solidFill>
                <a:schemeClr val="tx2"/>
              </a:solidFill>
              <a:effectLst>
                <a:outerShdw blurRad="38100" dist="38100" dir="2700000" algn="tl">
                  <a:srgbClr val="C0C0C0"/>
                </a:outerShdw>
              </a:effectLst>
              <a:ea typeface="ＭＳ Ｐゴシック" pitchFamily="50" charset="-128"/>
            </a:endParaRPr>
          </a:p>
          <a:p>
            <a:pPr algn="ctr">
              <a:defRPr/>
            </a:pPr>
            <a:endParaRPr kumimoji="0" lang="en-US" altLang="ja-JP" b="1" dirty="0">
              <a:solidFill>
                <a:schemeClr val="tx2"/>
              </a:solidFill>
              <a:effectLst>
                <a:outerShdw blurRad="38100" dist="38100" dir="2700000" algn="tl">
                  <a:srgbClr val="C0C0C0"/>
                </a:outerShdw>
              </a:effectLst>
              <a:ea typeface="ＭＳ Ｐゴシック" pitchFamily="50" charset="-128"/>
            </a:endParaRPr>
          </a:p>
        </p:txBody>
      </p:sp>
      <p:sp>
        <p:nvSpPr>
          <p:cNvPr id="2" name="テキスト ボックス 1"/>
          <p:cNvSpPr txBox="1"/>
          <p:nvPr/>
        </p:nvSpPr>
        <p:spPr>
          <a:xfrm>
            <a:off x="5436096" y="6525344"/>
            <a:ext cx="3714478" cy="338554"/>
          </a:xfrm>
          <a:prstGeom prst="rect">
            <a:avLst/>
          </a:prstGeom>
          <a:noFill/>
        </p:spPr>
        <p:txBody>
          <a:bodyPr wrap="none" rtlCol="0">
            <a:spAutoFit/>
          </a:bodyPr>
          <a:lstStyle/>
          <a:p>
            <a:r>
              <a:rPr kumimoji="1" lang="en-US" altLang="ja-JP" sz="1600" dirty="0" smtClean="0"/>
              <a:t>H26</a:t>
            </a:r>
            <a:r>
              <a:rPr kumimoji="1" lang="ja-JP" altLang="en-US" sz="1600" dirty="0" smtClean="0"/>
              <a:t>宇宙線研共同利用発表会</a:t>
            </a:r>
            <a:r>
              <a:rPr kumimoji="1" lang="en-US" altLang="ja-JP" sz="1600" dirty="0" smtClean="0"/>
              <a:t>2014.12.12</a:t>
            </a:r>
            <a:endParaRPr kumimoji="1" lang="ja-JP" altLang="en-US" sz="1600" dirty="0"/>
          </a:p>
        </p:txBody>
      </p:sp>
    </p:spTree>
    <p:extLst>
      <p:ext uri="{BB962C8B-B14F-4D97-AF65-F5344CB8AC3E}">
        <p14:creationId xmlns:p14="http://schemas.microsoft.com/office/powerpoint/2010/main" val="95308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444208" y="4005064"/>
            <a:ext cx="1840840" cy="369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kumimoji="1" lang="en-US" altLang="ja-JP" dirty="0" smtClean="0"/>
              <a:t>Calculated Be-7 concentrations from the box model</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12776"/>
            <a:ext cx="6552728" cy="4574219"/>
          </a:xfrm>
          <a:prstGeom prst="rect">
            <a:avLst/>
          </a:prstGeom>
        </p:spPr>
      </p:pic>
      <p:sp>
        <p:nvSpPr>
          <p:cNvPr id="4" name="テキスト ボックス 3"/>
          <p:cNvSpPr txBox="1"/>
          <p:nvPr/>
        </p:nvSpPr>
        <p:spPr>
          <a:xfrm>
            <a:off x="6046998" y="1844822"/>
            <a:ext cx="3097002" cy="1508105"/>
          </a:xfrm>
          <a:prstGeom prst="rect">
            <a:avLst/>
          </a:prstGeom>
          <a:noFill/>
        </p:spPr>
        <p:txBody>
          <a:bodyPr wrap="none" rtlCol="0">
            <a:spAutoFit/>
          </a:bodyPr>
          <a:lstStyle/>
          <a:p>
            <a:r>
              <a:rPr kumimoji="1" lang="en-US" altLang="ja-JP" sz="2000" b="1" dirty="0" smtClean="0">
                <a:solidFill>
                  <a:srgbClr val="0070C0"/>
                </a:solidFill>
              </a:rPr>
              <a:t>Residence time</a:t>
            </a:r>
          </a:p>
          <a:p>
            <a:r>
              <a:rPr lang="en-US" altLang="ja-JP" dirty="0"/>
              <a:t> </a:t>
            </a:r>
            <a:r>
              <a:rPr lang="en-US" altLang="ja-JP" dirty="0" smtClean="0">
                <a:solidFill>
                  <a:srgbClr val="00B0F0"/>
                </a:solidFill>
              </a:rPr>
              <a:t>stratosphere: 1 </a:t>
            </a:r>
            <a:r>
              <a:rPr lang="en-US" altLang="ja-JP" dirty="0" err="1" smtClean="0">
                <a:solidFill>
                  <a:srgbClr val="00B0F0"/>
                </a:solidFill>
              </a:rPr>
              <a:t>yr</a:t>
            </a:r>
            <a:endParaRPr lang="en-US" altLang="ja-JP" dirty="0" smtClean="0">
              <a:solidFill>
                <a:srgbClr val="00B0F0"/>
              </a:solidFill>
            </a:endParaRPr>
          </a:p>
          <a:p>
            <a:r>
              <a:rPr kumimoji="1" lang="en-US" altLang="ja-JP" dirty="0">
                <a:solidFill>
                  <a:srgbClr val="00B0F0"/>
                </a:solidFill>
              </a:rPr>
              <a:t> </a:t>
            </a:r>
            <a:r>
              <a:rPr kumimoji="1" lang="en-US" altLang="ja-JP" dirty="0" smtClean="0">
                <a:solidFill>
                  <a:srgbClr val="00B0F0"/>
                </a:solidFill>
              </a:rPr>
              <a:t>troposphere (mid): 5 days</a:t>
            </a:r>
          </a:p>
          <a:p>
            <a:r>
              <a:rPr lang="en-US" altLang="ja-JP" dirty="0">
                <a:solidFill>
                  <a:srgbClr val="00B0F0"/>
                </a:solidFill>
              </a:rPr>
              <a:t> </a:t>
            </a:r>
            <a:r>
              <a:rPr lang="en-US" altLang="ja-JP" dirty="0" smtClean="0">
                <a:solidFill>
                  <a:srgbClr val="00B0F0"/>
                </a:solidFill>
              </a:rPr>
              <a:t>troposphere (Iceland):3.6 days</a:t>
            </a:r>
          </a:p>
          <a:p>
            <a:r>
              <a:rPr kumimoji="1" lang="en-US" altLang="ja-JP" dirty="0" smtClean="0">
                <a:solidFill>
                  <a:srgbClr val="00B0F0"/>
                </a:solidFill>
              </a:rPr>
              <a:t> Intrusion: 135 days</a:t>
            </a:r>
            <a:endParaRPr kumimoji="1" lang="ja-JP" altLang="en-US" dirty="0">
              <a:solidFill>
                <a:srgbClr val="00B0F0"/>
              </a:solidFill>
            </a:endParaRPr>
          </a:p>
        </p:txBody>
      </p:sp>
      <p:sp>
        <p:nvSpPr>
          <p:cNvPr id="5" name="テキスト ボックス 4"/>
          <p:cNvSpPr txBox="1"/>
          <p:nvPr/>
        </p:nvSpPr>
        <p:spPr>
          <a:xfrm>
            <a:off x="214285" y="5807624"/>
            <a:ext cx="8822212" cy="923330"/>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kumimoji="1" lang="en-US" altLang="ja-JP" dirty="0" smtClean="0"/>
              <a:t>The low Be-7 concentrations at Iceland come of a moving out its stratosphere component.</a:t>
            </a:r>
          </a:p>
          <a:p>
            <a:pPr marL="285750" indent="-285750">
              <a:buFont typeface="Arial" panose="020B0604020202020204" pitchFamily="34" charset="0"/>
              <a:buChar char="•"/>
            </a:pPr>
            <a:r>
              <a:rPr lang="en-US" altLang="ja-JP" dirty="0" smtClean="0"/>
              <a:t>The Be-7 concentrations at the mid Latitude significantly involve the intruded polar stratospheric component. </a:t>
            </a:r>
            <a:endParaRPr kumimoji="1" lang="ja-JP" altLang="en-US" dirty="0"/>
          </a:p>
        </p:txBody>
      </p:sp>
      <p:cxnSp>
        <p:nvCxnSpPr>
          <p:cNvPr id="9" name="直線矢印コネクタ 8"/>
          <p:cNvCxnSpPr/>
          <p:nvPr/>
        </p:nvCxnSpPr>
        <p:spPr>
          <a:xfrm flipH="1" flipV="1">
            <a:off x="5148064" y="3212976"/>
            <a:ext cx="108012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228184" y="4005064"/>
            <a:ext cx="1852880" cy="369332"/>
          </a:xfrm>
          <a:prstGeom prst="rect">
            <a:avLst/>
          </a:prstGeom>
          <a:noFill/>
        </p:spPr>
        <p:txBody>
          <a:bodyPr wrap="none" rtlCol="0">
            <a:spAutoFit/>
          </a:bodyPr>
          <a:lstStyle/>
          <a:p>
            <a:r>
              <a:rPr kumimoji="1" lang="en-US" altLang="ja-JP" dirty="0" smtClean="0"/>
              <a:t>Without intrusion</a:t>
            </a:r>
            <a:endParaRPr kumimoji="1" lang="ja-JP" altLang="en-US" dirty="0"/>
          </a:p>
        </p:txBody>
      </p:sp>
    </p:spTree>
    <p:extLst>
      <p:ext uri="{BB962C8B-B14F-4D97-AF65-F5344CB8AC3E}">
        <p14:creationId xmlns:p14="http://schemas.microsoft.com/office/powerpoint/2010/main" val="152468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0" y="1322669"/>
            <a:ext cx="6588224" cy="3978539"/>
          </a:xfrm>
          <a:prstGeom prst="rect">
            <a:avLst/>
          </a:prstGeom>
        </p:spPr>
      </p:pic>
      <p:sp>
        <p:nvSpPr>
          <p:cNvPr id="2" name="タイトル 1"/>
          <p:cNvSpPr>
            <a:spLocks noGrp="1"/>
          </p:cNvSpPr>
          <p:nvPr>
            <p:ph type="title"/>
          </p:nvPr>
        </p:nvSpPr>
        <p:spPr>
          <a:xfrm>
            <a:off x="467544" y="553244"/>
            <a:ext cx="8229600" cy="1143000"/>
          </a:xfrm>
        </p:spPr>
        <p:txBody>
          <a:bodyPr>
            <a:normAutofit fontScale="90000"/>
          </a:bodyPr>
          <a:lstStyle/>
          <a:p>
            <a:r>
              <a:rPr lang="en-US" altLang="ja-JP" dirty="0" smtClean="0"/>
              <a:t>Anomalous </a:t>
            </a:r>
            <a:r>
              <a:rPr kumimoji="1" lang="en-US" altLang="ja-JP" dirty="0" smtClean="0"/>
              <a:t> Be-7 </a:t>
            </a:r>
            <a:r>
              <a:rPr lang="en-US" altLang="ja-JP" dirty="0" smtClean="0"/>
              <a:t>concentrations </a:t>
            </a:r>
            <a:r>
              <a:rPr kumimoji="1" lang="en-US" altLang="ja-JP" dirty="0" smtClean="0"/>
              <a:t>at Yamagata</a:t>
            </a:r>
            <a:br>
              <a:rPr kumimoji="1" lang="en-US" altLang="ja-JP" dirty="0" smtClean="0"/>
            </a:br>
            <a:r>
              <a:rPr kumimoji="1" lang="en-US" altLang="ja-JP" dirty="0" smtClean="0"/>
              <a:t> </a:t>
            </a:r>
            <a:endParaRPr kumimoji="1" lang="ja-JP" altLang="en-US" dirty="0"/>
          </a:p>
        </p:txBody>
      </p:sp>
      <p:sp>
        <p:nvSpPr>
          <p:cNvPr id="4" name="テキスト ボックス 3"/>
          <p:cNvSpPr txBox="1"/>
          <p:nvPr/>
        </p:nvSpPr>
        <p:spPr>
          <a:xfrm>
            <a:off x="107505" y="5301208"/>
            <a:ext cx="8712968"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smtClean="0"/>
              <a:t>There is a modulation effect of Be-7 related indirectly to solar wind in addition to the solar modulation of GCR. </a:t>
            </a:r>
          </a:p>
          <a:p>
            <a:pPr marL="285750" indent="-285750">
              <a:buFont typeface="Arial" panose="020B0604020202020204" pitchFamily="34" charset="0"/>
              <a:buChar char="•"/>
            </a:pPr>
            <a:r>
              <a:rPr lang="en-US" altLang="ja-JP" dirty="0" smtClean="0"/>
              <a:t>The enhance needs energetic particles above 10 MeV to produce Be-7 by spallation with the atmospheric elements.</a:t>
            </a:r>
            <a:endParaRPr kumimoji="1" lang="ja-JP" alt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070661"/>
            <a:ext cx="2520279" cy="157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円/楕円 5"/>
          <p:cNvSpPr/>
          <p:nvPr/>
        </p:nvSpPr>
        <p:spPr>
          <a:xfrm>
            <a:off x="1763688" y="3518002"/>
            <a:ext cx="864096" cy="8640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211960" y="2938682"/>
            <a:ext cx="864096" cy="8640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55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Comparison of Be-7 with SSN</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90" y="1556792"/>
            <a:ext cx="7481045" cy="5173871"/>
          </a:xfrm>
          <a:prstGeom prst="rect">
            <a:avLst/>
          </a:prstGeom>
        </p:spPr>
      </p:pic>
    </p:spTree>
    <p:extLst>
      <p:ext uri="{BB962C8B-B14F-4D97-AF65-F5344CB8AC3E}">
        <p14:creationId xmlns:p14="http://schemas.microsoft.com/office/powerpoint/2010/main" val="394649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9473"/>
            <a:ext cx="8229600" cy="1143000"/>
          </a:xfrm>
        </p:spPr>
        <p:txBody>
          <a:bodyPr/>
          <a:lstStyle/>
          <a:p>
            <a:r>
              <a:rPr kumimoji="1" lang="en-US" altLang="ja-JP" dirty="0" smtClean="0"/>
              <a:t>Aerosol particle size distribution</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841645"/>
            <a:ext cx="2353908" cy="1765431"/>
          </a:xfrm>
          <a:prstGeom prst="rect">
            <a:avLst/>
          </a:prstGeom>
        </p:spPr>
      </p:pic>
      <p:sp>
        <p:nvSpPr>
          <p:cNvPr id="5" name="テキスト ボックス 4"/>
          <p:cNvSpPr txBox="1"/>
          <p:nvPr/>
        </p:nvSpPr>
        <p:spPr>
          <a:xfrm>
            <a:off x="5868744" y="1198115"/>
            <a:ext cx="3345211" cy="369332"/>
          </a:xfrm>
          <a:prstGeom prst="rect">
            <a:avLst/>
          </a:prstGeom>
          <a:noFill/>
        </p:spPr>
        <p:txBody>
          <a:bodyPr wrap="none" rtlCol="0">
            <a:spAutoFit/>
          </a:bodyPr>
          <a:lstStyle/>
          <a:p>
            <a:r>
              <a:rPr kumimoji="1" lang="en-US" altLang="ja-JP" dirty="0" smtClean="0"/>
              <a:t>Andersen low volume air-sampler</a:t>
            </a:r>
            <a:endParaRPr kumimoji="1" lang="ja-JP" altLang="en-US" dirty="0"/>
          </a:p>
        </p:txBody>
      </p:sp>
      <p:grpSp>
        <p:nvGrpSpPr>
          <p:cNvPr id="6" name="グループ化 5"/>
          <p:cNvGrpSpPr/>
          <p:nvPr/>
        </p:nvGrpSpPr>
        <p:grpSpPr>
          <a:xfrm>
            <a:off x="6172003" y="1567447"/>
            <a:ext cx="2610937" cy="2867913"/>
            <a:chOff x="0" y="0"/>
            <a:chExt cx="6224942" cy="7942729"/>
          </a:xfrm>
        </p:grpSpPr>
        <p:grpSp>
          <p:nvGrpSpPr>
            <p:cNvPr id="7" name="グループ化 6"/>
            <p:cNvGrpSpPr/>
            <p:nvPr/>
          </p:nvGrpSpPr>
          <p:grpSpPr>
            <a:xfrm>
              <a:off x="2749176" y="17929"/>
              <a:ext cx="3475766" cy="7924800"/>
              <a:chOff x="0" y="0"/>
              <a:chExt cx="4507818" cy="7924800"/>
            </a:xfrm>
          </p:grpSpPr>
          <p:grpSp>
            <p:nvGrpSpPr>
              <p:cNvPr id="38" name="グループ化 37"/>
              <p:cNvGrpSpPr/>
              <p:nvPr/>
            </p:nvGrpSpPr>
            <p:grpSpPr>
              <a:xfrm>
                <a:off x="5976" y="0"/>
                <a:ext cx="4501842" cy="7924800"/>
                <a:chOff x="0" y="0"/>
                <a:chExt cx="4501912" cy="7924800"/>
              </a:xfrm>
            </p:grpSpPr>
            <p:grpSp>
              <p:nvGrpSpPr>
                <p:cNvPr id="47" name="グループ化 46"/>
                <p:cNvGrpSpPr/>
                <p:nvPr/>
              </p:nvGrpSpPr>
              <p:grpSpPr>
                <a:xfrm>
                  <a:off x="0" y="0"/>
                  <a:ext cx="2868930" cy="7924800"/>
                  <a:chOff x="0" y="0"/>
                  <a:chExt cx="2868930" cy="7924800"/>
                </a:xfrm>
              </p:grpSpPr>
              <p:grpSp>
                <p:nvGrpSpPr>
                  <p:cNvPr id="75" name="グループ化 74"/>
                  <p:cNvGrpSpPr/>
                  <p:nvPr/>
                </p:nvGrpSpPr>
                <p:grpSpPr>
                  <a:xfrm>
                    <a:off x="0" y="0"/>
                    <a:ext cx="2868930" cy="7924800"/>
                    <a:chOff x="0" y="0"/>
                    <a:chExt cx="2868930" cy="7924800"/>
                  </a:xfrm>
                </p:grpSpPr>
                <p:grpSp>
                  <p:nvGrpSpPr>
                    <p:cNvPr id="77" name="グループ化 76"/>
                    <p:cNvGrpSpPr/>
                    <p:nvPr/>
                  </p:nvGrpSpPr>
                  <p:grpSpPr>
                    <a:xfrm>
                      <a:off x="0" y="0"/>
                      <a:ext cx="2863850" cy="2629535"/>
                      <a:chOff x="0" y="0"/>
                      <a:chExt cx="2863851" cy="2629535"/>
                    </a:xfrm>
                  </p:grpSpPr>
                  <p:sp>
                    <p:nvSpPr>
                      <p:cNvPr id="104" name="ブローチ 103"/>
                      <p:cNvSpPr/>
                      <p:nvPr/>
                    </p:nvSpPr>
                    <p:spPr>
                      <a:xfrm rot="16200000">
                        <a:off x="116205" y="-116205"/>
                        <a:ext cx="2629535" cy="2861945"/>
                      </a:xfrm>
                      <a:prstGeom prst="plaque">
                        <a:avLst>
                          <a:gd name="adj" fmla="val 42202"/>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5" name="正方形/長方形 104"/>
                      <p:cNvSpPr/>
                      <p:nvPr/>
                    </p:nvSpPr>
                    <p:spPr>
                      <a:xfrm>
                        <a:off x="1905" y="1312545"/>
                        <a:ext cx="2861946" cy="1316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78" name="正方形/長方形 77"/>
                    <p:cNvSpPr/>
                    <p:nvPr/>
                  </p:nvSpPr>
                  <p:spPr>
                    <a:xfrm>
                      <a:off x="0" y="7639050"/>
                      <a:ext cx="2867025"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9" name="正方形/長方形 78"/>
                    <p:cNvSpPr/>
                    <p:nvPr/>
                  </p:nvSpPr>
                  <p:spPr>
                    <a:xfrm>
                      <a:off x="0" y="7448550"/>
                      <a:ext cx="2867025" cy="114300"/>
                    </a:xfrm>
                    <a:prstGeom prst="rect">
                      <a:avLst/>
                    </a:prstGeom>
                    <a:solidFill>
                      <a:schemeClr val="tx1">
                        <a:lumMod val="95000"/>
                        <a:lumOff val="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0" name="正方形/長方形 79"/>
                    <p:cNvSpPr/>
                    <p:nvPr/>
                  </p:nvSpPr>
                  <p:spPr>
                    <a:xfrm>
                      <a:off x="0" y="6934200"/>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1" name="正方形/長方形 80"/>
                    <p:cNvSpPr/>
                    <p:nvPr/>
                  </p:nvSpPr>
                  <p:spPr>
                    <a:xfrm>
                      <a:off x="0" y="6753225"/>
                      <a:ext cx="2867025" cy="114300"/>
                    </a:xfrm>
                    <a:prstGeom prst="rect">
                      <a:avLst/>
                    </a:prstGeom>
                    <a:solidFill>
                      <a:sysClr val="windowText" lastClr="000000">
                        <a:lumMod val="95000"/>
                        <a:lumOff val="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2" name="正方形/長方形 81"/>
                    <p:cNvSpPr/>
                    <p:nvPr/>
                  </p:nvSpPr>
                  <p:spPr>
                    <a:xfrm>
                      <a:off x="0" y="6238875"/>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3" name="正方形/長方形 82"/>
                    <p:cNvSpPr/>
                    <p:nvPr/>
                  </p:nvSpPr>
                  <p:spPr>
                    <a:xfrm>
                      <a:off x="0" y="6067425"/>
                      <a:ext cx="2867025" cy="114300"/>
                    </a:xfrm>
                    <a:prstGeom prst="rect">
                      <a:avLst/>
                    </a:prstGeom>
                    <a:solidFill>
                      <a:sysClr val="windowText" lastClr="000000">
                        <a:lumMod val="95000"/>
                        <a:lumOff val="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4" name="正方形/長方形 83"/>
                    <p:cNvSpPr/>
                    <p:nvPr/>
                  </p:nvSpPr>
                  <p:spPr>
                    <a:xfrm>
                      <a:off x="0" y="5553075"/>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5" name="正方形/長方形 84"/>
                    <p:cNvSpPr/>
                    <p:nvPr/>
                  </p:nvSpPr>
                  <p:spPr>
                    <a:xfrm>
                      <a:off x="0" y="5353050"/>
                      <a:ext cx="2867025" cy="114300"/>
                    </a:xfrm>
                    <a:prstGeom prst="rect">
                      <a:avLst/>
                    </a:prstGeom>
                    <a:solidFill>
                      <a:sysClr val="windowText" lastClr="000000">
                        <a:lumMod val="95000"/>
                        <a:lumOff val="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6" name="正方形/長方形 85"/>
                    <p:cNvSpPr/>
                    <p:nvPr/>
                  </p:nvSpPr>
                  <p:spPr>
                    <a:xfrm>
                      <a:off x="0" y="4838700"/>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7" name="正方形/長方形 86"/>
                    <p:cNvSpPr/>
                    <p:nvPr/>
                  </p:nvSpPr>
                  <p:spPr>
                    <a:xfrm>
                      <a:off x="0" y="4667250"/>
                      <a:ext cx="2867025" cy="114300"/>
                    </a:xfrm>
                    <a:prstGeom prst="rect">
                      <a:avLst/>
                    </a:prstGeom>
                    <a:solidFill>
                      <a:sysClr val="windowText" lastClr="000000">
                        <a:lumMod val="95000"/>
                        <a:lumOff val="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8" name="正方形/長方形 87"/>
                    <p:cNvSpPr/>
                    <p:nvPr/>
                  </p:nvSpPr>
                  <p:spPr>
                    <a:xfrm>
                      <a:off x="0" y="4152900"/>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9" name="正方形/長方形 88"/>
                    <p:cNvSpPr/>
                    <p:nvPr/>
                  </p:nvSpPr>
                  <p:spPr>
                    <a:xfrm>
                      <a:off x="0" y="3952875"/>
                      <a:ext cx="2867025" cy="114300"/>
                    </a:xfrm>
                    <a:prstGeom prst="rect">
                      <a:avLst/>
                    </a:prstGeom>
                    <a:solidFill>
                      <a:sysClr val="windowText" lastClr="000000">
                        <a:lumMod val="95000"/>
                        <a:lumOff val="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0" name="正方形/長方形 89"/>
                    <p:cNvSpPr/>
                    <p:nvPr/>
                  </p:nvSpPr>
                  <p:spPr>
                    <a:xfrm>
                      <a:off x="0" y="3438525"/>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1" name="正方形/長方形 90"/>
                    <p:cNvSpPr/>
                    <p:nvPr/>
                  </p:nvSpPr>
                  <p:spPr>
                    <a:xfrm>
                      <a:off x="0" y="3267075"/>
                      <a:ext cx="2867025" cy="114300"/>
                    </a:xfrm>
                    <a:prstGeom prst="rect">
                      <a:avLst/>
                    </a:prstGeom>
                    <a:solidFill>
                      <a:sysClr val="windowText" lastClr="000000">
                        <a:lumMod val="95000"/>
                        <a:lumOff val="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2" name="正方形/長方形 91"/>
                    <p:cNvSpPr/>
                    <p:nvPr/>
                  </p:nvSpPr>
                  <p:spPr>
                    <a:xfrm>
                      <a:off x="0" y="2752725"/>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3" name="正方形/長方形 92"/>
                    <p:cNvSpPr/>
                    <p:nvPr/>
                  </p:nvSpPr>
                  <p:spPr>
                    <a:xfrm>
                      <a:off x="0" y="2571750"/>
                      <a:ext cx="2867025" cy="114300"/>
                    </a:xfrm>
                    <a:prstGeom prst="rect">
                      <a:avLst/>
                    </a:prstGeom>
                    <a:solidFill>
                      <a:sysClr val="windowText" lastClr="000000">
                        <a:lumMod val="95000"/>
                        <a:lumOff val="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4" name="正方形/長方形 93"/>
                    <p:cNvSpPr/>
                    <p:nvPr/>
                  </p:nvSpPr>
                  <p:spPr>
                    <a:xfrm>
                      <a:off x="0" y="2057400"/>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5" name="正方形/長方形 94"/>
                    <p:cNvSpPr/>
                    <p:nvPr/>
                  </p:nvSpPr>
                  <p:spPr>
                    <a:xfrm>
                      <a:off x="0" y="1866900"/>
                      <a:ext cx="2867025" cy="114300"/>
                    </a:xfrm>
                    <a:prstGeom prst="rect">
                      <a:avLst/>
                    </a:prstGeom>
                    <a:solidFill>
                      <a:sysClr val="windowText" lastClr="000000">
                        <a:lumMod val="95000"/>
                        <a:lumOff val="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6" name="正方形/長方形 95"/>
                    <p:cNvSpPr/>
                    <p:nvPr/>
                  </p:nvSpPr>
                  <p:spPr>
                    <a:xfrm>
                      <a:off x="1905" y="1419225"/>
                      <a:ext cx="2867025" cy="447675"/>
                    </a:xfrm>
                    <a:prstGeom prst="rect">
                      <a:avLst/>
                    </a:prstGeom>
                    <a:solidFill>
                      <a:sysClr val="window" lastClr="FFFFFF">
                        <a:lumMod val="7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7" name="テキスト ボックス 24"/>
                    <p:cNvSpPr txBox="1"/>
                    <p:nvPr/>
                  </p:nvSpPr>
                  <p:spPr>
                    <a:xfrm>
                      <a:off x="1171575" y="2057400"/>
                      <a:ext cx="552450" cy="419100"/>
                    </a:xfrm>
                    <a:prstGeom prst="rect">
                      <a:avLst/>
                    </a:prstGeom>
                    <a:solidFill>
                      <a:schemeClr val="bg1">
                        <a:lumMod val="75000"/>
                      </a:schemeClr>
                    </a:solidFill>
                    <a:ln w="6350">
                      <a:solidFill>
                        <a:schemeClr val="bg1">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a:effectLst/>
                          <a:ea typeface="ＭＳ 明朝"/>
                          <a:cs typeface="Times New Roman"/>
                        </a:rPr>
                        <a:t>１</a:t>
                      </a:r>
                      <a:endParaRPr lang="ja-JP" sz="1050" kern="100">
                        <a:effectLst/>
                        <a:ea typeface="ＭＳ 明朝"/>
                        <a:cs typeface="Times New Roman"/>
                      </a:endParaRPr>
                    </a:p>
                  </p:txBody>
                </p:sp>
                <p:sp>
                  <p:nvSpPr>
                    <p:cNvPr id="98" name="テキスト ボックス 25"/>
                    <p:cNvSpPr txBox="1"/>
                    <p:nvPr/>
                  </p:nvSpPr>
                  <p:spPr>
                    <a:xfrm>
                      <a:off x="1162050" y="1421092"/>
                      <a:ext cx="552450" cy="419100"/>
                    </a:xfrm>
                    <a:prstGeom prst="rect">
                      <a:avLst/>
                    </a:prstGeom>
                    <a:solidFill>
                      <a:sysClr val="window" lastClr="FFFFFF">
                        <a:lumMod val="75000"/>
                      </a:sysClr>
                    </a:solidFill>
                    <a:ln w="6350">
                      <a:solidFill>
                        <a:sysClr val="window" lastClr="FFFFFF">
                          <a:lumMod val="75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a:effectLst/>
                          <a:latin typeface="Century"/>
                          <a:ea typeface="ＭＳ 明朝"/>
                          <a:cs typeface="Times New Roman"/>
                        </a:rPr>
                        <a:t>０</a:t>
                      </a:r>
                      <a:endParaRPr lang="ja-JP" sz="1050" kern="100">
                        <a:effectLst/>
                        <a:latin typeface="Century"/>
                        <a:ea typeface="ＭＳ 明朝"/>
                        <a:cs typeface="Times New Roman"/>
                      </a:endParaRPr>
                    </a:p>
                  </p:txBody>
                </p:sp>
                <p:sp>
                  <p:nvSpPr>
                    <p:cNvPr id="99" name="テキスト ボックス 26"/>
                    <p:cNvSpPr txBox="1"/>
                    <p:nvPr/>
                  </p:nvSpPr>
                  <p:spPr>
                    <a:xfrm>
                      <a:off x="1171575" y="2752725"/>
                      <a:ext cx="552450" cy="419100"/>
                    </a:xfrm>
                    <a:prstGeom prst="rect">
                      <a:avLst/>
                    </a:prstGeom>
                    <a:solidFill>
                      <a:sysClr val="window" lastClr="FFFFFF">
                        <a:lumMod val="75000"/>
                      </a:sysClr>
                    </a:solidFill>
                    <a:ln w="6350">
                      <a:solidFill>
                        <a:sysClr val="window" lastClr="FFFFFF">
                          <a:lumMod val="75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a:effectLst/>
                          <a:latin typeface="Century"/>
                          <a:ea typeface="ＭＳ 明朝"/>
                          <a:cs typeface="Times New Roman"/>
                        </a:rPr>
                        <a:t>２</a:t>
                      </a:r>
                      <a:endParaRPr lang="ja-JP" sz="1050" kern="100">
                        <a:effectLst/>
                        <a:latin typeface="Century"/>
                        <a:ea typeface="ＭＳ 明朝"/>
                        <a:cs typeface="Times New Roman"/>
                      </a:endParaRPr>
                    </a:p>
                  </p:txBody>
                </p:sp>
                <p:sp>
                  <p:nvSpPr>
                    <p:cNvPr id="100" name="テキスト ボックス 27"/>
                    <p:cNvSpPr txBox="1"/>
                    <p:nvPr/>
                  </p:nvSpPr>
                  <p:spPr>
                    <a:xfrm>
                      <a:off x="1171575" y="3438525"/>
                      <a:ext cx="552450" cy="419100"/>
                    </a:xfrm>
                    <a:prstGeom prst="rect">
                      <a:avLst/>
                    </a:prstGeom>
                    <a:solidFill>
                      <a:sysClr val="window" lastClr="FFFFFF">
                        <a:lumMod val="75000"/>
                      </a:sysClr>
                    </a:solidFill>
                    <a:ln w="6350">
                      <a:solidFill>
                        <a:sysClr val="window" lastClr="FFFFFF">
                          <a:lumMod val="75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a:effectLst/>
                          <a:latin typeface="Century"/>
                          <a:ea typeface="ＭＳ 明朝"/>
                          <a:cs typeface="Times New Roman"/>
                        </a:rPr>
                        <a:t>３</a:t>
                      </a:r>
                      <a:endParaRPr lang="ja-JP" sz="1050" kern="100">
                        <a:effectLst/>
                        <a:latin typeface="Century"/>
                        <a:ea typeface="ＭＳ 明朝"/>
                        <a:cs typeface="Times New Roman"/>
                      </a:endParaRPr>
                    </a:p>
                  </p:txBody>
                </p:sp>
                <p:sp>
                  <p:nvSpPr>
                    <p:cNvPr id="101" name="テキスト ボックス 28"/>
                    <p:cNvSpPr txBox="1"/>
                    <p:nvPr/>
                  </p:nvSpPr>
                  <p:spPr>
                    <a:xfrm>
                      <a:off x="1171575" y="4152900"/>
                      <a:ext cx="552450" cy="419100"/>
                    </a:xfrm>
                    <a:prstGeom prst="rect">
                      <a:avLst/>
                    </a:prstGeom>
                    <a:solidFill>
                      <a:sysClr val="window" lastClr="FFFFFF">
                        <a:lumMod val="75000"/>
                      </a:sysClr>
                    </a:solidFill>
                    <a:ln w="6350">
                      <a:solidFill>
                        <a:sysClr val="window" lastClr="FFFFFF">
                          <a:lumMod val="75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a:effectLst/>
                          <a:latin typeface="Century"/>
                          <a:ea typeface="ＭＳ 明朝"/>
                          <a:cs typeface="Times New Roman"/>
                        </a:rPr>
                        <a:t>４</a:t>
                      </a:r>
                      <a:endParaRPr lang="ja-JP" sz="1050" kern="100">
                        <a:effectLst/>
                        <a:latin typeface="Century"/>
                        <a:ea typeface="ＭＳ 明朝"/>
                        <a:cs typeface="Times New Roman"/>
                      </a:endParaRPr>
                    </a:p>
                  </p:txBody>
                </p:sp>
                <p:sp>
                  <p:nvSpPr>
                    <p:cNvPr id="102" name="テキスト ボックス 29"/>
                    <p:cNvSpPr txBox="1"/>
                    <p:nvPr/>
                  </p:nvSpPr>
                  <p:spPr>
                    <a:xfrm>
                      <a:off x="1171575" y="4838700"/>
                      <a:ext cx="552450" cy="419100"/>
                    </a:xfrm>
                    <a:prstGeom prst="rect">
                      <a:avLst/>
                    </a:prstGeom>
                    <a:solidFill>
                      <a:sysClr val="window" lastClr="FFFFFF">
                        <a:lumMod val="75000"/>
                      </a:sysClr>
                    </a:solidFill>
                    <a:ln w="6350">
                      <a:solidFill>
                        <a:sysClr val="window" lastClr="FFFFFF">
                          <a:lumMod val="75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a:effectLst/>
                          <a:latin typeface="Century"/>
                          <a:ea typeface="ＭＳ 明朝"/>
                          <a:cs typeface="Times New Roman"/>
                        </a:rPr>
                        <a:t>５</a:t>
                      </a:r>
                      <a:endParaRPr lang="ja-JP" sz="1050" kern="100">
                        <a:effectLst/>
                        <a:latin typeface="Century"/>
                        <a:ea typeface="ＭＳ 明朝"/>
                        <a:cs typeface="Times New Roman"/>
                      </a:endParaRPr>
                    </a:p>
                  </p:txBody>
                </p:sp>
                <p:sp>
                  <p:nvSpPr>
                    <p:cNvPr id="103" name="テキスト ボックス 30"/>
                    <p:cNvSpPr txBox="1"/>
                    <p:nvPr/>
                  </p:nvSpPr>
                  <p:spPr>
                    <a:xfrm>
                      <a:off x="1162050" y="5553075"/>
                      <a:ext cx="552450" cy="419100"/>
                    </a:xfrm>
                    <a:prstGeom prst="rect">
                      <a:avLst/>
                    </a:prstGeom>
                    <a:solidFill>
                      <a:sysClr val="window" lastClr="FFFFFF">
                        <a:lumMod val="75000"/>
                      </a:sysClr>
                    </a:solidFill>
                    <a:ln w="6350">
                      <a:solidFill>
                        <a:sysClr val="window" lastClr="FFFFFF">
                          <a:lumMod val="75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a:effectLst/>
                          <a:latin typeface="Century"/>
                          <a:ea typeface="ＭＳ 明朝"/>
                          <a:cs typeface="Times New Roman"/>
                        </a:rPr>
                        <a:t>６</a:t>
                      </a:r>
                      <a:endParaRPr lang="ja-JP" sz="1050" kern="100">
                        <a:effectLst/>
                        <a:latin typeface="Century"/>
                        <a:ea typeface="ＭＳ 明朝"/>
                        <a:cs typeface="Times New Roman"/>
                      </a:endParaRPr>
                    </a:p>
                  </p:txBody>
                </p:sp>
              </p:grpSp>
              <p:sp>
                <p:nvSpPr>
                  <p:cNvPr id="76" name="テキスト ボックス 31"/>
                  <p:cNvSpPr txBox="1"/>
                  <p:nvPr/>
                </p:nvSpPr>
                <p:spPr>
                  <a:xfrm>
                    <a:off x="1162050" y="6238875"/>
                    <a:ext cx="552450" cy="419100"/>
                  </a:xfrm>
                  <a:prstGeom prst="rect">
                    <a:avLst/>
                  </a:prstGeom>
                  <a:solidFill>
                    <a:sysClr val="window" lastClr="FFFFFF">
                      <a:lumMod val="75000"/>
                    </a:sysClr>
                  </a:solidFill>
                  <a:ln w="6350">
                    <a:solidFill>
                      <a:sysClr val="window" lastClr="FFFFFF">
                        <a:lumMod val="75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a:effectLst/>
                        <a:latin typeface="Century"/>
                        <a:ea typeface="ＭＳ 明朝"/>
                        <a:cs typeface="Times New Roman"/>
                      </a:rPr>
                      <a:t>７</a:t>
                    </a:r>
                    <a:endParaRPr lang="ja-JP" sz="1050" kern="100">
                      <a:effectLst/>
                      <a:latin typeface="Century"/>
                      <a:ea typeface="ＭＳ 明朝"/>
                      <a:cs typeface="Times New Roman"/>
                    </a:endParaRPr>
                  </a:p>
                </p:txBody>
              </p:sp>
            </p:grpSp>
            <p:grpSp>
              <p:nvGrpSpPr>
                <p:cNvPr id="48" name="グループ化 47"/>
                <p:cNvGrpSpPr/>
                <p:nvPr/>
              </p:nvGrpSpPr>
              <p:grpSpPr>
                <a:xfrm>
                  <a:off x="2927883" y="6490447"/>
                  <a:ext cx="1556698" cy="609600"/>
                  <a:chOff x="-588" y="0"/>
                  <a:chExt cx="1556698" cy="609600"/>
                </a:xfrm>
              </p:grpSpPr>
              <p:sp>
                <p:nvSpPr>
                  <p:cNvPr id="73" name="左矢印 72"/>
                  <p:cNvSpPr/>
                  <p:nvPr/>
                </p:nvSpPr>
                <p:spPr>
                  <a:xfrm>
                    <a:off x="-588" y="0"/>
                    <a:ext cx="1364989"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4" name="テキスト ボックス 34"/>
                  <p:cNvSpPr txBox="1"/>
                  <p:nvPr/>
                </p:nvSpPr>
                <p:spPr>
                  <a:xfrm>
                    <a:off x="145775" y="137459"/>
                    <a:ext cx="1410335" cy="406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b="1" kern="100">
                        <a:effectLst/>
                        <a:ea typeface="ＭＳ 明朝"/>
                        <a:cs typeface="Times New Roman"/>
                      </a:rPr>
                      <a:t>フィルター７</a:t>
                    </a:r>
                    <a:endParaRPr lang="ja-JP" sz="1050" kern="100">
                      <a:effectLst/>
                      <a:ea typeface="ＭＳ 明朝"/>
                      <a:cs typeface="Times New Roman"/>
                    </a:endParaRPr>
                  </a:p>
                </p:txBody>
              </p:sp>
            </p:grpSp>
            <p:grpSp>
              <p:nvGrpSpPr>
                <p:cNvPr id="49" name="グループ化 48"/>
                <p:cNvGrpSpPr/>
                <p:nvPr/>
              </p:nvGrpSpPr>
              <p:grpSpPr>
                <a:xfrm>
                  <a:off x="2928194" y="5816786"/>
                  <a:ext cx="1573718" cy="609600"/>
                  <a:chOff x="-277" y="-10272"/>
                  <a:chExt cx="1573895" cy="609600"/>
                </a:xfrm>
              </p:grpSpPr>
              <p:sp>
                <p:nvSpPr>
                  <p:cNvPr id="71" name="左矢印 70"/>
                  <p:cNvSpPr/>
                  <p:nvPr/>
                </p:nvSpPr>
                <p:spPr>
                  <a:xfrm>
                    <a:off x="-277" y="-10272"/>
                    <a:ext cx="1362801" cy="609600"/>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テキスト ボックス 40"/>
                  <p:cNvSpPr txBox="1"/>
                  <p:nvPr/>
                </p:nvSpPr>
                <p:spPr>
                  <a:xfrm>
                    <a:off x="163283" y="137459"/>
                    <a:ext cx="1410335" cy="406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b="1" kern="100">
                        <a:effectLst/>
                        <a:latin typeface="Century"/>
                        <a:ea typeface="ＭＳ 明朝"/>
                        <a:cs typeface="Times New Roman"/>
                      </a:rPr>
                      <a:t>フィルター６</a:t>
                    </a:r>
                    <a:endParaRPr lang="ja-JP" sz="1050" kern="100">
                      <a:effectLst/>
                      <a:latin typeface="Century"/>
                      <a:ea typeface="ＭＳ 明朝"/>
                      <a:cs typeface="Times New Roman"/>
                    </a:endParaRPr>
                  </a:p>
                </p:txBody>
              </p:sp>
            </p:grpSp>
            <p:grpSp>
              <p:nvGrpSpPr>
                <p:cNvPr id="50" name="グループ化 49"/>
                <p:cNvGrpSpPr/>
                <p:nvPr/>
              </p:nvGrpSpPr>
              <p:grpSpPr>
                <a:xfrm>
                  <a:off x="2927746" y="5109882"/>
                  <a:ext cx="1566862" cy="609600"/>
                  <a:chOff x="-725" y="0"/>
                  <a:chExt cx="1567038" cy="609600"/>
                </a:xfrm>
              </p:grpSpPr>
              <p:sp>
                <p:nvSpPr>
                  <p:cNvPr id="69" name="左矢印 68"/>
                  <p:cNvSpPr/>
                  <p:nvPr/>
                </p:nvSpPr>
                <p:spPr>
                  <a:xfrm>
                    <a:off x="-725" y="0"/>
                    <a:ext cx="1363756" cy="609600"/>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テキスト ボックス 43"/>
                  <p:cNvSpPr txBox="1"/>
                  <p:nvPr/>
                </p:nvSpPr>
                <p:spPr>
                  <a:xfrm>
                    <a:off x="155978" y="140447"/>
                    <a:ext cx="1410335" cy="406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b="1" kern="100">
                        <a:effectLst/>
                        <a:latin typeface="Century"/>
                        <a:ea typeface="ＭＳ 明朝"/>
                        <a:cs typeface="Times New Roman"/>
                      </a:rPr>
                      <a:t>フィルター５</a:t>
                    </a:r>
                    <a:endParaRPr lang="ja-JP" sz="1050" kern="100">
                      <a:effectLst/>
                      <a:latin typeface="Century"/>
                      <a:ea typeface="ＭＳ 明朝"/>
                      <a:cs typeface="Times New Roman"/>
                    </a:endParaRPr>
                  </a:p>
                </p:txBody>
              </p:sp>
            </p:grpSp>
            <p:grpSp>
              <p:nvGrpSpPr>
                <p:cNvPr id="51" name="グループ化 50"/>
                <p:cNvGrpSpPr/>
                <p:nvPr/>
              </p:nvGrpSpPr>
              <p:grpSpPr>
                <a:xfrm>
                  <a:off x="2911522" y="4410634"/>
                  <a:ext cx="1569030" cy="609600"/>
                  <a:chOff x="-16951" y="-5977"/>
                  <a:chExt cx="1569207" cy="609600"/>
                </a:xfrm>
              </p:grpSpPr>
              <p:sp>
                <p:nvSpPr>
                  <p:cNvPr id="67" name="左矢印 66"/>
                  <p:cNvSpPr/>
                  <p:nvPr/>
                </p:nvSpPr>
                <p:spPr>
                  <a:xfrm>
                    <a:off x="-16951" y="-5977"/>
                    <a:ext cx="1384887" cy="609600"/>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8" name="テキスト ボックス 46"/>
                  <p:cNvSpPr txBox="1"/>
                  <p:nvPr/>
                </p:nvSpPr>
                <p:spPr>
                  <a:xfrm>
                    <a:off x="141921" y="143435"/>
                    <a:ext cx="1410335" cy="406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b="1" kern="100">
                        <a:effectLst/>
                        <a:latin typeface="Century"/>
                        <a:ea typeface="ＭＳ 明朝"/>
                        <a:cs typeface="Times New Roman"/>
                      </a:rPr>
                      <a:t>フィルター４</a:t>
                    </a:r>
                    <a:endParaRPr lang="ja-JP" sz="1050" kern="100">
                      <a:effectLst/>
                      <a:latin typeface="Century"/>
                      <a:ea typeface="ＭＳ 明朝"/>
                      <a:cs typeface="Times New Roman"/>
                    </a:endParaRPr>
                  </a:p>
                </p:txBody>
              </p:sp>
            </p:grpSp>
            <p:grpSp>
              <p:nvGrpSpPr>
                <p:cNvPr id="52" name="グループ化 51"/>
                <p:cNvGrpSpPr/>
                <p:nvPr/>
              </p:nvGrpSpPr>
              <p:grpSpPr>
                <a:xfrm>
                  <a:off x="2904338" y="3702236"/>
                  <a:ext cx="1580080" cy="609600"/>
                  <a:chOff x="-24136" y="-9152"/>
                  <a:chExt cx="1580258" cy="609600"/>
                </a:xfrm>
              </p:grpSpPr>
              <p:sp>
                <p:nvSpPr>
                  <p:cNvPr id="65" name="左矢印 64"/>
                  <p:cNvSpPr/>
                  <p:nvPr/>
                </p:nvSpPr>
                <p:spPr>
                  <a:xfrm>
                    <a:off x="-24136" y="-9152"/>
                    <a:ext cx="1388691" cy="609600"/>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6" name="テキスト ボックス 49"/>
                  <p:cNvSpPr txBox="1"/>
                  <p:nvPr/>
                </p:nvSpPr>
                <p:spPr>
                  <a:xfrm>
                    <a:off x="145787" y="137459"/>
                    <a:ext cx="1410335" cy="406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b="1" kern="100">
                        <a:effectLst/>
                        <a:latin typeface="Century"/>
                        <a:ea typeface="ＭＳ 明朝"/>
                        <a:cs typeface="Times New Roman"/>
                      </a:rPr>
                      <a:t>フィルター３</a:t>
                    </a:r>
                    <a:endParaRPr lang="ja-JP" sz="1050" kern="100">
                      <a:effectLst/>
                      <a:latin typeface="Century"/>
                      <a:ea typeface="ＭＳ 明朝"/>
                      <a:cs typeface="Times New Roman"/>
                    </a:endParaRPr>
                  </a:p>
                </p:txBody>
              </p:sp>
            </p:grpSp>
            <p:grpSp>
              <p:nvGrpSpPr>
                <p:cNvPr id="53" name="グループ化 52"/>
                <p:cNvGrpSpPr/>
                <p:nvPr/>
              </p:nvGrpSpPr>
              <p:grpSpPr>
                <a:xfrm>
                  <a:off x="2903041" y="2994212"/>
                  <a:ext cx="1581378" cy="609600"/>
                  <a:chOff x="-25433" y="-29882"/>
                  <a:chExt cx="1581556" cy="609600"/>
                </a:xfrm>
              </p:grpSpPr>
              <p:sp>
                <p:nvSpPr>
                  <p:cNvPr id="63" name="左矢印 62"/>
                  <p:cNvSpPr/>
                  <p:nvPr/>
                </p:nvSpPr>
                <p:spPr>
                  <a:xfrm>
                    <a:off x="-25433" y="-29882"/>
                    <a:ext cx="1388972" cy="609600"/>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 name="テキスト ボックス 52"/>
                  <p:cNvSpPr txBox="1"/>
                  <p:nvPr/>
                </p:nvSpPr>
                <p:spPr>
                  <a:xfrm>
                    <a:off x="145788" y="137459"/>
                    <a:ext cx="1410335" cy="406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b="1" kern="100">
                        <a:effectLst/>
                        <a:latin typeface="Century"/>
                        <a:ea typeface="ＭＳ 明朝"/>
                        <a:cs typeface="Times New Roman"/>
                      </a:rPr>
                      <a:t>フィルター２</a:t>
                    </a:r>
                    <a:endParaRPr lang="ja-JP" sz="1050" kern="100">
                      <a:effectLst/>
                      <a:latin typeface="Century"/>
                      <a:ea typeface="ＭＳ 明朝"/>
                      <a:cs typeface="Times New Roman"/>
                    </a:endParaRPr>
                  </a:p>
                </p:txBody>
              </p:sp>
            </p:grpSp>
            <p:grpSp>
              <p:nvGrpSpPr>
                <p:cNvPr id="54" name="グループ化 53"/>
                <p:cNvGrpSpPr/>
                <p:nvPr/>
              </p:nvGrpSpPr>
              <p:grpSpPr>
                <a:xfrm>
                  <a:off x="2884889" y="2302248"/>
                  <a:ext cx="1609822" cy="609600"/>
                  <a:chOff x="-43582" y="-28575"/>
                  <a:chExt cx="1609822" cy="609600"/>
                </a:xfrm>
              </p:grpSpPr>
              <p:sp>
                <p:nvSpPr>
                  <p:cNvPr id="61" name="左矢印 60"/>
                  <p:cNvSpPr/>
                  <p:nvPr/>
                </p:nvSpPr>
                <p:spPr>
                  <a:xfrm>
                    <a:off x="-43582" y="-28575"/>
                    <a:ext cx="1407476" cy="609600"/>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テキスト ボックス 55"/>
                  <p:cNvSpPr txBox="1"/>
                  <p:nvPr/>
                </p:nvSpPr>
                <p:spPr>
                  <a:xfrm>
                    <a:off x="155905" y="133164"/>
                    <a:ext cx="1410335" cy="406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b="1" kern="100">
                        <a:effectLst/>
                        <a:latin typeface="Century"/>
                        <a:ea typeface="ＭＳ 明朝"/>
                        <a:cs typeface="Times New Roman"/>
                      </a:rPr>
                      <a:t>フィルター１</a:t>
                    </a:r>
                    <a:endParaRPr lang="ja-JP" sz="1050" kern="100">
                      <a:effectLst/>
                      <a:latin typeface="Century"/>
                      <a:ea typeface="ＭＳ 明朝"/>
                      <a:cs typeface="Times New Roman"/>
                    </a:endParaRPr>
                  </a:p>
                </p:txBody>
              </p:sp>
            </p:grpSp>
            <p:grpSp>
              <p:nvGrpSpPr>
                <p:cNvPr id="55" name="グループ化 54"/>
                <p:cNvGrpSpPr/>
                <p:nvPr/>
              </p:nvGrpSpPr>
              <p:grpSpPr>
                <a:xfrm>
                  <a:off x="2883424" y="1600571"/>
                  <a:ext cx="1528757" cy="609600"/>
                  <a:chOff x="-45047" y="-19052"/>
                  <a:chExt cx="1528757" cy="609600"/>
                </a:xfrm>
              </p:grpSpPr>
              <p:sp>
                <p:nvSpPr>
                  <p:cNvPr id="59" name="左矢印 58"/>
                  <p:cNvSpPr/>
                  <p:nvPr/>
                </p:nvSpPr>
                <p:spPr>
                  <a:xfrm>
                    <a:off x="-45047" y="-19052"/>
                    <a:ext cx="1409450" cy="609600"/>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 name="テキスト ボックス 58"/>
                  <p:cNvSpPr txBox="1"/>
                  <p:nvPr/>
                </p:nvSpPr>
                <p:spPr>
                  <a:xfrm>
                    <a:off x="166613" y="137459"/>
                    <a:ext cx="1317097" cy="406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b="1" kern="100">
                        <a:effectLst/>
                        <a:latin typeface="Century"/>
                        <a:ea typeface="ＭＳ 明朝"/>
                        <a:cs typeface="Times New Roman"/>
                      </a:rPr>
                      <a:t>フィルター０</a:t>
                    </a:r>
                    <a:endParaRPr lang="ja-JP" sz="1050" kern="100">
                      <a:effectLst/>
                      <a:latin typeface="Century"/>
                      <a:ea typeface="ＭＳ 明朝"/>
                      <a:cs typeface="Times New Roman"/>
                    </a:endParaRPr>
                  </a:p>
                </p:txBody>
              </p:sp>
            </p:grpSp>
            <p:grpSp>
              <p:nvGrpSpPr>
                <p:cNvPr id="56" name="グループ化 55"/>
                <p:cNvGrpSpPr/>
                <p:nvPr/>
              </p:nvGrpSpPr>
              <p:grpSpPr>
                <a:xfrm>
                  <a:off x="2857285" y="7213600"/>
                  <a:ext cx="1577624" cy="609600"/>
                  <a:chOff x="-71194" y="0"/>
                  <a:chExt cx="1577801" cy="609600"/>
                </a:xfrm>
              </p:grpSpPr>
              <p:sp>
                <p:nvSpPr>
                  <p:cNvPr id="57" name="左矢印 56"/>
                  <p:cNvSpPr/>
                  <p:nvPr/>
                </p:nvSpPr>
                <p:spPr>
                  <a:xfrm>
                    <a:off x="-800" y="0"/>
                    <a:ext cx="1362815" cy="609600"/>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テキスト ボックス 61"/>
                  <p:cNvSpPr txBox="1"/>
                  <p:nvPr/>
                </p:nvSpPr>
                <p:spPr>
                  <a:xfrm>
                    <a:off x="-71194" y="155388"/>
                    <a:ext cx="1577801" cy="406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700" b="1" kern="100">
                        <a:effectLst/>
                        <a:latin typeface="Century"/>
                        <a:ea typeface="ＭＳ 明朝"/>
                        <a:cs typeface="Times New Roman"/>
                      </a:rPr>
                      <a:t>バックアップフィルター</a:t>
                    </a:r>
                    <a:endParaRPr lang="ja-JP" sz="1050" kern="100">
                      <a:effectLst/>
                      <a:latin typeface="Century"/>
                      <a:ea typeface="ＭＳ 明朝"/>
                      <a:cs typeface="Times New Roman"/>
                    </a:endParaRPr>
                  </a:p>
                </p:txBody>
              </p:sp>
            </p:grpSp>
          </p:grpSp>
          <p:sp>
            <p:nvSpPr>
              <p:cNvPr id="39" name="正方形/長方形 38"/>
              <p:cNvSpPr/>
              <p:nvPr/>
            </p:nvSpPr>
            <p:spPr>
              <a:xfrm>
                <a:off x="5976" y="1990165"/>
                <a:ext cx="2866390" cy="71438"/>
              </a:xfrm>
              <a:prstGeom prst="rect">
                <a:avLst/>
              </a:prstGeom>
              <a:solidFill>
                <a:schemeClr val="accent6">
                  <a:lumMod val="60000"/>
                  <a:lumOff val="40000"/>
                </a:schemeClr>
              </a:solidFill>
              <a:ln w="25400" cap="flat" cmpd="sng" algn="ctr">
                <a:solidFill>
                  <a:schemeClr val="accent6">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正方形/長方形 39"/>
              <p:cNvSpPr/>
              <p:nvPr/>
            </p:nvSpPr>
            <p:spPr>
              <a:xfrm>
                <a:off x="5976" y="2689412"/>
                <a:ext cx="2866390" cy="71120"/>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1" name="正方形/長方形 40"/>
              <p:cNvSpPr/>
              <p:nvPr/>
            </p:nvSpPr>
            <p:spPr>
              <a:xfrm>
                <a:off x="5976" y="3394636"/>
                <a:ext cx="2866390" cy="71120"/>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正方形/長方形 41"/>
              <p:cNvSpPr/>
              <p:nvPr/>
            </p:nvSpPr>
            <p:spPr>
              <a:xfrm>
                <a:off x="5976" y="4081930"/>
                <a:ext cx="2866390" cy="71120"/>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3" name="正方形/長方形 42"/>
              <p:cNvSpPr/>
              <p:nvPr/>
            </p:nvSpPr>
            <p:spPr>
              <a:xfrm>
                <a:off x="5976" y="4787153"/>
                <a:ext cx="2866390" cy="71120"/>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4" name="正方形/長方形 43"/>
              <p:cNvSpPr/>
              <p:nvPr/>
            </p:nvSpPr>
            <p:spPr>
              <a:xfrm>
                <a:off x="0" y="5480424"/>
                <a:ext cx="2866390" cy="71120"/>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正方形/長方形 44"/>
              <p:cNvSpPr/>
              <p:nvPr/>
            </p:nvSpPr>
            <p:spPr>
              <a:xfrm>
                <a:off x="5976" y="6179671"/>
                <a:ext cx="2866390" cy="71120"/>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正方形/長方形 45"/>
              <p:cNvSpPr/>
              <p:nvPr/>
            </p:nvSpPr>
            <p:spPr>
              <a:xfrm>
                <a:off x="5976" y="6872941"/>
                <a:ext cx="2866390" cy="71120"/>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8" name="グループ化 7"/>
            <p:cNvGrpSpPr/>
            <p:nvPr/>
          </p:nvGrpSpPr>
          <p:grpSpPr>
            <a:xfrm>
              <a:off x="0" y="0"/>
              <a:ext cx="2627630" cy="1790065"/>
              <a:chOff x="0" y="0"/>
              <a:chExt cx="2628264" cy="1790065"/>
            </a:xfrm>
          </p:grpSpPr>
          <p:sp>
            <p:nvSpPr>
              <p:cNvPr id="9" name="角丸四角形吹き出し 8"/>
              <p:cNvSpPr/>
              <p:nvPr/>
            </p:nvSpPr>
            <p:spPr>
              <a:xfrm>
                <a:off x="0" y="0"/>
                <a:ext cx="2628264" cy="1790065"/>
              </a:xfrm>
              <a:prstGeom prst="wedgeRoundRectCallout">
                <a:avLst>
                  <a:gd name="adj1" fmla="val 52667"/>
                  <a:gd name="adj2" fmla="val 6209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0" name="テキスト ボックス 85"/>
              <p:cNvSpPr txBox="1"/>
              <p:nvPr/>
            </p:nvSpPr>
            <p:spPr>
              <a:xfrm>
                <a:off x="0" y="0"/>
                <a:ext cx="2555191"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00" b="1" kern="100">
                    <a:solidFill>
                      <a:srgbClr val="000000"/>
                    </a:solidFill>
                    <a:effectLst/>
                    <a:ea typeface="ＭＳ ゴシック"/>
                    <a:cs typeface="Times New Roman"/>
                  </a:rPr>
                  <a:t>フィルタープレートとフィルターの位置</a:t>
                </a:r>
                <a:endParaRPr lang="ja-JP" sz="1050" kern="100">
                  <a:effectLst/>
                  <a:ea typeface="ＭＳ 明朝"/>
                  <a:cs typeface="Times New Roman"/>
                </a:endParaRPr>
              </a:p>
            </p:txBody>
          </p:sp>
          <p:grpSp>
            <p:nvGrpSpPr>
              <p:cNvPr id="11" name="グループ化 10"/>
              <p:cNvGrpSpPr/>
              <p:nvPr/>
            </p:nvGrpSpPr>
            <p:grpSpPr>
              <a:xfrm>
                <a:off x="101600" y="460189"/>
                <a:ext cx="2422544" cy="1174576"/>
                <a:chOff x="0" y="0"/>
                <a:chExt cx="2422544" cy="1174576"/>
              </a:xfrm>
            </p:grpSpPr>
            <p:grpSp>
              <p:nvGrpSpPr>
                <p:cNvPr id="12" name="グループ化 11"/>
                <p:cNvGrpSpPr/>
                <p:nvPr/>
              </p:nvGrpSpPr>
              <p:grpSpPr>
                <a:xfrm>
                  <a:off x="173318" y="442259"/>
                  <a:ext cx="2060256" cy="352316"/>
                  <a:chOff x="0" y="0"/>
                  <a:chExt cx="2061845" cy="352425"/>
                </a:xfrm>
              </p:grpSpPr>
              <p:sp>
                <p:nvSpPr>
                  <p:cNvPr id="32" name="正方形/長方形 31"/>
                  <p:cNvSpPr/>
                  <p:nvPr/>
                </p:nvSpPr>
                <p:spPr>
                  <a:xfrm>
                    <a:off x="0" y="193675"/>
                    <a:ext cx="2061845" cy="15875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正方形/長方形 32"/>
                  <p:cNvSpPr/>
                  <p:nvPr/>
                </p:nvSpPr>
                <p:spPr>
                  <a:xfrm>
                    <a:off x="0" y="41275"/>
                    <a:ext cx="162661" cy="262441"/>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正方形/長方形 33"/>
                  <p:cNvSpPr/>
                  <p:nvPr/>
                </p:nvSpPr>
                <p:spPr>
                  <a:xfrm>
                    <a:off x="215900" y="85725"/>
                    <a:ext cx="1628775" cy="137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正方形/長方形 34"/>
                  <p:cNvSpPr/>
                  <p:nvPr/>
                </p:nvSpPr>
                <p:spPr>
                  <a:xfrm>
                    <a:off x="1898650" y="44450"/>
                    <a:ext cx="162560" cy="262255"/>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正方形/長方形 35"/>
                  <p:cNvSpPr/>
                  <p:nvPr/>
                </p:nvSpPr>
                <p:spPr>
                  <a:xfrm>
                    <a:off x="0" y="0"/>
                    <a:ext cx="252095" cy="45085"/>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正方形/長方形 36"/>
                  <p:cNvSpPr/>
                  <p:nvPr/>
                </p:nvSpPr>
                <p:spPr>
                  <a:xfrm>
                    <a:off x="1809750" y="0"/>
                    <a:ext cx="252095" cy="45085"/>
                  </a:xfrm>
                  <a:prstGeom prst="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3" name="グループ化 12"/>
                <p:cNvGrpSpPr/>
                <p:nvPr/>
              </p:nvGrpSpPr>
              <p:grpSpPr>
                <a:xfrm>
                  <a:off x="1464235" y="95623"/>
                  <a:ext cx="871728" cy="420785"/>
                  <a:chOff x="0" y="47812"/>
                  <a:chExt cx="1010907" cy="421848"/>
                </a:xfrm>
              </p:grpSpPr>
              <p:sp>
                <p:nvSpPr>
                  <p:cNvPr id="30" name="下矢印 29"/>
                  <p:cNvSpPr/>
                  <p:nvPr/>
                </p:nvSpPr>
                <p:spPr>
                  <a:xfrm>
                    <a:off x="0" y="47812"/>
                    <a:ext cx="200520" cy="42184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テキスト ボックス 95"/>
                  <p:cNvSpPr txBox="1"/>
                  <p:nvPr/>
                </p:nvSpPr>
                <p:spPr>
                  <a:xfrm>
                    <a:off x="97366" y="92127"/>
                    <a:ext cx="913541" cy="2758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kern="100">
                        <a:effectLst/>
                        <a:ea typeface="ＭＳ ゴシック"/>
                        <a:cs typeface="Times New Roman"/>
                      </a:rPr>
                      <a:t>フィルター</a:t>
                    </a:r>
                    <a:endParaRPr lang="ja-JP" sz="1050" kern="100">
                      <a:effectLst/>
                      <a:ea typeface="ＭＳ 明朝"/>
                      <a:cs typeface="Times New Roman"/>
                    </a:endParaRPr>
                  </a:p>
                </p:txBody>
              </p:sp>
            </p:grpSp>
            <p:grpSp>
              <p:nvGrpSpPr>
                <p:cNvPr id="14" name="グループ化 13"/>
                <p:cNvGrpSpPr/>
                <p:nvPr/>
              </p:nvGrpSpPr>
              <p:grpSpPr>
                <a:xfrm>
                  <a:off x="167341" y="0"/>
                  <a:ext cx="1382275" cy="413731"/>
                  <a:chOff x="0" y="46968"/>
                  <a:chExt cx="1383797" cy="413859"/>
                </a:xfrm>
              </p:grpSpPr>
              <p:sp>
                <p:nvSpPr>
                  <p:cNvPr id="28" name="下矢印 27"/>
                  <p:cNvSpPr/>
                  <p:nvPr/>
                </p:nvSpPr>
                <p:spPr>
                  <a:xfrm>
                    <a:off x="0" y="46968"/>
                    <a:ext cx="200025" cy="413859"/>
                  </a:xfrm>
                  <a:prstGeom prst="downArrow">
                    <a:avLst/>
                  </a:prstGeom>
                  <a:solidFill>
                    <a:srgbClr val="F79646">
                      <a:lumMod val="7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テキスト ボックス 97"/>
                  <p:cNvSpPr txBox="1"/>
                  <p:nvPr/>
                </p:nvSpPr>
                <p:spPr>
                  <a:xfrm>
                    <a:off x="84774" y="54175"/>
                    <a:ext cx="1299023" cy="2755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kern="100">
                        <a:effectLst/>
                        <a:latin typeface="Century"/>
                        <a:ea typeface="ＭＳ ゴシック"/>
                        <a:cs typeface="Times New Roman"/>
                      </a:rPr>
                      <a:t>フィルタープレート</a:t>
                    </a:r>
                    <a:endParaRPr lang="ja-JP" sz="1050" kern="100">
                      <a:effectLst/>
                      <a:latin typeface="Century"/>
                      <a:ea typeface="ＭＳ 明朝"/>
                      <a:cs typeface="Times New Roman"/>
                    </a:endParaRPr>
                  </a:p>
                </p:txBody>
              </p:sp>
            </p:grpSp>
            <p:grpSp>
              <p:nvGrpSpPr>
                <p:cNvPr id="15" name="グループ化 14"/>
                <p:cNvGrpSpPr/>
                <p:nvPr/>
              </p:nvGrpSpPr>
              <p:grpSpPr>
                <a:xfrm>
                  <a:off x="0" y="735106"/>
                  <a:ext cx="2422544" cy="439470"/>
                  <a:chOff x="0" y="0"/>
                  <a:chExt cx="2422544" cy="439470"/>
                </a:xfrm>
              </p:grpSpPr>
              <p:grpSp>
                <p:nvGrpSpPr>
                  <p:cNvPr id="16" name="グループ化 15"/>
                  <p:cNvGrpSpPr/>
                  <p:nvPr/>
                </p:nvGrpSpPr>
                <p:grpSpPr>
                  <a:xfrm>
                    <a:off x="0" y="11953"/>
                    <a:ext cx="227966" cy="182246"/>
                    <a:chOff x="0" y="0"/>
                    <a:chExt cx="228600" cy="182934"/>
                  </a:xfrm>
                  <a:solidFill>
                    <a:schemeClr val="bg1">
                      <a:lumMod val="75000"/>
                    </a:schemeClr>
                  </a:solidFill>
                </p:grpSpPr>
                <p:sp>
                  <p:nvSpPr>
                    <p:cNvPr id="26" name="正方形/長方形 25"/>
                    <p:cNvSpPr/>
                    <p:nvPr/>
                  </p:nvSpPr>
                  <p:spPr>
                    <a:xfrm>
                      <a:off x="52388" y="0"/>
                      <a:ext cx="114300" cy="1143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6"/>
                    <p:cNvSpPr/>
                    <p:nvPr/>
                  </p:nvSpPr>
                  <p:spPr>
                    <a:xfrm>
                      <a:off x="0" y="71438"/>
                      <a:ext cx="228600" cy="11149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7" name="グループ化 16"/>
                  <p:cNvGrpSpPr/>
                  <p:nvPr/>
                </p:nvGrpSpPr>
                <p:grpSpPr>
                  <a:xfrm>
                    <a:off x="2193365" y="0"/>
                    <a:ext cx="228474" cy="182824"/>
                    <a:chOff x="0" y="0"/>
                    <a:chExt cx="228600" cy="182934"/>
                  </a:xfrm>
                  <a:solidFill>
                    <a:schemeClr val="bg1">
                      <a:lumMod val="75000"/>
                    </a:schemeClr>
                  </a:solidFill>
                </p:grpSpPr>
                <p:sp>
                  <p:nvSpPr>
                    <p:cNvPr id="24" name="正方形/長方形 23"/>
                    <p:cNvSpPr/>
                    <p:nvPr/>
                  </p:nvSpPr>
                  <p:spPr>
                    <a:xfrm>
                      <a:off x="52388" y="0"/>
                      <a:ext cx="114300" cy="114300"/>
                    </a:xfrm>
                    <a:prstGeom prst="rect">
                      <a:avLst/>
                    </a:prstGeom>
                    <a:grpFill/>
                    <a:ln w="127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正方形/長方形 24"/>
                    <p:cNvSpPr/>
                    <p:nvPr/>
                  </p:nvSpPr>
                  <p:spPr>
                    <a:xfrm>
                      <a:off x="0" y="71438"/>
                      <a:ext cx="228600" cy="111496"/>
                    </a:xfrm>
                    <a:prstGeom prst="rect">
                      <a:avLst/>
                    </a:prstGeom>
                    <a:grpFill/>
                    <a:ln w="127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8" name="グループ化 17"/>
                  <p:cNvGrpSpPr/>
                  <p:nvPr/>
                </p:nvGrpSpPr>
                <p:grpSpPr>
                  <a:xfrm>
                    <a:off x="1117600" y="0"/>
                    <a:ext cx="228474" cy="182824"/>
                    <a:chOff x="0" y="0"/>
                    <a:chExt cx="228600" cy="182934"/>
                  </a:xfrm>
                  <a:solidFill>
                    <a:schemeClr val="bg1">
                      <a:lumMod val="75000"/>
                    </a:schemeClr>
                  </a:solidFill>
                </p:grpSpPr>
                <p:sp>
                  <p:nvSpPr>
                    <p:cNvPr id="22" name="正方形/長方形 21"/>
                    <p:cNvSpPr/>
                    <p:nvPr/>
                  </p:nvSpPr>
                  <p:spPr>
                    <a:xfrm>
                      <a:off x="52388" y="0"/>
                      <a:ext cx="114300" cy="114300"/>
                    </a:xfrm>
                    <a:prstGeom prst="rect">
                      <a:avLst/>
                    </a:prstGeom>
                    <a:grpFill/>
                    <a:ln w="127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正方形/長方形 22"/>
                    <p:cNvSpPr/>
                    <p:nvPr/>
                  </p:nvSpPr>
                  <p:spPr>
                    <a:xfrm>
                      <a:off x="0" y="71438"/>
                      <a:ext cx="228600" cy="111496"/>
                    </a:xfrm>
                    <a:prstGeom prst="rect">
                      <a:avLst/>
                    </a:prstGeom>
                    <a:grpFill/>
                    <a:ln w="127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9" name="グループ化 18"/>
                  <p:cNvGrpSpPr/>
                  <p:nvPr/>
                </p:nvGrpSpPr>
                <p:grpSpPr>
                  <a:xfrm>
                    <a:off x="0" y="119529"/>
                    <a:ext cx="2422544" cy="319941"/>
                    <a:chOff x="0" y="0"/>
                    <a:chExt cx="2423885" cy="320040"/>
                  </a:xfrm>
                </p:grpSpPr>
                <p:sp>
                  <p:nvSpPr>
                    <p:cNvPr id="20" name="正方形/長方形 19"/>
                    <p:cNvSpPr/>
                    <p:nvPr/>
                  </p:nvSpPr>
                  <p:spPr>
                    <a:xfrm>
                      <a:off x="0" y="54429"/>
                      <a:ext cx="2423885" cy="261763"/>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115"/>
                    <p:cNvSpPr txBox="1"/>
                    <p:nvPr/>
                  </p:nvSpPr>
                  <p:spPr>
                    <a:xfrm>
                      <a:off x="1070428" y="0"/>
                      <a:ext cx="341630" cy="3200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00" kern="100">
                          <a:effectLst/>
                          <a:ea typeface="ＭＳ 明朝"/>
                          <a:cs typeface="Times New Roman"/>
                        </a:rPr>
                        <a:t>１</a:t>
                      </a:r>
                      <a:endParaRPr lang="ja-JP" sz="1050" kern="100">
                        <a:effectLst/>
                        <a:ea typeface="ＭＳ 明朝"/>
                        <a:cs typeface="Times New Roman"/>
                      </a:endParaRPr>
                    </a:p>
                  </p:txBody>
                </p:sp>
              </p:grpSp>
            </p:grpSp>
          </p:grpSp>
        </p:grpSp>
      </p:grpSp>
      <p:pic>
        <p:nvPicPr>
          <p:cNvPr id="107" name="図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7" y="1267559"/>
            <a:ext cx="5868744" cy="4096755"/>
          </a:xfrm>
          <a:prstGeom prst="rect">
            <a:avLst/>
          </a:prstGeom>
        </p:spPr>
      </p:pic>
      <p:sp>
        <p:nvSpPr>
          <p:cNvPr id="3" name="テキスト ボックス 2"/>
          <p:cNvSpPr txBox="1"/>
          <p:nvPr/>
        </p:nvSpPr>
        <p:spPr>
          <a:xfrm flipH="1">
            <a:off x="352843" y="5179648"/>
            <a:ext cx="5819159" cy="1477328"/>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smtClean="0"/>
              <a:t>The air at </a:t>
            </a:r>
            <a:r>
              <a:rPr lang="en-US" altLang="ja-JP" dirty="0" err="1" smtClean="0"/>
              <a:t>Norikura</a:t>
            </a:r>
            <a:r>
              <a:rPr lang="en-US" altLang="ja-JP" dirty="0" smtClean="0"/>
              <a:t> is  more clean than Yamagata city.</a:t>
            </a:r>
          </a:p>
          <a:p>
            <a:pPr marL="285750" indent="-285750">
              <a:buFont typeface="Wingdings" panose="05000000000000000000" pitchFamily="2" charset="2"/>
              <a:buChar char="l"/>
            </a:pPr>
            <a:endParaRPr lang="en-US" altLang="ja-JP" dirty="0" smtClean="0"/>
          </a:p>
          <a:p>
            <a:pPr marL="285750" indent="-285750">
              <a:buFont typeface="Wingdings" panose="05000000000000000000" pitchFamily="2" charset="2"/>
              <a:buChar char="l"/>
            </a:pPr>
            <a:r>
              <a:rPr kumimoji="1" lang="en-US" altLang="ja-JP" dirty="0" smtClean="0"/>
              <a:t>The aerosol less than 0.43 </a:t>
            </a:r>
            <a:r>
              <a:rPr kumimoji="1" lang="en-US" altLang="ja-JP" dirty="0" err="1" smtClean="0"/>
              <a:t>μm</a:t>
            </a:r>
            <a:r>
              <a:rPr kumimoji="1" lang="en-US" altLang="ja-JP" dirty="0" smtClean="0"/>
              <a:t> is significant at </a:t>
            </a:r>
            <a:r>
              <a:rPr kumimoji="1" lang="en-US" altLang="ja-JP" dirty="0" err="1" smtClean="0"/>
              <a:t>Norikura</a:t>
            </a:r>
            <a:r>
              <a:rPr kumimoji="1" lang="en-US" altLang="ja-JP" dirty="0" smtClean="0"/>
              <a:t>.</a:t>
            </a:r>
          </a:p>
          <a:p>
            <a:pPr marL="285750" indent="-285750">
              <a:buFont typeface="Wingdings" panose="05000000000000000000" pitchFamily="2" charset="2"/>
              <a:buChar char="l"/>
            </a:pPr>
            <a:endParaRPr kumimoji="1" lang="en-US" altLang="ja-JP" dirty="0" smtClean="0"/>
          </a:p>
          <a:p>
            <a:pPr marL="285750" indent="-285750">
              <a:buFont typeface="Wingdings" panose="05000000000000000000" pitchFamily="2" charset="2"/>
              <a:buChar char="l"/>
            </a:pPr>
            <a:r>
              <a:rPr lang="en-US" altLang="ja-JP" dirty="0"/>
              <a:t>The aerosol less than </a:t>
            </a:r>
            <a:r>
              <a:rPr lang="en-US" altLang="ja-JP" dirty="0" smtClean="0"/>
              <a:t>1.1 </a:t>
            </a:r>
            <a:r>
              <a:rPr lang="en-US" altLang="ja-JP" dirty="0" err="1" smtClean="0"/>
              <a:t>μm</a:t>
            </a:r>
            <a:r>
              <a:rPr lang="en-US" altLang="ja-JP" dirty="0" smtClean="0"/>
              <a:t> </a:t>
            </a:r>
            <a:r>
              <a:rPr lang="en-US" altLang="ja-JP" dirty="0"/>
              <a:t>is significant at </a:t>
            </a:r>
            <a:r>
              <a:rPr lang="en-US" altLang="ja-JP" dirty="0" smtClean="0"/>
              <a:t>Yamagata.</a:t>
            </a:r>
            <a:endParaRPr lang="en-US" altLang="ja-JP" dirty="0"/>
          </a:p>
        </p:txBody>
      </p:sp>
    </p:spTree>
    <p:extLst>
      <p:ext uri="{BB962C8B-B14F-4D97-AF65-F5344CB8AC3E}">
        <p14:creationId xmlns:p14="http://schemas.microsoft.com/office/powerpoint/2010/main" val="2694632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Attachment of Be-7 and Pb-210 to aerosol</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3346"/>
            <a:ext cx="4848237" cy="3384376"/>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2655" y="1466078"/>
            <a:ext cx="4801345" cy="3351644"/>
          </a:xfrm>
          <a:prstGeom prst="rect">
            <a:avLst/>
          </a:prstGeom>
        </p:spPr>
      </p:pic>
      <p:sp>
        <p:nvSpPr>
          <p:cNvPr id="3" name="テキスト ボックス 2"/>
          <p:cNvSpPr txBox="1"/>
          <p:nvPr/>
        </p:nvSpPr>
        <p:spPr>
          <a:xfrm>
            <a:off x="539552" y="5157192"/>
            <a:ext cx="7978787" cy="1200329"/>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smtClean="0"/>
              <a:t>Both nuclide concentrations at </a:t>
            </a:r>
            <a:r>
              <a:rPr kumimoji="1" lang="en-US" altLang="ja-JP" dirty="0" err="1" smtClean="0"/>
              <a:t>Norikura</a:t>
            </a:r>
            <a:r>
              <a:rPr kumimoji="1" lang="en-US" altLang="ja-JP" dirty="0" smtClean="0"/>
              <a:t> are greater than at Yamagata.</a:t>
            </a:r>
          </a:p>
          <a:p>
            <a:pPr marL="285750" indent="-285750">
              <a:buFont typeface="Arial" panose="020B0604020202020204" pitchFamily="34" charset="0"/>
              <a:buChar char="•"/>
            </a:pPr>
            <a:endParaRPr kumimoji="1" lang="en-US" altLang="ja-JP" dirty="0" smtClean="0"/>
          </a:p>
          <a:p>
            <a:pPr marL="285750" indent="-285750">
              <a:buFont typeface="Arial" panose="020B0604020202020204" pitchFamily="34" charset="0"/>
              <a:buChar char="•"/>
            </a:pPr>
            <a:r>
              <a:rPr lang="en-US" altLang="ja-JP" dirty="0" smtClean="0"/>
              <a:t>The attachment rate to 0.43-0.65 </a:t>
            </a:r>
            <a:r>
              <a:rPr lang="en-US" altLang="ja-JP" dirty="0" err="1" smtClean="0"/>
              <a:t>μm</a:t>
            </a:r>
            <a:r>
              <a:rPr lang="en-US" altLang="ja-JP" dirty="0" smtClean="0"/>
              <a:t> aerosol is probably higher than the others.</a:t>
            </a:r>
            <a:endParaRPr kumimoji="1" lang="en-US" altLang="ja-JP" dirty="0" smtClean="0"/>
          </a:p>
          <a:p>
            <a:endParaRPr kumimoji="1" lang="ja-JP" altLang="en-US" dirty="0"/>
          </a:p>
        </p:txBody>
      </p:sp>
    </p:spTree>
    <p:extLst>
      <p:ext uri="{BB962C8B-B14F-4D97-AF65-F5344CB8AC3E}">
        <p14:creationId xmlns:p14="http://schemas.microsoft.com/office/powerpoint/2010/main" val="56230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a:xfrm>
            <a:off x="395536" y="1340768"/>
            <a:ext cx="8229600" cy="4525963"/>
          </a:xfrm>
        </p:spPr>
        <p:txBody>
          <a:bodyPr>
            <a:normAutofit fontScale="92500" lnSpcReduction="10000"/>
          </a:bodyPr>
          <a:lstStyle/>
          <a:p>
            <a:pPr marL="0" indent="0">
              <a:buNone/>
            </a:pPr>
            <a:endParaRPr lang="en-US" altLang="ja-JP" dirty="0" smtClean="0"/>
          </a:p>
          <a:p>
            <a:r>
              <a:rPr lang="en-US" altLang="ja-JP" dirty="0" smtClean="0"/>
              <a:t>Stratosphere air-mass at high latitudes intrude to troposphere at mid latitudes.</a:t>
            </a:r>
          </a:p>
          <a:p>
            <a:endParaRPr lang="en-US" altLang="ja-JP" dirty="0" smtClean="0"/>
          </a:p>
          <a:p>
            <a:r>
              <a:rPr lang="en-US" altLang="ja-JP" dirty="0" smtClean="0"/>
              <a:t>There are anomalous Be-7 concentrations not along the GCR solar modulation.</a:t>
            </a:r>
          </a:p>
          <a:p>
            <a:endParaRPr lang="en-US" altLang="ja-JP" dirty="0"/>
          </a:p>
          <a:p>
            <a:r>
              <a:rPr lang="en-US" altLang="ja-JP" dirty="0"/>
              <a:t>A</a:t>
            </a:r>
            <a:r>
              <a:rPr lang="en-US" altLang="ja-JP" dirty="0" smtClean="0"/>
              <a:t>ttachment of Be-7 is significant to aerosol smaller than approximately 1 </a:t>
            </a:r>
            <a:r>
              <a:rPr lang="en-US" altLang="ja-JP" dirty="0" err="1" smtClean="0"/>
              <a:t>μm</a:t>
            </a:r>
            <a:r>
              <a:rPr lang="en-US" altLang="ja-JP" dirty="0" smtClean="0"/>
              <a:t>.</a:t>
            </a:r>
          </a:p>
          <a:p>
            <a:endParaRPr lang="en-US" altLang="ja-JP" dirty="0" smtClean="0"/>
          </a:p>
          <a:p>
            <a:pPr marL="0" indent="0">
              <a:buNone/>
            </a:pPr>
            <a:endParaRPr lang="ja-JP" altLang="en-US" dirty="0"/>
          </a:p>
          <a:p>
            <a:endParaRPr kumimoji="1" lang="ja-JP" altLang="en-US" dirty="0"/>
          </a:p>
        </p:txBody>
      </p:sp>
    </p:spTree>
    <p:extLst>
      <p:ext uri="{BB962C8B-B14F-4D97-AF65-F5344CB8AC3E}">
        <p14:creationId xmlns:p14="http://schemas.microsoft.com/office/powerpoint/2010/main" val="199316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457200" y="96838"/>
            <a:ext cx="8229600" cy="1143000"/>
          </a:xfrm>
        </p:spPr>
        <p:txBody>
          <a:bodyPr/>
          <a:lstStyle/>
          <a:p>
            <a:r>
              <a:rPr lang="en-US" altLang="ja-JP" b="1" dirty="0" smtClean="0">
                <a:solidFill>
                  <a:schemeClr val="accent2"/>
                </a:solidFill>
                <a:latin typeface="Tahoma" pitchFamily="34" charset="0"/>
              </a:rPr>
              <a:t>objectives</a:t>
            </a:r>
            <a:endParaRPr lang="ja-JP" altLang="en-US" b="1" dirty="0">
              <a:solidFill>
                <a:schemeClr val="accent2"/>
              </a:solidFill>
              <a:latin typeface="Tahoma" pitchFamily="34" charset="0"/>
            </a:endParaRPr>
          </a:p>
        </p:txBody>
      </p:sp>
      <p:sp>
        <p:nvSpPr>
          <p:cNvPr id="56324" name="Rectangle 4"/>
          <p:cNvSpPr>
            <a:spLocks noChangeArrowheads="1"/>
          </p:cNvSpPr>
          <p:nvPr/>
        </p:nvSpPr>
        <p:spPr bwMode="auto">
          <a:xfrm>
            <a:off x="2209800" y="2743200"/>
            <a:ext cx="5334000" cy="719138"/>
          </a:xfrm>
          <a:prstGeom prst="rect">
            <a:avLst/>
          </a:prstGeom>
          <a:solidFill>
            <a:srgbClr val="A9F5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b="1" dirty="0" smtClean="0"/>
              <a:t>Signature due to </a:t>
            </a:r>
            <a:r>
              <a:rPr lang="en-US" altLang="ja-JP" b="1" dirty="0" err="1" smtClean="0"/>
              <a:t>Cosmogenic</a:t>
            </a:r>
            <a:r>
              <a:rPr lang="en-US" altLang="ja-JP" b="1" dirty="0" smtClean="0"/>
              <a:t> nuclide</a:t>
            </a:r>
            <a:r>
              <a:rPr lang="ja-JP" altLang="en-US" b="1" dirty="0" smtClean="0"/>
              <a:t>（</a:t>
            </a:r>
            <a:r>
              <a:rPr lang="en-US" altLang="ja-JP" b="1" dirty="0" smtClean="0"/>
              <a:t>C-14,Be-10, </a:t>
            </a:r>
            <a:r>
              <a:rPr lang="en-US" altLang="ja-JP" b="1" dirty="0" err="1" smtClean="0"/>
              <a:t>etc</a:t>
            </a:r>
            <a:r>
              <a:rPr lang="en-US" altLang="ja-JP" b="1" dirty="0" smtClean="0"/>
              <a:t>)</a:t>
            </a:r>
            <a:endParaRPr lang="en-US" altLang="ja-JP" b="1" dirty="0"/>
          </a:p>
        </p:txBody>
      </p:sp>
      <p:sp>
        <p:nvSpPr>
          <p:cNvPr id="56325" name="Rectangle 5"/>
          <p:cNvSpPr>
            <a:spLocks noChangeArrowheads="1"/>
          </p:cNvSpPr>
          <p:nvPr/>
        </p:nvSpPr>
        <p:spPr bwMode="auto">
          <a:xfrm>
            <a:off x="755650" y="5128004"/>
            <a:ext cx="7931151" cy="9144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b="1" dirty="0" smtClean="0"/>
              <a:t>Observation of the current </a:t>
            </a:r>
            <a:r>
              <a:rPr lang="en-US" altLang="ja-JP" sz="2400" b="1" dirty="0" err="1" smtClean="0"/>
              <a:t>cosmogenic</a:t>
            </a:r>
            <a:r>
              <a:rPr lang="en-US" altLang="ja-JP" sz="2400" b="1" dirty="0" smtClean="0"/>
              <a:t> nuclide(Be-7) </a:t>
            </a:r>
            <a:endParaRPr lang="ja-JP" altLang="en-US" sz="2400" b="1" dirty="0"/>
          </a:p>
        </p:txBody>
      </p:sp>
      <p:sp>
        <p:nvSpPr>
          <p:cNvPr id="56332" name="Line 12"/>
          <p:cNvSpPr>
            <a:spLocks noChangeShapeType="1"/>
          </p:cNvSpPr>
          <p:nvPr/>
        </p:nvSpPr>
        <p:spPr bwMode="auto">
          <a:xfrm flipV="1">
            <a:off x="250825" y="1700213"/>
            <a:ext cx="0" cy="3889375"/>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4" name="Line 14"/>
          <p:cNvSpPr>
            <a:spLocks noChangeShapeType="1"/>
          </p:cNvSpPr>
          <p:nvPr/>
        </p:nvSpPr>
        <p:spPr bwMode="auto">
          <a:xfrm>
            <a:off x="250825" y="1700213"/>
            <a:ext cx="11003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9" name="Text Box 19"/>
          <p:cNvSpPr txBox="1">
            <a:spLocks noChangeArrowheads="1"/>
          </p:cNvSpPr>
          <p:nvPr/>
        </p:nvSpPr>
        <p:spPr bwMode="auto">
          <a:xfrm>
            <a:off x="6156176" y="3933825"/>
            <a:ext cx="2466509"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a</a:t>
            </a:r>
            <a:r>
              <a:rPr lang="en-US" altLang="ja-JP" dirty="0" smtClean="0"/>
              <a:t>tmosphere and aerosol</a:t>
            </a:r>
            <a:endParaRPr lang="en-US" altLang="ja-JP" dirty="0"/>
          </a:p>
        </p:txBody>
      </p:sp>
      <p:sp>
        <p:nvSpPr>
          <p:cNvPr id="2" name="テキスト ボックス 1"/>
          <p:cNvSpPr txBox="1"/>
          <p:nvPr/>
        </p:nvSpPr>
        <p:spPr>
          <a:xfrm>
            <a:off x="1351137" y="1515546"/>
            <a:ext cx="7384009" cy="461665"/>
          </a:xfrm>
          <a:prstGeom prst="rect">
            <a:avLst/>
          </a:prstGeom>
          <a:solidFill>
            <a:srgbClr val="00B0F0"/>
          </a:solidFill>
        </p:spPr>
        <p:txBody>
          <a:bodyPr wrap="none" rtlCol="0">
            <a:spAutoFit/>
          </a:bodyPr>
          <a:lstStyle/>
          <a:p>
            <a:r>
              <a:rPr lang="en-US" altLang="ja-JP" sz="2400" dirty="0" smtClean="0"/>
              <a:t>Looking at</a:t>
            </a:r>
            <a:r>
              <a:rPr kumimoji="1" lang="en-US" altLang="ja-JP" sz="2400" dirty="0" smtClean="0"/>
              <a:t> cosmic rays and solar activities in the past time</a:t>
            </a:r>
            <a:endParaRPr kumimoji="1" lang="ja-JP" altLang="en-US" sz="2400" dirty="0"/>
          </a:p>
        </p:txBody>
      </p:sp>
      <p:cxnSp>
        <p:nvCxnSpPr>
          <p:cNvPr id="5" name="直線矢印コネクタ 4"/>
          <p:cNvCxnSpPr>
            <a:stCxn id="56324" idx="0"/>
          </p:cNvCxnSpPr>
          <p:nvPr/>
        </p:nvCxnSpPr>
        <p:spPr>
          <a:xfrm flipV="1">
            <a:off x="4876800" y="1977211"/>
            <a:ext cx="0" cy="76598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7164288" y="3466886"/>
            <a:ext cx="0" cy="466939"/>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7164288" y="4303157"/>
            <a:ext cx="0" cy="824847"/>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Text Box 18"/>
          <p:cNvSpPr txBox="1">
            <a:spLocks noChangeArrowheads="1"/>
          </p:cNvSpPr>
          <p:nvPr/>
        </p:nvSpPr>
        <p:spPr bwMode="auto">
          <a:xfrm>
            <a:off x="2267744" y="3966948"/>
            <a:ext cx="341632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Cosmic rays and solar activities</a:t>
            </a:r>
            <a:endParaRPr lang="en-US" altLang="ja-JP" dirty="0"/>
          </a:p>
        </p:txBody>
      </p:sp>
      <p:cxnSp>
        <p:nvCxnSpPr>
          <p:cNvPr id="19" name="直線矢印コネクタ 18"/>
          <p:cNvCxnSpPr/>
          <p:nvPr/>
        </p:nvCxnSpPr>
        <p:spPr>
          <a:xfrm>
            <a:off x="3563888" y="4331732"/>
            <a:ext cx="0" cy="791724"/>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56325" idx="1"/>
          </p:cNvCxnSpPr>
          <p:nvPr/>
        </p:nvCxnSpPr>
        <p:spPr>
          <a:xfrm flipH="1">
            <a:off x="250825" y="5585204"/>
            <a:ext cx="504825" cy="4384"/>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flipV="1">
            <a:off x="3554363" y="3466886"/>
            <a:ext cx="0" cy="50461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34072" y="980728"/>
            <a:ext cx="8789586" cy="369332"/>
          </a:xfrm>
          <a:prstGeom prst="rect">
            <a:avLst/>
          </a:prstGeom>
          <a:noFill/>
        </p:spPr>
        <p:txBody>
          <a:bodyPr wrap="none" rtlCol="0">
            <a:spAutoFit/>
          </a:bodyPr>
          <a:lstStyle/>
          <a:p>
            <a:r>
              <a:rPr lang="ja-JP" altLang="en-US" b="1" dirty="0"/>
              <a:t>過去</a:t>
            </a:r>
            <a:r>
              <a:rPr kumimoji="1" lang="ja-JP" altLang="en-US" b="1" dirty="0" smtClean="0"/>
              <a:t>の宇宙線生成核種の変動を評価するために現在の宇宙線生成核種の変動を調べる</a:t>
            </a:r>
            <a:endParaRPr kumimoji="1" lang="ja-JP" altLang="en-US" b="1" dirty="0"/>
          </a:p>
        </p:txBody>
      </p:sp>
    </p:spTree>
    <p:extLst>
      <p:ext uri="{BB962C8B-B14F-4D97-AF65-F5344CB8AC3E}">
        <p14:creationId xmlns:p14="http://schemas.microsoft.com/office/powerpoint/2010/main" val="2815167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579688" y="2339975"/>
          <a:ext cx="4876800" cy="4213225"/>
        </p:xfrm>
        <a:graphic>
          <a:graphicData uri="http://schemas.openxmlformats.org/presentationml/2006/ole">
            <mc:AlternateContent xmlns:mc="http://schemas.openxmlformats.org/markup-compatibility/2006">
              <mc:Choice xmlns:v="urn:schemas-microsoft-com:vml" Requires="v">
                <p:oleObj spid="_x0000_s1252" name="文書" r:id="rId4" imgW="4183380" imgH="3622040" progId="Word.Document.8">
                  <p:embed/>
                </p:oleObj>
              </mc:Choice>
              <mc:Fallback>
                <p:oleObj name="文書" r:id="rId4" imgW="4183380" imgH="36220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688" y="2339975"/>
                        <a:ext cx="4876800" cy="421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1" name="AutoShape 3"/>
          <p:cNvSpPr>
            <a:spLocks noChangeArrowheads="1"/>
          </p:cNvSpPr>
          <p:nvPr/>
        </p:nvSpPr>
        <p:spPr bwMode="auto">
          <a:xfrm rot="16162213" flipH="1">
            <a:off x="4528344" y="-386556"/>
            <a:ext cx="1231900" cy="37861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5102 h 21600"/>
              <a:gd name="T14" fmla="*/ 20581 w 21600"/>
              <a:gd name="T15" fmla="*/ 7056 h 21600"/>
            </a:gdLst>
            <a:ahLst/>
            <a:cxnLst>
              <a:cxn ang="T8">
                <a:pos x="T0" y="T1"/>
              </a:cxn>
              <a:cxn ang="T9">
                <a:pos x="T2" y="T3"/>
              </a:cxn>
              <a:cxn ang="T10">
                <a:pos x="T4" y="T5"/>
              </a:cxn>
              <a:cxn ang="T11">
                <a:pos x="T6" y="T7"/>
              </a:cxn>
            </a:cxnLst>
            <a:rect l="T12" t="T13" r="T14" b="T15"/>
            <a:pathLst>
              <a:path w="21600" h="21600">
                <a:moveTo>
                  <a:pt x="21600" y="6079"/>
                </a:moveTo>
                <a:lnTo>
                  <a:pt x="15262" y="0"/>
                </a:lnTo>
                <a:lnTo>
                  <a:pt x="15262" y="5102"/>
                </a:lnTo>
                <a:lnTo>
                  <a:pt x="12427" y="5102"/>
                </a:lnTo>
                <a:cubicBezTo>
                  <a:pt x="5564" y="5102"/>
                  <a:pt x="0" y="8261"/>
                  <a:pt x="0" y="12158"/>
                </a:cubicBezTo>
                <a:lnTo>
                  <a:pt x="0" y="21600"/>
                </a:lnTo>
                <a:lnTo>
                  <a:pt x="1997" y="21600"/>
                </a:lnTo>
                <a:lnTo>
                  <a:pt x="1997" y="12158"/>
                </a:lnTo>
                <a:cubicBezTo>
                  <a:pt x="1997" y="9340"/>
                  <a:pt x="6667" y="7056"/>
                  <a:pt x="12427" y="7056"/>
                </a:cubicBezTo>
                <a:lnTo>
                  <a:pt x="15262" y="7056"/>
                </a:lnTo>
                <a:lnTo>
                  <a:pt x="15262" y="12158"/>
                </a:lnTo>
                <a:lnTo>
                  <a:pt x="21600" y="6079"/>
                </a:lnTo>
                <a:close/>
              </a:path>
            </a:pathLst>
          </a:custGeom>
          <a:solidFill>
            <a:srgbClr val="706699"/>
          </a:solidFill>
          <a:ln w="38100">
            <a:solidFill>
              <a:srgbClr val="000000"/>
            </a:solidFill>
            <a:miter lim="800000"/>
            <a:headEnd/>
            <a:tailEnd/>
          </a:ln>
        </p:spPr>
        <p:txBody>
          <a:bodyPr wrap="none" anchor="ctr"/>
          <a:lstStyle/>
          <a:p>
            <a:endParaRPr lang="ja-JP" altLang="en-US"/>
          </a:p>
        </p:txBody>
      </p:sp>
      <p:sp>
        <p:nvSpPr>
          <p:cNvPr id="17412" name="AutoShape 4"/>
          <p:cNvSpPr>
            <a:spLocks noChangeArrowheads="1"/>
          </p:cNvSpPr>
          <p:nvPr/>
        </p:nvSpPr>
        <p:spPr bwMode="auto">
          <a:xfrm rot="5348384">
            <a:off x="4156075" y="-238124"/>
            <a:ext cx="515937" cy="5237162"/>
          </a:xfrm>
          <a:prstGeom prst="moon">
            <a:avLst>
              <a:gd name="adj" fmla="val 66241"/>
            </a:avLst>
          </a:prstGeom>
          <a:gradFill rotWithShape="0">
            <a:gsLst>
              <a:gs pos="0">
                <a:srgbClr val="033C4E"/>
              </a:gs>
              <a:gs pos="100000">
                <a:srgbClr val="0ABFFA"/>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wrap="none" anchor="ctr"/>
          <a:lstStyle/>
          <a:p>
            <a:pPr algn="ctr"/>
            <a:endParaRPr lang="ja-JP" altLang="ja-JP" sz="2400">
              <a:solidFill>
                <a:srgbClr val="000000"/>
              </a:solidFill>
              <a:latin typeface="ＭＳ Ｐ明朝" pitchFamily="18" charset="-128"/>
              <a:ea typeface="ＭＳ Ｐ明朝" pitchFamily="18" charset="-128"/>
            </a:endParaRPr>
          </a:p>
        </p:txBody>
      </p:sp>
      <p:sp>
        <p:nvSpPr>
          <p:cNvPr id="17413" name="Text Box 5"/>
          <p:cNvSpPr txBox="1">
            <a:spLocks noChangeArrowheads="1"/>
          </p:cNvSpPr>
          <p:nvPr/>
        </p:nvSpPr>
        <p:spPr bwMode="auto">
          <a:xfrm>
            <a:off x="6934200" y="2763838"/>
            <a:ext cx="18700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BBE0E3"/>
                </a:solidFill>
              </a14:hiddenFill>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just" eaLnBrk="1" hangingPunct="1"/>
            <a:r>
              <a:rPr lang="en-US" altLang="ja-JP" sz="2400" b="1">
                <a:solidFill>
                  <a:srgbClr val="000000"/>
                </a:solidFill>
                <a:latin typeface="Times New Roman" pitchFamily="18" charset="0"/>
                <a:ea typeface="Osaka" charset="-128"/>
              </a:rPr>
              <a:t>Stratosphere</a:t>
            </a:r>
            <a:endParaRPr lang="ja-JP" altLang="ja-JP" sz="2400">
              <a:solidFill>
                <a:srgbClr val="000000"/>
              </a:solidFill>
              <a:latin typeface="Times New Roman" pitchFamily="18" charset="0"/>
              <a:ea typeface="Osaka" charset="-128"/>
            </a:endParaRPr>
          </a:p>
        </p:txBody>
      </p:sp>
      <p:sp>
        <p:nvSpPr>
          <p:cNvPr id="17414" name="AutoShape 6"/>
          <p:cNvSpPr>
            <a:spLocks noChangeArrowheads="1"/>
          </p:cNvSpPr>
          <p:nvPr/>
        </p:nvSpPr>
        <p:spPr bwMode="auto">
          <a:xfrm>
            <a:off x="3719513" y="2122488"/>
            <a:ext cx="407987" cy="158750"/>
          </a:xfrm>
          <a:prstGeom prst="irregularSeal1">
            <a:avLst/>
          </a:prstGeom>
          <a:solidFill>
            <a:srgbClr val="BBE0E3"/>
          </a:solidFill>
          <a:ln w="9525">
            <a:solidFill>
              <a:srgbClr val="000000"/>
            </a:solidFill>
            <a:miter lim="800000"/>
            <a:headEnd/>
            <a:tailEnd/>
          </a:ln>
        </p:spPr>
        <p:txBody>
          <a:bodyPr wrap="none" anchor="ctr"/>
          <a:lstStyle/>
          <a:p>
            <a:endParaRPr lang="ja-JP" altLang="en-US"/>
          </a:p>
        </p:txBody>
      </p:sp>
      <p:sp>
        <p:nvSpPr>
          <p:cNvPr id="17415" name="AutoShape 7"/>
          <p:cNvSpPr>
            <a:spLocks noChangeArrowheads="1"/>
          </p:cNvSpPr>
          <p:nvPr/>
        </p:nvSpPr>
        <p:spPr bwMode="auto">
          <a:xfrm>
            <a:off x="4186238" y="2201863"/>
            <a:ext cx="406400" cy="158750"/>
          </a:xfrm>
          <a:prstGeom prst="irregularSeal1">
            <a:avLst/>
          </a:prstGeom>
          <a:solidFill>
            <a:srgbClr val="BBE0E3"/>
          </a:solidFill>
          <a:ln w="9525">
            <a:solidFill>
              <a:srgbClr val="000000"/>
            </a:solidFill>
            <a:miter lim="800000"/>
            <a:headEnd/>
            <a:tailEnd/>
          </a:ln>
        </p:spPr>
        <p:txBody>
          <a:bodyPr wrap="none" anchor="ctr"/>
          <a:lstStyle/>
          <a:p>
            <a:endParaRPr lang="ja-JP" altLang="en-US"/>
          </a:p>
        </p:txBody>
      </p:sp>
      <p:sp>
        <p:nvSpPr>
          <p:cNvPr id="17416" name="Rectangle 8"/>
          <p:cNvSpPr>
            <a:spLocks noChangeArrowheads="1"/>
          </p:cNvSpPr>
          <p:nvPr/>
        </p:nvSpPr>
        <p:spPr bwMode="auto">
          <a:xfrm>
            <a:off x="0" y="1828800"/>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r>
              <a:rPr lang="en-US" altLang="ja-JP" sz="2400" b="1">
                <a:solidFill>
                  <a:srgbClr val="CF3C52"/>
                </a:solidFill>
                <a:latin typeface="Times" pitchFamily="18" charset="0"/>
                <a:ea typeface="HGPｺﾞｼｯｸE" pitchFamily="50" charset="-128"/>
              </a:rPr>
              <a:t>Geomagnetic fields</a:t>
            </a:r>
            <a:endParaRPr lang="ja-JP" altLang="ja-JP" sz="1600" b="1">
              <a:solidFill>
                <a:srgbClr val="000000"/>
              </a:solidFill>
              <a:latin typeface="Times" pitchFamily="18" charset="0"/>
              <a:ea typeface="HGPｺﾞｼｯｸE" pitchFamily="50" charset="-128"/>
            </a:endParaRPr>
          </a:p>
        </p:txBody>
      </p:sp>
      <p:sp>
        <p:nvSpPr>
          <p:cNvPr id="17417" name="AutoShape 9"/>
          <p:cNvSpPr>
            <a:spLocks noChangeArrowheads="1"/>
          </p:cNvSpPr>
          <p:nvPr/>
        </p:nvSpPr>
        <p:spPr bwMode="auto">
          <a:xfrm flipH="1">
            <a:off x="1795463" y="1963738"/>
            <a:ext cx="2038350" cy="238125"/>
          </a:xfrm>
          <a:prstGeom prst="curvedUpArrow">
            <a:avLst>
              <a:gd name="adj1" fmla="val 72205"/>
              <a:gd name="adj2" fmla="val 267500"/>
              <a:gd name="adj3" fmla="val 47917"/>
            </a:avLst>
          </a:prstGeom>
          <a:solidFill>
            <a:srgbClr val="BBE0E3">
              <a:alpha val="50195"/>
            </a:srgbClr>
          </a:solidFill>
          <a:ln w="9525">
            <a:solidFill>
              <a:srgbClr val="000000"/>
            </a:solidFill>
            <a:miter lim="800000"/>
            <a:headEnd/>
            <a:tailEnd/>
          </a:ln>
        </p:spPr>
        <p:txBody>
          <a:bodyPr wrap="none" anchor="ctr"/>
          <a:lstStyle/>
          <a:p>
            <a:endParaRPr lang="ja-JP" altLang="en-US"/>
          </a:p>
        </p:txBody>
      </p:sp>
      <p:sp>
        <p:nvSpPr>
          <p:cNvPr id="17418" name="AutoShape 10"/>
          <p:cNvSpPr>
            <a:spLocks noChangeArrowheads="1"/>
          </p:cNvSpPr>
          <p:nvPr/>
        </p:nvSpPr>
        <p:spPr bwMode="auto">
          <a:xfrm>
            <a:off x="4649788" y="1366838"/>
            <a:ext cx="1630362" cy="239712"/>
          </a:xfrm>
          <a:prstGeom prst="curvedUpArrow">
            <a:avLst>
              <a:gd name="adj1" fmla="val 57371"/>
              <a:gd name="adj2" fmla="val 212542"/>
              <a:gd name="adj3" fmla="val 47917"/>
            </a:avLst>
          </a:prstGeom>
          <a:solidFill>
            <a:srgbClr val="BBE0E3">
              <a:alpha val="50195"/>
            </a:srgbClr>
          </a:solidFill>
          <a:ln w="9525">
            <a:solidFill>
              <a:srgbClr val="000000"/>
            </a:solidFill>
            <a:miter lim="800000"/>
            <a:headEnd/>
            <a:tailEnd/>
          </a:ln>
        </p:spPr>
        <p:txBody>
          <a:bodyPr wrap="none" anchor="ctr"/>
          <a:lstStyle/>
          <a:p>
            <a:endParaRPr lang="ja-JP" altLang="en-US"/>
          </a:p>
        </p:txBody>
      </p:sp>
      <p:sp>
        <p:nvSpPr>
          <p:cNvPr id="17419" name="Rectangle 11"/>
          <p:cNvSpPr>
            <a:spLocks noChangeArrowheads="1"/>
          </p:cNvSpPr>
          <p:nvPr/>
        </p:nvSpPr>
        <p:spPr bwMode="auto">
          <a:xfrm>
            <a:off x="6248400" y="1066800"/>
            <a:ext cx="2438400" cy="8223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b="1">
                <a:solidFill>
                  <a:srgbClr val="CF3C52"/>
                </a:solidFill>
                <a:latin typeface="Times" pitchFamily="18" charset="0"/>
                <a:ea typeface="HGPｺﾞｼｯｸE" pitchFamily="50" charset="-128"/>
              </a:rPr>
              <a:t>Solar magnetic fields</a:t>
            </a:r>
            <a:endParaRPr lang="ja-JP" altLang="ja-JP" sz="1400" b="1">
              <a:solidFill>
                <a:srgbClr val="CF3C52"/>
              </a:solidFill>
              <a:latin typeface="Times" pitchFamily="18" charset="0"/>
              <a:ea typeface="HGPｺﾞｼｯｸE" pitchFamily="50" charset="-128"/>
            </a:endParaRPr>
          </a:p>
        </p:txBody>
      </p:sp>
      <p:sp>
        <p:nvSpPr>
          <p:cNvPr id="17420" name="AutoShape 12"/>
          <p:cNvSpPr>
            <a:spLocks noChangeArrowheads="1"/>
          </p:cNvSpPr>
          <p:nvPr/>
        </p:nvSpPr>
        <p:spPr bwMode="auto">
          <a:xfrm>
            <a:off x="1981200" y="1143000"/>
            <a:ext cx="2012950" cy="398463"/>
          </a:xfrm>
          <a:prstGeom prst="roundRect">
            <a:avLst>
              <a:gd name="adj" fmla="val 16667"/>
            </a:avLst>
          </a:prstGeom>
          <a:solidFill>
            <a:srgbClr val="DC9EC0"/>
          </a:solidFill>
          <a:ln w="9525">
            <a:solidFill>
              <a:srgbClr val="000000"/>
            </a:solidFill>
            <a:round/>
            <a:headEnd/>
            <a:tailEnd/>
          </a:ln>
        </p:spPr>
        <p:txBody>
          <a:bodyPr wrap="none" anchor="ctr"/>
          <a:lstStyle/>
          <a:p>
            <a:pPr algn="ctr"/>
            <a:r>
              <a:rPr lang="en-US" altLang="ja-JP" sz="2400" b="1">
                <a:solidFill>
                  <a:srgbClr val="000000"/>
                </a:solidFill>
                <a:latin typeface="Times" pitchFamily="18" charset="0"/>
                <a:ea typeface="HGPｺﾞｼｯｸE" pitchFamily="50" charset="-128"/>
              </a:rPr>
              <a:t>Cosmic rays</a:t>
            </a:r>
            <a:endParaRPr lang="ja-JP" altLang="ja-JP" sz="1600" b="1">
              <a:solidFill>
                <a:srgbClr val="000000"/>
              </a:solidFill>
              <a:latin typeface="Times" pitchFamily="18" charset="0"/>
              <a:ea typeface="HGPｺﾞｼｯｸE" pitchFamily="50" charset="-128"/>
            </a:endParaRPr>
          </a:p>
        </p:txBody>
      </p:sp>
      <p:grpSp>
        <p:nvGrpSpPr>
          <p:cNvPr id="17421" name="Group 13"/>
          <p:cNvGrpSpPr>
            <a:grpSpLocks/>
          </p:cNvGrpSpPr>
          <p:nvPr/>
        </p:nvGrpSpPr>
        <p:grpSpPr bwMode="auto">
          <a:xfrm>
            <a:off x="4713288" y="4051300"/>
            <a:ext cx="533400" cy="304800"/>
            <a:chOff x="672" y="2256"/>
            <a:chExt cx="336" cy="192"/>
          </a:xfrm>
        </p:grpSpPr>
        <p:sp>
          <p:nvSpPr>
            <p:cNvPr id="17433" name="Oval 14"/>
            <p:cNvSpPr>
              <a:spLocks noChangeArrowheads="1"/>
            </p:cNvSpPr>
            <p:nvPr/>
          </p:nvSpPr>
          <p:spPr bwMode="auto">
            <a:xfrm>
              <a:off x="672" y="2256"/>
              <a:ext cx="336" cy="19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34" name="Rectangle 15"/>
            <p:cNvSpPr>
              <a:spLocks noChangeArrowheads="1"/>
            </p:cNvSpPr>
            <p:nvPr/>
          </p:nvSpPr>
          <p:spPr bwMode="auto">
            <a:xfrm>
              <a:off x="695" y="2267"/>
              <a:ext cx="297" cy="173"/>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baseline="30000">
                  <a:latin typeface="Times" pitchFamily="18" charset="0"/>
                  <a:ea typeface="Osaka" charset="-128"/>
                </a:rPr>
                <a:t>22</a:t>
              </a:r>
              <a:r>
                <a:rPr lang="en-US" altLang="ja-JP" sz="1200" b="1">
                  <a:latin typeface="Times" pitchFamily="18" charset="0"/>
                  <a:ea typeface="Osaka" charset="-128"/>
                </a:rPr>
                <a:t>Na</a:t>
              </a:r>
            </a:p>
          </p:txBody>
        </p:sp>
      </p:grpSp>
      <p:sp>
        <p:nvSpPr>
          <p:cNvPr id="17422" name="Oval 16"/>
          <p:cNvSpPr>
            <a:spLocks noChangeArrowheads="1"/>
          </p:cNvSpPr>
          <p:nvPr/>
        </p:nvSpPr>
        <p:spPr bwMode="auto">
          <a:xfrm>
            <a:off x="5018088" y="5410200"/>
            <a:ext cx="533400" cy="304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23" name="Rectangle 17"/>
          <p:cNvSpPr>
            <a:spLocks noChangeArrowheads="1"/>
          </p:cNvSpPr>
          <p:nvPr/>
        </p:nvSpPr>
        <p:spPr bwMode="auto">
          <a:xfrm>
            <a:off x="5081588" y="54356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baseline="30000">
                <a:latin typeface="Times" pitchFamily="18" charset="0"/>
                <a:ea typeface="Osaka" charset="-128"/>
              </a:rPr>
              <a:t>14</a:t>
            </a:r>
            <a:r>
              <a:rPr lang="en-US" altLang="ja-JP" sz="1200" b="1">
                <a:latin typeface="Times" pitchFamily="18" charset="0"/>
                <a:ea typeface="Osaka" charset="-128"/>
              </a:rPr>
              <a:t>C</a:t>
            </a:r>
          </a:p>
        </p:txBody>
      </p:sp>
      <p:sp>
        <p:nvSpPr>
          <p:cNvPr id="17424" name="Oval 18"/>
          <p:cNvSpPr>
            <a:spLocks noChangeArrowheads="1"/>
          </p:cNvSpPr>
          <p:nvPr/>
        </p:nvSpPr>
        <p:spPr bwMode="auto">
          <a:xfrm>
            <a:off x="2884488" y="4572000"/>
            <a:ext cx="533400" cy="304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25" name="Rectangle 19"/>
          <p:cNvSpPr>
            <a:spLocks noChangeArrowheads="1"/>
          </p:cNvSpPr>
          <p:nvPr/>
        </p:nvSpPr>
        <p:spPr bwMode="auto">
          <a:xfrm>
            <a:off x="2897188" y="4584700"/>
            <a:ext cx="4556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baseline="30000">
                <a:latin typeface="Times" pitchFamily="18" charset="0"/>
                <a:ea typeface="Osaka" charset="-128"/>
              </a:rPr>
              <a:t>10</a:t>
            </a:r>
            <a:r>
              <a:rPr lang="en-US" altLang="ja-JP" sz="1200" b="1">
                <a:latin typeface="Times" pitchFamily="18" charset="0"/>
                <a:ea typeface="Osaka" charset="-128"/>
              </a:rPr>
              <a:t>Be</a:t>
            </a:r>
          </a:p>
        </p:txBody>
      </p:sp>
      <p:sp>
        <p:nvSpPr>
          <p:cNvPr id="17426" name="Text Box 20"/>
          <p:cNvSpPr txBox="1">
            <a:spLocks noChangeArrowheads="1"/>
          </p:cNvSpPr>
          <p:nvPr/>
        </p:nvSpPr>
        <p:spPr bwMode="auto">
          <a:xfrm>
            <a:off x="477881" y="15984"/>
            <a:ext cx="81644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3200" b="1" dirty="0" err="1">
                <a:solidFill>
                  <a:schemeClr val="folHlink"/>
                </a:solidFill>
                <a:latin typeface="Tahoma" pitchFamily="34" charset="0"/>
                <a:ea typeface="Osaka" charset="-128"/>
              </a:rPr>
              <a:t>Cosmogenic</a:t>
            </a:r>
            <a:r>
              <a:rPr lang="en-US" altLang="ja-JP" sz="3200" b="1" dirty="0">
                <a:solidFill>
                  <a:schemeClr val="folHlink"/>
                </a:solidFill>
                <a:latin typeface="Tahoma" pitchFamily="34" charset="0"/>
                <a:ea typeface="Osaka" charset="-128"/>
              </a:rPr>
              <a:t> </a:t>
            </a:r>
            <a:r>
              <a:rPr lang="en-US" altLang="ja-JP" sz="3200" b="1" dirty="0" smtClean="0">
                <a:solidFill>
                  <a:schemeClr val="folHlink"/>
                </a:solidFill>
                <a:latin typeface="Tahoma" pitchFamily="34" charset="0"/>
                <a:ea typeface="Osaka" charset="-128"/>
              </a:rPr>
              <a:t>nuclide in the atmosphere</a:t>
            </a:r>
            <a:endParaRPr lang="en-US" altLang="ja-JP" sz="3200" b="1" dirty="0">
              <a:solidFill>
                <a:schemeClr val="folHlink"/>
              </a:solidFill>
              <a:latin typeface="Tahoma" pitchFamily="34" charset="0"/>
              <a:ea typeface="Osaka" charset="-128"/>
            </a:endParaRPr>
          </a:p>
        </p:txBody>
      </p:sp>
      <p:sp>
        <p:nvSpPr>
          <p:cNvPr id="17427" name="Oval 21"/>
          <p:cNvSpPr>
            <a:spLocks noChangeArrowheads="1"/>
          </p:cNvSpPr>
          <p:nvPr/>
        </p:nvSpPr>
        <p:spPr bwMode="auto">
          <a:xfrm>
            <a:off x="2209800" y="4572000"/>
            <a:ext cx="533400" cy="3048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baseline="30000">
                <a:latin typeface="Times" pitchFamily="18" charset="0"/>
                <a:ea typeface="Osaka" charset="-128"/>
              </a:rPr>
              <a:t>７</a:t>
            </a:r>
            <a:r>
              <a:rPr lang="en-US" altLang="ja-JP" sz="1400" b="1">
                <a:latin typeface="Times" pitchFamily="18" charset="0"/>
                <a:ea typeface="Osaka" charset="-128"/>
              </a:rPr>
              <a:t>Be</a:t>
            </a:r>
          </a:p>
        </p:txBody>
      </p:sp>
      <p:sp>
        <p:nvSpPr>
          <p:cNvPr id="17428" name="Line 22"/>
          <p:cNvSpPr>
            <a:spLocks noChangeShapeType="1"/>
          </p:cNvSpPr>
          <p:nvPr/>
        </p:nvSpPr>
        <p:spPr bwMode="auto">
          <a:xfrm>
            <a:off x="2438400" y="4876800"/>
            <a:ext cx="22860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9" name="Text Box 23"/>
          <p:cNvSpPr txBox="1">
            <a:spLocks noChangeArrowheads="1"/>
          </p:cNvSpPr>
          <p:nvPr/>
        </p:nvSpPr>
        <p:spPr bwMode="auto">
          <a:xfrm>
            <a:off x="6934200" y="5105400"/>
            <a:ext cx="18700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b="1">
                <a:latin typeface="Times New Roman" pitchFamily="18" charset="0"/>
                <a:ea typeface="Osaka" charset="-128"/>
              </a:rPr>
              <a:t>Troposphere</a:t>
            </a:r>
          </a:p>
        </p:txBody>
      </p:sp>
      <p:pic>
        <p:nvPicPr>
          <p:cNvPr id="17430" name="Picture 24" descr="22Na7BeVertConcentr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95600"/>
            <a:ext cx="33829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p:cNvCxnSpPr/>
          <p:nvPr/>
        </p:nvCxnSpPr>
        <p:spPr>
          <a:xfrm>
            <a:off x="7035800" y="4068763"/>
            <a:ext cx="1768475"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32" name="テキスト ボックス 3"/>
          <p:cNvSpPr txBox="1">
            <a:spLocks noChangeArrowheads="1"/>
          </p:cNvSpPr>
          <p:nvPr/>
        </p:nvSpPr>
        <p:spPr bwMode="auto">
          <a:xfrm>
            <a:off x="7280275" y="4159250"/>
            <a:ext cx="164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b="1">
                <a:solidFill>
                  <a:schemeClr val="accent2"/>
                </a:solidFill>
              </a:rPr>
              <a:t>Tropopause</a:t>
            </a:r>
            <a:endParaRPr lang="ja-JP" altLang="en-US" sz="2000" b="1">
              <a:solidFill>
                <a:schemeClr val="accent2"/>
              </a:solidFill>
            </a:endParaRPr>
          </a:p>
        </p:txBody>
      </p:sp>
      <p:sp>
        <p:nvSpPr>
          <p:cNvPr id="27" name="Text Box 23"/>
          <p:cNvSpPr txBox="1">
            <a:spLocks noChangeArrowheads="1"/>
          </p:cNvSpPr>
          <p:nvPr/>
        </p:nvSpPr>
        <p:spPr bwMode="auto">
          <a:xfrm>
            <a:off x="6984999" y="5943600"/>
            <a:ext cx="1866217"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b="1" dirty="0" smtClean="0">
                <a:latin typeface="Times New Roman" pitchFamily="18" charset="0"/>
                <a:ea typeface="Osaka" charset="-128"/>
              </a:rPr>
              <a:t>Mixing layer</a:t>
            </a:r>
            <a:endParaRPr lang="en-US" altLang="ja-JP" sz="2400" b="1" dirty="0">
              <a:latin typeface="Times New Roman" pitchFamily="18" charset="0"/>
              <a:ea typeface="Osaka" charset="-128"/>
            </a:endParaRPr>
          </a:p>
        </p:txBody>
      </p:sp>
      <p:sp>
        <p:nvSpPr>
          <p:cNvPr id="2" name="テキスト ボックス 1"/>
          <p:cNvSpPr txBox="1"/>
          <p:nvPr/>
        </p:nvSpPr>
        <p:spPr>
          <a:xfrm>
            <a:off x="6705600" y="6525483"/>
            <a:ext cx="1981200" cy="369332"/>
          </a:xfrm>
          <a:prstGeom prst="rect">
            <a:avLst/>
          </a:prstGeom>
          <a:noFill/>
        </p:spPr>
        <p:txBody>
          <a:bodyPr wrap="square" rtlCol="0">
            <a:spAutoFit/>
          </a:bodyPr>
          <a:lstStyle/>
          <a:p>
            <a:r>
              <a:rPr lang="en-US" altLang="ja-JP" dirty="0" smtClean="0"/>
              <a:t>Surface </a:t>
            </a:r>
            <a:r>
              <a:rPr lang="ja-JP" altLang="en-US" dirty="0" smtClean="0"/>
              <a:t>　</a:t>
            </a:r>
            <a:r>
              <a:rPr kumimoji="1" lang="en-US" altLang="ja-JP" dirty="0" smtClean="0"/>
              <a:t>2km</a:t>
            </a:r>
            <a:endParaRPr kumimoji="1" lang="ja-JP" altLang="en-US" dirty="0"/>
          </a:p>
        </p:txBody>
      </p:sp>
      <p:sp>
        <p:nvSpPr>
          <p:cNvPr id="29" name="テキスト ボックス 28"/>
          <p:cNvSpPr txBox="1"/>
          <p:nvPr/>
        </p:nvSpPr>
        <p:spPr>
          <a:xfrm>
            <a:off x="7397749" y="4559300"/>
            <a:ext cx="1406526" cy="369332"/>
          </a:xfrm>
          <a:prstGeom prst="rect">
            <a:avLst/>
          </a:prstGeom>
          <a:noFill/>
        </p:spPr>
        <p:txBody>
          <a:bodyPr wrap="square" rtlCol="0">
            <a:spAutoFit/>
          </a:bodyPr>
          <a:lstStyle/>
          <a:p>
            <a:r>
              <a:rPr lang="ja-JP" altLang="en-US" dirty="0" smtClean="0"/>
              <a:t>　</a:t>
            </a:r>
            <a:r>
              <a:rPr lang="en-US" altLang="ja-JP" dirty="0" smtClean="0"/>
              <a:t>10 </a:t>
            </a:r>
            <a:r>
              <a:rPr kumimoji="1" lang="en-US" altLang="ja-JP" dirty="0" smtClean="0"/>
              <a:t>km</a:t>
            </a:r>
            <a:endParaRPr kumimoji="1" lang="ja-JP" altLang="en-US" dirty="0"/>
          </a:p>
        </p:txBody>
      </p:sp>
      <p:sp>
        <p:nvSpPr>
          <p:cNvPr id="30" name="Text Box 24"/>
          <p:cNvSpPr txBox="1">
            <a:spLocks noChangeArrowheads="1"/>
          </p:cNvSpPr>
          <p:nvPr/>
        </p:nvSpPr>
        <p:spPr bwMode="auto">
          <a:xfrm>
            <a:off x="589446" y="5106988"/>
            <a:ext cx="1277914"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0" lang="en-US" altLang="ja-JP" sz="1600" baseline="30000" dirty="0">
                <a:latin typeface="Arial" charset="0"/>
                <a:ea typeface="MS Pゴシック" pitchFamily="-92" charset="-128"/>
              </a:rPr>
              <a:t>14</a:t>
            </a:r>
            <a:r>
              <a:rPr kumimoji="0" lang="en-US" altLang="ja-JP" sz="1600" dirty="0">
                <a:latin typeface="Arial" charset="0"/>
                <a:ea typeface="MS Pゴシック" pitchFamily="-92" charset="-128"/>
              </a:rPr>
              <a:t>N(</a:t>
            </a:r>
            <a:r>
              <a:rPr kumimoji="0" lang="en-US" altLang="ja-JP" sz="1600" dirty="0" err="1">
                <a:latin typeface="Arial" charset="0"/>
                <a:ea typeface="MS Pゴシック" pitchFamily="-92" charset="-128"/>
              </a:rPr>
              <a:t>n,x</a:t>
            </a:r>
            <a:r>
              <a:rPr kumimoji="0" lang="en-US" altLang="ja-JP" sz="1600" dirty="0">
                <a:latin typeface="Arial" charset="0"/>
                <a:ea typeface="MS Pゴシック" pitchFamily="-92" charset="-128"/>
              </a:rPr>
              <a:t>)</a:t>
            </a:r>
            <a:r>
              <a:rPr kumimoji="0" lang="en-US" altLang="ja-JP" sz="1600" baseline="30000" dirty="0">
                <a:latin typeface="Arial" charset="0"/>
                <a:ea typeface="MS Pゴシック" pitchFamily="-92" charset="-128"/>
              </a:rPr>
              <a:t>7</a:t>
            </a:r>
            <a:r>
              <a:rPr kumimoji="0" lang="en-US" altLang="ja-JP" sz="1600" dirty="0">
                <a:latin typeface="Arial" charset="0"/>
                <a:ea typeface="MS Pゴシック" pitchFamily="-92" charset="-128"/>
              </a:rPr>
              <a:t>Be</a:t>
            </a:r>
          </a:p>
          <a:p>
            <a:pPr algn="ctr" eaLnBrk="0" hangingPunct="0"/>
            <a:r>
              <a:rPr kumimoji="0" lang="en-US" altLang="ja-JP" sz="1600" baseline="30000" dirty="0">
                <a:latin typeface="Arial" charset="0"/>
                <a:ea typeface="MS Pゴシック" pitchFamily="-92" charset="-128"/>
              </a:rPr>
              <a:t>14</a:t>
            </a:r>
            <a:r>
              <a:rPr kumimoji="0" lang="en-US" altLang="ja-JP" sz="1600" dirty="0">
                <a:latin typeface="Arial" charset="0"/>
                <a:ea typeface="MS Pゴシック" pitchFamily="-92" charset="-128"/>
              </a:rPr>
              <a:t>N(</a:t>
            </a:r>
            <a:r>
              <a:rPr kumimoji="0" lang="en-US" altLang="ja-JP" sz="1600" dirty="0" err="1">
                <a:latin typeface="Arial" charset="0"/>
                <a:ea typeface="MS Pゴシック" pitchFamily="-92" charset="-128"/>
              </a:rPr>
              <a:t>p,x</a:t>
            </a:r>
            <a:r>
              <a:rPr kumimoji="0" lang="en-US" altLang="ja-JP" sz="1600" dirty="0">
                <a:latin typeface="Arial" charset="0"/>
                <a:ea typeface="MS Pゴシック" pitchFamily="-92" charset="-128"/>
              </a:rPr>
              <a:t>)</a:t>
            </a:r>
            <a:r>
              <a:rPr kumimoji="0" lang="en-US" altLang="ja-JP" sz="1600" baseline="30000" dirty="0">
                <a:latin typeface="Arial" charset="0"/>
                <a:ea typeface="MS Pゴシック" pitchFamily="-92" charset="-128"/>
              </a:rPr>
              <a:t>7</a:t>
            </a:r>
            <a:r>
              <a:rPr kumimoji="0" lang="en-US" altLang="ja-JP" sz="1600" dirty="0">
                <a:latin typeface="Arial" charset="0"/>
                <a:ea typeface="MS Pゴシック" pitchFamily="-92" charset="-128"/>
              </a:rPr>
              <a:t>Be</a:t>
            </a:r>
          </a:p>
          <a:p>
            <a:pPr algn="ctr" eaLnBrk="0" hangingPunct="0"/>
            <a:r>
              <a:rPr kumimoji="0" lang="en-US" altLang="ja-JP" sz="1600" baseline="30000" dirty="0">
                <a:latin typeface="Arial" charset="0"/>
                <a:ea typeface="MS Pゴシック" pitchFamily="-92" charset="-128"/>
              </a:rPr>
              <a:t>16</a:t>
            </a:r>
            <a:r>
              <a:rPr kumimoji="0" lang="en-US" altLang="ja-JP" sz="1600" dirty="0">
                <a:latin typeface="Arial" charset="0"/>
                <a:ea typeface="MS Pゴシック" pitchFamily="-92" charset="-128"/>
              </a:rPr>
              <a:t>O(</a:t>
            </a:r>
            <a:r>
              <a:rPr kumimoji="0" lang="en-US" altLang="ja-JP" sz="1600" dirty="0" err="1">
                <a:latin typeface="Arial" charset="0"/>
                <a:ea typeface="MS Pゴシック" pitchFamily="-92" charset="-128"/>
              </a:rPr>
              <a:t>n,x</a:t>
            </a:r>
            <a:r>
              <a:rPr kumimoji="0" lang="en-US" altLang="ja-JP" sz="1600" dirty="0">
                <a:latin typeface="Arial" charset="0"/>
                <a:ea typeface="MS Pゴシック" pitchFamily="-92" charset="-128"/>
              </a:rPr>
              <a:t>)</a:t>
            </a:r>
            <a:r>
              <a:rPr kumimoji="0" lang="en-US" altLang="ja-JP" sz="1600" baseline="30000" dirty="0">
                <a:latin typeface="Arial" charset="0"/>
                <a:ea typeface="MS Pゴシック" pitchFamily="-92" charset="-128"/>
              </a:rPr>
              <a:t>7</a:t>
            </a:r>
            <a:r>
              <a:rPr kumimoji="0" lang="en-US" altLang="ja-JP" sz="1600" dirty="0">
                <a:latin typeface="Arial" charset="0"/>
                <a:ea typeface="MS Pゴシック" pitchFamily="-92" charset="-128"/>
              </a:rPr>
              <a:t>Be</a:t>
            </a:r>
          </a:p>
          <a:p>
            <a:pPr algn="ctr" eaLnBrk="0" hangingPunct="0"/>
            <a:r>
              <a:rPr kumimoji="0" lang="en-US" altLang="ja-JP" sz="1600" baseline="30000" dirty="0">
                <a:latin typeface="Arial" charset="0"/>
                <a:ea typeface="MS Pゴシック" pitchFamily="-92" charset="-128"/>
              </a:rPr>
              <a:t>16</a:t>
            </a:r>
            <a:r>
              <a:rPr kumimoji="0" lang="en-US" altLang="ja-JP" sz="1600" dirty="0">
                <a:latin typeface="Arial" charset="0"/>
                <a:ea typeface="MS Pゴシック" pitchFamily="-92" charset="-128"/>
              </a:rPr>
              <a:t>O(</a:t>
            </a:r>
            <a:r>
              <a:rPr kumimoji="0" lang="en-US" altLang="ja-JP" sz="1600" dirty="0" err="1">
                <a:latin typeface="Arial" charset="0"/>
                <a:ea typeface="MS Pゴシック" pitchFamily="-92" charset="-128"/>
              </a:rPr>
              <a:t>p,x</a:t>
            </a:r>
            <a:r>
              <a:rPr kumimoji="0" lang="en-US" altLang="ja-JP" sz="1600" dirty="0">
                <a:latin typeface="Arial" charset="0"/>
                <a:ea typeface="MS Pゴシック" pitchFamily="-92" charset="-128"/>
              </a:rPr>
              <a:t>)</a:t>
            </a:r>
            <a:r>
              <a:rPr kumimoji="0" lang="en-US" altLang="ja-JP" sz="1600" baseline="30000" dirty="0">
                <a:latin typeface="Arial" charset="0"/>
                <a:ea typeface="MS Pゴシック" pitchFamily="-92" charset="-128"/>
              </a:rPr>
              <a:t>7</a:t>
            </a:r>
            <a:r>
              <a:rPr kumimoji="0" lang="en-US" altLang="ja-JP" sz="1600" dirty="0">
                <a:latin typeface="Arial" charset="0"/>
                <a:ea typeface="MS Pゴシック" pitchFamily="-92" charset="-128"/>
              </a:rPr>
              <a:t>Be</a:t>
            </a:r>
          </a:p>
          <a:p>
            <a:pPr algn="ctr" eaLnBrk="0" hangingPunct="0"/>
            <a:r>
              <a:rPr kumimoji="0" lang="en-US" altLang="ja-JP" sz="1600" baseline="30000" dirty="0">
                <a:latin typeface="Arial" charset="0"/>
                <a:ea typeface="MS Pゴシック" pitchFamily="-92" charset="-128"/>
              </a:rPr>
              <a:t>40</a:t>
            </a:r>
            <a:r>
              <a:rPr kumimoji="0" lang="en-US" altLang="ja-JP" sz="1600" dirty="0">
                <a:latin typeface="Arial" charset="0"/>
                <a:ea typeface="MS Pゴシック" pitchFamily="-92" charset="-128"/>
              </a:rPr>
              <a:t>Ar(</a:t>
            </a:r>
            <a:r>
              <a:rPr kumimoji="0" lang="en-US" altLang="ja-JP" sz="1600" dirty="0" err="1">
                <a:latin typeface="Arial" charset="0"/>
                <a:ea typeface="MS Pゴシック" pitchFamily="-92" charset="-128"/>
              </a:rPr>
              <a:t>n,x</a:t>
            </a:r>
            <a:r>
              <a:rPr kumimoji="0" lang="en-US" altLang="ja-JP" sz="1600" dirty="0">
                <a:latin typeface="Arial" charset="0"/>
                <a:ea typeface="MS Pゴシック" pitchFamily="-92" charset="-128"/>
              </a:rPr>
              <a:t>)</a:t>
            </a:r>
            <a:r>
              <a:rPr kumimoji="0" lang="en-US" altLang="ja-JP" sz="1600" baseline="30000" dirty="0">
                <a:latin typeface="Arial" charset="0"/>
                <a:ea typeface="MS Pゴシック" pitchFamily="-92" charset="-128"/>
              </a:rPr>
              <a:t>7</a:t>
            </a:r>
            <a:r>
              <a:rPr kumimoji="0" lang="en-US" altLang="ja-JP" sz="1600" dirty="0">
                <a:latin typeface="Arial" charset="0"/>
                <a:ea typeface="MS Pゴシック" pitchFamily="-92" charset="-128"/>
              </a:rPr>
              <a:t>Be</a:t>
            </a:r>
          </a:p>
          <a:p>
            <a:pPr algn="ctr" eaLnBrk="0" hangingPunct="0"/>
            <a:r>
              <a:rPr kumimoji="0" lang="en-US" altLang="ja-JP" sz="1600" baseline="30000" dirty="0">
                <a:latin typeface="Arial" charset="0"/>
                <a:ea typeface="MS Pゴシック" pitchFamily="-92" charset="-128"/>
              </a:rPr>
              <a:t>40</a:t>
            </a:r>
            <a:r>
              <a:rPr kumimoji="0" lang="en-US" altLang="ja-JP" sz="1600" dirty="0">
                <a:latin typeface="Arial" charset="0"/>
                <a:ea typeface="MS Pゴシック" pitchFamily="-92" charset="-128"/>
              </a:rPr>
              <a:t>Ar(</a:t>
            </a:r>
            <a:r>
              <a:rPr kumimoji="0" lang="en-US" altLang="ja-JP" sz="1600" dirty="0" err="1">
                <a:latin typeface="Arial" charset="0"/>
                <a:ea typeface="MS Pゴシック" pitchFamily="-92" charset="-128"/>
              </a:rPr>
              <a:t>p,x</a:t>
            </a:r>
            <a:r>
              <a:rPr kumimoji="0" lang="en-US" altLang="ja-JP" sz="1600" dirty="0">
                <a:latin typeface="Arial" charset="0"/>
                <a:ea typeface="MS Pゴシック" pitchFamily="-92" charset="-128"/>
              </a:rPr>
              <a:t>)</a:t>
            </a:r>
            <a:r>
              <a:rPr kumimoji="0" lang="en-US" altLang="ja-JP" sz="1600" baseline="30000" dirty="0">
                <a:latin typeface="Arial" charset="0"/>
                <a:ea typeface="MS Pゴシック" pitchFamily="-92" charset="-128"/>
              </a:rPr>
              <a:t>7</a:t>
            </a:r>
            <a:r>
              <a:rPr kumimoji="0" lang="en-US" altLang="ja-JP" sz="1600" dirty="0">
                <a:latin typeface="Arial" charset="0"/>
                <a:ea typeface="MS Pゴシック" pitchFamily="-92" charset="-128"/>
              </a:rPr>
              <a:t>Be</a:t>
            </a:r>
          </a:p>
        </p:txBody>
      </p:sp>
    </p:spTree>
    <p:extLst>
      <p:ext uri="{BB962C8B-B14F-4D97-AF65-F5344CB8AC3E}">
        <p14:creationId xmlns:p14="http://schemas.microsoft.com/office/powerpoint/2010/main" val="154245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i="1" dirty="0" smtClean="0"/>
              <a:t>Topics</a:t>
            </a:r>
            <a:r>
              <a:rPr kumimoji="1" lang="en-US" altLang="ja-JP" dirty="0" smtClean="0"/>
              <a:t> </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Ø"/>
            </a:pPr>
            <a:r>
              <a:rPr lang="en-US" altLang="ja-JP" dirty="0" smtClean="0"/>
              <a:t>11-yr solar modulation</a:t>
            </a:r>
            <a:r>
              <a:rPr kumimoji="1" lang="en-US" altLang="ja-JP" dirty="0" smtClean="0"/>
              <a:t> </a:t>
            </a:r>
            <a:r>
              <a:rPr lang="en-US" altLang="ja-JP" dirty="0" smtClean="0"/>
              <a:t>of</a:t>
            </a:r>
            <a:r>
              <a:rPr kumimoji="1" lang="en-US" altLang="ja-JP" dirty="0" smtClean="0"/>
              <a:t> Be-7 concentrations in the surface air at </a:t>
            </a:r>
            <a:r>
              <a:rPr kumimoji="1" lang="en-US" altLang="ja-JP" dirty="0" smtClean="0">
                <a:solidFill>
                  <a:srgbClr val="FF0000"/>
                </a:solidFill>
              </a:rPr>
              <a:t>a high and a mid latitudes </a:t>
            </a:r>
            <a:r>
              <a:rPr kumimoji="1" lang="en-US" altLang="ja-JP" dirty="0" smtClean="0"/>
              <a:t>from the 23</a:t>
            </a:r>
            <a:r>
              <a:rPr kumimoji="1" lang="en-US" altLang="ja-JP" baseline="30000" dirty="0" smtClean="0"/>
              <a:t>rd</a:t>
            </a:r>
            <a:r>
              <a:rPr kumimoji="1" lang="en-US" altLang="ja-JP" dirty="0" smtClean="0"/>
              <a:t> to 24</a:t>
            </a:r>
            <a:r>
              <a:rPr kumimoji="1" lang="en-US" altLang="ja-JP" baseline="30000" dirty="0" smtClean="0"/>
              <a:t>th</a:t>
            </a:r>
            <a:r>
              <a:rPr kumimoji="1" lang="en-US" altLang="ja-JP" dirty="0" smtClean="0"/>
              <a:t> solar cycle</a:t>
            </a:r>
          </a:p>
          <a:p>
            <a:pPr>
              <a:buFont typeface="Wingdings" panose="05000000000000000000" pitchFamily="2" charset="2"/>
              <a:buChar char="Ø"/>
            </a:pPr>
            <a:r>
              <a:rPr lang="en-US" altLang="ja-JP" dirty="0" smtClean="0"/>
              <a:t>Relationship between the Be-7 profiles and the air-mass motion using </a:t>
            </a:r>
            <a:r>
              <a:rPr lang="en-US" altLang="ja-JP" dirty="0" smtClean="0">
                <a:solidFill>
                  <a:srgbClr val="FF0000"/>
                </a:solidFill>
              </a:rPr>
              <a:t>a box model</a:t>
            </a:r>
          </a:p>
          <a:p>
            <a:pPr>
              <a:buFont typeface="Wingdings" panose="05000000000000000000" pitchFamily="2" charset="2"/>
              <a:buChar char="Ø"/>
            </a:pPr>
            <a:r>
              <a:rPr lang="en-US" altLang="ja-JP" dirty="0" smtClean="0"/>
              <a:t>Anomalous variations in Be-7 profiles different from the GCR solar modulation </a:t>
            </a:r>
          </a:p>
          <a:p>
            <a:pPr>
              <a:buFont typeface="Wingdings" panose="05000000000000000000" pitchFamily="2" charset="2"/>
              <a:buChar char="Ø"/>
            </a:pPr>
            <a:r>
              <a:rPr lang="en-US" altLang="ja-JP" dirty="0" smtClean="0"/>
              <a:t>Size distributions of aerosol for altitudes</a:t>
            </a:r>
          </a:p>
          <a:p>
            <a:pPr marL="0" indent="0">
              <a:buNone/>
            </a:pPr>
            <a:endParaRPr kumimoji="1" lang="en-US" altLang="ja-JP" dirty="0" smtClean="0"/>
          </a:p>
          <a:p>
            <a:pPr marL="0" indent="0">
              <a:buNone/>
            </a:pPr>
            <a:endParaRPr kumimoji="1" lang="en-US" altLang="ja-JP" dirty="0" smtClean="0"/>
          </a:p>
          <a:p>
            <a:pPr marL="0" indent="0">
              <a:buNone/>
            </a:pP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92539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4" name="Rectangle 5"/>
          <p:cNvSpPr>
            <a:spLocks noChangeArrowheads="1"/>
          </p:cNvSpPr>
          <p:nvPr/>
        </p:nvSpPr>
        <p:spPr bwMode="auto">
          <a:xfrm>
            <a:off x="0" y="-26988"/>
            <a:ext cx="9144000" cy="576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kumimoji="1" sz="4400">
                <a:solidFill>
                  <a:schemeClr val="tx2"/>
                </a:solidFill>
                <a:latin typeface="Arial" pitchFamily="34" charset="0"/>
                <a:ea typeface="ＭＳ Ｐゴシック" pitchFamily="50" charset="-128"/>
              </a:defRPr>
            </a:lvl1pPr>
            <a:lvl2pPr algn="ctr">
              <a:defRPr kumimoji="1" sz="4400">
                <a:solidFill>
                  <a:schemeClr val="tx2"/>
                </a:solidFill>
                <a:latin typeface="Arial" pitchFamily="34" charset="0"/>
                <a:ea typeface="ＭＳ Ｐゴシック" pitchFamily="50" charset="-128"/>
              </a:defRPr>
            </a:lvl2pPr>
            <a:lvl3pPr algn="ctr">
              <a:defRPr kumimoji="1" sz="4400">
                <a:solidFill>
                  <a:schemeClr val="tx2"/>
                </a:solidFill>
                <a:latin typeface="Arial" pitchFamily="34" charset="0"/>
                <a:ea typeface="ＭＳ Ｐゴシック" pitchFamily="50" charset="-128"/>
              </a:defRPr>
            </a:lvl3pPr>
            <a:lvl4pPr algn="ctr">
              <a:defRPr kumimoji="1" sz="4400">
                <a:solidFill>
                  <a:schemeClr val="tx2"/>
                </a:solidFill>
                <a:latin typeface="Arial" pitchFamily="34" charset="0"/>
                <a:ea typeface="ＭＳ Ｐゴシック" pitchFamily="50" charset="-128"/>
              </a:defRPr>
            </a:lvl4pPr>
            <a:lvl5pPr algn="ctr">
              <a:defRPr kumimoji="1" sz="4400">
                <a:solidFill>
                  <a:schemeClr val="tx2"/>
                </a:solidFill>
                <a:latin typeface="Arial" pitchFamily="34" charset="0"/>
                <a:ea typeface="ＭＳ Ｐゴシック" pitchFamily="50" charset="-128"/>
              </a:defRPr>
            </a:lvl5pPr>
            <a:lvl6pPr marL="457200" algn="ctr"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endParaRPr lang="ja-JP" altLang="en-US" sz="2800" dirty="0">
              <a:solidFill>
                <a:schemeClr val="bg1"/>
              </a:solidFill>
              <a:ea typeface="HGP創英角ｺﾞｼｯｸUB" pitchFamily="50" charset="-128"/>
            </a:endParaRPr>
          </a:p>
        </p:txBody>
      </p:sp>
      <p:pic>
        <p:nvPicPr>
          <p:cNvPr id="16692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 y="4343400"/>
            <a:ext cx="3276600" cy="245745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22" name="Rectangle 10"/>
          <p:cNvSpPr>
            <a:spLocks noChangeArrowheads="1"/>
          </p:cNvSpPr>
          <p:nvPr/>
        </p:nvSpPr>
        <p:spPr bwMode="auto">
          <a:xfrm>
            <a:off x="7467600" y="2743200"/>
            <a:ext cx="1600200" cy="12954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699" y="-26988"/>
            <a:ext cx="3298620" cy="227687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51520" y="76477"/>
            <a:ext cx="1961178" cy="584775"/>
          </a:xfrm>
          <a:prstGeom prst="rect">
            <a:avLst/>
          </a:prstGeom>
        </p:spPr>
        <p:txBody>
          <a:bodyPr wrap="none">
            <a:spAutoFit/>
          </a:bodyPr>
          <a:lstStyle/>
          <a:p>
            <a:r>
              <a:rPr lang="en-US" altLang="en-US" sz="3200" u="sng" dirty="0" err="1">
                <a:solidFill>
                  <a:schemeClr val="bg1"/>
                </a:solidFill>
              </a:rPr>
              <a:t>Augastadir</a:t>
            </a:r>
            <a:endParaRPr lang="ja-JP" altLang="en-US" sz="3200" dirty="0">
              <a:solidFill>
                <a:schemeClr val="bg1"/>
              </a:solidFill>
            </a:endParaRPr>
          </a:p>
        </p:txBody>
      </p:sp>
    </p:spTree>
    <p:extLst>
      <p:ext uri="{BB962C8B-B14F-4D97-AF65-F5344CB8AC3E}">
        <p14:creationId xmlns:p14="http://schemas.microsoft.com/office/powerpoint/2010/main" val="8719432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03188" y="116632"/>
            <a:ext cx="8229600" cy="1143000"/>
          </a:xfrm>
        </p:spPr>
        <p:txBody>
          <a:bodyPr/>
          <a:lstStyle/>
          <a:p>
            <a:r>
              <a:rPr lang="en-US" altLang="ja-JP" b="1" dirty="0" smtClean="0">
                <a:effectLst>
                  <a:outerShdw blurRad="38100" dist="38100" dir="2700000" algn="tl">
                    <a:srgbClr val="C0C0C0"/>
                  </a:outerShdw>
                </a:effectLst>
              </a:rPr>
              <a:t>Observation sites</a:t>
            </a:r>
            <a:endParaRPr lang="ja-JP" altLang="en-US" b="1" dirty="0">
              <a:effectLst>
                <a:outerShdw blurRad="38100" dist="38100" dir="2700000" algn="tl">
                  <a:srgbClr val="C0C0C0"/>
                </a:outerShdw>
              </a:effectLst>
            </a:endParaRPr>
          </a:p>
        </p:txBody>
      </p:sp>
      <p:graphicFrame>
        <p:nvGraphicFramePr>
          <p:cNvPr id="100399" name="Group 47"/>
          <p:cNvGraphicFramePr>
            <a:graphicFrameLocks noGrp="1"/>
          </p:cNvGraphicFramePr>
          <p:nvPr>
            <p:extLst>
              <p:ext uri="{D42A27DB-BD31-4B8C-83A1-F6EECF244321}">
                <p14:modId xmlns:p14="http://schemas.microsoft.com/office/powerpoint/2010/main" val="771570406"/>
              </p:ext>
            </p:extLst>
          </p:nvPr>
        </p:nvGraphicFramePr>
        <p:xfrm>
          <a:off x="323528" y="1196752"/>
          <a:ext cx="8439149" cy="2834640"/>
        </p:xfrm>
        <a:graphic>
          <a:graphicData uri="http://schemas.openxmlformats.org/drawingml/2006/table">
            <a:tbl>
              <a:tblPr/>
              <a:tblGrid>
                <a:gridCol w="1560303"/>
                <a:gridCol w="947239"/>
                <a:gridCol w="1056583"/>
                <a:gridCol w="1404427"/>
                <a:gridCol w="1562605"/>
                <a:gridCol w="1907992"/>
              </a:tblGrid>
              <a:tr h="755650">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400" b="0" i="0" u="none" strike="noStrike" cap="none" normalizeH="0" baseline="0" dirty="0" smtClean="0">
                        <a:ln>
                          <a:noFill/>
                        </a:ln>
                        <a:solidFill>
                          <a:schemeClr val="tx1"/>
                        </a:solidFill>
                        <a:effectLst/>
                        <a:latin typeface="Verdana" pitchFamily="34" charset="0"/>
                        <a:ea typeface="ＭＳ Ｐゴシック" charset="-128"/>
                      </a:endParaRPr>
                    </a:p>
                  </a:txBody>
                  <a:tcPr horzOverflow="overflow">
                    <a:lnL w="38100" cap="flat" cmpd="sng" algn="ctr">
                      <a:solidFill>
                        <a:srgbClr val="FF8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dirty="0" smtClean="0">
                          <a:ln>
                            <a:noFill/>
                          </a:ln>
                          <a:solidFill>
                            <a:srgbClr val="000000"/>
                          </a:solidFill>
                          <a:effectLst/>
                          <a:latin typeface="Verdana" pitchFamily="34" charset="0"/>
                          <a:ea typeface="ＭＳ Ｐゴシック" charset="-128"/>
                        </a:rPr>
                        <a:t>Lat.</a:t>
                      </a:r>
                      <a:endParaRPr kumimoji="1" lang="ja-JP" altLang="en-US" sz="2400" b="0" i="0" u="none" strike="noStrike" cap="none" normalizeH="0" baseline="0" dirty="0" smtClean="0">
                        <a:ln>
                          <a:noFill/>
                        </a:ln>
                        <a:solidFill>
                          <a:srgbClr val="004080"/>
                        </a:solidFill>
                        <a:effectLst/>
                        <a:latin typeface="Verdana" pitchFamily="34" charset="0"/>
                        <a:ea typeface="ＭＳ Ｐゴシック" charset="-128"/>
                      </a:endParaRP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dirty="0" smtClean="0">
                          <a:ln>
                            <a:noFill/>
                          </a:ln>
                          <a:solidFill>
                            <a:schemeClr val="tx1"/>
                          </a:solidFill>
                          <a:effectLst/>
                          <a:latin typeface="Verdana" pitchFamily="34" charset="0"/>
                          <a:ea typeface="ＭＳ Ｐゴシック" charset="-128"/>
                        </a:rPr>
                        <a:t>Long.</a:t>
                      </a:r>
                      <a:endParaRPr kumimoji="1" lang="ja-JP" altLang="en-US" sz="2400" b="0" i="0" u="none" strike="noStrike" cap="none" normalizeH="0" baseline="0" dirty="0" smtClean="0">
                        <a:ln>
                          <a:noFill/>
                        </a:ln>
                        <a:solidFill>
                          <a:schemeClr val="tx1"/>
                        </a:solidFill>
                        <a:effectLst/>
                        <a:latin typeface="Verdana" pitchFamily="34" charset="0"/>
                        <a:ea typeface="ＭＳ Ｐゴシック" charset="-128"/>
                      </a:endParaRP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dirty="0" smtClean="0">
                          <a:ln>
                            <a:noFill/>
                          </a:ln>
                          <a:solidFill>
                            <a:schemeClr val="tx1"/>
                          </a:solidFill>
                          <a:effectLst/>
                          <a:latin typeface="Verdana" pitchFamily="34" charset="0"/>
                          <a:ea typeface="ＭＳ Ｐゴシック" charset="-128"/>
                        </a:rPr>
                        <a:t>Alt.(m)</a:t>
                      </a:r>
                      <a:endParaRPr kumimoji="1" lang="ja-JP" altLang="en-US" sz="2400" b="0" i="0" u="none" strike="noStrike" cap="none" normalizeH="0" baseline="0" dirty="0" smtClean="0">
                        <a:ln>
                          <a:noFill/>
                        </a:ln>
                        <a:solidFill>
                          <a:schemeClr val="tx1"/>
                        </a:solidFill>
                        <a:effectLst/>
                        <a:latin typeface="Verdana" pitchFamily="34" charset="0"/>
                        <a:ea typeface="ＭＳ Ｐゴシック" charset="-128"/>
                      </a:endParaRP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dirty="0" smtClean="0">
                          <a:ln>
                            <a:noFill/>
                          </a:ln>
                          <a:solidFill>
                            <a:schemeClr val="tx1"/>
                          </a:solidFill>
                          <a:effectLst/>
                          <a:latin typeface="Verdana" pitchFamily="34" charset="0"/>
                          <a:ea typeface="ＭＳ Ｐゴシック" charset="-128"/>
                        </a:rPr>
                        <a:t>beginning</a:t>
                      </a:r>
                      <a:endParaRPr kumimoji="1" lang="ja-JP" altLang="en-US" sz="2400" b="0" i="0" u="none" strike="noStrike" cap="none" normalizeH="0" baseline="0" dirty="0" smtClean="0">
                        <a:ln>
                          <a:noFill/>
                        </a:ln>
                        <a:solidFill>
                          <a:schemeClr val="tx1"/>
                        </a:solidFill>
                        <a:effectLst/>
                        <a:latin typeface="Verdana" pitchFamily="34" charset="0"/>
                        <a:ea typeface="ＭＳ Ｐゴシック" charset="-128"/>
                      </a:endParaRP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000" b="0" i="0" u="none" strike="noStrike" cap="none" normalizeH="0" baseline="0" dirty="0" smtClean="0">
                          <a:ln>
                            <a:noFill/>
                          </a:ln>
                          <a:solidFill>
                            <a:schemeClr val="tx1"/>
                          </a:solidFill>
                          <a:effectLst/>
                          <a:latin typeface="Verdana" pitchFamily="34" charset="0"/>
                          <a:ea typeface="ＭＳ Ｐゴシック" charset="-128"/>
                        </a:rPr>
                        <a:t>Cut-off rigidity (GV)</a:t>
                      </a:r>
                      <a:endParaRPr kumimoji="1" lang="ja-JP" altLang="en-US" sz="2000" b="0" i="0" u="none" strike="noStrike" cap="none" normalizeH="0" baseline="0" dirty="0" smtClean="0">
                        <a:ln>
                          <a:noFill/>
                        </a:ln>
                        <a:solidFill>
                          <a:schemeClr val="tx1"/>
                        </a:solidFill>
                        <a:effectLst/>
                        <a:latin typeface="Verdana" pitchFamily="34" charset="0"/>
                        <a:ea typeface="ＭＳ Ｐゴシック" charset="-128"/>
                      </a:endParaRPr>
                    </a:p>
                  </a:txBody>
                  <a:tcPr anchor="ctr" horzOverflow="overflow">
                    <a:lnL w="57150" cap="flat" cmpd="sng" algn="ctr">
                      <a:solidFill>
                        <a:srgbClr val="FF00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r>
              <a:tr h="755650">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smtClean="0">
                          <a:ln>
                            <a:noFill/>
                          </a:ln>
                          <a:solidFill>
                            <a:srgbClr val="804000"/>
                          </a:solidFill>
                          <a:effectLst/>
                          <a:latin typeface="Verdana" pitchFamily="34" charset="0"/>
                          <a:ea typeface="HGP創英角ｺﾞｼｯｸUB" pitchFamily="50" charset="-128"/>
                        </a:rPr>
                        <a:t>Yamagata(Japan)</a:t>
                      </a:r>
                      <a:endParaRPr kumimoji="1" lang="ja-JP" altLang="en-US" sz="1600" b="0" i="0" u="none" strike="noStrike" cap="none" normalizeH="0" baseline="0" dirty="0" smtClean="0">
                        <a:ln>
                          <a:noFill/>
                        </a:ln>
                        <a:solidFill>
                          <a:schemeClr val="tx1"/>
                        </a:solidFill>
                        <a:effectLst/>
                        <a:latin typeface="Verdana" pitchFamily="34" charset="0"/>
                        <a:ea typeface="HGP創英角ｺﾞｼｯｸUB" pitchFamily="50" charset="-128"/>
                      </a:endParaRPr>
                    </a:p>
                  </a:txBody>
                  <a:tcPr anchor="ctr" horzOverflow="overflow">
                    <a:lnL w="38100" cap="flat" cmpd="sng" algn="ctr">
                      <a:solidFill>
                        <a:srgbClr val="FF8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Verdana" pitchFamily="34" charset="0"/>
                          <a:ea typeface="ＭＳ Ｐゴシック" charset="-128"/>
                        </a:rPr>
                        <a:t>38.25</a:t>
                      </a: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dirty="0" smtClean="0">
                          <a:ln>
                            <a:noFill/>
                          </a:ln>
                          <a:solidFill>
                            <a:schemeClr val="tx1"/>
                          </a:solidFill>
                          <a:effectLst/>
                          <a:latin typeface="Verdana" pitchFamily="34" charset="0"/>
                          <a:ea typeface="ＭＳ Ｐゴシック" charset="-128"/>
                        </a:rPr>
                        <a:t>140.3</a:t>
                      </a: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Verdana" pitchFamily="34" charset="0"/>
                          <a:ea typeface="ＭＳ Ｐゴシック" charset="-128"/>
                        </a:rPr>
                        <a:t>153m</a:t>
                      </a: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400" b="0" i="0" u="none" strike="noStrike" cap="none" normalizeH="0" baseline="0" dirty="0" smtClean="0">
                          <a:ln>
                            <a:noFill/>
                          </a:ln>
                          <a:solidFill>
                            <a:schemeClr val="tx1"/>
                          </a:solidFill>
                          <a:effectLst/>
                          <a:latin typeface="Verdana" pitchFamily="34" charset="0"/>
                          <a:ea typeface="ＭＳ Ｐゴシック" charset="-128"/>
                        </a:rPr>
                        <a:t>１９９３</a:t>
                      </a: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dirty="0" smtClean="0">
                          <a:ln>
                            <a:noFill/>
                          </a:ln>
                          <a:solidFill>
                            <a:schemeClr val="tx1"/>
                          </a:solidFill>
                          <a:effectLst/>
                          <a:latin typeface="Verdana" pitchFamily="34" charset="0"/>
                          <a:ea typeface="ＭＳ Ｐゴシック" charset="-128"/>
                        </a:rPr>
                        <a:t>10</a:t>
                      </a:r>
                      <a:endParaRPr kumimoji="1" lang="ja-JP" altLang="en-US" sz="2400" b="0" i="0" u="none" strike="noStrike" cap="none" normalizeH="0" baseline="0" dirty="0" smtClean="0">
                        <a:ln>
                          <a:noFill/>
                        </a:ln>
                        <a:solidFill>
                          <a:schemeClr val="tx1"/>
                        </a:solidFill>
                        <a:effectLst/>
                        <a:latin typeface="Verdana" pitchFamily="34" charset="0"/>
                        <a:ea typeface="ＭＳ Ｐゴシック" charset="-128"/>
                      </a:endParaRPr>
                    </a:p>
                  </a:txBody>
                  <a:tcPr anchor="ctr" horzOverflow="overflow">
                    <a:lnL w="57150" cap="flat" cmpd="sng" algn="ctr">
                      <a:solidFill>
                        <a:srgbClr val="FF00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r>
              <a:tr h="760413">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dirty="0" smtClean="0">
                          <a:ln>
                            <a:noFill/>
                          </a:ln>
                          <a:solidFill>
                            <a:srgbClr val="804000"/>
                          </a:solidFill>
                          <a:effectLst/>
                          <a:latin typeface="Verdana" pitchFamily="34" charset="0"/>
                          <a:ea typeface="HGP創英角ｺﾞｼｯｸUB" pitchFamily="50" charset="-128"/>
                        </a:rPr>
                        <a:t>Iceland</a:t>
                      </a:r>
                      <a:endParaRPr kumimoji="1" lang="ja-JP" altLang="en-US" sz="2400" b="0" i="0" u="none" strike="noStrike" cap="none" normalizeH="0" baseline="0" dirty="0" smtClean="0">
                        <a:ln>
                          <a:noFill/>
                        </a:ln>
                        <a:solidFill>
                          <a:schemeClr val="tx1"/>
                        </a:solidFill>
                        <a:effectLst/>
                        <a:latin typeface="Verdana" pitchFamily="34" charset="0"/>
                        <a:ea typeface="HGP創英角ｺﾞｼｯｸUB" pitchFamily="50" charset="-128"/>
                      </a:endParaRPr>
                    </a:p>
                  </a:txBody>
                  <a:tcPr anchor="ctr" horzOverflow="overflow">
                    <a:lnL w="38100" cap="flat" cmpd="sng" algn="ctr">
                      <a:solidFill>
                        <a:srgbClr val="FF8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Verdana" pitchFamily="34" charset="0"/>
                          <a:ea typeface="ＭＳ Ｐゴシック" charset="-128"/>
                        </a:rPr>
                        <a:t>64.67</a:t>
                      </a: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Verdana" pitchFamily="34" charset="0"/>
                          <a:ea typeface="ＭＳ Ｐゴシック" charset="-128"/>
                        </a:rPr>
                        <a:t>-21.2</a:t>
                      </a: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Verdana" pitchFamily="34" charset="0"/>
                          <a:ea typeface="ＭＳ Ｐゴシック" charset="-128"/>
                        </a:rPr>
                        <a:t>120m</a:t>
                      </a: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ＭＳ Ｐゴシック" charset="-128"/>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ＭＳ Ｐゴシック" charset="-128"/>
                        </a:defRPr>
                      </a:lvl2pPr>
                      <a:lvl3pPr>
                        <a:spcBef>
                          <a:spcPct val="20000"/>
                        </a:spcBef>
                        <a:buClr>
                          <a:schemeClr val="accent1"/>
                        </a:buClr>
                        <a:buSzPct val="65000"/>
                        <a:buFont typeface="Wingdings" pitchFamily="2" charset="2"/>
                        <a:defRPr kumimoji="1">
                          <a:solidFill>
                            <a:schemeClr val="tx1"/>
                          </a:solidFill>
                          <a:latin typeface="Verdana" pitchFamily="34" charset="0"/>
                          <a:ea typeface="ＭＳ Ｐゴシック" charset="-128"/>
                        </a:defRPr>
                      </a:lvl3pPr>
                      <a:lvl4pPr>
                        <a:spcBef>
                          <a:spcPct val="20000"/>
                        </a:spcBef>
                        <a:buClr>
                          <a:schemeClr val="bg2"/>
                        </a:buClr>
                        <a:buFont typeface="Wingdings" pitchFamily="2" charset="2"/>
                        <a:defRPr kumimoji="1" sz="1600">
                          <a:solidFill>
                            <a:schemeClr val="tx1"/>
                          </a:solidFill>
                          <a:latin typeface="Verdana" pitchFamily="34" charset="0"/>
                          <a:ea typeface="ＭＳ Ｐゴシック" charset="-128"/>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ＭＳ Ｐゴシック" charset="-128"/>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400" b="0" i="0" u="none" strike="noStrike" cap="none" normalizeH="0" baseline="0" dirty="0" smtClean="0">
                          <a:ln>
                            <a:noFill/>
                          </a:ln>
                          <a:solidFill>
                            <a:schemeClr val="tx1"/>
                          </a:solidFill>
                          <a:effectLst/>
                          <a:latin typeface="Verdana" pitchFamily="34" charset="0"/>
                          <a:ea typeface="ＭＳ Ｐゴシック" charset="-128"/>
                        </a:rPr>
                        <a:t>２００３ </a:t>
                      </a:r>
                      <a:r>
                        <a:rPr kumimoji="1" lang="en-US" altLang="ja-JP" sz="2400" b="0" i="0" u="none" strike="noStrike" cap="none" normalizeH="0" baseline="0" dirty="0" smtClean="0">
                          <a:ln>
                            <a:noFill/>
                          </a:ln>
                          <a:solidFill>
                            <a:schemeClr val="tx1"/>
                          </a:solidFill>
                          <a:effectLst/>
                          <a:latin typeface="Verdana" pitchFamily="34" charset="0"/>
                          <a:ea typeface="ＭＳ Ｐゴシック" charset="-128"/>
                        </a:rPr>
                        <a:t>September</a:t>
                      </a:r>
                      <a:endParaRPr kumimoji="1" lang="ja-JP" altLang="en-US" sz="2400" b="0" i="0" u="none" strike="noStrike" cap="none" normalizeH="0" baseline="0" dirty="0" smtClean="0">
                        <a:ln>
                          <a:noFill/>
                        </a:ln>
                        <a:solidFill>
                          <a:schemeClr val="tx1"/>
                        </a:solidFill>
                        <a:effectLst/>
                        <a:latin typeface="Verdana" pitchFamily="34" charset="0"/>
                        <a:ea typeface="ＭＳ Ｐゴシック" charset="-128"/>
                      </a:endParaRPr>
                    </a:p>
                  </a:txBody>
                  <a:tcPr anchor="ctr" horzOverflow="overflow">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2400" b="0" i="0" u="none" strike="noStrike" cap="none" normalizeH="0" baseline="0" dirty="0" smtClean="0">
                          <a:ln>
                            <a:noFill/>
                          </a:ln>
                          <a:solidFill>
                            <a:schemeClr val="tx1"/>
                          </a:solidFill>
                          <a:effectLst/>
                          <a:latin typeface="Verdana" pitchFamily="34" charset="0"/>
                          <a:ea typeface="ＭＳ Ｐゴシック" charset="-128"/>
                        </a:rPr>
                        <a:t>0.5</a:t>
                      </a:r>
                      <a:endParaRPr kumimoji="1" lang="ja-JP" altLang="en-US" sz="2400" b="0" i="0" u="none" strike="noStrike" cap="none" normalizeH="0" baseline="0" dirty="0" smtClean="0">
                        <a:ln>
                          <a:noFill/>
                        </a:ln>
                        <a:solidFill>
                          <a:schemeClr val="tx1"/>
                        </a:solidFill>
                        <a:effectLst/>
                        <a:latin typeface="Verdana" pitchFamily="34" charset="0"/>
                        <a:ea typeface="ＭＳ Ｐゴシック" charset="-128"/>
                      </a:endParaRPr>
                    </a:p>
                  </a:txBody>
                  <a:tcPr anchor="ctr" horzOverflow="overflow">
                    <a:lnL w="57150" cap="flat" cmpd="sng" algn="ctr">
                      <a:solidFill>
                        <a:srgbClr val="FF00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80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pic>
        <p:nvPicPr>
          <p:cNvPr id="100395" name="Picture 43" descr="Icel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776" y="8037"/>
            <a:ext cx="1863217" cy="1116707"/>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8219" y="4278277"/>
            <a:ext cx="3695541" cy="2579723"/>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4413449"/>
            <a:ext cx="3227841" cy="2444551"/>
          </a:xfrm>
          <a:prstGeom prst="rect">
            <a:avLst/>
          </a:prstGeom>
        </p:spPr>
      </p:pic>
      <p:sp>
        <p:nvSpPr>
          <p:cNvPr id="3" name="テキスト ボックス 2"/>
          <p:cNvSpPr txBox="1"/>
          <p:nvPr/>
        </p:nvSpPr>
        <p:spPr>
          <a:xfrm>
            <a:off x="2339752" y="4246676"/>
            <a:ext cx="1112741" cy="369332"/>
          </a:xfrm>
          <a:prstGeom prst="rect">
            <a:avLst/>
          </a:prstGeom>
          <a:noFill/>
        </p:spPr>
        <p:txBody>
          <a:bodyPr wrap="none" rtlCol="0">
            <a:spAutoFit/>
          </a:bodyPr>
          <a:lstStyle/>
          <a:p>
            <a:r>
              <a:rPr kumimoji="1" lang="en-US" altLang="ja-JP" b="1" dirty="0" smtClean="0">
                <a:solidFill>
                  <a:schemeClr val="tx2"/>
                </a:solidFill>
              </a:rPr>
              <a:t>Yamagata</a:t>
            </a:r>
          </a:p>
        </p:txBody>
      </p:sp>
      <p:sp>
        <p:nvSpPr>
          <p:cNvPr id="4" name="テキスト ボックス 3"/>
          <p:cNvSpPr txBox="1"/>
          <p:nvPr/>
        </p:nvSpPr>
        <p:spPr>
          <a:xfrm>
            <a:off x="6713626" y="4093611"/>
            <a:ext cx="873957" cy="369332"/>
          </a:xfrm>
          <a:prstGeom prst="rect">
            <a:avLst/>
          </a:prstGeom>
          <a:noFill/>
        </p:spPr>
        <p:txBody>
          <a:bodyPr wrap="none" rtlCol="0">
            <a:spAutoFit/>
          </a:bodyPr>
          <a:lstStyle/>
          <a:p>
            <a:r>
              <a:rPr kumimoji="1" lang="en-US" altLang="ja-JP" b="1" dirty="0" smtClean="0">
                <a:solidFill>
                  <a:schemeClr val="tx2"/>
                </a:solidFill>
              </a:rPr>
              <a:t>Iceland</a:t>
            </a:r>
          </a:p>
        </p:txBody>
      </p:sp>
    </p:spTree>
    <p:extLst>
      <p:ext uri="{BB962C8B-B14F-4D97-AF65-F5344CB8AC3E}">
        <p14:creationId xmlns:p14="http://schemas.microsoft.com/office/powerpoint/2010/main" val="17677508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4" y="1019235"/>
            <a:ext cx="5955307" cy="4212660"/>
          </a:xfrm>
          <a:prstGeom prst="rect">
            <a:avLst/>
          </a:prstGeom>
        </p:spPr>
      </p:pic>
      <p:sp>
        <p:nvSpPr>
          <p:cNvPr id="19458" name="Rectangle 5"/>
          <p:cNvSpPr>
            <a:spLocks noChangeArrowheads="1"/>
          </p:cNvSpPr>
          <p:nvPr/>
        </p:nvSpPr>
        <p:spPr bwMode="auto">
          <a:xfrm>
            <a:off x="342899" y="0"/>
            <a:ext cx="8532813"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ja-JP" sz="3600" b="1" dirty="0">
                <a:solidFill>
                  <a:srgbClr val="0070C0"/>
                </a:solidFill>
              </a:rPr>
              <a:t>Yearly profile of Be-7 </a:t>
            </a:r>
            <a:r>
              <a:rPr lang="en-US" altLang="ja-JP" sz="3600" b="1" dirty="0" smtClean="0">
                <a:solidFill>
                  <a:srgbClr val="0070C0"/>
                </a:solidFill>
              </a:rPr>
              <a:t>concentrations</a:t>
            </a:r>
          </a:p>
          <a:p>
            <a:r>
              <a:rPr lang="en-US" altLang="ja-JP" sz="3600" b="1" dirty="0">
                <a:solidFill>
                  <a:srgbClr val="0070C0"/>
                </a:solidFill>
              </a:rPr>
              <a:t> </a:t>
            </a:r>
            <a:r>
              <a:rPr lang="en-US" altLang="ja-JP" sz="3600" b="1" dirty="0" smtClean="0">
                <a:solidFill>
                  <a:srgbClr val="0070C0"/>
                </a:solidFill>
              </a:rPr>
              <a:t>            from 2000 to 2014</a:t>
            </a:r>
            <a:endParaRPr lang="en-US" altLang="ja-JP" sz="3600" b="1" dirty="0">
              <a:solidFill>
                <a:srgbClr val="0070C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888505215"/>
              </p:ext>
            </p:extLst>
          </p:nvPr>
        </p:nvGraphicFramePr>
        <p:xfrm>
          <a:off x="-1" y="5177838"/>
          <a:ext cx="5156694" cy="1381998"/>
        </p:xfrm>
        <a:graphic>
          <a:graphicData uri="http://schemas.openxmlformats.org/drawingml/2006/table">
            <a:tbl>
              <a:tblPr firstRow="1" bandRow="1">
                <a:tableStyleId>{21E4AEA4-8DFA-4A89-87EB-49C32662AFE0}</a:tableStyleId>
              </a:tblPr>
              <a:tblGrid>
                <a:gridCol w="1718898"/>
                <a:gridCol w="1718898"/>
                <a:gridCol w="1718898"/>
              </a:tblGrid>
              <a:tr h="370946">
                <a:tc>
                  <a:txBody>
                    <a:bodyPr/>
                    <a:lstStyle/>
                    <a:p>
                      <a:endParaRPr kumimoji="1" lang="ja-JP" altLang="en-US" sz="1800" dirty="0"/>
                    </a:p>
                  </a:txBody>
                  <a:tcPr marT="45733" marB="45733"/>
                </a:tc>
                <a:tc>
                  <a:txBody>
                    <a:bodyPr/>
                    <a:lstStyle/>
                    <a:p>
                      <a:r>
                        <a:rPr kumimoji="1" lang="en-US" altLang="ja-JP" sz="1800" dirty="0" smtClean="0"/>
                        <a:t>(2009-2002)/2009</a:t>
                      </a:r>
                      <a:endParaRPr kumimoji="1" lang="ja-JP" altLang="en-US" sz="1800" dirty="0"/>
                    </a:p>
                  </a:txBody>
                  <a:tcPr marT="45733" marB="45733"/>
                </a:tc>
                <a:tc>
                  <a:txBody>
                    <a:bodyPr/>
                    <a:lstStyle/>
                    <a:p>
                      <a:r>
                        <a:rPr kumimoji="1" lang="en-US" altLang="ja-JP" sz="1800" dirty="0" smtClean="0"/>
                        <a:t>(2009-2013)/2009</a:t>
                      </a:r>
                      <a:endParaRPr kumimoji="1" lang="ja-JP" altLang="en-US" sz="1800" dirty="0"/>
                    </a:p>
                  </a:txBody>
                  <a:tcPr marT="45733" marB="45733"/>
                </a:tc>
              </a:tr>
              <a:tr h="370946">
                <a:tc>
                  <a:txBody>
                    <a:bodyPr/>
                    <a:lstStyle/>
                    <a:p>
                      <a:r>
                        <a:rPr kumimoji="1" lang="en-US" altLang="ja-JP" sz="1800" dirty="0" smtClean="0"/>
                        <a:t>neutron</a:t>
                      </a:r>
                      <a:endParaRPr kumimoji="1" lang="ja-JP" altLang="en-US" sz="1800" dirty="0"/>
                    </a:p>
                  </a:txBody>
                  <a:tcPr marT="45733" marB="45733"/>
                </a:tc>
                <a:tc>
                  <a:txBody>
                    <a:bodyPr/>
                    <a:lstStyle/>
                    <a:p>
                      <a:r>
                        <a:rPr kumimoji="1" lang="en-US" altLang="ja-JP" sz="1800" dirty="0" smtClean="0"/>
                        <a:t>15.4%</a:t>
                      </a:r>
                      <a:endParaRPr kumimoji="1" lang="ja-JP" altLang="en-US" sz="1800" dirty="0"/>
                    </a:p>
                  </a:txBody>
                  <a:tcPr marT="45733" marB="45733"/>
                </a:tc>
                <a:tc>
                  <a:txBody>
                    <a:bodyPr/>
                    <a:lstStyle/>
                    <a:p>
                      <a:r>
                        <a:rPr kumimoji="1" lang="en-US" altLang="ja-JP" sz="1800" dirty="0" smtClean="0"/>
                        <a:t>8.9%</a:t>
                      </a:r>
                      <a:endParaRPr kumimoji="1" lang="ja-JP" altLang="en-US" sz="1800" dirty="0"/>
                    </a:p>
                  </a:txBody>
                  <a:tcPr marT="45733" marB="45733"/>
                </a:tc>
              </a:tr>
              <a:tr h="370946">
                <a:tc>
                  <a:txBody>
                    <a:bodyPr/>
                    <a:lstStyle/>
                    <a:p>
                      <a:r>
                        <a:rPr kumimoji="1" lang="en-US" altLang="ja-JP" sz="1800" dirty="0" smtClean="0"/>
                        <a:t>Be-7@Yamagata</a:t>
                      </a:r>
                      <a:endParaRPr kumimoji="1" lang="ja-JP" altLang="en-US" sz="1800" dirty="0"/>
                    </a:p>
                  </a:txBody>
                  <a:tcPr marT="45733" marB="45733"/>
                </a:tc>
                <a:tc>
                  <a:txBody>
                    <a:bodyPr/>
                    <a:lstStyle/>
                    <a:p>
                      <a:r>
                        <a:rPr kumimoji="1" lang="en-US" altLang="ja-JP" sz="1800" dirty="0" smtClean="0"/>
                        <a:t>48%</a:t>
                      </a:r>
                      <a:endParaRPr kumimoji="1" lang="ja-JP" altLang="en-US" sz="1800" dirty="0"/>
                    </a:p>
                  </a:txBody>
                  <a:tcPr marT="45733" marB="45733"/>
                </a:tc>
                <a:tc>
                  <a:txBody>
                    <a:bodyPr/>
                    <a:lstStyle/>
                    <a:p>
                      <a:r>
                        <a:rPr kumimoji="1" lang="en-US" altLang="ja-JP" sz="1800" dirty="0" smtClean="0"/>
                        <a:t>29%</a:t>
                      </a:r>
                      <a:endParaRPr kumimoji="1" lang="ja-JP" altLang="en-US" sz="1800" dirty="0"/>
                    </a:p>
                  </a:txBody>
                  <a:tcPr marT="45733" marB="45733"/>
                </a:tc>
              </a:tr>
            </a:tbl>
          </a:graphicData>
        </a:graphic>
      </p:graphicFrame>
      <p:sp>
        <p:nvSpPr>
          <p:cNvPr id="4" name="テキスト ボックス 3"/>
          <p:cNvSpPr txBox="1"/>
          <p:nvPr/>
        </p:nvSpPr>
        <p:spPr>
          <a:xfrm>
            <a:off x="5508104" y="5373216"/>
            <a:ext cx="3367608" cy="923330"/>
          </a:xfrm>
          <a:prstGeom prst="rect">
            <a:avLst/>
          </a:prstGeom>
          <a:solidFill>
            <a:srgbClr val="FFFF00"/>
          </a:solidFill>
        </p:spPr>
        <p:txBody>
          <a:bodyPr wrap="square">
            <a:spAutoFit/>
          </a:bodyPr>
          <a:lstStyle/>
          <a:p>
            <a:pPr>
              <a:defRPr/>
            </a:pPr>
            <a:r>
              <a:rPr lang="en-US" altLang="ja-JP" b="1" dirty="0" smtClean="0">
                <a:latin typeface="+mj-ea"/>
                <a:ea typeface="+mj-ea"/>
              </a:rPr>
              <a:t>Variations in Be-7 are approximately </a:t>
            </a:r>
            <a:r>
              <a:rPr lang="en-US" altLang="ja-JP" b="1" dirty="0" smtClean="0">
                <a:solidFill>
                  <a:srgbClr val="FF0000"/>
                </a:solidFill>
                <a:latin typeface="+mj-ea"/>
                <a:ea typeface="+mj-ea"/>
              </a:rPr>
              <a:t>3 times </a:t>
            </a:r>
            <a:r>
              <a:rPr lang="en-US" altLang="ja-JP" b="1" dirty="0" smtClean="0">
                <a:latin typeface="+mj-ea"/>
                <a:ea typeface="+mj-ea"/>
              </a:rPr>
              <a:t>greater than the neutron.</a:t>
            </a:r>
            <a:endParaRPr lang="en-US" altLang="ja-JP" b="1" dirty="0">
              <a:latin typeface="+mj-ea"/>
              <a:ea typeface="+mj-ea"/>
            </a:endParaRPr>
          </a:p>
        </p:txBody>
      </p:sp>
      <p:sp>
        <p:nvSpPr>
          <p:cNvPr id="7" name="テキスト ボックス 6"/>
          <p:cNvSpPr txBox="1"/>
          <p:nvPr/>
        </p:nvSpPr>
        <p:spPr>
          <a:xfrm>
            <a:off x="5438353" y="1719679"/>
            <a:ext cx="3707904" cy="1631216"/>
          </a:xfrm>
          <a:prstGeom prst="rect">
            <a:avLst/>
          </a:prstGeom>
          <a:noFill/>
        </p:spPr>
        <p:txBody>
          <a:bodyPr wrap="square" rtlCol="0">
            <a:spAutoFit/>
          </a:bodyPr>
          <a:lstStyle/>
          <a:p>
            <a:pPr marL="285750" indent="-285750">
              <a:buFont typeface="Arial" panose="020B0604020202020204" pitchFamily="34" charset="0"/>
              <a:buChar char="•"/>
            </a:pPr>
            <a:r>
              <a:rPr lang="en-US" altLang="ja-JP" sz="2000" b="1" dirty="0" smtClean="0">
                <a:latin typeface="+mj-ea"/>
                <a:ea typeface="+mj-ea"/>
              </a:rPr>
              <a:t>Be-7 are inversely related to SSN.</a:t>
            </a:r>
            <a:endParaRPr kumimoji="1" lang="en-US" altLang="ja-JP" sz="2000" b="1" dirty="0" smtClean="0">
              <a:latin typeface="+mj-ea"/>
              <a:ea typeface="+mj-ea"/>
            </a:endParaRPr>
          </a:p>
          <a:p>
            <a:endParaRPr lang="en-US" altLang="ja-JP" sz="2000" b="1" dirty="0">
              <a:latin typeface="+mj-ea"/>
              <a:ea typeface="+mj-ea"/>
            </a:endParaRPr>
          </a:p>
          <a:p>
            <a:pPr marL="285750" indent="-285750">
              <a:buFont typeface="Arial" panose="020B0604020202020204" pitchFamily="34" charset="0"/>
              <a:buChar char="•"/>
            </a:pPr>
            <a:r>
              <a:rPr lang="en-US" altLang="ja-JP" sz="2000" b="1" dirty="0" smtClean="0">
                <a:latin typeface="+mj-ea"/>
                <a:ea typeface="+mj-ea"/>
              </a:rPr>
              <a:t>Be-7 are well correlated to the neutron.</a:t>
            </a:r>
            <a:endParaRPr kumimoji="1" lang="en-US" altLang="ja-JP" sz="2000" b="1" dirty="0" smtClean="0">
              <a:latin typeface="+mj-ea"/>
              <a:ea typeface="+mj-ea"/>
            </a:endParaRPr>
          </a:p>
        </p:txBody>
      </p:sp>
      <p:sp>
        <p:nvSpPr>
          <p:cNvPr id="8" name="テキスト ボックス 7"/>
          <p:cNvSpPr txBox="1"/>
          <p:nvPr/>
        </p:nvSpPr>
        <p:spPr>
          <a:xfrm>
            <a:off x="5640004" y="3766166"/>
            <a:ext cx="3526135" cy="646331"/>
          </a:xfrm>
          <a:prstGeom prst="rect">
            <a:avLst/>
          </a:prstGeom>
          <a:solidFill>
            <a:schemeClr val="accent1">
              <a:lumMod val="40000"/>
              <a:lumOff val="60000"/>
            </a:schemeClr>
          </a:solidFill>
        </p:spPr>
        <p:txBody>
          <a:bodyPr wrap="square" rtlCol="0">
            <a:spAutoFit/>
          </a:bodyPr>
          <a:lstStyle/>
          <a:p>
            <a:r>
              <a:rPr lang="en-US" altLang="ja-JP" b="1" dirty="0" smtClean="0">
                <a:latin typeface="+mj-ea"/>
              </a:rPr>
              <a:t>Be-7 </a:t>
            </a:r>
            <a:r>
              <a:rPr lang="en-US" altLang="ja-JP" b="1" dirty="0">
                <a:latin typeface="+mj-ea"/>
              </a:rPr>
              <a:t>at Yamagata are </a:t>
            </a:r>
            <a:r>
              <a:rPr lang="en-US" altLang="ja-JP" b="1" dirty="0">
                <a:solidFill>
                  <a:srgbClr val="FF0000"/>
                </a:solidFill>
                <a:latin typeface="+mj-ea"/>
              </a:rPr>
              <a:t>2.3</a:t>
            </a:r>
            <a:r>
              <a:rPr lang="en-US" altLang="ja-JP" b="1" dirty="0">
                <a:latin typeface="+mj-ea"/>
              </a:rPr>
              <a:t> times as large as at Iceland</a:t>
            </a:r>
            <a:endParaRPr kumimoji="1" lang="ja-JP" altLang="en-US" dirty="0"/>
          </a:p>
        </p:txBody>
      </p:sp>
    </p:spTree>
    <p:extLst>
      <p:ext uri="{BB962C8B-B14F-4D97-AF65-F5344CB8AC3E}">
        <p14:creationId xmlns:p14="http://schemas.microsoft.com/office/powerpoint/2010/main" val="60533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To Be-7 concentrations (</a:t>
            </a:r>
            <a:r>
              <a:rPr lang="en-US" altLang="ja-JP" dirty="0" err="1" smtClean="0"/>
              <a:t>mBq</a:t>
            </a:r>
            <a:r>
              <a:rPr lang="en-US" altLang="ja-JP" dirty="0" smtClean="0"/>
              <a:t>/m</a:t>
            </a:r>
            <a:r>
              <a:rPr lang="en-US" altLang="ja-JP" baseline="30000" dirty="0" smtClean="0"/>
              <a:t>3</a:t>
            </a:r>
            <a:r>
              <a:rPr lang="en-US" altLang="ja-JP" dirty="0" smtClean="0"/>
              <a:t>) from the production rates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400" dirty="0" smtClean="0">
                <a:solidFill>
                  <a:srgbClr val="0070C0"/>
                </a:solidFill>
              </a:rPr>
              <a:t>Calculating  production rates as a function of latitude, longitude, and altitude for solar activities.</a:t>
            </a:r>
            <a:endParaRPr kumimoji="1" lang="en-US" altLang="ja-JP" sz="2400" dirty="0" smtClean="0">
              <a:solidFill>
                <a:srgbClr val="0070C0"/>
              </a:solidFill>
            </a:endParaRPr>
          </a:p>
          <a:p>
            <a:r>
              <a:rPr lang="en-US" altLang="ja-JP" sz="2400" dirty="0" smtClean="0">
                <a:solidFill>
                  <a:srgbClr val="0070C0"/>
                </a:solidFill>
              </a:rPr>
              <a:t>Calculating the </a:t>
            </a:r>
            <a:r>
              <a:rPr lang="en-US" altLang="ja-JP" sz="2400" dirty="0">
                <a:solidFill>
                  <a:srgbClr val="0070C0"/>
                </a:solidFill>
              </a:rPr>
              <a:t>concentrations </a:t>
            </a:r>
            <a:r>
              <a:rPr lang="en-US" altLang="ja-JP" sz="2400" dirty="0" smtClean="0">
                <a:solidFill>
                  <a:srgbClr val="0070C0"/>
                </a:solidFill>
              </a:rPr>
              <a:t>(</a:t>
            </a:r>
            <a:r>
              <a:rPr lang="en-US" altLang="ja-JP" sz="2400" dirty="0" err="1">
                <a:solidFill>
                  <a:srgbClr val="0070C0"/>
                </a:solidFill>
              </a:rPr>
              <a:t>mBq</a:t>
            </a:r>
            <a:r>
              <a:rPr lang="en-US" altLang="ja-JP" sz="2400" dirty="0">
                <a:solidFill>
                  <a:srgbClr val="0070C0"/>
                </a:solidFill>
              </a:rPr>
              <a:t>/m</a:t>
            </a:r>
            <a:r>
              <a:rPr lang="en-US" altLang="ja-JP" sz="2400" baseline="30000" dirty="0">
                <a:solidFill>
                  <a:srgbClr val="0070C0"/>
                </a:solidFill>
              </a:rPr>
              <a:t>3 </a:t>
            </a:r>
            <a:r>
              <a:rPr lang="en-US" altLang="ja-JP" sz="2400" dirty="0" smtClean="0">
                <a:solidFill>
                  <a:srgbClr val="0070C0"/>
                </a:solidFill>
              </a:rPr>
              <a:t>) with Box model of the atmosphere assuming an equilibrium.</a:t>
            </a:r>
            <a:endParaRPr kumimoji="1" lang="ja-JP" altLang="en-US" sz="2400" dirty="0">
              <a:solidFill>
                <a:srgbClr val="0070C0"/>
              </a:solidFill>
            </a:endParaRPr>
          </a:p>
        </p:txBody>
      </p:sp>
      <p:graphicFrame>
        <p:nvGraphicFramePr>
          <p:cNvPr id="4" name="オブジェクト 3"/>
          <p:cNvGraphicFramePr>
            <a:graphicFrameLocks/>
          </p:cNvGraphicFramePr>
          <p:nvPr>
            <p:extLst>
              <p:ext uri="{D42A27DB-BD31-4B8C-83A1-F6EECF244321}">
                <p14:modId xmlns:p14="http://schemas.microsoft.com/office/powerpoint/2010/main" val="3732895773"/>
              </p:ext>
            </p:extLst>
          </p:nvPr>
        </p:nvGraphicFramePr>
        <p:xfrm>
          <a:off x="3563888" y="3791889"/>
          <a:ext cx="3096344" cy="2202799"/>
        </p:xfrm>
        <a:graphic>
          <a:graphicData uri="http://schemas.openxmlformats.org/presentationml/2006/ole">
            <mc:AlternateContent xmlns:mc="http://schemas.openxmlformats.org/markup-compatibility/2006">
              <mc:Choice xmlns:v="urn:schemas-microsoft-com:vml" Requires="v">
                <p:oleObj spid="_x0000_s5308" name="ｸﾞﾗﾌ" r:id="rId4" imgW="4152900" imgH="2905125" progId="Origin50.Graph">
                  <p:embed/>
                </p:oleObj>
              </mc:Choice>
              <mc:Fallback>
                <p:oleObj name="ｸﾞﾗﾌ" r:id="rId4" imgW="4152900" imgH="2905125" progId="Origin50.Graph">
                  <p:embed/>
                  <p:pic>
                    <p:nvPicPr>
                      <p:cNvPr id="0" name="オブジェクト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791889"/>
                        <a:ext cx="3096344" cy="2202799"/>
                      </a:xfrm>
                      <a:prstGeom prst="rect">
                        <a:avLst/>
                      </a:prstGeom>
                      <a:noFill/>
                      <a:ln>
                        <a:noFill/>
                      </a:ln>
                    </p:spPr>
                  </p:pic>
                </p:oleObj>
              </mc:Fallback>
            </mc:AlternateContent>
          </a:graphicData>
        </a:graphic>
      </p:graphicFrame>
      <p:graphicFrame>
        <p:nvGraphicFramePr>
          <p:cNvPr id="5" name="オブジェクト 4"/>
          <p:cNvGraphicFramePr>
            <a:graphicFrameLocks/>
          </p:cNvGraphicFramePr>
          <p:nvPr>
            <p:extLst>
              <p:ext uri="{D42A27DB-BD31-4B8C-83A1-F6EECF244321}">
                <p14:modId xmlns:p14="http://schemas.microsoft.com/office/powerpoint/2010/main" val="3974314296"/>
              </p:ext>
            </p:extLst>
          </p:nvPr>
        </p:nvGraphicFramePr>
        <p:xfrm>
          <a:off x="203238" y="3276782"/>
          <a:ext cx="3360650" cy="2744506"/>
        </p:xfrm>
        <a:graphic>
          <a:graphicData uri="http://schemas.openxmlformats.org/presentationml/2006/ole">
            <mc:AlternateContent xmlns:mc="http://schemas.openxmlformats.org/markup-compatibility/2006">
              <mc:Choice xmlns:v="urn:schemas-microsoft-com:vml" Requires="v">
                <p:oleObj spid="_x0000_s5309" name="ｸﾞﾗﾌ" r:id="rId6" imgW="4152900" imgH="2905125" progId="Origin50.Graph">
                  <p:embed/>
                </p:oleObj>
              </mc:Choice>
              <mc:Fallback>
                <p:oleObj name="ｸﾞﾗﾌ" r:id="rId6" imgW="4152900" imgH="2905125" progId="Origin50.Graph">
                  <p:embed/>
                  <p:pic>
                    <p:nvPicPr>
                      <p:cNvPr id="0" name="オブジェクト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38" y="3276782"/>
                        <a:ext cx="3360650" cy="2744506"/>
                      </a:xfrm>
                      <a:prstGeom prst="rect">
                        <a:avLst/>
                      </a:prstGeom>
                      <a:noFill/>
                      <a:ln>
                        <a:noFill/>
                      </a:ln>
                    </p:spPr>
                  </p:pic>
                </p:oleObj>
              </mc:Fallback>
            </mc:AlternateContent>
          </a:graphicData>
        </a:graphic>
      </p:graphicFrame>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865" y="4893289"/>
            <a:ext cx="2254367" cy="1573691"/>
          </a:xfrm>
          <a:prstGeom prst="rect">
            <a:avLst/>
          </a:prstGeom>
        </p:spPr>
      </p:pic>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2528" y="3010290"/>
            <a:ext cx="1681472" cy="1737521"/>
          </a:xfrm>
          <a:prstGeom prst="rect">
            <a:avLst/>
          </a:prstGeom>
        </p:spPr>
      </p:pic>
      <p:sp>
        <p:nvSpPr>
          <p:cNvPr id="8" name="テキスト ボックス 7"/>
          <p:cNvSpPr txBox="1"/>
          <p:nvPr/>
        </p:nvSpPr>
        <p:spPr>
          <a:xfrm>
            <a:off x="1043608" y="6172037"/>
            <a:ext cx="671979" cy="369332"/>
          </a:xfrm>
          <a:prstGeom prst="rect">
            <a:avLst/>
          </a:prstGeom>
          <a:noFill/>
        </p:spPr>
        <p:txBody>
          <a:bodyPr wrap="none" rtlCol="0">
            <a:spAutoFit/>
          </a:bodyPr>
          <a:lstStyle/>
          <a:p>
            <a:r>
              <a:rPr kumimoji="1" lang="en-US" altLang="ja-JP" dirty="0" smtClean="0"/>
              <a:t>polar</a:t>
            </a:r>
            <a:endParaRPr kumimoji="1" lang="ja-JP" altLang="en-US" dirty="0"/>
          </a:p>
        </p:txBody>
      </p:sp>
      <p:sp>
        <p:nvSpPr>
          <p:cNvPr id="9" name="テキスト ボックス 8"/>
          <p:cNvSpPr txBox="1"/>
          <p:nvPr/>
        </p:nvSpPr>
        <p:spPr>
          <a:xfrm>
            <a:off x="4211960" y="6173864"/>
            <a:ext cx="1336713" cy="369332"/>
          </a:xfrm>
          <a:prstGeom prst="rect">
            <a:avLst/>
          </a:prstGeom>
          <a:noFill/>
        </p:spPr>
        <p:txBody>
          <a:bodyPr wrap="none" rtlCol="0">
            <a:spAutoFit/>
          </a:bodyPr>
          <a:lstStyle/>
          <a:p>
            <a:r>
              <a:rPr kumimoji="1" lang="en-US" altLang="ja-JP" dirty="0" smtClean="0"/>
              <a:t>Mid latitude</a:t>
            </a:r>
            <a:endParaRPr kumimoji="1" lang="ja-JP" altLang="en-US" dirty="0"/>
          </a:p>
        </p:txBody>
      </p:sp>
      <p:cxnSp>
        <p:nvCxnSpPr>
          <p:cNvPr id="11" name="直線矢印コネクタ 10"/>
          <p:cNvCxnSpPr/>
          <p:nvPr/>
        </p:nvCxnSpPr>
        <p:spPr>
          <a:xfrm flipV="1">
            <a:off x="8676456" y="6267135"/>
            <a:ext cx="0" cy="31735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133839" y="6523630"/>
            <a:ext cx="1085233" cy="369332"/>
          </a:xfrm>
          <a:prstGeom prst="rect">
            <a:avLst/>
          </a:prstGeom>
          <a:noFill/>
        </p:spPr>
        <p:txBody>
          <a:bodyPr wrap="none" rtlCol="0">
            <a:spAutoFit/>
          </a:bodyPr>
          <a:lstStyle/>
          <a:p>
            <a:r>
              <a:rPr lang="en-US" altLang="ja-JP" dirty="0"/>
              <a:t>Y</a:t>
            </a:r>
            <a:r>
              <a:rPr lang="en-US" altLang="ja-JP" dirty="0" smtClean="0"/>
              <a:t>amagata</a:t>
            </a:r>
            <a:endParaRPr kumimoji="1" lang="ja-JP" altLang="en-US" dirty="0"/>
          </a:p>
        </p:txBody>
      </p:sp>
      <p:cxnSp>
        <p:nvCxnSpPr>
          <p:cNvPr id="13" name="直線矢印コネクタ 12"/>
          <p:cNvCxnSpPr/>
          <p:nvPr/>
        </p:nvCxnSpPr>
        <p:spPr>
          <a:xfrm flipV="1">
            <a:off x="7668344" y="6213079"/>
            <a:ext cx="0" cy="31735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187282" y="6530437"/>
            <a:ext cx="962123" cy="369332"/>
          </a:xfrm>
          <a:prstGeom prst="rect">
            <a:avLst/>
          </a:prstGeom>
          <a:noFill/>
        </p:spPr>
        <p:txBody>
          <a:bodyPr wrap="none" rtlCol="0">
            <a:spAutoFit/>
          </a:bodyPr>
          <a:lstStyle/>
          <a:p>
            <a:r>
              <a:rPr kumimoji="1" lang="en-US" altLang="ja-JP" dirty="0" smtClean="0"/>
              <a:t>St. </a:t>
            </a:r>
            <a:r>
              <a:rPr lang="en-US" altLang="ja-JP" dirty="0"/>
              <a:t>L</a:t>
            </a:r>
            <a:r>
              <a:rPr kumimoji="1" lang="en-US" altLang="ja-JP" dirty="0" smtClean="0"/>
              <a:t>ouis</a:t>
            </a:r>
            <a:endParaRPr kumimoji="1" lang="ja-JP" altLang="en-US" dirty="0"/>
          </a:p>
        </p:txBody>
      </p:sp>
    </p:spTree>
    <p:extLst>
      <p:ext uri="{BB962C8B-B14F-4D97-AF65-F5344CB8AC3E}">
        <p14:creationId xmlns:p14="http://schemas.microsoft.com/office/powerpoint/2010/main" val="355367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5449" y="1384300"/>
            <a:ext cx="2209801"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accent2"/>
              </a:solidFill>
            </a:endParaRPr>
          </a:p>
        </p:txBody>
      </p:sp>
      <p:sp>
        <p:nvSpPr>
          <p:cNvPr id="3" name="正方形/長方形 2"/>
          <p:cNvSpPr/>
          <p:nvPr/>
        </p:nvSpPr>
        <p:spPr>
          <a:xfrm>
            <a:off x="1695450" y="3608388"/>
            <a:ext cx="22098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schemeClr val="tx2"/>
              </a:solidFill>
            </a:endParaRPr>
          </a:p>
        </p:txBody>
      </p:sp>
      <p:sp>
        <p:nvSpPr>
          <p:cNvPr id="23556" name="テキスト ボックス 5"/>
          <p:cNvSpPr txBox="1">
            <a:spLocks noChangeArrowheads="1"/>
          </p:cNvSpPr>
          <p:nvPr/>
        </p:nvSpPr>
        <p:spPr bwMode="auto">
          <a:xfrm>
            <a:off x="5638800" y="762000"/>
            <a:ext cx="1364476" cy="369332"/>
          </a:xfrm>
          <a:prstGeom prst="rect">
            <a:avLst/>
          </a:prstGeom>
          <a:solidFill>
            <a:srgbClr val="92D050"/>
          </a:solidFill>
          <a:ln>
            <a:noFill/>
          </a:ln>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t>Mid latitude</a:t>
            </a:r>
            <a:endParaRPr lang="ja-JP" altLang="en-US" dirty="0"/>
          </a:p>
        </p:txBody>
      </p:sp>
      <p:sp>
        <p:nvSpPr>
          <p:cNvPr id="23557" name="テキスト ボックス 6"/>
          <p:cNvSpPr txBox="1">
            <a:spLocks noChangeArrowheads="1"/>
          </p:cNvSpPr>
          <p:nvPr/>
        </p:nvSpPr>
        <p:spPr bwMode="auto">
          <a:xfrm>
            <a:off x="2146300" y="766763"/>
            <a:ext cx="1428596" cy="369332"/>
          </a:xfrm>
          <a:prstGeom prst="rect">
            <a:avLst/>
          </a:prstGeom>
          <a:solidFill>
            <a:srgbClr val="00B0F0"/>
          </a:solidFill>
          <a:ln>
            <a:noFill/>
          </a:ln>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t>Polar region</a:t>
            </a:r>
            <a:endParaRPr lang="ja-JP" altLang="en-US" dirty="0"/>
          </a:p>
        </p:txBody>
      </p:sp>
      <p:sp>
        <p:nvSpPr>
          <p:cNvPr id="8" name="正方形/長方形 7"/>
          <p:cNvSpPr/>
          <p:nvPr/>
        </p:nvSpPr>
        <p:spPr>
          <a:xfrm>
            <a:off x="5329238" y="1384300"/>
            <a:ext cx="22098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2"/>
              </a:solidFill>
            </a:endParaRPr>
          </a:p>
        </p:txBody>
      </p:sp>
      <p:sp>
        <p:nvSpPr>
          <p:cNvPr id="9" name="正方形/長方形 8"/>
          <p:cNvSpPr/>
          <p:nvPr/>
        </p:nvSpPr>
        <p:spPr>
          <a:xfrm>
            <a:off x="5284788" y="3695700"/>
            <a:ext cx="22098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schemeClr val="tx2"/>
              </a:solidFill>
            </a:endParaRPr>
          </a:p>
        </p:txBody>
      </p:sp>
      <p:cxnSp>
        <p:nvCxnSpPr>
          <p:cNvPr id="11" name="直線矢印コネクタ 10"/>
          <p:cNvCxnSpPr/>
          <p:nvPr/>
        </p:nvCxnSpPr>
        <p:spPr>
          <a:xfrm>
            <a:off x="3200400" y="2617788"/>
            <a:ext cx="0" cy="100488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429375" y="2603500"/>
            <a:ext cx="0" cy="10048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下矢印 12"/>
          <p:cNvSpPr/>
          <p:nvPr/>
        </p:nvSpPr>
        <p:spPr>
          <a:xfrm>
            <a:off x="2584450" y="4870450"/>
            <a:ext cx="82550" cy="354013"/>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下矢印 13"/>
          <p:cNvSpPr/>
          <p:nvPr/>
        </p:nvSpPr>
        <p:spPr>
          <a:xfrm>
            <a:off x="6357938" y="4941888"/>
            <a:ext cx="82550" cy="354012"/>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64" name="テキスト ボックス 14"/>
          <p:cNvSpPr txBox="1">
            <a:spLocks noChangeArrowheads="1"/>
          </p:cNvSpPr>
          <p:nvPr/>
        </p:nvSpPr>
        <p:spPr bwMode="auto">
          <a:xfrm>
            <a:off x="4227513" y="54991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t>grand</a:t>
            </a:r>
            <a:endParaRPr lang="ja-JP" altLang="en-US" dirty="0"/>
          </a:p>
        </p:txBody>
      </p:sp>
      <p:sp>
        <p:nvSpPr>
          <p:cNvPr id="23565" name="テキスト ボックス 16"/>
          <p:cNvSpPr txBox="1">
            <a:spLocks noChangeArrowheads="1"/>
          </p:cNvSpPr>
          <p:nvPr/>
        </p:nvSpPr>
        <p:spPr bwMode="auto">
          <a:xfrm>
            <a:off x="3043791" y="87228"/>
            <a:ext cx="31420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3200" b="1" dirty="0">
                <a:latin typeface="+mj-lt"/>
              </a:rPr>
              <a:t>２－</a:t>
            </a:r>
            <a:r>
              <a:rPr lang="en-US" altLang="ja-JP" sz="3200" b="1" dirty="0">
                <a:latin typeface="+mj-lt"/>
              </a:rPr>
              <a:t>Box</a:t>
            </a:r>
            <a:r>
              <a:rPr lang="ja-JP" altLang="en-US" sz="3200" b="1" dirty="0">
                <a:latin typeface="+mj-lt"/>
              </a:rPr>
              <a:t>　</a:t>
            </a:r>
            <a:r>
              <a:rPr lang="en-US" altLang="ja-JP" sz="3200" b="1" dirty="0" smtClean="0">
                <a:latin typeface="+mj-lt"/>
              </a:rPr>
              <a:t>model</a:t>
            </a:r>
            <a:r>
              <a:rPr lang="ja-JP" altLang="en-US" sz="3200" b="1" dirty="0" smtClean="0">
                <a:latin typeface="+mj-lt"/>
              </a:rPr>
              <a:t>　</a:t>
            </a:r>
            <a:endParaRPr lang="ja-JP" altLang="en-US" sz="3200" b="1" dirty="0">
              <a:latin typeface="+mj-lt"/>
            </a:endParaRPr>
          </a:p>
        </p:txBody>
      </p:sp>
      <p:cxnSp>
        <p:nvCxnSpPr>
          <p:cNvPr id="19" name="直線矢印コネクタ 18"/>
          <p:cNvCxnSpPr/>
          <p:nvPr/>
        </p:nvCxnSpPr>
        <p:spPr>
          <a:xfrm>
            <a:off x="3905250" y="3405358"/>
            <a:ext cx="1200150" cy="0"/>
          </a:xfrm>
          <a:prstGeom prst="straightConnector1">
            <a:avLst/>
          </a:prstGeom>
          <a:ln w="76200">
            <a:prstDash val="dash"/>
            <a:tailEnd type="arrow"/>
          </a:ln>
        </p:spPr>
        <p:style>
          <a:lnRef idx="1">
            <a:schemeClr val="accent1"/>
          </a:lnRef>
          <a:fillRef idx="0">
            <a:schemeClr val="accent1"/>
          </a:fillRef>
          <a:effectRef idx="0">
            <a:schemeClr val="accent1"/>
          </a:effectRef>
          <a:fontRef idx="minor">
            <a:schemeClr val="tx1"/>
          </a:fontRef>
        </p:style>
      </p:cxnSp>
      <p:sp>
        <p:nvSpPr>
          <p:cNvPr id="23567" name="テキスト ボックス 19"/>
          <p:cNvSpPr txBox="1">
            <a:spLocks noChangeArrowheads="1"/>
          </p:cNvSpPr>
          <p:nvPr/>
        </p:nvSpPr>
        <p:spPr bwMode="auto">
          <a:xfrm>
            <a:off x="2424113" y="5314950"/>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a:t>Kt</a:t>
            </a:r>
            <a:endParaRPr lang="ja-JP" altLang="en-US"/>
          </a:p>
        </p:txBody>
      </p:sp>
      <p:sp>
        <p:nvSpPr>
          <p:cNvPr id="23568" name="テキスト ボックス 20"/>
          <p:cNvSpPr txBox="1">
            <a:spLocks noChangeArrowheads="1"/>
          </p:cNvSpPr>
          <p:nvPr/>
        </p:nvSpPr>
        <p:spPr bwMode="auto">
          <a:xfrm>
            <a:off x="2549525" y="3127375"/>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a:t>Ks</a:t>
            </a:r>
            <a:endParaRPr lang="ja-JP" altLang="en-US"/>
          </a:p>
        </p:txBody>
      </p:sp>
      <p:sp>
        <p:nvSpPr>
          <p:cNvPr id="23569" name="テキスト ボックス 21"/>
          <p:cNvSpPr txBox="1">
            <a:spLocks noChangeArrowheads="1"/>
          </p:cNvSpPr>
          <p:nvPr/>
        </p:nvSpPr>
        <p:spPr bwMode="auto">
          <a:xfrm>
            <a:off x="5768975" y="3133725"/>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a:t>Ks</a:t>
            </a:r>
            <a:endParaRPr lang="ja-JP" altLang="en-US"/>
          </a:p>
        </p:txBody>
      </p:sp>
      <p:sp>
        <p:nvSpPr>
          <p:cNvPr id="23570" name="テキスト ボックス 22"/>
          <p:cNvSpPr txBox="1">
            <a:spLocks noChangeArrowheads="1"/>
          </p:cNvSpPr>
          <p:nvPr/>
        </p:nvSpPr>
        <p:spPr bwMode="auto">
          <a:xfrm>
            <a:off x="6238875" y="5387975"/>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a:t>Kt</a:t>
            </a:r>
            <a:endParaRPr lang="ja-JP" altLang="en-US"/>
          </a:p>
        </p:txBody>
      </p:sp>
      <p:sp>
        <p:nvSpPr>
          <p:cNvPr id="24" name="正方形/長方形 23"/>
          <p:cNvSpPr>
            <a:spLocks noRot="1" noChangeAspect="1" noMove="1" noResize="1" noEditPoints="1" noAdjustHandles="1" noChangeArrowheads="1" noChangeShapeType="1" noTextEdit="1"/>
          </p:cNvSpPr>
          <p:nvPr/>
        </p:nvSpPr>
        <p:spPr>
          <a:xfrm>
            <a:off x="300893" y="5879709"/>
            <a:ext cx="3927229" cy="618374"/>
          </a:xfrm>
          <a:prstGeom prst="rect">
            <a:avLst/>
          </a:prstGeom>
          <a:blipFill rotWithShape="1">
            <a:blip r:embed="rId3"/>
            <a:stretch>
              <a:fillRect/>
            </a:stretch>
          </a:blipFill>
        </p:spPr>
        <p:txBody>
          <a:bodyPr/>
          <a:lstStyle/>
          <a:p>
            <a:pPr>
              <a:defRPr/>
            </a:pPr>
            <a:r>
              <a:rPr lang="ja-JP" altLang="en-US">
                <a:noFill/>
              </a:rPr>
              <a:t> </a:t>
            </a:r>
          </a:p>
        </p:txBody>
      </p:sp>
      <p:sp>
        <p:nvSpPr>
          <p:cNvPr id="25" name="正方形/長方形 24"/>
          <p:cNvSpPr>
            <a:spLocks noRot="1" noChangeAspect="1" noMove="1" noResize="1" noEditPoints="1" noAdjustHandles="1" noChangeArrowheads="1" noChangeShapeType="1" noTextEdit="1"/>
          </p:cNvSpPr>
          <p:nvPr/>
        </p:nvSpPr>
        <p:spPr>
          <a:xfrm>
            <a:off x="0" y="2501439"/>
            <a:ext cx="2963952" cy="618374"/>
          </a:xfrm>
          <a:prstGeom prst="rect">
            <a:avLst/>
          </a:prstGeom>
          <a:blipFill rotWithShape="1">
            <a:blip r:embed="rId4"/>
            <a:stretch>
              <a:fillRect/>
            </a:stretch>
          </a:blipFill>
        </p:spPr>
        <p:txBody>
          <a:bodyPr/>
          <a:lstStyle/>
          <a:p>
            <a:pPr>
              <a:defRPr/>
            </a:pPr>
            <a:r>
              <a:rPr lang="ja-JP" altLang="en-US">
                <a:noFill/>
              </a:rPr>
              <a:t> </a:t>
            </a:r>
          </a:p>
        </p:txBody>
      </p:sp>
      <p:sp>
        <p:nvSpPr>
          <p:cNvPr id="26" name="正方形/長方形 25"/>
          <p:cNvSpPr>
            <a:spLocks noRot="1" noChangeAspect="1" noMove="1" noResize="1" noEditPoints="1" noAdjustHandles="1" noChangeArrowheads="1" noChangeShapeType="1" noTextEdit="1"/>
          </p:cNvSpPr>
          <p:nvPr/>
        </p:nvSpPr>
        <p:spPr>
          <a:xfrm>
            <a:off x="7162800" y="2763946"/>
            <a:ext cx="1792349" cy="665054"/>
          </a:xfrm>
          <a:prstGeom prst="rect">
            <a:avLst/>
          </a:prstGeom>
          <a:blipFill rotWithShape="1">
            <a:blip r:embed="rId5"/>
            <a:stretch>
              <a:fillRect/>
            </a:stretch>
          </a:blipFill>
        </p:spPr>
        <p:txBody>
          <a:bodyPr/>
          <a:lstStyle/>
          <a:p>
            <a:pPr>
              <a:defRPr/>
            </a:pPr>
            <a:r>
              <a:rPr lang="ja-JP" altLang="en-US">
                <a:noFill/>
              </a:rPr>
              <a:t> </a:t>
            </a:r>
          </a:p>
        </p:txBody>
      </p:sp>
      <p:sp>
        <p:nvSpPr>
          <p:cNvPr id="27" name="正方形/長方形 26"/>
          <p:cNvSpPr>
            <a:spLocks noRot="1" noChangeAspect="1" noMove="1" noResize="1" noEditPoints="1" noAdjustHandles="1" noChangeArrowheads="1" noChangeShapeType="1" noTextEdit="1"/>
          </p:cNvSpPr>
          <p:nvPr/>
        </p:nvSpPr>
        <p:spPr>
          <a:xfrm>
            <a:off x="5235174" y="5881290"/>
            <a:ext cx="3908826" cy="710194"/>
          </a:xfrm>
          <a:prstGeom prst="rect">
            <a:avLst/>
          </a:prstGeom>
          <a:blipFill rotWithShape="1">
            <a:blip r:embed="rId6"/>
            <a:stretch>
              <a:fillRect/>
            </a:stretch>
          </a:blipFill>
        </p:spPr>
        <p:txBody>
          <a:bodyPr/>
          <a:lstStyle/>
          <a:p>
            <a:pPr>
              <a:defRPr/>
            </a:pPr>
            <a:r>
              <a:rPr lang="ja-JP" altLang="en-US">
                <a:noFill/>
              </a:rPr>
              <a:t> </a:t>
            </a:r>
          </a:p>
        </p:txBody>
      </p:sp>
      <p:sp>
        <p:nvSpPr>
          <p:cNvPr id="23575" name="テキスト ボックス 27"/>
          <p:cNvSpPr txBox="1">
            <a:spLocks noChangeArrowheads="1"/>
          </p:cNvSpPr>
          <p:nvPr/>
        </p:nvSpPr>
        <p:spPr bwMode="auto">
          <a:xfrm>
            <a:off x="1919287" y="2131551"/>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a:t>Ps</a:t>
            </a:r>
            <a:endParaRPr lang="ja-JP" altLang="en-US" dirty="0"/>
          </a:p>
        </p:txBody>
      </p:sp>
      <p:sp>
        <p:nvSpPr>
          <p:cNvPr id="23576" name="テキスト ボックス 28"/>
          <p:cNvSpPr txBox="1">
            <a:spLocks noChangeArrowheads="1"/>
          </p:cNvSpPr>
          <p:nvPr/>
        </p:nvSpPr>
        <p:spPr bwMode="auto">
          <a:xfrm>
            <a:off x="5575300" y="2192858"/>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a:t>Ps</a:t>
            </a:r>
            <a:endParaRPr lang="ja-JP" altLang="en-US" dirty="0"/>
          </a:p>
        </p:txBody>
      </p:sp>
      <p:sp>
        <p:nvSpPr>
          <p:cNvPr id="23577" name="テキスト ボックス 29"/>
          <p:cNvSpPr txBox="1">
            <a:spLocks noChangeArrowheads="1"/>
          </p:cNvSpPr>
          <p:nvPr/>
        </p:nvSpPr>
        <p:spPr bwMode="auto">
          <a:xfrm>
            <a:off x="5437188" y="4457700"/>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err="1"/>
              <a:t>Pt</a:t>
            </a:r>
            <a:endParaRPr lang="ja-JP" altLang="en-US" dirty="0"/>
          </a:p>
        </p:txBody>
      </p:sp>
      <p:sp>
        <p:nvSpPr>
          <p:cNvPr id="23578" name="テキスト ボックス 30"/>
          <p:cNvSpPr txBox="1">
            <a:spLocks noChangeArrowheads="1"/>
          </p:cNvSpPr>
          <p:nvPr/>
        </p:nvSpPr>
        <p:spPr bwMode="auto">
          <a:xfrm>
            <a:off x="1911350" y="4420477"/>
            <a:ext cx="40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err="1"/>
              <a:t>Pt</a:t>
            </a:r>
            <a:endParaRPr lang="ja-JP" altLang="en-US" dirty="0"/>
          </a:p>
        </p:txBody>
      </p:sp>
      <p:sp>
        <p:nvSpPr>
          <p:cNvPr id="23579" name="テキスト ボックス 31"/>
          <p:cNvSpPr txBox="1">
            <a:spLocks noChangeArrowheads="1"/>
          </p:cNvSpPr>
          <p:nvPr/>
        </p:nvSpPr>
        <p:spPr bwMode="auto">
          <a:xfrm>
            <a:off x="3278188" y="2132013"/>
            <a:ext cx="468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a:t>Ns</a:t>
            </a:r>
            <a:endParaRPr lang="ja-JP" altLang="en-US" dirty="0"/>
          </a:p>
        </p:txBody>
      </p:sp>
      <p:sp>
        <p:nvSpPr>
          <p:cNvPr id="23580" name="テキスト ボックス 32"/>
          <p:cNvSpPr txBox="1">
            <a:spLocks noChangeArrowheads="1"/>
          </p:cNvSpPr>
          <p:nvPr/>
        </p:nvSpPr>
        <p:spPr bwMode="auto">
          <a:xfrm>
            <a:off x="6956425" y="21320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a:t>Ns</a:t>
            </a:r>
            <a:endParaRPr lang="ja-JP" altLang="en-US"/>
          </a:p>
        </p:txBody>
      </p:sp>
      <p:sp>
        <p:nvSpPr>
          <p:cNvPr id="23581" name="テキスト ボックス 33"/>
          <p:cNvSpPr txBox="1">
            <a:spLocks noChangeArrowheads="1"/>
          </p:cNvSpPr>
          <p:nvPr/>
        </p:nvSpPr>
        <p:spPr bwMode="auto">
          <a:xfrm>
            <a:off x="3373438" y="44434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a:t>Nt</a:t>
            </a:r>
            <a:endParaRPr lang="ja-JP" altLang="en-US"/>
          </a:p>
        </p:txBody>
      </p:sp>
      <p:sp>
        <p:nvSpPr>
          <p:cNvPr id="23582" name="テキスト ボックス 34"/>
          <p:cNvSpPr txBox="1">
            <a:spLocks noChangeArrowheads="1"/>
          </p:cNvSpPr>
          <p:nvPr/>
        </p:nvSpPr>
        <p:spPr bwMode="auto">
          <a:xfrm>
            <a:off x="6935788" y="4457700"/>
            <a:ext cx="41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a:t>Nt</a:t>
            </a:r>
            <a:endParaRPr lang="ja-JP" altLang="en-US"/>
          </a:p>
        </p:txBody>
      </p:sp>
      <p:sp>
        <p:nvSpPr>
          <p:cNvPr id="23583" name="テキスト ボックス 35"/>
          <p:cNvSpPr txBox="1">
            <a:spLocks noChangeArrowheads="1"/>
          </p:cNvSpPr>
          <p:nvPr/>
        </p:nvSpPr>
        <p:spPr bwMode="auto">
          <a:xfrm>
            <a:off x="7206976" y="75980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t>ln2/λ:</a:t>
            </a:r>
            <a:endParaRPr lang="ja-JP" altLang="en-US" dirty="0"/>
          </a:p>
        </p:txBody>
      </p:sp>
      <p:sp>
        <p:nvSpPr>
          <p:cNvPr id="23584" name="テキスト ボックス 36"/>
          <p:cNvSpPr txBox="1">
            <a:spLocks noChangeArrowheads="1"/>
          </p:cNvSpPr>
          <p:nvPr/>
        </p:nvSpPr>
        <p:spPr bwMode="auto">
          <a:xfrm>
            <a:off x="7904163" y="766763"/>
            <a:ext cx="102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b="1" dirty="0"/>
              <a:t>５３</a:t>
            </a:r>
            <a:r>
              <a:rPr lang="en-US" altLang="ja-JP" b="1" dirty="0"/>
              <a:t>days</a:t>
            </a:r>
            <a:endParaRPr lang="ja-JP" altLang="en-US" b="1" dirty="0"/>
          </a:p>
        </p:txBody>
      </p:sp>
      <p:sp>
        <p:nvSpPr>
          <p:cNvPr id="23585" name="テキスト ボックス 3"/>
          <p:cNvSpPr txBox="1">
            <a:spLocks noChangeArrowheads="1"/>
          </p:cNvSpPr>
          <p:nvPr/>
        </p:nvSpPr>
        <p:spPr bwMode="auto">
          <a:xfrm>
            <a:off x="3662543" y="2614648"/>
            <a:ext cx="19367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3200" b="1" dirty="0" smtClean="0">
                <a:solidFill>
                  <a:srgbClr val="FF0000"/>
                </a:solidFill>
              </a:rPr>
              <a:t>Intrusion</a:t>
            </a:r>
            <a:endParaRPr lang="ja-JP" altLang="en-US" sz="3200" b="1" dirty="0">
              <a:solidFill>
                <a:srgbClr val="FF0000"/>
              </a:solidFill>
            </a:endParaRPr>
          </a:p>
        </p:txBody>
      </p:sp>
      <p:sp>
        <p:nvSpPr>
          <p:cNvPr id="4" name="正方形/長方形 3"/>
          <p:cNvSpPr/>
          <p:nvPr/>
        </p:nvSpPr>
        <p:spPr>
          <a:xfrm>
            <a:off x="5700713" y="1643618"/>
            <a:ext cx="1608133" cy="369332"/>
          </a:xfrm>
          <a:prstGeom prst="rect">
            <a:avLst/>
          </a:prstGeom>
        </p:spPr>
        <p:txBody>
          <a:bodyPr wrap="none">
            <a:spAutoFit/>
          </a:bodyPr>
          <a:lstStyle/>
          <a:p>
            <a:pPr algn="ctr">
              <a:defRPr/>
            </a:pPr>
            <a:r>
              <a:rPr lang="en-US" altLang="ja-JP" b="1" dirty="0">
                <a:solidFill>
                  <a:schemeClr val="accent2"/>
                </a:solidFill>
              </a:rPr>
              <a:t>Stratosphere</a:t>
            </a:r>
            <a:endParaRPr lang="ja-JP" altLang="en-US" b="1" dirty="0">
              <a:solidFill>
                <a:schemeClr val="accent2"/>
              </a:solidFill>
            </a:endParaRPr>
          </a:p>
        </p:txBody>
      </p:sp>
      <p:sp>
        <p:nvSpPr>
          <p:cNvPr id="35" name="正方形/長方形 34"/>
          <p:cNvSpPr/>
          <p:nvPr/>
        </p:nvSpPr>
        <p:spPr>
          <a:xfrm>
            <a:off x="2023271" y="1611352"/>
            <a:ext cx="1608133" cy="369332"/>
          </a:xfrm>
          <a:prstGeom prst="rect">
            <a:avLst/>
          </a:prstGeom>
        </p:spPr>
        <p:txBody>
          <a:bodyPr wrap="none">
            <a:spAutoFit/>
          </a:bodyPr>
          <a:lstStyle/>
          <a:p>
            <a:pPr algn="ctr">
              <a:defRPr/>
            </a:pPr>
            <a:r>
              <a:rPr lang="en-US" altLang="ja-JP" b="1" dirty="0">
                <a:solidFill>
                  <a:schemeClr val="accent2"/>
                </a:solidFill>
              </a:rPr>
              <a:t>Stratosphere</a:t>
            </a:r>
            <a:endParaRPr lang="ja-JP" altLang="en-US" b="1" dirty="0">
              <a:solidFill>
                <a:schemeClr val="accent2"/>
              </a:solidFill>
            </a:endParaRPr>
          </a:p>
        </p:txBody>
      </p:sp>
      <p:sp>
        <p:nvSpPr>
          <p:cNvPr id="5" name="テキスト ボックス 4"/>
          <p:cNvSpPr txBox="1"/>
          <p:nvPr/>
        </p:nvSpPr>
        <p:spPr>
          <a:xfrm>
            <a:off x="2131355" y="3848656"/>
            <a:ext cx="1531188" cy="369332"/>
          </a:xfrm>
          <a:prstGeom prst="rect">
            <a:avLst/>
          </a:prstGeom>
          <a:noFill/>
        </p:spPr>
        <p:txBody>
          <a:bodyPr wrap="none" rtlCol="0">
            <a:spAutoFit/>
          </a:bodyPr>
          <a:lstStyle/>
          <a:p>
            <a:r>
              <a:rPr kumimoji="1" lang="en-US" altLang="ja-JP" b="1" dirty="0" smtClean="0">
                <a:solidFill>
                  <a:schemeClr val="accent2"/>
                </a:solidFill>
              </a:rPr>
              <a:t>troposphere</a:t>
            </a:r>
            <a:endParaRPr kumimoji="1" lang="ja-JP" altLang="en-US" b="1" dirty="0">
              <a:solidFill>
                <a:schemeClr val="accent2"/>
              </a:solidFill>
            </a:endParaRPr>
          </a:p>
        </p:txBody>
      </p:sp>
      <p:sp>
        <p:nvSpPr>
          <p:cNvPr id="37" name="テキスト ボックス 36"/>
          <p:cNvSpPr txBox="1"/>
          <p:nvPr/>
        </p:nvSpPr>
        <p:spPr>
          <a:xfrm>
            <a:off x="5700713" y="3955456"/>
            <a:ext cx="1531188" cy="369332"/>
          </a:xfrm>
          <a:prstGeom prst="rect">
            <a:avLst/>
          </a:prstGeom>
          <a:noFill/>
        </p:spPr>
        <p:txBody>
          <a:bodyPr wrap="none" rtlCol="0">
            <a:spAutoFit/>
          </a:bodyPr>
          <a:lstStyle/>
          <a:p>
            <a:r>
              <a:rPr kumimoji="1" lang="en-US" altLang="ja-JP" b="1" dirty="0" smtClean="0">
                <a:solidFill>
                  <a:schemeClr val="accent2"/>
                </a:solidFill>
              </a:rPr>
              <a:t>troposphere</a:t>
            </a:r>
            <a:endParaRPr kumimoji="1" lang="ja-JP" altLang="en-US" b="1" dirty="0">
              <a:solidFill>
                <a:schemeClr val="accent2"/>
              </a:solidFill>
            </a:endParaRPr>
          </a:p>
        </p:txBody>
      </p:sp>
      <p:sp>
        <p:nvSpPr>
          <p:cNvPr id="6" name="テキスト ボックス 5"/>
          <p:cNvSpPr txBox="1"/>
          <p:nvPr/>
        </p:nvSpPr>
        <p:spPr>
          <a:xfrm>
            <a:off x="7634395" y="1551285"/>
            <a:ext cx="1574662" cy="923330"/>
          </a:xfrm>
          <a:prstGeom prst="rect">
            <a:avLst/>
          </a:prstGeom>
          <a:noFill/>
        </p:spPr>
        <p:txBody>
          <a:bodyPr wrap="none" rtlCol="0">
            <a:spAutoFit/>
          </a:bodyPr>
          <a:lstStyle/>
          <a:p>
            <a:r>
              <a:rPr lang="en-US" altLang="ja-JP" dirty="0" smtClean="0"/>
              <a:t>1/Ks:</a:t>
            </a:r>
          </a:p>
          <a:p>
            <a:r>
              <a:rPr lang="en-US" altLang="ja-JP" dirty="0" smtClean="0"/>
              <a:t>residence time</a:t>
            </a:r>
          </a:p>
          <a:p>
            <a:r>
              <a:rPr lang="en-US" altLang="ja-JP" dirty="0" smtClean="0"/>
              <a:t> </a:t>
            </a:r>
            <a:endParaRPr kumimoji="1" lang="ja-JP" altLang="en-US" dirty="0"/>
          </a:p>
        </p:txBody>
      </p:sp>
      <p:sp>
        <p:nvSpPr>
          <p:cNvPr id="39" name="テキスト ボックス 38"/>
          <p:cNvSpPr txBox="1"/>
          <p:nvPr/>
        </p:nvSpPr>
        <p:spPr>
          <a:xfrm>
            <a:off x="7563834" y="3843635"/>
            <a:ext cx="1574662" cy="923330"/>
          </a:xfrm>
          <a:prstGeom prst="rect">
            <a:avLst/>
          </a:prstGeom>
          <a:noFill/>
        </p:spPr>
        <p:txBody>
          <a:bodyPr wrap="none" rtlCol="0">
            <a:spAutoFit/>
          </a:bodyPr>
          <a:lstStyle/>
          <a:p>
            <a:r>
              <a:rPr lang="en-US" altLang="ja-JP" dirty="0" smtClean="0"/>
              <a:t>1/</a:t>
            </a:r>
            <a:r>
              <a:rPr lang="en-US" altLang="ja-JP" dirty="0" err="1" smtClean="0"/>
              <a:t>Kt</a:t>
            </a:r>
            <a:r>
              <a:rPr lang="en-US" altLang="ja-JP" dirty="0" smtClean="0"/>
              <a:t>:</a:t>
            </a:r>
          </a:p>
          <a:p>
            <a:r>
              <a:rPr lang="en-US" altLang="ja-JP" dirty="0" smtClean="0"/>
              <a:t>residence time</a:t>
            </a:r>
          </a:p>
          <a:p>
            <a:r>
              <a:rPr lang="en-US" altLang="ja-JP" dirty="0" smtClean="0"/>
              <a:t> </a:t>
            </a:r>
            <a:endParaRPr kumimoji="1" lang="ja-JP" altLang="en-US" dirty="0"/>
          </a:p>
        </p:txBody>
      </p:sp>
      <p:sp>
        <p:nvSpPr>
          <p:cNvPr id="10" name="テキスト ボックス 9"/>
          <p:cNvSpPr txBox="1"/>
          <p:nvPr/>
        </p:nvSpPr>
        <p:spPr>
          <a:xfrm>
            <a:off x="4136" y="1564715"/>
            <a:ext cx="1614032" cy="338554"/>
          </a:xfrm>
          <a:prstGeom prst="rect">
            <a:avLst/>
          </a:prstGeom>
          <a:noFill/>
        </p:spPr>
        <p:txBody>
          <a:bodyPr wrap="none" rtlCol="0">
            <a:spAutoFit/>
          </a:bodyPr>
          <a:lstStyle/>
          <a:p>
            <a:r>
              <a:rPr kumimoji="1" lang="en-US" altLang="ja-JP" sz="1600" dirty="0" err="1" smtClean="0"/>
              <a:t>Ps,Pt</a:t>
            </a:r>
            <a:r>
              <a:rPr kumimoji="1" lang="en-US" altLang="ja-JP" sz="1600" dirty="0" smtClean="0"/>
              <a:t>: production</a:t>
            </a:r>
          </a:p>
        </p:txBody>
      </p:sp>
    </p:spTree>
    <p:extLst>
      <p:ext uri="{BB962C8B-B14F-4D97-AF65-F5344CB8AC3E}">
        <p14:creationId xmlns:p14="http://schemas.microsoft.com/office/powerpoint/2010/main" val="2957810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4118</TotalTime>
  <Words>1410</Words>
  <Application>Microsoft Office PowerPoint</Application>
  <PresentationFormat>画面に合わせる (4:3)</PresentationFormat>
  <Paragraphs>202</Paragraphs>
  <Slides>15</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15</vt:i4>
      </vt:variant>
    </vt:vector>
  </HeadingPairs>
  <TitlesOfParts>
    <vt:vector size="18" baseType="lpstr">
      <vt:lpstr>Office ​​テーマ</vt:lpstr>
      <vt:lpstr>文書</vt:lpstr>
      <vt:lpstr>ｸﾞﾗﾌ</vt:lpstr>
      <vt:lpstr>PowerPoint プレゼンテーション</vt:lpstr>
      <vt:lpstr>objectives</vt:lpstr>
      <vt:lpstr>PowerPoint プレゼンテーション</vt:lpstr>
      <vt:lpstr>Topics </vt:lpstr>
      <vt:lpstr>PowerPoint プレゼンテーション</vt:lpstr>
      <vt:lpstr>Observation sites</vt:lpstr>
      <vt:lpstr>PowerPoint プレゼンテーション</vt:lpstr>
      <vt:lpstr>To Be-7 concentrations (mBq/m3) from the production rates</vt:lpstr>
      <vt:lpstr>PowerPoint プレゼンテーション</vt:lpstr>
      <vt:lpstr>Calculated Be-7 concentrations from the box model</vt:lpstr>
      <vt:lpstr>Anomalous  Be-7 concentrations at Yamagata  </vt:lpstr>
      <vt:lpstr>Comparison of Be-7 with SSN</vt:lpstr>
      <vt:lpstr>Aerosol particle size distribution</vt:lpstr>
      <vt:lpstr>Attachment of Be-7 and Pb-210 to aerosol</vt:lpstr>
      <vt:lpstr>Summary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山形Be-7とThule neutronの変動プロファイルパターンは良くあっている。</dc:title>
  <dc:creator>閲読</dc:creator>
  <cp:lastModifiedBy>閲読</cp:lastModifiedBy>
  <cp:revision>287</cp:revision>
  <dcterms:created xsi:type="dcterms:W3CDTF">2014-02-26T09:25:15Z</dcterms:created>
  <dcterms:modified xsi:type="dcterms:W3CDTF">2014-12-15T02:27:26Z</dcterms:modified>
</cp:coreProperties>
</file>