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embeddings/Microsoft___1.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7"/>
  </p:notesMasterIdLst>
  <p:handoutMasterIdLst>
    <p:handoutMasterId r:id="rId28"/>
  </p:handoutMasterIdLst>
  <p:sldIdLst>
    <p:sldId id="256" r:id="rId2"/>
    <p:sldId id="263" r:id="rId3"/>
    <p:sldId id="299" r:id="rId4"/>
    <p:sldId id="264" r:id="rId5"/>
    <p:sldId id="300" r:id="rId6"/>
    <p:sldId id="268" r:id="rId7"/>
    <p:sldId id="301" r:id="rId8"/>
    <p:sldId id="271" r:id="rId9"/>
    <p:sldId id="302" r:id="rId10"/>
    <p:sldId id="303" r:id="rId11"/>
    <p:sldId id="275" r:id="rId12"/>
    <p:sldId id="276" r:id="rId13"/>
    <p:sldId id="280" r:id="rId14"/>
    <p:sldId id="281" r:id="rId15"/>
    <p:sldId id="308" r:id="rId16"/>
    <p:sldId id="306" r:id="rId17"/>
    <p:sldId id="285" r:id="rId18"/>
    <p:sldId id="298" r:id="rId19"/>
    <p:sldId id="318" r:id="rId20"/>
    <p:sldId id="289" r:id="rId21"/>
    <p:sldId id="287" r:id="rId22"/>
    <p:sldId id="290" r:id="rId23"/>
    <p:sldId id="312" r:id="rId24"/>
    <p:sldId id="315" r:id="rId25"/>
    <p:sldId id="305" r:id="rId2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100" d="100"/>
          <a:sy n="100" d="100"/>
        </p:scale>
        <p:origin x="-584"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09C45-638E-584E-85FC-EA4045648D38}" type="datetimeFigureOut">
              <a:rPr lang="ja-JP" altLang="en-US" smtClean="0"/>
              <a:pPr/>
              <a:t>13.2.25</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01E88D-06BD-F344-B109-A981805DC459}"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E0F42-0D35-A34C-A14E-8C79AA5E8FCF}" type="datetimeFigureOut">
              <a:rPr lang="ja-JP" altLang="en-US" smtClean="0"/>
              <a:pPr/>
              <a:t>13.2.25</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FD614-4AB8-AD4B-9EB8-C9ED4B7CFF99}"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暗黒物質は電磁波で観測できる通常のグッ質の</a:t>
            </a:r>
            <a:r>
              <a:rPr lang="en-US" altLang="ja-JP" dirty="0" smtClean="0"/>
              <a:t>5~6</a:t>
            </a:r>
            <a:r>
              <a:rPr lang="ja-JP" altLang="en-US" dirty="0" smtClean="0"/>
              <a:t>倍を占める未知の物質。</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31DAD2E4-30B9-3643-A7BD-B80F17579D30}" type="slidenum">
              <a:rPr lang="ja-JP" altLang="en-US" smtClean="0"/>
              <a:pPr/>
              <a:t>4</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31DAD2E4-30B9-3643-A7BD-B80F17579D30}" type="slidenum">
              <a:rPr lang="ja-JP" altLang="en-US" smtClean="0"/>
              <a:pPr/>
              <a:t>23</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31DAD2E4-30B9-3643-A7BD-B80F17579D30}" type="slidenum">
              <a:rPr lang="ja-JP" altLang="en-US" smtClean="0"/>
              <a:pPr/>
              <a:t>25</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10m10m</a:t>
            </a:r>
            <a:r>
              <a:rPr lang="ja-JP" altLang="en-US" dirty="0" smtClean="0"/>
              <a:t>の水タンク内部に</a:t>
            </a:r>
            <a:r>
              <a:rPr lang="en-US" altLang="ja-JP" dirty="0" smtClean="0"/>
              <a:t>OVC</a:t>
            </a:r>
            <a:r>
              <a:rPr lang="ja-JP" altLang="en-US" dirty="0" smtClean="0"/>
              <a:t>、</a:t>
            </a:r>
            <a:r>
              <a:rPr lang="en-US" altLang="ja-JP" dirty="0" smtClean="0"/>
              <a:t>IVC</a:t>
            </a:r>
            <a:r>
              <a:rPr lang="ja-JP" altLang="en-US" dirty="0" smtClean="0"/>
              <a:t>。</a:t>
            </a:r>
            <a:endParaRPr lang="en-US" altLang="ja-JP" dirty="0" smtClean="0"/>
          </a:p>
          <a:p>
            <a:r>
              <a:rPr lang="en-US" altLang="ja-JP" dirty="0" smtClean="0"/>
              <a:t>IVC</a:t>
            </a:r>
            <a:r>
              <a:rPr lang="ja-JP" altLang="en-US" dirty="0" smtClean="0"/>
              <a:t>の中に液体</a:t>
            </a:r>
            <a:r>
              <a:rPr lang="en-US" altLang="ja-JP" dirty="0" err="1" smtClean="0"/>
              <a:t>Xe</a:t>
            </a:r>
            <a:r>
              <a:rPr lang="ja-JP" altLang="en-US" dirty="0" smtClean="0"/>
              <a:t>が入っている。</a:t>
            </a:r>
            <a:endParaRPr lang="en-US" altLang="ja-JP" dirty="0" smtClean="0"/>
          </a:p>
          <a:p>
            <a:r>
              <a:rPr lang="ja-JP" altLang="en-US" dirty="0" smtClean="0"/>
              <a:t>その中に</a:t>
            </a:r>
            <a:r>
              <a:rPr lang="en-US" altLang="ja-JP" dirty="0" smtClean="0"/>
              <a:t>642</a:t>
            </a:r>
            <a:r>
              <a:rPr lang="ja-JP" altLang="en-US" dirty="0" smtClean="0"/>
              <a:t>本の</a:t>
            </a:r>
            <a:r>
              <a:rPr lang="en-US" altLang="ja-JP" dirty="0" smtClean="0"/>
              <a:t>PMT</a:t>
            </a:r>
            <a:r>
              <a:rPr lang="ja-JP" altLang="en-US" dirty="0" smtClean="0"/>
              <a:t>が挿入された球形</a:t>
            </a:r>
            <a:r>
              <a:rPr lang="en-US" altLang="ja-JP" dirty="0" smtClean="0"/>
              <a:t>(</a:t>
            </a:r>
            <a:r>
              <a:rPr lang="ja-JP" altLang="en-US" dirty="0" smtClean="0"/>
              <a:t>実際には正</a:t>
            </a:r>
            <a:r>
              <a:rPr lang="en-US" altLang="ja-JP" dirty="0" smtClean="0"/>
              <a:t>12</a:t>
            </a:r>
            <a:r>
              <a:rPr lang="ja-JP" altLang="en-US" dirty="0" smtClean="0"/>
              <a:t>面体の各面をさらに</a:t>
            </a:r>
            <a:r>
              <a:rPr lang="en-US" altLang="ja-JP" dirty="0" smtClean="0"/>
              <a:t>5</a:t>
            </a:r>
            <a:r>
              <a:rPr lang="ja-JP" altLang="en-US" dirty="0" smtClean="0"/>
              <a:t>つの三角形で分割したペンタキスドデカヘドロンという構造</a:t>
            </a:r>
            <a:r>
              <a:rPr lang="en-US" altLang="ja-JP" dirty="0" smtClean="0"/>
              <a:t>)</a:t>
            </a:r>
            <a:r>
              <a:rPr lang="ja-JP" altLang="en-US" dirty="0" smtClean="0"/>
              <a:t>の</a:t>
            </a:r>
            <a:r>
              <a:rPr lang="en-US" altLang="ja-JP" dirty="0" smtClean="0"/>
              <a:t>PMT</a:t>
            </a:r>
            <a:r>
              <a:rPr lang="ja-JP" altLang="en-US" dirty="0" smtClean="0"/>
              <a:t>ホルダーがある。</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31DAD2E4-30B9-3643-A7BD-B80F17579D30}" type="slidenum">
              <a:rPr lang="ja-JP" altLang="en-US" smtClean="0"/>
              <a:pPr/>
              <a:t>6</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PMT</a:t>
            </a:r>
            <a:r>
              <a:rPr lang="ja-JP" altLang="en-US" dirty="0" smtClean="0"/>
              <a:t>、</a:t>
            </a:r>
            <a:r>
              <a:rPr lang="en-US" altLang="ja-JP" dirty="0" smtClean="0"/>
              <a:t>ATM</a:t>
            </a:r>
            <a:r>
              <a:rPr lang="ja-JP" altLang="en-US" dirty="0" smtClean="0"/>
              <a:t>、</a:t>
            </a:r>
            <a:r>
              <a:rPr lang="en-US" altLang="ja-JP" dirty="0" smtClean="0"/>
              <a:t>FADC</a:t>
            </a:r>
            <a:r>
              <a:rPr lang="ja-JP" altLang="en-US" dirty="0" smtClean="0"/>
              <a:t>の簡単な説明。</a:t>
            </a:r>
            <a:endParaRPr lang="en-US" altLang="ja-JP" dirty="0" smtClean="0"/>
          </a:p>
          <a:p>
            <a:r>
              <a:rPr lang="ja-JP" altLang="en-US" dirty="0" smtClean="0"/>
              <a:t>トリガーの仕組みと</a:t>
            </a:r>
            <a:r>
              <a:rPr lang="en-US" altLang="ja-JP" dirty="0" smtClean="0"/>
              <a:t>PMTSUM</a:t>
            </a:r>
            <a:r>
              <a:rPr lang="ja-JP" altLang="en-US" dirty="0" smtClean="0"/>
              <a:t>について詳しく。</a:t>
            </a:r>
            <a:endParaRPr lang="ja-JP" altLang="en-US" dirty="0"/>
          </a:p>
        </p:txBody>
      </p:sp>
      <p:sp>
        <p:nvSpPr>
          <p:cNvPr id="4" name="スライド番号プレースホルダ 3"/>
          <p:cNvSpPr>
            <a:spLocks noGrp="1"/>
          </p:cNvSpPr>
          <p:nvPr>
            <p:ph type="sldNum" sz="quarter" idx="10"/>
          </p:nvPr>
        </p:nvSpPr>
        <p:spPr/>
        <p:txBody>
          <a:bodyPr/>
          <a:lstStyle/>
          <a:p>
            <a:fld id="{31DAD2E4-30B9-3643-A7BD-B80F17579D30}" type="slidenum">
              <a:rPr lang="ja-JP" altLang="en-US" smtClean="0"/>
              <a:pPr/>
              <a:t>8</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電子による電離イオン対の密度は低いため一部のイオン対はすぐに再結合できず、</a:t>
            </a:r>
            <a:r>
              <a:rPr lang="en-US" altLang="ja-JP" dirty="0" smtClean="0"/>
              <a:t>45ns</a:t>
            </a:r>
            <a:r>
              <a:rPr lang="ja-JP" altLang="en-US" dirty="0" smtClean="0"/>
              <a:t>という長い減衰時間を持つ。</a:t>
            </a:r>
            <a:endParaRPr lang="en-US" altLang="ja-JP" dirty="0" smtClean="0"/>
          </a:p>
          <a:p>
            <a:endParaRPr lang="en-US" altLang="ja-JP" dirty="0" smtClean="0"/>
          </a:p>
          <a:p>
            <a:r>
              <a:rPr lang="ja-JP" altLang="en-US" dirty="0" smtClean="0"/>
              <a:t>一方、アルファ線や重イオンに対しては電離イオン対の密度が高いため再結合までの時間が短い。</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fld id="{31DAD2E4-30B9-3643-A7BD-B80F17579D30}" type="slidenum">
              <a:rPr lang="ja-JP" altLang="en-US" smtClean="0"/>
              <a:pPr/>
              <a:t>11</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幅を</a:t>
            </a:r>
            <a:r>
              <a:rPr lang="en-US" altLang="ja-JP" dirty="0" smtClean="0"/>
              <a:t>100ns</a:t>
            </a:r>
            <a:r>
              <a:rPr lang="ja-JP" altLang="en-US" dirty="0" smtClean="0"/>
              <a:t>の信号と仮定すると後述の変換係数を用いておよそ</a:t>
            </a:r>
            <a:r>
              <a:rPr lang="en-US" altLang="ja-JP" dirty="0" smtClean="0"/>
              <a:t>80pC</a:t>
            </a:r>
            <a:r>
              <a:rPr lang="ja-JP" altLang="en-US" dirty="0" smtClean="0"/>
              <a:t>の事象に対応する</a:t>
            </a:r>
            <a:endParaRPr lang="ja-JP" altLang="en-US" dirty="0"/>
          </a:p>
        </p:txBody>
      </p:sp>
      <p:sp>
        <p:nvSpPr>
          <p:cNvPr id="4" name="スライド番号プレースホルダ 3"/>
          <p:cNvSpPr>
            <a:spLocks noGrp="1"/>
          </p:cNvSpPr>
          <p:nvPr>
            <p:ph type="sldNum" sz="quarter" idx="10"/>
          </p:nvPr>
        </p:nvSpPr>
        <p:spPr/>
        <p:txBody>
          <a:bodyPr/>
          <a:lstStyle/>
          <a:p>
            <a:fld id="{6FCFD614-4AB8-AD4B-9EB8-C9ED4B7CFF99}" type="slidenum">
              <a:rPr lang="ja-JP" altLang="en-US" smtClean="0"/>
              <a:pPr/>
              <a:t>12</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smtClean="0"/>
              <a:t>時定数の見積もりにはサチュレーションしたチャンネルを抜いた波形和にフィット。</a:t>
            </a:r>
          </a:p>
          <a:p>
            <a:endParaRPr lang="ja-JP" altLang="en-US" dirty="0"/>
          </a:p>
        </p:txBody>
      </p:sp>
      <p:sp>
        <p:nvSpPr>
          <p:cNvPr id="4" name="スライド番号プレースホルダ 3"/>
          <p:cNvSpPr>
            <a:spLocks noGrp="1"/>
          </p:cNvSpPr>
          <p:nvPr>
            <p:ph type="sldNum" sz="quarter" idx="10"/>
          </p:nvPr>
        </p:nvSpPr>
        <p:spPr/>
        <p:txBody>
          <a:bodyPr/>
          <a:lstStyle/>
          <a:p>
            <a:fld id="{6FCFD614-4AB8-AD4B-9EB8-C9ED4B7CFF99}" type="slidenum">
              <a:rPr lang="ja-JP" altLang="en-US" smtClean="0"/>
              <a:pPr/>
              <a:t>13</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ガンマの選択領域の理由</a:t>
            </a:r>
            <a:endParaRPr lang="en-US" altLang="ja-JP" dirty="0" smtClean="0"/>
          </a:p>
          <a:p>
            <a:r>
              <a:rPr lang="en-US" altLang="ja-JP" dirty="0" smtClean="0"/>
              <a:t>→PMT</a:t>
            </a:r>
            <a:r>
              <a:rPr lang="ja-JP" altLang="en-US" dirty="0" smtClean="0"/>
              <a:t>コバールの</a:t>
            </a:r>
            <a:r>
              <a:rPr lang="en-US" altLang="ja-JP" dirty="0" smtClean="0"/>
              <a:t>Co60</a:t>
            </a:r>
            <a:r>
              <a:rPr lang="ja-JP" altLang="en-US" dirty="0" smtClean="0"/>
              <a:t>からのガンマ線とわかってるから。</a:t>
            </a:r>
            <a:endParaRPr lang="en-US" altLang="ja-JP" dirty="0" smtClean="0"/>
          </a:p>
          <a:p>
            <a:r>
              <a:rPr lang="en-US" altLang="ja-JP" dirty="0" smtClean="0"/>
              <a:t>(</a:t>
            </a:r>
            <a:r>
              <a:rPr lang="ja-JP" altLang="en-US" dirty="0" smtClean="0"/>
              <a:t>聞かれたら</a:t>
            </a:r>
            <a:r>
              <a:rPr lang="en-US" altLang="ja-JP" dirty="0" smtClean="0"/>
              <a:t>…)</a:t>
            </a:r>
          </a:p>
          <a:p>
            <a:r>
              <a:rPr lang="ja-JP" altLang="en-US" dirty="0" smtClean="0"/>
              <a:t>右側の肩はプリアンプのサチュレーションのため。</a:t>
            </a:r>
            <a:endParaRPr lang="ja-JP" altLang="en-US" dirty="0"/>
          </a:p>
        </p:txBody>
      </p:sp>
      <p:sp>
        <p:nvSpPr>
          <p:cNvPr id="4" name="スライド番号プレースホルダ 3"/>
          <p:cNvSpPr>
            <a:spLocks noGrp="1"/>
          </p:cNvSpPr>
          <p:nvPr>
            <p:ph type="sldNum" sz="quarter" idx="10"/>
          </p:nvPr>
        </p:nvSpPr>
        <p:spPr/>
        <p:txBody>
          <a:bodyPr/>
          <a:lstStyle/>
          <a:p>
            <a:fld id="{31DAD2E4-30B9-3643-A7BD-B80F17579D30}" type="slidenum">
              <a:rPr lang="ja-JP" altLang="en-US" smtClean="0"/>
              <a:pPr/>
              <a:t>14</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dirty="0" smtClean="0"/>
              <a:t>Detector surface which attach to liquid xenon contaminate Ra226 and then blend into xenon.</a:t>
            </a:r>
          </a:p>
          <a:p>
            <a:endParaRPr lang="ja-JP" altLang="en-US" dirty="0"/>
          </a:p>
        </p:txBody>
      </p:sp>
      <p:sp>
        <p:nvSpPr>
          <p:cNvPr id="4" name="スライド番号プレースホルダ 3"/>
          <p:cNvSpPr>
            <a:spLocks noGrp="1"/>
          </p:cNvSpPr>
          <p:nvPr>
            <p:ph type="sldNum" sz="quarter" idx="10"/>
          </p:nvPr>
        </p:nvSpPr>
        <p:spPr/>
        <p:txBody>
          <a:bodyPr/>
          <a:lstStyle/>
          <a:p>
            <a:fld id="{6FCFD614-4AB8-AD4B-9EB8-C9ED4B7CFF99}" type="slidenum">
              <a:rPr lang="ja-JP" altLang="en-US" smtClean="0"/>
              <a:pPr/>
              <a:t>15</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サチュレーションの効果をわかりやすく説明。</a:t>
            </a:r>
            <a:endParaRPr lang="en-US" altLang="ja-JP" dirty="0" smtClean="0"/>
          </a:p>
          <a:p>
            <a:r>
              <a:rPr lang="ja-JP" altLang="en-US" dirty="0" smtClean="0"/>
              <a:t>赤丸の部分が検出器内側表面に対応するという結論にする。</a:t>
            </a:r>
            <a:endParaRPr lang="en-US" altLang="ja-JP" dirty="0" smtClean="0"/>
          </a:p>
          <a:p>
            <a:endParaRPr lang="en-US" altLang="ja-JP" dirty="0" smtClean="0"/>
          </a:p>
          <a:p>
            <a:r>
              <a:rPr lang="en-US" altLang="ja-JP" dirty="0" smtClean="0"/>
              <a:t>※</a:t>
            </a:r>
            <a:r>
              <a:rPr lang="ja-JP" altLang="en-US" dirty="0" smtClean="0"/>
              <a:t>できれば確証となる資料を</a:t>
            </a:r>
            <a:r>
              <a:rPr lang="en-US" altLang="ja-JP" dirty="0" smtClean="0"/>
              <a:t>Back up</a:t>
            </a:r>
            <a:r>
              <a:rPr lang="ja-JP" altLang="en-US" dirty="0" smtClean="0"/>
              <a:t>スライドに用意しておきたい。</a:t>
            </a:r>
            <a:endParaRPr lang="ja-JP" altLang="en-US" dirty="0"/>
          </a:p>
        </p:txBody>
      </p:sp>
      <p:sp>
        <p:nvSpPr>
          <p:cNvPr id="4" name="スライド番号プレースホルダ 3"/>
          <p:cNvSpPr>
            <a:spLocks noGrp="1"/>
          </p:cNvSpPr>
          <p:nvPr>
            <p:ph type="sldNum" sz="quarter" idx="10"/>
          </p:nvPr>
        </p:nvSpPr>
        <p:spPr/>
        <p:txBody>
          <a:bodyPr/>
          <a:lstStyle/>
          <a:p>
            <a:fld id="{31DAD2E4-30B9-3643-A7BD-B80F17579D30}" type="slidenum">
              <a:rPr lang="ja-JP" altLang="en-US" smtClean="0"/>
              <a:pPr/>
              <a:t>20</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18C8D9D0-F5CF-1F40-B822-E6FB183D7881}" type="datetimeFigureOut">
              <a:rPr lang="ja-JP" altLang="en-US" smtClean="0"/>
              <a:pPr/>
              <a:t>13.2.25</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8BCB52F-B153-4B40-9E7D-468E7F411B20}"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8C8D9D0-F5CF-1F40-B822-E6FB183D7881}" type="datetimeFigureOut">
              <a:rPr lang="ja-JP" altLang="en-US" smtClean="0"/>
              <a:pPr/>
              <a:t>13.2.25</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8BCB52F-B153-4B40-9E7D-468E7F411B20}"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8C8D9D0-F5CF-1F40-B822-E6FB183D7881}" type="datetimeFigureOut">
              <a:rPr lang="ja-JP" altLang="en-US" smtClean="0"/>
              <a:pPr/>
              <a:t>13.2.25</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8BCB52F-B153-4B40-9E7D-468E7F411B20}"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18C8D9D0-F5CF-1F40-B822-E6FB183D7881}" type="datetimeFigureOut">
              <a:rPr lang="ja-JP" altLang="en-US" smtClean="0"/>
              <a:pPr/>
              <a:t>13.2.25</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8BCB52F-B153-4B40-9E7D-468E7F411B20}"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18C8D9D0-F5CF-1F40-B822-E6FB183D7881}" type="datetimeFigureOut">
              <a:rPr lang="ja-JP" altLang="en-US" smtClean="0"/>
              <a:pPr/>
              <a:t>13.2.25</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8BCB52F-B153-4B40-9E7D-468E7F411B20}"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18C8D9D0-F5CF-1F40-B822-E6FB183D7881}" type="datetimeFigureOut">
              <a:rPr lang="ja-JP" altLang="en-US" smtClean="0"/>
              <a:pPr/>
              <a:t>13.2.25</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8BCB52F-B153-4B40-9E7D-468E7F411B20}"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18C8D9D0-F5CF-1F40-B822-E6FB183D7881}" type="datetimeFigureOut">
              <a:rPr lang="ja-JP" altLang="en-US" smtClean="0"/>
              <a:pPr/>
              <a:t>13.2.25</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28BCB52F-B153-4B40-9E7D-468E7F411B20}"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18C8D9D0-F5CF-1F40-B822-E6FB183D7881}" type="datetimeFigureOut">
              <a:rPr lang="ja-JP" altLang="en-US" smtClean="0"/>
              <a:pPr/>
              <a:t>13.2.25</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28BCB52F-B153-4B40-9E7D-468E7F411B20}"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8C8D9D0-F5CF-1F40-B822-E6FB183D7881}" type="datetimeFigureOut">
              <a:rPr lang="ja-JP" altLang="en-US" smtClean="0"/>
              <a:pPr/>
              <a:t>13.2.25</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28BCB52F-B153-4B40-9E7D-468E7F411B20}"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18C8D9D0-F5CF-1F40-B822-E6FB183D7881}" type="datetimeFigureOut">
              <a:rPr lang="ja-JP" altLang="en-US" smtClean="0"/>
              <a:pPr/>
              <a:t>13.2.25</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8BCB52F-B153-4B40-9E7D-468E7F411B20}"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18C8D9D0-F5CF-1F40-B822-E6FB183D7881}" type="datetimeFigureOut">
              <a:rPr lang="ja-JP" altLang="en-US" smtClean="0"/>
              <a:pPr/>
              <a:t>13.2.25</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8BCB52F-B153-4B40-9E7D-468E7F411B20}"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8D9D0-F5CF-1F40-B822-E6FB183D7881}" type="datetimeFigureOut">
              <a:rPr lang="ja-JP" altLang="en-US" smtClean="0"/>
              <a:pPr/>
              <a:t>13.2.25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CB52F-B153-4B40-9E7D-468E7F411B20}"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7.png"/><Relationship Id="rId5" Type="http://schemas.openxmlformats.org/officeDocument/2006/relationships/oleObject" Target="../embeddings/Microsoft___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978400" y="3035300"/>
            <a:ext cx="3403600" cy="3403600"/>
          </a:xfrm>
          <a:prstGeom prst="rect">
            <a:avLst/>
          </a:prstGeom>
        </p:spPr>
      </p:pic>
      <p:sp>
        <p:nvSpPr>
          <p:cNvPr id="2" name="タイトル 1"/>
          <p:cNvSpPr>
            <a:spLocks noGrp="1"/>
          </p:cNvSpPr>
          <p:nvPr>
            <p:ph type="ctrTitle"/>
          </p:nvPr>
        </p:nvSpPr>
        <p:spPr>
          <a:xfrm>
            <a:off x="12700" y="1193800"/>
            <a:ext cx="9232900" cy="1470025"/>
          </a:xfrm>
        </p:spPr>
        <p:txBody>
          <a:bodyPr>
            <a:noAutofit/>
          </a:bodyPr>
          <a:lstStyle/>
          <a:p>
            <a:r>
              <a:rPr lang="en-US" altLang="ja-JP" sz="4800" dirty="0">
                <a:latin typeface="ヒラギノ角ゴ Std W8"/>
                <a:ea typeface="ヒラギノ角ゴ Std W8"/>
              </a:rPr>
              <a:t>Study of</a:t>
            </a:r>
            <a:r>
              <a:rPr lang="en-US" altLang="ja-JP" sz="4800" dirty="0" smtClean="0">
                <a:latin typeface="ヒラギノ角ゴ Std W8"/>
                <a:ea typeface="ヒラギノ角ゴ Std W8"/>
              </a:rPr>
              <a:t> </a:t>
            </a:r>
            <a:br>
              <a:rPr lang="en-US" altLang="ja-JP" sz="4800" dirty="0" smtClean="0">
                <a:latin typeface="ヒラギノ角ゴ Std W8"/>
                <a:ea typeface="ヒラギノ角ゴ Std W8"/>
              </a:rPr>
            </a:br>
            <a:r>
              <a:rPr lang="en-US" altLang="ja-JP" sz="4800" dirty="0" smtClean="0">
                <a:latin typeface="ヒラギノ角ゴ Std W8"/>
                <a:ea typeface="ヒラギノ角ゴ Std W8"/>
              </a:rPr>
              <a:t>alpha </a:t>
            </a:r>
            <a:r>
              <a:rPr lang="en-US" altLang="ja-JP" sz="4800" dirty="0">
                <a:latin typeface="ヒラギノ角ゴ Std W8"/>
                <a:ea typeface="ヒラギノ角ゴ Std W8"/>
              </a:rPr>
              <a:t>backgrounds</a:t>
            </a:r>
            <a:r>
              <a:rPr lang="en-US" altLang="ja-JP" sz="4800" dirty="0" smtClean="0">
                <a:latin typeface="ヒラギノ角ゴ Std W8"/>
                <a:ea typeface="ヒラギノ角ゴ Std W8"/>
              </a:rPr>
              <a:t> </a:t>
            </a:r>
            <a:br>
              <a:rPr lang="en-US" altLang="ja-JP" sz="4800" dirty="0" smtClean="0">
                <a:latin typeface="ヒラギノ角ゴ Std W8"/>
                <a:ea typeface="ヒラギノ角ゴ Std W8"/>
              </a:rPr>
            </a:br>
            <a:r>
              <a:rPr lang="en-US" altLang="ja-JP" sz="4800" dirty="0" smtClean="0">
                <a:latin typeface="ヒラギノ角ゴ Std W8"/>
                <a:ea typeface="ヒラギノ角ゴ Std W8"/>
              </a:rPr>
              <a:t>using </a:t>
            </a:r>
            <a:r>
              <a:rPr lang="en-US" altLang="ja-JP" sz="4800" dirty="0">
                <a:latin typeface="ヒラギノ角ゴ Std W8"/>
                <a:ea typeface="ヒラギノ角ゴ Std W8"/>
              </a:rPr>
              <a:t>flash ADC in the XMASS experiment</a:t>
            </a:r>
            <a:endParaRPr lang="ja-JP" altLang="en-US" sz="4800" dirty="0">
              <a:latin typeface="ヒラギノ角ゴ Std W8"/>
              <a:ea typeface="ヒラギノ角ゴ Std W8"/>
            </a:endParaRPr>
          </a:p>
        </p:txBody>
      </p:sp>
      <p:sp>
        <p:nvSpPr>
          <p:cNvPr id="3" name="サブタイトル 2"/>
          <p:cNvSpPr>
            <a:spLocks noGrp="1"/>
          </p:cNvSpPr>
          <p:nvPr>
            <p:ph type="subTitle" idx="1"/>
          </p:nvPr>
        </p:nvSpPr>
        <p:spPr>
          <a:xfrm>
            <a:off x="990600" y="4051300"/>
            <a:ext cx="3060700" cy="2806700"/>
          </a:xfrm>
        </p:spPr>
        <p:txBody>
          <a:bodyPr>
            <a:normAutofit/>
          </a:bodyPr>
          <a:lstStyle/>
          <a:p>
            <a:r>
              <a:rPr lang="en-US" altLang="ja-JP" dirty="0" smtClean="0">
                <a:solidFill>
                  <a:schemeClr val="tx1"/>
                </a:solidFill>
              </a:rPr>
              <a:t>Feb. 22nd , 2013</a:t>
            </a:r>
          </a:p>
          <a:p>
            <a:r>
              <a:rPr lang="en-US" altLang="ja-JP" dirty="0" smtClean="0">
                <a:solidFill>
                  <a:schemeClr val="tx1"/>
                </a:solidFill>
              </a:rPr>
              <a:t>ICRR, Suzuki-Lab.</a:t>
            </a:r>
          </a:p>
          <a:p>
            <a:r>
              <a:rPr lang="en-US" altLang="ja-JP" dirty="0" smtClean="0">
                <a:solidFill>
                  <a:schemeClr val="tx1"/>
                </a:solidFill>
              </a:rPr>
              <a:t>M2 Osamu Takachio</a:t>
            </a:r>
            <a:endParaRPr lang="ja-JP" alt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Motivation</a:t>
            </a:r>
            <a:endParaRPr lang="ja-JP" altLang="en-US" dirty="0"/>
          </a:p>
        </p:txBody>
      </p:sp>
      <p:sp>
        <p:nvSpPr>
          <p:cNvPr id="3" name="コンテンツ プレースホルダ 2"/>
          <p:cNvSpPr>
            <a:spLocks noGrp="1"/>
          </p:cNvSpPr>
          <p:nvPr>
            <p:ph idx="1"/>
          </p:nvPr>
        </p:nvSpPr>
        <p:spPr>
          <a:solidFill>
            <a:schemeClr val="bg1"/>
          </a:solidFill>
        </p:spPr>
        <p:txBody>
          <a:bodyPr>
            <a:normAutofit lnSpcReduction="10000"/>
          </a:bodyPr>
          <a:lstStyle/>
          <a:p>
            <a:pPr marL="342900" lvl="1" indent="-342900">
              <a:buFont typeface="Arial"/>
              <a:buChar char="•"/>
            </a:pPr>
            <a:r>
              <a:rPr lang="en-US" altLang="ja-JP" dirty="0" smtClean="0"/>
              <a:t>Using waveform information available from FADC, we may be able to </a:t>
            </a:r>
            <a:r>
              <a:rPr lang="en-US" altLang="ja-JP" u="sng" dirty="0" smtClean="0">
                <a:uFill>
                  <a:solidFill>
                    <a:srgbClr val="FF0000"/>
                  </a:solidFill>
                </a:uFill>
              </a:rPr>
              <a:t>discriminate alpha events and gamma events.</a:t>
            </a:r>
          </a:p>
          <a:p>
            <a:pPr lvl="1"/>
            <a:r>
              <a:rPr lang="en-US" altLang="ja-JP" dirty="0" smtClean="0"/>
              <a:t>We want to know how much alpha background exists in the detector.</a:t>
            </a:r>
          </a:p>
          <a:p>
            <a:pPr lvl="1"/>
            <a:r>
              <a:rPr lang="en-US" altLang="ja-JP" dirty="0" smtClean="0"/>
              <a:t>With the information about alpha events (energy, position etc…), we want to </a:t>
            </a:r>
            <a:r>
              <a:rPr lang="en-US" altLang="ja-JP" u="sng" dirty="0" smtClean="0">
                <a:uFill>
                  <a:solidFill>
                    <a:srgbClr val="FF0000"/>
                  </a:solidFill>
                </a:uFill>
              </a:rPr>
              <a:t>identify and estimate the quantity of the cause of the background</a:t>
            </a:r>
            <a:r>
              <a:rPr lang="en-US" altLang="ja-JP" dirty="0" smtClean="0"/>
              <a:t>.</a:t>
            </a:r>
          </a:p>
          <a:p>
            <a:pPr lvl="1"/>
            <a:r>
              <a:rPr lang="en-US" altLang="ja-JP" dirty="0" smtClean="0"/>
              <a:t>Then, we can move to the removal work of the causative substance from the detector, etc.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lang="en-US" altLang="ja-JP" dirty="0" smtClean="0"/>
              <a:t>Waveform discrimination</a:t>
            </a:r>
            <a:endParaRPr lang="ja-JP" altLang="en-US" dirty="0"/>
          </a:p>
        </p:txBody>
      </p:sp>
      <p:sp>
        <p:nvSpPr>
          <p:cNvPr id="3" name="コンテンツ プレースホルダ 2"/>
          <p:cNvSpPr>
            <a:spLocks noGrp="1"/>
          </p:cNvSpPr>
          <p:nvPr>
            <p:ph idx="1"/>
          </p:nvPr>
        </p:nvSpPr>
        <p:spPr>
          <a:xfrm>
            <a:off x="203200" y="1155700"/>
            <a:ext cx="5066882" cy="5638800"/>
          </a:xfrm>
        </p:spPr>
        <p:txBody>
          <a:bodyPr>
            <a:normAutofit fontScale="92500"/>
          </a:bodyPr>
          <a:lstStyle/>
          <a:p>
            <a:r>
              <a:rPr lang="en-US" altLang="ja-JP" dirty="0" smtClean="0"/>
              <a:t>In case of liquid xenon, </a:t>
            </a:r>
            <a:r>
              <a:rPr lang="en-US" altLang="ja-JP" dirty="0" smtClean="0">
                <a:uFill>
                  <a:solidFill>
                    <a:srgbClr val="FF0000"/>
                  </a:solidFill>
                </a:uFill>
              </a:rPr>
              <a:t>the signals have different waveforms between nucleus recoil and electron recoil.</a:t>
            </a:r>
            <a:endParaRPr lang="en-US" altLang="ja-JP" dirty="0" smtClean="0"/>
          </a:p>
          <a:p>
            <a:r>
              <a:rPr lang="en-US" altLang="ja-JP" dirty="0" smtClean="0"/>
              <a:t>Waveform discrimination</a:t>
            </a:r>
          </a:p>
          <a:p>
            <a:pPr lvl="1"/>
            <a:r>
              <a:rPr lang="en-US" altLang="ja-JP" dirty="0" smtClean="0"/>
              <a:t>Alphas OR gammas</a:t>
            </a:r>
          </a:p>
          <a:p>
            <a:pPr lvl="2"/>
            <a:r>
              <a:rPr lang="en-US" altLang="ja-JP" u="sng" dirty="0" smtClean="0">
                <a:uFill>
                  <a:solidFill>
                    <a:srgbClr val="FF0000"/>
                  </a:solidFill>
                </a:uFill>
              </a:rPr>
              <a:t>For identification of background.</a:t>
            </a:r>
          </a:p>
          <a:p>
            <a:pPr lvl="2"/>
            <a:r>
              <a:rPr lang="en-US" altLang="ja-JP" dirty="0" smtClean="0"/>
              <a:t>~</a:t>
            </a:r>
            <a:r>
              <a:rPr lang="en-US" altLang="ja-JP" dirty="0" err="1" smtClean="0"/>
              <a:t>MeV</a:t>
            </a:r>
            <a:r>
              <a:rPr lang="en-US" altLang="ja-JP" dirty="0" smtClean="0"/>
              <a:t> region</a:t>
            </a:r>
          </a:p>
          <a:p>
            <a:pPr lvl="1"/>
            <a:r>
              <a:rPr lang="en-US" altLang="ja-JP" dirty="0" smtClean="0"/>
              <a:t>Dark matter OR gammas</a:t>
            </a:r>
          </a:p>
          <a:p>
            <a:pPr lvl="2"/>
            <a:r>
              <a:rPr lang="en-US" altLang="ja-JP" dirty="0" smtClean="0"/>
              <a:t>For selection of dark matter signals.</a:t>
            </a:r>
          </a:p>
          <a:p>
            <a:pPr lvl="2"/>
            <a:r>
              <a:rPr lang="en-US" altLang="ja-JP" dirty="0" smtClean="0"/>
              <a:t>~10keV region</a:t>
            </a:r>
          </a:p>
        </p:txBody>
      </p:sp>
      <p:pic>
        <p:nvPicPr>
          <p:cNvPr id="4" name="図 3"/>
          <p:cNvPicPr>
            <a:picLocks noChangeAspect="1"/>
          </p:cNvPicPr>
          <p:nvPr/>
        </p:nvPicPr>
        <p:blipFill>
          <a:blip r:embed="rId3"/>
          <a:stretch>
            <a:fillRect/>
          </a:stretch>
        </p:blipFill>
        <p:spPr>
          <a:xfrm>
            <a:off x="5270082" y="1026636"/>
            <a:ext cx="3666350" cy="4370864"/>
          </a:xfrm>
          <a:prstGeom prst="rect">
            <a:avLst/>
          </a:prstGeom>
        </p:spPr>
      </p:pic>
      <p:sp>
        <p:nvSpPr>
          <p:cNvPr id="13" name="正方形/長方形 12"/>
          <p:cNvSpPr/>
          <p:nvPr/>
        </p:nvSpPr>
        <p:spPr>
          <a:xfrm>
            <a:off x="6724650" y="2343666"/>
            <a:ext cx="563992" cy="2463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54800" y="2256711"/>
            <a:ext cx="841121" cy="369332"/>
          </a:xfrm>
          <a:prstGeom prst="rect">
            <a:avLst/>
          </a:prstGeom>
          <a:noFill/>
        </p:spPr>
        <p:txBody>
          <a:bodyPr wrap="square" rtlCol="0">
            <a:spAutoFit/>
          </a:bodyPr>
          <a:lstStyle/>
          <a:p>
            <a:r>
              <a:rPr kumimoji="1" lang="en-US" altLang="ja-JP" dirty="0" smtClean="0"/>
              <a:t>Alpha</a:t>
            </a:r>
            <a:endParaRPr kumimoji="1" lang="ja-JP" altLang="en-US" dirty="0"/>
          </a:p>
        </p:txBody>
      </p:sp>
      <p:sp>
        <p:nvSpPr>
          <p:cNvPr id="14" name="正方形/長方形 13"/>
          <p:cNvSpPr/>
          <p:nvPr/>
        </p:nvSpPr>
        <p:spPr>
          <a:xfrm>
            <a:off x="7011020" y="1468412"/>
            <a:ext cx="1675779" cy="2681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944255" y="1408139"/>
            <a:ext cx="1888201" cy="369332"/>
          </a:xfrm>
          <a:prstGeom prst="rect">
            <a:avLst/>
          </a:prstGeom>
          <a:noFill/>
        </p:spPr>
        <p:txBody>
          <a:bodyPr wrap="square" rtlCol="0">
            <a:spAutoFit/>
          </a:bodyPr>
          <a:lstStyle/>
          <a:p>
            <a:r>
              <a:rPr lang="en-US" altLang="ja-JP" dirty="0" err="1" smtClean="0"/>
              <a:t>Electron(Gamma</a:t>
            </a:r>
            <a:r>
              <a:rPr lang="en-US" altLang="ja-JP" dirty="0" smtClean="0"/>
              <a:t>)</a:t>
            </a:r>
            <a:endParaRPr kumimoji="1" lang="ja-JP" altLang="en-US" dirty="0"/>
          </a:p>
        </p:txBody>
      </p:sp>
      <p:pic>
        <p:nvPicPr>
          <p:cNvPr id="12" name="図 11"/>
          <p:cNvPicPr>
            <a:picLocks noChangeAspect="1"/>
          </p:cNvPicPr>
          <p:nvPr/>
        </p:nvPicPr>
        <p:blipFill>
          <a:blip r:embed="rId4"/>
          <a:stretch>
            <a:fillRect/>
          </a:stretch>
        </p:blipFill>
        <p:spPr>
          <a:xfrm>
            <a:off x="4930245" y="6311899"/>
            <a:ext cx="4218285" cy="546101"/>
          </a:xfrm>
          <a:prstGeom prst="rect">
            <a:avLst/>
          </a:prstGeom>
        </p:spPr>
      </p:pic>
      <p:sp>
        <p:nvSpPr>
          <p:cNvPr id="16" name="正方形/長方形 15"/>
          <p:cNvSpPr/>
          <p:nvPr/>
        </p:nvSpPr>
        <p:spPr>
          <a:xfrm>
            <a:off x="7288642" y="2434480"/>
            <a:ext cx="985408" cy="5320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257029" y="2343665"/>
            <a:ext cx="1247663" cy="646331"/>
          </a:xfrm>
          <a:prstGeom prst="rect">
            <a:avLst/>
          </a:prstGeom>
          <a:noFill/>
        </p:spPr>
        <p:txBody>
          <a:bodyPr wrap="square" rtlCol="0">
            <a:spAutoFit/>
          </a:bodyPr>
          <a:lstStyle/>
          <a:p>
            <a:r>
              <a:rPr lang="en-US" altLang="ja-JP" dirty="0" smtClean="0"/>
              <a:t>τ</a:t>
            </a:r>
            <a:r>
              <a:rPr lang="en-US" altLang="ja-JP" baseline="-25000" dirty="0" smtClean="0"/>
              <a:t>s </a:t>
            </a:r>
            <a:r>
              <a:rPr lang="en-US" altLang="ja-JP" dirty="0" smtClean="0"/>
              <a:t>= 4.2ns</a:t>
            </a:r>
          </a:p>
          <a:p>
            <a:r>
              <a:rPr lang="en-US" altLang="ja-JP" dirty="0" smtClean="0">
                <a:uFill>
                  <a:solidFill>
                    <a:srgbClr val="FF0000"/>
                  </a:solidFill>
                </a:uFill>
              </a:rPr>
              <a:t>τ</a:t>
            </a:r>
            <a:r>
              <a:rPr lang="en-US" altLang="ja-JP" baseline="-25000" dirty="0" smtClean="0">
                <a:uFill>
                  <a:solidFill>
                    <a:srgbClr val="FF0000"/>
                  </a:solidFill>
                </a:uFill>
              </a:rPr>
              <a:t>l  </a:t>
            </a:r>
            <a:r>
              <a:rPr lang="en-US" altLang="ja-JP" dirty="0" smtClean="0">
                <a:uFill>
                  <a:solidFill>
                    <a:srgbClr val="FF0000"/>
                  </a:solidFill>
                </a:uFill>
              </a:rPr>
              <a:t>= </a:t>
            </a:r>
            <a:r>
              <a:rPr lang="en-US" altLang="ja-JP" u="sng" dirty="0" smtClean="0">
                <a:uFill>
                  <a:solidFill>
                    <a:srgbClr val="FF0000"/>
                  </a:solidFill>
                </a:uFill>
              </a:rPr>
              <a:t>22ns</a:t>
            </a:r>
          </a:p>
        </p:txBody>
      </p:sp>
      <p:sp>
        <p:nvSpPr>
          <p:cNvPr id="18" name="正方形/長方形 17"/>
          <p:cNvSpPr/>
          <p:nvPr/>
        </p:nvSpPr>
        <p:spPr>
          <a:xfrm>
            <a:off x="7773311" y="1755651"/>
            <a:ext cx="905838" cy="2453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724493" y="1663774"/>
            <a:ext cx="1247663" cy="369332"/>
          </a:xfrm>
          <a:prstGeom prst="rect">
            <a:avLst/>
          </a:prstGeom>
          <a:noFill/>
        </p:spPr>
        <p:txBody>
          <a:bodyPr wrap="square" rtlCol="0">
            <a:spAutoFit/>
          </a:bodyPr>
          <a:lstStyle/>
          <a:p>
            <a:r>
              <a:rPr lang="en-US" altLang="ja-JP" dirty="0" err="1" smtClean="0"/>
              <a:t>τ</a:t>
            </a:r>
            <a:r>
              <a:rPr lang="en-US" altLang="ja-JP" baseline="-25000" dirty="0" smtClean="0"/>
              <a:t>  </a:t>
            </a:r>
            <a:r>
              <a:rPr lang="en-US" altLang="ja-JP" dirty="0" smtClean="0"/>
              <a:t>= </a:t>
            </a:r>
            <a:r>
              <a:rPr lang="en-US" altLang="ja-JP" u="sng" dirty="0" smtClean="0">
                <a:uFill>
                  <a:solidFill>
                    <a:srgbClr val="FF0000"/>
                  </a:solidFill>
                </a:uFill>
              </a:rPr>
              <a:t>45ns</a:t>
            </a:r>
          </a:p>
        </p:txBody>
      </p:sp>
      <p:sp>
        <p:nvSpPr>
          <p:cNvPr id="20" name="テキスト ボックス 19"/>
          <p:cNvSpPr txBox="1"/>
          <p:nvPr/>
        </p:nvSpPr>
        <p:spPr>
          <a:xfrm>
            <a:off x="5247745" y="5448300"/>
            <a:ext cx="3879187" cy="830997"/>
          </a:xfrm>
          <a:prstGeom prst="rect">
            <a:avLst/>
          </a:prstGeom>
          <a:noFill/>
        </p:spPr>
        <p:txBody>
          <a:bodyPr wrap="square" rtlCol="0">
            <a:spAutoFit/>
          </a:bodyPr>
          <a:lstStyle/>
          <a:p>
            <a:r>
              <a:rPr kumimoji="1" lang="en-US" altLang="ja-JP" sz="1600" dirty="0" smtClean="0"/>
              <a:t>Electron(207Bi), </a:t>
            </a:r>
            <a:r>
              <a:rPr kumimoji="1" lang="en-US" altLang="ja-JP" sz="1600" dirty="0" err="1" smtClean="0"/>
              <a:t>α</a:t>
            </a:r>
            <a:r>
              <a:rPr kumimoji="1" lang="en-US" altLang="ja-JP" sz="1600" dirty="0" smtClean="0"/>
              <a:t> particles (210Po, 252Cf) </a:t>
            </a:r>
            <a:r>
              <a:rPr lang="en-US" altLang="ja-JP" sz="1600" dirty="0" smtClean="0"/>
              <a:t>was placed in a stainless-steel vessel(6.4cm in diameter) filled with </a:t>
            </a:r>
            <a:r>
              <a:rPr lang="en-US" altLang="ja-JP" sz="1600" u="sng" dirty="0" smtClean="0">
                <a:uFill>
                  <a:solidFill>
                    <a:srgbClr val="FF0000"/>
                  </a:solidFill>
                </a:uFill>
              </a:rPr>
              <a:t>liquid xenon</a:t>
            </a:r>
            <a:r>
              <a:rPr lang="en-US" altLang="ja-JP" sz="1600" dirty="0" smtClean="0"/>
              <a:t>.</a:t>
            </a:r>
            <a:endParaRPr kumimoji="1" lang="ja-JP" altLang="en-US" sz="1600" dirty="0"/>
          </a:p>
        </p:txBody>
      </p:sp>
      <p:sp>
        <p:nvSpPr>
          <p:cNvPr id="21" name="大かっこ 20"/>
          <p:cNvSpPr/>
          <p:nvPr/>
        </p:nvSpPr>
        <p:spPr>
          <a:xfrm>
            <a:off x="5247745" y="5448300"/>
            <a:ext cx="3724411" cy="830997"/>
          </a:xfrm>
          <a:prstGeom prst="bracketPair">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6"/>
            <a:ext cx="8229600" cy="1143000"/>
          </a:xfrm>
        </p:spPr>
        <p:txBody>
          <a:bodyPr/>
          <a:lstStyle/>
          <a:p>
            <a:r>
              <a:rPr lang="en-US" altLang="ja-JP" dirty="0" smtClean="0"/>
              <a:t>Peak search</a:t>
            </a:r>
            <a:endParaRPr lang="ja-JP" altLang="en-US" dirty="0"/>
          </a:p>
        </p:txBody>
      </p:sp>
      <p:sp>
        <p:nvSpPr>
          <p:cNvPr id="3" name="コンテンツ プレースホルダ 2"/>
          <p:cNvSpPr>
            <a:spLocks noGrp="1"/>
          </p:cNvSpPr>
          <p:nvPr>
            <p:ph idx="1"/>
          </p:nvPr>
        </p:nvSpPr>
        <p:spPr>
          <a:xfrm>
            <a:off x="444500" y="4022365"/>
            <a:ext cx="3985564" cy="2607035"/>
          </a:xfrm>
          <a:ln>
            <a:solidFill>
              <a:schemeClr val="tx1"/>
            </a:solidFill>
          </a:ln>
        </p:spPr>
        <p:txBody>
          <a:bodyPr>
            <a:normAutofit fontScale="62500" lnSpcReduction="20000"/>
          </a:bodyPr>
          <a:lstStyle/>
          <a:p>
            <a:r>
              <a:rPr lang="en-US" altLang="ja-JP" smtClean="0"/>
              <a:t>Peak search method</a:t>
            </a:r>
          </a:p>
          <a:p>
            <a:pPr lvl="1"/>
            <a:r>
              <a:rPr lang="en-US" altLang="ja-JP" smtClean="0"/>
              <a:t>Time window is 4us.</a:t>
            </a:r>
          </a:p>
          <a:p>
            <a:pPr lvl="1"/>
            <a:r>
              <a:rPr lang="en-US" altLang="ja-JP" smtClean="0"/>
              <a:t>Baseline is the average of the first 100 samples.</a:t>
            </a:r>
            <a:endParaRPr lang="ja-JP" altLang="en-US" smtClean="0"/>
          </a:p>
          <a:p>
            <a:pPr lvl="1"/>
            <a:r>
              <a:rPr lang="en-US" altLang="ja-JP" smtClean="0"/>
              <a:t>Starting point is the crossing point of +20 ADC count.</a:t>
            </a:r>
            <a:endParaRPr lang="ja-JP" altLang="en-US" smtClean="0"/>
          </a:p>
          <a:p>
            <a:pPr lvl="1"/>
            <a:r>
              <a:rPr lang="en-US" altLang="ja-JP" smtClean="0"/>
              <a:t>Ending point is the crossing point of +10 ADC count.</a:t>
            </a:r>
            <a:r>
              <a:rPr lang="ja-JP" altLang="en-US" smtClean="0"/>
              <a:t> </a:t>
            </a:r>
          </a:p>
          <a:p>
            <a:pPr lvl="1"/>
            <a:r>
              <a:rPr lang="en-US" altLang="ja-JP" smtClean="0"/>
              <a:t>Search next start point.</a:t>
            </a:r>
            <a:endParaRPr lang="ja-JP" altLang="en-US" dirty="0"/>
          </a:p>
        </p:txBody>
      </p:sp>
      <p:pic>
        <p:nvPicPr>
          <p:cNvPr id="8" name="図 7"/>
          <p:cNvPicPr>
            <a:picLocks noChangeAspect="1"/>
          </p:cNvPicPr>
          <p:nvPr/>
        </p:nvPicPr>
        <p:blipFill>
          <a:blip r:embed="rId4"/>
          <a:stretch>
            <a:fillRect/>
          </a:stretch>
        </p:blipFill>
        <p:spPr>
          <a:xfrm>
            <a:off x="9148" y="1143616"/>
            <a:ext cx="4657542" cy="2736455"/>
          </a:xfrm>
          <a:prstGeom prst="rect">
            <a:avLst/>
          </a:prstGeom>
        </p:spPr>
      </p:pic>
      <p:sp>
        <p:nvSpPr>
          <p:cNvPr id="7" name="テキスト ボックス 6"/>
          <p:cNvSpPr txBox="1"/>
          <p:nvPr/>
        </p:nvSpPr>
        <p:spPr>
          <a:xfrm>
            <a:off x="2311400" y="1302882"/>
            <a:ext cx="2118664" cy="369332"/>
          </a:xfrm>
          <a:prstGeom prst="rect">
            <a:avLst/>
          </a:prstGeom>
          <a:noFill/>
        </p:spPr>
        <p:txBody>
          <a:bodyPr wrap="square" rtlCol="0">
            <a:spAutoFit/>
          </a:bodyPr>
          <a:lstStyle/>
          <a:p>
            <a:r>
              <a:rPr lang="en-US" altLang="ja-JP" dirty="0" smtClean="0"/>
              <a:t>Waveform Example</a:t>
            </a:r>
            <a:endParaRPr kumimoji="1" lang="ja-JP" altLang="en-US" dirty="0"/>
          </a:p>
        </p:txBody>
      </p:sp>
      <p:sp>
        <p:nvSpPr>
          <p:cNvPr id="11" name="テキスト ボックス 10"/>
          <p:cNvSpPr txBox="1"/>
          <p:nvPr/>
        </p:nvSpPr>
        <p:spPr>
          <a:xfrm>
            <a:off x="821902" y="2005145"/>
            <a:ext cx="1269528" cy="369332"/>
          </a:xfrm>
          <a:prstGeom prst="rect">
            <a:avLst/>
          </a:prstGeom>
          <a:noFill/>
        </p:spPr>
        <p:txBody>
          <a:bodyPr wrap="square" rtlCol="0">
            <a:spAutoFit/>
          </a:bodyPr>
          <a:lstStyle/>
          <a:p>
            <a:r>
              <a:rPr kumimoji="1" lang="en-US" altLang="ja-JP" dirty="0" smtClean="0"/>
              <a:t>(First peak)</a:t>
            </a:r>
            <a:endParaRPr kumimoji="1" lang="ja-JP" altLang="en-US" dirty="0"/>
          </a:p>
        </p:txBody>
      </p:sp>
      <p:sp>
        <p:nvSpPr>
          <p:cNvPr id="12" name="テキスト ボックス 11"/>
          <p:cNvSpPr txBox="1"/>
          <p:nvPr/>
        </p:nvSpPr>
        <p:spPr>
          <a:xfrm>
            <a:off x="2091429" y="3090740"/>
            <a:ext cx="1516599" cy="369332"/>
          </a:xfrm>
          <a:prstGeom prst="rect">
            <a:avLst/>
          </a:prstGeom>
          <a:noFill/>
        </p:spPr>
        <p:txBody>
          <a:bodyPr wrap="square" rtlCol="0">
            <a:spAutoFit/>
          </a:bodyPr>
          <a:lstStyle/>
          <a:p>
            <a:r>
              <a:rPr kumimoji="1" lang="en-US" altLang="ja-JP" dirty="0" smtClean="0"/>
              <a:t>(Second peak)</a:t>
            </a:r>
            <a:endParaRPr kumimoji="1" lang="ja-JP" altLang="en-US" dirty="0"/>
          </a:p>
        </p:txBody>
      </p:sp>
      <p:sp>
        <p:nvSpPr>
          <p:cNvPr id="15" name="コンテンツ プレースホルダ 2"/>
          <p:cNvSpPr txBox="1">
            <a:spLocks/>
          </p:cNvSpPr>
          <p:nvPr/>
        </p:nvSpPr>
        <p:spPr>
          <a:xfrm>
            <a:off x="4603190" y="1290182"/>
            <a:ext cx="4299510" cy="5339218"/>
          </a:xfrm>
          <a:prstGeom prst="rect">
            <a:avLst/>
          </a:prstGeom>
          <a:solidFill>
            <a:schemeClr val="bg1"/>
          </a:solidFill>
          <a:ln>
            <a:solidFill>
              <a:schemeClr val="tx1"/>
            </a:solidFill>
          </a:ln>
        </p:spPr>
        <p:txBody>
          <a:bodyPr vert="horz" lIns="91440" tIns="45720" rIns="91440" bIns="45720" rtlCol="0">
            <a:normAutofit fontScale="77500" lnSpcReduction="20000"/>
          </a:bodyPr>
          <a:lstStyle/>
          <a:p>
            <a:pPr marL="342900" lvl="0" indent="-342900">
              <a:spcBef>
                <a:spcPct val="20000"/>
              </a:spcBef>
              <a:buFont typeface="Arial"/>
              <a:buChar char="•"/>
            </a:pPr>
            <a:r>
              <a:rPr lang="en-US" altLang="ja-JP" sz="2800" dirty="0" smtClean="0"/>
              <a:t>Get parameters of the peak</a:t>
            </a:r>
          </a:p>
          <a:p>
            <a:pPr marL="800100" lvl="1" indent="-342900">
              <a:spcBef>
                <a:spcPct val="20000"/>
              </a:spcBef>
              <a:buFont typeface="Arial"/>
              <a:buChar char="•"/>
            </a:pPr>
            <a:r>
              <a:rPr kumimoji="1" lang="en-US" altLang="ja-JP" sz="3200" b="0" i="0" u="sng" strike="noStrike" kern="1200" cap="none" spc="0" normalizeH="0" baseline="0" noProof="0" dirty="0" smtClean="0">
                <a:ln>
                  <a:noFill/>
                </a:ln>
                <a:solidFill>
                  <a:schemeClr val="tx1"/>
                </a:solidFill>
                <a:effectLst/>
                <a:uLnTx/>
                <a:uFill>
                  <a:solidFill>
                    <a:srgbClr val="FF0000"/>
                  </a:solidFill>
                </a:uFill>
                <a:latin typeface="+mn-lt"/>
                <a:ea typeface="+mn-ea"/>
                <a:cs typeface="+mn-cs"/>
              </a:rPr>
              <a:t>Area</a:t>
            </a:r>
          </a:p>
          <a:p>
            <a:pPr marL="1200150" lvl="2" indent="-285750">
              <a:spcBef>
                <a:spcPct val="20000"/>
              </a:spcBef>
              <a:buFont typeface="Arial"/>
              <a:buChar cha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Integrate between the starting point and ending point.</a:t>
            </a:r>
          </a:p>
          <a:p>
            <a:pPr marL="1200150" lvl="2" indent="-285750">
              <a:spcBef>
                <a:spcPct val="20000"/>
              </a:spcBef>
              <a:buFont typeface="Arial"/>
              <a:buChar char="–"/>
            </a:pPr>
            <a:r>
              <a:rPr lang="en-US" altLang="ja-JP" sz="2800" u="sng" dirty="0" smtClean="0">
                <a:uFill>
                  <a:solidFill>
                    <a:srgbClr val="FF0000"/>
                  </a:solidFill>
                </a:uFill>
              </a:rPr>
              <a:t>1count~22.4eV according to Co57 detector center calibration</a:t>
            </a:r>
          </a:p>
          <a:p>
            <a:pPr marL="1200150" lvl="2" indent="-285750">
              <a:spcBef>
                <a:spcPct val="20000"/>
              </a:spcBef>
              <a:buFont typeface="Arial"/>
              <a:buChar char="–"/>
            </a:pPr>
            <a:endParaRPr kumimoji="1" lang="en-US" altLang="ja-JP" sz="2800" b="0" i="0" u="sng" strike="noStrike" kern="1200" cap="none" spc="0" normalizeH="0" baseline="0" noProof="0" dirty="0" smtClean="0">
              <a:ln>
                <a:noFill/>
              </a:ln>
              <a:solidFill>
                <a:schemeClr val="tx1"/>
              </a:solidFill>
              <a:effectLst/>
              <a:uLnTx/>
              <a:uFill>
                <a:solidFill>
                  <a:srgbClr val="FF0000"/>
                </a:solidFill>
              </a:uFill>
              <a:latin typeface="+mn-lt"/>
              <a:ea typeface="+mn-ea"/>
              <a:cs typeface="+mn-cs"/>
            </a:endParaRPr>
          </a:p>
          <a:p>
            <a:pPr marL="1200150" lvl="2" indent="-285750">
              <a:spcBef>
                <a:spcPct val="20000"/>
              </a:spcBef>
              <a:buFont typeface="Arial"/>
              <a:buChar char="–"/>
            </a:pP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Arial"/>
              <a:buChar char="•"/>
            </a:pPr>
            <a:r>
              <a:rPr kumimoji="1" lang="en-US" altLang="ja-JP" sz="3200" b="0" i="0" u="sng" strike="noStrike" kern="1200" cap="none" spc="0" normalizeH="0" baseline="0" noProof="0" dirty="0" smtClean="0">
                <a:ln>
                  <a:noFill/>
                </a:ln>
                <a:solidFill>
                  <a:schemeClr val="tx1"/>
                </a:solidFill>
                <a:effectLst/>
                <a:uLnTx/>
                <a:uFill>
                  <a:solidFill>
                    <a:srgbClr val="FF0000"/>
                  </a:solidFill>
                </a:uFill>
                <a:latin typeface="+mn-lt"/>
                <a:ea typeface="+mn-ea"/>
                <a:cs typeface="+mn-cs"/>
              </a:rPr>
              <a:t>Time constant (</a:t>
            </a:r>
            <a:r>
              <a:rPr kumimoji="1" lang="en-US" altLang="ja-JP" sz="3200" b="0" i="0" u="sng" strike="noStrike" kern="1200" cap="none" spc="0" normalizeH="0" baseline="0" noProof="0" dirty="0" err="1" smtClean="0">
                <a:ln>
                  <a:noFill/>
                </a:ln>
                <a:solidFill>
                  <a:schemeClr val="tx1"/>
                </a:solidFill>
                <a:effectLst/>
                <a:uLnTx/>
                <a:uFill>
                  <a:solidFill>
                    <a:srgbClr val="FF0000"/>
                  </a:solidFill>
                </a:uFill>
                <a:latin typeface="+mn-lt"/>
                <a:ea typeface="+mn-ea"/>
                <a:cs typeface="+mn-cs"/>
              </a:rPr>
              <a:t>τ</a:t>
            </a:r>
            <a:r>
              <a:rPr kumimoji="1" lang="en-US" altLang="ja-JP" sz="3200" b="0" i="0" u="sng" strike="noStrike" kern="1200" cap="none" spc="0" normalizeH="0" baseline="0" noProof="0" dirty="0" smtClean="0">
                <a:ln>
                  <a:noFill/>
                </a:ln>
                <a:solidFill>
                  <a:schemeClr val="tx1"/>
                </a:solidFill>
                <a:effectLst/>
                <a:uLnTx/>
                <a:uFill>
                  <a:solidFill>
                    <a:srgbClr val="FF0000"/>
                  </a:solidFill>
                </a:uFill>
                <a:latin typeface="+mn-lt"/>
                <a:ea typeface="+mn-ea"/>
                <a:cs typeface="+mn-cs"/>
              </a:rPr>
              <a:t>)</a:t>
            </a:r>
          </a:p>
          <a:p>
            <a:pPr marL="1200150" lvl="2" indent="-285750">
              <a:spcBef>
                <a:spcPct val="20000"/>
              </a:spcBef>
              <a:buFont typeface="Arial"/>
              <a:buChar cha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Fit exponential</a:t>
            </a:r>
            <a:r>
              <a:rPr kumimoji="1" lang="en-US" altLang="ja-JP" sz="2800" b="0" i="0" u="none" strike="noStrike" kern="1200" cap="none" spc="0" normalizeH="0" noProof="0" dirty="0" smtClean="0">
                <a:ln>
                  <a:noFill/>
                </a:ln>
                <a:solidFill>
                  <a:schemeClr val="tx1"/>
                </a:solidFill>
                <a:effectLst/>
                <a:uLnTx/>
                <a:uFillTx/>
                <a:latin typeface="+mn-lt"/>
                <a:ea typeface="+mn-ea"/>
                <a:cs typeface="+mn-cs"/>
              </a:rPr>
              <a:t> </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function </a:t>
            </a:r>
          </a:p>
          <a:p>
            <a:pPr marL="1200150" lvl="2" indent="-285750">
              <a:spcBef>
                <a:spcPct val="20000"/>
              </a:spcBef>
            </a:pPr>
            <a:endParaRPr lang="en-US" altLang="ja-JP" sz="2800" noProof="0" dirty="0" smtClean="0"/>
          </a:p>
          <a:p>
            <a:pPr marL="1200150" lvl="2" indent="-285750">
              <a:spcBef>
                <a:spcPct val="20000"/>
              </a:spcBef>
            </a:pPr>
            <a:endParaRPr lang="en-US" altLang="ja-JP" sz="2800" dirty="0" smtClean="0"/>
          </a:p>
          <a:p>
            <a:pPr marL="1200150" lvl="2" indent="-285750">
              <a:spcBef>
                <a:spcPct val="20000"/>
              </a:spcBef>
            </a:pPr>
            <a:endParaRPr lang="en-US" altLang="ja-JP" sz="2800" noProof="0" dirty="0" smtClean="0"/>
          </a:p>
          <a:p>
            <a:pPr marL="1200150" lvl="2" indent="-285750">
              <a:spcBef>
                <a:spcPct val="20000"/>
              </a:spcBef>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(peak+10ns to peak+150ns).</a:t>
            </a:r>
          </a:p>
        </p:txBody>
      </p:sp>
      <p:graphicFrame>
        <p:nvGraphicFramePr>
          <p:cNvPr id="34818" name="Object 2"/>
          <p:cNvGraphicFramePr>
            <a:graphicFrameLocks noChangeAspect="1"/>
          </p:cNvGraphicFramePr>
          <p:nvPr/>
        </p:nvGraphicFramePr>
        <p:xfrm>
          <a:off x="6121400" y="5017043"/>
          <a:ext cx="2179637" cy="754062"/>
        </p:xfrm>
        <a:graphic>
          <a:graphicData uri="http://schemas.openxmlformats.org/presentationml/2006/ole">
            <p:oleObj spid="_x0000_s34818" name="数式" r:id="rId5" imgW="1028700" imgH="3556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図 18" descr="areavsdecay.png"/>
          <p:cNvPicPr>
            <a:picLocks noChangeAspect="1"/>
          </p:cNvPicPr>
          <p:nvPr/>
        </p:nvPicPr>
        <p:blipFill>
          <a:blip r:embed="rId3"/>
          <a:stretch>
            <a:fillRect/>
          </a:stretch>
        </p:blipFill>
        <p:spPr>
          <a:xfrm>
            <a:off x="104156" y="76200"/>
            <a:ext cx="9269908" cy="6781800"/>
          </a:xfrm>
          <a:prstGeom prst="rect">
            <a:avLst/>
          </a:prstGeom>
        </p:spPr>
      </p:pic>
      <p:sp>
        <p:nvSpPr>
          <p:cNvPr id="2" name="タイトル 1"/>
          <p:cNvSpPr>
            <a:spLocks noGrp="1"/>
          </p:cNvSpPr>
          <p:nvPr>
            <p:ph type="title"/>
          </p:nvPr>
        </p:nvSpPr>
        <p:spPr>
          <a:xfrm>
            <a:off x="2014108" y="2772446"/>
            <a:ext cx="8229600" cy="1143000"/>
          </a:xfrm>
        </p:spPr>
        <p:txBody>
          <a:bodyPr>
            <a:normAutofit/>
          </a:bodyPr>
          <a:lstStyle/>
          <a:p>
            <a:r>
              <a:rPr lang="en-US" altLang="ja-JP" sz="3600" dirty="0" smtClean="0"/>
              <a:t>Time constant distribution</a:t>
            </a:r>
            <a:endParaRPr lang="ja-JP" altLang="en-US" sz="3600" dirty="0"/>
          </a:p>
        </p:txBody>
      </p:sp>
      <p:sp>
        <p:nvSpPr>
          <p:cNvPr id="5" name="テキスト ボックス 4"/>
          <p:cNvSpPr txBox="1"/>
          <p:nvPr/>
        </p:nvSpPr>
        <p:spPr>
          <a:xfrm>
            <a:off x="-29865" y="63500"/>
            <a:ext cx="461665" cy="2950246"/>
          </a:xfrm>
          <a:prstGeom prst="rect">
            <a:avLst/>
          </a:prstGeom>
          <a:noFill/>
        </p:spPr>
        <p:txBody>
          <a:bodyPr vert="vert270" wrap="square" rtlCol="0">
            <a:spAutoFit/>
          </a:bodyPr>
          <a:lstStyle/>
          <a:p>
            <a:r>
              <a:rPr kumimoji="1" lang="en-US" altLang="ja-JP" dirty="0" smtClean="0"/>
              <a:t>Co57 calibrated energy(         )</a:t>
            </a:r>
            <a:endParaRPr kumimoji="1" lang="ja-JP" altLang="en-US" dirty="0"/>
          </a:p>
        </p:txBody>
      </p:sp>
      <p:sp>
        <p:nvSpPr>
          <p:cNvPr id="6" name="テキスト ボックス 5"/>
          <p:cNvSpPr txBox="1"/>
          <p:nvPr/>
        </p:nvSpPr>
        <p:spPr>
          <a:xfrm>
            <a:off x="6940284" y="6420713"/>
            <a:ext cx="2203716" cy="369332"/>
          </a:xfrm>
          <a:prstGeom prst="rect">
            <a:avLst/>
          </a:prstGeom>
          <a:noFill/>
        </p:spPr>
        <p:txBody>
          <a:bodyPr wrap="square" rtlCol="0">
            <a:spAutoFit/>
          </a:bodyPr>
          <a:lstStyle/>
          <a:p>
            <a:r>
              <a:rPr lang="en-US" altLang="ja-JP" dirty="0" smtClean="0"/>
              <a:t>Time constant</a:t>
            </a:r>
            <a:r>
              <a:rPr kumimoji="1" lang="en-US" altLang="ja-JP" dirty="0" smtClean="0"/>
              <a:t>(      )</a:t>
            </a:r>
            <a:endParaRPr kumimoji="1" lang="ja-JP" altLang="en-US" dirty="0"/>
          </a:p>
        </p:txBody>
      </p:sp>
      <p:sp>
        <p:nvSpPr>
          <p:cNvPr id="7" name="テキスト ボックス 6"/>
          <p:cNvSpPr txBox="1"/>
          <p:nvPr/>
        </p:nvSpPr>
        <p:spPr>
          <a:xfrm>
            <a:off x="5996730" y="4254500"/>
            <a:ext cx="1887108" cy="584776"/>
          </a:xfrm>
          <a:prstGeom prst="rect">
            <a:avLst/>
          </a:prstGeom>
          <a:noFill/>
        </p:spPr>
        <p:txBody>
          <a:bodyPr wrap="square" rtlCol="0">
            <a:spAutoFit/>
          </a:bodyPr>
          <a:lstStyle/>
          <a:p>
            <a:r>
              <a:rPr lang="en-US" altLang="ja-JP" sz="3200" dirty="0" smtClean="0"/>
              <a:t>Gammas</a:t>
            </a:r>
            <a:endParaRPr kumimoji="1" lang="ja-JP" altLang="en-US" sz="3200" dirty="0"/>
          </a:p>
        </p:txBody>
      </p:sp>
      <p:sp>
        <p:nvSpPr>
          <p:cNvPr id="8" name="コンテンツ プレースホルダ 2"/>
          <p:cNvSpPr>
            <a:spLocks noGrp="1"/>
          </p:cNvSpPr>
          <p:nvPr>
            <p:ph idx="1"/>
          </p:nvPr>
        </p:nvSpPr>
        <p:spPr>
          <a:xfrm>
            <a:off x="3756812" y="312738"/>
            <a:ext cx="4929988" cy="2765636"/>
          </a:xfrm>
          <a:solidFill>
            <a:schemeClr val="bg1"/>
          </a:solidFill>
          <a:ln w="19050" cmpd="sng">
            <a:solidFill>
              <a:schemeClr val="tx1"/>
            </a:solidFill>
          </a:ln>
        </p:spPr>
        <p:txBody>
          <a:bodyPr>
            <a:normAutofit fontScale="92500" lnSpcReduction="10000"/>
          </a:bodyPr>
          <a:lstStyle/>
          <a:p>
            <a:r>
              <a:rPr lang="en-US" altLang="ja-JP" dirty="0" smtClean="0"/>
              <a:t>1/30 of data from August 19</a:t>
            </a:r>
            <a:r>
              <a:rPr lang="en-US" altLang="ja-JP" baseline="30000" dirty="0" smtClean="0"/>
              <a:t>th</a:t>
            </a:r>
            <a:r>
              <a:rPr lang="en-US" altLang="ja-JP" dirty="0" smtClean="0"/>
              <a:t> to September 3</a:t>
            </a:r>
            <a:r>
              <a:rPr lang="en-US" altLang="ja-JP" baseline="30000" dirty="0" smtClean="0"/>
              <a:t>rd</a:t>
            </a:r>
            <a:r>
              <a:rPr lang="en-US" altLang="ja-JP" dirty="0" smtClean="0"/>
              <a:t>, 2011(13.7days)</a:t>
            </a:r>
          </a:p>
          <a:p>
            <a:r>
              <a:rPr lang="en-US" altLang="ja-JP" u="sng" dirty="0" smtClean="0">
                <a:uFill>
                  <a:solidFill>
                    <a:srgbClr val="FF0000"/>
                  </a:solidFill>
                </a:uFill>
              </a:rPr>
              <a:t>The events over 150keV can be discriminated using 50ns criteria.</a:t>
            </a:r>
          </a:p>
        </p:txBody>
      </p:sp>
      <p:sp>
        <p:nvSpPr>
          <p:cNvPr id="9" name="テキスト ボックス 8"/>
          <p:cNvSpPr txBox="1"/>
          <p:nvPr/>
        </p:nvSpPr>
        <p:spPr>
          <a:xfrm>
            <a:off x="1316205" y="609600"/>
            <a:ext cx="1401595" cy="584776"/>
          </a:xfrm>
          <a:prstGeom prst="rect">
            <a:avLst/>
          </a:prstGeom>
          <a:solidFill>
            <a:schemeClr val="bg1"/>
          </a:solidFill>
        </p:spPr>
        <p:txBody>
          <a:bodyPr wrap="square" rtlCol="0">
            <a:spAutoFit/>
          </a:bodyPr>
          <a:lstStyle/>
          <a:p>
            <a:r>
              <a:rPr kumimoji="1" lang="en-US" altLang="ja-JP" sz="3200" dirty="0" smtClean="0"/>
              <a:t>Alphas</a:t>
            </a:r>
            <a:endParaRPr kumimoji="1" lang="ja-JP" alt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r>
              <a:rPr lang="en-US" altLang="ja-JP" dirty="0" smtClean="0"/>
              <a:t>Estimation of the time constant</a:t>
            </a:r>
          </a:p>
        </p:txBody>
      </p:sp>
      <p:pic>
        <p:nvPicPr>
          <p:cNvPr id="4" name="図 3"/>
          <p:cNvPicPr>
            <a:picLocks noChangeAspect="1"/>
          </p:cNvPicPr>
          <p:nvPr/>
        </p:nvPicPr>
        <p:blipFill>
          <a:blip r:embed="rId3"/>
          <a:stretch>
            <a:fillRect/>
          </a:stretch>
        </p:blipFill>
        <p:spPr>
          <a:xfrm>
            <a:off x="673100" y="2482492"/>
            <a:ext cx="3940642" cy="2587290"/>
          </a:xfrm>
          <a:prstGeom prst="rect">
            <a:avLst/>
          </a:prstGeom>
        </p:spPr>
      </p:pic>
      <p:pic>
        <p:nvPicPr>
          <p:cNvPr id="5" name="図 4"/>
          <p:cNvPicPr>
            <a:picLocks noChangeAspect="1"/>
          </p:cNvPicPr>
          <p:nvPr/>
        </p:nvPicPr>
        <p:blipFill>
          <a:blip r:embed="rId4"/>
          <a:stretch>
            <a:fillRect/>
          </a:stretch>
        </p:blipFill>
        <p:spPr>
          <a:xfrm>
            <a:off x="4559300" y="2441047"/>
            <a:ext cx="3941624" cy="2603336"/>
          </a:xfrm>
          <a:prstGeom prst="rect">
            <a:avLst/>
          </a:prstGeom>
        </p:spPr>
      </p:pic>
      <p:sp>
        <p:nvSpPr>
          <p:cNvPr id="6" name="テキスト ボックス 5"/>
          <p:cNvSpPr txBox="1"/>
          <p:nvPr/>
        </p:nvSpPr>
        <p:spPr>
          <a:xfrm>
            <a:off x="2087953" y="5069782"/>
            <a:ext cx="1278746" cy="646331"/>
          </a:xfrm>
          <a:prstGeom prst="rect">
            <a:avLst/>
          </a:prstGeom>
          <a:noFill/>
          <a:ln>
            <a:solidFill>
              <a:schemeClr val="tx1"/>
            </a:solidFill>
          </a:ln>
        </p:spPr>
        <p:txBody>
          <a:bodyPr wrap="square" rtlCol="0">
            <a:spAutoFit/>
          </a:bodyPr>
          <a:lstStyle/>
          <a:p>
            <a:r>
              <a:rPr lang="en-US" altLang="ja-JP" dirty="0" smtClean="0"/>
              <a:t>τ</a:t>
            </a:r>
            <a:r>
              <a:rPr lang="en-US" altLang="ja-JP" baseline="-25000" dirty="0" smtClean="0"/>
              <a:t>α</a:t>
            </a:r>
            <a:r>
              <a:rPr lang="en-US" altLang="ja-JP" dirty="0" smtClean="0"/>
              <a:t> = </a:t>
            </a:r>
            <a:r>
              <a:rPr kumimoji="1" lang="en-US" altLang="ja-JP" dirty="0" smtClean="0"/>
              <a:t>43.3ns</a:t>
            </a:r>
          </a:p>
          <a:p>
            <a:r>
              <a:rPr lang="en-US" altLang="ja-JP" dirty="0" err="1" smtClean="0"/>
              <a:t>σ</a:t>
            </a:r>
            <a:r>
              <a:rPr lang="en-US" altLang="ja-JP" dirty="0" smtClean="0"/>
              <a:t>  = 0.8ns</a:t>
            </a:r>
            <a:r>
              <a:rPr kumimoji="1" lang="en-US" altLang="ja-JP" dirty="0" smtClean="0"/>
              <a:t>  </a:t>
            </a:r>
            <a:endParaRPr kumimoji="1" lang="ja-JP" altLang="en-US" dirty="0"/>
          </a:p>
        </p:txBody>
      </p:sp>
      <p:sp>
        <p:nvSpPr>
          <p:cNvPr id="7" name="テキスト ボックス 6"/>
          <p:cNvSpPr txBox="1"/>
          <p:nvPr/>
        </p:nvSpPr>
        <p:spPr>
          <a:xfrm>
            <a:off x="5943600" y="5069782"/>
            <a:ext cx="1168400" cy="646331"/>
          </a:xfrm>
          <a:prstGeom prst="rect">
            <a:avLst/>
          </a:prstGeom>
          <a:noFill/>
          <a:ln>
            <a:solidFill>
              <a:schemeClr val="tx1"/>
            </a:solidFill>
          </a:ln>
        </p:spPr>
        <p:txBody>
          <a:bodyPr wrap="square" rtlCol="0">
            <a:spAutoFit/>
          </a:bodyPr>
          <a:lstStyle/>
          <a:p>
            <a:r>
              <a:rPr lang="en-US" altLang="ja-JP" dirty="0" smtClean="0"/>
              <a:t>τ</a:t>
            </a:r>
            <a:r>
              <a:rPr lang="en-US" altLang="ja-JP" baseline="-25000" dirty="0" smtClean="0"/>
              <a:t>γ</a:t>
            </a:r>
            <a:r>
              <a:rPr lang="en-US" altLang="ja-JP" dirty="0" smtClean="0"/>
              <a:t> = 68.7ns</a:t>
            </a:r>
            <a:endParaRPr kumimoji="1" lang="en-US" altLang="ja-JP" dirty="0" smtClean="0"/>
          </a:p>
          <a:p>
            <a:r>
              <a:rPr lang="en-US" altLang="ja-JP" dirty="0" err="1" smtClean="0"/>
              <a:t>σ</a:t>
            </a:r>
            <a:r>
              <a:rPr lang="en-US" altLang="ja-JP" dirty="0" smtClean="0"/>
              <a:t>  = 2.7ns</a:t>
            </a:r>
            <a:r>
              <a:rPr kumimoji="1" lang="en-US" altLang="ja-JP" dirty="0" smtClean="0"/>
              <a:t>  </a:t>
            </a:r>
            <a:endParaRPr kumimoji="1" lang="ja-JP" altLang="en-US" dirty="0"/>
          </a:p>
        </p:txBody>
      </p:sp>
      <p:sp>
        <p:nvSpPr>
          <p:cNvPr id="8" name="正方形/長方形 7"/>
          <p:cNvSpPr/>
          <p:nvPr/>
        </p:nvSpPr>
        <p:spPr>
          <a:xfrm>
            <a:off x="1049657" y="2641242"/>
            <a:ext cx="1345490" cy="977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6532423" y="2615842"/>
            <a:ext cx="1646377" cy="977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55297" y="2615842"/>
            <a:ext cx="2984500" cy="1477328"/>
          </a:xfrm>
          <a:prstGeom prst="rect">
            <a:avLst/>
          </a:prstGeom>
          <a:noFill/>
        </p:spPr>
        <p:txBody>
          <a:bodyPr wrap="square" rtlCol="0">
            <a:spAutoFit/>
          </a:bodyPr>
          <a:lstStyle/>
          <a:p>
            <a:r>
              <a:rPr lang="en-US" altLang="ja-JP" dirty="0" smtClean="0"/>
              <a:t>Alphas</a:t>
            </a:r>
            <a:endParaRPr kumimoji="1" lang="en-US" altLang="ja-JP" dirty="0" smtClean="0"/>
          </a:p>
          <a:p>
            <a:r>
              <a:rPr kumimoji="1" lang="en-US" altLang="ja-JP" dirty="0" smtClean="0"/>
              <a:t>E&gt;4MeV</a:t>
            </a:r>
          </a:p>
          <a:p>
            <a:r>
              <a:rPr kumimoji="1" lang="en-US" altLang="ja-JP" dirty="0" smtClean="0"/>
              <a:t>35470events</a:t>
            </a:r>
          </a:p>
          <a:p>
            <a:r>
              <a:rPr lang="en-US" altLang="ja-JP" dirty="0" smtClean="0"/>
              <a:t>Mean 43.3ns</a:t>
            </a:r>
          </a:p>
          <a:p>
            <a:r>
              <a:rPr kumimoji="1" lang="en-US" altLang="ja-JP" dirty="0" smtClean="0"/>
              <a:t>Sigma 0.8ns</a:t>
            </a:r>
            <a:endParaRPr kumimoji="1" lang="ja-JP" altLang="en-US" dirty="0"/>
          </a:p>
        </p:txBody>
      </p:sp>
      <p:sp>
        <p:nvSpPr>
          <p:cNvPr id="11" name="テキスト ボックス 10"/>
          <p:cNvSpPr txBox="1"/>
          <p:nvPr/>
        </p:nvSpPr>
        <p:spPr>
          <a:xfrm>
            <a:off x="6532423" y="2531228"/>
            <a:ext cx="2025650" cy="1477328"/>
          </a:xfrm>
          <a:prstGeom prst="rect">
            <a:avLst/>
          </a:prstGeom>
          <a:noFill/>
        </p:spPr>
        <p:txBody>
          <a:bodyPr wrap="square" rtlCol="0">
            <a:spAutoFit/>
          </a:bodyPr>
          <a:lstStyle/>
          <a:p>
            <a:r>
              <a:rPr lang="en-US" altLang="ja-JP" dirty="0" smtClean="0"/>
              <a:t>Gammas</a:t>
            </a:r>
            <a:endParaRPr kumimoji="1" lang="en-US" altLang="ja-JP" dirty="0" smtClean="0"/>
          </a:p>
          <a:p>
            <a:r>
              <a:rPr kumimoji="1" lang="en-US" altLang="ja-JP" dirty="0" smtClean="0"/>
              <a:t>1MeV&lt;E&lt;2MeV</a:t>
            </a:r>
          </a:p>
          <a:p>
            <a:r>
              <a:rPr lang="en-US" altLang="ja-JP" dirty="0" smtClean="0"/>
              <a:t>842600</a:t>
            </a:r>
            <a:r>
              <a:rPr kumimoji="1" lang="en-US" altLang="ja-JP" dirty="0" smtClean="0"/>
              <a:t>events</a:t>
            </a:r>
          </a:p>
          <a:p>
            <a:r>
              <a:rPr lang="en-US" altLang="ja-JP" dirty="0" smtClean="0"/>
              <a:t>Mean 68.7ns</a:t>
            </a:r>
          </a:p>
          <a:p>
            <a:r>
              <a:rPr kumimoji="1" lang="en-US" altLang="ja-JP" dirty="0" smtClean="0"/>
              <a:t>Sigma 2.7ns</a:t>
            </a:r>
            <a:endParaRPr kumimoji="1" lang="ja-JP" altLang="en-US" dirty="0"/>
          </a:p>
        </p:txBody>
      </p:sp>
      <p:sp>
        <p:nvSpPr>
          <p:cNvPr id="12" name="テキスト ボックス 11"/>
          <p:cNvSpPr txBox="1"/>
          <p:nvPr/>
        </p:nvSpPr>
        <p:spPr>
          <a:xfrm>
            <a:off x="1049657" y="5881624"/>
            <a:ext cx="7451266" cy="923330"/>
          </a:xfrm>
          <a:prstGeom prst="rect">
            <a:avLst/>
          </a:prstGeom>
          <a:noFill/>
          <a:ln>
            <a:solidFill>
              <a:schemeClr val="tx1"/>
            </a:solidFill>
          </a:ln>
        </p:spPr>
        <p:txBody>
          <a:bodyPr wrap="square" rtlCol="0">
            <a:spAutoFit/>
          </a:bodyPr>
          <a:lstStyle/>
          <a:p>
            <a:r>
              <a:rPr lang="en-US" altLang="ja-JP" dirty="0" smtClean="0"/>
              <a:t>The reason of bigger time constant than reference value </a:t>
            </a:r>
            <a:r>
              <a:rPr kumimoji="1" lang="en-US" altLang="ja-JP" dirty="0" smtClean="0"/>
              <a:t>(</a:t>
            </a:r>
            <a:r>
              <a:rPr lang="en-US" altLang="ja-JP" dirty="0" err="1" smtClean="0"/>
              <a:t>τ</a:t>
            </a:r>
            <a:r>
              <a:rPr lang="en-US" altLang="ja-JP" baseline="-25000" dirty="0" err="1" smtClean="0"/>
              <a:t>α</a:t>
            </a:r>
            <a:r>
              <a:rPr lang="en-US" altLang="ja-JP" dirty="0" smtClean="0"/>
              <a:t> = 22ns</a:t>
            </a:r>
            <a:r>
              <a:rPr kumimoji="1" lang="en-US" altLang="ja-JP" dirty="0" smtClean="0"/>
              <a:t>, </a:t>
            </a:r>
            <a:r>
              <a:rPr lang="en-US" altLang="ja-JP" dirty="0" smtClean="0"/>
              <a:t>τ</a:t>
            </a:r>
            <a:r>
              <a:rPr lang="en-US" altLang="ja-JP" baseline="-25000" dirty="0" smtClean="0"/>
              <a:t>γ</a:t>
            </a:r>
            <a:r>
              <a:rPr lang="en-US" altLang="ja-JP" dirty="0" smtClean="0"/>
              <a:t> = 45ns</a:t>
            </a:r>
            <a:r>
              <a:rPr kumimoji="1" lang="en-US" altLang="ja-JP" dirty="0" smtClean="0"/>
              <a:t>).</a:t>
            </a:r>
          </a:p>
          <a:p>
            <a:r>
              <a:rPr lang="en-US" altLang="ja-JP" dirty="0" smtClean="0"/>
              <a:t>• PMT response and margin of the cable length(~5ns)</a:t>
            </a:r>
          </a:p>
          <a:p>
            <a:r>
              <a:rPr kumimoji="1" lang="en-US" altLang="ja-JP" dirty="0" smtClean="0"/>
              <a:t>• frequency character of PMTSUM(~10ns)</a:t>
            </a:r>
            <a:r>
              <a:rPr kumimoji="1" lang="ja-JP" altLang="en-US" dirty="0" smtClean="0"/>
              <a:t>　　</a:t>
            </a:r>
            <a:r>
              <a:rPr kumimoji="1" lang="en-US" altLang="ja-JP" dirty="0" smtClean="0"/>
              <a:t>• discrepancy btw. Boards</a:t>
            </a:r>
            <a:r>
              <a:rPr lang="en-US" altLang="ja-JP" dirty="0" smtClean="0"/>
              <a:t>    </a:t>
            </a:r>
            <a:r>
              <a:rPr kumimoji="1" lang="en-US" altLang="ja-JP" dirty="0" smtClean="0"/>
              <a:t>etc…</a:t>
            </a:r>
            <a:endParaRPr kumimoji="1" lang="ja-JP" altLang="en-US" dirty="0"/>
          </a:p>
        </p:txBody>
      </p:sp>
      <p:pic>
        <p:nvPicPr>
          <p:cNvPr id="13" name="図 12" descr="areavsdecay.png"/>
          <p:cNvPicPr>
            <a:picLocks noChangeAspect="1"/>
          </p:cNvPicPr>
          <p:nvPr/>
        </p:nvPicPr>
        <p:blipFill>
          <a:blip r:embed="rId5"/>
          <a:stretch>
            <a:fillRect/>
          </a:stretch>
        </p:blipFill>
        <p:spPr>
          <a:xfrm>
            <a:off x="2963330" y="870392"/>
            <a:ext cx="2904070" cy="2063308"/>
          </a:xfrm>
          <a:prstGeom prst="rect">
            <a:avLst/>
          </a:prstGeom>
        </p:spPr>
      </p:pic>
      <p:sp>
        <p:nvSpPr>
          <p:cNvPr id="14" name="正方形/長方形 13"/>
          <p:cNvSpPr/>
          <p:nvPr/>
        </p:nvSpPr>
        <p:spPr>
          <a:xfrm>
            <a:off x="3265098" y="952500"/>
            <a:ext cx="722702" cy="10668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018631" y="2379133"/>
            <a:ext cx="1624401" cy="177800"/>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3509433" y="2019300"/>
            <a:ext cx="215900" cy="143933"/>
          </a:xfrm>
          <a:prstGeom prst="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4694766" y="2560809"/>
            <a:ext cx="215900" cy="143933"/>
          </a:xfrm>
          <a:prstGeom prst="downArrow">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67400" y="1143000"/>
            <a:ext cx="3098800" cy="1200329"/>
          </a:xfrm>
          <a:prstGeom prst="rect">
            <a:avLst/>
          </a:prstGeom>
          <a:noFill/>
        </p:spPr>
        <p:txBody>
          <a:bodyPr wrap="square" rtlCol="0">
            <a:spAutoFit/>
          </a:bodyPr>
          <a:lstStyle/>
          <a:p>
            <a:r>
              <a:rPr kumimoji="1" lang="en-US" altLang="ja-JP" dirty="0" smtClean="0"/>
              <a:t>Project each plot to time constant axis to get mean value and sigma of alpha and gamma events.</a:t>
            </a:r>
            <a:endParaRPr kumimoji="1" lang="ja-JP" altLang="en-US" dirty="0"/>
          </a:p>
        </p:txBody>
      </p:sp>
      <p:sp>
        <p:nvSpPr>
          <p:cNvPr id="19" name="正方形/長方形 18"/>
          <p:cNvSpPr/>
          <p:nvPr/>
        </p:nvSpPr>
        <p:spPr>
          <a:xfrm>
            <a:off x="1273344" y="4977172"/>
            <a:ext cx="814609" cy="369332"/>
          </a:xfrm>
          <a:prstGeom prst="rect">
            <a:avLst/>
          </a:prstGeom>
        </p:spPr>
        <p:txBody>
          <a:bodyPr wrap="none">
            <a:spAutoFit/>
          </a:bodyPr>
          <a:lstStyle/>
          <a:p>
            <a:r>
              <a:rPr lang="en-US" altLang="ja-JP" u="sng" dirty="0" smtClean="0">
                <a:uFill>
                  <a:solidFill>
                    <a:srgbClr val="FF0000"/>
                  </a:solidFill>
                </a:uFill>
              </a:rPr>
              <a:t>Alphas</a:t>
            </a:r>
          </a:p>
        </p:txBody>
      </p:sp>
      <p:sp>
        <p:nvSpPr>
          <p:cNvPr id="20" name="正方形/長方形 19"/>
          <p:cNvSpPr/>
          <p:nvPr/>
        </p:nvSpPr>
        <p:spPr>
          <a:xfrm>
            <a:off x="4933100" y="4977172"/>
            <a:ext cx="1010500" cy="369332"/>
          </a:xfrm>
          <a:prstGeom prst="rect">
            <a:avLst/>
          </a:prstGeom>
        </p:spPr>
        <p:txBody>
          <a:bodyPr wrap="none">
            <a:spAutoFit/>
          </a:bodyPr>
          <a:lstStyle/>
          <a:p>
            <a:r>
              <a:rPr lang="en-US" altLang="ja-JP" u="sng" dirty="0" smtClean="0">
                <a:uFill>
                  <a:solidFill>
                    <a:srgbClr val="FF0000"/>
                  </a:solidFill>
                </a:uFill>
              </a:rPr>
              <a:t>Gammas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746"/>
            <a:ext cx="8229600" cy="1143000"/>
          </a:xfrm>
        </p:spPr>
        <p:txBody>
          <a:bodyPr>
            <a:normAutofit fontScale="90000"/>
          </a:bodyPr>
          <a:lstStyle/>
          <a:p>
            <a:r>
              <a:rPr lang="en-US" altLang="ja-JP" dirty="0" smtClean="0"/>
              <a:t>Energy spectrum of the alpha events</a:t>
            </a:r>
            <a:endParaRPr lang="ja-JP" altLang="en-US" dirty="0"/>
          </a:p>
        </p:txBody>
      </p:sp>
      <p:pic>
        <p:nvPicPr>
          <p:cNvPr id="5" name="図 4"/>
          <p:cNvPicPr>
            <a:picLocks noChangeAspect="1"/>
          </p:cNvPicPr>
          <p:nvPr/>
        </p:nvPicPr>
        <p:blipFill>
          <a:blip r:embed="rId3"/>
          <a:stretch>
            <a:fillRect/>
          </a:stretch>
        </p:blipFill>
        <p:spPr>
          <a:xfrm>
            <a:off x="0" y="8746"/>
            <a:ext cx="9515627" cy="6885441"/>
          </a:xfrm>
          <a:prstGeom prst="rect">
            <a:avLst/>
          </a:prstGeom>
        </p:spPr>
      </p:pic>
      <p:sp>
        <p:nvSpPr>
          <p:cNvPr id="6" name="テキスト ボックス 5"/>
          <p:cNvSpPr txBox="1"/>
          <p:nvPr/>
        </p:nvSpPr>
        <p:spPr>
          <a:xfrm>
            <a:off x="7431471" y="5282332"/>
            <a:ext cx="2840855" cy="523220"/>
          </a:xfrm>
          <a:prstGeom prst="rect">
            <a:avLst/>
          </a:prstGeom>
          <a:noFill/>
        </p:spPr>
        <p:txBody>
          <a:bodyPr wrap="square" rtlCol="0">
            <a:spAutoFit/>
          </a:bodyPr>
          <a:lstStyle/>
          <a:p>
            <a:r>
              <a:rPr kumimoji="1" lang="en-US" altLang="ja-JP" sz="2800" dirty="0" smtClean="0"/>
              <a:t>Po214</a:t>
            </a:r>
            <a:endParaRPr kumimoji="1" lang="ja-JP" altLang="en-US" sz="2800" dirty="0"/>
          </a:p>
        </p:txBody>
      </p:sp>
      <p:sp>
        <p:nvSpPr>
          <p:cNvPr id="7" name="テキスト ボックス 6"/>
          <p:cNvSpPr txBox="1"/>
          <p:nvPr/>
        </p:nvSpPr>
        <p:spPr>
          <a:xfrm>
            <a:off x="6134667" y="4599102"/>
            <a:ext cx="2840855" cy="523220"/>
          </a:xfrm>
          <a:prstGeom prst="rect">
            <a:avLst/>
          </a:prstGeom>
          <a:noFill/>
        </p:spPr>
        <p:txBody>
          <a:bodyPr wrap="square" rtlCol="0">
            <a:spAutoFit/>
          </a:bodyPr>
          <a:lstStyle/>
          <a:p>
            <a:r>
              <a:rPr kumimoji="1" lang="en-US" altLang="ja-JP" sz="2800" dirty="0" smtClean="0"/>
              <a:t>Po218</a:t>
            </a:r>
            <a:endParaRPr kumimoji="1" lang="ja-JP" altLang="en-US" sz="2800" dirty="0"/>
          </a:p>
        </p:txBody>
      </p:sp>
      <p:sp>
        <p:nvSpPr>
          <p:cNvPr id="8" name="テキスト ボックス 7"/>
          <p:cNvSpPr txBox="1"/>
          <p:nvPr/>
        </p:nvSpPr>
        <p:spPr>
          <a:xfrm>
            <a:off x="4752340" y="4599102"/>
            <a:ext cx="2840855" cy="523220"/>
          </a:xfrm>
          <a:prstGeom prst="rect">
            <a:avLst/>
          </a:prstGeom>
          <a:noFill/>
        </p:spPr>
        <p:txBody>
          <a:bodyPr wrap="square" rtlCol="0">
            <a:spAutoFit/>
          </a:bodyPr>
          <a:lstStyle/>
          <a:p>
            <a:r>
              <a:rPr lang="en-US" altLang="ja-JP" sz="2800" dirty="0" smtClean="0"/>
              <a:t>Rn222</a:t>
            </a:r>
            <a:endParaRPr kumimoji="1" lang="ja-JP" altLang="en-US" sz="2800" dirty="0"/>
          </a:p>
        </p:txBody>
      </p:sp>
      <p:sp>
        <p:nvSpPr>
          <p:cNvPr id="9" name="円/楕円 8"/>
          <p:cNvSpPr/>
          <p:nvPr/>
        </p:nvSpPr>
        <p:spPr>
          <a:xfrm>
            <a:off x="4231238" y="4167622"/>
            <a:ext cx="4620661" cy="2550678"/>
          </a:xfrm>
          <a:prstGeom prst="ellips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409701" y="175018"/>
            <a:ext cx="2222500" cy="1631216"/>
          </a:xfrm>
          <a:prstGeom prst="rect">
            <a:avLst/>
          </a:prstGeom>
          <a:solidFill>
            <a:schemeClr val="bg1"/>
          </a:solidFill>
          <a:ln w="19050" cmpd="sng">
            <a:solidFill>
              <a:schemeClr val="tx1"/>
            </a:solidFill>
          </a:ln>
        </p:spPr>
        <p:txBody>
          <a:bodyPr wrap="square" rtlCol="0" anchor="ctr">
            <a:spAutoFit/>
          </a:bodyPr>
          <a:lstStyle/>
          <a:p>
            <a:pPr algn="ctr"/>
            <a:r>
              <a:rPr lang="en-US" altLang="ja-JP" sz="3200" dirty="0" smtClean="0">
                <a:latin typeface="ヒラギノ角ゴ Std W8"/>
                <a:ea typeface="ヒラギノ角ゴ Std W8"/>
              </a:rPr>
              <a:t>Alpha events</a:t>
            </a:r>
            <a:endParaRPr kumimoji="1" lang="en-US" altLang="ja-JP" sz="3200" dirty="0" smtClean="0">
              <a:latin typeface="ヒラギノ角ゴ Std W8"/>
              <a:ea typeface="ヒラギノ角ゴ Std W8"/>
            </a:endParaRPr>
          </a:p>
          <a:p>
            <a:pPr algn="ctr"/>
            <a:r>
              <a:rPr lang="en-US" altLang="ja-JP" dirty="0" smtClean="0"/>
              <a:t>(105,051events)</a:t>
            </a:r>
          </a:p>
          <a:p>
            <a:pPr algn="ctr"/>
            <a:r>
              <a:rPr kumimoji="1" lang="en-US" altLang="ja-JP" dirty="0" smtClean="0"/>
              <a:t>(</a:t>
            </a:r>
            <a:r>
              <a:rPr kumimoji="1" lang="en-US" altLang="ja-JP" u="sng" dirty="0" smtClean="0">
                <a:uFill>
                  <a:solidFill>
                    <a:srgbClr val="FF0000"/>
                  </a:solidFill>
                </a:uFill>
              </a:rPr>
              <a:t>88.3mcps</a:t>
            </a:r>
            <a:r>
              <a:rPr kumimoji="1" lang="en-US" altLang="ja-JP" dirty="0" smtClean="0"/>
              <a:t>)</a:t>
            </a:r>
          </a:p>
        </p:txBody>
      </p:sp>
      <p:pic>
        <p:nvPicPr>
          <p:cNvPr id="35" name="図 34"/>
          <p:cNvPicPr>
            <a:picLocks noChangeAspect="1"/>
          </p:cNvPicPr>
          <p:nvPr/>
        </p:nvPicPr>
        <p:blipFill>
          <a:blip r:embed="rId4"/>
          <a:stretch>
            <a:fillRect/>
          </a:stretch>
        </p:blipFill>
        <p:spPr>
          <a:xfrm>
            <a:off x="3632202" y="175017"/>
            <a:ext cx="5269094" cy="3890333"/>
          </a:xfrm>
          <a:prstGeom prst="rect">
            <a:avLst/>
          </a:prstGeom>
          <a:ln w="19050" cmpd="sng">
            <a:solidFill>
              <a:schemeClr val="tx1"/>
            </a:solidFill>
          </a:ln>
        </p:spPr>
      </p:pic>
      <p:pic>
        <p:nvPicPr>
          <p:cNvPr id="36" name="図 35"/>
          <p:cNvPicPr>
            <a:picLocks noChangeAspect="1"/>
          </p:cNvPicPr>
          <p:nvPr/>
        </p:nvPicPr>
        <p:blipFill>
          <a:blip r:embed="rId5"/>
          <a:stretch>
            <a:fillRect/>
          </a:stretch>
        </p:blipFill>
        <p:spPr>
          <a:xfrm>
            <a:off x="3632201" y="175016"/>
            <a:ext cx="5269095" cy="3890333"/>
          </a:xfrm>
          <a:prstGeom prst="rect">
            <a:avLst/>
          </a:prstGeom>
          <a:ln w="19050" cmpd="sng">
            <a:solidFill>
              <a:schemeClr val="tx1"/>
            </a:solidFill>
          </a:ln>
        </p:spPr>
      </p:pic>
      <p:pic>
        <p:nvPicPr>
          <p:cNvPr id="37" name="図 36"/>
          <p:cNvPicPr>
            <a:picLocks noChangeAspect="1"/>
          </p:cNvPicPr>
          <p:nvPr/>
        </p:nvPicPr>
        <p:blipFill>
          <a:blip r:embed="rId6"/>
          <a:stretch>
            <a:fillRect/>
          </a:stretch>
        </p:blipFill>
        <p:spPr>
          <a:xfrm>
            <a:off x="3632201" y="175015"/>
            <a:ext cx="5269095" cy="3890333"/>
          </a:xfrm>
          <a:prstGeom prst="rect">
            <a:avLst/>
          </a:prstGeom>
          <a:ln w="19050" cmpd="sng">
            <a:solidFill>
              <a:schemeClr val="tx1"/>
            </a:solidFill>
          </a:ln>
        </p:spPr>
      </p:pic>
      <p:sp>
        <p:nvSpPr>
          <p:cNvPr id="34" name="円/楕円 33"/>
          <p:cNvSpPr/>
          <p:nvPr/>
        </p:nvSpPr>
        <p:spPr>
          <a:xfrm>
            <a:off x="7013641" y="1844334"/>
            <a:ext cx="886460" cy="852922"/>
          </a:xfrm>
          <a:prstGeom prst="ellips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892800" y="300335"/>
            <a:ext cx="2794000" cy="461665"/>
          </a:xfrm>
          <a:prstGeom prst="rect">
            <a:avLst/>
          </a:prstGeom>
          <a:noFill/>
        </p:spPr>
        <p:txBody>
          <a:bodyPr wrap="square" rtlCol="0">
            <a:spAutoFit/>
          </a:bodyPr>
          <a:lstStyle/>
          <a:p>
            <a:r>
              <a:rPr kumimoji="1" lang="en-US" altLang="ja-JP" sz="2400" dirty="0" smtClean="0">
                <a:latin typeface="ヒラギノ角ゴ Std W8"/>
                <a:ea typeface="ヒラギノ角ゴ Std W8"/>
              </a:rPr>
              <a:t>Uranium chain</a:t>
            </a:r>
            <a:endParaRPr kumimoji="1" lang="ja-JP" altLang="en-US" sz="2400" dirty="0">
              <a:latin typeface="ヒラギノ角ゴ Std W8"/>
              <a:ea typeface="ヒラギノ角ゴ Std W8"/>
            </a:endParaRPr>
          </a:p>
        </p:txBody>
      </p:sp>
      <p:sp>
        <p:nvSpPr>
          <p:cNvPr id="33" name="正方形/長方形 32"/>
          <p:cNvSpPr/>
          <p:nvPr/>
        </p:nvSpPr>
        <p:spPr>
          <a:xfrm>
            <a:off x="5932661" y="711200"/>
            <a:ext cx="2856371" cy="646331"/>
          </a:xfrm>
          <a:prstGeom prst="rect">
            <a:avLst/>
          </a:prstGeom>
        </p:spPr>
        <p:txBody>
          <a:bodyPr wrap="none">
            <a:spAutoFit/>
          </a:bodyPr>
          <a:lstStyle/>
          <a:p>
            <a:r>
              <a:rPr lang="en-US" altLang="en-US" u="sng" dirty="0" smtClean="0">
                <a:uFill>
                  <a:solidFill>
                    <a:srgbClr val="FF0000"/>
                  </a:solidFill>
                </a:uFill>
              </a:rPr>
              <a:t>(Secular equilibrium in the </a:t>
            </a:r>
          </a:p>
          <a:p>
            <a:r>
              <a:rPr lang="en-US" altLang="en-US" u="sng" dirty="0" smtClean="0">
                <a:uFill>
                  <a:solidFill>
                    <a:srgbClr val="FF0000"/>
                  </a:solidFill>
                </a:uFill>
              </a:rPr>
              <a:t>liquid xenon in our detector)</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029200" y="1673224"/>
            <a:ext cx="3170799" cy="3729038"/>
          </a:xfrm>
          <a:prstGeom prst="rect">
            <a:avLst/>
          </a:prstGeom>
        </p:spPr>
      </p:pic>
      <p:pic>
        <p:nvPicPr>
          <p:cNvPr id="5" name="図 4"/>
          <p:cNvPicPr>
            <a:picLocks noChangeAspect="1"/>
          </p:cNvPicPr>
          <p:nvPr/>
        </p:nvPicPr>
        <p:blipFill>
          <a:blip r:embed="rId3"/>
          <a:stretch>
            <a:fillRect/>
          </a:stretch>
        </p:blipFill>
        <p:spPr>
          <a:xfrm>
            <a:off x="863600" y="1727200"/>
            <a:ext cx="3235698" cy="3611562"/>
          </a:xfrm>
          <a:prstGeom prst="rect">
            <a:avLst/>
          </a:prstGeom>
        </p:spPr>
      </p:pic>
      <p:sp>
        <p:nvSpPr>
          <p:cNvPr id="6" name="タイトル 1"/>
          <p:cNvSpPr txBox="1">
            <a:spLocks/>
          </p:cNvSpPr>
          <p:nvPr/>
        </p:nvSpPr>
        <p:spPr>
          <a:xfrm>
            <a:off x="467336" y="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Selection of </a:t>
            </a:r>
            <a:r>
              <a:rPr kumimoji="1" lang="en-US" altLang="ja-JP" sz="4400" b="0" i="0" u="none" strike="noStrike" kern="1200" cap="none" spc="0" normalizeH="0" baseline="0" noProof="0" dirty="0" smtClean="0">
                <a:ln>
                  <a:noFill/>
                </a:ln>
                <a:solidFill>
                  <a:schemeClr val="tx1"/>
                </a:solidFill>
                <a:effectLst/>
                <a:uLnTx/>
                <a:uFillTx/>
                <a:latin typeface="ヒラギノ角ゴ Std W8"/>
                <a:ea typeface="ヒラギノ角ゴ Std W8"/>
                <a:cs typeface="+mj-cs"/>
              </a:rPr>
              <a:t>Po214</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events</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正方形/長方形 6"/>
          <p:cNvSpPr/>
          <p:nvPr/>
        </p:nvSpPr>
        <p:spPr>
          <a:xfrm>
            <a:off x="2713385" y="6032500"/>
            <a:ext cx="4378723" cy="461665"/>
          </a:xfrm>
          <a:prstGeom prst="rect">
            <a:avLst/>
          </a:prstGeom>
          <a:ln>
            <a:noFill/>
          </a:ln>
        </p:spPr>
        <p:txBody>
          <a:bodyPr wrap="none">
            <a:spAutoFit/>
          </a:bodyPr>
          <a:lstStyle/>
          <a:p>
            <a:r>
              <a:rPr lang="en-US" altLang="ja-JP" sz="2400" u="sng" dirty="0" smtClean="0">
                <a:uFill>
                  <a:solidFill>
                    <a:srgbClr val="FF0000"/>
                  </a:solidFill>
                </a:uFill>
              </a:rPr>
              <a:t>R</a:t>
            </a:r>
            <a:r>
              <a:rPr lang="en-US" altLang="ja-JP" sz="2400" u="sng" baseline="-1000" dirty="0" smtClean="0">
                <a:uFill>
                  <a:solidFill>
                    <a:srgbClr val="FF0000"/>
                  </a:solidFill>
                </a:uFill>
              </a:rPr>
              <a:t>Po214</a:t>
            </a:r>
            <a:r>
              <a:rPr lang="en-US" altLang="ja-JP" sz="2400" u="sng" dirty="0" smtClean="0">
                <a:uFill>
                  <a:solidFill>
                    <a:srgbClr val="FF0000"/>
                  </a:solidFill>
                </a:uFill>
              </a:rPr>
              <a:t> = </a:t>
            </a:r>
            <a:r>
              <a:rPr lang="en-US" altLang="ja-JP" sz="2400" u="sng" dirty="0">
                <a:uFill>
                  <a:solidFill>
                    <a:srgbClr val="FF0000"/>
                  </a:solidFill>
                </a:uFill>
              </a:rPr>
              <a:t>7.33 ± 0.01(stat.) × </a:t>
            </a:r>
            <a:r>
              <a:rPr lang="en-US" altLang="ja-JP" sz="2400" u="sng" dirty="0" smtClean="0">
                <a:uFill>
                  <a:solidFill>
                    <a:srgbClr val="FF0000"/>
                  </a:solidFill>
                </a:uFill>
              </a:rPr>
              <a:t>10</a:t>
            </a:r>
            <a:r>
              <a:rPr lang="en-US" altLang="ja-JP" sz="2400" u="sng" baseline="30000" dirty="0" smtClean="0">
                <a:uFill>
                  <a:solidFill>
                    <a:srgbClr val="FF0000"/>
                  </a:solidFill>
                </a:uFill>
              </a:rPr>
              <a:t>-3</a:t>
            </a:r>
            <a:r>
              <a:rPr lang="en-US" altLang="ja-JP" sz="2400" u="sng" dirty="0" smtClean="0">
                <a:uFill>
                  <a:solidFill>
                    <a:srgbClr val="FF0000"/>
                  </a:solidFill>
                </a:uFill>
              </a:rPr>
              <a:t>Bq</a:t>
            </a:r>
            <a:endParaRPr lang="ja-JP" altLang="en-US" sz="2400" u="sng" dirty="0">
              <a:uFill>
                <a:solidFill>
                  <a:srgbClr val="FF0000"/>
                </a:solidFill>
              </a:uFill>
            </a:endParaRPr>
          </a:p>
        </p:txBody>
      </p:sp>
      <p:sp>
        <p:nvSpPr>
          <p:cNvPr id="8" name="テキスト ボックス 7"/>
          <p:cNvSpPr txBox="1"/>
          <p:nvPr/>
        </p:nvSpPr>
        <p:spPr>
          <a:xfrm>
            <a:off x="2701180" y="5663168"/>
            <a:ext cx="3485471" cy="369332"/>
          </a:xfrm>
          <a:prstGeom prst="rect">
            <a:avLst/>
          </a:prstGeom>
          <a:noFill/>
        </p:spPr>
        <p:txBody>
          <a:bodyPr wrap="square" rtlCol="0">
            <a:spAutoFit/>
          </a:bodyPr>
          <a:lstStyle/>
          <a:p>
            <a:r>
              <a:rPr kumimoji="1" lang="en-US" altLang="ja-JP" dirty="0" smtClean="0">
                <a:uFill>
                  <a:solidFill>
                    <a:srgbClr val="FF0000"/>
                  </a:solidFill>
                </a:uFill>
              </a:rPr>
              <a:t>Decay rate of the </a:t>
            </a:r>
            <a:r>
              <a:rPr kumimoji="1" lang="en-US" altLang="ja-JP" u="sng" dirty="0" smtClean="0">
                <a:uFill>
                  <a:solidFill>
                    <a:srgbClr val="FF0000"/>
                  </a:solidFill>
                </a:uFill>
              </a:rPr>
              <a:t>pure Po214 </a:t>
            </a:r>
            <a:r>
              <a:rPr kumimoji="1" lang="en-US" altLang="ja-JP" dirty="0" smtClean="0">
                <a:uFill>
                  <a:solidFill>
                    <a:srgbClr val="FF0000"/>
                  </a:solidFill>
                </a:uFill>
              </a:rPr>
              <a:t>is </a:t>
            </a:r>
            <a:endParaRPr kumimoji="1" lang="ja-JP" altLang="en-US" dirty="0">
              <a:uFill>
                <a:solidFill>
                  <a:srgbClr val="FF0000"/>
                </a:solidFill>
              </a:uFill>
            </a:endParaRPr>
          </a:p>
        </p:txBody>
      </p:sp>
      <p:sp>
        <p:nvSpPr>
          <p:cNvPr id="11" name="減算記号 10"/>
          <p:cNvSpPr/>
          <p:nvPr/>
        </p:nvSpPr>
        <p:spPr>
          <a:xfrm>
            <a:off x="4278816" y="3460750"/>
            <a:ext cx="585284" cy="215900"/>
          </a:xfrm>
          <a:prstGeom prst="mathMin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等号 11"/>
          <p:cNvSpPr/>
          <p:nvPr/>
        </p:nvSpPr>
        <p:spPr>
          <a:xfrm>
            <a:off x="1943100" y="5905500"/>
            <a:ext cx="647700" cy="432004"/>
          </a:xfrm>
          <a:prstGeom prst="mathEqual">
            <a:avLst>
              <a:gd name="adj1" fmla="val 23520"/>
              <a:gd name="adj2" fmla="val 2352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タイトル 1"/>
          <p:cNvSpPr txBox="1">
            <a:spLocks/>
          </p:cNvSpPr>
          <p:nvPr/>
        </p:nvSpPr>
        <p:spPr>
          <a:xfrm>
            <a:off x="467336" y="584200"/>
            <a:ext cx="8229600" cy="1143000"/>
          </a:xfrm>
          <a:prstGeom prst="rect">
            <a:avLst/>
          </a:prstGeom>
        </p:spPr>
        <p:txBody>
          <a:bodyPr vert="horz" lIns="91440" tIns="45720" rIns="91440" bIns="45720" rtlCol="0" anchor="ctr">
            <a:normAutofit/>
          </a:bodyPr>
          <a:lstStyle/>
          <a:p>
            <a:pPr lvl="0" algn="ctr">
              <a:spcBef>
                <a:spcPct val="0"/>
              </a:spcBef>
            </a:pPr>
            <a:r>
              <a:rPr lang="en-US" altLang="ja-JP" sz="3200" dirty="0" err="1" smtClean="0">
                <a:latin typeface="+mj-lt"/>
                <a:ea typeface="+mj-ea"/>
                <a:cs typeface="+mj-cs"/>
              </a:rPr>
              <a:t>f</a:t>
            </a:r>
            <a:r>
              <a:rPr kumimoji="1" lang="en-US" altLang="ja-JP" sz="3200" b="0" i="0" u="none" strike="noStrike" kern="1200" cap="none" spc="0" normalizeH="0" baseline="0" noProof="0" dirty="0" smtClean="0">
                <a:ln>
                  <a:noFill/>
                </a:ln>
                <a:solidFill>
                  <a:schemeClr val="tx1"/>
                </a:solidFill>
                <a:effectLst/>
                <a:uLnTx/>
                <a:uFillTx/>
                <a:latin typeface="+mj-lt"/>
                <a:ea typeface="+mj-ea"/>
                <a:cs typeface="+mj-cs"/>
              </a:rPr>
              <a:t>or </a:t>
            </a:r>
            <a:r>
              <a:rPr lang="en-US" altLang="ja-JP" sz="3200" dirty="0" smtClean="0">
                <a:uFill>
                  <a:solidFill>
                    <a:srgbClr val="FF0000"/>
                  </a:solidFill>
                </a:uFill>
              </a:rPr>
              <a:t>estimation of the quantity</a:t>
            </a:r>
            <a:r>
              <a:rPr kumimoji="1" lang="en-US" altLang="ja-JP" sz="3200" b="0" i="0" strike="noStrike" kern="1200" cap="none" spc="0" normalizeH="0" noProof="0" dirty="0" smtClean="0">
                <a:ln>
                  <a:noFill/>
                </a:ln>
                <a:solidFill>
                  <a:schemeClr val="tx1"/>
                </a:solidFill>
                <a:effectLst/>
                <a:uLnTx/>
                <a:uFillTx/>
                <a:latin typeface="+mj-lt"/>
                <a:ea typeface="+mj-ea"/>
                <a:cs typeface="+mj-cs"/>
              </a:rPr>
              <a:t> </a:t>
            </a:r>
            <a:endParaRPr kumimoji="1" lang="ja-JP" altLang="en-US" sz="3200" b="0" i="0"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38"/>
            <a:ext cx="8229600" cy="1143000"/>
          </a:xfrm>
        </p:spPr>
        <p:txBody>
          <a:bodyPr>
            <a:normAutofit/>
          </a:bodyPr>
          <a:lstStyle/>
          <a:p>
            <a:r>
              <a:rPr lang="en-US" altLang="ja-JP" dirty="0" smtClean="0"/>
              <a:t>Comparison between data and MC</a:t>
            </a:r>
            <a:endParaRPr lang="ja-JP" altLang="en-US" dirty="0"/>
          </a:p>
        </p:txBody>
      </p:sp>
      <p:pic>
        <p:nvPicPr>
          <p:cNvPr id="4" name="図 3"/>
          <p:cNvPicPr>
            <a:picLocks noChangeAspect="1"/>
          </p:cNvPicPr>
          <p:nvPr/>
        </p:nvPicPr>
        <p:blipFill>
          <a:blip r:embed="rId2"/>
          <a:stretch>
            <a:fillRect/>
          </a:stretch>
        </p:blipFill>
        <p:spPr>
          <a:xfrm>
            <a:off x="495300" y="2023249"/>
            <a:ext cx="8191500" cy="3372366"/>
          </a:xfrm>
          <a:prstGeom prst="rect">
            <a:avLst/>
          </a:prstGeom>
        </p:spPr>
      </p:pic>
      <p:sp>
        <p:nvSpPr>
          <p:cNvPr id="7" name="テキスト ボックス 6"/>
          <p:cNvSpPr txBox="1"/>
          <p:nvPr/>
        </p:nvSpPr>
        <p:spPr>
          <a:xfrm>
            <a:off x="2825750" y="5115183"/>
            <a:ext cx="1504950" cy="369332"/>
          </a:xfrm>
          <a:prstGeom prst="rect">
            <a:avLst/>
          </a:prstGeom>
          <a:solidFill>
            <a:schemeClr val="bg1"/>
          </a:solidFill>
        </p:spPr>
        <p:txBody>
          <a:bodyPr wrap="square" rtlCol="0">
            <a:spAutoFit/>
          </a:bodyPr>
          <a:lstStyle/>
          <a:p>
            <a:r>
              <a:rPr lang="en-US" altLang="ja-JP" dirty="0" smtClean="0"/>
              <a:t>Energy </a:t>
            </a:r>
            <a:r>
              <a:rPr kumimoji="1" lang="en-US" altLang="ja-JP" dirty="0" smtClean="0"/>
              <a:t>[</a:t>
            </a:r>
            <a:r>
              <a:rPr kumimoji="1" lang="en-US" altLang="ja-JP" dirty="0" err="1" smtClean="0"/>
              <a:t>keV</a:t>
            </a:r>
            <a:r>
              <a:rPr kumimoji="1" lang="en-US" altLang="ja-JP" dirty="0" smtClean="0"/>
              <a:t>]</a:t>
            </a:r>
            <a:endParaRPr kumimoji="1" lang="ja-JP" altLang="en-US" dirty="0"/>
          </a:p>
        </p:txBody>
      </p:sp>
      <p:sp>
        <p:nvSpPr>
          <p:cNvPr id="8" name="テキスト ボックス 7"/>
          <p:cNvSpPr txBox="1"/>
          <p:nvPr/>
        </p:nvSpPr>
        <p:spPr>
          <a:xfrm>
            <a:off x="7143750" y="5115183"/>
            <a:ext cx="1458268" cy="369332"/>
          </a:xfrm>
          <a:prstGeom prst="rect">
            <a:avLst/>
          </a:prstGeom>
          <a:solidFill>
            <a:schemeClr val="bg1"/>
          </a:solidFill>
        </p:spPr>
        <p:txBody>
          <a:bodyPr wrap="square" rtlCol="0">
            <a:spAutoFit/>
          </a:bodyPr>
          <a:lstStyle/>
          <a:p>
            <a:r>
              <a:rPr lang="en-US" altLang="ja-JP" dirty="0" smtClean="0"/>
              <a:t>Energy </a:t>
            </a:r>
            <a:r>
              <a:rPr kumimoji="1" lang="en-US" altLang="ja-JP" dirty="0" smtClean="0"/>
              <a:t>[</a:t>
            </a:r>
            <a:r>
              <a:rPr kumimoji="1" lang="en-US" altLang="ja-JP" dirty="0" err="1" smtClean="0"/>
              <a:t>keV</a:t>
            </a:r>
            <a:r>
              <a:rPr kumimoji="1" lang="en-US" altLang="ja-JP" dirty="0" smtClean="0"/>
              <a:t>]</a:t>
            </a:r>
            <a:endParaRPr kumimoji="1" lang="ja-JP" altLang="en-US" dirty="0"/>
          </a:p>
        </p:txBody>
      </p:sp>
      <p:sp>
        <p:nvSpPr>
          <p:cNvPr id="9" name="テキスト ボックス 8"/>
          <p:cNvSpPr txBox="1"/>
          <p:nvPr/>
        </p:nvSpPr>
        <p:spPr>
          <a:xfrm>
            <a:off x="213667" y="1807573"/>
            <a:ext cx="461665" cy="1779616"/>
          </a:xfrm>
          <a:prstGeom prst="rect">
            <a:avLst/>
          </a:prstGeom>
          <a:solidFill>
            <a:schemeClr val="bg1"/>
          </a:solidFill>
        </p:spPr>
        <p:txBody>
          <a:bodyPr vert="vert270" wrap="square" rtlCol="0">
            <a:spAutoFit/>
          </a:bodyPr>
          <a:lstStyle/>
          <a:p>
            <a:r>
              <a:rPr kumimoji="1" lang="en-US" altLang="ja-JP" dirty="0" smtClean="0"/>
              <a:t>Events/day/</a:t>
            </a:r>
            <a:r>
              <a:rPr kumimoji="1" lang="en-US" altLang="ja-JP" dirty="0" err="1" smtClean="0"/>
              <a:t>keV</a:t>
            </a:r>
            <a:endParaRPr kumimoji="1" lang="ja-JP" altLang="en-US" dirty="0"/>
          </a:p>
        </p:txBody>
      </p:sp>
      <p:sp>
        <p:nvSpPr>
          <p:cNvPr id="10" name="テキスト ボックス 9"/>
          <p:cNvSpPr txBox="1"/>
          <p:nvPr/>
        </p:nvSpPr>
        <p:spPr>
          <a:xfrm>
            <a:off x="4540250" y="1807573"/>
            <a:ext cx="461665" cy="1779616"/>
          </a:xfrm>
          <a:prstGeom prst="rect">
            <a:avLst/>
          </a:prstGeom>
          <a:solidFill>
            <a:schemeClr val="bg1"/>
          </a:solidFill>
        </p:spPr>
        <p:txBody>
          <a:bodyPr vert="vert270" wrap="square" rtlCol="0">
            <a:spAutoFit/>
          </a:bodyPr>
          <a:lstStyle/>
          <a:p>
            <a:r>
              <a:rPr kumimoji="1" lang="en-US" altLang="ja-JP" dirty="0" smtClean="0"/>
              <a:t>Events/day/</a:t>
            </a:r>
            <a:r>
              <a:rPr kumimoji="1" lang="en-US" altLang="ja-JP" dirty="0" err="1" smtClean="0"/>
              <a:t>keV</a:t>
            </a:r>
            <a:endParaRPr kumimoji="1" lang="ja-JP" altLang="en-US" dirty="0"/>
          </a:p>
        </p:txBody>
      </p:sp>
      <p:sp>
        <p:nvSpPr>
          <p:cNvPr id="11" name="正方形/長方形 10"/>
          <p:cNvSpPr/>
          <p:nvPr/>
        </p:nvSpPr>
        <p:spPr>
          <a:xfrm>
            <a:off x="4989215" y="2162949"/>
            <a:ext cx="45719" cy="29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29613" y="2112149"/>
            <a:ext cx="45719" cy="29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43918" y="2582610"/>
            <a:ext cx="2692400" cy="646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43918" y="2582610"/>
            <a:ext cx="2933700" cy="646331"/>
          </a:xfrm>
          <a:prstGeom prst="rect">
            <a:avLst/>
          </a:prstGeom>
          <a:noFill/>
        </p:spPr>
        <p:txBody>
          <a:bodyPr wrap="square" rtlCol="0">
            <a:spAutoFit/>
          </a:bodyPr>
          <a:lstStyle/>
          <a:p>
            <a:r>
              <a:rPr kumimoji="1" lang="en-US" altLang="ja-JP" dirty="0" smtClean="0"/>
              <a:t>Data (pure Po214) 7.33mBq</a:t>
            </a:r>
          </a:p>
          <a:p>
            <a:r>
              <a:rPr lang="en-US" altLang="ja-JP" dirty="0" smtClean="0">
                <a:solidFill>
                  <a:srgbClr val="FF0000"/>
                </a:solidFill>
              </a:rPr>
              <a:t>MC (Po214) 7.33mBq</a:t>
            </a:r>
            <a:endParaRPr kumimoji="1" lang="ja-JP" altLang="en-US" dirty="0">
              <a:solidFill>
                <a:srgbClr val="FF0000"/>
              </a:solidFill>
            </a:endParaRPr>
          </a:p>
        </p:txBody>
      </p:sp>
      <p:sp>
        <p:nvSpPr>
          <p:cNvPr id="19" name="正方形/長方形 18"/>
          <p:cNvSpPr/>
          <p:nvPr/>
        </p:nvSpPr>
        <p:spPr>
          <a:xfrm>
            <a:off x="5397500" y="2557210"/>
            <a:ext cx="2975918" cy="646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334000" y="2557210"/>
            <a:ext cx="3280718" cy="646331"/>
          </a:xfrm>
          <a:prstGeom prst="rect">
            <a:avLst/>
          </a:prstGeom>
          <a:noFill/>
        </p:spPr>
        <p:txBody>
          <a:bodyPr wrap="square" rtlCol="0">
            <a:spAutoFit/>
          </a:bodyPr>
          <a:lstStyle/>
          <a:p>
            <a:r>
              <a:rPr kumimoji="1" lang="en-US" altLang="ja-JP" dirty="0" smtClean="0"/>
              <a:t>Data (</a:t>
            </a:r>
            <a:r>
              <a:rPr lang="en-US" altLang="ja-JP" dirty="0" smtClean="0"/>
              <a:t>All alpha - </a:t>
            </a:r>
            <a:r>
              <a:rPr kumimoji="1" lang="en-US" altLang="ja-JP" dirty="0" smtClean="0"/>
              <a:t> Po214)</a:t>
            </a:r>
          </a:p>
          <a:p>
            <a:r>
              <a:rPr lang="en-US" altLang="ja-JP" dirty="0" smtClean="0">
                <a:solidFill>
                  <a:srgbClr val="FF0000"/>
                </a:solidFill>
              </a:rPr>
              <a:t>MC (Rn222+Po218) 7.33×2 </a:t>
            </a:r>
            <a:r>
              <a:rPr lang="en-US" altLang="ja-JP" dirty="0" err="1" smtClean="0">
                <a:solidFill>
                  <a:srgbClr val="FF0000"/>
                </a:solidFill>
              </a:rPr>
              <a:t>mBq</a:t>
            </a:r>
            <a:endParaRPr kumimoji="1" lang="ja-JP" altLang="en-US" dirty="0">
              <a:solidFill>
                <a:srgbClr val="FF0000"/>
              </a:solidFill>
            </a:endParaRPr>
          </a:p>
        </p:txBody>
      </p:sp>
      <p:sp>
        <p:nvSpPr>
          <p:cNvPr id="21" name="テキスト ボックス 20"/>
          <p:cNvSpPr txBox="1"/>
          <p:nvPr/>
        </p:nvSpPr>
        <p:spPr>
          <a:xfrm>
            <a:off x="827732" y="5664200"/>
            <a:ext cx="3655368" cy="369332"/>
          </a:xfrm>
          <a:prstGeom prst="rect">
            <a:avLst/>
          </a:prstGeom>
          <a:noFill/>
        </p:spPr>
        <p:txBody>
          <a:bodyPr wrap="square" rtlCol="0">
            <a:spAutoFit/>
          </a:bodyPr>
          <a:lstStyle/>
          <a:p>
            <a:r>
              <a:rPr kumimoji="1" lang="en-US" altLang="ja-JP" u="sng" dirty="0" smtClean="0">
                <a:uFill>
                  <a:solidFill>
                    <a:srgbClr val="FF0000"/>
                  </a:solidFill>
                </a:uFill>
              </a:rPr>
              <a:t>Data and MC is similar spectrum.</a:t>
            </a:r>
            <a:endParaRPr kumimoji="1" lang="ja-JP" altLang="en-US" u="sng" dirty="0">
              <a:uFill>
                <a:solidFill>
                  <a:srgbClr val="FF0000"/>
                </a:solidFill>
              </a:uFill>
            </a:endParaRPr>
          </a:p>
        </p:txBody>
      </p:sp>
      <p:sp>
        <p:nvSpPr>
          <p:cNvPr id="22" name="テキスト ボックス 21"/>
          <p:cNvSpPr txBox="1"/>
          <p:nvPr/>
        </p:nvSpPr>
        <p:spPr>
          <a:xfrm>
            <a:off x="5149234" y="5664200"/>
            <a:ext cx="3651866" cy="646331"/>
          </a:xfrm>
          <a:prstGeom prst="rect">
            <a:avLst/>
          </a:prstGeom>
          <a:noFill/>
        </p:spPr>
        <p:txBody>
          <a:bodyPr wrap="square" rtlCol="0">
            <a:spAutoFit/>
          </a:bodyPr>
          <a:lstStyle/>
          <a:p>
            <a:r>
              <a:rPr kumimoji="1" lang="en-US" altLang="ja-JP" u="sng" dirty="0" smtClean="0">
                <a:uFill>
                  <a:solidFill>
                    <a:srgbClr val="FF0000"/>
                  </a:solidFill>
                </a:uFill>
              </a:rPr>
              <a:t>Data and MC is similar spectrum.</a:t>
            </a:r>
          </a:p>
          <a:p>
            <a:r>
              <a:rPr lang="en-US" altLang="ja-JP" u="sng" dirty="0" smtClean="0">
                <a:uFill>
                  <a:solidFill>
                    <a:srgbClr val="FF0000"/>
                  </a:solidFill>
                </a:uFill>
              </a:rPr>
              <a:t>MC is less than data.</a:t>
            </a:r>
            <a:endParaRPr kumimoji="1" lang="ja-JP" altLang="en-US" u="sng" dirty="0">
              <a:uFill>
                <a:solidFill>
                  <a:srgbClr val="FF0000"/>
                </a:solidFill>
              </a:uFill>
            </a:endParaRPr>
          </a:p>
        </p:txBody>
      </p:sp>
      <p:sp>
        <p:nvSpPr>
          <p:cNvPr id="23" name="テキスト ボックス 22"/>
          <p:cNvSpPr txBox="1"/>
          <p:nvPr/>
        </p:nvSpPr>
        <p:spPr>
          <a:xfrm>
            <a:off x="1473200" y="1730861"/>
            <a:ext cx="1765300" cy="584776"/>
          </a:xfrm>
          <a:prstGeom prst="rect">
            <a:avLst/>
          </a:prstGeom>
          <a:noFill/>
          <a:ln w="19050" cmpd="sng">
            <a:solidFill>
              <a:schemeClr val="tx1"/>
            </a:solidFill>
          </a:ln>
        </p:spPr>
        <p:txBody>
          <a:bodyPr wrap="square" rtlCol="0">
            <a:spAutoFit/>
          </a:bodyPr>
          <a:lstStyle/>
          <a:p>
            <a:r>
              <a:rPr kumimoji="1" lang="en-US" altLang="ja-JP" sz="3200" dirty="0" smtClean="0">
                <a:latin typeface="ヒラギノ角ゴ Std W8"/>
                <a:ea typeface="ヒラギノ角ゴ Std W8"/>
              </a:rPr>
              <a:t>Po214</a:t>
            </a:r>
            <a:endParaRPr kumimoji="1" lang="ja-JP" altLang="en-US" sz="3200" dirty="0">
              <a:latin typeface="ヒラギノ角ゴ Std W8"/>
              <a:ea typeface="ヒラギノ角ゴ Std W8"/>
            </a:endParaRPr>
          </a:p>
        </p:txBody>
      </p:sp>
      <p:sp>
        <p:nvSpPr>
          <p:cNvPr id="24" name="テキスト ボックス 23"/>
          <p:cNvSpPr txBox="1"/>
          <p:nvPr/>
        </p:nvSpPr>
        <p:spPr>
          <a:xfrm>
            <a:off x="5905500" y="1238419"/>
            <a:ext cx="1828800" cy="1077218"/>
          </a:xfrm>
          <a:prstGeom prst="rect">
            <a:avLst/>
          </a:prstGeom>
          <a:noFill/>
          <a:ln w="19050" cmpd="sng">
            <a:solidFill>
              <a:schemeClr val="tx1"/>
            </a:solidFill>
          </a:ln>
        </p:spPr>
        <p:txBody>
          <a:bodyPr wrap="square" rtlCol="0">
            <a:spAutoFit/>
          </a:bodyPr>
          <a:lstStyle/>
          <a:p>
            <a:r>
              <a:rPr lang="en-US" altLang="ja-JP" sz="3200" dirty="0" smtClean="0">
                <a:latin typeface="ヒラギノ角ゴ Std W8"/>
                <a:ea typeface="ヒラギノ角ゴ Std W8"/>
              </a:rPr>
              <a:t>Rn222</a:t>
            </a:r>
          </a:p>
          <a:p>
            <a:r>
              <a:rPr lang="en-US" altLang="ja-JP" sz="3200" dirty="0" smtClean="0">
                <a:latin typeface="ヒラギノ角ゴ Std W8"/>
                <a:ea typeface="ヒラギノ角ゴ Std W8"/>
              </a:rPr>
              <a:t>Po218</a:t>
            </a:r>
            <a:endParaRPr kumimoji="1" lang="ja-JP" altLang="en-US" sz="3200" dirty="0">
              <a:latin typeface="ヒラギノ角ゴ Std W8"/>
              <a:ea typeface="ヒラギノ角ゴ Std W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Re-evaluation of the amount of the uranium chain</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Here I assume Rn222, Po218 and Po214 com into secular equilibrium, I treat the discrepancy as a systematic error. </a:t>
            </a:r>
          </a:p>
          <a:p>
            <a:pPr lvl="1"/>
            <a:r>
              <a:rPr lang="en-US" altLang="ja-JP" dirty="0" smtClean="0"/>
              <a:t>Data   1720events/day(&gt;4400keV) </a:t>
            </a:r>
          </a:p>
          <a:p>
            <a:pPr lvl="1"/>
            <a:r>
              <a:rPr lang="en-US" altLang="ja-JP" dirty="0" smtClean="0"/>
              <a:t>MC     1267events/day(&gt;4400keV)</a:t>
            </a:r>
          </a:p>
          <a:p>
            <a:endParaRPr lang="en-US" altLang="ja-JP" dirty="0" smtClean="0"/>
          </a:p>
          <a:p>
            <a:endParaRPr lang="en-US" altLang="ja-JP" dirty="0" smtClean="0"/>
          </a:p>
          <a:p>
            <a:endParaRPr lang="en-US" altLang="ja-JP" dirty="0" smtClean="0"/>
          </a:p>
          <a:p>
            <a:pPr lvl="1"/>
            <a:r>
              <a:rPr lang="en-US" altLang="ja-JP" dirty="0" smtClean="0"/>
              <a:t>Then each decay rate is,</a:t>
            </a:r>
            <a:endParaRPr lang="ja-JP" altLang="en-US" dirty="0"/>
          </a:p>
        </p:txBody>
      </p:sp>
      <p:pic>
        <p:nvPicPr>
          <p:cNvPr id="4" name="図 3"/>
          <p:cNvPicPr>
            <a:picLocks noChangeAspect="1"/>
          </p:cNvPicPr>
          <p:nvPr/>
        </p:nvPicPr>
        <p:blipFill>
          <a:blip r:embed="rId2"/>
          <a:stretch>
            <a:fillRect/>
          </a:stretch>
        </p:blipFill>
        <p:spPr>
          <a:xfrm>
            <a:off x="2844800" y="3869474"/>
            <a:ext cx="3600450" cy="1401025"/>
          </a:xfrm>
          <a:prstGeom prst="rect">
            <a:avLst/>
          </a:prstGeom>
        </p:spPr>
      </p:pic>
      <p:pic>
        <p:nvPicPr>
          <p:cNvPr id="5" name="図 4"/>
          <p:cNvPicPr>
            <a:picLocks noChangeAspect="1"/>
          </p:cNvPicPr>
          <p:nvPr/>
        </p:nvPicPr>
        <p:blipFill>
          <a:blip r:embed="rId3"/>
          <a:stretch>
            <a:fillRect/>
          </a:stretch>
        </p:blipFill>
        <p:spPr>
          <a:xfrm>
            <a:off x="2286000" y="5901296"/>
            <a:ext cx="5168900" cy="614727"/>
          </a:xfrm>
          <a:prstGeom prst="rect">
            <a:avLst/>
          </a:prstGeom>
        </p:spPr>
      </p:pic>
      <p:cxnSp>
        <p:nvCxnSpPr>
          <p:cNvPr id="7" name="直線コネクタ 6"/>
          <p:cNvCxnSpPr/>
          <p:nvPr/>
        </p:nvCxnSpPr>
        <p:spPr>
          <a:xfrm>
            <a:off x="2286000" y="6362700"/>
            <a:ext cx="5168900" cy="158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Light center is …</a:t>
            </a:r>
            <a:endParaRPr lang="ja-JP" altLang="en-US" dirty="0"/>
          </a:p>
        </p:txBody>
      </p:sp>
      <p:sp>
        <p:nvSpPr>
          <p:cNvPr id="3" name="コンテンツ プレースホルダ 2"/>
          <p:cNvSpPr>
            <a:spLocks noGrp="1"/>
          </p:cNvSpPr>
          <p:nvPr>
            <p:ph idx="1"/>
          </p:nvPr>
        </p:nvSpPr>
        <p:spPr>
          <a:xfrm>
            <a:off x="4663166" y="1507570"/>
            <a:ext cx="4264933" cy="2169042"/>
          </a:xfrm>
        </p:spPr>
        <p:txBody>
          <a:bodyPr>
            <a:normAutofit fontScale="92500"/>
          </a:bodyPr>
          <a:lstStyle/>
          <a:p>
            <a:r>
              <a:rPr lang="en-US" altLang="ja-JP" dirty="0" smtClean="0"/>
              <a:t>The way to identify the position of the events using 642 </a:t>
            </a:r>
            <a:r>
              <a:rPr lang="en-US" altLang="ja-JP" dirty="0" err="1" smtClean="0"/>
              <a:t>PMT’s</a:t>
            </a:r>
            <a:r>
              <a:rPr lang="en-US" altLang="ja-JP" dirty="0" smtClean="0"/>
              <a:t> light information.</a:t>
            </a:r>
            <a:endParaRPr lang="ja-JP" altLang="en-US" dirty="0" smtClean="0"/>
          </a:p>
        </p:txBody>
      </p:sp>
      <p:pic>
        <p:nvPicPr>
          <p:cNvPr id="4" name="図 3"/>
          <p:cNvPicPr>
            <a:picLocks noChangeAspect="1"/>
          </p:cNvPicPr>
          <p:nvPr/>
        </p:nvPicPr>
        <p:blipFill>
          <a:blip r:embed="rId2"/>
          <a:stretch>
            <a:fillRect/>
          </a:stretch>
        </p:blipFill>
        <p:spPr>
          <a:xfrm>
            <a:off x="457200" y="1739900"/>
            <a:ext cx="3964667" cy="4523894"/>
          </a:xfrm>
          <a:prstGeom prst="rect">
            <a:avLst/>
          </a:prstGeom>
          <a:ln w="19050" cmpd="sng">
            <a:solidFill>
              <a:schemeClr val="tx1"/>
            </a:solidFill>
          </a:ln>
        </p:spPr>
      </p:pic>
      <p:sp>
        <p:nvSpPr>
          <p:cNvPr id="5" name="テキスト ボックス 4"/>
          <p:cNvSpPr txBox="1"/>
          <p:nvPr/>
        </p:nvSpPr>
        <p:spPr>
          <a:xfrm>
            <a:off x="406400" y="1354138"/>
            <a:ext cx="3365500" cy="369332"/>
          </a:xfrm>
          <a:prstGeom prst="rect">
            <a:avLst/>
          </a:prstGeom>
          <a:noFill/>
        </p:spPr>
        <p:txBody>
          <a:bodyPr wrap="square" rtlCol="0">
            <a:spAutoFit/>
          </a:bodyPr>
          <a:lstStyle/>
          <a:p>
            <a:r>
              <a:rPr kumimoji="1" lang="en-US" altLang="ja-JP" dirty="0" smtClean="0">
                <a:latin typeface="ヒラギノ角ゴ Std W8"/>
                <a:ea typeface="ヒラギノ角ゴ Std W8"/>
              </a:rPr>
              <a:t>Equations</a:t>
            </a:r>
            <a:endParaRPr kumimoji="1" lang="ja-JP" altLang="en-US" dirty="0">
              <a:latin typeface="ヒラギノ角ゴ Std W8"/>
              <a:ea typeface="ヒラギノ角ゴ Std W8"/>
            </a:endParaRPr>
          </a:p>
        </p:txBody>
      </p:sp>
      <p:sp>
        <p:nvSpPr>
          <p:cNvPr id="6" name="円/楕円 5"/>
          <p:cNvSpPr/>
          <p:nvPr/>
        </p:nvSpPr>
        <p:spPr>
          <a:xfrm>
            <a:off x="4850387" y="3821668"/>
            <a:ext cx="2700926" cy="2667000"/>
          </a:xfrm>
          <a:prstGeom prst="ellipse">
            <a:avLst/>
          </a:prstGeom>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106812" y="6079128"/>
            <a:ext cx="1770487" cy="369332"/>
          </a:xfrm>
          <a:prstGeom prst="rect">
            <a:avLst/>
          </a:prstGeom>
          <a:noFill/>
        </p:spPr>
        <p:txBody>
          <a:bodyPr wrap="square" rtlCol="0">
            <a:spAutoFit/>
          </a:bodyPr>
          <a:lstStyle/>
          <a:p>
            <a:r>
              <a:rPr kumimoji="1" lang="en-US" altLang="ja-JP" dirty="0" smtClean="0"/>
              <a:t>XMASS detector</a:t>
            </a:r>
            <a:endParaRPr kumimoji="1" lang="ja-JP" altLang="en-US" dirty="0"/>
          </a:p>
        </p:txBody>
      </p:sp>
      <p:sp>
        <p:nvSpPr>
          <p:cNvPr id="8" name="テキスト ボックス 7"/>
          <p:cNvSpPr txBox="1"/>
          <p:nvPr/>
        </p:nvSpPr>
        <p:spPr>
          <a:xfrm>
            <a:off x="6032500" y="4165600"/>
            <a:ext cx="2260600" cy="584776"/>
          </a:xfrm>
          <a:prstGeom prst="rect">
            <a:avLst/>
          </a:prstGeom>
          <a:noFill/>
        </p:spPr>
        <p:txBody>
          <a:bodyPr wrap="square" rtlCol="0">
            <a:spAutoFit/>
          </a:bodyPr>
          <a:lstStyle/>
          <a:p>
            <a:r>
              <a:rPr kumimoji="1" lang="en-US" altLang="ja-JP" sz="3200" dirty="0" smtClean="0">
                <a:latin typeface="ヒラギノ角ゴ Std W8"/>
                <a:ea typeface="ヒラギノ角ゴ Std W8"/>
              </a:rPr>
              <a:t>Where ?</a:t>
            </a:r>
            <a:endParaRPr kumimoji="1" lang="ja-JP" altLang="en-US" sz="3200" dirty="0">
              <a:latin typeface="ヒラギノ角ゴ Std W8"/>
              <a:ea typeface="ヒラギノ角ゴ Std W8"/>
            </a:endParaRPr>
          </a:p>
        </p:txBody>
      </p:sp>
      <p:sp>
        <p:nvSpPr>
          <p:cNvPr id="9" name="正方形/長方形 8"/>
          <p:cNvSpPr/>
          <p:nvPr/>
        </p:nvSpPr>
        <p:spPr>
          <a:xfrm>
            <a:off x="4863105" y="4457988"/>
            <a:ext cx="466794" cy="584776"/>
          </a:xfrm>
          <a:prstGeom prst="rect">
            <a:avLst/>
          </a:prstGeom>
        </p:spPr>
        <p:txBody>
          <a:bodyPr wrap="none">
            <a:spAutoFit/>
          </a:bodyPr>
          <a:lstStyle/>
          <a:p>
            <a:r>
              <a:rPr lang="en-US" altLang="ja-JP" sz="3200" dirty="0" smtClean="0">
                <a:latin typeface="ヒラギノ角ゴ Std W8"/>
                <a:ea typeface="ヒラギノ角ゴ Std W8"/>
              </a:rPr>
              <a:t>?</a:t>
            </a:r>
            <a:endParaRPr lang="ja-JP" altLang="en-US" sz="3200" dirty="0">
              <a:latin typeface="ヒラギノ角ゴ Std W8"/>
              <a:ea typeface="ヒラギノ角ゴ Std W8"/>
            </a:endParaRPr>
          </a:p>
        </p:txBody>
      </p:sp>
      <p:sp>
        <p:nvSpPr>
          <p:cNvPr id="10" name="正方形/長方形 9"/>
          <p:cNvSpPr/>
          <p:nvPr/>
        </p:nvSpPr>
        <p:spPr>
          <a:xfrm>
            <a:off x="6353106" y="5494352"/>
            <a:ext cx="466794" cy="584776"/>
          </a:xfrm>
          <a:prstGeom prst="rect">
            <a:avLst/>
          </a:prstGeom>
        </p:spPr>
        <p:txBody>
          <a:bodyPr wrap="none">
            <a:spAutoFit/>
          </a:bodyPr>
          <a:lstStyle/>
          <a:p>
            <a:r>
              <a:rPr lang="en-US" altLang="ja-JP" sz="3200" dirty="0" smtClean="0">
                <a:latin typeface="ヒラギノ角ゴ Std W8"/>
                <a:ea typeface="ヒラギノ角ゴ Std W8"/>
              </a:rPr>
              <a:t>?</a:t>
            </a:r>
            <a:endParaRPr lang="ja-JP" altLang="en-US" sz="3200" dirty="0">
              <a:latin typeface="ヒラギノ角ゴ Std W8"/>
              <a:ea typeface="ヒラギノ角ゴ Std W8"/>
            </a:endParaRPr>
          </a:p>
        </p:txBody>
      </p:sp>
      <p:sp>
        <p:nvSpPr>
          <p:cNvPr id="11" name="稲妻 10"/>
          <p:cNvSpPr/>
          <p:nvPr/>
        </p:nvSpPr>
        <p:spPr>
          <a:xfrm>
            <a:off x="5329899" y="4165600"/>
            <a:ext cx="321601" cy="877164"/>
          </a:xfrm>
          <a:prstGeom prst="lightningBol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稲妻 11"/>
          <p:cNvSpPr/>
          <p:nvPr/>
        </p:nvSpPr>
        <p:spPr>
          <a:xfrm rot="7574064">
            <a:off x="5868531" y="4664808"/>
            <a:ext cx="581963" cy="770117"/>
          </a:xfrm>
          <a:prstGeom prst="lightningBol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稲妻 12"/>
          <p:cNvSpPr/>
          <p:nvPr/>
        </p:nvSpPr>
        <p:spPr>
          <a:xfrm rot="14252734">
            <a:off x="5194499" y="5017671"/>
            <a:ext cx="321601" cy="877164"/>
          </a:xfrm>
          <a:prstGeom prst="lightningBol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574801" y="4839276"/>
            <a:ext cx="2834366" cy="369332"/>
          </a:xfrm>
          <a:prstGeom prst="rect">
            <a:avLst/>
          </a:prstGeom>
          <a:solidFill>
            <a:schemeClr val="bg1"/>
          </a:solidFill>
        </p:spPr>
        <p:txBody>
          <a:bodyPr wrap="square" rtlCol="0">
            <a:spAutoFit/>
          </a:bodyPr>
          <a:lstStyle/>
          <a:p>
            <a:r>
              <a:rPr kumimoji="1" lang="en-US" altLang="ja-JP" dirty="0" smtClean="0"/>
              <a:t>Light quantity of channel </a:t>
            </a:r>
            <a:r>
              <a:rPr kumimoji="1" lang="en-US" altLang="ja-JP" dirty="0" err="1" smtClean="0"/>
              <a:t>n</a:t>
            </a:r>
            <a:endParaRPr kumimoji="1" lang="ja-JP" altLang="en-US" dirty="0"/>
          </a:p>
        </p:txBody>
      </p:sp>
      <p:sp>
        <p:nvSpPr>
          <p:cNvPr id="15" name="テキスト ボックス 14"/>
          <p:cNvSpPr txBox="1"/>
          <p:nvPr/>
        </p:nvSpPr>
        <p:spPr>
          <a:xfrm>
            <a:off x="1587500" y="5183208"/>
            <a:ext cx="2628900" cy="369332"/>
          </a:xfrm>
          <a:prstGeom prst="rect">
            <a:avLst/>
          </a:prstGeom>
          <a:solidFill>
            <a:schemeClr val="bg1"/>
          </a:solidFill>
        </p:spPr>
        <p:txBody>
          <a:bodyPr wrap="square" rtlCol="0">
            <a:spAutoFit/>
          </a:bodyPr>
          <a:lstStyle/>
          <a:p>
            <a:r>
              <a:rPr lang="en-US" altLang="ja-JP" dirty="0" smtClean="0"/>
              <a:t>X-coordinate</a:t>
            </a:r>
            <a:r>
              <a:rPr kumimoji="1" lang="en-US" altLang="ja-JP" dirty="0" smtClean="0"/>
              <a:t> of channel </a:t>
            </a:r>
            <a:r>
              <a:rPr kumimoji="1" lang="en-US" altLang="ja-JP" dirty="0" err="1" smtClean="0"/>
              <a:t>n</a:t>
            </a:r>
            <a:endParaRPr kumimoji="1" lang="ja-JP" altLang="en-US" dirty="0"/>
          </a:p>
        </p:txBody>
      </p:sp>
      <p:sp>
        <p:nvSpPr>
          <p:cNvPr id="16" name="テキスト ボックス 15"/>
          <p:cNvSpPr txBox="1"/>
          <p:nvPr/>
        </p:nvSpPr>
        <p:spPr>
          <a:xfrm>
            <a:off x="1587501" y="5512179"/>
            <a:ext cx="2628900" cy="369332"/>
          </a:xfrm>
          <a:prstGeom prst="rect">
            <a:avLst/>
          </a:prstGeom>
          <a:solidFill>
            <a:schemeClr val="bg1"/>
          </a:solidFill>
        </p:spPr>
        <p:txBody>
          <a:bodyPr wrap="square" rtlCol="0">
            <a:spAutoFit/>
          </a:bodyPr>
          <a:lstStyle/>
          <a:p>
            <a:r>
              <a:rPr lang="en-US" altLang="ja-JP" dirty="0" smtClean="0"/>
              <a:t>Y-coordinate</a:t>
            </a:r>
            <a:r>
              <a:rPr kumimoji="1" lang="en-US" altLang="ja-JP" dirty="0" smtClean="0"/>
              <a:t> of channel </a:t>
            </a:r>
            <a:r>
              <a:rPr kumimoji="1" lang="en-US" altLang="ja-JP" dirty="0" err="1" smtClean="0"/>
              <a:t>n</a:t>
            </a:r>
            <a:endParaRPr kumimoji="1" lang="ja-JP" altLang="en-US" dirty="0"/>
          </a:p>
        </p:txBody>
      </p:sp>
      <p:sp>
        <p:nvSpPr>
          <p:cNvPr id="17" name="テキスト ボックス 16"/>
          <p:cNvSpPr txBox="1"/>
          <p:nvPr/>
        </p:nvSpPr>
        <p:spPr>
          <a:xfrm>
            <a:off x="1587500" y="5827296"/>
            <a:ext cx="2628900" cy="369332"/>
          </a:xfrm>
          <a:prstGeom prst="rect">
            <a:avLst/>
          </a:prstGeom>
          <a:solidFill>
            <a:schemeClr val="bg1"/>
          </a:solidFill>
        </p:spPr>
        <p:txBody>
          <a:bodyPr wrap="square" rtlCol="0">
            <a:spAutoFit/>
          </a:bodyPr>
          <a:lstStyle/>
          <a:p>
            <a:r>
              <a:rPr lang="en-US" altLang="ja-JP" dirty="0" smtClean="0"/>
              <a:t>Z-coordinate</a:t>
            </a:r>
            <a:r>
              <a:rPr kumimoji="1" lang="en-US" altLang="ja-JP" dirty="0" smtClean="0"/>
              <a:t> of channel </a:t>
            </a:r>
            <a:r>
              <a:rPr kumimoji="1" lang="en-US" altLang="ja-JP" dirty="0" err="1" smtClean="0"/>
              <a:t>n</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正方形/長方形 3"/>
          <p:cNvSpPr/>
          <p:nvPr/>
        </p:nvSpPr>
        <p:spPr>
          <a:xfrm>
            <a:off x="3389233" y="2721104"/>
            <a:ext cx="1937600" cy="523220"/>
          </a:xfrm>
          <a:prstGeom prst="rect">
            <a:avLst/>
          </a:prstGeom>
          <a:solidFill>
            <a:schemeClr val="bg1"/>
          </a:solidFill>
        </p:spPr>
        <p:txBody>
          <a:bodyPr wrap="none">
            <a:spAutoFit/>
          </a:bodyPr>
          <a:lstStyle/>
          <a:p>
            <a:r>
              <a:rPr lang="en-US" altLang="ja-JP" sz="2800" dirty="0" smtClean="0"/>
              <a:t>Dark matter</a:t>
            </a:r>
            <a:endParaRPr lang="ja-JP" altLang="en-US" sz="2800" dirty="0"/>
          </a:p>
        </p:txBody>
      </p:sp>
      <p:sp>
        <p:nvSpPr>
          <p:cNvPr id="5" name="正方形/長方形 4"/>
          <p:cNvSpPr/>
          <p:nvPr/>
        </p:nvSpPr>
        <p:spPr>
          <a:xfrm>
            <a:off x="2872189" y="3505934"/>
            <a:ext cx="2971687" cy="523220"/>
          </a:xfrm>
          <a:prstGeom prst="rect">
            <a:avLst/>
          </a:prstGeom>
          <a:solidFill>
            <a:schemeClr val="bg1"/>
          </a:solidFill>
        </p:spPr>
        <p:txBody>
          <a:bodyPr wrap="none">
            <a:spAutoFit/>
          </a:bodyPr>
          <a:lstStyle/>
          <a:p>
            <a:r>
              <a:rPr lang="en-US" altLang="ja-JP" sz="2800" dirty="0" smtClean="0"/>
              <a:t>XMASS experiment</a:t>
            </a:r>
            <a:endParaRPr lang="ja-JP" altLang="en-US" sz="2800" dirty="0"/>
          </a:p>
        </p:txBody>
      </p:sp>
      <p:sp>
        <p:nvSpPr>
          <p:cNvPr id="6" name="正方形/長方形 5"/>
          <p:cNvSpPr/>
          <p:nvPr/>
        </p:nvSpPr>
        <p:spPr>
          <a:xfrm>
            <a:off x="3389233" y="4274068"/>
            <a:ext cx="2151012" cy="523220"/>
          </a:xfrm>
          <a:prstGeom prst="rect">
            <a:avLst/>
          </a:prstGeom>
          <a:solidFill>
            <a:schemeClr val="bg1"/>
          </a:solidFill>
        </p:spPr>
        <p:txBody>
          <a:bodyPr wrap="square">
            <a:spAutoFit/>
          </a:bodyPr>
          <a:lstStyle/>
          <a:p>
            <a:r>
              <a:rPr lang="en-US" altLang="ja-JP" sz="2800" dirty="0" smtClean="0"/>
              <a:t>DAQ system</a:t>
            </a:r>
            <a:endParaRPr lang="ja-JP" altLang="en-US" sz="2800" dirty="0"/>
          </a:p>
        </p:txBody>
      </p:sp>
      <p:sp>
        <p:nvSpPr>
          <p:cNvPr id="10" name="テキスト ボックス 9"/>
          <p:cNvSpPr txBox="1"/>
          <p:nvPr/>
        </p:nvSpPr>
        <p:spPr>
          <a:xfrm>
            <a:off x="1130301" y="4957298"/>
            <a:ext cx="6845300" cy="523220"/>
          </a:xfrm>
          <a:prstGeom prst="rect">
            <a:avLst/>
          </a:prstGeom>
          <a:noFill/>
        </p:spPr>
        <p:txBody>
          <a:bodyPr wrap="square" rtlCol="0">
            <a:spAutoFit/>
          </a:bodyPr>
          <a:lstStyle/>
          <a:p>
            <a:r>
              <a:rPr lang="en-US" altLang="ja-JP" sz="2800" dirty="0" smtClean="0"/>
              <a:t>Study of alpha backgrounds using flash ADC</a:t>
            </a:r>
            <a:endParaRPr kumimoji="1" lang="ja-JP" altLang="en-US" sz="2800" dirty="0"/>
          </a:p>
        </p:txBody>
      </p:sp>
      <p:sp>
        <p:nvSpPr>
          <p:cNvPr id="2" name="タイトル 1"/>
          <p:cNvSpPr>
            <a:spLocks noGrp="1"/>
          </p:cNvSpPr>
          <p:nvPr>
            <p:ph type="title"/>
          </p:nvPr>
        </p:nvSpPr>
        <p:spPr>
          <a:xfrm>
            <a:off x="3025645" y="866120"/>
            <a:ext cx="2667000" cy="787400"/>
          </a:xfrm>
          <a:ln w="76200" cmpd="sng">
            <a:solidFill>
              <a:schemeClr val="tx1"/>
            </a:solidFill>
          </a:ln>
        </p:spPr>
        <p:txBody>
          <a:bodyPr/>
          <a:lstStyle/>
          <a:p>
            <a:r>
              <a:rPr lang="en-US" altLang="ja-JP" dirty="0" smtClean="0"/>
              <a:t>Contents</a:t>
            </a:r>
            <a:endParaRPr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円/楕円 29"/>
          <p:cNvSpPr/>
          <p:nvPr/>
        </p:nvSpPr>
        <p:spPr>
          <a:xfrm>
            <a:off x="4223008" y="1599855"/>
            <a:ext cx="3616814" cy="3614985"/>
          </a:xfrm>
          <a:prstGeom prst="ellipse">
            <a:avLst/>
          </a:prstGeom>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fontScale="90000"/>
          </a:bodyPr>
          <a:lstStyle/>
          <a:p>
            <a:r>
              <a:rPr lang="en-US" altLang="ja-JP" dirty="0" smtClean="0"/>
              <a:t>Light center distribution of</a:t>
            </a:r>
            <a:br>
              <a:rPr lang="en-US" altLang="ja-JP" dirty="0" smtClean="0"/>
            </a:br>
            <a:r>
              <a:rPr lang="en-US" altLang="ja-JP" dirty="0" smtClean="0"/>
              <a:t>Po214 events</a:t>
            </a:r>
            <a:endParaRPr lang="ja-JP" altLang="en-US" dirty="0"/>
          </a:p>
        </p:txBody>
      </p:sp>
      <p:pic>
        <p:nvPicPr>
          <p:cNvPr id="4" name="図 3"/>
          <p:cNvPicPr>
            <a:picLocks noChangeAspect="1"/>
          </p:cNvPicPr>
          <p:nvPr/>
        </p:nvPicPr>
        <p:blipFill>
          <a:blip r:embed="rId3"/>
          <a:stretch>
            <a:fillRect/>
          </a:stretch>
        </p:blipFill>
        <p:spPr>
          <a:xfrm>
            <a:off x="6408273" y="3404250"/>
            <a:ext cx="2659527" cy="2152218"/>
          </a:xfrm>
          <a:prstGeom prst="rect">
            <a:avLst/>
          </a:prstGeom>
          <a:ln w="19050" cmpd="sng">
            <a:solidFill>
              <a:schemeClr val="tx1"/>
            </a:solidFill>
          </a:ln>
        </p:spPr>
      </p:pic>
      <p:pic>
        <p:nvPicPr>
          <p:cNvPr id="5" name="図 4"/>
          <p:cNvPicPr>
            <a:picLocks noChangeAspect="1"/>
          </p:cNvPicPr>
          <p:nvPr/>
        </p:nvPicPr>
        <p:blipFill>
          <a:blip r:embed="rId4"/>
          <a:stretch>
            <a:fillRect/>
          </a:stretch>
        </p:blipFill>
        <p:spPr>
          <a:xfrm>
            <a:off x="168172" y="1646741"/>
            <a:ext cx="3818419" cy="2799060"/>
          </a:xfrm>
          <a:prstGeom prst="rect">
            <a:avLst/>
          </a:prstGeom>
        </p:spPr>
      </p:pic>
      <p:sp>
        <p:nvSpPr>
          <p:cNvPr id="6" name="正方形/長方形 5"/>
          <p:cNvSpPr/>
          <p:nvPr/>
        </p:nvSpPr>
        <p:spPr>
          <a:xfrm flipV="1">
            <a:off x="7827122" y="5409149"/>
            <a:ext cx="1053899"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26937" y="1634573"/>
            <a:ext cx="202226" cy="4040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689768" y="4160945"/>
            <a:ext cx="2882232" cy="338554"/>
          </a:xfrm>
          <a:prstGeom prst="rect">
            <a:avLst/>
          </a:prstGeom>
          <a:noFill/>
        </p:spPr>
        <p:txBody>
          <a:bodyPr wrap="square" rtlCol="0">
            <a:spAutoFit/>
          </a:bodyPr>
          <a:lstStyle/>
          <a:p>
            <a:r>
              <a:rPr lang="en-US" altLang="ja-JP" sz="1600" dirty="0" smtClean="0">
                <a:latin typeface="ヒラギノ角ゴ Std W8"/>
                <a:ea typeface="ヒラギノ角ゴ Std W8"/>
              </a:rPr>
              <a:t>Light center (mm)</a:t>
            </a:r>
            <a:endParaRPr lang="ja-JP" altLang="en-US" sz="1600" dirty="0">
              <a:latin typeface="ヒラギノ角ゴ Std W8"/>
              <a:ea typeface="ヒラギノ角ゴ Std W8"/>
            </a:endParaRPr>
          </a:p>
        </p:txBody>
      </p:sp>
      <p:sp>
        <p:nvSpPr>
          <p:cNvPr id="13" name="テキスト ボックス 12"/>
          <p:cNvSpPr txBox="1"/>
          <p:nvPr/>
        </p:nvSpPr>
        <p:spPr>
          <a:xfrm>
            <a:off x="0" y="325438"/>
            <a:ext cx="430887" cy="2834502"/>
          </a:xfrm>
          <a:prstGeom prst="rect">
            <a:avLst/>
          </a:prstGeom>
          <a:noFill/>
        </p:spPr>
        <p:txBody>
          <a:bodyPr vert="vert270" wrap="square" rtlCol="0">
            <a:spAutoFit/>
          </a:bodyPr>
          <a:lstStyle/>
          <a:p>
            <a:r>
              <a:rPr lang="en-US" altLang="ja-JP" sz="1600" dirty="0" smtClean="0">
                <a:latin typeface="ヒラギノ角ゴ Std W8"/>
                <a:ea typeface="ヒラギノ角ゴ Std W8"/>
              </a:rPr>
              <a:t>Energy (</a:t>
            </a:r>
            <a:r>
              <a:rPr lang="en-US" altLang="ja-JP" sz="1600" dirty="0" err="1" smtClean="0">
                <a:latin typeface="ヒラギノ角ゴ Std W8"/>
                <a:ea typeface="ヒラギノ角ゴ Std W8"/>
              </a:rPr>
              <a:t>keV</a:t>
            </a:r>
            <a:r>
              <a:rPr lang="en-US" altLang="ja-JP" sz="1600" dirty="0" smtClean="0">
                <a:latin typeface="ヒラギノ角ゴ Std W8"/>
                <a:ea typeface="ヒラギノ角ゴ Std W8"/>
              </a:rPr>
              <a:t>)</a:t>
            </a:r>
            <a:endParaRPr lang="ja-JP" altLang="en-US" sz="1600" dirty="0">
              <a:latin typeface="ヒラギノ角ゴ Std W8"/>
              <a:ea typeface="ヒラギノ角ゴ Std W8"/>
            </a:endParaRPr>
          </a:p>
        </p:txBody>
      </p:sp>
      <p:sp>
        <p:nvSpPr>
          <p:cNvPr id="14" name="テキスト ボックス 13"/>
          <p:cNvSpPr txBox="1"/>
          <p:nvPr/>
        </p:nvSpPr>
        <p:spPr>
          <a:xfrm>
            <a:off x="1384003" y="1215062"/>
            <a:ext cx="1479791" cy="461665"/>
          </a:xfrm>
          <a:prstGeom prst="rect">
            <a:avLst/>
          </a:prstGeom>
          <a:noFill/>
          <a:ln w="19050" cmpd="sng">
            <a:solidFill>
              <a:schemeClr val="tx1"/>
            </a:solidFill>
          </a:ln>
        </p:spPr>
        <p:txBody>
          <a:bodyPr wrap="square" rtlCol="0">
            <a:spAutoFit/>
          </a:bodyPr>
          <a:lstStyle/>
          <a:p>
            <a:pPr algn="ctr"/>
            <a:r>
              <a:rPr lang="en-US" altLang="ja-JP" sz="2400" dirty="0" smtClean="0">
                <a:latin typeface="ヒラギノ角ゴ Std W8"/>
                <a:ea typeface="ヒラギノ角ゴ Std W8"/>
              </a:rPr>
              <a:t>data</a:t>
            </a:r>
            <a:endParaRPr kumimoji="1" lang="ja-JP" altLang="en-US" sz="2400" dirty="0">
              <a:latin typeface="ヒラギノ角ゴ Std W8"/>
              <a:ea typeface="ヒラギノ角ゴ Std W8"/>
            </a:endParaRPr>
          </a:p>
        </p:txBody>
      </p:sp>
      <p:sp>
        <p:nvSpPr>
          <p:cNvPr id="15" name="テキスト ボックス 14"/>
          <p:cNvSpPr txBox="1"/>
          <p:nvPr/>
        </p:nvSpPr>
        <p:spPr>
          <a:xfrm>
            <a:off x="7827122" y="3573480"/>
            <a:ext cx="944639" cy="369332"/>
          </a:xfrm>
          <a:custGeom>
            <a:avLst/>
            <a:gdLst>
              <a:gd name="connsiteX0" fmla="*/ 0 w 803921"/>
              <a:gd name="connsiteY0" fmla="*/ 0 h 369332"/>
              <a:gd name="connsiteX1" fmla="*/ 803921 w 803921"/>
              <a:gd name="connsiteY1" fmla="*/ 0 h 369332"/>
              <a:gd name="connsiteX2" fmla="*/ 803921 w 803921"/>
              <a:gd name="connsiteY2" fmla="*/ 369332 h 369332"/>
              <a:gd name="connsiteX3" fmla="*/ 0 w 803921"/>
              <a:gd name="connsiteY3" fmla="*/ 369332 h 369332"/>
              <a:gd name="connsiteX4" fmla="*/ 0 w 803921"/>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921" h="369332">
                <a:moveTo>
                  <a:pt x="0" y="0"/>
                </a:moveTo>
                <a:lnTo>
                  <a:pt x="803921" y="0"/>
                </a:lnTo>
                <a:lnTo>
                  <a:pt x="803921" y="369332"/>
                </a:lnTo>
                <a:lnTo>
                  <a:pt x="0" y="369332"/>
                </a:lnTo>
                <a:lnTo>
                  <a:pt x="0" y="0"/>
                </a:lnTo>
                <a:close/>
              </a:path>
            </a:pathLst>
          </a:custGeom>
          <a:solidFill>
            <a:schemeClr val="bg1"/>
          </a:solidFill>
          <a:ln w="19050" cmpd="sng">
            <a:solidFill>
              <a:schemeClr val="tx1"/>
            </a:solidFill>
          </a:ln>
        </p:spPr>
        <p:txBody>
          <a:bodyPr wrap="square" rtlCol="0">
            <a:spAutoFit/>
          </a:bodyPr>
          <a:lstStyle/>
          <a:p>
            <a:r>
              <a:rPr lang="en-US" altLang="ja-JP" dirty="0" smtClean="0">
                <a:latin typeface="ヒラギノ角ゴ Std W8"/>
                <a:ea typeface="ヒラギノ角ゴ Std W8"/>
              </a:rPr>
              <a:t>  MC</a:t>
            </a:r>
            <a:endParaRPr kumimoji="1" lang="ja-JP" altLang="en-US" dirty="0">
              <a:latin typeface="ヒラギノ角ゴ Std W8"/>
              <a:ea typeface="ヒラギノ角ゴ Std W8"/>
            </a:endParaRPr>
          </a:p>
        </p:txBody>
      </p:sp>
      <p:sp>
        <p:nvSpPr>
          <p:cNvPr id="16" name="テキスト ボックス 15"/>
          <p:cNvSpPr txBox="1"/>
          <p:nvPr/>
        </p:nvSpPr>
        <p:spPr>
          <a:xfrm>
            <a:off x="2588704" y="1799141"/>
            <a:ext cx="894812" cy="646331"/>
          </a:xfrm>
          <a:prstGeom prst="rect">
            <a:avLst/>
          </a:prstGeom>
          <a:solidFill>
            <a:schemeClr val="bg1"/>
          </a:solidFill>
          <a:ln>
            <a:solidFill>
              <a:schemeClr val="tx1"/>
            </a:solidFill>
          </a:ln>
        </p:spPr>
        <p:txBody>
          <a:bodyPr wrap="square" rtlCol="0">
            <a:spAutoFit/>
          </a:bodyPr>
          <a:lstStyle/>
          <a:p>
            <a:r>
              <a:rPr lang="en-US" altLang="ja-JP" dirty="0" smtClean="0"/>
              <a:t>9047</a:t>
            </a:r>
          </a:p>
          <a:p>
            <a:r>
              <a:rPr lang="en-US" altLang="ja-JP" dirty="0" smtClean="0"/>
              <a:t>events</a:t>
            </a:r>
            <a:endParaRPr kumimoji="1" lang="ja-JP" altLang="en-US" dirty="0"/>
          </a:p>
        </p:txBody>
      </p:sp>
      <p:sp>
        <p:nvSpPr>
          <p:cNvPr id="17" name="テキスト ボックス 16"/>
          <p:cNvSpPr txBox="1"/>
          <p:nvPr/>
        </p:nvSpPr>
        <p:spPr>
          <a:xfrm>
            <a:off x="7813449" y="4586759"/>
            <a:ext cx="894812" cy="646331"/>
          </a:xfrm>
          <a:prstGeom prst="rect">
            <a:avLst/>
          </a:prstGeom>
          <a:solidFill>
            <a:schemeClr val="bg1"/>
          </a:solidFill>
          <a:ln>
            <a:solidFill>
              <a:schemeClr val="tx1"/>
            </a:solidFill>
          </a:ln>
        </p:spPr>
        <p:txBody>
          <a:bodyPr wrap="square" rtlCol="0">
            <a:spAutoFit/>
          </a:bodyPr>
          <a:lstStyle/>
          <a:p>
            <a:r>
              <a:rPr lang="en-US" altLang="ja-JP" dirty="0" smtClean="0"/>
              <a:t>23848</a:t>
            </a:r>
          </a:p>
          <a:p>
            <a:r>
              <a:rPr lang="en-US" altLang="ja-JP" dirty="0" smtClean="0"/>
              <a:t>events</a:t>
            </a:r>
            <a:endParaRPr kumimoji="1" lang="ja-JP" altLang="en-US" dirty="0"/>
          </a:p>
        </p:txBody>
      </p:sp>
      <p:sp>
        <p:nvSpPr>
          <p:cNvPr id="18" name="円/楕円 17"/>
          <p:cNvSpPr/>
          <p:nvPr/>
        </p:nvSpPr>
        <p:spPr>
          <a:xfrm>
            <a:off x="1825844" y="2619661"/>
            <a:ext cx="412356" cy="33927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105919" y="3227456"/>
            <a:ext cx="1677036" cy="923330"/>
          </a:xfrm>
          <a:prstGeom prst="rect">
            <a:avLst/>
          </a:prstGeom>
          <a:noFill/>
        </p:spPr>
        <p:txBody>
          <a:bodyPr wrap="square" rtlCol="0">
            <a:spAutoFit/>
          </a:bodyPr>
          <a:lstStyle/>
          <a:p>
            <a:r>
              <a:rPr kumimoji="1" lang="en-US" altLang="ja-JP" dirty="0" smtClean="0">
                <a:solidFill>
                  <a:srgbClr val="FF0000"/>
                </a:solidFill>
              </a:rPr>
              <a:t>Correspond to the surface of the detector</a:t>
            </a:r>
            <a:endParaRPr kumimoji="1" lang="ja-JP" altLang="en-US" dirty="0">
              <a:solidFill>
                <a:srgbClr val="FF0000"/>
              </a:solidFill>
            </a:endParaRPr>
          </a:p>
        </p:txBody>
      </p:sp>
      <p:cxnSp>
        <p:nvCxnSpPr>
          <p:cNvPr id="21" name="直線矢印コネクタ 20"/>
          <p:cNvCxnSpPr/>
          <p:nvPr/>
        </p:nvCxnSpPr>
        <p:spPr>
          <a:xfrm rot="16200000" flipV="1">
            <a:off x="2229523" y="2993014"/>
            <a:ext cx="322498" cy="3051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正方形/長方形 21"/>
          <p:cNvSpPr/>
          <p:nvPr/>
        </p:nvSpPr>
        <p:spPr>
          <a:xfrm>
            <a:off x="889070" y="5917431"/>
            <a:ext cx="5356605" cy="461665"/>
          </a:xfrm>
          <a:prstGeom prst="rect">
            <a:avLst/>
          </a:prstGeom>
          <a:ln>
            <a:noFill/>
          </a:ln>
        </p:spPr>
        <p:txBody>
          <a:bodyPr wrap="none">
            <a:spAutoFit/>
          </a:bodyPr>
          <a:lstStyle/>
          <a:p>
            <a:r>
              <a:rPr lang="en-US" altLang="ja-JP" sz="2400" u="wavyHeavy" dirty="0"/>
              <a:t>7.7(</a:t>
            </a:r>
            <a:r>
              <a:rPr lang="en-US" altLang="ja-JP" sz="2400" u="wavyHeavy" dirty="0" smtClean="0"/>
              <a:t>MeV) </a:t>
            </a:r>
            <a:r>
              <a:rPr lang="en-US" altLang="ja-JP" sz="2400" dirty="0">
                <a:uFill>
                  <a:solidFill>
                    <a:srgbClr val="FF0000"/>
                  </a:solidFill>
                </a:uFill>
              </a:rPr>
              <a:t>÷ (</a:t>
            </a:r>
            <a:r>
              <a:rPr lang="en-US" altLang="ja-JP" sz="2400" u="wavyHeavy" dirty="0"/>
              <a:t>6.0 ± 0.5(</a:t>
            </a:r>
            <a:r>
              <a:rPr lang="en-US" altLang="ja-JP" sz="2400" u="wavyHeavy" dirty="0" smtClean="0"/>
              <a:t>MeV)</a:t>
            </a:r>
            <a:r>
              <a:rPr lang="en-US" altLang="ja-JP" sz="2400" dirty="0">
                <a:uFill>
                  <a:solidFill>
                    <a:srgbClr val="FF0000"/>
                  </a:solidFill>
                </a:uFill>
              </a:rPr>
              <a:t>) = </a:t>
            </a:r>
            <a:r>
              <a:rPr lang="en-US" altLang="ja-JP" sz="2400" u="sng" dirty="0">
                <a:uFill>
                  <a:solidFill>
                    <a:srgbClr val="FF0000"/>
                  </a:solidFill>
                </a:uFill>
              </a:rPr>
              <a:t>1.28 ± 0.11</a:t>
            </a:r>
            <a:endParaRPr lang="ja-JP" altLang="en-US" sz="2400" u="sng" dirty="0">
              <a:uFill>
                <a:solidFill>
                  <a:srgbClr val="FF0000"/>
                </a:solidFill>
              </a:uFill>
            </a:endParaRPr>
          </a:p>
        </p:txBody>
      </p:sp>
      <p:sp>
        <p:nvSpPr>
          <p:cNvPr id="23" name="テキスト ボックス 22"/>
          <p:cNvSpPr txBox="1"/>
          <p:nvPr/>
        </p:nvSpPr>
        <p:spPr>
          <a:xfrm>
            <a:off x="38036" y="5545040"/>
            <a:ext cx="7801785" cy="369332"/>
          </a:xfrm>
          <a:prstGeom prst="rect">
            <a:avLst/>
          </a:prstGeom>
          <a:noFill/>
        </p:spPr>
        <p:txBody>
          <a:bodyPr wrap="square" rtlCol="0">
            <a:spAutoFit/>
          </a:bodyPr>
          <a:lstStyle/>
          <a:p>
            <a:r>
              <a:rPr lang="en-US" altLang="ja-JP" dirty="0" smtClean="0"/>
              <a:t>We get a</a:t>
            </a:r>
            <a:r>
              <a:rPr kumimoji="1" lang="en-US" altLang="ja-JP" dirty="0" smtClean="0"/>
              <a:t> conversion factor for </a:t>
            </a:r>
            <a:r>
              <a:rPr lang="en-US" altLang="ja-JP" dirty="0" err="1" smtClean="0"/>
              <a:t>estimateion</a:t>
            </a:r>
            <a:r>
              <a:rPr kumimoji="1" lang="en-US" altLang="ja-JP" dirty="0" smtClean="0"/>
              <a:t> of the energy of </a:t>
            </a:r>
            <a:r>
              <a:rPr kumimoji="1" lang="en-US" altLang="ja-JP" u="sng" dirty="0" smtClean="0">
                <a:uFill>
                  <a:solidFill>
                    <a:srgbClr val="FF0000"/>
                  </a:solidFill>
                </a:uFill>
              </a:rPr>
              <a:t>the surface events</a:t>
            </a:r>
            <a:r>
              <a:rPr kumimoji="1" lang="en-US" altLang="ja-JP" dirty="0" smtClean="0"/>
              <a:t>.</a:t>
            </a:r>
            <a:endParaRPr kumimoji="1" lang="ja-JP" altLang="en-US" dirty="0"/>
          </a:p>
        </p:txBody>
      </p:sp>
      <p:sp>
        <p:nvSpPr>
          <p:cNvPr id="24" name="テキスト ボックス 23"/>
          <p:cNvSpPr txBox="1"/>
          <p:nvPr/>
        </p:nvSpPr>
        <p:spPr>
          <a:xfrm>
            <a:off x="3379407" y="6488668"/>
            <a:ext cx="6170993" cy="369332"/>
          </a:xfrm>
          <a:prstGeom prst="rect">
            <a:avLst/>
          </a:prstGeom>
          <a:noFill/>
        </p:spPr>
        <p:txBody>
          <a:bodyPr wrap="square" rtlCol="0">
            <a:spAutoFit/>
          </a:bodyPr>
          <a:lstStyle/>
          <a:p>
            <a:r>
              <a:rPr lang="en-US" altLang="ja-JP" dirty="0" smtClean="0"/>
              <a:t>(Due to visual estimation of the energy, I set the error larger)</a:t>
            </a:r>
            <a:endParaRPr kumimoji="1" lang="ja-JP" altLang="en-US" dirty="0"/>
          </a:p>
        </p:txBody>
      </p:sp>
      <p:sp>
        <p:nvSpPr>
          <p:cNvPr id="31" name="テキスト ボックス 30"/>
          <p:cNvSpPr txBox="1"/>
          <p:nvPr/>
        </p:nvSpPr>
        <p:spPr>
          <a:xfrm>
            <a:off x="5709773" y="3222682"/>
            <a:ext cx="790383" cy="369332"/>
          </a:xfrm>
          <a:prstGeom prst="rect">
            <a:avLst/>
          </a:prstGeom>
          <a:noFill/>
        </p:spPr>
        <p:txBody>
          <a:bodyPr wrap="square" rtlCol="0">
            <a:spAutoFit/>
          </a:bodyPr>
          <a:lstStyle/>
          <a:p>
            <a:r>
              <a:rPr kumimoji="1" lang="en-US" altLang="ja-JP" dirty="0" smtClean="0"/>
              <a:t>①</a:t>
            </a:r>
            <a:endParaRPr kumimoji="1" lang="ja-JP" altLang="en-US" dirty="0"/>
          </a:p>
        </p:txBody>
      </p:sp>
      <p:sp>
        <p:nvSpPr>
          <p:cNvPr id="32" name="テキスト ボックス 31"/>
          <p:cNvSpPr txBox="1"/>
          <p:nvPr/>
        </p:nvSpPr>
        <p:spPr>
          <a:xfrm>
            <a:off x="5016500" y="2619661"/>
            <a:ext cx="1229175" cy="369332"/>
          </a:xfrm>
          <a:prstGeom prst="rect">
            <a:avLst/>
          </a:prstGeom>
          <a:noFill/>
        </p:spPr>
        <p:txBody>
          <a:bodyPr wrap="square" rtlCol="0">
            <a:spAutoFit/>
          </a:bodyPr>
          <a:lstStyle/>
          <a:p>
            <a:r>
              <a:rPr kumimoji="1" lang="en-US" altLang="ja-JP" dirty="0" smtClean="0"/>
              <a:t>②</a:t>
            </a:r>
            <a:endParaRPr kumimoji="1" lang="ja-JP" altLang="en-US" dirty="0"/>
          </a:p>
        </p:txBody>
      </p:sp>
      <p:sp>
        <p:nvSpPr>
          <p:cNvPr id="33" name="テキスト ボックス 32"/>
          <p:cNvSpPr txBox="1"/>
          <p:nvPr/>
        </p:nvSpPr>
        <p:spPr>
          <a:xfrm>
            <a:off x="4572000" y="2235200"/>
            <a:ext cx="1137773" cy="369332"/>
          </a:xfrm>
          <a:prstGeom prst="rect">
            <a:avLst/>
          </a:prstGeom>
          <a:noFill/>
        </p:spPr>
        <p:txBody>
          <a:bodyPr wrap="square" rtlCol="0">
            <a:spAutoFit/>
          </a:bodyPr>
          <a:lstStyle/>
          <a:p>
            <a:r>
              <a:rPr kumimoji="1" lang="en-US" altLang="ja-JP" dirty="0" smtClean="0"/>
              <a:t>③</a:t>
            </a:r>
            <a:endParaRPr kumimoji="1" lang="ja-JP" altLang="en-US" dirty="0"/>
          </a:p>
        </p:txBody>
      </p:sp>
      <p:sp>
        <p:nvSpPr>
          <p:cNvPr id="34" name="テキスト ボックス 33"/>
          <p:cNvSpPr txBox="1"/>
          <p:nvPr/>
        </p:nvSpPr>
        <p:spPr>
          <a:xfrm>
            <a:off x="693273" y="1651327"/>
            <a:ext cx="790383" cy="369332"/>
          </a:xfrm>
          <a:prstGeom prst="rect">
            <a:avLst/>
          </a:prstGeom>
          <a:noFill/>
        </p:spPr>
        <p:txBody>
          <a:bodyPr wrap="square" rtlCol="0">
            <a:spAutoFit/>
          </a:bodyPr>
          <a:lstStyle/>
          <a:p>
            <a:r>
              <a:rPr kumimoji="1" lang="en-US" altLang="ja-JP" dirty="0" smtClean="0"/>
              <a:t>①</a:t>
            </a:r>
            <a:endParaRPr kumimoji="1" lang="ja-JP" altLang="en-US" dirty="0"/>
          </a:p>
        </p:txBody>
      </p:sp>
      <p:sp>
        <p:nvSpPr>
          <p:cNvPr id="35" name="テキスト ボックス 34"/>
          <p:cNvSpPr txBox="1"/>
          <p:nvPr/>
        </p:nvSpPr>
        <p:spPr>
          <a:xfrm>
            <a:off x="2123899" y="1917486"/>
            <a:ext cx="457200" cy="369332"/>
          </a:xfrm>
          <a:prstGeom prst="rect">
            <a:avLst/>
          </a:prstGeom>
          <a:noFill/>
        </p:spPr>
        <p:txBody>
          <a:bodyPr wrap="square" rtlCol="0">
            <a:spAutoFit/>
          </a:bodyPr>
          <a:lstStyle/>
          <a:p>
            <a:r>
              <a:rPr kumimoji="1" lang="en-US" altLang="ja-JP" dirty="0" smtClean="0"/>
              <a:t>②</a:t>
            </a:r>
            <a:endParaRPr kumimoji="1" lang="ja-JP" altLang="en-US" dirty="0"/>
          </a:p>
        </p:txBody>
      </p:sp>
      <p:sp>
        <p:nvSpPr>
          <p:cNvPr id="36" name="テキスト ボックス 35"/>
          <p:cNvSpPr txBox="1"/>
          <p:nvPr/>
        </p:nvSpPr>
        <p:spPr>
          <a:xfrm>
            <a:off x="1483656" y="2589606"/>
            <a:ext cx="444500" cy="369332"/>
          </a:xfrm>
          <a:prstGeom prst="rect">
            <a:avLst/>
          </a:prstGeom>
          <a:noFill/>
        </p:spPr>
        <p:txBody>
          <a:bodyPr wrap="square" rtlCol="0">
            <a:spAutoFit/>
          </a:bodyPr>
          <a:lstStyle/>
          <a:p>
            <a:r>
              <a:rPr kumimoji="1" lang="en-US" altLang="ja-JP" dirty="0" smtClean="0"/>
              <a:t>③</a:t>
            </a:r>
            <a:endParaRPr kumimoji="1" lang="ja-JP" altLang="en-US" dirty="0"/>
          </a:p>
        </p:txBody>
      </p:sp>
      <p:cxnSp>
        <p:nvCxnSpPr>
          <p:cNvPr id="37" name="直線矢印コネクタ 36"/>
          <p:cNvCxnSpPr/>
          <p:nvPr/>
        </p:nvCxnSpPr>
        <p:spPr>
          <a:xfrm flipV="1">
            <a:off x="3124200" y="2589608"/>
            <a:ext cx="1447800" cy="71722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0" name="テキスト ボックス 39"/>
          <p:cNvSpPr txBox="1"/>
          <p:nvPr/>
        </p:nvSpPr>
        <p:spPr>
          <a:xfrm>
            <a:off x="6923934" y="1510955"/>
            <a:ext cx="2370862" cy="369332"/>
          </a:xfrm>
          <a:prstGeom prst="rect">
            <a:avLst/>
          </a:prstGeom>
          <a:noFill/>
        </p:spPr>
        <p:txBody>
          <a:bodyPr wrap="square" rtlCol="0">
            <a:spAutoFit/>
          </a:bodyPr>
          <a:lstStyle/>
          <a:p>
            <a:r>
              <a:rPr kumimoji="1" lang="en-US" altLang="ja-JP" dirty="0" smtClean="0"/>
              <a:t>XMASS detector</a:t>
            </a:r>
            <a:endParaRPr kumimoji="1" lang="ja-JP" altLang="en-US" dirty="0"/>
          </a:p>
        </p:txBody>
      </p:sp>
      <p:sp>
        <p:nvSpPr>
          <p:cNvPr id="41" name="テキスト ボックス 40"/>
          <p:cNvSpPr txBox="1"/>
          <p:nvPr/>
        </p:nvSpPr>
        <p:spPr>
          <a:xfrm>
            <a:off x="369332" y="4628445"/>
            <a:ext cx="3617259" cy="369332"/>
          </a:xfrm>
          <a:prstGeom prst="rect">
            <a:avLst/>
          </a:prstGeom>
          <a:noFill/>
        </p:spPr>
        <p:txBody>
          <a:bodyPr wrap="square" rtlCol="0">
            <a:spAutoFit/>
          </a:bodyPr>
          <a:lstStyle/>
          <a:p>
            <a:r>
              <a:rPr kumimoji="1" lang="en-US" altLang="ja-JP" u="sng" dirty="0" smtClean="0">
                <a:uFill>
                  <a:solidFill>
                    <a:srgbClr val="FF0000"/>
                  </a:solidFill>
                </a:uFill>
              </a:rPr>
              <a:t>This curve is due to PMT saturation.</a:t>
            </a:r>
            <a:endParaRPr kumimoji="1" lang="ja-JP" altLang="en-US" u="sng" dirty="0">
              <a:uFill>
                <a:solidFill>
                  <a:srgbClr val="FF0000"/>
                </a:solidFill>
              </a:uFill>
            </a:endParaRPr>
          </a:p>
        </p:txBody>
      </p:sp>
      <p:sp>
        <p:nvSpPr>
          <p:cNvPr id="42" name="テキスト ボックス 41"/>
          <p:cNvSpPr txBox="1"/>
          <p:nvPr/>
        </p:nvSpPr>
        <p:spPr>
          <a:xfrm>
            <a:off x="-38163" y="5180549"/>
            <a:ext cx="4546663" cy="461665"/>
          </a:xfrm>
          <a:prstGeom prst="rect">
            <a:avLst/>
          </a:prstGeom>
          <a:noFill/>
        </p:spPr>
        <p:txBody>
          <a:bodyPr wrap="square" rtlCol="0">
            <a:spAutoFit/>
          </a:bodyPr>
          <a:lstStyle/>
          <a:p>
            <a:r>
              <a:rPr kumimoji="1" lang="en-US" altLang="ja-JP" sz="2400" dirty="0" smtClean="0">
                <a:latin typeface="ヒラギノ角ゴ Std W8"/>
                <a:ea typeface="ヒラギノ角ゴ Std W8"/>
              </a:rPr>
              <a:t>Here for next analysis,</a:t>
            </a:r>
            <a:endParaRPr kumimoji="1" lang="ja-JP" altLang="en-US" sz="2400" dirty="0">
              <a:latin typeface="ヒラギノ角ゴ Std W8"/>
              <a:ea typeface="ヒラギノ角ゴ Std W8"/>
            </a:endParaRPr>
          </a:p>
        </p:txBody>
      </p:sp>
      <p:sp>
        <p:nvSpPr>
          <p:cNvPr id="43" name="テキスト ボックス 42"/>
          <p:cNvSpPr txBox="1"/>
          <p:nvPr/>
        </p:nvSpPr>
        <p:spPr>
          <a:xfrm>
            <a:off x="1117600" y="6277496"/>
            <a:ext cx="1425745" cy="369332"/>
          </a:xfrm>
          <a:prstGeom prst="rect">
            <a:avLst/>
          </a:prstGeom>
          <a:noFill/>
        </p:spPr>
        <p:txBody>
          <a:bodyPr wrap="square" rtlCol="0">
            <a:spAutoFit/>
          </a:bodyPr>
          <a:lstStyle/>
          <a:p>
            <a:r>
              <a:rPr kumimoji="1" lang="en-US" altLang="ja-JP" dirty="0" smtClean="0"/>
              <a:t>(Po214)</a:t>
            </a:r>
            <a:endParaRPr kumimoji="1" lang="ja-JP" altLang="en-US" dirty="0"/>
          </a:p>
        </p:txBody>
      </p:sp>
      <p:sp>
        <p:nvSpPr>
          <p:cNvPr id="44" name="テキスト ボックス 43"/>
          <p:cNvSpPr txBox="1"/>
          <p:nvPr/>
        </p:nvSpPr>
        <p:spPr>
          <a:xfrm>
            <a:off x="2584394" y="6277496"/>
            <a:ext cx="1708206" cy="369332"/>
          </a:xfrm>
          <a:prstGeom prst="rect">
            <a:avLst/>
          </a:prstGeom>
          <a:noFill/>
        </p:spPr>
        <p:txBody>
          <a:bodyPr wrap="square" rtlCol="0">
            <a:spAutoFit/>
          </a:bodyPr>
          <a:lstStyle/>
          <a:p>
            <a:r>
              <a:rPr kumimoji="1" lang="en-US" altLang="ja-JP" dirty="0" smtClean="0"/>
              <a:t>(Data)</a:t>
            </a:r>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1"/>
            <a:ext cx="9144000" cy="6858000"/>
          </a:xfrm>
          <a:prstGeom prst="rect">
            <a:avLst/>
          </a:prstGeom>
        </p:spPr>
      </p:pic>
      <p:sp>
        <p:nvSpPr>
          <p:cNvPr id="2" name="タイトル 1"/>
          <p:cNvSpPr>
            <a:spLocks noGrp="1"/>
          </p:cNvSpPr>
          <p:nvPr>
            <p:ph type="title"/>
          </p:nvPr>
        </p:nvSpPr>
        <p:spPr>
          <a:xfrm>
            <a:off x="1219199" y="350838"/>
            <a:ext cx="6931107" cy="1143000"/>
          </a:xfrm>
          <a:solidFill>
            <a:schemeClr val="bg1"/>
          </a:solidFill>
        </p:spPr>
        <p:txBody>
          <a:bodyPr>
            <a:normAutofit/>
          </a:bodyPr>
          <a:lstStyle/>
          <a:p>
            <a:r>
              <a:rPr lang="en-US" altLang="ja-JP" dirty="0" smtClean="0"/>
              <a:t>A peak observed at “4MeV”</a:t>
            </a:r>
            <a:endParaRPr lang="ja-JP" altLang="en-US" dirty="0"/>
          </a:p>
        </p:txBody>
      </p:sp>
      <p:sp>
        <p:nvSpPr>
          <p:cNvPr id="5" name="円/楕円 4"/>
          <p:cNvSpPr/>
          <p:nvPr/>
        </p:nvSpPr>
        <p:spPr>
          <a:xfrm>
            <a:off x="3367638" y="4857667"/>
            <a:ext cx="823361" cy="1289407"/>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219199" y="1493838"/>
            <a:ext cx="6931107" cy="646331"/>
          </a:xfrm>
          <a:prstGeom prst="rect">
            <a:avLst/>
          </a:prstGeom>
          <a:solidFill>
            <a:schemeClr val="bg1"/>
          </a:solidFill>
        </p:spPr>
        <p:txBody>
          <a:bodyPr wrap="square" rtlCol="0">
            <a:spAutoFit/>
          </a:bodyPr>
          <a:lstStyle/>
          <a:p>
            <a:r>
              <a:rPr kumimoji="1" lang="en-US" altLang="ja-JP" dirty="0" smtClean="0"/>
              <a:t>→ To check the position of the events in the detector, I made </a:t>
            </a:r>
            <a:r>
              <a:rPr kumimoji="1" lang="en-US" altLang="ja-JP" u="sng" dirty="0" smtClean="0">
                <a:uFill>
                  <a:solidFill>
                    <a:srgbClr val="FF0000"/>
                  </a:solidFill>
                </a:uFill>
              </a:rPr>
              <a:t>the light center distribution of </a:t>
            </a:r>
            <a:r>
              <a:rPr lang="en-US" altLang="ja-JP" u="sng" dirty="0" smtClean="0">
                <a:uFill>
                  <a:solidFill>
                    <a:srgbClr val="FF0000"/>
                  </a:solidFill>
                </a:uFill>
              </a:rPr>
              <a:t>all alphas</a:t>
            </a:r>
            <a:r>
              <a:rPr kumimoji="1" lang="en-US" altLang="ja-JP" u="sng" dirty="0" smtClean="0">
                <a:uFill>
                  <a:solidFill>
                    <a:srgbClr val="FF0000"/>
                  </a:solidFill>
                </a:uFill>
              </a:rPr>
              <a:t>.</a:t>
            </a:r>
            <a:endParaRPr kumimoji="1" lang="ja-JP" altLang="en-US" u="sng" dirty="0">
              <a:uFill>
                <a:solidFill>
                  <a:srgbClr val="FF0000"/>
                </a:solidFill>
              </a:uFill>
            </a:endParaRPr>
          </a:p>
        </p:txBody>
      </p:sp>
      <p:cxnSp>
        <p:nvCxnSpPr>
          <p:cNvPr id="8" name="直線矢印コネクタ 7"/>
          <p:cNvCxnSpPr>
            <a:endCxn id="5" idx="7"/>
          </p:cNvCxnSpPr>
          <p:nvPr/>
        </p:nvCxnSpPr>
        <p:spPr>
          <a:xfrm rot="5400000">
            <a:off x="3912513" y="4552108"/>
            <a:ext cx="652297" cy="336479"/>
          </a:xfrm>
          <a:prstGeom prst="straightConnector1">
            <a:avLst/>
          </a:prstGeom>
          <a:ln w="38100" cmpd="sng">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3543297" y="3747868"/>
            <a:ext cx="1955808" cy="646331"/>
          </a:xfrm>
          <a:prstGeom prst="rect">
            <a:avLst/>
          </a:prstGeom>
          <a:solidFill>
            <a:schemeClr val="bg1"/>
          </a:solidFill>
        </p:spPr>
        <p:txBody>
          <a:bodyPr wrap="square" rtlCol="0">
            <a:spAutoFit/>
          </a:bodyPr>
          <a:lstStyle/>
          <a:p>
            <a:r>
              <a:rPr lang="en-US" altLang="ja-JP" dirty="0" smtClean="0">
                <a:solidFill>
                  <a:srgbClr val="FF0000"/>
                </a:solidFill>
              </a:rPr>
              <a:t>Newly found peak by this analysis!</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右矢印吹き出し 14"/>
          <p:cNvSpPr/>
          <p:nvPr/>
        </p:nvSpPr>
        <p:spPr>
          <a:xfrm>
            <a:off x="457201" y="5272083"/>
            <a:ext cx="4753334" cy="1127343"/>
          </a:xfrm>
          <a:prstGeom prst="rightArrowCallout">
            <a:avLst>
              <a:gd name="adj1" fmla="val 19118"/>
              <a:gd name="adj2" fmla="val 32843"/>
              <a:gd name="adj3" fmla="val 30883"/>
              <a:gd name="adj4" fmla="val 88186"/>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05259" y="88900"/>
            <a:ext cx="8229600" cy="1143000"/>
          </a:xfrm>
        </p:spPr>
        <p:txBody>
          <a:bodyPr>
            <a:normAutofit fontScale="90000"/>
          </a:bodyPr>
          <a:lstStyle/>
          <a:p>
            <a:r>
              <a:rPr lang="en-US" altLang="ja-JP" dirty="0" smtClean="0"/>
              <a:t>All alphas light center distribution and peak of the “4MeV”</a:t>
            </a:r>
            <a:endParaRPr lang="ja-JP" altLang="en-US" dirty="0"/>
          </a:p>
        </p:txBody>
      </p:sp>
      <p:pic>
        <p:nvPicPr>
          <p:cNvPr id="9" name="図 8" descr="areavslightgr2al.png"/>
          <p:cNvPicPr>
            <a:picLocks noChangeAspect="1"/>
          </p:cNvPicPr>
          <p:nvPr/>
        </p:nvPicPr>
        <p:blipFill>
          <a:blip r:embed="rId2"/>
          <a:stretch>
            <a:fillRect/>
          </a:stretch>
        </p:blipFill>
        <p:spPr>
          <a:xfrm>
            <a:off x="457200" y="1765698"/>
            <a:ext cx="4753335" cy="3295074"/>
          </a:xfrm>
          <a:prstGeom prst="rect">
            <a:avLst/>
          </a:prstGeom>
        </p:spPr>
      </p:pic>
      <p:sp>
        <p:nvSpPr>
          <p:cNvPr id="10" name="円/楕円 9"/>
          <p:cNvSpPr/>
          <p:nvPr/>
        </p:nvSpPr>
        <p:spPr>
          <a:xfrm>
            <a:off x="2397796" y="3393180"/>
            <a:ext cx="634546" cy="544234"/>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a:off x="5210535" y="1506538"/>
            <a:ext cx="3309557" cy="2194872"/>
          </a:xfrm>
          <a:prstGeom prst="rect">
            <a:avLst/>
          </a:prstGeom>
        </p:spPr>
      </p:pic>
      <p:sp>
        <p:nvSpPr>
          <p:cNvPr id="12" name="正方形/長方形 11"/>
          <p:cNvSpPr/>
          <p:nvPr/>
        </p:nvSpPr>
        <p:spPr>
          <a:xfrm>
            <a:off x="5532014" y="3937414"/>
            <a:ext cx="2906640" cy="369332"/>
          </a:xfrm>
          <a:prstGeom prst="rect">
            <a:avLst/>
          </a:prstGeom>
        </p:spPr>
        <p:txBody>
          <a:bodyPr wrap="none">
            <a:spAutoFit/>
          </a:bodyPr>
          <a:lstStyle/>
          <a:p>
            <a:r>
              <a:rPr lang="en-US" altLang="ja-JP" dirty="0" smtClean="0"/>
              <a:t>E</a:t>
            </a:r>
            <a:r>
              <a:rPr lang="en-US" altLang="ja-JP" baseline="-25000" dirty="0" smtClean="0"/>
              <a:t>Mean</a:t>
            </a:r>
            <a:r>
              <a:rPr lang="en-US" altLang="ja-JP" dirty="0" smtClean="0"/>
              <a:t> = 3.92 ± 0.01(stat.)MeV</a:t>
            </a:r>
            <a:endParaRPr lang="ja-JP" altLang="en-US" dirty="0"/>
          </a:p>
        </p:txBody>
      </p:sp>
      <p:sp>
        <p:nvSpPr>
          <p:cNvPr id="13" name="正方形/長方形 12"/>
          <p:cNvSpPr/>
          <p:nvPr/>
        </p:nvSpPr>
        <p:spPr>
          <a:xfrm>
            <a:off x="5532014" y="4430285"/>
            <a:ext cx="3202845" cy="646331"/>
          </a:xfrm>
          <a:prstGeom prst="rect">
            <a:avLst/>
          </a:prstGeom>
        </p:spPr>
        <p:txBody>
          <a:bodyPr wrap="none">
            <a:spAutoFit/>
          </a:bodyPr>
          <a:lstStyle/>
          <a:p>
            <a:r>
              <a:rPr lang="en-US" altLang="ja-JP" dirty="0" smtClean="0"/>
              <a:t>(3.92 ± 0.01)MeV × (</a:t>
            </a:r>
            <a:r>
              <a:rPr lang="en-US" altLang="ja-JP" u="wavyHeavy" dirty="0" smtClean="0"/>
              <a:t>1.28 ± 0.11</a:t>
            </a:r>
            <a:r>
              <a:rPr lang="en-US" altLang="ja-JP" dirty="0" smtClean="0"/>
              <a:t>)</a:t>
            </a:r>
          </a:p>
          <a:p>
            <a:r>
              <a:rPr lang="en-US" altLang="ja-JP" dirty="0" smtClean="0"/>
              <a:t>= 5.02 ± 0.44MeV</a:t>
            </a:r>
            <a:endParaRPr lang="ja-JP" altLang="en-US" dirty="0"/>
          </a:p>
        </p:txBody>
      </p:sp>
      <p:sp>
        <p:nvSpPr>
          <p:cNvPr id="14" name="正方形/長方形 13"/>
          <p:cNvSpPr/>
          <p:nvPr/>
        </p:nvSpPr>
        <p:spPr>
          <a:xfrm>
            <a:off x="430744" y="5322827"/>
            <a:ext cx="4208228" cy="1015663"/>
          </a:xfrm>
          <a:prstGeom prst="rect">
            <a:avLst/>
          </a:prstGeom>
        </p:spPr>
        <p:txBody>
          <a:bodyPr wrap="none">
            <a:spAutoFit/>
          </a:bodyPr>
          <a:lstStyle/>
          <a:p>
            <a:r>
              <a:rPr lang="en-US" altLang="ja-JP" dirty="0" smtClean="0"/>
              <a:t>•  Alpha like</a:t>
            </a:r>
          </a:p>
          <a:p>
            <a:r>
              <a:rPr lang="en-US" altLang="ja-JP" dirty="0" smtClean="0"/>
              <a:t>•  Occur around the surface of the detector</a:t>
            </a:r>
          </a:p>
          <a:p>
            <a:r>
              <a:rPr lang="en-US" altLang="ja-JP" sz="2400" dirty="0" smtClean="0"/>
              <a:t>• E = 5.02 ± 0.44 </a:t>
            </a:r>
            <a:r>
              <a:rPr lang="en-US" altLang="ja-JP" sz="2400" dirty="0" err="1" smtClean="0"/>
              <a:t>MeV</a:t>
            </a:r>
            <a:endParaRPr lang="ja-JP" altLang="en-US" sz="2400" dirty="0"/>
          </a:p>
        </p:txBody>
      </p:sp>
      <p:sp>
        <p:nvSpPr>
          <p:cNvPr id="16" name="正方形/長方形 15"/>
          <p:cNvSpPr/>
          <p:nvPr/>
        </p:nvSpPr>
        <p:spPr>
          <a:xfrm>
            <a:off x="5289902" y="5322827"/>
            <a:ext cx="3444957" cy="1323439"/>
          </a:xfrm>
          <a:prstGeom prst="rect">
            <a:avLst/>
          </a:prstGeom>
          <a:ln>
            <a:solidFill>
              <a:schemeClr val="tx1"/>
            </a:solidFill>
          </a:ln>
        </p:spPr>
        <p:txBody>
          <a:bodyPr wrap="square">
            <a:spAutoFit/>
          </a:bodyPr>
          <a:lstStyle/>
          <a:p>
            <a:r>
              <a:rPr lang="en-US" altLang="ja-JP" sz="2000" u="sng" dirty="0" smtClean="0">
                <a:uFill>
                  <a:solidFill>
                    <a:srgbClr val="FF0000"/>
                  </a:solidFill>
                </a:uFill>
              </a:rPr>
              <a:t>Pb210 of the uranium chain downstream may be contained within the surface of the detector!</a:t>
            </a:r>
          </a:p>
        </p:txBody>
      </p:sp>
      <p:sp>
        <p:nvSpPr>
          <p:cNvPr id="17" name="テキスト ボックス 16"/>
          <p:cNvSpPr txBox="1"/>
          <p:nvPr/>
        </p:nvSpPr>
        <p:spPr>
          <a:xfrm>
            <a:off x="2212604" y="4060953"/>
            <a:ext cx="2350513" cy="646331"/>
          </a:xfrm>
          <a:prstGeom prst="rect">
            <a:avLst/>
          </a:prstGeom>
          <a:noFill/>
        </p:spPr>
        <p:txBody>
          <a:bodyPr wrap="square" rtlCol="0">
            <a:spAutoFit/>
          </a:bodyPr>
          <a:lstStyle/>
          <a:p>
            <a:r>
              <a:rPr lang="en-US" altLang="ja-JP" dirty="0" smtClean="0">
                <a:solidFill>
                  <a:srgbClr val="FF0000"/>
                </a:solidFill>
              </a:rPr>
              <a:t>Correspond to the surface of the detector</a:t>
            </a:r>
            <a:endParaRPr lang="ja-JP" altLang="en-US" dirty="0" smtClean="0">
              <a:solidFill>
                <a:srgbClr val="FF0000"/>
              </a:solidFill>
            </a:endParaRPr>
          </a:p>
        </p:txBody>
      </p:sp>
      <p:cxnSp>
        <p:nvCxnSpPr>
          <p:cNvPr id="18" name="直線矢印コネクタ 17"/>
          <p:cNvCxnSpPr/>
          <p:nvPr/>
        </p:nvCxnSpPr>
        <p:spPr>
          <a:xfrm rot="16200000" flipV="1">
            <a:off x="3023665" y="3784841"/>
            <a:ext cx="322498" cy="3051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2228851" y="1446321"/>
            <a:ext cx="898936" cy="369332"/>
          </a:xfrm>
          <a:prstGeom prst="rect">
            <a:avLst/>
          </a:prstGeom>
          <a:noFill/>
          <a:ln>
            <a:solidFill>
              <a:schemeClr val="tx1"/>
            </a:solidFill>
          </a:ln>
        </p:spPr>
        <p:txBody>
          <a:bodyPr wrap="square" rtlCol="0">
            <a:spAutoFit/>
          </a:bodyPr>
          <a:lstStyle/>
          <a:p>
            <a:pPr algn="ctr"/>
            <a:r>
              <a:rPr lang="en-US" altLang="ja-JP" dirty="0" smtClean="0"/>
              <a:t>data</a:t>
            </a:r>
            <a:endParaRPr kumimoji="1" lang="ja-JP" altLang="en-US" dirty="0"/>
          </a:p>
        </p:txBody>
      </p:sp>
      <p:sp>
        <p:nvSpPr>
          <p:cNvPr id="20" name="テキスト ボックス 19"/>
          <p:cNvSpPr txBox="1"/>
          <p:nvPr/>
        </p:nvSpPr>
        <p:spPr>
          <a:xfrm>
            <a:off x="7645400" y="4707284"/>
            <a:ext cx="1854200" cy="276999"/>
          </a:xfrm>
          <a:prstGeom prst="rect">
            <a:avLst/>
          </a:prstGeom>
          <a:noFill/>
        </p:spPr>
        <p:txBody>
          <a:bodyPr wrap="square" rtlCol="0">
            <a:spAutoFit/>
          </a:bodyPr>
          <a:lstStyle/>
          <a:p>
            <a:r>
              <a:rPr kumimoji="1" lang="en-US" altLang="ja-JP" sz="1200" dirty="0" smtClean="0"/>
              <a:t>(Scale factor)</a:t>
            </a:r>
            <a:endParaRPr kumimoji="1" lang="ja-JP" alt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 name="図 28"/>
          <p:cNvPicPr>
            <a:picLocks noChangeAspect="1"/>
          </p:cNvPicPr>
          <p:nvPr/>
        </p:nvPicPr>
        <p:blipFill>
          <a:blip r:embed="rId3"/>
          <a:stretch>
            <a:fillRect/>
          </a:stretch>
        </p:blipFill>
        <p:spPr>
          <a:xfrm>
            <a:off x="4990104" y="1316038"/>
            <a:ext cx="3645896" cy="2342792"/>
          </a:xfrm>
          <a:prstGeom prst="rect">
            <a:avLst/>
          </a:prstGeom>
        </p:spPr>
      </p:pic>
      <p:sp>
        <p:nvSpPr>
          <p:cNvPr id="2" name="タイトル 1"/>
          <p:cNvSpPr>
            <a:spLocks noGrp="1"/>
          </p:cNvSpPr>
          <p:nvPr>
            <p:ph type="title"/>
          </p:nvPr>
        </p:nvSpPr>
        <p:spPr>
          <a:xfrm>
            <a:off x="457200" y="122238"/>
            <a:ext cx="8229600" cy="1143000"/>
          </a:xfrm>
        </p:spPr>
        <p:txBody>
          <a:bodyPr>
            <a:normAutofit fontScale="90000"/>
          </a:bodyPr>
          <a:lstStyle/>
          <a:p>
            <a:r>
              <a:rPr lang="en-US" altLang="ja-JP" dirty="0" smtClean="0"/>
              <a:t>What is causing</a:t>
            </a:r>
            <a:br>
              <a:rPr lang="en-US" altLang="ja-JP" dirty="0" smtClean="0"/>
            </a:br>
            <a:r>
              <a:rPr lang="en-US" altLang="ja-JP" dirty="0" smtClean="0"/>
              <a:t>this alpha background?? </a:t>
            </a:r>
            <a:endParaRPr lang="ja-JP" altLang="en-US" dirty="0"/>
          </a:p>
        </p:txBody>
      </p:sp>
      <p:sp>
        <p:nvSpPr>
          <p:cNvPr id="9" name="テキスト ボックス 8"/>
          <p:cNvSpPr txBox="1"/>
          <p:nvPr/>
        </p:nvSpPr>
        <p:spPr>
          <a:xfrm>
            <a:off x="457200" y="1466040"/>
            <a:ext cx="4305800" cy="3046988"/>
          </a:xfrm>
          <a:prstGeom prst="rect">
            <a:avLst/>
          </a:prstGeom>
          <a:noFill/>
        </p:spPr>
        <p:txBody>
          <a:bodyPr wrap="square" rtlCol="0">
            <a:spAutoFit/>
          </a:bodyPr>
          <a:lstStyle/>
          <a:p>
            <a:r>
              <a:rPr kumimoji="1" lang="en-US" altLang="ja-JP" sz="2400" dirty="0" smtClean="0">
                <a:latin typeface="ヒラギノ角ゴ Std W8"/>
                <a:ea typeface="ヒラギノ角ゴ Std W8"/>
              </a:rPr>
              <a:t>Surface materials</a:t>
            </a:r>
          </a:p>
          <a:p>
            <a:r>
              <a:rPr kumimoji="1" lang="en-US" altLang="ja-JP" sz="2400" dirty="0" smtClean="0">
                <a:latin typeface="ヒラギノ角ゴ Std W8"/>
                <a:ea typeface="ヒラギノ角ゴ Std W8"/>
              </a:rPr>
              <a:t>① Cu (face to </a:t>
            </a:r>
            <a:r>
              <a:rPr lang="en-US" altLang="ja-JP" sz="2400" dirty="0" smtClean="0">
                <a:latin typeface="ヒラギノ角ゴ Std W8"/>
                <a:ea typeface="ヒラギノ角ゴ Std W8"/>
              </a:rPr>
              <a:t>center</a:t>
            </a:r>
            <a:r>
              <a:rPr kumimoji="1" lang="en-US" altLang="ja-JP" sz="2400" dirty="0" smtClean="0">
                <a:latin typeface="ヒラギノ角ゴ Std W8"/>
                <a:ea typeface="ヒラギノ角ゴ Std W8"/>
              </a:rPr>
              <a:t>) ?</a:t>
            </a:r>
          </a:p>
          <a:p>
            <a:r>
              <a:rPr lang="en-US" altLang="ja-JP" sz="2400" dirty="0" smtClean="0">
                <a:latin typeface="ヒラギノ角ゴ Std W8"/>
                <a:ea typeface="ヒラギノ角ゴ Std W8"/>
              </a:rPr>
              <a:t>② Cu (Side) ?</a:t>
            </a:r>
          </a:p>
          <a:p>
            <a:r>
              <a:rPr kumimoji="1" lang="en-US" altLang="ja-JP" sz="2400" dirty="0" smtClean="0">
                <a:latin typeface="ヒラギノ角ゴ Std W8"/>
                <a:ea typeface="ヒラギノ角ゴ Std W8"/>
              </a:rPr>
              <a:t>③ Cu (Bottom) ?</a:t>
            </a:r>
          </a:p>
          <a:p>
            <a:r>
              <a:rPr lang="en-US" altLang="ja-JP" sz="2400" dirty="0" smtClean="0">
                <a:latin typeface="ヒラギノ角ゴ Std W8"/>
                <a:ea typeface="ヒラギノ角ゴ Std W8"/>
              </a:rPr>
              <a:t>④ </a:t>
            </a:r>
            <a:r>
              <a:rPr lang="en-US" altLang="ja-JP" sz="2400" dirty="0" err="1" smtClean="0">
                <a:latin typeface="ヒラギノ角ゴ Std W8"/>
                <a:ea typeface="ヒラギノ角ゴ Std W8"/>
              </a:rPr>
              <a:t>Goretex</a:t>
            </a:r>
            <a:r>
              <a:rPr lang="en-US" altLang="ja-JP" sz="2400" dirty="0" smtClean="0">
                <a:latin typeface="ヒラギノ角ゴ Std W8"/>
                <a:ea typeface="ヒラギノ角ゴ Std W8"/>
              </a:rPr>
              <a:t> ?</a:t>
            </a:r>
          </a:p>
          <a:p>
            <a:r>
              <a:rPr kumimoji="1" lang="en-US" altLang="ja-JP" sz="2400" dirty="0" smtClean="0">
                <a:latin typeface="ヒラギノ角ゴ Std W8"/>
                <a:ea typeface="ヒラギノ角ゴ Std W8"/>
              </a:rPr>
              <a:t>⑤ PMT aluminum ?</a:t>
            </a:r>
          </a:p>
          <a:p>
            <a:r>
              <a:rPr kumimoji="1" lang="en-US" altLang="ja-JP" sz="2400" dirty="0" smtClean="0">
                <a:latin typeface="ヒラギノ角ゴ Std W8"/>
                <a:ea typeface="ヒラギノ角ゴ Std W8"/>
              </a:rPr>
              <a:t>⑥ PMT rim ?</a:t>
            </a:r>
          </a:p>
          <a:p>
            <a:r>
              <a:rPr lang="en-US" altLang="ja-JP" sz="2400" dirty="0" smtClean="0">
                <a:latin typeface="ヒラギノ角ゴ Std W8"/>
                <a:ea typeface="ヒラギノ角ゴ Std W8"/>
              </a:rPr>
              <a:t>⑦ PMT window ?</a:t>
            </a:r>
            <a:endParaRPr kumimoji="1" lang="en-US" altLang="ja-JP" sz="2400" dirty="0" smtClean="0">
              <a:latin typeface="ヒラギノ角ゴ Std W8"/>
              <a:ea typeface="ヒラギノ角ゴ Std W8"/>
            </a:endParaRPr>
          </a:p>
        </p:txBody>
      </p:sp>
      <p:pic>
        <p:nvPicPr>
          <p:cNvPr id="10" name="図 9"/>
          <p:cNvPicPr>
            <a:picLocks noChangeAspect="1"/>
          </p:cNvPicPr>
          <p:nvPr/>
        </p:nvPicPr>
        <p:blipFill>
          <a:blip r:embed="rId4"/>
          <a:stretch>
            <a:fillRect/>
          </a:stretch>
        </p:blipFill>
        <p:spPr>
          <a:xfrm>
            <a:off x="4953500" y="3608030"/>
            <a:ext cx="3222922" cy="2145580"/>
          </a:xfrm>
          <a:prstGeom prst="rect">
            <a:avLst/>
          </a:prstGeom>
          <a:ln w="19050" cmpd="sng">
            <a:solidFill>
              <a:schemeClr val="tx1"/>
            </a:solidFill>
          </a:ln>
        </p:spPr>
      </p:pic>
      <p:cxnSp>
        <p:nvCxnSpPr>
          <p:cNvPr id="12" name="直線矢印コネクタ 11"/>
          <p:cNvCxnSpPr/>
          <p:nvPr/>
        </p:nvCxnSpPr>
        <p:spPr>
          <a:xfrm rot="16200000" flipH="1">
            <a:off x="3782469" y="2313531"/>
            <a:ext cx="1223963" cy="1118100"/>
          </a:xfrm>
          <a:prstGeom prst="straightConnector1">
            <a:avLst/>
          </a:prstGeom>
          <a:ln w="38100" cmpd="sng">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5028204" y="3204131"/>
            <a:ext cx="839196" cy="369332"/>
          </a:xfrm>
          <a:prstGeom prst="rect">
            <a:avLst/>
          </a:prstGeom>
          <a:noFill/>
        </p:spPr>
        <p:txBody>
          <a:bodyPr wrap="square" rtlCol="0">
            <a:spAutoFit/>
          </a:bodyPr>
          <a:lstStyle/>
          <a:p>
            <a:r>
              <a:rPr kumimoji="1" lang="en-US" altLang="ja-JP" dirty="0" smtClean="0">
                <a:latin typeface="ヒラギノ角ゴ Std W8"/>
                <a:ea typeface="ヒラギノ角ゴ Std W8"/>
              </a:rPr>
              <a:t>MC</a:t>
            </a:r>
            <a:endParaRPr kumimoji="1" lang="ja-JP" altLang="en-US" dirty="0">
              <a:latin typeface="ヒラギノ角ゴ Std W8"/>
              <a:ea typeface="ヒラギノ角ゴ Std W8"/>
            </a:endParaRPr>
          </a:p>
        </p:txBody>
      </p:sp>
      <p:cxnSp>
        <p:nvCxnSpPr>
          <p:cNvPr id="15" name="直線コネクタ 14"/>
          <p:cNvCxnSpPr/>
          <p:nvPr/>
        </p:nvCxnSpPr>
        <p:spPr>
          <a:xfrm>
            <a:off x="457200" y="2260599"/>
            <a:ext cx="403860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6502155" y="3866697"/>
            <a:ext cx="1674267" cy="646331"/>
          </a:xfrm>
          <a:prstGeom prst="rect">
            <a:avLst/>
          </a:prstGeom>
          <a:noFill/>
        </p:spPr>
        <p:txBody>
          <a:bodyPr wrap="square" rtlCol="0">
            <a:spAutoFit/>
          </a:bodyPr>
          <a:lstStyle/>
          <a:p>
            <a:r>
              <a:rPr kumimoji="1" lang="en-US" altLang="ja-JP" dirty="0" smtClean="0">
                <a:solidFill>
                  <a:srgbClr val="FF0000"/>
                </a:solidFill>
              </a:rPr>
              <a:t>This make “4MeV” peak</a:t>
            </a:r>
            <a:endParaRPr kumimoji="1" lang="ja-JP" altLang="en-US" dirty="0">
              <a:solidFill>
                <a:srgbClr val="FF0000"/>
              </a:solidFill>
            </a:endParaRPr>
          </a:p>
        </p:txBody>
      </p:sp>
      <p:sp>
        <p:nvSpPr>
          <p:cNvPr id="18" name="テキスト ボックス 17"/>
          <p:cNvSpPr txBox="1"/>
          <p:nvPr/>
        </p:nvSpPr>
        <p:spPr>
          <a:xfrm>
            <a:off x="279400" y="4673312"/>
            <a:ext cx="5118100" cy="584776"/>
          </a:xfrm>
          <a:prstGeom prst="rect">
            <a:avLst/>
          </a:prstGeom>
          <a:noFill/>
        </p:spPr>
        <p:txBody>
          <a:bodyPr wrap="square" rtlCol="0">
            <a:spAutoFit/>
          </a:bodyPr>
          <a:lstStyle/>
          <a:p>
            <a:r>
              <a:rPr kumimoji="1" lang="en-US" altLang="ja-JP" sz="3200" dirty="0" smtClean="0">
                <a:latin typeface="ヒラギノ角ゴ Std W8"/>
                <a:ea typeface="ヒラギノ角ゴ Std W8"/>
              </a:rPr>
              <a:t>From this result,</a:t>
            </a:r>
            <a:endParaRPr kumimoji="1" lang="ja-JP" altLang="en-US" sz="3200" dirty="0">
              <a:latin typeface="ヒラギノ角ゴ Std W8"/>
              <a:ea typeface="ヒラギノ角ゴ Std W8"/>
            </a:endParaRPr>
          </a:p>
        </p:txBody>
      </p:sp>
      <p:sp>
        <p:nvSpPr>
          <p:cNvPr id="19" name="テキスト ボックス 18"/>
          <p:cNvSpPr txBox="1"/>
          <p:nvPr/>
        </p:nvSpPr>
        <p:spPr>
          <a:xfrm>
            <a:off x="279400" y="5258088"/>
            <a:ext cx="8062122" cy="369332"/>
          </a:xfrm>
          <a:prstGeom prst="rect">
            <a:avLst/>
          </a:prstGeom>
          <a:noFill/>
        </p:spPr>
        <p:txBody>
          <a:bodyPr wrap="square" rtlCol="0">
            <a:spAutoFit/>
          </a:bodyPr>
          <a:lstStyle/>
          <a:p>
            <a:r>
              <a:rPr kumimoji="1" lang="en-US" altLang="ja-JP" dirty="0" smtClean="0"/>
              <a:t>I made alpha events using MC at,</a:t>
            </a:r>
            <a:endParaRPr kumimoji="1" lang="ja-JP" altLang="en-US" dirty="0"/>
          </a:p>
        </p:txBody>
      </p:sp>
      <p:sp>
        <p:nvSpPr>
          <p:cNvPr id="20" name="テキスト ボックス 19"/>
          <p:cNvSpPr txBox="1"/>
          <p:nvPr/>
        </p:nvSpPr>
        <p:spPr>
          <a:xfrm>
            <a:off x="546099" y="5729020"/>
            <a:ext cx="1892301" cy="369332"/>
          </a:xfrm>
          <a:prstGeom prst="rect">
            <a:avLst/>
          </a:prstGeom>
          <a:noFill/>
        </p:spPr>
        <p:txBody>
          <a:bodyPr wrap="square" rtlCol="0">
            <a:spAutoFit/>
          </a:bodyPr>
          <a:lstStyle/>
          <a:p>
            <a:r>
              <a:rPr kumimoji="1" lang="en-US" altLang="ja-JP" u="heavy" dirty="0" smtClean="0">
                <a:uFill>
                  <a:solidFill>
                    <a:srgbClr val="FF0000"/>
                  </a:solidFill>
                </a:uFill>
                <a:latin typeface="ヒラギノ角ゴ Std W8"/>
                <a:ea typeface="ヒラギノ角ゴ Std W8"/>
              </a:rPr>
              <a:t>Cu surface</a:t>
            </a:r>
          </a:p>
        </p:txBody>
      </p:sp>
      <p:sp>
        <p:nvSpPr>
          <p:cNvPr id="21" name="正方形/長方形 20"/>
          <p:cNvSpPr/>
          <p:nvPr/>
        </p:nvSpPr>
        <p:spPr>
          <a:xfrm>
            <a:off x="546100" y="6136452"/>
            <a:ext cx="2451100" cy="369332"/>
          </a:xfrm>
          <a:prstGeom prst="rect">
            <a:avLst/>
          </a:prstGeom>
        </p:spPr>
        <p:txBody>
          <a:bodyPr wrap="square">
            <a:spAutoFit/>
          </a:bodyPr>
          <a:lstStyle/>
          <a:p>
            <a:r>
              <a:rPr lang="en-US" altLang="ja-JP" dirty="0" err="1" smtClean="0">
                <a:latin typeface="ヒラギノ角ゴ Std W8"/>
                <a:ea typeface="ヒラギノ角ゴ Std W8"/>
              </a:rPr>
              <a:t>Goretex</a:t>
            </a:r>
            <a:r>
              <a:rPr lang="en-US" altLang="ja-JP" dirty="0" smtClean="0">
                <a:latin typeface="ヒラギノ角ゴ Std W8"/>
                <a:ea typeface="ヒラギノ角ゴ Std W8"/>
              </a:rPr>
              <a:t> surface</a:t>
            </a:r>
            <a:endParaRPr lang="ja-JP" altLang="en-US" dirty="0">
              <a:latin typeface="ヒラギノ角ゴ Std W8"/>
              <a:ea typeface="ヒラギノ角ゴ Std W8"/>
            </a:endParaRPr>
          </a:p>
        </p:txBody>
      </p:sp>
      <p:sp>
        <p:nvSpPr>
          <p:cNvPr id="22" name="テキスト ボックス 21"/>
          <p:cNvSpPr txBox="1"/>
          <p:nvPr/>
        </p:nvSpPr>
        <p:spPr>
          <a:xfrm>
            <a:off x="4382000" y="5793552"/>
            <a:ext cx="4723900" cy="646331"/>
          </a:xfrm>
          <a:prstGeom prst="rect">
            <a:avLst/>
          </a:prstGeom>
          <a:noFill/>
        </p:spPr>
        <p:txBody>
          <a:bodyPr wrap="square" rtlCol="0">
            <a:spAutoFit/>
          </a:bodyPr>
          <a:lstStyle/>
          <a:p>
            <a:r>
              <a:rPr kumimoji="1" lang="en-US" altLang="ja-JP" dirty="0" smtClean="0">
                <a:latin typeface="ヒラギノ角ゴ Std W8"/>
                <a:ea typeface="ヒラギノ角ゴ Std W8"/>
              </a:rPr>
              <a:t>Uranium in PMT aluminum</a:t>
            </a:r>
          </a:p>
          <a:p>
            <a:r>
              <a:rPr lang="en-US" altLang="ja-JP" dirty="0" smtClean="0">
                <a:latin typeface="ヒラギノ角ゴ Std W8"/>
                <a:ea typeface="ヒラギノ角ゴ Std W8"/>
              </a:rPr>
              <a:t>(1.8Bq fixed from other analysis)</a:t>
            </a:r>
            <a:endParaRPr kumimoji="1" lang="ja-JP" altLang="en-US" dirty="0">
              <a:latin typeface="ヒラギノ角ゴ Std W8"/>
              <a:ea typeface="ヒラギノ角ゴ Std W8"/>
            </a:endParaRPr>
          </a:p>
        </p:txBody>
      </p:sp>
      <p:sp>
        <p:nvSpPr>
          <p:cNvPr id="23" name="テキスト ボックス 22"/>
          <p:cNvSpPr txBox="1"/>
          <p:nvPr/>
        </p:nvSpPr>
        <p:spPr>
          <a:xfrm>
            <a:off x="3835400" y="5882452"/>
            <a:ext cx="673600" cy="523220"/>
          </a:xfrm>
          <a:prstGeom prst="rect">
            <a:avLst/>
          </a:prstGeom>
          <a:noFill/>
        </p:spPr>
        <p:txBody>
          <a:bodyPr wrap="square" rtlCol="0">
            <a:spAutoFit/>
          </a:bodyPr>
          <a:lstStyle/>
          <a:p>
            <a:r>
              <a:rPr lang="en-US" altLang="ja-JP" sz="2800" dirty="0" smtClean="0">
                <a:latin typeface="ヒラギノ角ゴ Std W8"/>
                <a:ea typeface="ヒラギノ角ゴ Std W8"/>
              </a:rPr>
              <a:t>&amp;</a:t>
            </a:r>
            <a:endParaRPr kumimoji="1" lang="ja-JP" altLang="en-US" sz="2800" dirty="0">
              <a:latin typeface="ヒラギノ角ゴ Std W8"/>
              <a:ea typeface="ヒラギノ角ゴ Std W8"/>
            </a:endParaRPr>
          </a:p>
        </p:txBody>
      </p:sp>
      <p:sp>
        <p:nvSpPr>
          <p:cNvPr id="24" name="右中かっこ 23"/>
          <p:cNvSpPr/>
          <p:nvPr/>
        </p:nvSpPr>
        <p:spPr>
          <a:xfrm>
            <a:off x="2768600" y="5857052"/>
            <a:ext cx="228600" cy="646331"/>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テキスト ボックス 24"/>
          <p:cNvSpPr txBox="1"/>
          <p:nvPr/>
        </p:nvSpPr>
        <p:spPr>
          <a:xfrm>
            <a:off x="2971800" y="5984052"/>
            <a:ext cx="838200" cy="369332"/>
          </a:xfrm>
          <a:prstGeom prst="rect">
            <a:avLst/>
          </a:prstGeom>
          <a:noFill/>
        </p:spPr>
        <p:txBody>
          <a:bodyPr wrap="square" rtlCol="0">
            <a:spAutoFit/>
          </a:bodyPr>
          <a:lstStyle/>
          <a:p>
            <a:r>
              <a:rPr lang="ja-JP" altLang="en-US" dirty="0" smtClean="0">
                <a:latin typeface="ヒラギノ角ゴ Std W8"/>
                <a:ea typeface="ヒラギノ角ゴ Std W8"/>
              </a:rPr>
              <a:t>？</a:t>
            </a:r>
            <a:r>
              <a:rPr kumimoji="1" lang="en-US" altLang="ja-JP" dirty="0" err="1" smtClean="0">
                <a:latin typeface="ヒラギノ角ゴ Std W8"/>
                <a:ea typeface="ヒラギノ角ゴ Std W8"/>
              </a:rPr>
              <a:t>Bq</a:t>
            </a:r>
            <a:endParaRPr kumimoji="1" lang="ja-JP" altLang="en-US" dirty="0">
              <a:latin typeface="ヒラギノ角ゴ Std W8"/>
              <a:ea typeface="ヒラギノ角ゴ Std W8"/>
            </a:endParaRPr>
          </a:p>
        </p:txBody>
      </p:sp>
      <p:sp>
        <p:nvSpPr>
          <p:cNvPr id="26" name="円/楕円 25"/>
          <p:cNvSpPr/>
          <p:nvPr/>
        </p:nvSpPr>
        <p:spPr>
          <a:xfrm>
            <a:off x="7342738" y="1542678"/>
            <a:ext cx="1344062" cy="590921"/>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55599" y="6431072"/>
            <a:ext cx="5029201" cy="369332"/>
          </a:xfrm>
          <a:prstGeom prst="rect">
            <a:avLst/>
          </a:prstGeom>
          <a:noFill/>
        </p:spPr>
        <p:txBody>
          <a:bodyPr wrap="square" rtlCol="0">
            <a:spAutoFit/>
          </a:bodyPr>
          <a:lstStyle/>
          <a:p>
            <a:r>
              <a:rPr kumimoji="1" lang="en-US" altLang="ja-JP" dirty="0" smtClean="0"/>
              <a:t>(existence are </a:t>
            </a:r>
            <a:r>
              <a:rPr lang="en-US" altLang="ja-JP" dirty="0" smtClean="0"/>
              <a:t>suggested</a:t>
            </a:r>
            <a:r>
              <a:rPr kumimoji="1" lang="en-US" altLang="ja-JP" dirty="0" smtClean="0"/>
              <a:t> from the othe</a:t>
            </a:r>
            <a:r>
              <a:rPr lang="en-US" altLang="ja-JP" dirty="0" smtClean="0"/>
              <a:t>r analysis</a:t>
            </a:r>
            <a:r>
              <a:rPr kumimoji="1" lang="en-US" altLang="ja-JP" dirty="0" smtClean="0"/>
              <a:t>)</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P spid="21" grpId="0"/>
      <p:bldP spid="22" grpId="0"/>
      <p:bldP spid="23" grpId="0"/>
      <p:bldP spid="24" grpId="0" animBg="1"/>
      <p:bldP spid="25" grpId="0"/>
      <p:bldP spid="26" grpId="0" animBg="1"/>
      <p:bldP spid="2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 y="0"/>
            <a:ext cx="9396339" cy="6858000"/>
          </a:xfrm>
          <a:prstGeom prst="rect">
            <a:avLst/>
          </a:prstGeom>
        </p:spPr>
      </p:pic>
      <p:sp>
        <p:nvSpPr>
          <p:cNvPr id="5" name="テキスト ボックス 4"/>
          <p:cNvSpPr txBox="1"/>
          <p:nvPr/>
        </p:nvSpPr>
        <p:spPr>
          <a:xfrm>
            <a:off x="4813302" y="653534"/>
            <a:ext cx="3924299" cy="646331"/>
          </a:xfrm>
          <a:prstGeom prst="rect">
            <a:avLst/>
          </a:prstGeom>
          <a:solidFill>
            <a:schemeClr val="accent2">
              <a:lumMod val="60000"/>
              <a:lumOff val="40000"/>
            </a:schemeClr>
          </a:solidFill>
        </p:spPr>
        <p:txBody>
          <a:bodyPr wrap="square" rtlCol="0">
            <a:spAutoFit/>
          </a:bodyPr>
          <a:lstStyle/>
          <a:p>
            <a:r>
              <a:rPr kumimoji="1" lang="en-US" altLang="ja-JP" dirty="0" smtClean="0"/>
              <a:t>MC : </a:t>
            </a:r>
            <a:r>
              <a:rPr lang="en-US" altLang="ja-JP" dirty="0" smtClean="0"/>
              <a:t>Uranium alpha</a:t>
            </a:r>
            <a:r>
              <a:rPr kumimoji="1" lang="en-US" altLang="ja-JP" dirty="0" smtClean="0"/>
              <a:t>(1.8Bq) + </a:t>
            </a:r>
            <a:r>
              <a:rPr lang="en-US" altLang="ja-JP" dirty="0" smtClean="0"/>
              <a:t>Pb210 alpha(0.025Bq)</a:t>
            </a:r>
          </a:p>
        </p:txBody>
      </p:sp>
      <p:sp>
        <p:nvSpPr>
          <p:cNvPr id="6" name="テキスト ボックス 5"/>
          <p:cNvSpPr txBox="1"/>
          <p:nvPr/>
        </p:nvSpPr>
        <p:spPr>
          <a:xfrm>
            <a:off x="4813302" y="284982"/>
            <a:ext cx="3924299" cy="369332"/>
          </a:xfrm>
          <a:prstGeom prst="rect">
            <a:avLst/>
          </a:prstGeom>
          <a:solidFill>
            <a:schemeClr val="bg1">
              <a:lumMod val="85000"/>
            </a:schemeClr>
          </a:solidFill>
        </p:spPr>
        <p:txBody>
          <a:bodyPr wrap="square" rtlCol="0">
            <a:spAutoFit/>
          </a:bodyPr>
          <a:lstStyle/>
          <a:p>
            <a:r>
              <a:rPr kumimoji="1" lang="en-US" altLang="ja-JP" dirty="0" smtClean="0"/>
              <a:t>DATA : All alpha spectrum</a:t>
            </a:r>
            <a:endParaRPr kumimoji="1" lang="ja-JP" altLang="en-US" dirty="0"/>
          </a:p>
        </p:txBody>
      </p:sp>
      <p:pic>
        <p:nvPicPr>
          <p:cNvPr id="10" name="図 9"/>
          <p:cNvPicPr>
            <a:picLocks noChangeAspect="1"/>
          </p:cNvPicPr>
          <p:nvPr/>
        </p:nvPicPr>
        <p:blipFill>
          <a:blip r:embed="rId3"/>
          <a:stretch>
            <a:fillRect/>
          </a:stretch>
        </p:blipFill>
        <p:spPr>
          <a:xfrm>
            <a:off x="6626909" y="3408848"/>
            <a:ext cx="2110692" cy="1950552"/>
          </a:xfrm>
          <a:prstGeom prst="rect">
            <a:avLst/>
          </a:prstGeom>
          <a:ln w="19050" cmpd="sng">
            <a:solidFill>
              <a:schemeClr val="tx1"/>
            </a:solidFill>
          </a:ln>
        </p:spPr>
      </p:pic>
      <p:sp>
        <p:nvSpPr>
          <p:cNvPr id="15" name="正方形/長方形 14"/>
          <p:cNvSpPr/>
          <p:nvPr/>
        </p:nvSpPr>
        <p:spPr>
          <a:xfrm>
            <a:off x="1631949" y="1619320"/>
            <a:ext cx="5911851" cy="1581080"/>
          </a:xfrm>
          <a:prstGeom prst="rect">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701800" y="1644719"/>
            <a:ext cx="4140200" cy="646331"/>
          </a:xfrm>
          <a:prstGeom prst="rect">
            <a:avLst/>
          </a:prstGeom>
          <a:solidFill>
            <a:schemeClr val="bg1"/>
          </a:solidFill>
        </p:spPr>
        <p:txBody>
          <a:bodyPr wrap="square" rtlCol="0">
            <a:spAutoFit/>
          </a:bodyPr>
          <a:lstStyle/>
          <a:p>
            <a:r>
              <a:rPr kumimoji="1" lang="en-US" altLang="ja-JP" dirty="0" smtClean="0"/>
              <a:t>From the best </a:t>
            </a:r>
            <a:r>
              <a:rPr lang="en-US" altLang="ja-JP" dirty="0" smtClean="0"/>
              <a:t>fit between data and MC,</a:t>
            </a:r>
          </a:p>
          <a:p>
            <a:r>
              <a:rPr kumimoji="1" lang="en-US" altLang="ja-JP" dirty="0" smtClean="0"/>
              <a:t>I got this value.</a:t>
            </a:r>
            <a:endParaRPr kumimoji="1" lang="ja-JP" altLang="en-US" dirty="0"/>
          </a:p>
        </p:txBody>
      </p:sp>
      <p:sp>
        <p:nvSpPr>
          <p:cNvPr id="9" name="テキスト ボックス 8"/>
          <p:cNvSpPr txBox="1"/>
          <p:nvPr/>
        </p:nvSpPr>
        <p:spPr>
          <a:xfrm>
            <a:off x="1701799" y="2338293"/>
            <a:ext cx="3111503" cy="369332"/>
          </a:xfrm>
          <a:prstGeom prst="rect">
            <a:avLst/>
          </a:prstGeom>
          <a:noFill/>
        </p:spPr>
        <p:txBody>
          <a:bodyPr wrap="square" rtlCol="0">
            <a:spAutoFit/>
          </a:bodyPr>
          <a:lstStyle/>
          <a:p>
            <a:r>
              <a:rPr kumimoji="1" lang="en-US" altLang="ja-JP" dirty="0" smtClean="0">
                <a:latin typeface="ヒラギノ角ゴ Std W8"/>
                <a:ea typeface="ヒラギノ角ゴ Std W8"/>
              </a:rPr>
              <a:t>Cu surface Pb210</a:t>
            </a:r>
          </a:p>
        </p:txBody>
      </p:sp>
      <p:sp>
        <p:nvSpPr>
          <p:cNvPr id="11" name="正方形/長方形 10"/>
          <p:cNvSpPr/>
          <p:nvPr/>
        </p:nvSpPr>
        <p:spPr>
          <a:xfrm>
            <a:off x="1701800" y="2745725"/>
            <a:ext cx="3937000" cy="369332"/>
          </a:xfrm>
          <a:prstGeom prst="rect">
            <a:avLst/>
          </a:prstGeom>
        </p:spPr>
        <p:txBody>
          <a:bodyPr wrap="square">
            <a:spAutoFit/>
          </a:bodyPr>
          <a:lstStyle/>
          <a:p>
            <a:r>
              <a:rPr lang="en-US" altLang="ja-JP" dirty="0" err="1" smtClean="0">
                <a:latin typeface="ヒラギノ角ゴ Std W8"/>
                <a:ea typeface="ヒラギノ角ゴ Std W8"/>
              </a:rPr>
              <a:t>Goretex</a:t>
            </a:r>
            <a:r>
              <a:rPr lang="en-US" altLang="ja-JP" dirty="0" smtClean="0">
                <a:latin typeface="ヒラギノ角ゴ Std W8"/>
                <a:ea typeface="ヒラギノ角ゴ Std W8"/>
              </a:rPr>
              <a:t> surface Pb210</a:t>
            </a:r>
            <a:endParaRPr lang="ja-JP" altLang="en-US" dirty="0">
              <a:latin typeface="ヒラギノ角ゴ Std W8"/>
              <a:ea typeface="ヒラギノ角ゴ Std W8"/>
            </a:endParaRPr>
          </a:p>
        </p:txBody>
      </p:sp>
      <p:sp>
        <p:nvSpPr>
          <p:cNvPr id="12" name="右中かっこ 11"/>
          <p:cNvSpPr/>
          <p:nvPr/>
        </p:nvSpPr>
        <p:spPr>
          <a:xfrm>
            <a:off x="4953000" y="2422559"/>
            <a:ext cx="228600" cy="646331"/>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5156200" y="2542525"/>
            <a:ext cx="2362200" cy="369332"/>
          </a:xfrm>
          <a:prstGeom prst="rect">
            <a:avLst/>
          </a:prstGeom>
          <a:noFill/>
        </p:spPr>
        <p:txBody>
          <a:bodyPr wrap="square" rtlCol="0">
            <a:spAutoFit/>
          </a:bodyPr>
          <a:lstStyle/>
          <a:p>
            <a:r>
              <a:rPr lang="en-US" altLang="ja-JP" u="sng" dirty="0" smtClean="0">
                <a:uFill>
                  <a:solidFill>
                    <a:srgbClr val="FF0000"/>
                  </a:solidFill>
                </a:uFill>
                <a:latin typeface="ヒラギノ角ゴ Std W8"/>
                <a:ea typeface="ヒラギノ角ゴ Std W8"/>
              </a:rPr>
              <a:t>0.025±0.004</a:t>
            </a:r>
            <a:r>
              <a:rPr kumimoji="1" lang="en-US" altLang="ja-JP" dirty="0" smtClean="0">
                <a:latin typeface="ヒラギノ角ゴ Std W8"/>
                <a:ea typeface="ヒラギノ角ゴ Std W8"/>
              </a:rPr>
              <a:t>Bq</a:t>
            </a:r>
            <a:endParaRPr kumimoji="1" lang="ja-JP" altLang="en-US" dirty="0">
              <a:latin typeface="ヒラギノ角ゴ Std W8"/>
              <a:ea typeface="ヒラギノ角ゴ Std W8"/>
            </a:endParaRPr>
          </a:p>
        </p:txBody>
      </p:sp>
      <p:sp>
        <p:nvSpPr>
          <p:cNvPr id="7" name="テキスト ボックス 6"/>
          <p:cNvSpPr txBox="1"/>
          <p:nvPr/>
        </p:nvSpPr>
        <p:spPr>
          <a:xfrm>
            <a:off x="577853" y="0"/>
            <a:ext cx="8159748" cy="3416320"/>
          </a:xfrm>
          <a:prstGeom prst="rect">
            <a:avLst/>
          </a:prstGeom>
          <a:solidFill>
            <a:schemeClr val="bg1"/>
          </a:solidFill>
          <a:ln w="76200" cmpd="sng">
            <a:solidFill>
              <a:schemeClr val="tx1"/>
            </a:solidFill>
          </a:ln>
        </p:spPr>
        <p:txBody>
          <a:bodyPr wrap="square" rtlCol="0">
            <a:spAutoFit/>
          </a:bodyPr>
          <a:lstStyle/>
          <a:p>
            <a:r>
              <a:rPr lang="en-US" altLang="ja-JP" sz="3600" dirty="0" smtClean="0">
                <a:latin typeface="ヒラギノ角ゴ Std W8"/>
                <a:ea typeface="ヒラギノ角ゴ Std W8"/>
              </a:rPr>
              <a:t>We are planning to implement </a:t>
            </a:r>
            <a:r>
              <a:rPr lang="en-US" altLang="ja-JP" sz="3600" u="sng" dirty="0" smtClean="0">
                <a:uFill>
                  <a:solidFill>
                    <a:srgbClr val="FF0000"/>
                  </a:solidFill>
                </a:uFill>
                <a:latin typeface="ヒラギノ角ゴ Std W8"/>
                <a:ea typeface="ヒラギノ角ゴ Std W8"/>
              </a:rPr>
              <a:t>electrostatic polishing on Cu </a:t>
            </a:r>
            <a:r>
              <a:rPr lang="en-US" altLang="ja-JP" sz="3600" dirty="0" smtClean="0">
                <a:latin typeface="ヒラギノ角ゴ Std W8"/>
                <a:ea typeface="ヒラギノ角ゴ Std W8"/>
              </a:rPr>
              <a:t>to remove </a:t>
            </a:r>
            <a:r>
              <a:rPr lang="en-US" altLang="ja-JP" sz="3600" dirty="0" err="1" smtClean="0">
                <a:latin typeface="ヒラギノ角ゴ Std W8"/>
                <a:ea typeface="ヒラギノ角ゴ Std W8"/>
              </a:rPr>
              <a:t>Rn</a:t>
            </a:r>
            <a:r>
              <a:rPr lang="en-US" altLang="ja-JP" sz="3600" dirty="0" smtClean="0">
                <a:latin typeface="ヒラギノ角ゴ Std W8"/>
                <a:ea typeface="ヒラギノ角ゴ Std W8"/>
              </a:rPr>
              <a:t> daughters and </a:t>
            </a:r>
            <a:r>
              <a:rPr lang="en-US" altLang="ja-JP" sz="3600" u="sng" dirty="0" smtClean="0">
                <a:uFill>
                  <a:solidFill>
                    <a:srgbClr val="FF0000"/>
                  </a:solidFill>
                </a:uFill>
                <a:latin typeface="ヒラギノ角ゴ Std W8"/>
                <a:ea typeface="ヒラギノ角ゴ Std W8"/>
              </a:rPr>
              <a:t>quality control against </a:t>
            </a:r>
            <a:r>
              <a:rPr lang="en-US" altLang="ja-JP" sz="3600" u="sng" dirty="0" err="1" smtClean="0">
                <a:uFill>
                  <a:solidFill>
                    <a:srgbClr val="FF0000"/>
                  </a:solidFill>
                </a:uFill>
                <a:latin typeface="ヒラギノ角ゴ Std W8"/>
                <a:ea typeface="ヒラギノ角ゴ Std W8"/>
              </a:rPr>
              <a:t>Rn</a:t>
            </a:r>
            <a:r>
              <a:rPr lang="en-US" altLang="ja-JP" sz="3600" u="sng" dirty="0" smtClean="0">
                <a:uFill>
                  <a:solidFill>
                    <a:srgbClr val="FF0000"/>
                  </a:solidFill>
                </a:uFill>
                <a:latin typeface="ヒラギノ角ゴ Std W8"/>
                <a:ea typeface="ヒラギノ角ゴ Std W8"/>
              </a:rPr>
              <a:t> </a:t>
            </a:r>
            <a:r>
              <a:rPr lang="en-US" altLang="ja-JP" sz="3600" dirty="0" smtClean="0">
                <a:latin typeface="ヒラギノ角ゴ Std W8"/>
                <a:ea typeface="ヒラギノ角ゴ Std W8"/>
              </a:rPr>
              <a:t>to prevent it being mixed into again.</a:t>
            </a:r>
            <a:endParaRPr kumimoji="1" lang="ja-JP" altLang="en-US" sz="3600" dirty="0">
              <a:latin typeface="ヒラギノ角ゴ Std W8"/>
              <a:ea typeface="ヒラギノ角ゴ Std W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16482 " pathEditMode="relative" ptsTypes="AA">
                                      <p:cBhvr>
                                        <p:cTn id="6" dur="1000" fill="hold"/>
                                        <p:tgtEl>
                                          <p:spTgt spid="15"/>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16482 " pathEditMode="relative" ptsTypes="AA">
                                      <p:cBhvr>
                                        <p:cTn id="8" dur="1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 0.16482 " pathEditMode="relative" ptsTypes="AA">
                                      <p:cBhvr>
                                        <p:cTn id="10" dur="1000" fill="hold"/>
                                        <p:tgtEl>
                                          <p:spTgt spid="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 0.16482 " pathEditMode="relative" ptsTypes="AA">
                                      <p:cBhvr>
                                        <p:cTn id="12" dur="10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 0.16482 " pathEditMode="relative" ptsTypes="AA">
                                      <p:cBhvr>
                                        <p:cTn id="14" dur="1000" fill="hold"/>
                                        <p:tgtEl>
                                          <p:spTgt spid="12"/>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 0.16482 " pathEditMode="relative" ptsTypes="AA">
                                      <p:cBhvr>
                                        <p:cTn id="16" dur="1000" fill="hold"/>
                                        <p:tgtEl>
                                          <p:spTgt spid="13"/>
                                        </p:tgtEl>
                                        <p:attrNameLst>
                                          <p:attrName>ppt_x</p:attrName>
                                          <p:attrName>ppt_y</p:attrName>
                                        </p:attrNameLst>
                                      </p:cBhvr>
                                    </p:animMotion>
                                  </p:childTnLst>
                                </p:cTn>
                              </p:par>
                              <p:par>
                                <p:cTn id="17" presetID="23" presetClass="entr" presetSubtype="16"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p:bldP spid="11" grpId="0"/>
      <p:bldP spid="12" grpId="0" animBg="1"/>
      <p:bldP spid="13" grpId="0"/>
      <p:bldP spid="7" grpId="1"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Summary</a:t>
            </a:r>
            <a:endParaRPr lang="ja-JP" altLang="en-US" dirty="0"/>
          </a:p>
        </p:txBody>
      </p:sp>
      <p:sp>
        <p:nvSpPr>
          <p:cNvPr id="3" name="コンテンツ プレースホルダ 2"/>
          <p:cNvSpPr>
            <a:spLocks noGrp="1"/>
          </p:cNvSpPr>
          <p:nvPr>
            <p:ph idx="1"/>
          </p:nvPr>
        </p:nvSpPr>
        <p:spPr>
          <a:xfrm>
            <a:off x="457200" y="1600200"/>
            <a:ext cx="8407400" cy="4914900"/>
          </a:xfrm>
        </p:spPr>
        <p:txBody>
          <a:bodyPr>
            <a:normAutofit fontScale="77500" lnSpcReduction="20000"/>
          </a:bodyPr>
          <a:lstStyle/>
          <a:p>
            <a:r>
              <a:rPr lang="en-US" altLang="ja-JP" dirty="0" smtClean="0"/>
              <a:t>We can discriminate alpha like events and gamma like events using </a:t>
            </a:r>
            <a:r>
              <a:rPr lang="en-US" altLang="ja-JP" u="sng" dirty="0" smtClean="0">
                <a:uFill>
                  <a:solidFill>
                    <a:srgbClr val="FF0000"/>
                  </a:solidFill>
                </a:uFill>
              </a:rPr>
              <a:t>50ns time constant criteria </a:t>
            </a:r>
            <a:r>
              <a:rPr lang="en-US" altLang="ja-JP" dirty="0" smtClean="0"/>
              <a:t>for over 150keV events. </a:t>
            </a:r>
          </a:p>
          <a:p>
            <a:r>
              <a:rPr lang="en-US" altLang="ja-JP" dirty="0" smtClean="0"/>
              <a:t>There are about </a:t>
            </a:r>
            <a:r>
              <a:rPr lang="en-US" altLang="ja-JP" u="sng" dirty="0" smtClean="0">
                <a:uFill>
                  <a:solidFill>
                    <a:srgbClr val="FF0000"/>
                  </a:solidFill>
                </a:uFill>
              </a:rPr>
              <a:t>88.3mcps alphas background </a:t>
            </a:r>
            <a:r>
              <a:rPr lang="en-US" altLang="ja-JP" dirty="0" smtClean="0"/>
              <a:t>in total.</a:t>
            </a:r>
          </a:p>
          <a:p>
            <a:r>
              <a:rPr lang="en-US" altLang="ja-JP" dirty="0" smtClean="0"/>
              <a:t>Of them, as for the high energy part Rn222,Po218,Po214 in radon chain are dominant.</a:t>
            </a:r>
          </a:p>
          <a:p>
            <a:pPr lvl="1"/>
            <a:r>
              <a:rPr lang="en-US" altLang="ja-JP" dirty="0" smtClean="0"/>
              <a:t>If we assume secular equilibrium, </a:t>
            </a:r>
            <a:r>
              <a:rPr lang="en-US" altLang="ja-JP" u="sng" dirty="0" smtClean="0">
                <a:uFill>
                  <a:solidFill>
                    <a:srgbClr val="FF0000"/>
                  </a:solidFill>
                </a:uFill>
              </a:rPr>
              <a:t>7.33±0.01(stat.)±2.62(sys.)mBq</a:t>
            </a:r>
          </a:p>
          <a:p>
            <a:r>
              <a:rPr lang="en-US" altLang="ja-JP" dirty="0" smtClean="0"/>
              <a:t>We can see a peak at 4MeV in the energy spectrum.</a:t>
            </a:r>
          </a:p>
          <a:p>
            <a:pPr lvl="1"/>
            <a:r>
              <a:rPr lang="en-US" altLang="ja-JP" dirty="0" smtClean="0"/>
              <a:t>I succeed to identify the cause as </a:t>
            </a:r>
            <a:r>
              <a:rPr lang="en-US" altLang="ja-JP" u="sng" dirty="0" smtClean="0">
                <a:uFill>
                  <a:solidFill>
                    <a:srgbClr val="FF0000"/>
                  </a:solidFill>
                </a:uFill>
              </a:rPr>
              <a:t>Pb210 attached to the surface of the anoxic copper used as a PMT holder.</a:t>
            </a:r>
          </a:p>
          <a:p>
            <a:pPr lvl="1"/>
            <a:r>
              <a:rPr lang="en-US" altLang="ja-JP" dirty="0" smtClean="0"/>
              <a:t>From comparison between data and MC, total amount of the surface Pb210 was estimated at </a:t>
            </a:r>
            <a:r>
              <a:rPr lang="en-US" altLang="ja-JP" u="sng" dirty="0" smtClean="0">
                <a:uFill>
                  <a:solidFill>
                    <a:srgbClr val="FF0000"/>
                  </a:solidFill>
                </a:uFill>
              </a:rPr>
              <a:t>25±4mBq</a:t>
            </a:r>
            <a:r>
              <a:rPr lang="en-US" altLang="ja-JP" dirty="0" smtClean="0"/>
              <a:t>.</a:t>
            </a:r>
          </a:p>
          <a:p>
            <a:r>
              <a:rPr lang="en-US" altLang="ja-JP" dirty="0" smtClean="0"/>
              <a:t>Now, we are already carrying out our refurbishment works.</a:t>
            </a:r>
          </a:p>
          <a:p>
            <a:pPr lvl="1"/>
            <a:r>
              <a:rPr lang="en-US" altLang="ja-JP" dirty="0" smtClean="0">
                <a:uFill>
                  <a:solidFill>
                    <a:srgbClr val="FF0000"/>
                  </a:solidFill>
                </a:uFill>
              </a:rPr>
              <a:t>Electrostatic polishing on Cu </a:t>
            </a:r>
            <a:r>
              <a:rPr lang="en-US" altLang="ja-JP" dirty="0" smtClean="0"/>
              <a:t>to remove </a:t>
            </a:r>
            <a:r>
              <a:rPr lang="en-US" altLang="ja-JP" dirty="0" err="1" smtClean="0"/>
              <a:t>Rn</a:t>
            </a:r>
            <a:r>
              <a:rPr lang="en-US" altLang="ja-JP" dirty="0" smtClean="0"/>
              <a:t> daughters</a:t>
            </a:r>
          </a:p>
          <a:p>
            <a:pPr lvl="1"/>
            <a:r>
              <a:rPr lang="en-US" altLang="ja-JP" dirty="0" smtClean="0">
                <a:uFill>
                  <a:solidFill>
                    <a:srgbClr val="FF0000"/>
                  </a:solidFill>
                </a:uFill>
              </a:rPr>
              <a:t>quality control against </a:t>
            </a:r>
            <a:r>
              <a:rPr lang="en-US" altLang="ja-JP" dirty="0" err="1" smtClean="0">
                <a:uFill>
                  <a:solidFill>
                    <a:srgbClr val="FF0000"/>
                  </a:solidFill>
                </a:uFill>
              </a:rPr>
              <a:t>Rn</a:t>
            </a:r>
            <a:r>
              <a:rPr lang="en-US" altLang="ja-JP" dirty="0" smtClean="0">
                <a:uFill>
                  <a:solidFill>
                    <a:srgbClr val="FF0000"/>
                  </a:solidFill>
                </a:uFill>
              </a:rPr>
              <a:t>.</a:t>
            </a:r>
            <a:endParaRPr lang="en-US" altLang="ja-JP" dirty="0" smtClean="0"/>
          </a:p>
          <a:p>
            <a:pPr lvl="1"/>
            <a:endParaRPr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05100"/>
            <a:ext cx="8229600" cy="1143000"/>
          </a:xfrm>
        </p:spPr>
        <p:txBody>
          <a:bodyPr/>
          <a:lstStyle/>
          <a:p>
            <a:r>
              <a:rPr lang="en-US" altLang="ja-JP" dirty="0" smtClean="0">
                <a:latin typeface="ヒラギノ角ゴ Std W8"/>
                <a:ea typeface="ヒラギノ角ゴ Std W8"/>
              </a:rPr>
              <a:t>Dark matter</a:t>
            </a:r>
            <a:endParaRPr lang="ja-JP" altLang="en-US" dirty="0">
              <a:latin typeface="ヒラギノ角ゴ Std W8"/>
              <a:ea typeface="ヒラギノ角ゴ Std W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3616950" y="1152402"/>
            <a:ext cx="5107950" cy="4464727"/>
          </a:xfrm>
          <a:prstGeom prst="rect">
            <a:avLst/>
          </a:prstGeom>
          <a:ln>
            <a:solidFill>
              <a:schemeClr val="tx1"/>
            </a:solidFill>
          </a:ln>
        </p:spPr>
      </p:pic>
      <p:sp>
        <p:nvSpPr>
          <p:cNvPr id="2" name="タイトル 1"/>
          <p:cNvSpPr>
            <a:spLocks noGrp="1"/>
          </p:cNvSpPr>
          <p:nvPr>
            <p:ph type="title"/>
          </p:nvPr>
        </p:nvSpPr>
        <p:spPr>
          <a:xfrm>
            <a:off x="393700" y="9402"/>
            <a:ext cx="8229600" cy="1143000"/>
          </a:xfrm>
        </p:spPr>
        <p:txBody>
          <a:bodyPr/>
          <a:lstStyle/>
          <a:p>
            <a:r>
              <a:rPr lang="en-US" altLang="ja-JP" dirty="0" smtClean="0"/>
              <a:t>Dark matter</a:t>
            </a:r>
            <a:endParaRPr lang="ja-JP" altLang="en-US" dirty="0"/>
          </a:p>
        </p:txBody>
      </p:sp>
      <p:sp>
        <p:nvSpPr>
          <p:cNvPr id="5" name="テキスト ボックス 4"/>
          <p:cNvSpPr txBox="1"/>
          <p:nvPr/>
        </p:nvSpPr>
        <p:spPr>
          <a:xfrm>
            <a:off x="5640228" y="1974448"/>
            <a:ext cx="1827180" cy="369332"/>
          </a:xfrm>
          <a:prstGeom prst="rect">
            <a:avLst/>
          </a:prstGeom>
          <a:noFill/>
        </p:spPr>
        <p:txBody>
          <a:bodyPr wrap="square" rtlCol="0">
            <a:spAutoFit/>
          </a:bodyPr>
          <a:lstStyle/>
          <a:p>
            <a:r>
              <a:rPr lang="en-US" altLang="ja-JP" dirty="0" smtClean="0">
                <a:solidFill>
                  <a:srgbClr val="FF0000"/>
                </a:solidFill>
              </a:rPr>
              <a:t>Observed value</a:t>
            </a:r>
            <a:endParaRPr kumimoji="1" lang="ja-JP" altLang="en-US" dirty="0">
              <a:solidFill>
                <a:srgbClr val="FF0000"/>
              </a:solidFill>
            </a:endParaRPr>
          </a:p>
        </p:txBody>
      </p:sp>
      <p:sp>
        <p:nvSpPr>
          <p:cNvPr id="6" name="テキスト ボックス 5"/>
          <p:cNvSpPr txBox="1"/>
          <p:nvPr/>
        </p:nvSpPr>
        <p:spPr>
          <a:xfrm>
            <a:off x="4893278" y="3734628"/>
            <a:ext cx="3875443" cy="369332"/>
          </a:xfrm>
          <a:prstGeom prst="rect">
            <a:avLst/>
          </a:prstGeom>
          <a:noFill/>
        </p:spPr>
        <p:txBody>
          <a:bodyPr wrap="square" rtlCol="0">
            <a:spAutoFit/>
          </a:bodyPr>
          <a:lstStyle/>
          <a:p>
            <a:r>
              <a:rPr kumimoji="1" lang="en-US" altLang="ja-JP" dirty="0" smtClean="0"/>
              <a:t>Can be explained by optical observation</a:t>
            </a:r>
            <a:endParaRPr kumimoji="1" lang="ja-JP" altLang="en-US" dirty="0"/>
          </a:p>
        </p:txBody>
      </p:sp>
      <p:sp>
        <p:nvSpPr>
          <p:cNvPr id="7" name="テキスト ボックス 6"/>
          <p:cNvSpPr txBox="1"/>
          <p:nvPr/>
        </p:nvSpPr>
        <p:spPr>
          <a:xfrm>
            <a:off x="5417410" y="2794828"/>
            <a:ext cx="3351312" cy="369332"/>
          </a:xfrm>
          <a:prstGeom prst="rect">
            <a:avLst/>
          </a:prstGeom>
          <a:noFill/>
        </p:spPr>
        <p:txBody>
          <a:bodyPr wrap="square" rtlCol="0">
            <a:spAutoFit/>
          </a:bodyPr>
          <a:lstStyle/>
          <a:p>
            <a:r>
              <a:rPr lang="en-US" altLang="ja-JP" u="sng" dirty="0" smtClean="0">
                <a:solidFill>
                  <a:srgbClr val="0000FF"/>
                </a:solidFill>
                <a:uFill>
                  <a:solidFill>
                    <a:srgbClr val="FF0000"/>
                  </a:solidFill>
                </a:uFill>
              </a:rPr>
              <a:t>Can be explained by dark mater</a:t>
            </a:r>
            <a:endParaRPr kumimoji="1" lang="ja-JP" altLang="en-US" u="sng" dirty="0">
              <a:solidFill>
                <a:srgbClr val="0000FF"/>
              </a:solidFill>
              <a:uFill>
                <a:solidFill>
                  <a:srgbClr val="FF0000"/>
                </a:solidFill>
              </a:uFill>
            </a:endParaRPr>
          </a:p>
        </p:txBody>
      </p:sp>
      <p:pic>
        <p:nvPicPr>
          <p:cNvPr id="11" name="図 10"/>
          <p:cNvPicPr>
            <a:picLocks noChangeAspect="1"/>
          </p:cNvPicPr>
          <p:nvPr/>
        </p:nvPicPr>
        <p:blipFill>
          <a:blip r:embed="rId4"/>
          <a:stretch>
            <a:fillRect/>
          </a:stretch>
        </p:blipFill>
        <p:spPr>
          <a:xfrm>
            <a:off x="457200" y="1152402"/>
            <a:ext cx="2600688" cy="3120825"/>
          </a:xfrm>
          <a:prstGeom prst="rect">
            <a:avLst/>
          </a:prstGeom>
        </p:spPr>
      </p:pic>
      <p:pic>
        <p:nvPicPr>
          <p:cNvPr id="15" name="図 14"/>
          <p:cNvPicPr>
            <a:picLocks noChangeAspect="1"/>
          </p:cNvPicPr>
          <p:nvPr/>
        </p:nvPicPr>
        <p:blipFill>
          <a:blip r:embed="rId5"/>
          <a:stretch>
            <a:fillRect/>
          </a:stretch>
        </p:blipFill>
        <p:spPr>
          <a:xfrm>
            <a:off x="38100" y="4687668"/>
            <a:ext cx="2540000" cy="1275128"/>
          </a:xfrm>
          <a:prstGeom prst="rect">
            <a:avLst/>
          </a:prstGeom>
          <a:ln w="38100" cmpd="sng">
            <a:solidFill>
              <a:schemeClr val="bg1">
                <a:lumMod val="85000"/>
              </a:schemeClr>
            </a:solidFill>
          </a:ln>
        </p:spPr>
      </p:pic>
      <p:pic>
        <p:nvPicPr>
          <p:cNvPr id="16" name="図 15"/>
          <p:cNvPicPr>
            <a:picLocks noChangeAspect="1"/>
          </p:cNvPicPr>
          <p:nvPr/>
        </p:nvPicPr>
        <p:blipFill>
          <a:blip r:embed="rId6"/>
          <a:stretch>
            <a:fillRect/>
          </a:stretch>
        </p:blipFill>
        <p:spPr>
          <a:xfrm>
            <a:off x="1998050" y="4683342"/>
            <a:ext cx="2446950" cy="1765300"/>
          </a:xfrm>
          <a:prstGeom prst="rect">
            <a:avLst/>
          </a:prstGeom>
          <a:ln w="38100" cmpd="sng">
            <a:solidFill>
              <a:schemeClr val="bg1">
                <a:lumMod val="85000"/>
              </a:schemeClr>
            </a:solidFill>
          </a:ln>
        </p:spPr>
      </p:pic>
      <p:pic>
        <p:nvPicPr>
          <p:cNvPr id="17" name="図 16"/>
          <p:cNvPicPr>
            <a:picLocks noChangeAspect="1"/>
          </p:cNvPicPr>
          <p:nvPr/>
        </p:nvPicPr>
        <p:blipFill>
          <a:blip r:embed="rId7"/>
          <a:stretch>
            <a:fillRect/>
          </a:stretch>
        </p:blipFill>
        <p:spPr>
          <a:xfrm>
            <a:off x="38100" y="5444621"/>
            <a:ext cx="2819656" cy="1413379"/>
          </a:xfrm>
          <a:prstGeom prst="rect">
            <a:avLst/>
          </a:prstGeom>
        </p:spPr>
      </p:pic>
      <p:sp>
        <p:nvSpPr>
          <p:cNvPr id="18" name="正方形/長方形 17"/>
          <p:cNvSpPr/>
          <p:nvPr/>
        </p:nvSpPr>
        <p:spPr>
          <a:xfrm>
            <a:off x="4168795" y="5986977"/>
            <a:ext cx="5236465" cy="646331"/>
          </a:xfrm>
          <a:prstGeom prst="rect">
            <a:avLst/>
          </a:prstGeom>
        </p:spPr>
        <p:txBody>
          <a:bodyPr wrap="square">
            <a:spAutoFit/>
          </a:bodyPr>
          <a:lstStyle/>
          <a:p>
            <a:pPr lvl="1"/>
            <a:r>
              <a:rPr lang="en-US" altLang="ja-JP" dirty="0" smtClean="0"/>
              <a:t>WIMP (Weakly Interactive Massive Particle)</a:t>
            </a:r>
          </a:p>
          <a:p>
            <a:pPr lvl="2"/>
            <a:r>
              <a:rPr lang="en-US" altLang="ja-JP" u="sng" dirty="0" smtClean="0">
                <a:uFill>
                  <a:solidFill>
                    <a:srgbClr val="FF0000"/>
                  </a:solidFill>
                </a:uFill>
              </a:rPr>
              <a:t>Super symmetry particle</a:t>
            </a:r>
            <a:r>
              <a:rPr lang="en-US" altLang="ja-JP" dirty="0" smtClean="0"/>
              <a:t>(</a:t>
            </a:r>
            <a:r>
              <a:rPr lang="ja-JP" altLang="en-US" dirty="0" smtClean="0"/>
              <a:t>超対称性粒子</a:t>
            </a:r>
            <a:r>
              <a:rPr lang="en-US" altLang="ja-JP" dirty="0" smtClean="0"/>
              <a:t>)</a:t>
            </a:r>
          </a:p>
        </p:txBody>
      </p:sp>
      <p:sp>
        <p:nvSpPr>
          <p:cNvPr id="19" name="テキスト ボックス 18"/>
          <p:cNvSpPr txBox="1"/>
          <p:nvPr/>
        </p:nvSpPr>
        <p:spPr>
          <a:xfrm>
            <a:off x="4406900" y="5617129"/>
            <a:ext cx="3843465" cy="369848"/>
          </a:xfrm>
          <a:prstGeom prst="rect">
            <a:avLst/>
          </a:prstGeom>
          <a:noFill/>
        </p:spPr>
        <p:txBody>
          <a:bodyPr wrap="square" rtlCol="0">
            <a:spAutoFit/>
          </a:bodyPr>
          <a:lstStyle/>
          <a:p>
            <a:r>
              <a:rPr kumimoji="1" lang="en-US" altLang="ja-JP" dirty="0" smtClean="0"/>
              <a:t>Candidate of dark matter</a:t>
            </a:r>
            <a:endParaRPr kumimoji="1" lang="ja-JP" altLang="en-US" dirty="0"/>
          </a:p>
        </p:txBody>
      </p:sp>
      <p:sp>
        <p:nvSpPr>
          <p:cNvPr id="22" name="テキスト ボックス 21"/>
          <p:cNvSpPr txBox="1"/>
          <p:nvPr/>
        </p:nvSpPr>
        <p:spPr>
          <a:xfrm>
            <a:off x="38100" y="4643652"/>
            <a:ext cx="1826141" cy="369332"/>
          </a:xfrm>
          <a:prstGeom prst="rect">
            <a:avLst/>
          </a:prstGeom>
          <a:noFill/>
        </p:spPr>
        <p:txBody>
          <a:bodyPr wrap="none" rtlCol="0">
            <a:spAutoFit/>
          </a:bodyPr>
          <a:lstStyle/>
          <a:p>
            <a:r>
              <a:rPr kumimoji="1" lang="en-US" altLang="ja-JP" dirty="0" smtClean="0">
                <a:solidFill>
                  <a:schemeClr val="bg1"/>
                </a:solidFill>
              </a:rPr>
              <a:t>Gravitational lens</a:t>
            </a:r>
            <a:endParaRPr kumimoji="1" lang="ja-JP" altLang="en-US" dirty="0">
              <a:solidFill>
                <a:schemeClr val="bg1"/>
              </a:solidFill>
            </a:endParaRPr>
          </a:p>
        </p:txBody>
      </p:sp>
      <p:sp>
        <p:nvSpPr>
          <p:cNvPr id="23" name="正方形/長方形 22"/>
          <p:cNvSpPr/>
          <p:nvPr/>
        </p:nvSpPr>
        <p:spPr>
          <a:xfrm>
            <a:off x="2001990" y="4621518"/>
            <a:ext cx="1435760" cy="369332"/>
          </a:xfrm>
          <a:prstGeom prst="rect">
            <a:avLst/>
          </a:prstGeom>
        </p:spPr>
        <p:txBody>
          <a:bodyPr wrap="none">
            <a:spAutoFit/>
          </a:bodyPr>
          <a:lstStyle/>
          <a:p>
            <a:r>
              <a:rPr lang="en-US" altLang="ja-JP" dirty="0" smtClean="0">
                <a:solidFill>
                  <a:schemeClr val="bg1"/>
                </a:solidFill>
              </a:rPr>
              <a:t>Bullet Cluster</a:t>
            </a:r>
            <a:endParaRPr lang="ja-JP" altLang="en-US" dirty="0">
              <a:solidFill>
                <a:schemeClr val="bg1"/>
              </a:solidFill>
            </a:endParaRPr>
          </a:p>
        </p:txBody>
      </p:sp>
      <p:sp>
        <p:nvSpPr>
          <p:cNvPr id="24" name="テキスト ボックス 23"/>
          <p:cNvSpPr txBox="1"/>
          <p:nvPr/>
        </p:nvSpPr>
        <p:spPr>
          <a:xfrm>
            <a:off x="725967" y="5593464"/>
            <a:ext cx="1521244" cy="369332"/>
          </a:xfrm>
          <a:prstGeom prst="rect">
            <a:avLst/>
          </a:prstGeom>
          <a:noFill/>
        </p:spPr>
        <p:txBody>
          <a:bodyPr wrap="square" rtlCol="0">
            <a:spAutoFit/>
          </a:bodyPr>
          <a:lstStyle/>
          <a:p>
            <a:r>
              <a:rPr kumimoji="1" lang="en-US" altLang="ja-JP" dirty="0" smtClean="0">
                <a:solidFill>
                  <a:schemeClr val="bg1"/>
                </a:solidFill>
              </a:rPr>
              <a:t>WMAP</a:t>
            </a:r>
            <a:endParaRPr kumimoji="1" lang="ja-JP" altLang="en-US" dirty="0">
              <a:solidFill>
                <a:schemeClr val="bg1"/>
              </a:solidFill>
            </a:endParaRPr>
          </a:p>
        </p:txBody>
      </p:sp>
      <p:sp>
        <p:nvSpPr>
          <p:cNvPr id="25" name="テキスト ボックス 24"/>
          <p:cNvSpPr txBox="1"/>
          <p:nvPr/>
        </p:nvSpPr>
        <p:spPr>
          <a:xfrm>
            <a:off x="457200" y="3903895"/>
            <a:ext cx="2890983" cy="369332"/>
          </a:xfrm>
          <a:prstGeom prst="rect">
            <a:avLst/>
          </a:prstGeom>
          <a:solidFill>
            <a:schemeClr val="bg1"/>
          </a:solidFill>
        </p:spPr>
        <p:txBody>
          <a:bodyPr wrap="square" rtlCol="0">
            <a:spAutoFit/>
          </a:bodyPr>
          <a:lstStyle/>
          <a:p>
            <a:r>
              <a:rPr lang="en-US" altLang="ja-JP" dirty="0" smtClean="0"/>
              <a:t>Composition of the universe</a:t>
            </a:r>
            <a:endParaRPr kumimoji="1" lang="ja-JP" altLang="en-US" dirty="0"/>
          </a:p>
        </p:txBody>
      </p:sp>
      <p:sp>
        <p:nvSpPr>
          <p:cNvPr id="26" name="テキスト ボックス 25"/>
          <p:cNvSpPr txBox="1"/>
          <p:nvPr/>
        </p:nvSpPr>
        <p:spPr>
          <a:xfrm>
            <a:off x="1147150" y="2794828"/>
            <a:ext cx="1672506" cy="369332"/>
          </a:xfrm>
          <a:prstGeom prst="rect">
            <a:avLst/>
          </a:prstGeom>
          <a:solidFill>
            <a:srgbClr val="008000"/>
          </a:solidFill>
        </p:spPr>
        <p:txBody>
          <a:bodyPr wrap="square" rtlCol="0">
            <a:spAutoFit/>
          </a:bodyPr>
          <a:lstStyle/>
          <a:p>
            <a:r>
              <a:rPr kumimoji="1" lang="en-US" altLang="ja-JP" dirty="0" smtClean="0">
                <a:solidFill>
                  <a:schemeClr val="bg1"/>
                </a:solidFill>
              </a:rPr>
              <a:t>Dark energy</a:t>
            </a:r>
            <a:endParaRPr kumimoji="1" lang="ja-JP" altLang="en-US" dirty="0">
              <a:solidFill>
                <a:schemeClr val="bg1"/>
              </a:solidFill>
            </a:endParaRPr>
          </a:p>
        </p:txBody>
      </p:sp>
      <p:sp>
        <p:nvSpPr>
          <p:cNvPr id="27" name="テキスト ボックス 26"/>
          <p:cNvSpPr txBox="1"/>
          <p:nvPr/>
        </p:nvSpPr>
        <p:spPr>
          <a:xfrm>
            <a:off x="564897" y="2050648"/>
            <a:ext cx="1340103" cy="369332"/>
          </a:xfrm>
          <a:prstGeom prst="rect">
            <a:avLst/>
          </a:prstGeom>
          <a:solidFill>
            <a:srgbClr val="0000FF"/>
          </a:solidFill>
        </p:spPr>
        <p:txBody>
          <a:bodyPr wrap="square" rtlCol="0">
            <a:spAutoFit/>
          </a:bodyPr>
          <a:lstStyle/>
          <a:p>
            <a:r>
              <a:rPr kumimoji="1" lang="en-US" altLang="ja-JP" dirty="0" smtClean="0">
                <a:solidFill>
                  <a:schemeClr val="bg1"/>
                </a:solidFill>
              </a:rPr>
              <a:t>Dark </a:t>
            </a:r>
            <a:r>
              <a:rPr lang="en-US" altLang="ja-JP" dirty="0" smtClean="0">
                <a:solidFill>
                  <a:schemeClr val="bg1"/>
                </a:solidFill>
              </a:rPr>
              <a:t>matter</a:t>
            </a:r>
            <a:endParaRPr kumimoji="1" lang="ja-JP" altLang="en-US" dirty="0">
              <a:solidFill>
                <a:schemeClr val="bg1"/>
              </a:solidFill>
            </a:endParaRPr>
          </a:p>
        </p:txBody>
      </p:sp>
      <p:sp>
        <p:nvSpPr>
          <p:cNvPr id="29" name="テキスト ボックス 28"/>
          <p:cNvSpPr txBox="1"/>
          <p:nvPr/>
        </p:nvSpPr>
        <p:spPr>
          <a:xfrm>
            <a:off x="687867" y="1025402"/>
            <a:ext cx="2370021" cy="369332"/>
          </a:xfrm>
          <a:prstGeom prst="rect">
            <a:avLst/>
          </a:prstGeom>
          <a:solidFill>
            <a:schemeClr val="bg1"/>
          </a:solidFill>
        </p:spPr>
        <p:txBody>
          <a:bodyPr wrap="square" rtlCol="0">
            <a:spAutoFit/>
          </a:bodyPr>
          <a:lstStyle/>
          <a:p>
            <a:r>
              <a:rPr kumimoji="1" lang="en-US" altLang="ja-JP" dirty="0" smtClean="0"/>
              <a:t>Ordinary matter (4%)</a:t>
            </a: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0"/>
            <a:ext cx="8229600" cy="1143000"/>
          </a:xfrm>
        </p:spPr>
        <p:txBody>
          <a:bodyPr/>
          <a:lstStyle/>
          <a:p>
            <a:r>
              <a:rPr lang="en-US" altLang="ja-JP" dirty="0" smtClean="0">
                <a:latin typeface="ヒラギノ角ゴ Std W8"/>
                <a:ea typeface="ヒラギノ角ゴ Std W8"/>
              </a:rPr>
              <a:t>XMASS experiment</a:t>
            </a:r>
            <a:endParaRPr lang="ja-JP" altLang="en-US" dirty="0">
              <a:latin typeface="ヒラギノ角ゴ Std W8"/>
              <a:ea typeface="ヒラギノ角ゴ Std W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928702" y="3320652"/>
            <a:ext cx="2496546" cy="3392200"/>
          </a:xfrm>
          <a:prstGeom prst="rect">
            <a:avLst/>
          </a:prstGeom>
        </p:spPr>
      </p:pic>
      <p:sp>
        <p:nvSpPr>
          <p:cNvPr id="2" name="タイトル 1"/>
          <p:cNvSpPr>
            <a:spLocks noGrp="1"/>
          </p:cNvSpPr>
          <p:nvPr>
            <p:ph type="title"/>
          </p:nvPr>
        </p:nvSpPr>
        <p:spPr>
          <a:xfrm>
            <a:off x="457200" y="33338"/>
            <a:ext cx="8229600" cy="1143000"/>
          </a:xfrm>
        </p:spPr>
        <p:txBody>
          <a:bodyPr/>
          <a:lstStyle/>
          <a:p>
            <a:r>
              <a:rPr lang="en-US" altLang="ja-JP" dirty="0" smtClean="0"/>
              <a:t>XMASS experiment is …</a:t>
            </a:r>
            <a:endParaRPr lang="ja-JP" altLang="en-US" dirty="0"/>
          </a:p>
        </p:txBody>
      </p:sp>
      <p:sp>
        <p:nvSpPr>
          <p:cNvPr id="3" name="コンテンツ プレースホルダ 2"/>
          <p:cNvSpPr>
            <a:spLocks noGrp="1"/>
          </p:cNvSpPr>
          <p:nvPr>
            <p:ph idx="1"/>
          </p:nvPr>
        </p:nvSpPr>
        <p:spPr>
          <a:xfrm>
            <a:off x="88900" y="1192906"/>
            <a:ext cx="8890000" cy="1864121"/>
          </a:xfrm>
        </p:spPr>
        <p:txBody>
          <a:bodyPr>
            <a:normAutofit fontScale="70000" lnSpcReduction="20000"/>
          </a:bodyPr>
          <a:lstStyle/>
          <a:p>
            <a:r>
              <a:rPr lang="en-US" altLang="ja-JP" dirty="0" smtClean="0"/>
              <a:t>A versatile low background experiment using liquid xenon as a scintillator</a:t>
            </a:r>
          </a:p>
          <a:p>
            <a:r>
              <a:rPr lang="en-US" altLang="ja-JP" dirty="0" smtClean="0"/>
              <a:t>Ongoing from October 2010 for the realization of direct detection of dark matter.</a:t>
            </a:r>
          </a:p>
          <a:p>
            <a:r>
              <a:rPr lang="en-US" altLang="ja-JP" dirty="0" smtClean="0"/>
              <a:t>Was operated until May 2012, and searching of the dark matter and understanding of the detector was done.</a:t>
            </a:r>
            <a:endParaRPr lang="ja-JP" altLang="en-US" dirty="0"/>
          </a:p>
        </p:txBody>
      </p:sp>
      <p:pic>
        <p:nvPicPr>
          <p:cNvPr id="8" name="図 7"/>
          <p:cNvPicPr>
            <a:picLocks noChangeAspect="1"/>
          </p:cNvPicPr>
          <p:nvPr/>
        </p:nvPicPr>
        <p:blipFill>
          <a:blip r:embed="rId4"/>
          <a:stretch>
            <a:fillRect/>
          </a:stretch>
        </p:blipFill>
        <p:spPr>
          <a:xfrm>
            <a:off x="-254000" y="3403418"/>
            <a:ext cx="5394644" cy="3475121"/>
          </a:xfrm>
          <a:prstGeom prst="rect">
            <a:avLst/>
          </a:prstGeom>
        </p:spPr>
      </p:pic>
      <p:pic>
        <p:nvPicPr>
          <p:cNvPr id="9" name="図 8"/>
          <p:cNvPicPr>
            <a:picLocks noChangeAspect="1"/>
          </p:cNvPicPr>
          <p:nvPr/>
        </p:nvPicPr>
        <p:blipFill>
          <a:blip r:embed="rId5"/>
          <a:stretch>
            <a:fillRect/>
          </a:stretch>
        </p:blipFill>
        <p:spPr>
          <a:xfrm>
            <a:off x="6569785" y="3095127"/>
            <a:ext cx="2578100" cy="1864884"/>
          </a:xfrm>
          <a:prstGeom prst="rect">
            <a:avLst/>
          </a:prstGeom>
        </p:spPr>
      </p:pic>
      <p:sp>
        <p:nvSpPr>
          <p:cNvPr id="11" name="テキスト ボックス 10"/>
          <p:cNvSpPr txBox="1"/>
          <p:nvPr/>
        </p:nvSpPr>
        <p:spPr>
          <a:xfrm>
            <a:off x="7425248" y="5517830"/>
            <a:ext cx="1718752" cy="923330"/>
          </a:xfrm>
          <a:prstGeom prst="rect">
            <a:avLst/>
          </a:prstGeom>
          <a:noFill/>
        </p:spPr>
        <p:txBody>
          <a:bodyPr wrap="square" rtlCol="0">
            <a:spAutoFit/>
          </a:bodyPr>
          <a:lstStyle/>
          <a:p>
            <a:r>
              <a:rPr lang="en-US" altLang="ja-JP" dirty="0" smtClean="0"/>
              <a:t>PMT holder inserted 642 </a:t>
            </a:r>
            <a:r>
              <a:rPr lang="en-US" altLang="ja-JP" dirty="0" err="1" smtClean="0"/>
              <a:t>PMTs</a:t>
            </a:r>
            <a:endParaRPr kumimoji="1" lang="ja-JP" altLang="en-US" dirty="0"/>
          </a:p>
        </p:txBody>
      </p:sp>
      <p:sp>
        <p:nvSpPr>
          <p:cNvPr id="12" name="テキスト ボックス 11"/>
          <p:cNvSpPr txBox="1"/>
          <p:nvPr/>
        </p:nvSpPr>
        <p:spPr>
          <a:xfrm>
            <a:off x="6569785" y="3135986"/>
            <a:ext cx="2844800" cy="369332"/>
          </a:xfrm>
          <a:prstGeom prst="rect">
            <a:avLst/>
          </a:prstGeom>
          <a:noFill/>
        </p:spPr>
        <p:txBody>
          <a:bodyPr wrap="square" rtlCol="0">
            <a:spAutoFit/>
          </a:bodyPr>
          <a:lstStyle/>
          <a:p>
            <a:r>
              <a:rPr kumimoji="1" lang="en-US" altLang="ja-JP" dirty="0" smtClean="0">
                <a:solidFill>
                  <a:srgbClr val="0000FF"/>
                </a:solidFill>
              </a:rPr>
              <a:t>PMT 10789-11</a:t>
            </a:r>
            <a:endParaRPr kumimoji="1" lang="ja-JP" altLang="en-US" dirty="0">
              <a:solidFill>
                <a:srgbClr val="0000FF"/>
              </a:solidFill>
            </a:endParaRPr>
          </a:p>
        </p:txBody>
      </p:sp>
      <p:sp>
        <p:nvSpPr>
          <p:cNvPr id="13" name="テキスト ボックス 5"/>
          <p:cNvSpPr txBox="1">
            <a:spLocks noChangeArrowheads="1"/>
          </p:cNvSpPr>
          <p:nvPr/>
        </p:nvSpPr>
        <p:spPr bwMode="auto">
          <a:xfrm>
            <a:off x="3690572" y="3032322"/>
            <a:ext cx="2900143" cy="1200328"/>
          </a:xfrm>
          <a:prstGeom prst="rect">
            <a:avLst/>
          </a:prstGeom>
          <a:solidFill>
            <a:schemeClr val="bg1"/>
          </a:solidFill>
          <a:ln w="9525">
            <a:solidFill>
              <a:schemeClr val="tx1"/>
            </a:solidFill>
            <a:miter lim="800000"/>
            <a:headEnd/>
            <a:tailEn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400" dirty="0" smtClean="0">
                <a:latin typeface="+mn-ea"/>
              </a:rPr>
              <a:t>Total mass 835</a:t>
            </a:r>
            <a:r>
              <a:rPr kumimoji="1" lang="en-US" altLang="ja-JP" sz="2400" dirty="0" smtClean="0">
                <a:latin typeface="+mn-ea"/>
              </a:rPr>
              <a:t>kg</a:t>
            </a:r>
          </a:p>
          <a:p>
            <a:r>
              <a:rPr lang="en-US" altLang="ja-JP" sz="2400" dirty="0" smtClean="0">
                <a:latin typeface="+mn-ea"/>
              </a:rPr>
              <a:t>Effective mass100kg</a:t>
            </a:r>
          </a:p>
          <a:p>
            <a:r>
              <a:rPr lang="en-US" altLang="ja-JP" sz="2400" dirty="0" smtClean="0">
                <a:latin typeface="+mn-ea"/>
              </a:rPr>
              <a:t>Diameter 80cm (</a:t>
            </a:r>
            <a:r>
              <a:rPr lang="en-US" altLang="ja-JP" sz="2400" dirty="0" err="1" smtClean="0">
                <a:latin typeface="+mn-ea"/>
              </a:rPr>
              <a:t>LXe</a:t>
            </a:r>
            <a:r>
              <a:rPr lang="en-US" altLang="ja-JP" sz="2400" dirty="0" smtClean="0">
                <a:latin typeface="+mn-ea"/>
              </a:rPr>
              <a:t>)</a:t>
            </a:r>
            <a:endParaRPr kumimoji="1" lang="en-US" altLang="ja-JP" sz="2400" dirty="0">
              <a:latin typeface="+mn-ea"/>
            </a:endParaRPr>
          </a:p>
        </p:txBody>
      </p:sp>
      <p:sp>
        <p:nvSpPr>
          <p:cNvPr id="14" name="テキスト ボックス 13"/>
          <p:cNvSpPr txBox="1"/>
          <p:nvPr/>
        </p:nvSpPr>
        <p:spPr>
          <a:xfrm>
            <a:off x="254000" y="3320652"/>
            <a:ext cx="1079500" cy="646331"/>
          </a:xfrm>
          <a:prstGeom prst="rect">
            <a:avLst/>
          </a:prstGeom>
          <a:noFill/>
        </p:spPr>
        <p:txBody>
          <a:bodyPr wrap="square" rtlCol="0">
            <a:spAutoFit/>
          </a:bodyPr>
          <a:lstStyle/>
          <a:p>
            <a:r>
              <a:rPr lang="en-US" altLang="ja-JP" dirty="0" smtClean="0"/>
              <a:t>Water tank </a:t>
            </a:r>
            <a:endParaRPr kumimoji="1" lang="ja-JP" altLang="en-US" dirty="0"/>
          </a:p>
        </p:txBody>
      </p:sp>
      <p:sp>
        <p:nvSpPr>
          <p:cNvPr id="15" name="テキスト ボックス 14"/>
          <p:cNvSpPr txBox="1"/>
          <p:nvPr/>
        </p:nvSpPr>
        <p:spPr>
          <a:xfrm>
            <a:off x="2768082" y="4258566"/>
            <a:ext cx="1173981" cy="369332"/>
          </a:xfrm>
          <a:prstGeom prst="rect">
            <a:avLst/>
          </a:prstGeom>
          <a:noFill/>
        </p:spPr>
        <p:txBody>
          <a:bodyPr wrap="square" rtlCol="0">
            <a:spAutoFit/>
          </a:bodyPr>
          <a:lstStyle/>
          <a:p>
            <a:r>
              <a:rPr lang="en-US" altLang="ja-JP" dirty="0" smtClean="0"/>
              <a:t>OVC/IVC</a:t>
            </a:r>
            <a:endParaRPr kumimoji="1" lang="ja-JP" altLang="en-US" dirty="0"/>
          </a:p>
        </p:txBody>
      </p:sp>
      <p:cxnSp>
        <p:nvCxnSpPr>
          <p:cNvPr id="17" name="直線コネクタ 16"/>
          <p:cNvCxnSpPr/>
          <p:nvPr/>
        </p:nvCxnSpPr>
        <p:spPr>
          <a:xfrm flipV="1">
            <a:off x="1278467" y="4762501"/>
            <a:ext cx="2689514" cy="14393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1278467" y="5329767"/>
            <a:ext cx="2607733" cy="129116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3903132" y="4336314"/>
            <a:ext cx="2239435" cy="120691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3903132" y="6441160"/>
            <a:ext cx="2311401" cy="90873"/>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17800"/>
            <a:ext cx="8229600" cy="1143000"/>
          </a:xfrm>
        </p:spPr>
        <p:txBody>
          <a:bodyPr/>
          <a:lstStyle/>
          <a:p>
            <a:r>
              <a:rPr lang="en-US" altLang="ja-JP" dirty="0" smtClean="0">
                <a:latin typeface="ヒラギノ角ゴ Std W8"/>
                <a:ea typeface="ヒラギノ角ゴ Std W8"/>
              </a:rPr>
              <a:t>DAQ systems</a:t>
            </a:r>
            <a:endParaRPr lang="ja-JP" altLang="en-US" dirty="0">
              <a:latin typeface="ヒラギノ角ゴ Std W8"/>
              <a:ea typeface="ヒラギノ角ゴ Std W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18524" y="694888"/>
            <a:ext cx="7446424" cy="4906109"/>
          </a:xfrm>
          <a:prstGeom prst="rect">
            <a:avLst/>
          </a:prstGeom>
        </p:spPr>
      </p:pic>
      <p:sp>
        <p:nvSpPr>
          <p:cNvPr id="7" name="正方形/長方形 6"/>
          <p:cNvSpPr/>
          <p:nvPr/>
        </p:nvSpPr>
        <p:spPr>
          <a:xfrm>
            <a:off x="1346200" y="711200"/>
            <a:ext cx="5302882" cy="8334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27000"/>
            <a:ext cx="8229600" cy="1143000"/>
          </a:xfrm>
        </p:spPr>
        <p:txBody>
          <a:bodyPr/>
          <a:lstStyle/>
          <a:p>
            <a:r>
              <a:rPr lang="en-US" altLang="ja-JP" dirty="0" smtClean="0"/>
              <a:t>DAQ system</a:t>
            </a:r>
            <a:endParaRPr lang="ja-JP" altLang="en-US" dirty="0"/>
          </a:p>
        </p:txBody>
      </p:sp>
      <p:sp>
        <p:nvSpPr>
          <p:cNvPr id="8" name="テキスト ボックス 7"/>
          <p:cNvSpPr txBox="1"/>
          <p:nvPr/>
        </p:nvSpPr>
        <p:spPr>
          <a:xfrm>
            <a:off x="1219200" y="5063688"/>
            <a:ext cx="1790700" cy="523220"/>
          </a:xfrm>
          <a:prstGeom prst="rect">
            <a:avLst/>
          </a:prstGeom>
          <a:solidFill>
            <a:schemeClr val="bg1"/>
          </a:solidFill>
        </p:spPr>
        <p:txBody>
          <a:bodyPr wrap="square" rtlCol="0">
            <a:spAutoFit/>
          </a:bodyPr>
          <a:lstStyle/>
          <a:p>
            <a:r>
              <a:rPr kumimoji="1" lang="en-US" altLang="ja-JP" sz="1400" b="1" dirty="0" smtClean="0"/>
              <a:t>Trigger is generated from ATM HITSUM</a:t>
            </a:r>
            <a:endParaRPr kumimoji="1" lang="ja-JP" altLang="en-US" sz="1400" b="1" dirty="0"/>
          </a:p>
        </p:txBody>
      </p:sp>
      <p:sp>
        <p:nvSpPr>
          <p:cNvPr id="9" name="正方形/長方形 8"/>
          <p:cNvSpPr/>
          <p:nvPr/>
        </p:nvSpPr>
        <p:spPr>
          <a:xfrm>
            <a:off x="5422900" y="2769711"/>
            <a:ext cx="469900" cy="8334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stretch>
            <a:fillRect/>
          </a:stretch>
        </p:blipFill>
        <p:spPr>
          <a:xfrm>
            <a:off x="6345506" y="1889845"/>
            <a:ext cx="525194" cy="1575582"/>
          </a:xfrm>
          <a:prstGeom prst="rect">
            <a:avLst/>
          </a:prstGeom>
        </p:spPr>
      </p:pic>
      <p:pic>
        <p:nvPicPr>
          <p:cNvPr id="11" name="図 10"/>
          <p:cNvPicPr>
            <a:picLocks noChangeAspect="1"/>
          </p:cNvPicPr>
          <p:nvPr/>
        </p:nvPicPr>
        <p:blipFill>
          <a:blip r:embed="rId4"/>
          <a:stretch>
            <a:fillRect/>
          </a:stretch>
        </p:blipFill>
        <p:spPr>
          <a:xfrm>
            <a:off x="6716053" y="1889845"/>
            <a:ext cx="525194" cy="1575582"/>
          </a:xfrm>
          <a:prstGeom prst="rect">
            <a:avLst/>
          </a:prstGeom>
        </p:spPr>
      </p:pic>
      <p:pic>
        <p:nvPicPr>
          <p:cNvPr id="12" name="図 11"/>
          <p:cNvPicPr>
            <a:picLocks noChangeAspect="1"/>
          </p:cNvPicPr>
          <p:nvPr/>
        </p:nvPicPr>
        <p:blipFill>
          <a:blip r:embed="rId4"/>
          <a:stretch>
            <a:fillRect/>
          </a:stretch>
        </p:blipFill>
        <p:spPr>
          <a:xfrm>
            <a:off x="7069406" y="1889845"/>
            <a:ext cx="525194" cy="1575582"/>
          </a:xfrm>
          <a:prstGeom prst="rect">
            <a:avLst/>
          </a:prstGeom>
        </p:spPr>
      </p:pic>
      <p:pic>
        <p:nvPicPr>
          <p:cNvPr id="13" name="図 12"/>
          <p:cNvPicPr>
            <a:picLocks noChangeAspect="1"/>
          </p:cNvPicPr>
          <p:nvPr/>
        </p:nvPicPr>
        <p:blipFill>
          <a:blip r:embed="rId4"/>
          <a:stretch>
            <a:fillRect/>
          </a:stretch>
        </p:blipFill>
        <p:spPr>
          <a:xfrm>
            <a:off x="7431356" y="1889845"/>
            <a:ext cx="525194" cy="1575582"/>
          </a:xfrm>
          <a:prstGeom prst="rect">
            <a:avLst/>
          </a:prstGeom>
        </p:spPr>
      </p:pic>
      <p:pic>
        <p:nvPicPr>
          <p:cNvPr id="14" name="図 13"/>
          <p:cNvPicPr>
            <a:picLocks noChangeAspect="1"/>
          </p:cNvPicPr>
          <p:nvPr/>
        </p:nvPicPr>
        <p:blipFill>
          <a:blip r:embed="rId4"/>
          <a:stretch>
            <a:fillRect/>
          </a:stretch>
        </p:blipFill>
        <p:spPr>
          <a:xfrm>
            <a:off x="7795553" y="1889845"/>
            <a:ext cx="525194" cy="1575582"/>
          </a:xfrm>
          <a:prstGeom prst="rect">
            <a:avLst/>
          </a:prstGeom>
        </p:spPr>
      </p:pic>
      <p:pic>
        <p:nvPicPr>
          <p:cNvPr id="15" name="図 14"/>
          <p:cNvPicPr>
            <a:picLocks noChangeAspect="1"/>
          </p:cNvPicPr>
          <p:nvPr/>
        </p:nvPicPr>
        <p:blipFill>
          <a:blip r:embed="rId4"/>
          <a:stretch>
            <a:fillRect/>
          </a:stretch>
        </p:blipFill>
        <p:spPr>
          <a:xfrm>
            <a:off x="8146658" y="1889845"/>
            <a:ext cx="525194" cy="1575582"/>
          </a:xfrm>
          <a:prstGeom prst="rect">
            <a:avLst/>
          </a:prstGeom>
        </p:spPr>
      </p:pic>
      <p:pic>
        <p:nvPicPr>
          <p:cNvPr id="16" name="図 15"/>
          <p:cNvPicPr>
            <a:picLocks noChangeAspect="1"/>
          </p:cNvPicPr>
          <p:nvPr/>
        </p:nvPicPr>
        <p:blipFill>
          <a:blip r:embed="rId4"/>
          <a:stretch>
            <a:fillRect/>
          </a:stretch>
        </p:blipFill>
        <p:spPr>
          <a:xfrm>
            <a:off x="8504505" y="1889845"/>
            <a:ext cx="525194" cy="1575582"/>
          </a:xfrm>
          <a:prstGeom prst="rect">
            <a:avLst/>
          </a:prstGeom>
        </p:spPr>
      </p:pic>
      <p:pic>
        <p:nvPicPr>
          <p:cNvPr id="19" name="図 18"/>
          <p:cNvPicPr>
            <a:picLocks noChangeAspect="1"/>
          </p:cNvPicPr>
          <p:nvPr/>
        </p:nvPicPr>
        <p:blipFill>
          <a:blip r:embed="rId5"/>
          <a:stretch>
            <a:fillRect/>
          </a:stretch>
        </p:blipFill>
        <p:spPr>
          <a:xfrm>
            <a:off x="1121842" y="3582748"/>
            <a:ext cx="4563528" cy="1268652"/>
          </a:xfrm>
          <a:prstGeom prst="rect">
            <a:avLst/>
          </a:prstGeom>
        </p:spPr>
      </p:pic>
      <p:sp>
        <p:nvSpPr>
          <p:cNvPr id="20" name="正方形/長方形 19"/>
          <p:cNvSpPr/>
          <p:nvPr/>
        </p:nvSpPr>
        <p:spPr>
          <a:xfrm>
            <a:off x="774700" y="4699000"/>
            <a:ext cx="4648200" cy="1257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47955" y="5321597"/>
            <a:ext cx="7772792" cy="1015663"/>
          </a:xfrm>
          <a:prstGeom prst="rect">
            <a:avLst/>
          </a:prstGeom>
          <a:noFill/>
          <a:ln>
            <a:solidFill>
              <a:schemeClr val="tx1"/>
            </a:solidFill>
          </a:ln>
        </p:spPr>
        <p:txBody>
          <a:bodyPr wrap="square" rtlCol="0">
            <a:spAutoFit/>
          </a:bodyPr>
          <a:lstStyle/>
          <a:p>
            <a:r>
              <a:rPr kumimoji="1" lang="en-US" altLang="ja-JP" sz="2000" dirty="0" smtClean="0"/>
              <a:t>• PMTSUM</a:t>
            </a:r>
          </a:p>
          <a:p>
            <a:r>
              <a:rPr lang="en-US" altLang="ja-JP" sz="2000" dirty="0" smtClean="0">
                <a:solidFill>
                  <a:srgbClr val="FF0000"/>
                </a:solidFill>
              </a:rPr>
              <a:t>   </a:t>
            </a:r>
            <a:r>
              <a:rPr lang="en-US" altLang="ja-JP" sz="2000" u="sng" dirty="0" smtClean="0">
                <a:uFill>
                  <a:solidFill>
                    <a:srgbClr val="FF0000"/>
                  </a:solidFill>
                </a:uFill>
              </a:rPr>
              <a:t>Analog sum of the ~12 PMT signals input to 1 FADC channel (yellow).</a:t>
            </a:r>
          </a:p>
          <a:p>
            <a:r>
              <a:rPr lang="en-US" altLang="ja-JP" sz="2000" u="sng" dirty="0" smtClean="0">
                <a:uFill>
                  <a:solidFill>
                    <a:srgbClr val="FF0000"/>
                  </a:solidFill>
                </a:uFill>
              </a:rPr>
              <a:t>   FADC can take 642 all the PMT signals using 60 channels.</a:t>
            </a:r>
          </a:p>
        </p:txBody>
      </p:sp>
      <p:sp>
        <p:nvSpPr>
          <p:cNvPr id="18" name="正方形/長方形 17"/>
          <p:cNvSpPr/>
          <p:nvPr/>
        </p:nvSpPr>
        <p:spPr>
          <a:xfrm>
            <a:off x="-55024" y="1308100"/>
            <a:ext cx="9262524" cy="3619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6"/>
          <a:stretch>
            <a:fillRect/>
          </a:stretch>
        </p:blipFill>
        <p:spPr>
          <a:xfrm>
            <a:off x="1529101" y="1422489"/>
            <a:ext cx="6065499" cy="3564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95600"/>
            <a:ext cx="8229600" cy="1143000"/>
          </a:xfrm>
        </p:spPr>
        <p:txBody>
          <a:bodyPr>
            <a:normAutofit fontScale="90000"/>
          </a:bodyPr>
          <a:lstStyle/>
          <a:p>
            <a:r>
              <a:rPr lang="en-US" altLang="ja-JP" dirty="0" smtClean="0">
                <a:latin typeface="ヒラギノ角ゴ Std W8"/>
                <a:ea typeface="ヒラギノ角ゴ Std W8"/>
              </a:rPr>
              <a:t>Study of alpha backgrounds using flash ADC in the XMASS experiment</a:t>
            </a:r>
            <a:endParaRPr lang="ja-JP" altLang="en-US" dirty="0">
              <a:latin typeface="ヒラギノ角ゴ Std W8"/>
              <a:ea typeface="ヒラギノ角ゴ Std W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6395</TotalTime>
  <Words>1698</Words>
  <Application>Microsoft Macintosh PowerPoint</Application>
  <PresentationFormat>画面に合わせる (4:3)</PresentationFormat>
  <Paragraphs>269</Paragraphs>
  <Slides>25</Slides>
  <Notes>11</Notes>
  <HiddenSlides>0</HiddenSlides>
  <MMClips>0</MMClips>
  <ScaleCrop>false</ScaleCrop>
  <HeadingPairs>
    <vt:vector size="6" baseType="variant">
      <vt:variant>
        <vt:lpstr>デザイン テンプレート</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Office テーマ</vt:lpstr>
      <vt:lpstr>数式</vt:lpstr>
      <vt:lpstr>Study of  alpha backgrounds  using flash ADC in the XMASS experiment</vt:lpstr>
      <vt:lpstr>Contents</vt:lpstr>
      <vt:lpstr>Dark matter</vt:lpstr>
      <vt:lpstr>Dark matter</vt:lpstr>
      <vt:lpstr>XMASS experiment</vt:lpstr>
      <vt:lpstr>XMASS experiment is …</vt:lpstr>
      <vt:lpstr>DAQ systems</vt:lpstr>
      <vt:lpstr>DAQ system</vt:lpstr>
      <vt:lpstr>Study of alpha backgrounds using flash ADC in the XMASS experiment</vt:lpstr>
      <vt:lpstr>Motivation</vt:lpstr>
      <vt:lpstr>Waveform discrimination</vt:lpstr>
      <vt:lpstr>Peak search</vt:lpstr>
      <vt:lpstr>Time constant distribution</vt:lpstr>
      <vt:lpstr>Estimation of the time constant</vt:lpstr>
      <vt:lpstr>Energy spectrum of the alpha events</vt:lpstr>
      <vt:lpstr>スライド 16</vt:lpstr>
      <vt:lpstr>Comparison between data and MC</vt:lpstr>
      <vt:lpstr>Re-evaluation of the amount of the uranium chain</vt:lpstr>
      <vt:lpstr>Light center is …</vt:lpstr>
      <vt:lpstr>Light center distribution of Po214 events</vt:lpstr>
      <vt:lpstr>A peak observed at “4MeV”</vt:lpstr>
      <vt:lpstr>All alphas light center distribution and peak of the “4MeV”</vt:lpstr>
      <vt:lpstr>What is causing this alpha background?? </vt:lpstr>
      <vt:lpstr>スライド 24</vt:lpstr>
      <vt:lpstr>Summary</vt:lpstr>
    </vt:vector>
  </TitlesOfParts>
  <Company>東京大学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alpha backgrounds using flash ADC in the XMASS experiment</dc:title>
  <dc:creator>高知尾 理</dc:creator>
  <cp:lastModifiedBy>高知尾 理</cp:lastModifiedBy>
  <cp:revision>440</cp:revision>
  <cp:lastPrinted>2013-02-20T08:00:33Z</cp:lastPrinted>
  <dcterms:created xsi:type="dcterms:W3CDTF">2013-02-25T00:12:07Z</dcterms:created>
  <dcterms:modified xsi:type="dcterms:W3CDTF">2013-02-25T00:15:02Z</dcterms:modified>
</cp:coreProperties>
</file>