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4" r:id="rId1"/>
  </p:sldMasterIdLst>
  <p:notesMasterIdLst>
    <p:notesMasterId r:id="rId20"/>
  </p:notesMasterIdLst>
  <p:sldIdLst>
    <p:sldId id="256" r:id="rId2"/>
    <p:sldId id="436" r:id="rId3"/>
    <p:sldId id="394" r:id="rId4"/>
    <p:sldId id="386" r:id="rId5"/>
    <p:sldId id="287" r:id="rId6"/>
    <p:sldId id="395" r:id="rId7"/>
    <p:sldId id="360" r:id="rId8"/>
    <p:sldId id="297" r:id="rId9"/>
    <p:sldId id="387" r:id="rId10"/>
    <p:sldId id="390" r:id="rId11"/>
    <p:sldId id="438" r:id="rId12"/>
    <p:sldId id="392" r:id="rId13"/>
    <p:sldId id="396" r:id="rId14"/>
    <p:sldId id="397" r:id="rId15"/>
    <p:sldId id="402" r:id="rId16"/>
    <p:sldId id="401" r:id="rId17"/>
    <p:sldId id="399" r:id="rId18"/>
    <p:sldId id="400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11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DE0B5-6F9D-4AEC-99AF-C0226DF6D6A9}" type="datetimeFigureOut">
              <a:rPr kumimoji="1" lang="ja-JP" altLang="en-US" smtClean="0"/>
              <a:t>2013/2/22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C12C4-BEB1-4ED8-94B5-58E90BDD72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717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C12C4-BEB1-4ED8-94B5-58E90BDD722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6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9C9F-EC00-4132-BFE5-F216CCB92EFD}" type="datetime1">
              <a:rPr kumimoji="1" lang="ja-JP" altLang="en-US" smtClean="0"/>
              <a:t>2013/2/22</a:t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146DCD-127C-4EEE-AC76-97433F799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BDC3-2F74-4714-BA9B-3F5D194A4016}" type="datetime1">
              <a:rPr kumimoji="1" lang="ja-JP" altLang="en-US" smtClean="0"/>
              <a:t>2013/2/22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DCD-127C-4EEE-AC76-97433F799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F07B-4315-415A-B72C-B87F374F02E8}" type="datetime1">
              <a:rPr kumimoji="1" lang="ja-JP" altLang="en-US" smtClean="0"/>
              <a:t>2013/2/22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DCD-127C-4EEE-AC76-97433F799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3E42-DC03-4E3B-9A22-15474BA74494}" type="datetime1">
              <a:rPr kumimoji="1" lang="ja-JP" altLang="en-US" smtClean="0"/>
              <a:t>2013/2/22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DCD-127C-4EEE-AC76-97433F799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B97A-6B6E-4D0C-BFB5-7B17F1987E62}" type="datetime1">
              <a:rPr kumimoji="1" lang="ja-JP" altLang="en-US" smtClean="0"/>
              <a:t>2013/2/22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DCD-127C-4EEE-AC76-97433F799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676-B08B-43C2-9A92-66D71861A148}" type="datetime1">
              <a:rPr kumimoji="1" lang="ja-JP" altLang="en-US" smtClean="0"/>
              <a:t>2013/2/22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DCD-127C-4EEE-AC76-97433F799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661D-8C6A-44B9-BC33-F12EA9E3AFD6}" type="datetime1">
              <a:rPr kumimoji="1" lang="ja-JP" altLang="en-US" smtClean="0"/>
              <a:t>2013/2/22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DCD-127C-4EEE-AC76-97433F799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AB77-B302-41A6-B9CB-7DFA6DD2464C}" type="datetime1">
              <a:rPr kumimoji="1" lang="ja-JP" altLang="en-US" smtClean="0"/>
              <a:t>2013/2/22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DCD-127C-4EEE-AC76-97433F799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9E8F-F736-4282-BC63-2844A1D6C7ED}" type="datetime1">
              <a:rPr kumimoji="1" lang="ja-JP" altLang="en-US" smtClean="0"/>
              <a:t>2013/2/22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DCD-127C-4EEE-AC76-97433F799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B497-A00E-41D4-9BD7-96A37536E66A}" type="datetime1">
              <a:rPr kumimoji="1" lang="ja-JP" altLang="en-US" smtClean="0"/>
              <a:t>2013/2/22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DCD-127C-4EEE-AC76-97433F799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6377-D860-4FA1-85F8-DC83A9BECCDD}" type="datetime1">
              <a:rPr kumimoji="1" lang="ja-JP" altLang="en-US" smtClean="0"/>
              <a:t>2013/2/22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DCD-127C-4EEE-AC76-97433F799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4AF6624-847F-4008-AC1F-D97F4DEF52E9}" type="datetime1">
              <a:rPr kumimoji="1" lang="ja-JP" altLang="en-US" smtClean="0"/>
              <a:t>2013/2/22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3146DCD-127C-4EEE-AC76-97433F799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kumimoji="1"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278688" cy="1829761"/>
          </a:xfrm>
        </p:spPr>
        <p:txBody>
          <a:bodyPr>
            <a:noAutofit/>
          </a:bodyPr>
          <a:lstStyle/>
          <a:p>
            <a:r>
              <a:rPr kumimoji="1" lang="en-US" altLang="ja-JP" sz="4400" dirty="0" smtClean="0"/>
              <a:t>Measurement of Kr background in the XMASS experiment</a:t>
            </a:r>
            <a:endParaRPr kumimoji="1" lang="ja-JP" altLang="en-US" sz="4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9552" y="4365104"/>
            <a:ext cx="7854696" cy="1752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ICRR</a:t>
            </a:r>
          </a:p>
          <a:p>
            <a:r>
              <a:rPr lang="en-US" altLang="ja-JP" dirty="0" smtClean="0"/>
              <a:t>master’s course in physics</a:t>
            </a:r>
          </a:p>
          <a:p>
            <a:r>
              <a:rPr lang="en-US" altLang="ja-JP" dirty="0" smtClean="0"/>
              <a:t>Keisuke </a:t>
            </a:r>
            <a:r>
              <a:rPr lang="en-US" altLang="ja-JP" dirty="0" err="1" smtClean="0"/>
              <a:t>Hieda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146DCD-127C-4EEE-AC76-97433F7999B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56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331640" y="-87198"/>
            <a:ext cx="6080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 smtClean="0"/>
              <a:t>Measurement of Kr in </a:t>
            </a:r>
            <a:r>
              <a:rPr lang="en-US" altLang="ja-JP" sz="4000" b="1" dirty="0" err="1" smtClean="0"/>
              <a:t>Xe</a:t>
            </a:r>
            <a:endParaRPr kumimoji="1" lang="ja-JP" altLang="en-US" sz="40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19672" y="692696"/>
            <a:ext cx="64524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1.</a:t>
            </a:r>
            <a:r>
              <a:rPr lang="en-US" altLang="ja-JP" sz="2400" b="1" dirty="0" smtClean="0"/>
              <a:t>p</a:t>
            </a:r>
            <a:r>
              <a:rPr kumimoji="1" lang="en-US" altLang="ja-JP" sz="2400" b="1" dirty="0" smtClean="0"/>
              <a:t>ure He</a:t>
            </a:r>
            <a:r>
              <a:rPr lang="ja-JP" altLang="en-US" sz="2400" b="1" dirty="0" smtClean="0"/>
              <a:t> </a:t>
            </a:r>
            <a:r>
              <a:rPr lang="en-US" altLang="ja-JP" sz="2400" b="1" dirty="0" smtClean="0"/>
              <a:t>gas</a:t>
            </a:r>
            <a:r>
              <a:rPr kumimoji="1" lang="ja-JP" altLang="en-US" sz="2400" b="1" dirty="0" smtClean="0"/>
              <a:t>（</a:t>
            </a:r>
            <a:r>
              <a:rPr kumimoji="1" lang="en-US" altLang="ja-JP" sz="2400" b="1" dirty="0" smtClean="0"/>
              <a:t>background measurement</a:t>
            </a:r>
            <a:r>
              <a:rPr kumimoji="1" lang="ja-JP" altLang="en-US" sz="2400" b="1" dirty="0" smtClean="0"/>
              <a:t>）</a:t>
            </a:r>
            <a:endParaRPr kumimoji="1" lang="en-US" altLang="ja-JP" sz="2400" b="1" dirty="0" smtClean="0"/>
          </a:p>
          <a:p>
            <a:r>
              <a:rPr lang="en-US" altLang="ja-JP" sz="2400" b="1" dirty="0" smtClean="0">
                <a:solidFill>
                  <a:srgbClr val="0070C0"/>
                </a:solidFill>
              </a:rPr>
              <a:t>2.Kr</a:t>
            </a:r>
            <a:r>
              <a:rPr lang="ja-JP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ja-JP" sz="2400" b="1" dirty="0" smtClean="0">
                <a:solidFill>
                  <a:srgbClr val="0070C0"/>
                </a:solidFill>
              </a:rPr>
              <a:t>calibration gas measurement</a:t>
            </a:r>
          </a:p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3.Xe</a:t>
            </a:r>
            <a:r>
              <a:rPr lang="ja-JP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sample measurement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20888"/>
            <a:ext cx="432047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443848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19906" y="2060848"/>
            <a:ext cx="20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B050"/>
                </a:solidFill>
              </a:rPr>
              <a:t>gas-phase </a:t>
            </a:r>
            <a:r>
              <a:rPr lang="en-US" altLang="ja-JP" sz="2400" b="1" dirty="0" err="1" smtClean="0">
                <a:solidFill>
                  <a:srgbClr val="00B050"/>
                </a:solidFill>
              </a:rPr>
              <a:t>Xe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47804" y="2060848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</a:rPr>
              <a:t>l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iquid-phase </a:t>
            </a:r>
            <a:r>
              <a:rPr lang="en-US" altLang="ja-JP" sz="2400" b="1" dirty="0" err="1" smtClean="0">
                <a:solidFill>
                  <a:srgbClr val="00B050"/>
                </a:solidFill>
              </a:rPr>
              <a:t>Xe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357" y="5878433"/>
            <a:ext cx="45496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b="1" dirty="0" smtClean="0"/>
              <a:t>Kr peak is observed in </a:t>
            </a:r>
            <a:r>
              <a:rPr lang="en-US" altLang="ja-JP" sz="2200" b="1" dirty="0" err="1" smtClean="0"/>
              <a:t>Xe</a:t>
            </a:r>
            <a:r>
              <a:rPr lang="en-US" altLang="ja-JP" sz="2200" b="1" dirty="0" smtClean="0"/>
              <a:t> sample.</a:t>
            </a:r>
            <a:endParaRPr kumimoji="1" lang="ja-JP" altLang="en-US" sz="22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60032" y="5899919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b="1" dirty="0" smtClean="0"/>
              <a:t>Kr peak is “not” observed in </a:t>
            </a:r>
            <a:r>
              <a:rPr lang="en-US" altLang="ja-JP" sz="2200" b="1" dirty="0" err="1" smtClean="0"/>
              <a:t>Xe</a:t>
            </a:r>
            <a:r>
              <a:rPr lang="en-US" altLang="ja-JP" sz="2200" b="1" dirty="0" smtClean="0"/>
              <a:t> </a:t>
            </a:r>
          </a:p>
          <a:p>
            <a:r>
              <a:rPr lang="en-US" altLang="ja-JP" sz="2200" b="1" dirty="0"/>
              <a:t>s</a:t>
            </a:r>
            <a:r>
              <a:rPr kumimoji="1" lang="en-US" altLang="ja-JP" sz="2200" b="1" dirty="0" smtClean="0"/>
              <a:t>ample.</a:t>
            </a:r>
            <a:endParaRPr kumimoji="1" lang="ja-JP" altLang="en-US" sz="2200" b="1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DCD-127C-4EEE-AC76-97433F7999B6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21446" y="1959223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APIMS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979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691680" y="-15190"/>
            <a:ext cx="5567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 smtClean="0"/>
              <a:t>Calculation of Kr in </a:t>
            </a:r>
            <a:r>
              <a:rPr lang="en-US" altLang="ja-JP" sz="4000" b="1" dirty="0" err="1" smtClean="0"/>
              <a:t>Xe</a:t>
            </a:r>
            <a:endParaRPr kumimoji="1" lang="ja-JP" alt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-180528" y="521600"/>
                <a:ext cx="8122545" cy="1454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800" b="1" dirty="0" smtClean="0"/>
                  <a:t>・</a:t>
                </a:r>
                <a:r>
                  <a:rPr kumimoji="1" lang="en-US" altLang="ja-JP" sz="2800" b="1" dirty="0" smtClean="0"/>
                  <a:t>gas-phase </a:t>
                </a:r>
                <a:r>
                  <a:rPr kumimoji="1" lang="en-US" altLang="ja-JP" sz="2800" b="1" dirty="0" err="1" smtClean="0"/>
                  <a:t>Xe</a:t>
                </a:r>
                <a:endParaRPr kumimoji="1" lang="en-US" altLang="ja-JP" sz="2800" b="1" dirty="0" smtClean="0"/>
              </a:p>
              <a:p>
                <a:r>
                  <a:rPr lang="en-US" altLang="ja-JP" sz="2400" b="1" dirty="0"/>
                  <a:t> </a:t>
                </a:r>
                <a:r>
                  <a:rPr lang="en-US" altLang="ja-JP" sz="2400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3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300" b="1" i="1" smtClean="0">
                            <a:latin typeface="Cambria Math"/>
                          </a:rPr>
                          <m:t>𝑲𝒓</m:t>
                        </m:r>
                        <m:r>
                          <a:rPr lang="en-US" altLang="ja-JP" sz="2300" b="1" i="1" smtClean="0">
                            <a:latin typeface="Cambria Math"/>
                          </a:rPr>
                          <m:t> </m:t>
                        </m:r>
                        <m:r>
                          <a:rPr lang="en-US" altLang="ja-JP" sz="2300" b="1" i="1" smtClean="0">
                            <a:latin typeface="Cambria Math"/>
                          </a:rPr>
                          <m:t>𝒊𝒏</m:t>
                        </m:r>
                        <m:r>
                          <a:rPr lang="en-US" altLang="ja-JP" sz="2300" b="1" i="1" smtClean="0">
                            <a:latin typeface="Cambria Math"/>
                          </a:rPr>
                          <m:t> </m:t>
                        </m:r>
                        <m:r>
                          <a:rPr lang="en-US" altLang="ja-JP" sz="2300" b="1" i="1" smtClean="0">
                            <a:latin typeface="Cambria Math"/>
                          </a:rPr>
                          <m:t>𝑿𝒆</m:t>
                        </m:r>
                      </m:e>
                    </m:d>
                  </m:oMath>
                </a14:m>
                <a:endParaRPr lang="en-US" altLang="ja-JP" sz="2300" b="1" i="1" dirty="0" smtClean="0">
                  <a:latin typeface="Cambria Math"/>
                </a:endParaRPr>
              </a:p>
              <a:p>
                <a:r>
                  <a:rPr lang="en-US" altLang="ja-JP" sz="2300" b="1" dirty="0" smtClean="0"/>
                  <a:t>      </a:t>
                </a:r>
                <a14:m>
                  <m:oMath xmlns:m="http://schemas.openxmlformats.org/officeDocument/2006/math">
                    <m:r>
                      <a:rPr lang="en-US" altLang="ja-JP" sz="2300" b="1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altLang="ja-JP" sz="23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300" b="1" i="1" smtClean="0">
                            <a:latin typeface="Cambria Math"/>
                          </a:rPr>
                          <m:t>𝑲𝒓</m:t>
                        </m:r>
                        <m:r>
                          <a:rPr lang="en-US" altLang="ja-JP" sz="2300" b="1" i="1" smtClean="0">
                            <a:latin typeface="Cambria Math"/>
                          </a:rPr>
                          <m:t> </m:t>
                        </m:r>
                        <m:r>
                          <a:rPr lang="en-US" altLang="ja-JP" sz="2300" b="1" i="1" smtClean="0">
                            <a:latin typeface="Cambria Math"/>
                          </a:rPr>
                          <m:t>𝒑𝒆𝒂𝒌</m:t>
                        </m:r>
                        <m:r>
                          <a:rPr lang="en-US" altLang="ja-JP" sz="2300" b="1" i="1" smtClean="0">
                            <a:latin typeface="Cambria Math"/>
                          </a:rPr>
                          <m:t> </m:t>
                        </m:r>
                        <m:r>
                          <a:rPr lang="en-US" altLang="ja-JP" sz="2300" b="1" i="1" smtClean="0">
                            <a:latin typeface="Cambria Math"/>
                          </a:rPr>
                          <m:t>𝒂𝒓𝒆𝒂</m:t>
                        </m:r>
                        <m:r>
                          <a:rPr lang="en-US" altLang="ja-JP" sz="2300" b="1" i="1" smtClean="0">
                            <a:latin typeface="Cambria Math"/>
                          </a:rPr>
                          <m:t> </m:t>
                        </m:r>
                        <m:r>
                          <a:rPr lang="en-US" altLang="ja-JP" sz="2300" b="1" i="1" smtClean="0">
                            <a:latin typeface="Cambria Math"/>
                          </a:rPr>
                          <m:t>𝒊𝒏</m:t>
                        </m:r>
                        <m:r>
                          <a:rPr lang="en-US" altLang="ja-JP" sz="2300" b="1" i="1" smtClean="0">
                            <a:latin typeface="Cambria Math"/>
                          </a:rPr>
                          <m:t> </m:t>
                        </m:r>
                        <m:r>
                          <a:rPr lang="en-US" altLang="ja-JP" sz="2300" b="1" i="1" smtClean="0">
                            <a:latin typeface="Cambria Math"/>
                          </a:rPr>
                          <m:t>𝑿𝒆</m:t>
                        </m:r>
                        <m:r>
                          <a:rPr lang="en-US" altLang="ja-JP" sz="2300" b="1" i="1" smtClean="0">
                            <a:latin typeface="Cambria Math"/>
                          </a:rPr>
                          <m:t> </m:t>
                        </m:r>
                        <m:r>
                          <a:rPr lang="en-US" altLang="ja-JP" sz="2300" b="1" i="1" smtClean="0">
                            <a:latin typeface="Cambria Math"/>
                          </a:rPr>
                          <m:t>𝒔𝒂𝒎𝒑𝒍𝒆</m:t>
                        </m:r>
                      </m:num>
                      <m:den>
                        <m:r>
                          <a:rPr lang="en-US" altLang="ja-JP" sz="2300" b="1" i="1" smtClean="0">
                            <a:latin typeface="Cambria Math"/>
                          </a:rPr>
                          <m:t>𝑲𝒓</m:t>
                        </m:r>
                        <m:r>
                          <a:rPr lang="en-US" altLang="ja-JP" sz="2300" b="1" i="1" smtClean="0">
                            <a:latin typeface="Cambria Math"/>
                          </a:rPr>
                          <m:t> </m:t>
                        </m:r>
                        <m:r>
                          <a:rPr lang="en-US" altLang="ja-JP" sz="2300" b="1" i="1" smtClean="0">
                            <a:latin typeface="Cambria Math"/>
                          </a:rPr>
                          <m:t>𝒑𝒆𝒂𝒌</m:t>
                        </m:r>
                        <m:r>
                          <a:rPr lang="en-US" altLang="ja-JP" sz="2300" b="1" i="1" smtClean="0">
                            <a:latin typeface="Cambria Math"/>
                          </a:rPr>
                          <m:t> </m:t>
                        </m:r>
                        <m:r>
                          <a:rPr lang="en-US" altLang="ja-JP" sz="2300" b="1" i="1" smtClean="0">
                            <a:latin typeface="Cambria Math"/>
                          </a:rPr>
                          <m:t>𝒂𝒓𝒆𝒂</m:t>
                        </m:r>
                        <m:r>
                          <a:rPr lang="en-US" altLang="ja-JP" sz="2300" b="1" i="1" smtClean="0">
                            <a:latin typeface="Cambria Math"/>
                          </a:rPr>
                          <m:t> </m:t>
                        </m:r>
                        <m:r>
                          <a:rPr lang="en-US" altLang="ja-JP" sz="2300" b="1" i="1" smtClean="0">
                            <a:latin typeface="Cambria Math"/>
                          </a:rPr>
                          <m:t>𝒊𝒏</m:t>
                        </m:r>
                        <m:r>
                          <a:rPr lang="en-US" altLang="ja-JP" sz="2300" b="1" i="1" smtClean="0">
                            <a:latin typeface="Cambria Math"/>
                          </a:rPr>
                          <m:t> </m:t>
                        </m:r>
                        <m:r>
                          <a:rPr lang="en-US" altLang="ja-JP" sz="2300" b="1" i="1" smtClean="0">
                            <a:latin typeface="Cambria Math"/>
                          </a:rPr>
                          <m:t>𝒄𝒂𝒍𝒊𝒃𝒓𝒂𝒕𝒊𝒐𝒏</m:t>
                        </m:r>
                        <m:r>
                          <a:rPr lang="en-US" altLang="ja-JP" sz="2300" b="1" i="1" smtClean="0">
                            <a:latin typeface="Cambria Math"/>
                          </a:rPr>
                          <m:t> </m:t>
                        </m:r>
                        <m:r>
                          <a:rPr lang="en-US" altLang="ja-JP" sz="2300" b="1" i="1" smtClean="0">
                            <a:latin typeface="Cambria Math"/>
                          </a:rPr>
                          <m:t>𝒈𝒂𝒔</m:t>
                        </m:r>
                      </m:den>
                    </m:f>
                    <m:r>
                      <a:rPr lang="en-US" altLang="ja-JP" sz="2300" b="1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ja-JP" sz="2300" b="1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ja-JP" sz="2300" b="1" i="1" smtClean="0">
                        <a:latin typeface="Cambria Math"/>
                        <a:ea typeface="Cambria Math"/>
                      </a:rPr>
                      <m:t>𝑲𝒓</m:t>
                    </m:r>
                    <m:r>
                      <a:rPr lang="en-US" altLang="ja-JP" sz="23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ja-JP" sz="2300" b="1" i="1" smtClean="0">
                        <a:latin typeface="Cambria Math"/>
                        <a:ea typeface="Cambria Math"/>
                      </a:rPr>
                      <m:t>𝒊𝒏</m:t>
                    </m:r>
                    <m:r>
                      <a:rPr lang="en-US" altLang="ja-JP" sz="23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ja-JP" sz="2300" b="1" i="1" smtClean="0">
                        <a:latin typeface="Cambria Math"/>
                        <a:ea typeface="Cambria Math"/>
                      </a:rPr>
                      <m:t>𝒄𝒂𝒍𝒊𝒃𝒂𝒓𝒂𝒕𝒊𝒐𝒏</m:t>
                    </m:r>
                    <m:r>
                      <a:rPr lang="en-US" altLang="ja-JP" sz="23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ja-JP" sz="2300" b="1" i="1" smtClean="0">
                        <a:latin typeface="Cambria Math"/>
                        <a:ea typeface="Cambria Math"/>
                      </a:rPr>
                      <m:t>𝒈𝒂𝒔</m:t>
                    </m:r>
                    <m:r>
                      <a:rPr lang="en-US" altLang="ja-JP" sz="2300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kumimoji="1" lang="ja-JP" altLang="en-US" sz="2300" b="1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521600"/>
                <a:ext cx="8122545" cy="1454437"/>
              </a:xfrm>
              <a:prstGeom prst="rect">
                <a:avLst/>
              </a:prstGeom>
              <a:blipFill rotWithShape="1">
                <a:blip r:embed="rId2"/>
                <a:stretch>
                  <a:fillRect l="-1500" t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-180528" y="1897668"/>
            <a:ext cx="3150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・</a:t>
            </a:r>
            <a:r>
              <a:rPr lang="en-US" altLang="ja-JP" sz="2800" b="1" dirty="0" smtClean="0"/>
              <a:t>liquid-phase </a:t>
            </a:r>
            <a:r>
              <a:rPr lang="en-US" altLang="ja-JP" sz="2800" b="1" dirty="0" err="1" smtClean="0"/>
              <a:t>Xe</a:t>
            </a:r>
            <a:endParaRPr kumimoji="1" lang="ja-JP" altLang="en-US" sz="28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238" y="2365430"/>
            <a:ext cx="89402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 err="1" smtClean="0"/>
              <a:t>Xe</a:t>
            </a:r>
            <a:r>
              <a:rPr lang="en-US" altLang="ja-JP" sz="2100" b="1" dirty="0" smtClean="0"/>
              <a:t> sample measurement is comparable with background measurement.</a:t>
            </a:r>
            <a:endParaRPr kumimoji="1" lang="ja-JP" altLang="en-US" sz="2100" b="1" dirty="0"/>
          </a:p>
        </p:txBody>
      </p:sp>
      <p:sp>
        <p:nvSpPr>
          <p:cNvPr id="7" name="右矢印 6"/>
          <p:cNvSpPr/>
          <p:nvPr/>
        </p:nvSpPr>
        <p:spPr>
          <a:xfrm>
            <a:off x="179512" y="2748990"/>
            <a:ext cx="576064" cy="31997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57161" y="2721600"/>
            <a:ext cx="6265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Kr in </a:t>
            </a:r>
            <a:r>
              <a:rPr lang="en-US" altLang="ja-JP" sz="2000" b="1" dirty="0" err="1" smtClean="0"/>
              <a:t>Xe</a:t>
            </a:r>
            <a:r>
              <a:rPr lang="en-US" altLang="ja-JP" sz="2000" b="1" dirty="0" smtClean="0"/>
              <a:t> sample is below APIMS’s sensitivity for Kr.</a:t>
            </a:r>
            <a:endParaRPr kumimoji="1" lang="ja-JP" altLang="en-US" sz="2000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4372"/>
            <a:ext cx="3757533" cy="301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2776900" y="3573016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</a:rPr>
              <a:t>90%C.L.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3707904" y="3402946"/>
                <a:ext cx="5655715" cy="3320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 smtClean="0"/>
                  <a:t>The sensitivity depends on the background</a:t>
                </a:r>
              </a:p>
              <a:p>
                <a:r>
                  <a:rPr lang="en-US" altLang="ja-JP" sz="2000" b="1" dirty="0"/>
                  <a:t>l</a:t>
                </a:r>
                <a:r>
                  <a:rPr kumimoji="1" lang="en-US" altLang="ja-JP" sz="2000" b="1" dirty="0" smtClean="0"/>
                  <a:t>evel. So I measured background (pure He gas)</a:t>
                </a:r>
              </a:p>
              <a:p>
                <a:r>
                  <a:rPr lang="en-US" altLang="ja-JP" sz="2000" b="1" dirty="0" smtClean="0"/>
                  <a:t>for many times and calculated the area. </a:t>
                </a:r>
              </a:p>
              <a:p>
                <a:r>
                  <a:rPr lang="en-US" altLang="ja-JP" sz="2000" b="1" dirty="0" smtClean="0"/>
                  <a:t>Assuming that  distribution of background</a:t>
                </a:r>
              </a:p>
              <a:p>
                <a:r>
                  <a:rPr lang="en-US" altLang="ja-JP" sz="2000" b="1" dirty="0" smtClean="0"/>
                  <a:t>area follows normal distribution , I calculated</a:t>
                </a:r>
              </a:p>
              <a:p>
                <a:r>
                  <a:rPr lang="en-US" altLang="ja-JP" sz="2000" b="1" dirty="0"/>
                  <a:t>t</a:t>
                </a:r>
                <a:r>
                  <a:rPr kumimoji="1" lang="en-US" altLang="ja-JP" sz="2000" b="1" dirty="0" smtClean="0"/>
                  <a:t>he upper  limit of Kr in </a:t>
                </a:r>
                <a:r>
                  <a:rPr kumimoji="1" lang="en-US" altLang="ja-JP" sz="2000" b="1" dirty="0" err="1" smtClean="0"/>
                  <a:t>Xe</a:t>
                </a:r>
                <a:r>
                  <a:rPr kumimoji="1" lang="en-US" altLang="ja-JP" sz="2000" b="1" dirty="0" smtClean="0"/>
                  <a:t> at 90%C.L</a:t>
                </a:r>
                <a:r>
                  <a:rPr lang="en-US" altLang="ja-JP" sz="2000" b="1" dirty="0"/>
                  <a:t>.</a:t>
                </a:r>
                <a:endParaRPr lang="en-US" altLang="ja-JP" sz="2000" b="1" dirty="0" smtClean="0"/>
              </a:p>
              <a:p>
                <a:endParaRPr lang="en-US" altLang="ja-JP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b="1" i="1">
                            <a:latin typeface="Cambria Math"/>
                          </a:rPr>
                          <m:t>𝑲𝒓</m:t>
                        </m:r>
                        <m:r>
                          <a:rPr lang="en-US" altLang="ja-JP" sz="2000" b="1" i="1">
                            <a:latin typeface="Cambria Math"/>
                          </a:rPr>
                          <m:t> </m:t>
                        </m:r>
                        <m:r>
                          <a:rPr lang="en-US" altLang="ja-JP" sz="2000" b="1" i="1">
                            <a:latin typeface="Cambria Math"/>
                          </a:rPr>
                          <m:t>𝒊𝒏</m:t>
                        </m:r>
                        <m:r>
                          <a:rPr lang="en-US" altLang="ja-JP" sz="2000" b="1" i="1">
                            <a:latin typeface="Cambria Math"/>
                          </a:rPr>
                          <m:t> </m:t>
                        </m:r>
                        <m:r>
                          <a:rPr lang="en-US" altLang="ja-JP" sz="2000" b="1" i="1">
                            <a:latin typeface="Cambria Math"/>
                          </a:rPr>
                          <m:t>𝑿𝒆</m:t>
                        </m:r>
                      </m:e>
                    </m:d>
                    <m:r>
                      <a:rPr lang="en-US" altLang="ja-JP" sz="2000" b="1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altLang="ja-JP" sz="2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000" b="1" i="1">
                            <a:latin typeface="Cambria Math"/>
                          </a:rPr>
                          <m:t>𝒃𝒂𝒄𝒌𝒈𝒓𝒐𝒖𝒏𝒅</m:t>
                        </m:r>
                        <m:r>
                          <a:rPr lang="en-US" altLang="ja-JP" sz="2000" b="1" i="1">
                            <a:latin typeface="Cambria Math"/>
                          </a:rPr>
                          <m:t> </m:t>
                        </m:r>
                        <m:r>
                          <a:rPr lang="en-US" altLang="ja-JP" sz="2000" b="1" i="1">
                            <a:latin typeface="Cambria Math"/>
                          </a:rPr>
                          <m:t>𝒂𝒓𝒆𝒂</m:t>
                        </m:r>
                        <m:r>
                          <a:rPr lang="en-US" altLang="ja-JP" sz="2000" b="1" i="1">
                            <a:latin typeface="Cambria Math"/>
                          </a:rPr>
                          <m:t>@</m:t>
                        </m:r>
                        <m:r>
                          <a:rPr lang="en-US" altLang="ja-JP" sz="2000" b="1" i="1">
                            <a:latin typeface="Cambria Math"/>
                          </a:rPr>
                          <m:t>𝟗𝟎</m:t>
                        </m:r>
                        <m:r>
                          <a:rPr lang="en-US" altLang="ja-JP" sz="2000" b="1" i="1">
                            <a:latin typeface="Cambria Math"/>
                          </a:rPr>
                          <m:t>%</m:t>
                        </m:r>
                        <m:r>
                          <a:rPr lang="en-US" altLang="ja-JP" sz="2000" b="1" i="1">
                            <a:latin typeface="Cambria Math"/>
                          </a:rPr>
                          <m:t>𝑪</m:t>
                        </m:r>
                        <m:r>
                          <a:rPr lang="en-US" altLang="ja-JP" sz="2000" b="1" i="1">
                            <a:latin typeface="Cambria Math"/>
                          </a:rPr>
                          <m:t>.</m:t>
                        </m:r>
                        <m:r>
                          <a:rPr lang="en-US" altLang="ja-JP" sz="2000" b="1" i="1">
                            <a:latin typeface="Cambria Math"/>
                          </a:rPr>
                          <m:t>𝑳</m:t>
                        </m:r>
                      </m:num>
                      <m:den>
                        <m:r>
                          <a:rPr lang="en-US" altLang="ja-JP" sz="2000" b="1" i="1">
                            <a:latin typeface="Cambria Math"/>
                          </a:rPr>
                          <m:t>𝑲𝒓</m:t>
                        </m:r>
                        <m:r>
                          <a:rPr lang="en-US" altLang="ja-JP" sz="2000" b="1" i="1">
                            <a:latin typeface="Cambria Math"/>
                          </a:rPr>
                          <m:t> </m:t>
                        </m:r>
                        <m:r>
                          <a:rPr lang="en-US" altLang="ja-JP" sz="2000" b="1" i="1">
                            <a:latin typeface="Cambria Math"/>
                          </a:rPr>
                          <m:t>𝒑𝒆𝒂𝒌</m:t>
                        </m:r>
                        <m:r>
                          <a:rPr lang="en-US" altLang="ja-JP" sz="2000" b="1" i="1">
                            <a:latin typeface="Cambria Math"/>
                          </a:rPr>
                          <m:t> </m:t>
                        </m:r>
                        <m:r>
                          <a:rPr lang="en-US" altLang="ja-JP" sz="2000" b="1" i="1">
                            <a:latin typeface="Cambria Math"/>
                          </a:rPr>
                          <m:t>𝒂𝒓𝒆𝒂</m:t>
                        </m:r>
                        <m:r>
                          <a:rPr lang="en-US" altLang="ja-JP" sz="2000" b="1" i="1">
                            <a:latin typeface="Cambria Math"/>
                          </a:rPr>
                          <m:t> </m:t>
                        </m:r>
                        <m:r>
                          <a:rPr lang="en-US" altLang="ja-JP" sz="2000" b="1" i="1">
                            <a:latin typeface="Cambria Math"/>
                          </a:rPr>
                          <m:t>𝒊𝒏</m:t>
                        </m:r>
                        <m:r>
                          <a:rPr lang="en-US" altLang="ja-JP" sz="2000" b="1" i="1">
                            <a:latin typeface="Cambria Math"/>
                          </a:rPr>
                          <m:t> </m:t>
                        </m:r>
                        <m:r>
                          <a:rPr lang="en-US" altLang="ja-JP" sz="2000" b="1" i="1">
                            <a:latin typeface="Cambria Math"/>
                          </a:rPr>
                          <m:t>𝒄𝒂𝒍𝒊𝒃𝒓𝒂𝒕𝒊𝒐𝒏</m:t>
                        </m:r>
                        <m:r>
                          <a:rPr lang="en-US" altLang="ja-JP" sz="2000" b="1" i="1">
                            <a:latin typeface="Cambria Math"/>
                          </a:rPr>
                          <m:t> </m:t>
                        </m:r>
                        <m:r>
                          <a:rPr lang="en-US" altLang="ja-JP" sz="2000" b="1" i="1">
                            <a:latin typeface="Cambria Math"/>
                          </a:rPr>
                          <m:t>𝒈𝒂𝒔</m:t>
                        </m:r>
                      </m:den>
                    </m:f>
                  </m:oMath>
                </a14:m>
                <a:r>
                  <a:rPr lang="en-US" altLang="ja-JP" sz="2000" b="1" dirty="0" smtClean="0">
                    <a:ea typeface="Cambria Math"/>
                  </a:rPr>
                  <a:t> </a:t>
                </a:r>
              </a:p>
              <a:p>
                <a:r>
                  <a:rPr lang="en-US" altLang="ja-JP" sz="2000" b="1" dirty="0">
                    <a:ea typeface="Cambria Math"/>
                  </a:rPr>
                  <a:t> </a:t>
                </a:r>
                <a:r>
                  <a:rPr lang="en-US" altLang="ja-JP" sz="2000" b="1" dirty="0" smtClean="0">
                    <a:ea typeface="Cambria Math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latin typeface="Cambria Math"/>
                        <a:ea typeface="Cambria Math"/>
                      </a:rPr>
                      <m:t>×(</m:t>
                    </m:r>
                    <m:r>
                      <a:rPr lang="en-US" altLang="ja-JP" sz="2000" b="1" i="1">
                        <a:latin typeface="Cambria Math"/>
                        <a:ea typeface="Cambria Math"/>
                      </a:rPr>
                      <m:t>𝑲𝒓</m:t>
                    </m:r>
                    <m:r>
                      <a:rPr lang="en-US" altLang="ja-JP" sz="2000" b="1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ja-JP" sz="2000" b="1" i="1">
                        <a:latin typeface="Cambria Math"/>
                        <a:ea typeface="Cambria Math"/>
                      </a:rPr>
                      <m:t>𝒊𝒏</m:t>
                    </m:r>
                    <m:r>
                      <a:rPr lang="en-US" altLang="ja-JP" sz="2000" b="1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ja-JP" sz="2000" b="1" i="1">
                        <a:latin typeface="Cambria Math"/>
                        <a:ea typeface="Cambria Math"/>
                      </a:rPr>
                      <m:t>𝒄𝒂𝒍𝒊𝒃𝒂𝒓𝒂𝒕𝒊𝒐𝒏</m:t>
                    </m:r>
                    <m:r>
                      <a:rPr lang="en-US" altLang="ja-JP" sz="2000" b="1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ja-JP" sz="2000" b="1" i="1">
                        <a:latin typeface="Cambria Math"/>
                        <a:ea typeface="Cambria Math"/>
                      </a:rPr>
                      <m:t>𝒈𝒂𝒔</m:t>
                    </m:r>
                    <m:r>
                      <a:rPr lang="en-US" altLang="ja-JP" sz="2000" b="1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ja-JP" altLang="en-US" sz="2000" b="1" dirty="0"/>
              </a:p>
              <a:p>
                <a:endParaRPr kumimoji="1" lang="en-US" altLang="ja-JP" sz="2000" b="1" dirty="0" smtClean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402946"/>
                <a:ext cx="5655715" cy="3320268"/>
              </a:xfrm>
              <a:prstGeom prst="rect">
                <a:avLst/>
              </a:prstGeom>
              <a:blipFill rotWithShape="1">
                <a:blip r:embed="rId4"/>
                <a:stretch>
                  <a:fillRect l="-1078" t="-917" r="-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2776900" y="4935470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mean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DCD-127C-4EEE-AC76-97433F7999B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69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491880" y="-87198"/>
            <a:ext cx="1689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/>
              <a:t>R</a:t>
            </a:r>
            <a:r>
              <a:rPr lang="en-US" altLang="ja-JP" sz="4000" b="1" dirty="0" smtClean="0"/>
              <a:t>esult</a:t>
            </a:r>
            <a:endParaRPr kumimoji="1" lang="ja-JP" altLang="en-US" sz="4000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180528" y="3133370"/>
            <a:ext cx="939391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・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Kr in liquid-phase 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Xe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is almost consistent with our goal (2ppt).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  <a:p>
            <a:r>
              <a:rPr kumimoji="1" lang="ja-JP" altLang="en-US" sz="2400" b="1" dirty="0" smtClean="0"/>
              <a:t>・</a:t>
            </a:r>
            <a:r>
              <a:rPr kumimoji="1" lang="en-US" altLang="ja-JP" sz="2400" b="1" dirty="0" smtClean="0"/>
              <a:t>Kr in gas-phase </a:t>
            </a:r>
            <a:r>
              <a:rPr kumimoji="1" lang="en-US" altLang="ja-JP" sz="2400" b="1" dirty="0" err="1" smtClean="0"/>
              <a:t>Xe</a:t>
            </a:r>
            <a:r>
              <a:rPr kumimoji="1" lang="en-US" altLang="ja-JP" sz="2400" b="1" dirty="0" smtClean="0"/>
              <a:t> is about one-order bigger than </a:t>
            </a:r>
          </a:p>
          <a:p>
            <a:r>
              <a:rPr lang="en-US" altLang="ja-JP" sz="2400" b="1" dirty="0"/>
              <a:t> </a:t>
            </a:r>
            <a:r>
              <a:rPr lang="en-US" altLang="ja-JP" sz="2400" b="1" dirty="0" smtClean="0"/>
              <a:t>   Kr </a:t>
            </a:r>
            <a:r>
              <a:rPr kumimoji="1" lang="en-US" altLang="ja-JP" sz="2400" b="1" dirty="0" smtClean="0"/>
              <a:t>in liquid-phase </a:t>
            </a:r>
            <a:r>
              <a:rPr kumimoji="1" lang="en-US" altLang="ja-JP" sz="2400" b="1" dirty="0" err="1" smtClean="0"/>
              <a:t>Xe</a:t>
            </a:r>
            <a:r>
              <a:rPr kumimoji="1" lang="en-US" altLang="ja-JP" sz="2400" b="1" dirty="0" smtClean="0"/>
              <a:t>.</a:t>
            </a:r>
          </a:p>
          <a:p>
            <a:r>
              <a:rPr lang="en-US" altLang="ja-JP" sz="2400" b="1" dirty="0" smtClean="0"/>
              <a:t>               Temperature of XMASS detector is kept around </a:t>
            </a:r>
            <a:r>
              <a:rPr lang="en-US" altLang="ja-JP" sz="2400" b="1" dirty="0" err="1" smtClean="0"/>
              <a:t>Xe</a:t>
            </a:r>
            <a:endParaRPr lang="en-US" altLang="ja-JP" sz="2400" b="1" dirty="0" smtClean="0"/>
          </a:p>
          <a:p>
            <a:r>
              <a:rPr lang="en-US" altLang="ja-JP" sz="2400" b="1" dirty="0"/>
              <a:t> </a:t>
            </a:r>
            <a:r>
              <a:rPr lang="en-US" altLang="ja-JP" sz="2400" b="1" dirty="0" smtClean="0"/>
              <a:t>               boiling</a:t>
            </a:r>
            <a:r>
              <a:rPr lang="ja-JP" altLang="en-US" sz="2400" b="1" dirty="0" smtClean="0"/>
              <a:t> </a:t>
            </a:r>
            <a:r>
              <a:rPr lang="en-US" altLang="ja-JP" sz="2400" b="1" dirty="0" smtClean="0"/>
              <a:t>point ( about 170K) so </a:t>
            </a:r>
            <a:r>
              <a:rPr lang="en-US" altLang="ja-JP" sz="2400" b="1" dirty="0"/>
              <a:t>t</a:t>
            </a:r>
            <a:r>
              <a:rPr lang="en-US" altLang="ja-JP" sz="2400" b="1" dirty="0" smtClean="0"/>
              <a:t>hat Kr easily evaporates</a:t>
            </a:r>
          </a:p>
          <a:p>
            <a:r>
              <a:rPr lang="en-US" altLang="ja-JP" sz="2400" b="1" dirty="0"/>
              <a:t> </a:t>
            </a:r>
            <a:r>
              <a:rPr lang="en-US" altLang="ja-JP" sz="2400" b="1" dirty="0" smtClean="0"/>
              <a:t>               because Kr  boiling point (120K) is lower than </a:t>
            </a:r>
            <a:r>
              <a:rPr lang="en-US" altLang="ja-JP" sz="2400" b="1" dirty="0" err="1" smtClean="0"/>
              <a:t>Xe</a:t>
            </a:r>
            <a:r>
              <a:rPr lang="en-US" altLang="ja-JP" sz="2400" b="1" dirty="0" smtClean="0"/>
              <a:t> boiling</a:t>
            </a:r>
          </a:p>
          <a:p>
            <a:r>
              <a:rPr lang="en-US" altLang="ja-JP" sz="2400" b="1" dirty="0"/>
              <a:t> </a:t>
            </a:r>
            <a:r>
              <a:rPr lang="en-US" altLang="ja-JP" sz="2400" b="1" dirty="0" smtClean="0"/>
              <a:t>               point.</a:t>
            </a:r>
          </a:p>
          <a:p>
            <a:r>
              <a:rPr lang="en-US" altLang="ja-JP" sz="2400" b="1" dirty="0"/>
              <a:t> </a:t>
            </a:r>
            <a:r>
              <a:rPr lang="en-US" altLang="ja-JP" sz="2400" b="1" dirty="0" smtClean="0"/>
              <a:t>   </a:t>
            </a:r>
          </a:p>
          <a:p>
            <a:r>
              <a:rPr lang="ja-JP" altLang="en-US" sz="2400" b="1" dirty="0"/>
              <a:t>　</a:t>
            </a:r>
            <a:r>
              <a:rPr lang="ja-JP" altLang="en-US" sz="2400" b="1" dirty="0" smtClean="0"/>
              <a:t>　　　　</a:t>
            </a:r>
            <a:endParaRPr lang="en-US" altLang="ja-JP" sz="2400" b="1" dirty="0" smtClean="0"/>
          </a:p>
          <a:p>
            <a:endParaRPr kumimoji="1" lang="en-US" altLang="ja-JP" sz="2400" b="1" dirty="0"/>
          </a:p>
        </p:txBody>
      </p:sp>
      <p:sp>
        <p:nvSpPr>
          <p:cNvPr id="4" name="右矢印 3"/>
          <p:cNvSpPr/>
          <p:nvPr/>
        </p:nvSpPr>
        <p:spPr>
          <a:xfrm>
            <a:off x="323528" y="4286985"/>
            <a:ext cx="648072" cy="3661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DCD-127C-4EEE-AC76-97433F7999B6}" type="slidenum">
              <a:rPr kumimoji="1" lang="ja-JP" altLang="en-US" smtClean="0"/>
              <a:t>12</a:t>
            </a:fld>
            <a:endParaRPr kumimoji="1"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488549"/>
              </p:ext>
            </p:extLst>
          </p:nvPr>
        </p:nvGraphicFramePr>
        <p:xfrm>
          <a:off x="216024" y="548680"/>
          <a:ext cx="867645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002"/>
                <a:gridCol w="1866752"/>
                <a:gridCol w="2972976"/>
                <a:gridCol w="23507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date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Sample point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Kr in calibration gas [ppb]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Kr in </a:t>
                      </a:r>
                      <a:r>
                        <a:rPr kumimoji="1" lang="en-US" altLang="ja-JP" dirty="0" err="1" smtClean="0"/>
                        <a:t>Xe</a:t>
                      </a:r>
                      <a:r>
                        <a:rPr kumimoji="1" lang="en-US" altLang="ja-JP" dirty="0" smtClean="0"/>
                        <a:t> [</a:t>
                      </a:r>
                      <a:r>
                        <a:rPr kumimoji="1" lang="en-US" altLang="ja-JP" dirty="0" err="1" smtClean="0"/>
                        <a:t>ppt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2011/08/27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liquid phase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0.23±0.05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&lt; 2.3  (90%C.L.)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2011/09/02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liquid phase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0.23±0.05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&lt; 3.7  (90%C.L.)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2011/11/15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gas phase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0.16±0.05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77±22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2011/11/22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gas phase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0.16±0.05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55±16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2012/01/24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liquid phase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0.07±0.02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&lt; 1.2  (90%C.L.)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2012/01/26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liquid phase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0.07±0.02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&lt; 4.2  (90%C.L.)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94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DCD-127C-4EEE-AC76-97433F7999B6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2492896"/>
            <a:ext cx="83920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/>
              <a:t>3</a:t>
            </a:r>
            <a:r>
              <a:rPr kumimoji="1" lang="en-US" altLang="ja-JP" sz="5400" b="1" dirty="0" smtClean="0"/>
              <a:t>.85Kr event search using </a:t>
            </a:r>
          </a:p>
          <a:p>
            <a:r>
              <a:rPr lang="en-US" altLang="ja-JP" sz="5400" b="1" dirty="0"/>
              <a:t> </a:t>
            </a:r>
            <a:r>
              <a:rPr lang="en-US" altLang="ja-JP" sz="5400" b="1" dirty="0" smtClean="0"/>
              <a:t>  Flash ADC data</a:t>
            </a:r>
            <a:endParaRPr kumimoji="1" lang="en-US" altLang="ja-JP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184598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843808" y="0"/>
            <a:ext cx="2762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/>
              <a:t>Flash ADC</a:t>
            </a:r>
            <a:endParaRPr kumimoji="1" lang="ja-JP" altLang="en-US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25236"/>
            <a:ext cx="93345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0" y="620688"/>
            <a:ext cx="827983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・</a:t>
            </a:r>
            <a:r>
              <a:rPr lang="en-US" altLang="ja-JP" sz="2000" b="1" dirty="0" smtClean="0"/>
              <a:t>XMASS uses 642 </a:t>
            </a:r>
            <a:r>
              <a:rPr lang="en-US" altLang="ja-JP" sz="2000" b="1" dirty="0" err="1" smtClean="0"/>
              <a:t>PMTs.</a:t>
            </a:r>
            <a:r>
              <a:rPr lang="en-US" altLang="ja-JP" sz="2000" b="1" dirty="0" smtClean="0"/>
              <a:t> The sum of signal from 10 or 11 PMTs is </a:t>
            </a:r>
          </a:p>
          <a:p>
            <a:r>
              <a:rPr lang="en-US" altLang="ja-JP" sz="2000" b="1" dirty="0"/>
              <a:t> </a:t>
            </a:r>
            <a:r>
              <a:rPr lang="en-US" altLang="ja-JP" sz="2000" b="1" dirty="0" smtClean="0"/>
              <a:t>   input into each Flash ADC channel. ( Flash ADC has 64 channels .)</a:t>
            </a:r>
          </a:p>
          <a:p>
            <a:r>
              <a:rPr kumimoji="1" lang="ja-JP" altLang="en-US" sz="2000" b="1" dirty="0" smtClean="0"/>
              <a:t>・</a:t>
            </a:r>
            <a:r>
              <a:rPr lang="en-US" altLang="ja-JP" sz="2000" b="1" dirty="0" smtClean="0"/>
              <a:t>The figure below shows an example of FADC waveform</a:t>
            </a:r>
            <a:r>
              <a:rPr lang="en-US" altLang="ja-JP" sz="2000" b="1" dirty="0"/>
              <a:t>.</a:t>
            </a:r>
            <a:endParaRPr kumimoji="1" lang="en-US" altLang="ja-JP" sz="2000" b="1" dirty="0" smtClean="0"/>
          </a:p>
          <a:p>
            <a:r>
              <a:rPr lang="en-US" altLang="ja-JP" sz="2000" b="1" dirty="0"/>
              <a:t> </a:t>
            </a:r>
            <a:r>
              <a:rPr lang="en-US" altLang="ja-JP" sz="2000" b="1" dirty="0" smtClean="0"/>
              <a:t>   Y-axis is ADC count  obtained by transforming voltage into digital </a:t>
            </a:r>
          </a:p>
          <a:p>
            <a:r>
              <a:rPr lang="en-US" altLang="ja-JP" sz="2000" b="1" dirty="0"/>
              <a:t> </a:t>
            </a:r>
            <a:r>
              <a:rPr lang="en-US" altLang="ja-JP" sz="2000" b="1" dirty="0" smtClean="0"/>
              <a:t>   signal. X-axis is time[ns].</a:t>
            </a:r>
            <a:endParaRPr kumimoji="1" lang="ja-JP" altLang="en-US" sz="20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816204" y="3239861"/>
            <a:ext cx="134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8ch/board</a:t>
            </a:r>
            <a:endParaRPr kumimoji="1" lang="ja-JP" altLang="en-US" sz="20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5025370"/>
            <a:ext cx="7697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・</a:t>
            </a:r>
            <a:r>
              <a:rPr lang="en-US" altLang="ja-JP" sz="2000" b="1" dirty="0" smtClean="0"/>
              <a:t>If you integrate this waveform , you can obtain event’s energy.</a:t>
            </a:r>
          </a:p>
          <a:p>
            <a:r>
              <a:rPr lang="ja-JP" altLang="en-US" sz="2000" b="1" dirty="0" smtClean="0"/>
              <a:t>・</a:t>
            </a:r>
            <a:r>
              <a:rPr lang="en-US" altLang="ja-JP" sz="2000" b="1" dirty="0" smtClean="0"/>
              <a:t>The live time of  FADC data for this analysis is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55.96 days</a:t>
            </a:r>
            <a:r>
              <a:rPr lang="en-US" altLang="ja-JP" sz="2000" b="1" dirty="0" smtClean="0"/>
              <a:t>.</a:t>
            </a:r>
            <a:endParaRPr kumimoji="1" lang="en-US" altLang="ja-JP" sz="2000" b="1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DCD-127C-4EEE-AC76-97433F7999B6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7518"/>
            <a:ext cx="6378039" cy="267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73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598020" y="-99392"/>
            <a:ext cx="3486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/>
              <a:t>85Kr</a:t>
            </a:r>
            <a:r>
              <a:rPr lang="ja-JP" altLang="en-US" sz="3200" b="1" dirty="0"/>
              <a:t> </a:t>
            </a:r>
            <a:r>
              <a:rPr lang="en-US" altLang="ja-JP" sz="3200" b="1" dirty="0" smtClean="0"/>
              <a:t>event search</a:t>
            </a:r>
            <a:endParaRPr kumimoji="1" lang="ja-JP" alt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-180528" y="332656"/>
                <a:ext cx="9060494" cy="6624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b="1" dirty="0" smtClean="0"/>
                  <a:t>・</a:t>
                </a:r>
                <a:r>
                  <a:rPr lang="en-US" altLang="ja-JP" sz="2000" b="1" dirty="0" smtClean="0"/>
                  <a:t>I tried to find β and γ coincidence event shown </a:t>
                </a:r>
              </a:p>
              <a:p>
                <a:r>
                  <a:rPr lang="en-US" altLang="ja-JP" sz="2000" b="1" dirty="0"/>
                  <a:t> </a:t>
                </a:r>
                <a:r>
                  <a:rPr lang="en-US" altLang="ja-JP" sz="2000" b="1" dirty="0" smtClean="0"/>
                  <a:t>   in the right figure. </a:t>
                </a:r>
                <a:endParaRPr kumimoji="1" lang="en-US" altLang="ja-JP" sz="2000" b="1" dirty="0" smtClean="0"/>
              </a:p>
              <a:p>
                <a:r>
                  <a:rPr lang="ja-JP" altLang="en-US" sz="2000" b="1" dirty="0" smtClean="0"/>
                  <a:t>・</a:t>
                </a:r>
                <a:r>
                  <a:rPr lang="en-US" altLang="ja-JP" sz="2000" b="1" dirty="0" smtClean="0"/>
                  <a:t>Firstly I searched for FADC events which have </a:t>
                </a:r>
              </a:p>
              <a:p>
                <a:r>
                  <a:rPr lang="en-US" altLang="ja-JP" sz="2000" b="1" dirty="0"/>
                  <a:t> </a:t>
                </a:r>
                <a:r>
                  <a:rPr lang="en-US" altLang="ja-JP" sz="2000" b="1" dirty="0" smtClean="0"/>
                  <a:t>  more than 2 peaks. And I named the first peak </a:t>
                </a:r>
              </a:p>
              <a:p>
                <a:r>
                  <a:rPr lang="en-US" altLang="ja-JP" sz="2000" b="1" dirty="0"/>
                  <a:t> </a:t>
                </a:r>
                <a:r>
                  <a:rPr lang="en-US" altLang="ja-JP" sz="2000" b="1" dirty="0" smtClean="0"/>
                  <a:t> “β-like peak” and the highest peak (except for </a:t>
                </a:r>
              </a:p>
              <a:p>
                <a:r>
                  <a:rPr lang="en-US" altLang="ja-JP" sz="2000" b="1" dirty="0"/>
                  <a:t> </a:t>
                </a:r>
                <a:r>
                  <a:rPr lang="en-US" altLang="ja-JP" sz="2000" b="1" dirty="0" smtClean="0"/>
                  <a:t>  β-like peak) “γ-like peak”.</a:t>
                </a:r>
              </a:p>
              <a:p>
                <a:r>
                  <a:rPr lang="ja-JP" altLang="en-US" sz="2000" b="1" dirty="0" smtClean="0"/>
                  <a:t>・</a:t>
                </a:r>
                <a:r>
                  <a:rPr lang="en-US" altLang="ja-JP" sz="2000" b="1" dirty="0" smtClean="0"/>
                  <a:t>Secondly I selected 85Kr event candidate based on </a:t>
                </a:r>
              </a:p>
              <a:p>
                <a:r>
                  <a:rPr lang="en-US" altLang="ja-JP" sz="2000" b="1" dirty="0"/>
                  <a:t> </a:t>
                </a:r>
                <a:r>
                  <a:rPr lang="en-US" altLang="ja-JP" sz="2000" b="1" dirty="0" smtClean="0"/>
                  <a:t>   criteria shown below.  </a:t>
                </a:r>
              </a:p>
              <a:p>
                <a:endParaRPr lang="en-US" altLang="ja-JP" sz="2000" b="1" dirty="0"/>
              </a:p>
              <a:p>
                <a:endParaRPr lang="en-US" altLang="ja-JP" sz="2000" b="1" dirty="0" smtClean="0"/>
              </a:p>
              <a:p>
                <a:endParaRPr lang="en-US" altLang="ja-JP" sz="2000" b="1" dirty="0"/>
              </a:p>
              <a:p>
                <a:endParaRPr lang="en-US" altLang="ja-JP" sz="2000" b="1" dirty="0" smtClean="0"/>
              </a:p>
              <a:p>
                <a:endParaRPr lang="en-US" altLang="ja-JP" sz="2000" b="1" dirty="0"/>
              </a:p>
              <a:p>
                <a:endParaRPr lang="en-US" altLang="ja-JP" sz="2000" b="1" dirty="0" smtClean="0"/>
              </a:p>
              <a:p>
                <a:endParaRPr lang="en-US" altLang="ja-JP" sz="2000" b="1" dirty="0"/>
              </a:p>
              <a:p>
                <a:r>
                  <a:rPr lang="en-US" altLang="ja-JP" sz="2400" b="1" dirty="0"/>
                  <a:t> </a:t>
                </a:r>
                <a:r>
                  <a:rPr lang="en-US" altLang="ja-JP" sz="2400" b="1" dirty="0" smtClean="0"/>
                  <a:t>                 </a:t>
                </a:r>
              </a:p>
              <a:p>
                <a:r>
                  <a:rPr lang="en-US" altLang="ja-JP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400" b="1" dirty="0" smtClean="0">
                    <a:solidFill>
                      <a:srgbClr val="FF0000"/>
                    </a:solidFill>
                  </a:rPr>
                  <a:t>                  85Kr event candidate : 7.0±2.6(</a:t>
                </a:r>
                <a:r>
                  <a:rPr lang="en-US" altLang="ja-JP" sz="2400" b="1" dirty="0" err="1" smtClean="0">
                    <a:solidFill>
                      <a:srgbClr val="FF0000"/>
                    </a:solidFill>
                  </a:rPr>
                  <a:t>sta</a:t>
                </a:r>
                <a:r>
                  <a:rPr lang="en-US" altLang="ja-JP" sz="2400" b="1" dirty="0" smtClean="0">
                    <a:solidFill>
                      <a:srgbClr val="FF0000"/>
                    </a:solidFill>
                  </a:rPr>
                  <a:t>)±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ja-JP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altLang="ja-JP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ja-JP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</m:e>
                      </m:mr>
                      <m:mr>
                        <m:e>
                          <m:r>
                            <a:rPr lang="en-US" altLang="ja-JP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altLang="ja-JP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ja-JP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</m:m>
                  </m:oMath>
                </a14:m>
                <a:r>
                  <a:rPr lang="en-US" altLang="ja-JP" sz="2400" b="1" dirty="0" smtClean="0">
                    <a:solidFill>
                      <a:srgbClr val="FF0000"/>
                    </a:solidFill>
                  </a:rPr>
                  <a:t>(Sys)</a:t>
                </a:r>
              </a:p>
              <a:p>
                <a:r>
                  <a:rPr lang="ja-JP" altLang="en-US" sz="2000" b="1" dirty="0" smtClean="0"/>
                  <a:t>・</a:t>
                </a:r>
                <a:r>
                  <a:rPr lang="en-US" altLang="ja-JP" sz="2000" b="1" dirty="0" smtClean="0"/>
                  <a:t>The detail about α event cut was mentioned in </a:t>
                </a:r>
                <a:r>
                  <a:rPr lang="en-US" altLang="ja-JP" sz="2000" b="1" dirty="0" err="1" smtClean="0"/>
                  <a:t>takachio’s</a:t>
                </a:r>
                <a:r>
                  <a:rPr lang="en-US" altLang="ja-JP" sz="2000" b="1" dirty="0" smtClean="0"/>
                  <a:t> talk.</a:t>
                </a:r>
              </a:p>
              <a:p>
                <a:r>
                  <a:rPr lang="ja-JP" altLang="en-US" sz="2000" b="1" dirty="0" smtClean="0"/>
                  <a:t>・</a:t>
                </a:r>
                <a:r>
                  <a:rPr lang="en-US" altLang="ja-JP" sz="2000" b="1" dirty="0" smtClean="0"/>
                  <a:t>Systematic error </a:t>
                </a:r>
                <a:r>
                  <a:rPr lang="en-US" altLang="ja-JP" sz="2000" b="1" dirty="0"/>
                  <a:t> </a:t>
                </a:r>
                <a:r>
                  <a:rPr lang="en-US" altLang="ja-JP" sz="2000" b="1" dirty="0" smtClean="0"/>
                  <a:t>comes from uncertainty of energy reconstruction ,  α cut </a:t>
                </a:r>
              </a:p>
              <a:p>
                <a:r>
                  <a:rPr lang="en-US" altLang="ja-JP" sz="2000" b="1" dirty="0"/>
                  <a:t> </a:t>
                </a:r>
                <a:r>
                  <a:rPr lang="en-US" altLang="ja-JP" sz="2000" b="1" dirty="0" smtClean="0"/>
                  <a:t>    criteria and so on.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332656"/>
                <a:ext cx="9060494" cy="6624955"/>
              </a:xfrm>
              <a:prstGeom prst="rect">
                <a:avLst/>
              </a:prstGeom>
              <a:blipFill rotWithShape="1">
                <a:blip r:embed="rId2"/>
                <a:stretch>
                  <a:fillRect l="-672" t="-737" b="-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96045"/>
              </p:ext>
            </p:extLst>
          </p:nvPr>
        </p:nvGraphicFramePr>
        <p:xfrm>
          <a:off x="215515" y="2852936"/>
          <a:ext cx="8460941" cy="1867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8902"/>
                <a:gridCol w="1302039"/>
              </a:tblGrid>
              <a:tr h="3838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cut</a:t>
                      </a:r>
                      <a:r>
                        <a:rPr kumimoji="1" lang="en-US" altLang="ja-JP" baseline="0" dirty="0" smtClean="0"/>
                        <a:t> criteria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efficiency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 smtClean="0"/>
                        <a:t>β-like peak</a:t>
                      </a:r>
                      <a:r>
                        <a:rPr lang="ja-JP" altLang="en-US" sz="1800" b="1" baseline="0" dirty="0" smtClean="0"/>
                        <a:t> </a:t>
                      </a:r>
                      <a:r>
                        <a:rPr lang="en-US" altLang="ja-JP" sz="1800" b="1" baseline="0" dirty="0" smtClean="0"/>
                        <a:t>energy </a:t>
                      </a:r>
                      <a:r>
                        <a:rPr lang="en-US" altLang="ja-JP" sz="1800" b="1" dirty="0" smtClean="0"/>
                        <a:t>&lt;  260keV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100%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 smtClean="0"/>
                        <a:t>α</a:t>
                      </a:r>
                      <a:r>
                        <a:rPr lang="ja-JP" altLang="en-US" sz="1800" b="1" baseline="0" dirty="0" smtClean="0"/>
                        <a:t> </a:t>
                      </a:r>
                      <a:r>
                        <a:rPr lang="en-US" altLang="ja-JP" sz="1800" b="1" baseline="0" dirty="0" smtClean="0"/>
                        <a:t>event cut</a:t>
                      </a:r>
                      <a:endParaRPr lang="en-US" altLang="ja-JP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95%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 smtClean="0"/>
                        <a:t> 440keV &lt; γ-like peak</a:t>
                      </a:r>
                      <a:r>
                        <a:rPr lang="ja-JP" altLang="en-US" sz="1800" b="1" baseline="0" dirty="0" smtClean="0"/>
                        <a:t> </a:t>
                      </a:r>
                      <a:r>
                        <a:rPr lang="en-US" altLang="ja-JP" sz="1800" b="1" baseline="0" dirty="0" smtClean="0"/>
                        <a:t>energy </a:t>
                      </a:r>
                      <a:r>
                        <a:rPr lang="en-US" altLang="ja-JP" sz="1800" b="1" dirty="0" smtClean="0"/>
                        <a:t>&lt; 580keV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76%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 smtClean="0"/>
                        <a:t>time difference between β-like peak and γ-like peak(</a:t>
                      </a:r>
                      <a:r>
                        <a:rPr lang="en-US" altLang="ja-JP" sz="1800" b="1" dirty="0" err="1" smtClean="0"/>
                        <a:t>dT</a:t>
                      </a:r>
                      <a:r>
                        <a:rPr lang="en-US" altLang="ja-JP" sz="1800" b="1" dirty="0" smtClean="0"/>
                        <a:t>) &gt; 300ns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75%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5273203" y="4767535"/>
            <a:ext cx="3166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Total </a:t>
            </a:r>
            <a:r>
              <a:rPr kumimoji="1" lang="en-US" altLang="ja-JP" sz="2400" b="1" dirty="0" smtClean="0"/>
              <a:t>efficiency : </a:t>
            </a:r>
            <a:r>
              <a:rPr lang="en-US" altLang="ja-JP" sz="2400" b="1" dirty="0" smtClean="0"/>
              <a:t>54</a:t>
            </a:r>
            <a:r>
              <a:rPr kumimoji="1" lang="en-US" altLang="ja-JP" sz="2400" b="1" dirty="0" smtClean="0"/>
              <a:t>%</a:t>
            </a:r>
            <a:endParaRPr kumimoji="1" lang="ja-JP" altLang="en-US" sz="2400" b="1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DCD-127C-4EEE-AC76-97433F7999B6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169" y="458446"/>
            <a:ext cx="3092343" cy="232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7304142" y="80709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β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6516216" y="1124744"/>
            <a:ext cx="864096" cy="230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8100392" y="1916832"/>
            <a:ext cx="792088" cy="230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604448" y="203123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γ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>
            <a:off x="8604448" y="1700808"/>
            <a:ext cx="5513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7380312" y="1475492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life time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6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67744" y="-99392"/>
            <a:ext cx="4541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 smtClean="0"/>
              <a:t>background event</a:t>
            </a:r>
            <a:endParaRPr kumimoji="1" lang="ja-JP" altLang="en-US" sz="40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496" y="621849"/>
            <a:ext cx="89643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200" b="1" dirty="0" smtClean="0"/>
              <a:t>・</a:t>
            </a:r>
            <a:r>
              <a:rPr lang="en-US" altLang="ja-JP" sz="2200" b="1" dirty="0" smtClean="0"/>
              <a:t>If  two independent events whose energies are comparable with </a:t>
            </a:r>
          </a:p>
          <a:p>
            <a:r>
              <a:rPr lang="en-US" altLang="ja-JP" sz="2200" b="1" dirty="0"/>
              <a:t> </a:t>
            </a:r>
            <a:r>
              <a:rPr lang="en-US" altLang="ja-JP" sz="2200" b="1" dirty="0" smtClean="0"/>
              <a:t>   85Kr β and γ accidentally happen in short time , This event can be</a:t>
            </a:r>
          </a:p>
          <a:p>
            <a:r>
              <a:rPr lang="en-US" altLang="ja-JP" sz="2200" b="1" dirty="0"/>
              <a:t> </a:t>
            </a:r>
            <a:r>
              <a:rPr lang="en-US" altLang="ja-JP" sz="2200" b="1" dirty="0" smtClean="0"/>
              <a:t>   background.  </a:t>
            </a:r>
            <a:endParaRPr kumimoji="1" lang="en-US" altLang="ja-JP" sz="2200" b="1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1774498"/>
            <a:ext cx="929132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b="1" dirty="0" smtClean="0"/>
              <a:t>・</a:t>
            </a:r>
            <a:r>
              <a:rPr kumimoji="1" lang="en-US" altLang="ja-JP" sz="2200" b="1" dirty="0" smtClean="0"/>
              <a:t>I applied the following cut to all peaks in FADC dataset to estimate</a:t>
            </a:r>
          </a:p>
          <a:p>
            <a:r>
              <a:rPr lang="en-US" altLang="ja-JP" sz="2200" b="1" dirty="0"/>
              <a:t> </a:t>
            </a:r>
            <a:r>
              <a:rPr lang="en-US" altLang="ja-JP" sz="2200" b="1" dirty="0" smtClean="0"/>
              <a:t>   the number of background events.</a:t>
            </a:r>
            <a:endParaRPr kumimoji="1" lang="en-US" altLang="ja-JP" sz="2200" b="1" dirty="0" smtClean="0"/>
          </a:p>
          <a:p>
            <a:endParaRPr lang="en-US" altLang="ja-JP" sz="2200" b="1" dirty="0" smtClean="0"/>
          </a:p>
          <a:p>
            <a:endParaRPr kumimoji="1" lang="en-US" altLang="ja-JP" sz="2200" b="1" dirty="0" smtClean="0"/>
          </a:p>
          <a:p>
            <a:endParaRPr lang="en-US" altLang="ja-JP" sz="2200" b="1" dirty="0"/>
          </a:p>
          <a:p>
            <a:endParaRPr kumimoji="1" lang="en-US" altLang="ja-JP" sz="2200" b="1" dirty="0" smtClean="0"/>
          </a:p>
          <a:p>
            <a:r>
              <a:rPr lang="ja-JP" altLang="en-US" sz="2200" b="1" dirty="0" smtClean="0"/>
              <a:t>　</a:t>
            </a:r>
            <a:r>
              <a:rPr kumimoji="1" lang="en-US" altLang="ja-JP" sz="2200" b="1" dirty="0" smtClean="0"/>
              <a:t>(</a:t>
            </a:r>
            <a:r>
              <a:rPr lang="en-US" altLang="ja-JP" sz="2200" b="1" dirty="0" smtClean="0"/>
              <a:t>background events)</a:t>
            </a:r>
          </a:p>
          <a:p>
            <a:r>
              <a:rPr kumimoji="1" lang="en-US" altLang="ja-JP" sz="2200" b="1" dirty="0"/>
              <a:t> </a:t>
            </a:r>
            <a:r>
              <a:rPr kumimoji="1" lang="en-US" altLang="ja-JP" sz="2200" b="1" dirty="0" smtClean="0"/>
              <a:t>    =1.08[Hz]×</a:t>
            </a:r>
            <a:r>
              <a:rPr lang="en-US" altLang="ja-JP" sz="2200" b="1" dirty="0" smtClean="0"/>
              <a:t>0.17</a:t>
            </a:r>
            <a:r>
              <a:rPr kumimoji="1" lang="en-US" altLang="ja-JP" sz="2200" b="1" dirty="0" smtClean="0"/>
              <a:t>[Hz]×3700[ns]×86400[s/day]×55.96[day]</a:t>
            </a:r>
          </a:p>
          <a:p>
            <a:r>
              <a:rPr lang="en-US" altLang="ja-JP" sz="2200" b="1" dirty="0"/>
              <a:t> </a:t>
            </a:r>
            <a:r>
              <a:rPr lang="en-US" altLang="ja-JP" sz="2200" b="1" dirty="0" smtClean="0"/>
              <a:t>    = 3.4event</a:t>
            </a:r>
          </a:p>
          <a:p>
            <a:endParaRPr lang="en-US" altLang="ja-JP" sz="2200" b="1" dirty="0" smtClean="0"/>
          </a:p>
          <a:p>
            <a:r>
              <a:rPr lang="ja-JP" altLang="en-US" sz="2200" b="1" dirty="0" smtClean="0"/>
              <a:t>・</a:t>
            </a:r>
            <a:r>
              <a:rPr lang="en-US" altLang="ja-JP" sz="2200" b="1" dirty="0" smtClean="0"/>
              <a:t>Considering statistic and systematic error in the same  way as 85Kr</a:t>
            </a:r>
          </a:p>
          <a:p>
            <a:r>
              <a:rPr lang="en-US" altLang="ja-JP" sz="2200" b="1" dirty="0"/>
              <a:t> </a:t>
            </a:r>
            <a:r>
              <a:rPr lang="en-US" altLang="ja-JP" sz="2200" b="1" dirty="0" smtClean="0"/>
              <a:t>   event candidate , I obtained the number </a:t>
            </a:r>
            <a:r>
              <a:rPr kumimoji="1" lang="en-US" altLang="ja-JP" sz="2200" b="1" dirty="0" smtClean="0"/>
              <a:t>below as background event.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DCD-127C-4EEE-AC76-97433F7999B6}" type="slidenum">
              <a:rPr kumimoji="1" lang="ja-JP" altLang="en-US" smtClean="0"/>
              <a:t>16</a:t>
            </a:fld>
            <a:endParaRPr kumimoji="1"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753144"/>
              </p:ext>
            </p:extLst>
          </p:nvPr>
        </p:nvGraphicFramePr>
        <p:xfrm>
          <a:off x="524366" y="2564904"/>
          <a:ext cx="79360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7834"/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0" dirty="0" smtClean="0"/>
                        <a:t>criteria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event rate [Hz]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β-like peak energy</a:t>
                      </a:r>
                      <a:r>
                        <a:rPr kumimoji="1" lang="en-US" altLang="ja-JP" baseline="0" dirty="0" smtClean="0"/>
                        <a:t> &lt; 260 </a:t>
                      </a:r>
                      <a:r>
                        <a:rPr kumimoji="1" lang="en-US" altLang="ja-JP" baseline="0" dirty="0" err="1" smtClean="0"/>
                        <a:t>kev</a:t>
                      </a:r>
                      <a:r>
                        <a:rPr kumimoji="1" lang="en-US" altLang="ja-JP" baseline="0" dirty="0" smtClean="0"/>
                        <a:t> &amp;&amp;  non-α event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1.08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 440keV&lt;γ-like peak energy</a:t>
                      </a:r>
                      <a:r>
                        <a:rPr kumimoji="1" lang="en-US" altLang="ja-JP" baseline="0" dirty="0" smtClean="0"/>
                        <a:t> &lt; 580 </a:t>
                      </a:r>
                      <a:r>
                        <a:rPr kumimoji="1" lang="en-US" altLang="ja-JP" baseline="0" dirty="0" err="1" smtClean="0"/>
                        <a:t>kev</a:t>
                      </a:r>
                      <a:r>
                        <a:rPr kumimoji="1" lang="en-US" altLang="ja-JP" baseline="0" dirty="0" smtClean="0"/>
                        <a:t> &amp;&amp;  non-α event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0.17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1187624" y="5889209"/>
                <a:ext cx="6840760" cy="708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b="1" dirty="0" smtClean="0">
                    <a:solidFill>
                      <a:srgbClr val="FF0000"/>
                    </a:solidFill>
                  </a:rPr>
                  <a:t>background events : 3.4±1.8(</a:t>
                </a:r>
                <a:r>
                  <a:rPr lang="en-US" altLang="ja-JP" sz="2400" b="1" dirty="0" err="1" smtClean="0">
                    <a:solidFill>
                      <a:srgbClr val="FF0000"/>
                    </a:solidFill>
                  </a:rPr>
                  <a:t>sta</a:t>
                </a:r>
                <a:r>
                  <a:rPr lang="en-US" altLang="ja-JP" sz="2400" b="1" dirty="0">
                    <a:solidFill>
                      <a:srgbClr val="FF0000"/>
                    </a:solidFill>
                  </a:rPr>
                  <a:t>)±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ja-JP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ja-JP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e>
                      </m:mr>
                      <m:mr>
                        <m:e>
                          <m:r>
                            <a:rPr lang="en-US" altLang="ja-JP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</m:m>
                  </m:oMath>
                </a14:m>
                <a:r>
                  <a:rPr lang="en-US" altLang="ja-JP" sz="2400" b="1" dirty="0">
                    <a:solidFill>
                      <a:srgbClr val="FF0000"/>
                    </a:solidFill>
                  </a:rPr>
                  <a:t>(Sys)</a:t>
                </a: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889209"/>
                <a:ext cx="6840760" cy="708143"/>
              </a:xfrm>
              <a:prstGeom prst="rect">
                <a:avLst/>
              </a:prstGeom>
              <a:blipFill rotWithShape="1">
                <a:blip r:embed="rId2"/>
                <a:stretch>
                  <a:fillRect l="-1426" b="-25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4342934" y="4685074"/>
            <a:ext cx="2533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FADC time window</a:t>
            </a:r>
            <a:endParaRPr kumimoji="1" lang="ja-JP" altLang="en-US" sz="2000" b="1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 flipV="1">
            <a:off x="3995936" y="4509120"/>
            <a:ext cx="36004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0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491880" y="13380"/>
            <a:ext cx="1689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 smtClean="0"/>
              <a:t>Result</a:t>
            </a:r>
            <a:endParaRPr kumimoji="1" lang="ja-JP" altLang="en-US" sz="40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692696"/>
            <a:ext cx="8507457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b="1" dirty="0" smtClean="0"/>
              <a:t>・</a:t>
            </a:r>
            <a:r>
              <a:rPr kumimoji="1" lang="en-US" altLang="ja-JP" sz="2200" b="1" dirty="0" smtClean="0"/>
              <a:t>I subtracted background event from 85Kr event candidate and </a:t>
            </a:r>
          </a:p>
          <a:p>
            <a:r>
              <a:rPr lang="en-US" altLang="ja-JP" sz="2200" b="1" dirty="0"/>
              <a:t> </a:t>
            </a:r>
            <a:r>
              <a:rPr lang="en-US" altLang="ja-JP" sz="2200" b="1" dirty="0" smtClean="0"/>
              <a:t>   </a:t>
            </a:r>
            <a:r>
              <a:rPr kumimoji="1" lang="en-US" altLang="ja-JP" sz="2200" b="1" dirty="0" smtClean="0"/>
              <a:t>considered the remaining events as 85Kr events. </a:t>
            </a:r>
          </a:p>
          <a:p>
            <a:r>
              <a:rPr lang="ja-JP" altLang="en-US" sz="2200" b="1" dirty="0" smtClean="0"/>
              <a:t>・</a:t>
            </a:r>
            <a:r>
              <a:rPr lang="en-US" altLang="ja-JP" sz="2200" b="1" dirty="0" smtClean="0"/>
              <a:t>I calculated the upper limit of Kr in </a:t>
            </a:r>
            <a:r>
              <a:rPr lang="en-US" altLang="ja-JP" sz="2200" b="1" dirty="0" err="1" smtClean="0"/>
              <a:t>Xe</a:t>
            </a:r>
            <a:r>
              <a:rPr lang="en-US" altLang="ja-JP" sz="2200" b="1" dirty="0" smtClean="0"/>
              <a:t> at 90%C.L.</a:t>
            </a:r>
            <a:endParaRPr kumimoji="1" lang="en-US" altLang="ja-JP" sz="2200" b="1" dirty="0" smtClean="0"/>
          </a:p>
          <a:p>
            <a:endParaRPr kumimoji="1" lang="en-US" altLang="ja-JP" sz="2200" b="1" dirty="0" smtClean="0"/>
          </a:p>
          <a:p>
            <a:r>
              <a:rPr kumimoji="1" lang="en-US" altLang="ja-JP" sz="2200" b="1" dirty="0" smtClean="0"/>
              <a:t>(</a:t>
            </a:r>
            <a:r>
              <a:rPr lang="en-US" altLang="ja-JP" sz="2200" b="1" dirty="0" smtClean="0"/>
              <a:t>85Kr event candidate</a:t>
            </a:r>
            <a:r>
              <a:rPr kumimoji="1" lang="en-US" altLang="ja-JP" sz="2200" b="1" dirty="0" smtClean="0"/>
              <a:t>) – (background event)</a:t>
            </a:r>
          </a:p>
          <a:p>
            <a:r>
              <a:rPr kumimoji="1" lang="en-US" altLang="ja-JP" sz="2200" b="1" dirty="0" smtClean="0"/>
              <a:t> =                         event</a:t>
            </a:r>
          </a:p>
          <a:p>
            <a:r>
              <a:rPr lang="en-US" altLang="ja-JP" sz="2200" b="1" dirty="0"/>
              <a:t> </a:t>
            </a:r>
            <a:r>
              <a:rPr lang="en-US" altLang="ja-JP" sz="2200" b="1" dirty="0" smtClean="0"/>
              <a:t>&lt; 14.4event (90%C.L.)                                     26.6event (90%C.L.)</a:t>
            </a:r>
            <a:r>
              <a:rPr kumimoji="1" lang="en-US" altLang="ja-JP" sz="2200" b="1" dirty="0" smtClean="0"/>
              <a:t>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90403"/>
            <a:ext cx="16002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右矢印 3"/>
          <p:cNvSpPr/>
          <p:nvPr/>
        </p:nvSpPr>
        <p:spPr>
          <a:xfrm>
            <a:off x="3031193" y="2820341"/>
            <a:ext cx="2232618" cy="2423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31193" y="3079402"/>
            <a:ext cx="2087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 smtClean="0"/>
              <a:t>Efficiency:54%</a:t>
            </a:r>
            <a:endParaRPr kumimoji="1" lang="ja-JP" altLang="en-US" sz="22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3510289"/>
            <a:ext cx="91630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b="1" dirty="0" smtClean="0"/>
              <a:t>XMASS uses 830kg </a:t>
            </a:r>
            <a:r>
              <a:rPr lang="en-US" altLang="ja-JP" sz="2200" b="1" dirty="0" err="1" smtClean="0"/>
              <a:t>Xe</a:t>
            </a:r>
            <a:r>
              <a:rPr lang="en-US" altLang="ja-JP" sz="2200" b="1" dirty="0" smtClean="0"/>
              <a:t>. Assuming that Kr in </a:t>
            </a:r>
            <a:r>
              <a:rPr lang="en-US" altLang="ja-JP" sz="2200" b="1" dirty="0" err="1" smtClean="0"/>
              <a:t>Xe</a:t>
            </a:r>
            <a:r>
              <a:rPr lang="en-US" altLang="ja-JP" sz="2200" b="1" dirty="0" smtClean="0"/>
              <a:t> is 2ppt , the number of</a:t>
            </a:r>
          </a:p>
          <a:p>
            <a:r>
              <a:rPr kumimoji="1" lang="en-US" altLang="ja-JP" sz="2200" b="1" dirty="0" smtClean="0"/>
              <a:t>observed 85Kr event  (for 55.96days) should be (2.8±0.9) events.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-133256" y="5229200"/>
            <a:ext cx="93137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</a:rPr>
              <a:t>・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This result is consistent with the result of the other Kr measurement </a:t>
            </a:r>
          </a:p>
          <a:p>
            <a:r>
              <a:rPr lang="ja-JP" altLang="en-US" sz="2200" b="1" dirty="0" smtClean="0">
                <a:solidFill>
                  <a:srgbClr val="FF0000"/>
                </a:solidFill>
              </a:rPr>
              <a:t>・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This upper limit is one-order higher than  the other one , so I need </a:t>
            </a:r>
          </a:p>
          <a:p>
            <a:r>
              <a:rPr lang="en-US" altLang="ja-JP" sz="2200" b="1" dirty="0">
                <a:solidFill>
                  <a:srgbClr val="FF0000"/>
                </a:solidFill>
              </a:rPr>
              <a:t> 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    much more statistics and reduction of systematic error.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DCD-127C-4EEE-AC76-97433F7999B6}" type="slidenum">
              <a:rPr kumimoji="1" lang="ja-JP" altLang="en-US" smtClean="0"/>
              <a:t>17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611560" y="4453281"/>
                <a:ext cx="7488204" cy="703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(Kr in </a:t>
                </a:r>
                <a:r>
                  <a:rPr kumimoji="1" lang="en-US" altLang="ja-JP" sz="2800" dirty="0" err="1" smtClean="0"/>
                  <a:t>Xe</a:t>
                </a:r>
                <a:r>
                  <a:rPr kumimoji="1" lang="en-US" altLang="ja-JP" sz="2800" dirty="0" smtClean="0"/>
                  <a:t>)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2800" b="0" i="1" smtClean="0">
                            <a:latin typeface="Cambria Math"/>
                          </a:rPr>
                          <m:t>26.6 </m:t>
                        </m:r>
                        <m:r>
                          <a:rPr kumimoji="1" lang="en-US" altLang="ja-JP" sz="2800" b="0" i="1" smtClean="0">
                            <a:latin typeface="Cambria Math"/>
                          </a:rPr>
                          <m:t>𝑒𝑣𝑛𝑡</m:t>
                        </m:r>
                      </m:num>
                      <m:den>
                        <m:r>
                          <a:rPr kumimoji="1" lang="en-US" altLang="ja-JP" sz="2800" b="0" i="1" smtClean="0">
                            <a:latin typeface="Cambria Math"/>
                          </a:rPr>
                          <m:t>1.9 </m:t>
                        </m:r>
                        <m:r>
                          <a:rPr kumimoji="1" lang="en-US" altLang="ja-JP" sz="2800" b="0" i="1" smtClean="0">
                            <a:latin typeface="Cambria Math"/>
                          </a:rPr>
                          <m:t>𝑒𝑣𝑒𝑛𝑡</m:t>
                        </m:r>
                      </m:den>
                    </m:f>
                    <m:r>
                      <a:rPr kumimoji="1" lang="en-US" altLang="ja-JP" sz="2800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kumimoji="1" lang="en-US" altLang="ja-JP" sz="2800" dirty="0" smtClean="0"/>
                  <a:t>2ppt = </a:t>
                </a:r>
                <a:r>
                  <a:rPr lang="en-US" altLang="ja-JP" sz="2800" dirty="0"/>
                  <a:t>28.0ppt (90%C.L</a:t>
                </a:r>
                <a:r>
                  <a:rPr lang="en-US" altLang="ja-JP" sz="2800" dirty="0" smtClean="0"/>
                  <a:t>.)</a:t>
                </a:r>
                <a:endParaRPr lang="ja-JP" altLang="en-US" sz="28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453281"/>
                <a:ext cx="7488204" cy="703911"/>
              </a:xfrm>
              <a:prstGeom prst="rect">
                <a:avLst/>
              </a:prstGeom>
              <a:blipFill rotWithShape="1">
                <a:blip r:embed="rId3"/>
                <a:stretch>
                  <a:fillRect l="-1627" r="-570" b="-113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84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17333" y="0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/>
              <a:t>Conclusion &amp; Summary</a:t>
            </a:r>
            <a:endParaRPr kumimoji="1" lang="ja-JP" altLang="en-US" sz="36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80528" y="759788"/>
            <a:ext cx="9352240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b="1" dirty="0" smtClean="0"/>
              <a:t>・</a:t>
            </a:r>
            <a:r>
              <a:rPr kumimoji="1" lang="en-US" altLang="ja-JP" sz="2200" b="1" dirty="0" smtClean="0"/>
              <a:t>XMASS</a:t>
            </a:r>
            <a:r>
              <a:rPr lang="ja-JP" altLang="en-US" sz="2200" b="1" dirty="0"/>
              <a:t> </a:t>
            </a:r>
            <a:r>
              <a:rPr lang="en-US" altLang="ja-JP" sz="2200" b="1" dirty="0" smtClean="0"/>
              <a:t>experiment works on direct dark matter search using </a:t>
            </a:r>
          </a:p>
          <a:p>
            <a:r>
              <a:rPr lang="en-US" altLang="ja-JP" sz="2200" b="1" dirty="0"/>
              <a:t> </a:t>
            </a:r>
            <a:r>
              <a:rPr lang="en-US" altLang="ja-JP" sz="2200" b="1" dirty="0" smtClean="0"/>
              <a:t>   liquid </a:t>
            </a:r>
            <a:r>
              <a:rPr lang="en-US" altLang="ja-JP" sz="2200" b="1" dirty="0" err="1" smtClean="0"/>
              <a:t>Xe</a:t>
            </a:r>
            <a:r>
              <a:rPr lang="en-US" altLang="ja-JP" sz="2200" b="1" dirty="0" smtClean="0"/>
              <a:t>.</a:t>
            </a:r>
          </a:p>
          <a:p>
            <a:endParaRPr kumimoji="1" lang="en-US" altLang="ja-JP" sz="2200" b="1" dirty="0" smtClean="0"/>
          </a:p>
          <a:p>
            <a:r>
              <a:rPr kumimoji="1" lang="ja-JP" altLang="en-US" sz="2200" b="1" dirty="0" smtClean="0"/>
              <a:t>・</a:t>
            </a:r>
            <a:r>
              <a:rPr kumimoji="1" lang="en-US" altLang="ja-JP" sz="2200" b="1" dirty="0" err="1" smtClean="0"/>
              <a:t>Xe</a:t>
            </a:r>
            <a:r>
              <a:rPr lang="en-US" altLang="ja-JP" sz="2200" b="1" dirty="0"/>
              <a:t> </a:t>
            </a:r>
            <a:r>
              <a:rPr lang="en-US" altLang="ja-JP" sz="2200" b="1" dirty="0" smtClean="0"/>
              <a:t>originally includes Kr and 85Kr beta decay is serious background </a:t>
            </a:r>
          </a:p>
          <a:p>
            <a:r>
              <a:rPr kumimoji="1" lang="en-US" altLang="ja-JP" sz="2200" b="1" dirty="0"/>
              <a:t> </a:t>
            </a:r>
            <a:r>
              <a:rPr kumimoji="1" lang="en-US" altLang="ja-JP" sz="2200" b="1" dirty="0" smtClean="0"/>
              <a:t>   in direct dark matter search.</a:t>
            </a:r>
          </a:p>
          <a:p>
            <a:endParaRPr lang="en-US" altLang="ja-JP" sz="2200" b="1" dirty="0" smtClean="0"/>
          </a:p>
          <a:p>
            <a:r>
              <a:rPr lang="ja-JP" altLang="en-US" sz="2200" b="1" dirty="0" smtClean="0"/>
              <a:t>・</a:t>
            </a:r>
            <a:r>
              <a:rPr lang="en-US" altLang="ja-JP" sz="2200" b="1" dirty="0" smtClean="0"/>
              <a:t>We removed Kr from </a:t>
            </a:r>
            <a:r>
              <a:rPr lang="en-US" altLang="ja-JP" sz="2200" b="1" dirty="0" err="1" smtClean="0"/>
              <a:t>Xe</a:t>
            </a:r>
            <a:r>
              <a:rPr lang="en-US" altLang="ja-JP" sz="2200" b="1" dirty="0" smtClean="0"/>
              <a:t> by distillation</a:t>
            </a:r>
            <a:r>
              <a:rPr lang="en-US" altLang="ja-JP" sz="2200" b="1" dirty="0"/>
              <a:t>.</a:t>
            </a:r>
          </a:p>
          <a:p>
            <a:endParaRPr lang="en-US" altLang="ja-JP" sz="2200" b="1" dirty="0" smtClean="0"/>
          </a:p>
          <a:p>
            <a:r>
              <a:rPr lang="ja-JP" altLang="en-US" sz="2200" b="1" dirty="0" smtClean="0"/>
              <a:t>・</a:t>
            </a:r>
            <a:r>
              <a:rPr lang="en-US" altLang="ja-JP" sz="2200" b="1" dirty="0" smtClean="0"/>
              <a:t>I measured Kr in </a:t>
            </a:r>
            <a:r>
              <a:rPr lang="en-US" altLang="ja-JP" sz="2200" b="1" dirty="0" err="1" smtClean="0"/>
              <a:t>Xe</a:t>
            </a:r>
            <a:r>
              <a:rPr lang="en-US" altLang="ja-JP" sz="2200" b="1" dirty="0" smtClean="0"/>
              <a:t> with combined measurement system of GC and</a:t>
            </a:r>
          </a:p>
          <a:p>
            <a:r>
              <a:rPr lang="en-US" altLang="ja-JP" sz="2200" b="1" dirty="0"/>
              <a:t> </a:t>
            </a:r>
            <a:r>
              <a:rPr lang="en-US" altLang="ja-JP" sz="2200" b="1" dirty="0" smtClean="0"/>
              <a:t>   APIMS and found Kr is reduced to about 2ppt as we expected.</a:t>
            </a:r>
          </a:p>
          <a:p>
            <a:endParaRPr lang="en-US" altLang="ja-JP" sz="2200" b="1" dirty="0" smtClean="0"/>
          </a:p>
          <a:p>
            <a:r>
              <a:rPr lang="ja-JP" altLang="en-US" sz="2200" b="1" dirty="0" smtClean="0"/>
              <a:t>・</a:t>
            </a:r>
            <a:r>
              <a:rPr lang="en-US" altLang="ja-JP" sz="2200" b="1" dirty="0" smtClean="0"/>
              <a:t>I searched for 85Kr decay based on β and γ coincidence event in </a:t>
            </a:r>
          </a:p>
          <a:p>
            <a:r>
              <a:rPr lang="en-US" altLang="ja-JP" sz="2200" b="1" dirty="0"/>
              <a:t> </a:t>
            </a:r>
            <a:r>
              <a:rPr lang="en-US" altLang="ja-JP" sz="2200" b="1" dirty="0" smtClean="0"/>
              <a:t>   FADC data and showed the upper limit of Kr in </a:t>
            </a:r>
            <a:r>
              <a:rPr lang="en-US" altLang="ja-JP" sz="2200" b="1" dirty="0" err="1" smtClean="0"/>
              <a:t>Xe</a:t>
            </a:r>
            <a:r>
              <a:rPr lang="en-US" altLang="ja-JP" sz="2200" b="1" dirty="0" smtClean="0"/>
              <a:t> is </a:t>
            </a:r>
          </a:p>
          <a:p>
            <a:r>
              <a:rPr lang="en-US" altLang="ja-JP" sz="2200" b="1" dirty="0"/>
              <a:t> </a:t>
            </a:r>
            <a:r>
              <a:rPr lang="en-US" altLang="ja-JP" sz="2200" b="1" dirty="0" smtClean="0"/>
              <a:t>   28.0 </a:t>
            </a:r>
            <a:r>
              <a:rPr lang="en-US" altLang="ja-JP" sz="2200" b="1" dirty="0" err="1" smtClean="0"/>
              <a:t>ppt</a:t>
            </a:r>
            <a:r>
              <a:rPr lang="en-US" altLang="ja-JP" sz="2200" b="1" dirty="0" smtClean="0"/>
              <a:t> (90%C.L.). This result is consistent with Kr measurement by</a:t>
            </a:r>
          </a:p>
          <a:p>
            <a:r>
              <a:rPr lang="en-US" altLang="ja-JP" sz="2200" b="1" dirty="0"/>
              <a:t> </a:t>
            </a:r>
            <a:r>
              <a:rPr lang="en-US" altLang="ja-JP" sz="2200" b="1" dirty="0" smtClean="0"/>
              <a:t>   APIMS and GC.  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DCD-127C-4EEE-AC76-97433F7999B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980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DCD-127C-4EEE-AC76-97433F7999B6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561454"/>
            <a:ext cx="3031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b="1" dirty="0" smtClean="0"/>
              <a:t>Contents</a:t>
            </a:r>
            <a:endParaRPr kumimoji="1" lang="ja-JP" altLang="en-US" sz="5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1916832"/>
            <a:ext cx="47051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b="1" dirty="0" smtClean="0"/>
              <a:t>1.Introduction</a:t>
            </a:r>
            <a:endParaRPr kumimoji="1" lang="ja-JP" altLang="en-US" sz="5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1135" y="2754794"/>
            <a:ext cx="86613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/>
              <a:t>2</a:t>
            </a:r>
            <a:r>
              <a:rPr kumimoji="1" lang="en-US" altLang="ja-JP" sz="5400" b="1" dirty="0" smtClean="0"/>
              <a:t>.Measurement of Kr in </a:t>
            </a:r>
            <a:r>
              <a:rPr kumimoji="1" lang="en-US" altLang="ja-JP" sz="5400" b="1" dirty="0" err="1" smtClean="0"/>
              <a:t>Xe</a:t>
            </a:r>
            <a:endParaRPr kumimoji="1" lang="en-US" altLang="ja-JP" sz="5400" b="1" dirty="0" smtClean="0"/>
          </a:p>
          <a:p>
            <a:r>
              <a:rPr lang="en-US" altLang="ja-JP" sz="5400" b="1" dirty="0"/>
              <a:t> </a:t>
            </a:r>
            <a:r>
              <a:rPr lang="en-US" altLang="ja-JP" sz="5400" b="1" dirty="0" smtClean="0"/>
              <a:t>  by GC and APIMS</a:t>
            </a:r>
            <a:endParaRPr kumimoji="1" lang="ja-JP" altLang="en-US" sz="5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2407" y="4338970"/>
            <a:ext cx="83920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/>
              <a:t>3</a:t>
            </a:r>
            <a:r>
              <a:rPr kumimoji="1" lang="en-US" altLang="ja-JP" sz="5400" b="1" dirty="0" smtClean="0"/>
              <a:t>.85Kr event search using </a:t>
            </a:r>
          </a:p>
          <a:p>
            <a:r>
              <a:rPr lang="en-US" altLang="ja-JP" sz="5400" b="1" dirty="0"/>
              <a:t> </a:t>
            </a:r>
            <a:r>
              <a:rPr lang="en-US" altLang="ja-JP" sz="5400" b="1" dirty="0" smtClean="0"/>
              <a:t>  Flash ADC data</a:t>
            </a:r>
            <a:endParaRPr kumimoji="1" lang="en-US" altLang="ja-JP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313384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DCD-127C-4EEE-AC76-97433F7999B6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15138" y="2793702"/>
            <a:ext cx="47051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b="1" dirty="0" smtClean="0"/>
              <a:t>1.Introduction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3609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DCD-127C-4EEE-AC76-97433F7999B6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962927" y="-87198"/>
            <a:ext cx="3148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 smtClean="0"/>
              <a:t>Introduction</a:t>
            </a:r>
            <a:endParaRPr kumimoji="1" lang="ja-JP" altLang="en-US" sz="40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637" y="548680"/>
            <a:ext cx="2592288" cy="295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" y="3645025"/>
            <a:ext cx="431466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39" y="3645025"/>
            <a:ext cx="4843073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-143106" y="505703"/>
            <a:ext cx="673133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b="1" dirty="0" smtClean="0"/>
              <a:t>・</a:t>
            </a:r>
            <a:r>
              <a:rPr kumimoji="1" lang="en-US" altLang="ja-JP" sz="2200" b="1" dirty="0" smtClean="0"/>
              <a:t>XMASS experiment started on 2010 for direct</a:t>
            </a:r>
          </a:p>
          <a:p>
            <a:r>
              <a:rPr lang="en-US" altLang="ja-JP" sz="2200" b="1" dirty="0"/>
              <a:t> </a:t>
            </a:r>
            <a:r>
              <a:rPr lang="en-US" altLang="ja-JP" sz="2200" b="1" dirty="0" smtClean="0"/>
              <a:t>  </a:t>
            </a:r>
            <a:r>
              <a:rPr kumimoji="1" lang="en-US" altLang="ja-JP" sz="2200" b="1" dirty="0" smtClean="0"/>
              <a:t> dark matter </a:t>
            </a:r>
            <a:r>
              <a:rPr lang="en-US" altLang="ja-JP" sz="2200" b="1" dirty="0" smtClean="0"/>
              <a:t> search.</a:t>
            </a:r>
          </a:p>
          <a:p>
            <a:r>
              <a:rPr kumimoji="1" lang="ja-JP" altLang="en-US" sz="2200" b="1" dirty="0" smtClean="0"/>
              <a:t>・</a:t>
            </a:r>
            <a:r>
              <a:rPr kumimoji="1" lang="en-US" altLang="ja-JP" sz="2200" b="1" dirty="0" smtClean="0"/>
              <a:t>The detector is installed in </a:t>
            </a:r>
            <a:r>
              <a:rPr kumimoji="1" lang="en-US" altLang="ja-JP" sz="2200" b="1" dirty="0" err="1" smtClean="0"/>
              <a:t>Kamioka</a:t>
            </a:r>
            <a:r>
              <a:rPr kumimoji="1" lang="en-US" altLang="ja-JP" sz="2200" b="1" dirty="0" smtClean="0"/>
              <a:t> mine and </a:t>
            </a:r>
          </a:p>
          <a:p>
            <a:r>
              <a:rPr lang="en-US" altLang="ja-JP" sz="2200" b="1" dirty="0"/>
              <a:t> </a:t>
            </a:r>
            <a:r>
              <a:rPr lang="en-US" altLang="ja-JP" sz="2200" b="1" dirty="0" smtClean="0"/>
              <a:t>   </a:t>
            </a:r>
            <a:r>
              <a:rPr kumimoji="1" lang="en-US" altLang="ja-JP" sz="2200" b="1" dirty="0" smtClean="0"/>
              <a:t>filled with </a:t>
            </a:r>
            <a:r>
              <a:rPr lang="en-US" altLang="ja-JP" sz="2200" b="1" dirty="0" smtClean="0"/>
              <a:t> liquid </a:t>
            </a:r>
            <a:r>
              <a:rPr lang="en-US" altLang="ja-JP" sz="2200" b="1" dirty="0" err="1" smtClean="0"/>
              <a:t>Xe</a:t>
            </a:r>
            <a:r>
              <a:rPr lang="en-US" altLang="ja-JP" sz="2200" b="1" dirty="0" smtClean="0"/>
              <a:t>.</a:t>
            </a:r>
          </a:p>
          <a:p>
            <a:r>
              <a:rPr lang="ja-JP" altLang="en-US" sz="2200" b="1" dirty="0" smtClean="0"/>
              <a:t>・</a:t>
            </a:r>
            <a:r>
              <a:rPr lang="en-US" altLang="ja-JP" sz="2200" b="1" dirty="0" err="1" smtClean="0"/>
              <a:t>Xe</a:t>
            </a:r>
            <a:r>
              <a:rPr lang="en-US" altLang="ja-JP" sz="2200" b="1" dirty="0" smtClean="0"/>
              <a:t> originally contains Kr and 85Kr beta decay is </a:t>
            </a:r>
          </a:p>
          <a:p>
            <a:r>
              <a:rPr lang="en-US" altLang="ja-JP" sz="2200" b="1" dirty="0"/>
              <a:t> </a:t>
            </a:r>
            <a:r>
              <a:rPr lang="en-US" altLang="ja-JP" sz="2200" b="1" dirty="0" smtClean="0"/>
              <a:t>   serious background in XMASS experiment.</a:t>
            </a:r>
          </a:p>
          <a:p>
            <a:r>
              <a:rPr lang="ja-JP" altLang="en-US" sz="2200" b="1" dirty="0" smtClean="0"/>
              <a:t>・</a:t>
            </a:r>
            <a:r>
              <a:rPr lang="en-US" altLang="ja-JP" sz="2200" b="1" dirty="0" smtClean="0"/>
              <a:t>Kr concentration in </a:t>
            </a:r>
            <a:r>
              <a:rPr lang="en-US" altLang="ja-JP" sz="2200" b="1" dirty="0" err="1" smtClean="0"/>
              <a:t>Xe</a:t>
            </a:r>
            <a:r>
              <a:rPr lang="en-US" altLang="ja-JP" sz="2200" b="1" dirty="0" smtClean="0"/>
              <a:t> should be 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below 2ppt </a:t>
            </a:r>
            <a:r>
              <a:rPr lang="en-US" altLang="ja-JP" sz="2200" b="1" dirty="0" smtClean="0"/>
              <a:t>to </a:t>
            </a:r>
          </a:p>
          <a:p>
            <a:r>
              <a:rPr lang="en-US" altLang="ja-JP" sz="2200" b="1" dirty="0"/>
              <a:t> </a:t>
            </a:r>
            <a:r>
              <a:rPr lang="en-US" altLang="ja-JP" sz="2200" b="1" dirty="0" smtClean="0"/>
              <a:t>  detect dark matter (WIMP) signal.  </a:t>
            </a:r>
            <a:r>
              <a:rPr kumimoji="1" lang="en-US" altLang="ja-JP" sz="2200" b="1" dirty="0" smtClean="0"/>
              <a:t> </a:t>
            </a:r>
          </a:p>
          <a:p>
            <a:endParaRPr kumimoji="1" lang="ja-JP" altLang="en-US" sz="2200" b="1" dirty="0"/>
          </a:p>
        </p:txBody>
      </p:sp>
      <p:sp>
        <p:nvSpPr>
          <p:cNvPr id="8" name="円/楕円 7"/>
          <p:cNvSpPr/>
          <p:nvPr/>
        </p:nvSpPr>
        <p:spPr>
          <a:xfrm>
            <a:off x="539552" y="594928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755576" y="3933056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403648" y="3491135"/>
            <a:ext cx="1293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</a:rPr>
              <a:t>Long life time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5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53696" y="-87198"/>
            <a:ext cx="5910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/>
              <a:t>Introduction  (Kr Removal)</a:t>
            </a:r>
            <a:endParaRPr kumimoji="1" lang="ja-JP" altLang="en-US" sz="36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178804" y="260648"/>
            <a:ext cx="6017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・</a:t>
            </a:r>
            <a:r>
              <a:rPr lang="en-US" altLang="ja-JP" sz="2400" b="1" dirty="0" smtClean="0"/>
              <a:t>we removed Kr from </a:t>
            </a:r>
            <a:r>
              <a:rPr lang="en-US" altLang="ja-JP" sz="2400" b="1" dirty="0" err="1" smtClean="0"/>
              <a:t>Xe</a:t>
            </a:r>
            <a:r>
              <a:rPr lang="en-US" altLang="ja-JP" sz="2400" b="1" dirty="0" smtClean="0"/>
              <a:t> by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distillation</a:t>
            </a:r>
            <a:r>
              <a:rPr lang="en-US" altLang="ja-JP" sz="3200" b="1" dirty="0" smtClean="0"/>
              <a:t>.</a:t>
            </a:r>
            <a:endParaRPr kumimoji="1" lang="ja-JP" altLang="en-US" sz="3200" b="1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8988"/>
              </p:ext>
            </p:extLst>
          </p:nvPr>
        </p:nvGraphicFramePr>
        <p:xfrm>
          <a:off x="1838692" y="764704"/>
          <a:ext cx="504056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52028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　</a:t>
                      </a:r>
                      <a:r>
                        <a:rPr kumimoji="1" lang="ja-JP" altLang="en-US" baseline="0" dirty="0" smtClean="0"/>
                        <a:t> </a:t>
                      </a:r>
                      <a:r>
                        <a:rPr kumimoji="1" lang="en-US" altLang="ja-JP" baseline="0" dirty="0" err="1" smtClean="0"/>
                        <a:t>Xe</a:t>
                      </a:r>
                      <a:r>
                        <a:rPr kumimoji="1" lang="en-US" altLang="ja-JP" baseline="0" dirty="0" smtClean="0"/>
                        <a:t> boiling point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　</a:t>
                      </a:r>
                      <a:r>
                        <a:rPr kumimoji="1" lang="en-US" altLang="ja-JP" dirty="0" smtClean="0"/>
                        <a:t>Kr</a:t>
                      </a:r>
                      <a:r>
                        <a:rPr kumimoji="1" lang="ja-JP" altLang="en-US" baseline="0" dirty="0" smtClean="0"/>
                        <a:t> </a:t>
                      </a:r>
                      <a:r>
                        <a:rPr kumimoji="1" lang="en-US" altLang="ja-JP" baseline="0" dirty="0" smtClean="0"/>
                        <a:t>boiling point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           165[K]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         120[K]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-173839" y="1412776"/>
            <a:ext cx="92989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・</a:t>
            </a:r>
            <a:r>
              <a:rPr lang="en-US" altLang="ja-JP" sz="2400" b="1" dirty="0" smtClean="0"/>
              <a:t>The structure and performance of XMASS distillation system</a:t>
            </a:r>
            <a:endParaRPr kumimoji="1" lang="en-US" altLang="ja-JP" sz="2400" b="1" dirty="0" smtClean="0"/>
          </a:p>
          <a:p>
            <a:r>
              <a:rPr lang="ja-JP" altLang="en-US" sz="2400" b="1" dirty="0"/>
              <a:t>　</a:t>
            </a:r>
            <a:r>
              <a:rPr lang="en-US" altLang="ja-JP" sz="2400" b="1" dirty="0" smtClean="0"/>
              <a:t>- </a:t>
            </a:r>
            <a:r>
              <a:rPr lang="en-US" altLang="ja-JP" sz="2400" b="1" dirty="0" err="1" smtClean="0"/>
              <a:t>Xe</a:t>
            </a:r>
            <a:r>
              <a:rPr lang="en-US" altLang="ja-JP" sz="2400" b="1" dirty="0" smtClean="0"/>
              <a:t> circulates in distillation tower and pure </a:t>
            </a:r>
            <a:r>
              <a:rPr lang="en-US" altLang="ja-JP" sz="2400" b="1" dirty="0" err="1" smtClean="0"/>
              <a:t>Xe</a:t>
            </a:r>
            <a:r>
              <a:rPr lang="en-US" altLang="ja-JP" sz="2400" b="1" dirty="0" smtClean="0"/>
              <a:t> is collected at</a:t>
            </a:r>
          </a:p>
          <a:p>
            <a:r>
              <a:rPr kumimoji="1" lang="en-US" altLang="ja-JP" sz="2400" b="1" dirty="0"/>
              <a:t> </a:t>
            </a:r>
            <a:r>
              <a:rPr kumimoji="1" lang="en-US" altLang="ja-JP" sz="2400" b="1" dirty="0" smtClean="0"/>
              <a:t>     the bottom.</a:t>
            </a:r>
          </a:p>
          <a:p>
            <a:r>
              <a:rPr lang="ja-JP" altLang="en-US" sz="2400" b="1" dirty="0"/>
              <a:t> </a:t>
            </a:r>
            <a:r>
              <a:rPr lang="ja-JP" altLang="en-US" sz="2400" b="1" dirty="0" smtClean="0"/>
              <a:t>  </a:t>
            </a:r>
            <a:r>
              <a:rPr kumimoji="1" lang="en-US" altLang="ja-JP" sz="2400" b="1" dirty="0" smtClean="0"/>
              <a:t>- </a:t>
            </a:r>
            <a:r>
              <a:rPr lang="en-US" altLang="ja-JP" sz="2400" b="1" dirty="0" smtClean="0"/>
              <a:t>We had to reduce Kr to 5-order smaller amount by distillation </a:t>
            </a:r>
          </a:p>
          <a:p>
            <a:r>
              <a:rPr kumimoji="1" lang="en-US" altLang="ja-JP" sz="2400" b="1" dirty="0"/>
              <a:t> </a:t>
            </a:r>
            <a:r>
              <a:rPr kumimoji="1" lang="en-US" altLang="ja-JP" sz="2400" b="1" dirty="0" smtClean="0"/>
              <a:t>     because original </a:t>
            </a:r>
            <a:r>
              <a:rPr kumimoji="1" lang="en-US" altLang="ja-JP" sz="2400" b="1" dirty="0" err="1" smtClean="0"/>
              <a:t>Xe</a:t>
            </a:r>
            <a:r>
              <a:rPr kumimoji="1" lang="en-US" altLang="ja-JP" sz="2400" b="1" dirty="0" smtClean="0"/>
              <a:t> includes 0.3 ppm Kr.</a:t>
            </a:r>
            <a:endParaRPr kumimoji="1" lang="ja-JP" alt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1177"/>
            <a:ext cx="4472745" cy="359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461" y="3261177"/>
            <a:ext cx="4596539" cy="359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181787" y="3364716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Xd</a:t>
            </a:r>
            <a:r>
              <a:rPr kumimoji="1" lang="en-US" altLang="ja-JP" b="1" dirty="0" smtClean="0"/>
              <a:t>: </a:t>
            </a:r>
            <a:r>
              <a:rPr lang="en-US" altLang="ja-JP" b="1" dirty="0" smtClean="0"/>
              <a:t>Kr in off gas</a:t>
            </a:r>
            <a:endParaRPr kumimoji="1" lang="ja-JP" altLang="en-US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54724" y="3697848"/>
            <a:ext cx="206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Xw</a:t>
            </a:r>
            <a:r>
              <a:rPr kumimoji="1" lang="en-US" altLang="ja-JP" b="1" dirty="0" smtClean="0"/>
              <a:t>: </a:t>
            </a:r>
            <a:r>
              <a:rPr lang="en-US" altLang="ja-JP" b="1" dirty="0" smtClean="0"/>
              <a:t>Kr in pure </a:t>
            </a:r>
            <a:r>
              <a:rPr lang="en-US" altLang="ja-JP" b="1" dirty="0" err="1" smtClean="0"/>
              <a:t>Xe</a:t>
            </a:r>
            <a:endParaRPr kumimoji="1" lang="ja-JP" altLang="en-US" b="1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DCD-127C-4EEE-AC76-97433F7999B6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14819" y="6557282"/>
            <a:ext cx="194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Kr in liquid </a:t>
            </a:r>
            <a:r>
              <a:rPr lang="en-US" altLang="ja-JP" sz="2000" b="1" dirty="0" err="1" smtClean="0"/>
              <a:t>Xe</a:t>
            </a:r>
            <a:endParaRPr kumimoji="1" lang="ja-JP" altLang="en-US" sz="2000" b="1" dirty="0"/>
          </a:p>
        </p:txBody>
      </p:sp>
      <p:sp>
        <p:nvSpPr>
          <p:cNvPr id="13" name="テキスト ボックス 12"/>
          <p:cNvSpPr txBox="1"/>
          <p:nvPr/>
        </p:nvSpPr>
        <p:spPr>
          <a:xfrm rot="5400000">
            <a:off x="3859918" y="4605068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Kr in gas </a:t>
            </a:r>
            <a:r>
              <a:rPr lang="en-US" altLang="ja-JP" sz="2000" b="1" dirty="0" err="1" smtClean="0"/>
              <a:t>Xe</a:t>
            </a:r>
            <a:endParaRPr kumimoji="1" lang="ja-JP" altLang="en-US" sz="20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6453336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distillation tower</a:t>
            </a:r>
            <a:endParaRPr kumimoji="1" lang="ja-JP" altLang="en-US" sz="2000" b="1" dirty="0"/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1979712" y="5301208"/>
            <a:ext cx="1008112" cy="12560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03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DCD-127C-4EEE-AC76-97433F7999B6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2492896"/>
            <a:ext cx="86613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/>
              <a:t>2</a:t>
            </a:r>
            <a:r>
              <a:rPr kumimoji="1" lang="en-US" altLang="ja-JP" sz="5400" b="1" dirty="0" smtClean="0"/>
              <a:t>.Measurement of Kr in </a:t>
            </a:r>
            <a:r>
              <a:rPr kumimoji="1" lang="en-US" altLang="ja-JP" sz="5400" b="1" dirty="0" err="1" smtClean="0"/>
              <a:t>Xe</a:t>
            </a:r>
            <a:endParaRPr kumimoji="1" lang="en-US" altLang="ja-JP" sz="5400" b="1" dirty="0" smtClean="0"/>
          </a:p>
          <a:p>
            <a:r>
              <a:rPr lang="en-US" altLang="ja-JP" sz="5400" b="1" dirty="0"/>
              <a:t> </a:t>
            </a:r>
            <a:r>
              <a:rPr lang="en-US" altLang="ja-JP" sz="5400" b="1" dirty="0" smtClean="0"/>
              <a:t>  by GC and APIMS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2002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113053" y="10462"/>
            <a:ext cx="96536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b="1" dirty="0" smtClean="0"/>
              <a:t>Atmospheric Pressure Ionization Mass Spectrometer</a:t>
            </a:r>
            <a:endParaRPr kumimoji="1" lang="ja-JP" altLang="en-US" sz="3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513" y="620688"/>
            <a:ext cx="2201999" cy="3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-208116" y="598036"/>
                <a:ext cx="7300396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b="1" dirty="0" smtClean="0"/>
                  <a:t>・</a:t>
                </a:r>
                <a:r>
                  <a:rPr lang="en-US" altLang="ja-JP" sz="2400" b="1" dirty="0" smtClean="0"/>
                  <a:t>APIMS is filled with </a:t>
                </a:r>
                <a:r>
                  <a:rPr lang="en-US" altLang="ja-JP" sz="2400" b="1" dirty="0" err="1" smtClean="0"/>
                  <a:t>Ar</a:t>
                </a:r>
                <a:r>
                  <a:rPr lang="en-US" altLang="ja-JP" sz="2400" b="1" dirty="0" smtClean="0"/>
                  <a:t> and sample is ionized</a:t>
                </a:r>
              </a:p>
              <a:p>
                <a:r>
                  <a:rPr lang="en-US" altLang="ja-JP" sz="2400" b="1" dirty="0"/>
                  <a:t> </a:t>
                </a:r>
                <a:r>
                  <a:rPr lang="en-US" altLang="ja-JP" sz="2400" b="1" dirty="0" smtClean="0"/>
                  <a:t>    through interaction with </a:t>
                </a:r>
                <a:r>
                  <a:rPr lang="en-US" altLang="ja-JP" sz="2400" b="1" dirty="0" err="1" smtClean="0"/>
                  <a:t>Ar</a:t>
                </a:r>
                <a:r>
                  <a:rPr lang="en-US" altLang="ja-JP" sz="2400" b="1" dirty="0" smtClean="0"/>
                  <a:t> (Charge exchange </a:t>
                </a:r>
              </a:p>
              <a:p>
                <a:r>
                  <a:rPr lang="en-US" altLang="ja-JP" sz="2400" b="1" dirty="0"/>
                  <a:t> </a:t>
                </a:r>
                <a:r>
                  <a:rPr lang="en-US" altLang="ja-JP" sz="2400" b="1" dirty="0" smtClean="0"/>
                  <a:t>    reaction) if ionization energy of sample is lower</a:t>
                </a:r>
              </a:p>
              <a:p>
                <a:r>
                  <a:rPr lang="en-US" altLang="ja-JP" sz="2400" b="1" dirty="0"/>
                  <a:t> </a:t>
                </a:r>
                <a:r>
                  <a:rPr lang="en-US" altLang="ja-JP" sz="2400" b="1" dirty="0" smtClean="0"/>
                  <a:t>    than that of Ar.</a:t>
                </a:r>
              </a:p>
              <a:p>
                <a:r>
                  <a:rPr lang="en-US" altLang="ja-JP" sz="2400" b="1" dirty="0"/>
                  <a:t> </a:t>
                </a:r>
                <a:r>
                  <a:rPr lang="en-US" altLang="ja-JP" sz="2400" b="1" dirty="0" smtClean="0"/>
                  <a:t>                         </a:t>
                </a:r>
                <a14:m>
                  <m:oMath xmlns:m="http://schemas.openxmlformats.org/officeDocument/2006/math">
                    <m:r>
                      <a:rPr lang="en-US" altLang="ja-JP" sz="2400" b="1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altLang="ja-JP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400" b="1" i="1" smtClean="0">
                            <a:latin typeface="Cambria Math"/>
                          </a:rPr>
                          <m:t>𝑨𝒓</m:t>
                        </m:r>
                      </m:e>
                      <m:sup>
                        <m:r>
                          <a:rPr lang="en-US" altLang="ja-JP" sz="2400" b="1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 sz="2400" b="1" i="1" smtClean="0">
                        <a:latin typeface="Cambria Math"/>
                      </a:rPr>
                      <m:t>+</m:t>
                    </m:r>
                    <m:r>
                      <a:rPr lang="en-US" altLang="ja-JP" sz="2400" b="1" i="1" smtClean="0">
                        <a:latin typeface="Cambria Math"/>
                      </a:rPr>
                      <m:t>𝑿</m:t>
                    </m:r>
                    <m:r>
                      <a:rPr lang="en-US" altLang="ja-JP" sz="2400" b="1" i="1" smtClean="0">
                        <a:latin typeface="Cambria Math"/>
                      </a:rPr>
                      <m:t> →</m:t>
                    </m:r>
                    <m:r>
                      <a:rPr lang="en-US" altLang="ja-JP" sz="2400" b="1" i="1" smtClean="0">
                        <a:latin typeface="Cambria Math"/>
                        <a:ea typeface="Cambria Math"/>
                      </a:rPr>
                      <m:t>𝑨𝒓</m:t>
                    </m:r>
                    <m:r>
                      <a:rPr lang="en-US" altLang="ja-JP" sz="2400" b="1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altLang="ja-JP" sz="24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sz="2400" b="1" i="1" smtClean="0">
                            <a:latin typeface="Cambria Math"/>
                            <a:ea typeface="Cambria Math"/>
                          </a:rPr>
                          <m:t>𝑿</m:t>
                        </m:r>
                      </m:e>
                      <m:sup>
                        <m:r>
                          <a:rPr lang="en-US" altLang="ja-JP" sz="24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altLang="ja-JP" sz="2400" b="1" dirty="0" smtClean="0">
                  <a:ea typeface="Cambria Math"/>
                </a:endParaRPr>
              </a:p>
              <a:p>
                <a:r>
                  <a:rPr lang="en-US" altLang="ja-JP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400" b="1" dirty="0" smtClean="0">
                    <a:solidFill>
                      <a:srgbClr val="FF0000"/>
                    </a:solidFill>
                  </a:rPr>
                  <a:t>・</a:t>
                </a:r>
                <a:r>
                  <a:rPr lang="en-US" altLang="ja-JP" sz="2400" b="1" dirty="0" smtClean="0">
                    <a:solidFill>
                      <a:srgbClr val="FF0000"/>
                    </a:solidFill>
                  </a:rPr>
                  <a:t>This reaction </a:t>
                </a:r>
                <a:r>
                  <a:rPr lang="en-US" altLang="ja-JP" sz="2400" b="1" dirty="0">
                    <a:solidFill>
                      <a:srgbClr val="FF0000"/>
                    </a:solidFill>
                  </a:rPr>
                  <a:t>frequently occurs </a:t>
                </a:r>
                <a:r>
                  <a:rPr lang="en-US" altLang="ja-JP" sz="2400" b="1" dirty="0" smtClean="0">
                    <a:solidFill>
                      <a:srgbClr val="FF0000"/>
                    </a:solidFill>
                  </a:rPr>
                  <a:t>in APIMS </a:t>
                </a:r>
              </a:p>
              <a:p>
                <a:r>
                  <a:rPr lang="en-US" altLang="ja-JP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400" b="1" dirty="0" smtClean="0">
                    <a:solidFill>
                      <a:srgbClr val="FF0000"/>
                    </a:solidFill>
                  </a:rPr>
                  <a:t>    because </a:t>
                </a:r>
                <a:r>
                  <a:rPr lang="en-US" altLang="ja-JP" sz="2400" b="1" dirty="0">
                    <a:solidFill>
                      <a:srgbClr val="FF0000"/>
                    </a:solidFill>
                  </a:rPr>
                  <a:t>mean free </a:t>
                </a:r>
                <a:r>
                  <a:rPr lang="en-US" altLang="ja-JP" sz="2400" b="1" dirty="0" smtClean="0">
                    <a:solidFill>
                      <a:srgbClr val="FF0000"/>
                    </a:solidFill>
                  </a:rPr>
                  <a:t>path </a:t>
                </a:r>
                <a:r>
                  <a:rPr lang="en-US" altLang="ja-JP" sz="2400" b="1" dirty="0">
                    <a:solidFill>
                      <a:srgbClr val="FF0000"/>
                    </a:solidFill>
                  </a:rPr>
                  <a:t>gets shorter in </a:t>
                </a:r>
              </a:p>
              <a:p>
                <a:r>
                  <a:rPr lang="en-US" altLang="ja-JP" sz="2400" b="1" dirty="0" smtClean="0">
                    <a:solidFill>
                      <a:srgbClr val="FF0000"/>
                    </a:solidFill>
                  </a:rPr>
                  <a:t>     atmospheric </a:t>
                </a:r>
                <a:r>
                  <a:rPr lang="en-US" altLang="ja-JP" sz="2400" b="1" dirty="0">
                    <a:solidFill>
                      <a:srgbClr val="FF0000"/>
                    </a:solidFill>
                  </a:rPr>
                  <a:t>pressure</a:t>
                </a:r>
                <a:r>
                  <a:rPr lang="en-US" altLang="ja-JP" sz="2400" b="1" dirty="0" smtClean="0">
                    <a:solidFill>
                      <a:srgbClr val="FF0000"/>
                    </a:solidFill>
                  </a:rPr>
                  <a:t>.</a:t>
                </a:r>
                <a:endParaRPr lang="en-US" altLang="ja-JP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8116" y="598036"/>
                <a:ext cx="7300396" cy="3046988"/>
              </a:xfrm>
              <a:prstGeom prst="rect">
                <a:avLst/>
              </a:prstGeom>
              <a:blipFill rotWithShape="1">
                <a:blip r:embed="rId3"/>
                <a:stretch>
                  <a:fillRect l="-1337" t="-2400" r="-418" b="-36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DCD-127C-4EEE-AC76-97433F7999B6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233" y="4225278"/>
            <a:ext cx="3810199" cy="266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385560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479976" y="3861048"/>
            <a:ext cx="3659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measurement  of </a:t>
            </a:r>
            <a:r>
              <a:rPr lang="en-US" altLang="ja-JP" sz="2000" b="1" dirty="0" smtClean="0"/>
              <a:t>pure </a:t>
            </a:r>
            <a:r>
              <a:rPr lang="en-US" altLang="ja-JP" sz="2000" b="1" dirty="0"/>
              <a:t>He gas </a:t>
            </a:r>
            <a:endParaRPr kumimoji="1" lang="ja-JP" altLang="en-US" sz="20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60032" y="3645024"/>
            <a:ext cx="3515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      measurement  of </a:t>
            </a:r>
          </a:p>
          <a:p>
            <a:r>
              <a:rPr lang="en-US" altLang="ja-JP" sz="2000" b="1" dirty="0" smtClean="0"/>
              <a:t>He gas including 200ppt  Kr </a:t>
            </a:r>
            <a:endParaRPr kumimoji="1" lang="ja-JP" altLang="en-US" sz="2000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804248" y="4653136"/>
            <a:ext cx="2004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Kr peak area is </a:t>
            </a:r>
          </a:p>
          <a:p>
            <a:r>
              <a:rPr lang="en-US" altLang="ja-JP" b="1" dirty="0">
                <a:solidFill>
                  <a:srgbClr val="FF0000"/>
                </a:solidFill>
              </a:rPr>
              <a:t>p</a:t>
            </a:r>
            <a:r>
              <a:rPr lang="en-US" altLang="ja-JP" b="1" dirty="0" smtClean="0">
                <a:solidFill>
                  <a:srgbClr val="FF0000"/>
                </a:solidFill>
              </a:rPr>
              <a:t>roportional to</a:t>
            </a:r>
          </a:p>
          <a:p>
            <a:r>
              <a:rPr kumimoji="1" lang="en-US" altLang="ja-JP" b="1" dirty="0" smtClean="0">
                <a:solidFill>
                  <a:srgbClr val="FF0000"/>
                </a:solidFill>
              </a:rPr>
              <a:t>Kr concentration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670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33247" y="0"/>
            <a:ext cx="5287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 smtClean="0"/>
              <a:t>Gas Chromatography</a:t>
            </a:r>
            <a:endParaRPr kumimoji="1" lang="ja-JP" altLang="en-US" sz="4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917" y="692696"/>
            <a:ext cx="2020587" cy="28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-180528" y="652046"/>
            <a:ext cx="72667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 smtClean="0"/>
              <a:t>・</a:t>
            </a:r>
            <a:r>
              <a:rPr lang="en-US" altLang="ja-JP" sz="2000" b="1" dirty="0"/>
              <a:t>You can  temporally </a:t>
            </a:r>
            <a:r>
              <a:rPr lang="en-US" altLang="ja-JP" sz="2000" b="1" dirty="0" smtClean="0"/>
              <a:t> separate </a:t>
            </a:r>
            <a:r>
              <a:rPr lang="en-US" altLang="ja-JP" sz="2000" b="1" dirty="0"/>
              <a:t>components  </a:t>
            </a:r>
            <a:r>
              <a:rPr lang="en-US" altLang="ja-JP" sz="2000" b="1" dirty="0" smtClean="0"/>
              <a:t>in </a:t>
            </a:r>
            <a:r>
              <a:rPr lang="en-US" altLang="ja-JP" sz="2000" b="1" dirty="0" err="1"/>
              <a:t>Xe</a:t>
            </a:r>
            <a:r>
              <a:rPr lang="en-US" altLang="ja-JP" sz="2000" b="1" dirty="0"/>
              <a:t> sample </a:t>
            </a:r>
            <a:endParaRPr lang="en-US" altLang="ja-JP" sz="2000" b="1" dirty="0" smtClean="0"/>
          </a:p>
          <a:p>
            <a:r>
              <a:rPr lang="en-US" altLang="ja-JP" sz="2000" b="1" dirty="0"/>
              <a:t> </a:t>
            </a:r>
            <a:r>
              <a:rPr lang="en-US" altLang="ja-JP" sz="2000" b="1" dirty="0" smtClean="0"/>
              <a:t>    by  Gas Chromatography  because </a:t>
            </a:r>
            <a:r>
              <a:rPr lang="en-US" altLang="ja-JP" sz="2000" b="1" dirty="0"/>
              <a:t>t</a:t>
            </a:r>
            <a:r>
              <a:rPr lang="en-US" altLang="ja-JP" sz="2000" b="1" dirty="0" smtClean="0"/>
              <a:t>he strength of </a:t>
            </a:r>
          </a:p>
          <a:p>
            <a:r>
              <a:rPr lang="en-US" altLang="ja-JP" sz="2000" b="1" dirty="0"/>
              <a:t> </a:t>
            </a:r>
            <a:r>
              <a:rPr lang="en-US" altLang="ja-JP" sz="2000" b="1" dirty="0" smtClean="0"/>
              <a:t>    interaction with material  in GC  varies from  component  </a:t>
            </a:r>
          </a:p>
          <a:p>
            <a:r>
              <a:rPr lang="en-US" altLang="ja-JP" sz="2000" b="1" dirty="0"/>
              <a:t> </a:t>
            </a:r>
            <a:r>
              <a:rPr lang="en-US" altLang="ja-JP" sz="2000" b="1" dirty="0" smtClean="0"/>
              <a:t>    to component in </a:t>
            </a:r>
            <a:r>
              <a:rPr lang="en-US" altLang="ja-JP" sz="2000" b="1" dirty="0" err="1" smtClean="0"/>
              <a:t>Xe</a:t>
            </a:r>
            <a:r>
              <a:rPr lang="en-US" altLang="ja-JP" sz="2000" b="1" dirty="0" smtClean="0"/>
              <a:t> sample. </a:t>
            </a:r>
            <a:endParaRPr kumimoji="1" lang="en-US" altLang="ja-JP" sz="2000" b="1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132856"/>
            <a:ext cx="7207047" cy="13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-324544" y="3068960"/>
            <a:ext cx="9185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DCD-127C-4EEE-AC76-97433F7999B6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45" y="3904629"/>
            <a:ext cx="4063639" cy="255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04" y="3880582"/>
            <a:ext cx="3965636" cy="278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-108520" y="2164794"/>
            <a:ext cx="21602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impurity</a:t>
            </a:r>
            <a:endParaRPr kumimoji="1" lang="ja-JP" altLang="en-US" sz="20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-108520" y="2564904"/>
            <a:ext cx="21602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Sensitivity (ppb)</a:t>
            </a:r>
            <a:endParaRPr kumimoji="1" lang="ja-JP" altLang="en-US" sz="20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08126" y="5281463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H2</a:t>
            </a:r>
            <a:endParaRPr kumimoji="1" lang="ja-JP" altLang="en-US" sz="14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68166" y="5569495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/>
              <a:t>N</a:t>
            </a:r>
            <a:r>
              <a:rPr kumimoji="1" lang="en-US" altLang="ja-JP" sz="1400" b="1" dirty="0" smtClean="0"/>
              <a:t>2</a:t>
            </a:r>
            <a:endParaRPr kumimoji="1" lang="ja-JP" altLang="en-US" sz="14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19672" y="4797152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CO</a:t>
            </a:r>
            <a:r>
              <a:rPr kumimoji="1" lang="en-US" altLang="ja-JP" sz="1400" b="1" dirty="0" smtClean="0"/>
              <a:t>2</a:t>
            </a:r>
            <a:endParaRPr kumimoji="1" lang="ja-JP" altLang="en-US" sz="14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78483" y="4077072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CH4</a:t>
            </a:r>
            <a:endParaRPr kumimoji="1" lang="ja-JP" altLang="en-US" sz="14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32399" y="4829090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N2+O2</a:t>
            </a:r>
            <a:endParaRPr kumimoji="1" lang="ja-JP" altLang="en-US" sz="20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39050" y="3964994"/>
            <a:ext cx="48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Kr</a:t>
            </a:r>
            <a:endParaRPr kumimoji="1" lang="ja-JP" altLang="en-US" sz="20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16000" y="4653136"/>
            <a:ext cx="2664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Kr is observed between</a:t>
            </a: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150s and 210s.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84192" y="0"/>
            <a:ext cx="7648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 smtClean="0"/>
              <a:t>The method of Kr measurement</a:t>
            </a:r>
            <a:endParaRPr kumimoji="1" lang="ja-JP" altLang="en-US" sz="40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108520" y="707886"/>
            <a:ext cx="959269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・</a:t>
            </a:r>
            <a:r>
              <a:rPr kumimoji="1" lang="en-US" altLang="ja-JP" sz="2400" b="1" dirty="0" smtClean="0"/>
              <a:t>Gas Chromatography            </a:t>
            </a:r>
          </a:p>
          <a:p>
            <a:r>
              <a:rPr lang="ja-JP" altLang="en-US" sz="2400" b="1" dirty="0"/>
              <a:t>　</a:t>
            </a:r>
            <a:r>
              <a:rPr lang="ja-JP" altLang="en-US" sz="2400" b="1" dirty="0" smtClean="0"/>
              <a:t>　　</a:t>
            </a:r>
            <a:r>
              <a:rPr lang="en-US" altLang="ja-JP" sz="2400" b="1" dirty="0" smtClean="0"/>
              <a:t>The sensitivity for Kr measurement is only 1ppb.</a:t>
            </a:r>
            <a:endParaRPr kumimoji="1" lang="en-US" altLang="ja-JP" sz="2400" b="1" dirty="0" smtClean="0"/>
          </a:p>
          <a:p>
            <a:r>
              <a:rPr kumimoji="1" lang="ja-JP" altLang="en-US" sz="2400" b="1" dirty="0" smtClean="0"/>
              <a:t>・</a:t>
            </a:r>
            <a:r>
              <a:rPr kumimoji="1" lang="en-US" altLang="ja-JP" sz="2400" b="1" dirty="0" smtClean="0"/>
              <a:t>APIMS           </a:t>
            </a:r>
          </a:p>
          <a:p>
            <a:r>
              <a:rPr lang="ja-JP" altLang="en-US" sz="2400" b="1" dirty="0"/>
              <a:t>　</a:t>
            </a:r>
            <a:r>
              <a:rPr lang="ja-JP" altLang="en-US" sz="2400" b="1" dirty="0" smtClean="0"/>
              <a:t>　　</a:t>
            </a:r>
            <a:r>
              <a:rPr lang="ja-JP" altLang="en-US" sz="2400" b="1" dirty="0"/>
              <a:t> </a:t>
            </a:r>
            <a:r>
              <a:rPr lang="en-US" altLang="ja-JP" sz="2400" b="1" dirty="0" smtClean="0"/>
              <a:t>Ionization energy of </a:t>
            </a:r>
            <a:r>
              <a:rPr lang="en-US" altLang="ja-JP" sz="2400" b="1" dirty="0" err="1" smtClean="0"/>
              <a:t>Xe</a:t>
            </a:r>
            <a:r>
              <a:rPr lang="en-US" altLang="ja-JP" sz="2400" b="1" dirty="0" smtClean="0"/>
              <a:t> is lower than that of Kr so that  </a:t>
            </a:r>
          </a:p>
          <a:p>
            <a:r>
              <a:rPr lang="en-US" altLang="ja-JP" sz="2400" b="1" dirty="0"/>
              <a:t> </a:t>
            </a:r>
            <a:r>
              <a:rPr lang="en-US" altLang="ja-JP" sz="2400" b="1" dirty="0" smtClean="0"/>
              <a:t>            Kr is not ionized.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Combined measurement system of Gas Chromatography and 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APIMS enables you to measure Kr with much higher sensitivity. </a:t>
            </a:r>
          </a:p>
          <a:p>
            <a:r>
              <a:rPr kumimoji="1" lang="ja-JP" altLang="en-US" sz="2400" b="1" dirty="0" smtClean="0"/>
              <a:t>①</a:t>
            </a:r>
            <a:r>
              <a:rPr kumimoji="1" lang="en-US" altLang="ja-JP" sz="2400" b="1" dirty="0" smtClean="0"/>
              <a:t>Firstly </a:t>
            </a:r>
            <a:r>
              <a:rPr lang="en-US" altLang="ja-JP" sz="2400" b="1" dirty="0" err="1" smtClean="0"/>
              <a:t>Xe</a:t>
            </a:r>
            <a:r>
              <a:rPr lang="en-US" altLang="ja-JP" sz="2400" b="1" dirty="0" smtClean="0"/>
              <a:t> sample is introduced to Gas Chromatography and</a:t>
            </a:r>
          </a:p>
          <a:p>
            <a:r>
              <a:rPr lang="en-US" altLang="ja-JP" sz="2400" b="1" dirty="0"/>
              <a:t> </a:t>
            </a:r>
            <a:r>
              <a:rPr lang="en-US" altLang="ja-JP" sz="2400" b="1" dirty="0" smtClean="0"/>
              <a:t>    Kr is separated from  </a:t>
            </a:r>
            <a:r>
              <a:rPr lang="en-US" altLang="ja-JP" sz="2400" b="1" dirty="0" err="1" smtClean="0"/>
              <a:t>Xe</a:t>
            </a:r>
            <a:r>
              <a:rPr lang="en-US" altLang="ja-JP" sz="2400" b="1" dirty="0" smtClean="0"/>
              <a:t>.</a:t>
            </a:r>
            <a:endParaRPr kumimoji="1" lang="en-US" altLang="ja-JP" sz="2400" b="1" dirty="0" smtClean="0"/>
          </a:p>
          <a:p>
            <a:r>
              <a:rPr lang="ja-JP" altLang="en-US" sz="2400" b="1" dirty="0" smtClean="0"/>
              <a:t>②</a:t>
            </a:r>
            <a:r>
              <a:rPr lang="en-US" altLang="ja-JP" sz="2400" b="1" dirty="0" smtClean="0"/>
              <a:t>Only separated Kr is carried to APIMS and measured by APIMS.</a:t>
            </a:r>
          </a:p>
        </p:txBody>
      </p:sp>
      <p:sp>
        <p:nvSpPr>
          <p:cNvPr id="4" name="右矢印 3"/>
          <p:cNvSpPr/>
          <p:nvPr/>
        </p:nvSpPr>
        <p:spPr>
          <a:xfrm>
            <a:off x="231467" y="1124744"/>
            <a:ext cx="668125" cy="35580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>
            <a:off x="231467" y="1844824"/>
            <a:ext cx="668125" cy="35580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661199"/>
            <a:ext cx="5999120" cy="21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08641"/>
            <a:ext cx="2915815" cy="204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線コネクタ 7"/>
          <p:cNvCxnSpPr/>
          <p:nvPr/>
        </p:nvCxnSpPr>
        <p:spPr>
          <a:xfrm>
            <a:off x="7164288" y="4797152"/>
            <a:ext cx="0" cy="16561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7524328" y="4797152"/>
            <a:ext cx="0" cy="16561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7164288" y="5229200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7524328" y="4958287"/>
            <a:ext cx="1643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/>
              <a:t>Time region where</a:t>
            </a:r>
          </a:p>
          <a:p>
            <a:r>
              <a:rPr lang="en-US" altLang="ja-JP" sz="1200" b="1" dirty="0" smtClean="0"/>
              <a:t>s</a:t>
            </a:r>
            <a:r>
              <a:rPr kumimoji="1" lang="en-US" altLang="ja-JP" sz="1200" b="1" dirty="0" smtClean="0"/>
              <a:t>ample gas is carried</a:t>
            </a:r>
          </a:p>
          <a:p>
            <a:r>
              <a:rPr kumimoji="1" lang="en-US" altLang="ja-JP" sz="1200" b="1" dirty="0" smtClean="0"/>
              <a:t>to APIMS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6DCD-127C-4EEE-AC76-97433F7999B6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24328" y="5877272"/>
            <a:ext cx="48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Kr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506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グゼクティブ">
  <a:themeElements>
    <a:clrScheme name="エグゼクティブ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エグゼクティブ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エグゼクティ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20944</TotalTime>
  <Words>1287</Words>
  <Application>Microsoft Office PowerPoint</Application>
  <PresentationFormat>画面に合わせる (4:3)</PresentationFormat>
  <Paragraphs>270</Paragraphs>
  <Slides>18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エグゼクティブ</vt:lpstr>
      <vt:lpstr>Measurement of Kr background in the XMASS experiment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東京大学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Hieda Keisuke</dc:creator>
  <cp:lastModifiedBy>Your User Name</cp:lastModifiedBy>
  <cp:revision>330</cp:revision>
  <dcterms:created xsi:type="dcterms:W3CDTF">2013-01-09T13:47:17Z</dcterms:created>
  <dcterms:modified xsi:type="dcterms:W3CDTF">2013-02-22T07:41:06Z</dcterms:modified>
</cp:coreProperties>
</file>