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4685" r:id="rId4"/>
    <p:sldMasterId id="2147484892" r:id="rId5"/>
    <p:sldMasterId id="2147484904" r:id="rId6"/>
    <p:sldMasterId id="2147484979" r:id="rId7"/>
  </p:sldMasterIdLst>
  <p:notesMasterIdLst>
    <p:notesMasterId r:id="rId28"/>
  </p:notesMasterIdLst>
  <p:handoutMasterIdLst>
    <p:handoutMasterId r:id="rId29"/>
  </p:handoutMasterIdLst>
  <p:sldIdLst>
    <p:sldId id="780" r:id="rId8"/>
    <p:sldId id="727" r:id="rId9"/>
    <p:sldId id="774" r:id="rId10"/>
    <p:sldId id="776" r:id="rId11"/>
    <p:sldId id="755" r:id="rId12"/>
    <p:sldId id="756" r:id="rId13"/>
    <p:sldId id="757" r:id="rId14"/>
    <p:sldId id="759" r:id="rId15"/>
    <p:sldId id="760" r:id="rId16"/>
    <p:sldId id="766" r:id="rId17"/>
    <p:sldId id="762" r:id="rId18"/>
    <p:sldId id="763" r:id="rId19"/>
    <p:sldId id="754" r:id="rId20"/>
    <p:sldId id="746" r:id="rId21"/>
    <p:sldId id="778" r:id="rId22"/>
    <p:sldId id="767" r:id="rId23"/>
    <p:sldId id="768" r:id="rId24"/>
    <p:sldId id="770" r:id="rId25"/>
    <p:sldId id="771" r:id="rId26"/>
    <p:sldId id="772" r:id="rId27"/>
  </p:sldIdLst>
  <p:sldSz cx="10080625" cy="7200900"/>
  <p:notesSz cx="7099300" cy="102346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6600"/>
    <a:srgbClr val="FF0000"/>
    <a:srgbClr val="00CC00"/>
    <a:srgbClr val="33CC33"/>
    <a:srgbClr val="00CC99"/>
    <a:srgbClr val="903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 autoAdjust="0"/>
    <p:restoredTop sz="96960" autoAdjust="0"/>
  </p:normalViewPr>
  <p:slideViewPr>
    <p:cSldViewPr snapToGrid="0">
      <p:cViewPr>
        <p:scale>
          <a:sx n="90" d="100"/>
          <a:sy n="90" d="100"/>
        </p:scale>
        <p:origin x="-234" y="-114"/>
      </p:cViewPr>
      <p:guideLst>
        <p:guide orient="horz" pos="2268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184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9" tIns="48137" rIns="96279" bIns="48137" numCol="1" anchor="t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9" tIns="48137" rIns="96279" bIns="4813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9" tIns="48137" rIns="96279" bIns="48137" numCol="1" anchor="b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9" tIns="48137" rIns="96279" bIns="4813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E501CB7-4769-4C13-914F-1691FA7A16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24712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9" tIns="48137" rIns="96279" bIns="48137" numCol="1" anchor="t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9" tIns="48137" rIns="96279" bIns="4813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0425" y="766763"/>
            <a:ext cx="5375275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9" tIns="48137" rIns="96279" bIns="48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9" tIns="48137" rIns="96279" bIns="48137" numCol="1" anchor="b" anchorCtr="0" compatLnSpc="1">
            <a:prstTxWarp prst="textNoShape">
              <a:avLst/>
            </a:prstTxWarp>
          </a:bodyPr>
          <a:lstStyle>
            <a:lvl1pPr algn="l" defTabSz="96520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9" tIns="48137" rIns="96279" bIns="4813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A83C1997-E00F-4FAB-B623-11EFA08882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4716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36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algn="l" defTabSz="9636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algn="l" defTabSz="9636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algn="l" defTabSz="9636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algn="l" defTabSz="96361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9636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A19108-E94D-4367-87C2-90B1A119E6BE}" type="slidenum">
              <a:rPr lang="en-US" altLang="ja-JP" smtClean="0">
                <a:ea typeface="ＭＳ Ｐゴシック" pitchFamily="50" charset="-128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ja-JP" smtClean="0">
              <a:ea typeface="ＭＳ Ｐゴシック" pitchFamily="50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66763"/>
            <a:ext cx="5376862" cy="384016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130" tIns="48065" rIns="96130" bIns="48065"/>
          <a:lstStyle/>
          <a:p>
            <a:pPr eaLnBrk="1" hangingPunct="1"/>
            <a:endParaRPr lang="en-US" altLang="ja-JP" sz="1700" smtClean="0"/>
          </a:p>
          <a:p>
            <a:pPr eaLnBrk="1" hangingPunct="1"/>
            <a:r>
              <a:rPr lang="ja-JP" altLang="en-US" sz="1700" b="1" smtClean="0">
                <a:ea typeface="ＭＳ ゴシック" pitchFamily="49" charset="-128"/>
              </a:rPr>
              <a:t>　</a:t>
            </a:r>
            <a:endParaRPr lang="ja-JP" altLang="ja-JP" sz="1700" b="1" smtClean="0">
              <a:ea typeface="ＭＳ ゴシック" pitchFamily="4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ea typeface="ＭＳ Ｐ明朝" charset="-128"/>
            </a:endParaRPr>
          </a:p>
        </p:txBody>
      </p:sp>
      <p:sp>
        <p:nvSpPr>
          <p:cNvPr id="4096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52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950" indent="-285750" algn="l" defTabSz="9652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3000" indent="-228600" algn="l" defTabSz="9652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00200" indent="-228600" algn="l" defTabSz="9652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7400" indent="-228600" algn="l" defTabSz="9652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607952-A910-4D77-9BC3-1C08AD827201}" type="slidenum">
              <a:rPr lang="en-US" altLang="ja-JP" smtClean="0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652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algn="l" defTabSz="9652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algn="l" defTabSz="9652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algn="l" defTabSz="9652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algn="l" defTabSz="9652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BA3A57B-3BF3-4605-B3DC-8AF7034A60D4}" type="slidenum">
              <a:rPr lang="en-US" altLang="ja-JP" smtClean="0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2013" y="766763"/>
            <a:ext cx="5375275" cy="3840162"/>
          </a:xfrm>
          <a:ln/>
        </p:spPr>
      </p:sp>
      <p:sp>
        <p:nvSpPr>
          <p:cNvPr id="6451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/>
              <a:t>We are planning to put filters to remove Rn, here…</a:t>
            </a:r>
            <a:endParaRPr lang="ja-JP" altLang="en-US" smtClean="0"/>
          </a:p>
        </p:txBody>
      </p:sp>
      <p:sp>
        <p:nvSpPr>
          <p:cNvPr id="645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736" indent="-284278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2039" indent="-228408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598855" indent="-228408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5670" indent="-228408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28918" indent="-228408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3002166" indent="-228408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75413" indent="-228408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948661" indent="-228408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F3BAB8-F703-4FAE-9B8F-F0C7FC2E1802}" type="slidenum">
              <a:rPr lang="ja-JP" altLang="en-US" smtClean="0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>
                <a:ea typeface="ＭＳ Ｐ明朝" charset="-128"/>
              </a:rPr>
              <a:t>Recently, liquid xenon (LXe) has been widely used for dark matter search. </a:t>
            </a:r>
          </a:p>
          <a:p>
            <a:r>
              <a:rPr lang="en-US" altLang="ja-JP" smtClean="0">
                <a:ea typeface="ＭＳ Ｐ明朝" charset="-128"/>
              </a:rPr>
              <a:t>The scintillation light emitted when a dark matter particle interacts with a xenon nucleus is detected by PMTs.</a:t>
            </a:r>
          </a:p>
          <a:p>
            <a:endParaRPr lang="en-US" altLang="ja-JP" smtClean="0">
              <a:ea typeface="ＭＳ Ｐ明朝" charset="-128"/>
            </a:endParaRPr>
          </a:p>
          <a:p>
            <a:r>
              <a:rPr lang="en-US" altLang="ja-JP" smtClean="0">
                <a:ea typeface="ＭＳ Ｐ明朝" charset="-128"/>
              </a:rPr>
              <a:t>With its high scintillation yields and self-shielding capability, LXe is considered a promising target material for detecting rare events under an extremely low background environment. </a:t>
            </a:r>
          </a:p>
          <a:p>
            <a:endParaRPr lang="en-US" altLang="ja-JP" smtClean="0">
              <a:ea typeface="ＭＳ Ｐ明朝" charset="-128"/>
            </a:endParaRPr>
          </a:p>
          <a:p>
            <a:r>
              <a:rPr lang="en-US" altLang="ja-JP" smtClean="0">
                <a:ea typeface="ＭＳ Ｐ明朝" charset="-128"/>
              </a:rPr>
              <a:t>However, Xe is a noble gas, so the radioactive noble gas isotopes like 85Kr and 222Rn are major background sources. </a:t>
            </a:r>
          </a:p>
          <a:p>
            <a:r>
              <a:rPr lang="en-US" altLang="ja-JP" smtClean="0">
                <a:ea typeface="ＭＳ Ｐ明朝" charset="-128"/>
              </a:rPr>
              <a:t>These low-energy beta decay events can interfere with the detection of a dark matter signal. </a:t>
            </a:r>
          </a:p>
          <a:p>
            <a:endParaRPr lang="en-US" altLang="ja-JP" smtClean="0">
              <a:ea typeface="ＭＳ Ｐ明朝" charset="-128"/>
            </a:endParaRPr>
          </a:p>
          <a:p>
            <a:endParaRPr lang="en-US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62013" y="766763"/>
            <a:ext cx="5375275" cy="3840162"/>
          </a:xfrm>
          <a:ln/>
        </p:spPr>
      </p:sp>
      <p:sp>
        <p:nvSpPr>
          <p:cNvPr id="3584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>
                <a:ea typeface="ＭＳ Ｐ明朝" charset="-128"/>
              </a:rPr>
              <a:t>For internal BG reduction</a:t>
            </a:r>
            <a:endParaRPr lang="ja-JP" altLang="en-US" smtClean="0">
              <a:ea typeface="ＭＳ Ｐ明朝" charset="-128"/>
            </a:endParaRPr>
          </a:p>
        </p:txBody>
      </p:sp>
      <p:sp>
        <p:nvSpPr>
          <p:cNvPr id="3584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736" indent="-284278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2039" indent="-228408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598855" indent="-228408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5670" indent="-228408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28918" indent="-228408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3002166" indent="-228408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75413" indent="-228408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948661" indent="-228408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5B52D5-D5D8-44A7-87E0-5DA422C4E419}" type="slidenum">
              <a:rPr lang="ja-JP" altLang="en-US" smtClean="0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ja-JP" alt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>
                <a:ea typeface="ＭＳ Ｐ明朝" charset="-128"/>
              </a:rPr>
              <a:t>This figure shows an overview of our laser system. </a:t>
            </a:r>
          </a:p>
          <a:p>
            <a:endParaRPr lang="en-US" altLang="ja-JP" smtClean="0">
              <a:ea typeface="ＭＳ Ｐ明朝" charset="-128"/>
            </a:endParaRPr>
          </a:p>
          <a:p>
            <a:r>
              <a:rPr lang="en-US" altLang="ja-JP" smtClean="0">
                <a:ea typeface="ＭＳ Ｐ明朝" charset="-128"/>
              </a:rPr>
              <a:t>The third harmonic of a commercial Nd:YAG pulsed laser was used as a pump source for generating and amplifying the 530 nm green light. </a:t>
            </a:r>
          </a:p>
          <a:p>
            <a:r>
              <a:rPr lang="en-US" altLang="ja-JP" smtClean="0">
                <a:ea typeface="ＭＳ Ｐ明朝" charset="-128"/>
              </a:rPr>
              <a:t>A fraction of the pump source was sum-frequency mixed with the green light to generate the 212.6 nm UV light. </a:t>
            </a:r>
          </a:p>
          <a:p>
            <a:endParaRPr lang="en-US" altLang="ja-JP" smtClean="0">
              <a:ea typeface="ＭＳ Ｐ明朝" charset="-128"/>
            </a:endParaRPr>
          </a:p>
          <a:p>
            <a:r>
              <a:rPr lang="en-US" altLang="ja-JP" smtClean="0">
                <a:ea typeface="ＭＳ Ｐ明朝" charset="-128"/>
              </a:rPr>
              <a:t>For generation of the green light, … </a:t>
            </a:r>
          </a:p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4301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69028" indent="-295780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83119" indent="-236624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56367" indent="-236624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129615" indent="-236624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602862" indent="-236624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3076110" indent="-236624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549358" indent="-236624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4022606" indent="-236624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8ED106-5626-497C-A348-07E8AD1B77F5}" type="slidenum">
              <a:rPr lang="en-US" altLang="ja-JP" smtClean="0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>
                <a:ea typeface="ＭＳ Ｐ明朝" charset="-128"/>
              </a:rPr>
              <a:t>We developed an optical parametric generation system with a single-pass configuration. </a:t>
            </a:r>
          </a:p>
          <a:p>
            <a:r>
              <a:rPr lang="en-US" altLang="ja-JP" smtClean="0">
                <a:ea typeface="ＭＳ Ｐ明朝" charset="-128"/>
              </a:rPr>
              <a:t>A commercial external-cavity diode laser (CW laser) was used as a seed source, and its wavelength was fine-tuned for this wavelength conversion. </a:t>
            </a:r>
          </a:p>
          <a:p>
            <a:endParaRPr lang="en-US" altLang="ja-JP" smtClean="0">
              <a:ea typeface="ＭＳ Ｐ明朝" charset="-128"/>
            </a:endParaRPr>
          </a:p>
          <a:p>
            <a:r>
              <a:rPr lang="en-US" altLang="ja-JP" smtClean="0">
                <a:ea typeface="ＭＳ Ｐ明朝" charset="-128"/>
              </a:rPr>
              <a:t>The total of four BBO crystals were arranged in a row to achieve sufficient conversion efficiency (of </a:t>
            </a:r>
            <a:r>
              <a:rPr lang="ja-JP" altLang="en-US" smtClean="0">
                <a:ea typeface="ＭＳ Ｐ明朝" charset="-128"/>
              </a:rPr>
              <a:t>～</a:t>
            </a:r>
            <a:r>
              <a:rPr lang="en-US" altLang="ja-JP" smtClean="0">
                <a:ea typeface="ＭＳ Ｐ明朝" charset="-128"/>
              </a:rPr>
              <a:t>10%) without resonator mirrors. </a:t>
            </a:r>
          </a:p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440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42736" indent="-284278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42039" indent="-228408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598855" indent="-228408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055670" indent="-228408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528918" indent="-228408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3002166" indent="-228408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475413" indent="-228408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3948661" indent="-228408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5AB644-BA90-42EA-9BE3-5B9CBEE48FD7}" type="slidenum">
              <a:rPr lang="en-US" altLang="ja-JP" smtClean="0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ノート プレースホルダー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Before Kr measurement, the wavelength and output stability of the 212.6 nm laser pulses were evaluated. </a:t>
            </a:r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The measurement data obtained by our laser system were denoted as “OPG” in these figures, which were compared with those obtained by a commercial OPO laser with a pair of resonator mirrors. </a:t>
            </a:r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With the help of our OPG laser system, the linewidth of the green light was reduced to nearly the </a:t>
            </a:r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Fourier-transform-limited linewidth. </a:t>
            </a: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Therefore, the order of 100 MHz frequency stability can also be expected for the 212.6 nm light. </a:t>
            </a:r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r>
              <a:rPr lang="en-US" altLang="ja-JP" dirty="0" smtClean="0"/>
              <a:t>Short-term output stability of the 212.6 nm light was also improved. </a:t>
            </a:r>
          </a:p>
          <a:p>
            <a:pPr>
              <a:defRPr/>
            </a:pPr>
            <a:r>
              <a:rPr lang="en-US" altLang="ja-JP" dirty="0" smtClean="0"/>
              <a:t>A temporary drop observed here is considered to be due to the thermal instability of the BBO crystal used for the SFG process. </a:t>
            </a:r>
          </a:p>
          <a:p>
            <a:pPr>
              <a:defRPr/>
            </a:pPr>
            <a:r>
              <a:rPr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Temperature control of the BBO crystal would be effective for further stability of the 212.6 nm laser output. </a:t>
            </a:r>
          </a:p>
          <a:p>
            <a:pPr>
              <a:defRPr/>
            </a:pPr>
            <a:endParaRPr lang="en-US" altLang="ja-JP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06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1pPr>
            <a:lvl2pPr marL="769028" indent="-295780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2pPr>
            <a:lvl3pPr marL="1183119" indent="-236624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3pPr>
            <a:lvl4pPr marL="1656367" indent="-236624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4pPr>
            <a:lvl5pPr marL="2129615" indent="-236624" algn="l" defTabSz="96292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5pPr>
            <a:lvl6pPr marL="2602862" indent="-236624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6pPr>
            <a:lvl7pPr marL="3076110" indent="-236624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7pPr>
            <a:lvl8pPr marL="3549358" indent="-236624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8pPr>
            <a:lvl9pPr marL="4022606" indent="-236624" defTabSz="96292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4A6E22-1FF9-4954-9270-D425EE4D1FCF}" type="slidenum">
              <a:rPr lang="en-US" altLang="ja-JP" smtClean="0">
                <a:ea typeface="ＭＳ Ｐゴシック" charset="-128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650" y="2236788"/>
            <a:ext cx="8569325" cy="15430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2888" y="4079875"/>
            <a:ext cx="7056437" cy="1841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C35B6-6C28-4CA6-8B5B-74EEB315FF56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24F5A-A019-48DB-877B-60C14EC02B2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946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ECE98-034F-46CE-9FD5-B9BD68BD91C0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29B69-1DFE-4A48-82FA-375084D13ED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109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10438" y="288925"/>
            <a:ext cx="2266950" cy="61436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4825" y="288925"/>
            <a:ext cx="6653213" cy="61436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3104-DE0D-4D4C-A2D6-72E5383BD575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CECC8-AFE9-4ACE-8B48-B028EC8614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996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504825" y="288925"/>
            <a:ext cx="9072563" cy="61436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ABB25-8E7A-4558-9FC1-0B7046E54F93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29FED-DDC8-41B2-89B0-563E4C48F8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208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288925"/>
            <a:ext cx="9072563" cy="1200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4825" y="1679575"/>
            <a:ext cx="4459288" cy="47529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116513" y="1679575"/>
            <a:ext cx="4460875" cy="23002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116513" y="4132263"/>
            <a:ext cx="4460875" cy="23002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490B0-9B2E-48A9-B281-749A194C9125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28D9B-96A3-4E0D-9974-52D6C0521E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366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288925"/>
            <a:ext cx="9072563" cy="1200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504825" y="1679575"/>
            <a:ext cx="4459288" cy="47529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16513" y="1679575"/>
            <a:ext cx="4460875" cy="47529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A5385-F01D-4465-B7AE-E2A6BB5E6BEB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55CFA-227B-4AA3-B780-B9B51A04FA0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67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504825" y="288925"/>
            <a:ext cx="9072563" cy="1200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04825" y="1679575"/>
            <a:ext cx="4459288" cy="23002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5116513" y="1679575"/>
            <a:ext cx="4460875" cy="23002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04825" y="4132263"/>
            <a:ext cx="4459288" cy="23002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16513" y="4132263"/>
            <a:ext cx="4460875" cy="23002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B7ECA-9695-4BA8-80BF-A5C42DC3B672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2041-DF5F-4619-B163-635CEF8AC2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946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288925"/>
            <a:ext cx="9072563" cy="12001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504825" y="1679575"/>
            <a:ext cx="9072563" cy="4752975"/>
          </a:xfrm>
        </p:spPr>
        <p:txBody>
          <a:bodyPr lIns="94134" tIns="47067" rIns="94134" bIns="47067"/>
          <a:lstStyle/>
          <a:p>
            <a:pPr lvl="0"/>
            <a:endParaRPr lang="ja-JP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25986-9ACD-4653-B480-32363A489F03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43716-01AA-4981-A516-3C549CB2A4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3925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650" y="2236788"/>
            <a:ext cx="8569325" cy="15430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2888" y="4079875"/>
            <a:ext cx="7056437" cy="1841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2404A-1C01-4FBF-A5E0-A0357671AA8B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C762-D73C-4D2C-B440-8B9DC44E611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3454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B895-9D2F-4F0E-9AAE-10B89CEA47B7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57EB-38FD-4D51-B7E8-9995AF119F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7475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925" y="4627563"/>
            <a:ext cx="8567738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96925" y="3052763"/>
            <a:ext cx="8567738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F85C0-5B00-4BB9-A3B6-D361B0213496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0F5A4-6B5D-4312-BEF7-CA0AEA8E8D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06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A985B-2676-46F0-B8B4-BA1D98A9A188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FC118-5A23-42AD-9E09-26E5F35E58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9610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4825" y="1679575"/>
            <a:ext cx="44592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16513" y="1679575"/>
            <a:ext cx="44608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71D8E-D6E6-4A81-B624-0F27176E6E64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94B19-E2AB-4728-98FB-5A9C2BE456C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6820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4825" y="1611313"/>
            <a:ext cx="4452938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4825" y="2284413"/>
            <a:ext cx="4452938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121275" y="1611313"/>
            <a:ext cx="4456113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21275" y="2284413"/>
            <a:ext cx="4456113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E69F1-2A39-4A45-A6CA-0FDED19FB49F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3FBFB-ABFD-42EA-ABFE-59E08B933B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7135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E476F-F66E-4D44-809B-CA33FE27904F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EED6-239D-45A5-9FEF-DD692DB770B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9961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AE41A-A89D-48C8-9A77-9BCE6C2B88A1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9BC0B-7440-46C7-A8DB-A8AA59BAF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0657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287338"/>
            <a:ext cx="3316288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41763" y="287338"/>
            <a:ext cx="5635625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4825" y="1506538"/>
            <a:ext cx="3316288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5F7FB-6F1E-43A3-A811-FBF34EB1357C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29FFF-5664-49E9-94F5-347E1595D1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5833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6438" y="5040313"/>
            <a:ext cx="60483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76438" y="642938"/>
            <a:ext cx="6048375" cy="4321175"/>
          </a:xfrm>
        </p:spPr>
        <p:txBody>
          <a:bodyPr lIns="91341" tIns="45671" rIns="91341" bIns="4567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76438" y="5635625"/>
            <a:ext cx="60483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8C6D6-7672-4971-9826-6CF46CB42833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5E5BE-4FF0-499E-8F1F-1C0B8F8ADF0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955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329E4-B2AB-4CB8-AB77-35AB8875C2F3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26AC2-EC8B-4CF4-A1B4-4C9A7895F0E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234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10438" y="288925"/>
            <a:ext cx="2266950" cy="61436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4825" y="288925"/>
            <a:ext cx="6653213" cy="61436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A27E1-9FF0-4DE4-B425-BAD5A07C956C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7940-056A-4C66-A873-8FBF7A2284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3026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079038" cy="71993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6992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6992 w 5740"/>
                <a:gd name="T7" fmla="*/ 0 h 1043"/>
                <a:gd name="T8" fmla="*/ 6992 w 5740"/>
                <a:gd name="T9" fmla="*/ 1043 h 1043"/>
                <a:gd name="T10" fmla="*/ 6992 w 5740"/>
                <a:gd name="T11" fmla="*/ 1043 h 10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0"/>
                <a:gd name="T19" fmla="*/ 0 h 1043"/>
                <a:gd name="T20" fmla="*/ 5740 w 5740"/>
                <a:gd name="T21" fmla="*/ 1043 h 10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103" tIns="45552" rIns="91103" bIns="45552"/>
            <a:lstStyle/>
            <a:p>
              <a:endParaRPr lang="ja-JP" alt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6992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6992 w 5740"/>
                  <a:gd name="T7" fmla="*/ 18 h 18"/>
                  <a:gd name="T8" fmla="*/ 6992 w 5740"/>
                  <a:gd name="T9" fmla="*/ 0 h 18"/>
                  <a:gd name="T10" fmla="*/ 6992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50"/>
              </a:xfrm>
              <a:custGeom>
                <a:avLst/>
                <a:gdLst>
                  <a:gd name="T0" fmla="*/ 0 w 5740"/>
                  <a:gd name="T1" fmla="*/ 2400245 h 42"/>
                  <a:gd name="T2" fmla="*/ 6992 w 5740"/>
                  <a:gd name="T3" fmla="*/ 2400245 h 42"/>
                  <a:gd name="T4" fmla="*/ 6992 w 5740"/>
                  <a:gd name="T5" fmla="*/ 0 h 42"/>
                  <a:gd name="T6" fmla="*/ 0 w 5740"/>
                  <a:gd name="T7" fmla="*/ 0 h 42"/>
                  <a:gd name="T8" fmla="*/ 0 w 5740"/>
                  <a:gd name="T9" fmla="*/ 2400245 h 42"/>
                  <a:gd name="T10" fmla="*/ 0 w 5740"/>
                  <a:gd name="T11" fmla="*/ 2400245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42"/>
                  <a:gd name="T20" fmla="*/ 5740 w 5740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6992 w 5740"/>
                  <a:gd name="T3" fmla="*/ 30 h 30"/>
                  <a:gd name="T4" fmla="*/ 6992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6992 w 5740"/>
                  <a:gd name="T3" fmla="*/ 30 h 30"/>
                  <a:gd name="T4" fmla="*/ 6992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225 h 30"/>
                  <a:gd name="T2" fmla="*/ 6992 w 5740"/>
                  <a:gd name="T3" fmla="*/ 225 h 30"/>
                  <a:gd name="T4" fmla="*/ 6992 w 5740"/>
                  <a:gd name="T5" fmla="*/ 0 h 30"/>
                  <a:gd name="T6" fmla="*/ 0 w 5740"/>
                  <a:gd name="T7" fmla="*/ 0 h 30"/>
                  <a:gd name="T8" fmla="*/ 0 w 5740"/>
                  <a:gd name="T9" fmla="*/ 225 h 30"/>
                  <a:gd name="T10" fmla="*/ 0 w 5740"/>
                  <a:gd name="T11" fmla="*/ 225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6992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6992 w 5740"/>
                  <a:gd name="T7" fmla="*/ 36 h 36"/>
                  <a:gd name="T8" fmla="*/ 6992 w 5740"/>
                  <a:gd name="T9" fmla="*/ 0 h 36"/>
                  <a:gd name="T10" fmla="*/ 6992 w 5740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6"/>
                  <a:gd name="T20" fmla="*/ 5740 w 574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E5E86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6992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6992 w 5740"/>
                  <a:gd name="T7" fmla="*/ 30 h 30"/>
                  <a:gd name="T8" fmla="*/ 6992 w 5740"/>
                  <a:gd name="T9" fmla="*/ 0 h 30"/>
                  <a:gd name="T10" fmla="*/ 6992 w 5740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E5E86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0"/>
              </a:xfrm>
              <a:custGeom>
                <a:avLst/>
                <a:gdLst>
                  <a:gd name="T0" fmla="*/ 6992 w 5740"/>
                  <a:gd name="T1" fmla="*/ 0 h 36"/>
                  <a:gd name="T2" fmla="*/ 0 w 5740"/>
                  <a:gd name="T3" fmla="*/ 0 h 36"/>
                  <a:gd name="T4" fmla="*/ 0 w 5740"/>
                  <a:gd name="T5" fmla="*/ 3 h 36"/>
                  <a:gd name="T6" fmla="*/ 6992 w 5740"/>
                  <a:gd name="T7" fmla="*/ 3 h 36"/>
                  <a:gd name="T8" fmla="*/ 6992 w 5740"/>
                  <a:gd name="T9" fmla="*/ 0 h 36"/>
                  <a:gd name="T10" fmla="*/ 6992 w 5740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6"/>
                  <a:gd name="T20" fmla="*/ 5740 w 574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B5B8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6992 w 5740"/>
                  <a:gd name="T7" fmla="*/ 24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B5B8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6992 w 5740"/>
                  <a:gd name="T7" fmla="*/ 24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30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30735701 h 24"/>
                  <a:gd name="T6" fmla="*/ 6992 w 5740"/>
                  <a:gd name="T7" fmla="*/ 30735701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6992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6992 w 5740"/>
                  <a:gd name="T7" fmla="*/ 12 h 12"/>
                  <a:gd name="T8" fmla="*/ 6992 w 5740"/>
                  <a:gd name="T9" fmla="*/ 0 h 12"/>
                  <a:gd name="T10" fmla="*/ 6992 w 574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2"/>
                  <a:gd name="T20" fmla="*/ 5740 w 574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6992 w 5740"/>
                  <a:gd name="T7" fmla="*/ 24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6992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6992 w 5740"/>
                  <a:gd name="T7" fmla="*/ 12 h 12"/>
                  <a:gd name="T8" fmla="*/ 6992 w 5740"/>
                  <a:gd name="T9" fmla="*/ 0 h 12"/>
                  <a:gd name="T10" fmla="*/ 6992 w 574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2"/>
                  <a:gd name="T20" fmla="*/ 5740 w 574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6992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6992 w 5740"/>
                  <a:gd name="T7" fmla="*/ 18 h 18"/>
                  <a:gd name="T8" fmla="*/ 6992 w 5740"/>
                  <a:gd name="T9" fmla="*/ 0 h 18"/>
                  <a:gd name="T10" fmla="*/ 6992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6992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6992 w 5740"/>
                  <a:gd name="T7" fmla="*/ 18 h 18"/>
                  <a:gd name="T8" fmla="*/ 6992 w 5740"/>
                  <a:gd name="T9" fmla="*/ 0 h 18"/>
                  <a:gd name="T10" fmla="*/ 6992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6992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6992 w 5740"/>
                  <a:gd name="T7" fmla="*/ 18 h 18"/>
                  <a:gd name="T8" fmla="*/ 6992 w 5740"/>
                  <a:gd name="T9" fmla="*/ 0 h 18"/>
                  <a:gd name="T10" fmla="*/ 6992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6992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6992 w 5740"/>
                  <a:gd name="T7" fmla="*/ 30 h 30"/>
                  <a:gd name="T8" fmla="*/ 6992 w 5740"/>
                  <a:gd name="T9" fmla="*/ 0 h 30"/>
                  <a:gd name="T10" fmla="*/ 6992 w 5740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30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30735701 h 24"/>
                  <a:gd name="T6" fmla="*/ 6992 w 5740"/>
                  <a:gd name="T7" fmla="*/ 30735701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6992 w 5740"/>
                  <a:gd name="T7" fmla="*/ 24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E5E86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6992 w 5740"/>
                  <a:gd name="T7" fmla="*/ 24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6992 w 5740"/>
                  <a:gd name="T7" fmla="*/ 24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6992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6992 w 5740"/>
                  <a:gd name="T7" fmla="*/ 18 h 18"/>
                  <a:gd name="T8" fmla="*/ 6992 w 5740"/>
                  <a:gd name="T9" fmla="*/ 0 h 18"/>
                  <a:gd name="T10" fmla="*/ 6992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6992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6992 w 5740"/>
                  <a:gd name="T7" fmla="*/ 18 h 18"/>
                  <a:gd name="T8" fmla="*/ 6992 w 5740"/>
                  <a:gd name="T9" fmla="*/ 0 h 18"/>
                  <a:gd name="T10" fmla="*/ 6992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6992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6992 w 5740"/>
                  <a:gd name="T7" fmla="*/ 18 h 18"/>
                  <a:gd name="T8" fmla="*/ 6992 w 5740"/>
                  <a:gd name="T9" fmla="*/ 0 h 18"/>
                  <a:gd name="T10" fmla="*/ 6992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169 h 1043"/>
                    <a:gd name="T2" fmla="*/ 42 w 42"/>
                    <a:gd name="T3" fmla="*/ 1169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169 h 1043"/>
                    <a:gd name="T10" fmla="*/ 18 w 42"/>
                    <a:gd name="T11" fmla="*/ 1169 h 1043"/>
                    <a:gd name="T12" fmla="*/ 18 w 42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1043"/>
                    <a:gd name="T23" fmla="*/ 42 w 42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169 h 1043"/>
                    <a:gd name="T2" fmla="*/ 155 w 155"/>
                    <a:gd name="T3" fmla="*/ 1169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169 h 1043"/>
                    <a:gd name="T10" fmla="*/ 131 w 155"/>
                    <a:gd name="T11" fmla="*/ 1169 h 1043"/>
                    <a:gd name="T12" fmla="*/ 131 w 155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"/>
                    <a:gd name="T22" fmla="*/ 0 h 1043"/>
                    <a:gd name="T23" fmla="*/ 155 w 155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39" cy="1045"/>
                </a:xfrm>
                <a:custGeom>
                  <a:avLst/>
                  <a:gdLst>
                    <a:gd name="T0" fmla="*/ 221 w 239"/>
                    <a:gd name="T1" fmla="*/ 1169 h 1043"/>
                    <a:gd name="T2" fmla="*/ 239 w 239"/>
                    <a:gd name="T3" fmla="*/ 1169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169 h 1043"/>
                    <a:gd name="T10" fmla="*/ 221 w 239"/>
                    <a:gd name="T11" fmla="*/ 1169 h 1043"/>
                    <a:gd name="T12" fmla="*/ 221 w 239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9"/>
                    <a:gd name="T22" fmla="*/ 0 h 1043"/>
                    <a:gd name="T23" fmla="*/ 239 w 23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97 w 352"/>
                    <a:gd name="T1" fmla="*/ 1169 h 1043"/>
                    <a:gd name="T2" fmla="*/ 415 w 352"/>
                    <a:gd name="T3" fmla="*/ 1169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74 w 352"/>
                    <a:gd name="T9" fmla="*/ 1169 h 1043"/>
                    <a:gd name="T10" fmla="*/ 397 w 352"/>
                    <a:gd name="T11" fmla="*/ 1169 h 1043"/>
                    <a:gd name="T12" fmla="*/ 397 w 352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2"/>
                    <a:gd name="T22" fmla="*/ 0 h 1043"/>
                    <a:gd name="T23" fmla="*/ 352 w 352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88 w 449"/>
                    <a:gd name="T1" fmla="*/ 1169 h 1043"/>
                    <a:gd name="T2" fmla="*/ 512 w 449"/>
                    <a:gd name="T3" fmla="*/ 1169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70 w 449"/>
                    <a:gd name="T9" fmla="*/ 1169 h 1043"/>
                    <a:gd name="T10" fmla="*/ 488 w 449"/>
                    <a:gd name="T11" fmla="*/ 1169 h 1043"/>
                    <a:gd name="T12" fmla="*/ 488 w 449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9"/>
                    <a:gd name="T22" fmla="*/ 0 h 1043"/>
                    <a:gd name="T23" fmla="*/ 449 w 44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646 w 538"/>
                    <a:gd name="T1" fmla="*/ 1169 h 1043"/>
                    <a:gd name="T2" fmla="*/ 664 w 538"/>
                    <a:gd name="T3" fmla="*/ 1169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622 w 538"/>
                    <a:gd name="T9" fmla="*/ 1169 h 1043"/>
                    <a:gd name="T10" fmla="*/ 646 w 538"/>
                    <a:gd name="T11" fmla="*/ 1169 h 1043"/>
                    <a:gd name="T12" fmla="*/ 646 w 538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8"/>
                    <a:gd name="T22" fmla="*/ 0 h 1043"/>
                    <a:gd name="T23" fmla="*/ 538 w 538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748 w 640"/>
                    <a:gd name="T1" fmla="*/ 1169 h 1043"/>
                    <a:gd name="T2" fmla="*/ 766 w 640"/>
                    <a:gd name="T3" fmla="*/ 1169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724 w 640"/>
                    <a:gd name="T9" fmla="*/ 1169 h 1043"/>
                    <a:gd name="T10" fmla="*/ 748 w 640"/>
                    <a:gd name="T11" fmla="*/ 1169 h 1043"/>
                    <a:gd name="T12" fmla="*/ 748 w 640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0"/>
                    <a:gd name="T22" fmla="*/ 0 h 1043"/>
                    <a:gd name="T23" fmla="*/ 640 w 640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730 w 628"/>
                    <a:gd name="T1" fmla="*/ 1061 h 935"/>
                    <a:gd name="T2" fmla="*/ 754 w 628"/>
                    <a:gd name="T3" fmla="*/ 1061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706 w 628"/>
                    <a:gd name="T9" fmla="*/ 1061 h 935"/>
                    <a:gd name="T10" fmla="*/ 730 w 628"/>
                    <a:gd name="T11" fmla="*/ 1061 h 935"/>
                    <a:gd name="T12" fmla="*/ 730 w 628"/>
                    <a:gd name="T13" fmla="*/ 1061 h 9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8"/>
                    <a:gd name="T22" fmla="*/ 0 h 935"/>
                    <a:gd name="T23" fmla="*/ 628 w 628"/>
                    <a:gd name="T24" fmla="*/ 935 h 9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169 h 1043"/>
                    <a:gd name="T2" fmla="*/ 42 w 155"/>
                    <a:gd name="T3" fmla="*/ 1169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169 h 1043"/>
                    <a:gd name="T10" fmla="*/ 18 w 155"/>
                    <a:gd name="T11" fmla="*/ 1169 h 1043"/>
                    <a:gd name="T12" fmla="*/ 18 w 155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"/>
                    <a:gd name="T22" fmla="*/ 0 h 1043"/>
                    <a:gd name="T23" fmla="*/ 155 w 155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169 h 1043"/>
                    <a:gd name="T2" fmla="*/ 36 w 239"/>
                    <a:gd name="T3" fmla="*/ 1169 h 1043"/>
                    <a:gd name="T4" fmla="*/ 302 w 239"/>
                    <a:gd name="T5" fmla="*/ 0 h 1043"/>
                    <a:gd name="T6" fmla="*/ 266 w 239"/>
                    <a:gd name="T7" fmla="*/ 0 h 1043"/>
                    <a:gd name="T8" fmla="*/ 0 w 239"/>
                    <a:gd name="T9" fmla="*/ 1169 h 1043"/>
                    <a:gd name="T10" fmla="*/ 18 w 239"/>
                    <a:gd name="T11" fmla="*/ 1169 h 1043"/>
                    <a:gd name="T12" fmla="*/ 18 w 239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9"/>
                    <a:gd name="T22" fmla="*/ 0 h 1043"/>
                    <a:gd name="T23" fmla="*/ 239 w 23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6" cy="1045"/>
                </a:xfrm>
                <a:custGeom>
                  <a:avLst/>
                  <a:gdLst>
                    <a:gd name="T0" fmla="*/ 24 w 358"/>
                    <a:gd name="T1" fmla="*/ 1169 h 1043"/>
                    <a:gd name="T2" fmla="*/ 42 w 358"/>
                    <a:gd name="T3" fmla="*/ 1169 h 1043"/>
                    <a:gd name="T4" fmla="*/ 250 w 358"/>
                    <a:gd name="T5" fmla="*/ 0 h 1043"/>
                    <a:gd name="T6" fmla="*/ 229 w 358"/>
                    <a:gd name="T7" fmla="*/ 0 h 1043"/>
                    <a:gd name="T8" fmla="*/ 0 w 358"/>
                    <a:gd name="T9" fmla="*/ 1169 h 1043"/>
                    <a:gd name="T10" fmla="*/ 24 w 358"/>
                    <a:gd name="T11" fmla="*/ 1169 h 1043"/>
                    <a:gd name="T12" fmla="*/ 24 w 358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8"/>
                    <a:gd name="T22" fmla="*/ 0 h 1043"/>
                    <a:gd name="T23" fmla="*/ 358 w 358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169 h 1043"/>
                    <a:gd name="T2" fmla="*/ 41 w 448"/>
                    <a:gd name="T3" fmla="*/ 1169 h 1043"/>
                    <a:gd name="T4" fmla="*/ 511 w 448"/>
                    <a:gd name="T5" fmla="*/ 0 h 1043"/>
                    <a:gd name="T6" fmla="*/ 469 w 448"/>
                    <a:gd name="T7" fmla="*/ 0 h 1043"/>
                    <a:gd name="T8" fmla="*/ 0 w 448"/>
                    <a:gd name="T9" fmla="*/ 1169 h 1043"/>
                    <a:gd name="T10" fmla="*/ 18 w 448"/>
                    <a:gd name="T11" fmla="*/ 1169 h 1043"/>
                    <a:gd name="T12" fmla="*/ 18 w 448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8"/>
                    <a:gd name="T22" fmla="*/ 0 h 1043"/>
                    <a:gd name="T23" fmla="*/ 448 w 448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169 h 1043"/>
                    <a:gd name="T2" fmla="*/ 42 w 539"/>
                    <a:gd name="T3" fmla="*/ 1169 h 1043"/>
                    <a:gd name="T4" fmla="*/ 665 w 539"/>
                    <a:gd name="T5" fmla="*/ 0 h 1043"/>
                    <a:gd name="T6" fmla="*/ 623 w 539"/>
                    <a:gd name="T7" fmla="*/ 0 h 1043"/>
                    <a:gd name="T8" fmla="*/ 0 w 539"/>
                    <a:gd name="T9" fmla="*/ 1169 h 1043"/>
                    <a:gd name="T10" fmla="*/ 18 w 539"/>
                    <a:gd name="T11" fmla="*/ 1169 h 1043"/>
                    <a:gd name="T12" fmla="*/ 18 w 539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9"/>
                    <a:gd name="T22" fmla="*/ 0 h 1043"/>
                    <a:gd name="T23" fmla="*/ 539 w 53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39" cy="1045"/>
                </a:xfrm>
                <a:custGeom>
                  <a:avLst/>
                  <a:gdLst>
                    <a:gd name="T0" fmla="*/ 18 w 640"/>
                    <a:gd name="T1" fmla="*/ 1169 h 1043"/>
                    <a:gd name="T2" fmla="*/ 42 w 640"/>
                    <a:gd name="T3" fmla="*/ 1169 h 1043"/>
                    <a:gd name="T4" fmla="*/ 577 w 640"/>
                    <a:gd name="T5" fmla="*/ 0 h 1043"/>
                    <a:gd name="T6" fmla="*/ 529 w 640"/>
                    <a:gd name="T7" fmla="*/ 0 h 1043"/>
                    <a:gd name="T8" fmla="*/ 0 w 640"/>
                    <a:gd name="T9" fmla="*/ 1169 h 1043"/>
                    <a:gd name="T10" fmla="*/ 18 w 640"/>
                    <a:gd name="T11" fmla="*/ 1169 h 1043"/>
                    <a:gd name="T12" fmla="*/ 18 w 640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0"/>
                    <a:gd name="T22" fmla="*/ 0 h 1043"/>
                    <a:gd name="T23" fmla="*/ 640 w 640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1121 h 995"/>
                    <a:gd name="T2" fmla="*/ 48 w 670"/>
                    <a:gd name="T3" fmla="*/ 1121 h 995"/>
                    <a:gd name="T4" fmla="*/ 796 w 670"/>
                    <a:gd name="T5" fmla="*/ 72 h 995"/>
                    <a:gd name="T6" fmla="*/ 796 w 670"/>
                    <a:gd name="T7" fmla="*/ 0 h 995"/>
                    <a:gd name="T8" fmla="*/ 0 w 670"/>
                    <a:gd name="T9" fmla="*/ 1121 h 995"/>
                    <a:gd name="T10" fmla="*/ 24 w 670"/>
                    <a:gd name="T11" fmla="*/ 1121 h 995"/>
                    <a:gd name="T12" fmla="*/ 24 w 670"/>
                    <a:gd name="T13" fmla="*/ 1121 h 9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0"/>
                    <a:gd name="T22" fmla="*/ 0 h 995"/>
                    <a:gd name="T23" fmla="*/ 670 w 670"/>
                    <a:gd name="T24" fmla="*/ 995 h 9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44 w 305"/>
                    <a:gd name="T1" fmla="*/ 489 h 426"/>
                    <a:gd name="T2" fmla="*/ 368 w 305"/>
                    <a:gd name="T3" fmla="*/ 48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314 w 305"/>
                    <a:gd name="T9" fmla="*/ 489 h 426"/>
                    <a:gd name="T10" fmla="*/ 344 w 305"/>
                    <a:gd name="T11" fmla="*/ 489 h 426"/>
                    <a:gd name="T12" fmla="*/ 344 w 305"/>
                    <a:gd name="T13" fmla="*/ 48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5"/>
                    <a:gd name="T22" fmla="*/ 0 h 426"/>
                    <a:gd name="T23" fmla="*/ 305 w 305"/>
                    <a:gd name="T24" fmla="*/ 426 h 4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49 h 486"/>
                    <a:gd name="T2" fmla="*/ 48 w 347"/>
                    <a:gd name="T3" fmla="*/ 549 h 486"/>
                    <a:gd name="T4" fmla="*/ 410 w 347"/>
                    <a:gd name="T5" fmla="*/ 72 h 486"/>
                    <a:gd name="T6" fmla="*/ 410 w 347"/>
                    <a:gd name="T7" fmla="*/ 0 h 486"/>
                    <a:gd name="T8" fmla="*/ 0 w 347"/>
                    <a:gd name="T9" fmla="*/ 549 h 486"/>
                    <a:gd name="T10" fmla="*/ 24 w 347"/>
                    <a:gd name="T11" fmla="*/ 549 h 486"/>
                    <a:gd name="T12" fmla="*/ 24 w 347"/>
                    <a:gd name="T13" fmla="*/ 54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7"/>
                    <a:gd name="T22" fmla="*/ 0 h 486"/>
                    <a:gd name="T23" fmla="*/ 347 w 347"/>
                    <a:gd name="T24" fmla="*/ 486 h 48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743 h 3273"/>
                    <a:gd name="T6" fmla="*/ 42 w 42"/>
                    <a:gd name="T7" fmla="*/ 374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3273"/>
                    <a:gd name="T23" fmla="*/ 42 w 42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439 w 400"/>
                    <a:gd name="T1" fmla="*/ 0 h 3273"/>
                    <a:gd name="T2" fmla="*/ 421 w 400"/>
                    <a:gd name="T3" fmla="*/ 0 h 3273"/>
                    <a:gd name="T4" fmla="*/ 0 w 400"/>
                    <a:gd name="T5" fmla="*/ 3743 h 3273"/>
                    <a:gd name="T6" fmla="*/ 41 w 400"/>
                    <a:gd name="T7" fmla="*/ 3743 h 3273"/>
                    <a:gd name="T8" fmla="*/ 463 w 400"/>
                    <a:gd name="T9" fmla="*/ 0 h 3273"/>
                    <a:gd name="T10" fmla="*/ 439 w 400"/>
                    <a:gd name="T11" fmla="*/ 0 h 3273"/>
                    <a:gd name="T12" fmla="*/ 439 w 400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3273"/>
                    <a:gd name="T23" fmla="*/ 400 w 400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783 w 675"/>
                    <a:gd name="T1" fmla="*/ 0 h 3273"/>
                    <a:gd name="T2" fmla="*/ 765 w 675"/>
                    <a:gd name="T3" fmla="*/ 0 h 3273"/>
                    <a:gd name="T4" fmla="*/ 0 w 675"/>
                    <a:gd name="T5" fmla="*/ 3743 h 3273"/>
                    <a:gd name="T6" fmla="*/ 42 w 675"/>
                    <a:gd name="T7" fmla="*/ 3743 h 3273"/>
                    <a:gd name="T8" fmla="*/ 801 w 675"/>
                    <a:gd name="T9" fmla="*/ 0 h 3273"/>
                    <a:gd name="T10" fmla="*/ 783 w 675"/>
                    <a:gd name="T11" fmla="*/ 0 h 3273"/>
                    <a:gd name="T12" fmla="*/ 783 w 675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5"/>
                    <a:gd name="T22" fmla="*/ 0 h 3273"/>
                    <a:gd name="T23" fmla="*/ 675 w 675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0" cy="3280"/>
                </a:xfrm>
                <a:custGeom>
                  <a:avLst/>
                  <a:gdLst>
                    <a:gd name="T0" fmla="*/ 950 w 1031"/>
                    <a:gd name="T1" fmla="*/ 0 h 3280"/>
                    <a:gd name="T2" fmla="*/ 927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968 w 1031"/>
                    <a:gd name="T9" fmla="*/ 4 h 3280"/>
                    <a:gd name="T10" fmla="*/ 950 w 1031"/>
                    <a:gd name="T11" fmla="*/ 0 h 3280"/>
                    <a:gd name="T12" fmla="*/ 950 w 1031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1"/>
                    <a:gd name="T22" fmla="*/ 0 h 3280"/>
                    <a:gd name="T23" fmla="*/ 1031 w 1031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9"/>
                    <a:gd name="T22" fmla="*/ 0 h 3280"/>
                    <a:gd name="T23" fmla="*/ 1319 w 1319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422 w 401"/>
                    <a:gd name="T5" fmla="*/ 3743 h 3273"/>
                    <a:gd name="T6" fmla="*/ 464 w 401"/>
                    <a:gd name="T7" fmla="*/ 374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1"/>
                    <a:gd name="T22" fmla="*/ 0 h 3273"/>
                    <a:gd name="T23" fmla="*/ 401 w 401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766 w 675"/>
                    <a:gd name="T5" fmla="*/ 3743 h 3273"/>
                    <a:gd name="T6" fmla="*/ 801 w 675"/>
                    <a:gd name="T7" fmla="*/ 374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5"/>
                    <a:gd name="T22" fmla="*/ 0 h 3273"/>
                    <a:gd name="T23" fmla="*/ 675 w 675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6"/>
                    <a:gd name="T22" fmla="*/ 0 h 3280"/>
                    <a:gd name="T23" fmla="*/ 1036 w 1036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7"/>
                    <a:gd name="T22" fmla="*/ 0 h 3280"/>
                    <a:gd name="T23" fmla="*/ 1327 w 1327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4"/>
                  <a:gd name="T22" fmla="*/ 0 h 2632"/>
                  <a:gd name="T23" fmla="*/ 1254 w 1254"/>
                  <a:gd name="T24" fmla="*/ 2632 h 26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B4B6B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8"/>
                  <a:gd name="T22" fmla="*/ 0 h 1676"/>
                  <a:gd name="T23" fmla="*/ 948 w 948"/>
                  <a:gd name="T24" fmla="*/ 1676 h 16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9"/>
                  <a:gd name="T22" fmla="*/ 0 h 937"/>
                  <a:gd name="T23" fmla="*/ 629 w 629"/>
                  <a:gd name="T24" fmla="*/ 937 h 9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5"/>
                  <a:gd name="T22" fmla="*/ 0 h 427"/>
                  <a:gd name="T23" fmla="*/ 305 w 305"/>
                  <a:gd name="T24" fmla="*/ 427 h 4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7"/>
                  <a:gd name="T22" fmla="*/ 0 h 2686"/>
                  <a:gd name="T23" fmla="*/ 1277 w 1277"/>
                  <a:gd name="T24" fmla="*/ 2686 h 2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B4B6B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1730"/>
                  <a:gd name="T23" fmla="*/ 988 w 988"/>
                  <a:gd name="T24" fmla="*/ 1730 h 17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0"/>
                  <a:gd name="T22" fmla="*/ 0 h 997"/>
                  <a:gd name="T23" fmla="*/ 670 w 670"/>
                  <a:gd name="T24" fmla="*/ 997 h 9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7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409 w 346"/>
                  <a:gd name="T5" fmla="*/ 487 h 487"/>
                  <a:gd name="T6" fmla="*/ 409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6"/>
                  <a:gd name="T22" fmla="*/ 0 h 487"/>
                  <a:gd name="T23" fmla="*/ 346 w 346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</p:grpSp>
      </p:grpSp>
      <p:sp>
        <p:nvSpPr>
          <p:cNvPr id="16185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501650" y="2017713"/>
            <a:ext cx="9069388" cy="1822450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186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12888" y="4079875"/>
            <a:ext cx="7056437" cy="1841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84D60-BDA3-4A96-B58B-28A20983C2A3}" type="datetime1">
              <a:rPr lang="en-US" altLang="ja-JP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3007-37AE-4E16-9713-B13543C520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91447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A41E7-EBB2-445A-A7DA-A90CE4930BB6}" type="datetime1">
              <a:rPr lang="en-US" altLang="ja-JP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67E27-EC53-4E8E-BF94-4CD4A8979AB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270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925" y="4627563"/>
            <a:ext cx="8567738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96925" y="3052763"/>
            <a:ext cx="8567738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082E9-6F3C-45D2-9F5A-34160A8A30C4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FBF2B-691A-40FE-B05C-4472085A67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8657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925" y="4627563"/>
            <a:ext cx="8567738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96925" y="3052763"/>
            <a:ext cx="8567738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03EA5-1251-4604-AC3B-0F93B9B67CFD}" type="datetime1">
              <a:rPr lang="en-US" altLang="ja-JP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31F12-F170-4C25-A819-74708AFE9B7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6862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1650" y="1677988"/>
            <a:ext cx="4457700" cy="4722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11750" y="1677988"/>
            <a:ext cx="4459288" cy="4722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EBA2-1EDF-4700-8EC3-940AF4B3AD0F}" type="datetime1">
              <a:rPr lang="en-US" altLang="ja-JP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82AF3-0D4F-4A3B-ADC8-02243784A1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613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288925"/>
            <a:ext cx="9072563" cy="12001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4825" y="1611313"/>
            <a:ext cx="4452938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4825" y="2284413"/>
            <a:ext cx="4452938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121275" y="1611313"/>
            <a:ext cx="4456113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21275" y="2284413"/>
            <a:ext cx="4456113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F0DC3-A966-4973-8B54-C821F492D66A}" type="datetime1">
              <a:rPr lang="en-US" altLang="ja-JP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F579F-0121-41EB-8828-AF1CC64A3B1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6363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7B687-222C-4185-8F0E-1EB4E236E428}" type="datetime1">
              <a:rPr lang="en-US" altLang="ja-JP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0E02B-8450-4997-BC99-21376F62B0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7500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43F00-AA6D-4206-A1DE-97A8F0B93123}" type="datetime1">
              <a:rPr lang="en-US" altLang="ja-JP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A137B-52EF-4FED-9C55-EE4E6D8EC9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66418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287338"/>
            <a:ext cx="3316288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41763" y="287338"/>
            <a:ext cx="5635625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4825" y="1506538"/>
            <a:ext cx="3316288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A7F54-F305-4B78-BEFC-16D91D5E0B91}" type="datetime1">
              <a:rPr lang="en-US" altLang="ja-JP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D0B02-C923-405C-9DC4-4B215BA45A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99751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6438" y="5040313"/>
            <a:ext cx="60483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76438" y="642938"/>
            <a:ext cx="6048375" cy="4321175"/>
          </a:xfrm>
        </p:spPr>
        <p:txBody>
          <a:bodyPr lIns="98639" tIns="49320" rIns="98639" bIns="493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76438" y="5635625"/>
            <a:ext cx="60483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E0E6C-A5E3-4E75-8B03-D0F96F628BFF}" type="datetime1">
              <a:rPr lang="en-US" altLang="ja-JP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B85C0-44D8-429F-A7E1-7AC55C8397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7388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B6E0-283C-48A6-8044-77140BA7EC16}" type="datetime1">
              <a:rPr lang="en-US" altLang="ja-JP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514A-B292-4643-89AF-2D4BBE6D1F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4889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04088" y="287338"/>
            <a:ext cx="2266950" cy="61134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1650" y="287338"/>
            <a:ext cx="6650038" cy="61134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70C5F-E011-4575-AE1A-FA80266D65AC}" type="datetime1">
              <a:rPr lang="en-US" altLang="ja-JP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5BE2-4553-4073-9200-F0CC2209FE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94080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52425" y="1839913"/>
            <a:ext cx="9728200" cy="5386387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50"/>
                <a:gd name="T25" fmla="*/ 0 h 3216"/>
                <a:gd name="T26" fmla="*/ 5550 w 5550"/>
                <a:gd name="T27" fmla="*/ 3216 h 32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103" tIns="45552" rIns="91103" bIns="45552"/>
            <a:lstStyle/>
            <a:p>
              <a:endParaRPr lang="ja-JP" alt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4 h 2182"/>
                <a:gd name="T4" fmla="*/ 316545 w 4897"/>
                <a:gd name="T5" fmla="*/ 4 h 2182"/>
                <a:gd name="T6" fmla="*/ 316545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97"/>
                <a:gd name="T19" fmla="*/ 0 h 2182"/>
                <a:gd name="T20" fmla="*/ 4897 w 4897"/>
                <a:gd name="T21" fmla="*/ 2182 h 21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103" tIns="45552" rIns="91103" bIns="45552"/>
            <a:lstStyle/>
            <a:p>
              <a:endParaRPr lang="ja-JP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0 h 149"/>
                <a:gd name="T4" fmla="*/ 1 w 5387"/>
                <a:gd name="T5" fmla="*/ 0 h 149"/>
                <a:gd name="T6" fmla="*/ 1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87"/>
                <a:gd name="T19" fmla="*/ 0 h 149"/>
                <a:gd name="T20" fmla="*/ 5387 w 5387"/>
                <a:gd name="T21" fmla="*/ 149 h 1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103" tIns="45552" rIns="91103" bIns="45552"/>
            <a:lstStyle/>
            <a:p>
              <a:endParaRPr lang="ja-JP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0 h 149"/>
                <a:gd name="T4" fmla="*/ 13 w 5387"/>
                <a:gd name="T5" fmla="*/ 0 h 149"/>
                <a:gd name="T6" fmla="*/ 13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87"/>
                <a:gd name="T19" fmla="*/ 0 h 149"/>
                <a:gd name="T20" fmla="*/ 5387 w 5387"/>
                <a:gd name="T21" fmla="*/ 149 h 1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103" tIns="45552" rIns="91103" bIns="45552"/>
            <a:lstStyle/>
            <a:p>
              <a:endParaRPr lang="ja-JP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2147483647 h 1416"/>
                <a:gd name="T4" fmla="*/ 29 w 30"/>
                <a:gd name="T5" fmla="*/ 2147483647 h 1416"/>
                <a:gd name="T6" fmla="*/ 30 w 30"/>
                <a:gd name="T7" fmla="*/ 2147483647 h 1416"/>
                <a:gd name="T8" fmla="*/ 0 w 30"/>
                <a:gd name="T9" fmla="*/ 0 h 1416"/>
                <a:gd name="T10" fmla="*/ 0 w 30"/>
                <a:gd name="T11" fmla="*/ 0 h 1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416"/>
                <a:gd name="T20" fmla="*/ 30 w 30"/>
                <a:gd name="T21" fmla="*/ 1416 h 14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F791F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103" tIns="45552" rIns="91103" bIns="45552"/>
            <a:lstStyle/>
            <a:p>
              <a:endParaRPr lang="ja-JP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47483647 h 2161"/>
                <a:gd name="T4" fmla="*/ 29 w 29"/>
                <a:gd name="T5" fmla="*/ 2147483647 h 2161"/>
                <a:gd name="T6" fmla="*/ 27 w 29"/>
                <a:gd name="T7" fmla="*/ 2147483647 h 2161"/>
                <a:gd name="T8" fmla="*/ 0 w 29"/>
                <a:gd name="T9" fmla="*/ 0 h 2161"/>
                <a:gd name="T10" fmla="*/ 0 w 29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61"/>
                <a:gd name="T20" fmla="*/ 29 w 29"/>
                <a:gd name="T21" fmla="*/ 2161 h 2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F791F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103" tIns="45552" rIns="91103" bIns="45552"/>
            <a:lstStyle/>
            <a:p>
              <a:endParaRPr lang="ja-JP" altLang="en-US"/>
            </a:p>
          </p:txBody>
        </p:sp>
      </p:grpSp>
      <p:sp>
        <p:nvSpPr>
          <p:cNvPr id="2037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092200" y="2000250"/>
            <a:ext cx="8567738" cy="1824038"/>
          </a:xfrm>
        </p:spPr>
        <p:txBody>
          <a:bodyPr anchor="t"/>
          <a:lstStyle>
            <a:lvl1pPr>
              <a:defRPr sz="58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378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92200" y="4160838"/>
            <a:ext cx="7477125" cy="18399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133D0-C9B7-4C8C-8E40-A7255BA82610}" type="datetime1">
              <a:rPr lang="en-US" altLang="ja-JP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04EAA-9B5E-4FA7-9FED-434FC7C377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342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4825" y="1679575"/>
            <a:ext cx="44592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16513" y="1679575"/>
            <a:ext cx="44608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F7FC7-FFDB-4685-B61E-28FA44CAF91A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3F964-2B87-4651-8F19-39DC5FD6A4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06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650" y="2236788"/>
            <a:ext cx="8569325" cy="15430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2888" y="4079875"/>
            <a:ext cx="7056437" cy="1841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C1002-F58B-4FF6-B9AE-8EC3991F099B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70CA6-7E27-4B3B-B861-4044CC67F2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31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CC38-F4EB-46F0-AA28-5EFFBBA61464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0CC73-AA0C-4CEA-B468-E357283DECA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7984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925" y="4627563"/>
            <a:ext cx="8567738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96925" y="3052763"/>
            <a:ext cx="8567738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C299-57FB-49FE-AD24-3F3D11CF1699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B4D01-B9AD-4263-B7CF-85CA99F31B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496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4825" y="1679575"/>
            <a:ext cx="44592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16513" y="1679575"/>
            <a:ext cx="44608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75622-75C8-4974-936C-85464AFEFB4E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8451B-8365-40EC-9BDB-9F8EA7E76C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3054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4825" y="1611313"/>
            <a:ext cx="4452938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4825" y="2284413"/>
            <a:ext cx="4452938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121275" y="1611313"/>
            <a:ext cx="4456113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21275" y="2284413"/>
            <a:ext cx="4456113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EDAB6-1910-47BE-8FBF-CBE32986F445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F04DE-8A4F-4A1C-8C0F-E6873679760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5401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1875F-8397-4453-8F0B-7BE757507CF4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4B219-2F35-464D-92EF-E22ADCCAD1B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36825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42F6A-B42E-4FC8-9C97-25563BDC9D1C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A159-F22C-4524-B401-F053071454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73944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287338"/>
            <a:ext cx="3316288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41763" y="287338"/>
            <a:ext cx="5635625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4825" y="1506538"/>
            <a:ext cx="3316288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69A80-EC65-4C27-924B-2CE70D69B896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69D9B-D1D2-4130-B36E-F8ACCBAE927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4259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6438" y="5040313"/>
            <a:ext cx="60483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76438" y="642938"/>
            <a:ext cx="6048375" cy="4321175"/>
          </a:xfrm>
        </p:spPr>
        <p:txBody>
          <a:bodyPr lIns="91341" tIns="45671" rIns="91341" bIns="4567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76438" y="5635625"/>
            <a:ext cx="60483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19FE7-D3BE-49F2-A07B-21BEF7C1AF9F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6813F-8083-45D0-B547-F1EB923394D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0881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083F0-D33F-4816-80A7-4F1CFA54A495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C6E4-78C5-47B3-99E4-9D4712E97F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219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4825" y="1611313"/>
            <a:ext cx="4452938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4825" y="2284413"/>
            <a:ext cx="4452938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121275" y="1611313"/>
            <a:ext cx="4456113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21275" y="2284413"/>
            <a:ext cx="4456113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F3940-3AB4-4334-98AF-DEE0ACC36D33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F49D-7522-4CAF-8B28-DE372E9D32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3998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10438" y="288925"/>
            <a:ext cx="2266950" cy="61436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4825" y="288925"/>
            <a:ext cx="6653213" cy="61436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20BFD-0698-4936-BF9D-432115D8B057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E2C5C-DE14-429D-B628-BB28BE622C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2671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650" y="2236788"/>
            <a:ext cx="8569325" cy="15430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2888" y="4079875"/>
            <a:ext cx="7056437" cy="1841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F1006-4DE9-4215-B44F-72FFE85BFB80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AAD52-D8AD-4A1D-814F-9E28C68E7BA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5309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D80C-175D-40ED-87D1-A9219FEA3DC5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8D81F-A8DA-4FDD-A86D-527EA6708BD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39356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925" y="4627563"/>
            <a:ext cx="8567738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96925" y="3052763"/>
            <a:ext cx="8567738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D68ED-7D26-432E-A577-19277D0763C3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F1D18-0D44-4766-A63E-D94A891470A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2235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4825" y="1679575"/>
            <a:ext cx="44592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16513" y="1679575"/>
            <a:ext cx="44608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D1A3-2897-40AA-8F5D-944C98CE6E87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1BDE8-00D6-421F-A2E7-7D084490EFC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79038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4825" y="1611313"/>
            <a:ext cx="4452938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4825" y="2284413"/>
            <a:ext cx="4452938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121275" y="1611313"/>
            <a:ext cx="4456113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21275" y="2284413"/>
            <a:ext cx="4456113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ACDF7-9B83-4203-9484-EE641FBAC7C8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3AEE9-76CB-434B-A09C-E77BD826997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40415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98D8F-879C-4EE3-995C-7F937429B889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EE658-13C4-41A9-B053-9F4FFA8A803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8543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59ED-983B-4A4F-A8A3-B1AA0AFCAFA8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5CAB3-B067-4039-BBA1-3CD5CA6820B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0321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287338"/>
            <a:ext cx="3316288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41763" y="287338"/>
            <a:ext cx="5635625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4825" y="1506538"/>
            <a:ext cx="3316288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25721-0F80-478B-80F1-ED93A1860AF0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2079F-BCEE-4C75-B040-923901E7228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6647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6438" y="5040313"/>
            <a:ext cx="60483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76438" y="642938"/>
            <a:ext cx="6048375" cy="4321175"/>
          </a:xfrm>
        </p:spPr>
        <p:txBody>
          <a:bodyPr lIns="91341" tIns="45671" rIns="91341" bIns="4567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76438" y="5635625"/>
            <a:ext cx="60483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6C70-9014-48D6-98DE-703235235072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3933-9551-4CD9-A9CC-CF7BAFA934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721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2000-2CDE-4364-B879-9F3BB8727F0E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A17E-2FAC-4ADA-BE5A-5B0007679C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6829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7D336-66F8-492D-A41F-D8E83B2AE76D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698CE-D3B9-4557-BDB9-9DBB6E5F0D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94583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10438" y="288925"/>
            <a:ext cx="2266950" cy="61436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4825" y="288925"/>
            <a:ext cx="6653213" cy="61436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EA6C5-C2DD-49F8-A37E-89F11D841340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44FF5-BB5D-4FFC-B2F8-BC544C113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72532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650" y="2236788"/>
            <a:ext cx="8569325" cy="15430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2888" y="4079875"/>
            <a:ext cx="7056437" cy="1841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2D565-97FE-4F82-BF55-0AFD27AEEFEE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D64A7-EEF3-45F6-9C10-C0E2CF95110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0377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648A0-4CCF-4979-A291-5735CF9429C0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6FEC0-6967-4E1A-88B7-E18D7F4C91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1510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925" y="4627563"/>
            <a:ext cx="8567738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96925" y="3052763"/>
            <a:ext cx="8567738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5C13E-557D-466E-8907-E6CCC457038E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952A8-AEDD-40E5-A0BB-C6CDA70CF1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8423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04825" y="1679575"/>
            <a:ext cx="44592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16513" y="1679575"/>
            <a:ext cx="44608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F912-B0F8-49FB-AB48-6EDB23E6AB46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2EB5-6135-40C1-B558-DFC08DA424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65627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4825" y="1611313"/>
            <a:ext cx="4452938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4825" y="2284413"/>
            <a:ext cx="4452938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121275" y="1611313"/>
            <a:ext cx="4456113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21275" y="2284413"/>
            <a:ext cx="4456113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F7EDF-14BA-4027-9333-19DFC7384D8A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11A4A-89FC-4606-9429-8ECE73F965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1926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D5ABA-EB63-4B96-B40F-7B499D96CD16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42DF2-7945-4901-8B9F-48F7F604BA8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28448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038DA-978C-4639-99E1-44F9BABB1065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D37FD-1692-4068-BD81-728C3EFC25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86902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287338"/>
            <a:ext cx="3316288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41763" y="287338"/>
            <a:ext cx="5635625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4825" y="1506538"/>
            <a:ext cx="3316288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4470E-2E8E-47E2-97C3-B0C098B99FD0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80ADE-C27C-4565-9183-9BF713B044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419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C6F40-220D-4CA0-9358-1C0787BF2510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D8BDB-29C6-434E-8311-26153AE05E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63631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6438" y="5040313"/>
            <a:ext cx="60483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76438" y="642938"/>
            <a:ext cx="6048375" cy="4321175"/>
          </a:xfrm>
        </p:spPr>
        <p:txBody>
          <a:bodyPr lIns="91341" tIns="45671" rIns="91341" bIns="4567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76438" y="5635625"/>
            <a:ext cx="60483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7B4DE-7FF6-4480-B705-3417FF9FED2B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8F369-6A32-4E14-AF3A-83161E69AEA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70563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CD09B-476A-4F6B-8466-026DB9E53E1A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4F9AD-BCBF-4B5B-9D4C-51C19447F9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2714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10438" y="288925"/>
            <a:ext cx="2266950" cy="61436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04825" y="288925"/>
            <a:ext cx="6653213" cy="61436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CB5C6-B3CB-4E2A-9B96-C5E6491436D7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571B-BBC0-410C-95C1-4772F7A7C7C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34098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287338"/>
            <a:ext cx="3316288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41763" y="287338"/>
            <a:ext cx="5635625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4825" y="1506538"/>
            <a:ext cx="3316288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FF8E-33BD-4692-91EE-3640E4F3EA0A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6D6D2-A2C6-4D4D-BE42-A8F725AD6A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655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6438" y="5040313"/>
            <a:ext cx="60483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76438" y="642938"/>
            <a:ext cx="6048375" cy="4321175"/>
          </a:xfrm>
        </p:spPr>
        <p:txBody>
          <a:bodyPr lIns="94134" tIns="47067" rIns="94134" bIns="47067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76438" y="5635625"/>
            <a:ext cx="60483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DA466-1F92-418D-8327-F06733161BA3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7918A-1D58-43C6-8B63-53A0506ABC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819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288925"/>
            <a:ext cx="9072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96" tIns="46801" rIns="93596" bIns="46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79575"/>
            <a:ext cx="90725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96" tIns="46801" rIns="93596" bIns="46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557963"/>
            <a:ext cx="23510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96" tIns="46801" rIns="93596" bIns="46801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FE11BFBD-1165-486E-832E-FF07384BE54B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557963"/>
            <a:ext cx="3190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96" tIns="46801" rIns="93596" bIns="46801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27950" y="6827838"/>
            <a:ext cx="23526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96" tIns="46801" rIns="93596" bIns="46801" numCol="1" anchor="t" anchorCtr="0" compatLnSpc="1">
            <a:prstTxWarp prst="textNoShape">
              <a:avLst/>
            </a:prstTxWarp>
          </a:bodyPr>
          <a:lstStyle>
            <a:lvl1pPr algn="r">
              <a:defRPr sz="2100">
                <a:ea typeface="ＭＳ Ｐゴシック" pitchFamily="50" charset="-128"/>
              </a:defRPr>
            </a:lvl1pPr>
          </a:lstStyle>
          <a:p>
            <a:pPr>
              <a:defRPr/>
            </a:pPr>
            <a:fld id="{2A3483DF-79E1-4573-9F6D-0996ADA988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18" r:id="rId1"/>
    <p:sldLayoutId id="2147489219" r:id="rId2"/>
    <p:sldLayoutId id="2147489220" r:id="rId3"/>
    <p:sldLayoutId id="2147489221" r:id="rId4"/>
    <p:sldLayoutId id="2147489222" r:id="rId5"/>
    <p:sldLayoutId id="2147489223" r:id="rId6"/>
    <p:sldLayoutId id="2147489224" r:id="rId7"/>
    <p:sldLayoutId id="2147489225" r:id="rId8"/>
    <p:sldLayoutId id="2147489226" r:id="rId9"/>
    <p:sldLayoutId id="2147489227" r:id="rId10"/>
    <p:sldLayoutId id="2147489228" r:id="rId11"/>
    <p:sldLayoutId id="2147489229" r:id="rId12"/>
    <p:sldLayoutId id="2147489230" r:id="rId13"/>
    <p:sldLayoutId id="2147489231" r:id="rId14"/>
    <p:sldLayoutId id="2147489232" r:id="rId15"/>
    <p:sldLayoutId id="2147489233" r:id="rId16"/>
  </p:sldLayoutIdLst>
  <p:hf hdr="0" ftr="0" dt="0"/>
  <p:txStyles>
    <p:titleStyle>
      <a:lvl1pPr algn="ctr" defTabSz="942975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42975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defTabSz="942975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defTabSz="942975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defTabSz="942975" rtl="0" eaLnBrk="0" fontAlgn="base" hangingPunct="0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defTabSz="942975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defTabSz="942975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defTabSz="942975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defTabSz="942975" rtl="0" fontAlgn="base">
        <a:spcBef>
          <a:spcPct val="0"/>
        </a:spcBef>
        <a:spcAft>
          <a:spcPct val="0"/>
        </a:spcAft>
        <a:defRPr kumimoji="1" sz="45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52425" indent="-352425" algn="l" defTabSz="942975" rtl="0" eaLnBrk="0" fontAlgn="base" hangingPunct="0">
        <a:spcBef>
          <a:spcPct val="20000"/>
        </a:spcBef>
        <a:spcAft>
          <a:spcPct val="0"/>
        </a:spcAft>
        <a:buChar char="•"/>
        <a:defRPr kumimoji="1" sz="33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93688" algn="l" defTabSz="942975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ea typeface="+mn-ea"/>
        </a:defRPr>
      </a:lvl2pPr>
      <a:lvl3pPr marL="1177925" indent="-234950" algn="l" defTabSz="942975" rtl="0" eaLnBrk="0" fontAlgn="base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+mn-lt"/>
          <a:ea typeface="+mn-ea"/>
        </a:defRPr>
      </a:lvl3pPr>
      <a:lvl4pPr marL="1649413" indent="-234950" algn="l" defTabSz="942975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4pPr>
      <a:lvl5pPr marL="2120900" indent="-238125" algn="l" defTabSz="942975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5pPr>
      <a:lvl6pPr marL="2578100" indent="-238125" algn="l" defTabSz="942975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35300" indent="-238125" algn="l" defTabSz="942975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492500" indent="-238125" algn="l" defTabSz="942975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49700" indent="-238125" algn="l" defTabSz="942975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288925"/>
            <a:ext cx="9072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30" tIns="45466" rIns="90930" bIns="454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79575"/>
            <a:ext cx="90725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30" tIns="45466" rIns="90930" bIns="45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557963"/>
            <a:ext cx="23510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30" tIns="45466" rIns="90930" bIns="4546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35562492-B302-4E93-8225-AED87F93BD28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557963"/>
            <a:ext cx="3190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30" tIns="45466" rIns="90930" bIns="454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557963"/>
            <a:ext cx="23526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930" tIns="45466" rIns="90930" bIns="454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CA1D84D3-F528-4506-B715-CD054B873D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34" r:id="rId1"/>
    <p:sldLayoutId id="2147489235" r:id="rId2"/>
    <p:sldLayoutId id="2147489236" r:id="rId3"/>
    <p:sldLayoutId id="2147489237" r:id="rId4"/>
    <p:sldLayoutId id="2147489238" r:id="rId5"/>
    <p:sldLayoutId id="2147489239" r:id="rId6"/>
    <p:sldLayoutId id="2147489240" r:id="rId7"/>
    <p:sldLayoutId id="2147489241" r:id="rId8"/>
    <p:sldLayoutId id="2147489242" r:id="rId9"/>
    <p:sldLayoutId id="2147489243" r:id="rId10"/>
    <p:sldLayoutId id="21474892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079038" cy="7199313"/>
            <a:chOff x="0" y="0"/>
            <a:chExt cx="5759" cy="4319"/>
          </a:xfrm>
        </p:grpSpPr>
        <p:sp>
          <p:nvSpPr>
            <p:cNvPr id="3080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6992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6992 w 5740"/>
                <a:gd name="T7" fmla="*/ 0 h 1043"/>
                <a:gd name="T8" fmla="*/ 6992 w 5740"/>
                <a:gd name="T9" fmla="*/ 1043 h 1043"/>
                <a:gd name="T10" fmla="*/ 6992 w 5740"/>
                <a:gd name="T11" fmla="*/ 1043 h 10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0"/>
                <a:gd name="T19" fmla="*/ 0 h 1043"/>
                <a:gd name="T20" fmla="*/ 5740 w 5740"/>
                <a:gd name="T21" fmla="*/ 1043 h 10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47476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103" tIns="45552" rIns="91103" bIns="45552"/>
            <a:lstStyle/>
            <a:p>
              <a:endParaRPr lang="ja-JP" altLang="en-US"/>
            </a:p>
          </p:txBody>
        </p:sp>
        <p:grpSp>
          <p:nvGrpSpPr>
            <p:cNvPr id="3081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082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6992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6992 w 5740"/>
                  <a:gd name="T7" fmla="*/ 18 h 18"/>
                  <a:gd name="T8" fmla="*/ 6992 w 5740"/>
                  <a:gd name="T9" fmla="*/ 0 h 18"/>
                  <a:gd name="T10" fmla="*/ 6992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83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50"/>
              </a:xfrm>
              <a:custGeom>
                <a:avLst/>
                <a:gdLst>
                  <a:gd name="T0" fmla="*/ 0 w 5740"/>
                  <a:gd name="T1" fmla="*/ 2400245 h 42"/>
                  <a:gd name="T2" fmla="*/ 6992 w 5740"/>
                  <a:gd name="T3" fmla="*/ 2400245 h 42"/>
                  <a:gd name="T4" fmla="*/ 6992 w 5740"/>
                  <a:gd name="T5" fmla="*/ 0 h 42"/>
                  <a:gd name="T6" fmla="*/ 0 w 5740"/>
                  <a:gd name="T7" fmla="*/ 0 h 42"/>
                  <a:gd name="T8" fmla="*/ 0 w 5740"/>
                  <a:gd name="T9" fmla="*/ 2400245 h 42"/>
                  <a:gd name="T10" fmla="*/ 0 w 5740"/>
                  <a:gd name="T11" fmla="*/ 2400245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42"/>
                  <a:gd name="T20" fmla="*/ 5740 w 5740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84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6992 w 5740"/>
                  <a:gd name="T3" fmla="*/ 30 h 30"/>
                  <a:gd name="T4" fmla="*/ 6992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85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6992 w 5740"/>
                  <a:gd name="T3" fmla="*/ 30 h 30"/>
                  <a:gd name="T4" fmla="*/ 6992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86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225 h 30"/>
                  <a:gd name="T2" fmla="*/ 6992 w 5740"/>
                  <a:gd name="T3" fmla="*/ 225 h 30"/>
                  <a:gd name="T4" fmla="*/ 6992 w 5740"/>
                  <a:gd name="T5" fmla="*/ 0 h 30"/>
                  <a:gd name="T6" fmla="*/ 0 w 5740"/>
                  <a:gd name="T7" fmla="*/ 0 h 30"/>
                  <a:gd name="T8" fmla="*/ 0 w 5740"/>
                  <a:gd name="T9" fmla="*/ 225 h 30"/>
                  <a:gd name="T10" fmla="*/ 0 w 5740"/>
                  <a:gd name="T11" fmla="*/ 225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87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6992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6992 w 5740"/>
                  <a:gd name="T7" fmla="*/ 36 h 36"/>
                  <a:gd name="T8" fmla="*/ 6992 w 5740"/>
                  <a:gd name="T9" fmla="*/ 0 h 36"/>
                  <a:gd name="T10" fmla="*/ 6992 w 5740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6"/>
                  <a:gd name="T20" fmla="*/ 5740 w 574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E5E86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88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6992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6992 w 5740"/>
                  <a:gd name="T7" fmla="*/ 30 h 30"/>
                  <a:gd name="T8" fmla="*/ 6992 w 5740"/>
                  <a:gd name="T9" fmla="*/ 0 h 30"/>
                  <a:gd name="T10" fmla="*/ 6992 w 5740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E5E86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89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0"/>
              </a:xfrm>
              <a:custGeom>
                <a:avLst/>
                <a:gdLst>
                  <a:gd name="T0" fmla="*/ 6992 w 5740"/>
                  <a:gd name="T1" fmla="*/ 0 h 36"/>
                  <a:gd name="T2" fmla="*/ 0 w 5740"/>
                  <a:gd name="T3" fmla="*/ 0 h 36"/>
                  <a:gd name="T4" fmla="*/ 0 w 5740"/>
                  <a:gd name="T5" fmla="*/ 3 h 36"/>
                  <a:gd name="T6" fmla="*/ 6992 w 5740"/>
                  <a:gd name="T7" fmla="*/ 3 h 36"/>
                  <a:gd name="T8" fmla="*/ 6992 w 5740"/>
                  <a:gd name="T9" fmla="*/ 0 h 36"/>
                  <a:gd name="T10" fmla="*/ 6992 w 5740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6"/>
                  <a:gd name="T20" fmla="*/ 5740 w 574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B5B8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90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6992 w 5740"/>
                  <a:gd name="T7" fmla="*/ 24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B5B8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91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6992 w 5740"/>
                  <a:gd name="T7" fmla="*/ 24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92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30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30735701 h 24"/>
                  <a:gd name="T6" fmla="*/ 6992 w 5740"/>
                  <a:gd name="T7" fmla="*/ 30735701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93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6992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6992 w 5740"/>
                  <a:gd name="T7" fmla="*/ 12 h 12"/>
                  <a:gd name="T8" fmla="*/ 6992 w 5740"/>
                  <a:gd name="T9" fmla="*/ 0 h 12"/>
                  <a:gd name="T10" fmla="*/ 6992 w 574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2"/>
                  <a:gd name="T20" fmla="*/ 5740 w 574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94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6992 w 5740"/>
                  <a:gd name="T7" fmla="*/ 24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95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6992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6992 w 5740"/>
                  <a:gd name="T7" fmla="*/ 12 h 12"/>
                  <a:gd name="T8" fmla="*/ 6992 w 5740"/>
                  <a:gd name="T9" fmla="*/ 0 h 12"/>
                  <a:gd name="T10" fmla="*/ 6992 w 5740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2"/>
                  <a:gd name="T20" fmla="*/ 5740 w 5740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96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6992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6992 w 5740"/>
                  <a:gd name="T7" fmla="*/ 18 h 18"/>
                  <a:gd name="T8" fmla="*/ 6992 w 5740"/>
                  <a:gd name="T9" fmla="*/ 0 h 18"/>
                  <a:gd name="T10" fmla="*/ 6992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97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6992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6992 w 5740"/>
                  <a:gd name="T7" fmla="*/ 18 h 18"/>
                  <a:gd name="T8" fmla="*/ 6992 w 5740"/>
                  <a:gd name="T9" fmla="*/ 0 h 18"/>
                  <a:gd name="T10" fmla="*/ 6992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98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6992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6992 w 5740"/>
                  <a:gd name="T7" fmla="*/ 18 h 18"/>
                  <a:gd name="T8" fmla="*/ 6992 w 5740"/>
                  <a:gd name="T9" fmla="*/ 0 h 18"/>
                  <a:gd name="T10" fmla="*/ 6992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099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6992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6992 w 5740"/>
                  <a:gd name="T7" fmla="*/ 30 h 30"/>
                  <a:gd name="T8" fmla="*/ 6992 w 5740"/>
                  <a:gd name="T9" fmla="*/ 0 h 30"/>
                  <a:gd name="T10" fmla="*/ 6992 w 5740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30"/>
                  <a:gd name="T20" fmla="*/ 5740 w 574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100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30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30735701 h 24"/>
                  <a:gd name="T6" fmla="*/ 6992 w 5740"/>
                  <a:gd name="T7" fmla="*/ 30735701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56590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101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6992 w 5740"/>
                  <a:gd name="T7" fmla="*/ 24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E5E86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102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6992 w 5740"/>
                  <a:gd name="T7" fmla="*/ 24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618B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103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6992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6992 w 5740"/>
                  <a:gd name="T7" fmla="*/ 24 h 24"/>
                  <a:gd name="T8" fmla="*/ 6992 w 5740"/>
                  <a:gd name="T9" fmla="*/ 0 h 24"/>
                  <a:gd name="T10" fmla="*/ 6992 w 5740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24"/>
                  <a:gd name="T20" fmla="*/ 5740 w 5740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5479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104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6992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6992 w 5740"/>
                  <a:gd name="T7" fmla="*/ 18 h 18"/>
                  <a:gd name="T8" fmla="*/ 6992 w 5740"/>
                  <a:gd name="T9" fmla="*/ 0 h 18"/>
                  <a:gd name="T10" fmla="*/ 6992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105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6992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6992 w 5740"/>
                  <a:gd name="T7" fmla="*/ 18 h 18"/>
                  <a:gd name="T8" fmla="*/ 6992 w 5740"/>
                  <a:gd name="T9" fmla="*/ 0 h 18"/>
                  <a:gd name="T10" fmla="*/ 6992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106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6992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6992 w 5740"/>
                  <a:gd name="T7" fmla="*/ 18 h 18"/>
                  <a:gd name="T8" fmla="*/ 6992 w 5740"/>
                  <a:gd name="T9" fmla="*/ 0 h 18"/>
                  <a:gd name="T10" fmla="*/ 6992 w 574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40"/>
                  <a:gd name="T19" fmla="*/ 0 h 18"/>
                  <a:gd name="T20" fmla="*/ 5740 w 574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8587D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grpSp>
            <p:nvGrpSpPr>
              <p:cNvPr id="3107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12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169 h 1043"/>
                    <a:gd name="T2" fmla="*/ 42 w 42"/>
                    <a:gd name="T3" fmla="*/ 1169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169 h 1043"/>
                    <a:gd name="T10" fmla="*/ 18 w 42"/>
                    <a:gd name="T11" fmla="*/ 1169 h 1043"/>
                    <a:gd name="T12" fmla="*/ 18 w 42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1043"/>
                    <a:gd name="T23" fmla="*/ 42 w 42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3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169 h 1043"/>
                    <a:gd name="T2" fmla="*/ 155 w 155"/>
                    <a:gd name="T3" fmla="*/ 1169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169 h 1043"/>
                    <a:gd name="T10" fmla="*/ 131 w 155"/>
                    <a:gd name="T11" fmla="*/ 1169 h 1043"/>
                    <a:gd name="T12" fmla="*/ 131 w 155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"/>
                    <a:gd name="T22" fmla="*/ 0 h 1043"/>
                    <a:gd name="T23" fmla="*/ 155 w 155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3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39" cy="1045"/>
                </a:xfrm>
                <a:custGeom>
                  <a:avLst/>
                  <a:gdLst>
                    <a:gd name="T0" fmla="*/ 221 w 239"/>
                    <a:gd name="T1" fmla="*/ 1169 h 1043"/>
                    <a:gd name="T2" fmla="*/ 239 w 239"/>
                    <a:gd name="T3" fmla="*/ 1169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169 h 1043"/>
                    <a:gd name="T10" fmla="*/ 221 w 239"/>
                    <a:gd name="T11" fmla="*/ 1169 h 1043"/>
                    <a:gd name="T12" fmla="*/ 221 w 239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9"/>
                    <a:gd name="T22" fmla="*/ 0 h 1043"/>
                    <a:gd name="T23" fmla="*/ 239 w 23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3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97 w 352"/>
                    <a:gd name="T1" fmla="*/ 1169 h 1043"/>
                    <a:gd name="T2" fmla="*/ 415 w 352"/>
                    <a:gd name="T3" fmla="*/ 1169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74 w 352"/>
                    <a:gd name="T9" fmla="*/ 1169 h 1043"/>
                    <a:gd name="T10" fmla="*/ 397 w 352"/>
                    <a:gd name="T11" fmla="*/ 1169 h 1043"/>
                    <a:gd name="T12" fmla="*/ 397 w 352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2"/>
                    <a:gd name="T22" fmla="*/ 0 h 1043"/>
                    <a:gd name="T23" fmla="*/ 352 w 352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3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88 w 449"/>
                    <a:gd name="T1" fmla="*/ 1169 h 1043"/>
                    <a:gd name="T2" fmla="*/ 512 w 449"/>
                    <a:gd name="T3" fmla="*/ 1169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70 w 449"/>
                    <a:gd name="T9" fmla="*/ 1169 h 1043"/>
                    <a:gd name="T10" fmla="*/ 488 w 449"/>
                    <a:gd name="T11" fmla="*/ 1169 h 1043"/>
                    <a:gd name="T12" fmla="*/ 488 w 449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9"/>
                    <a:gd name="T22" fmla="*/ 0 h 1043"/>
                    <a:gd name="T23" fmla="*/ 449 w 44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3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646 w 538"/>
                    <a:gd name="T1" fmla="*/ 1169 h 1043"/>
                    <a:gd name="T2" fmla="*/ 664 w 538"/>
                    <a:gd name="T3" fmla="*/ 1169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622 w 538"/>
                    <a:gd name="T9" fmla="*/ 1169 h 1043"/>
                    <a:gd name="T10" fmla="*/ 646 w 538"/>
                    <a:gd name="T11" fmla="*/ 1169 h 1043"/>
                    <a:gd name="T12" fmla="*/ 646 w 538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8"/>
                    <a:gd name="T22" fmla="*/ 0 h 1043"/>
                    <a:gd name="T23" fmla="*/ 538 w 538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3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748 w 640"/>
                    <a:gd name="T1" fmla="*/ 1169 h 1043"/>
                    <a:gd name="T2" fmla="*/ 766 w 640"/>
                    <a:gd name="T3" fmla="*/ 1169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724 w 640"/>
                    <a:gd name="T9" fmla="*/ 1169 h 1043"/>
                    <a:gd name="T10" fmla="*/ 748 w 640"/>
                    <a:gd name="T11" fmla="*/ 1169 h 1043"/>
                    <a:gd name="T12" fmla="*/ 748 w 640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0"/>
                    <a:gd name="T22" fmla="*/ 0 h 1043"/>
                    <a:gd name="T23" fmla="*/ 640 w 640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3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730 w 628"/>
                    <a:gd name="T1" fmla="*/ 1061 h 935"/>
                    <a:gd name="T2" fmla="*/ 754 w 628"/>
                    <a:gd name="T3" fmla="*/ 1061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706 w 628"/>
                    <a:gd name="T9" fmla="*/ 1061 h 935"/>
                    <a:gd name="T10" fmla="*/ 730 w 628"/>
                    <a:gd name="T11" fmla="*/ 1061 h 935"/>
                    <a:gd name="T12" fmla="*/ 730 w 628"/>
                    <a:gd name="T13" fmla="*/ 1061 h 9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8"/>
                    <a:gd name="T22" fmla="*/ 0 h 935"/>
                    <a:gd name="T23" fmla="*/ 628 w 628"/>
                    <a:gd name="T24" fmla="*/ 935 h 9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3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169 h 1043"/>
                    <a:gd name="T2" fmla="*/ 42 w 155"/>
                    <a:gd name="T3" fmla="*/ 1169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169 h 1043"/>
                    <a:gd name="T10" fmla="*/ 18 w 155"/>
                    <a:gd name="T11" fmla="*/ 1169 h 1043"/>
                    <a:gd name="T12" fmla="*/ 18 w 155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"/>
                    <a:gd name="T22" fmla="*/ 0 h 1043"/>
                    <a:gd name="T23" fmla="*/ 155 w 155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3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169 h 1043"/>
                    <a:gd name="T2" fmla="*/ 36 w 239"/>
                    <a:gd name="T3" fmla="*/ 1169 h 1043"/>
                    <a:gd name="T4" fmla="*/ 302 w 239"/>
                    <a:gd name="T5" fmla="*/ 0 h 1043"/>
                    <a:gd name="T6" fmla="*/ 266 w 239"/>
                    <a:gd name="T7" fmla="*/ 0 h 1043"/>
                    <a:gd name="T8" fmla="*/ 0 w 239"/>
                    <a:gd name="T9" fmla="*/ 1169 h 1043"/>
                    <a:gd name="T10" fmla="*/ 18 w 239"/>
                    <a:gd name="T11" fmla="*/ 1169 h 1043"/>
                    <a:gd name="T12" fmla="*/ 18 w 239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9"/>
                    <a:gd name="T22" fmla="*/ 0 h 1043"/>
                    <a:gd name="T23" fmla="*/ 239 w 23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3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6" cy="1045"/>
                </a:xfrm>
                <a:custGeom>
                  <a:avLst/>
                  <a:gdLst>
                    <a:gd name="T0" fmla="*/ 24 w 358"/>
                    <a:gd name="T1" fmla="*/ 1169 h 1043"/>
                    <a:gd name="T2" fmla="*/ 42 w 358"/>
                    <a:gd name="T3" fmla="*/ 1169 h 1043"/>
                    <a:gd name="T4" fmla="*/ 250 w 358"/>
                    <a:gd name="T5" fmla="*/ 0 h 1043"/>
                    <a:gd name="T6" fmla="*/ 229 w 358"/>
                    <a:gd name="T7" fmla="*/ 0 h 1043"/>
                    <a:gd name="T8" fmla="*/ 0 w 358"/>
                    <a:gd name="T9" fmla="*/ 1169 h 1043"/>
                    <a:gd name="T10" fmla="*/ 24 w 358"/>
                    <a:gd name="T11" fmla="*/ 1169 h 1043"/>
                    <a:gd name="T12" fmla="*/ 24 w 358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8"/>
                    <a:gd name="T22" fmla="*/ 0 h 1043"/>
                    <a:gd name="T23" fmla="*/ 358 w 358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4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169 h 1043"/>
                    <a:gd name="T2" fmla="*/ 41 w 448"/>
                    <a:gd name="T3" fmla="*/ 1169 h 1043"/>
                    <a:gd name="T4" fmla="*/ 511 w 448"/>
                    <a:gd name="T5" fmla="*/ 0 h 1043"/>
                    <a:gd name="T6" fmla="*/ 469 w 448"/>
                    <a:gd name="T7" fmla="*/ 0 h 1043"/>
                    <a:gd name="T8" fmla="*/ 0 w 448"/>
                    <a:gd name="T9" fmla="*/ 1169 h 1043"/>
                    <a:gd name="T10" fmla="*/ 18 w 448"/>
                    <a:gd name="T11" fmla="*/ 1169 h 1043"/>
                    <a:gd name="T12" fmla="*/ 18 w 448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8"/>
                    <a:gd name="T22" fmla="*/ 0 h 1043"/>
                    <a:gd name="T23" fmla="*/ 448 w 448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4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169 h 1043"/>
                    <a:gd name="T2" fmla="*/ 42 w 539"/>
                    <a:gd name="T3" fmla="*/ 1169 h 1043"/>
                    <a:gd name="T4" fmla="*/ 665 w 539"/>
                    <a:gd name="T5" fmla="*/ 0 h 1043"/>
                    <a:gd name="T6" fmla="*/ 623 w 539"/>
                    <a:gd name="T7" fmla="*/ 0 h 1043"/>
                    <a:gd name="T8" fmla="*/ 0 w 539"/>
                    <a:gd name="T9" fmla="*/ 1169 h 1043"/>
                    <a:gd name="T10" fmla="*/ 18 w 539"/>
                    <a:gd name="T11" fmla="*/ 1169 h 1043"/>
                    <a:gd name="T12" fmla="*/ 18 w 539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9"/>
                    <a:gd name="T22" fmla="*/ 0 h 1043"/>
                    <a:gd name="T23" fmla="*/ 539 w 539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4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39" cy="1045"/>
                </a:xfrm>
                <a:custGeom>
                  <a:avLst/>
                  <a:gdLst>
                    <a:gd name="T0" fmla="*/ 18 w 640"/>
                    <a:gd name="T1" fmla="*/ 1169 h 1043"/>
                    <a:gd name="T2" fmla="*/ 42 w 640"/>
                    <a:gd name="T3" fmla="*/ 1169 h 1043"/>
                    <a:gd name="T4" fmla="*/ 577 w 640"/>
                    <a:gd name="T5" fmla="*/ 0 h 1043"/>
                    <a:gd name="T6" fmla="*/ 529 w 640"/>
                    <a:gd name="T7" fmla="*/ 0 h 1043"/>
                    <a:gd name="T8" fmla="*/ 0 w 640"/>
                    <a:gd name="T9" fmla="*/ 1169 h 1043"/>
                    <a:gd name="T10" fmla="*/ 18 w 640"/>
                    <a:gd name="T11" fmla="*/ 1169 h 1043"/>
                    <a:gd name="T12" fmla="*/ 18 w 640"/>
                    <a:gd name="T13" fmla="*/ 1169 h 10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0"/>
                    <a:gd name="T22" fmla="*/ 0 h 1043"/>
                    <a:gd name="T23" fmla="*/ 640 w 640"/>
                    <a:gd name="T24" fmla="*/ 1043 h 10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4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1121 h 995"/>
                    <a:gd name="T2" fmla="*/ 48 w 670"/>
                    <a:gd name="T3" fmla="*/ 1121 h 995"/>
                    <a:gd name="T4" fmla="*/ 796 w 670"/>
                    <a:gd name="T5" fmla="*/ 72 h 995"/>
                    <a:gd name="T6" fmla="*/ 796 w 670"/>
                    <a:gd name="T7" fmla="*/ 0 h 995"/>
                    <a:gd name="T8" fmla="*/ 0 w 670"/>
                    <a:gd name="T9" fmla="*/ 1121 h 995"/>
                    <a:gd name="T10" fmla="*/ 24 w 670"/>
                    <a:gd name="T11" fmla="*/ 1121 h 995"/>
                    <a:gd name="T12" fmla="*/ 24 w 670"/>
                    <a:gd name="T13" fmla="*/ 1121 h 9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0"/>
                    <a:gd name="T22" fmla="*/ 0 h 995"/>
                    <a:gd name="T23" fmla="*/ 670 w 670"/>
                    <a:gd name="T24" fmla="*/ 995 h 9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rgbClr val="4B4B6B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10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12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344 w 305"/>
                    <a:gd name="T1" fmla="*/ 489 h 426"/>
                    <a:gd name="T2" fmla="*/ 368 w 305"/>
                    <a:gd name="T3" fmla="*/ 489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314 w 305"/>
                    <a:gd name="T9" fmla="*/ 489 h 426"/>
                    <a:gd name="T10" fmla="*/ 344 w 305"/>
                    <a:gd name="T11" fmla="*/ 489 h 426"/>
                    <a:gd name="T12" fmla="*/ 344 w 305"/>
                    <a:gd name="T13" fmla="*/ 489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5"/>
                    <a:gd name="T22" fmla="*/ 0 h 426"/>
                    <a:gd name="T23" fmla="*/ 305 w 305"/>
                    <a:gd name="T24" fmla="*/ 426 h 4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2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549 h 486"/>
                    <a:gd name="T2" fmla="*/ 48 w 347"/>
                    <a:gd name="T3" fmla="*/ 549 h 486"/>
                    <a:gd name="T4" fmla="*/ 410 w 347"/>
                    <a:gd name="T5" fmla="*/ 72 h 486"/>
                    <a:gd name="T6" fmla="*/ 410 w 347"/>
                    <a:gd name="T7" fmla="*/ 0 h 486"/>
                    <a:gd name="T8" fmla="*/ 0 w 347"/>
                    <a:gd name="T9" fmla="*/ 549 h 486"/>
                    <a:gd name="T10" fmla="*/ 24 w 347"/>
                    <a:gd name="T11" fmla="*/ 549 h 486"/>
                    <a:gd name="T12" fmla="*/ 24 w 347"/>
                    <a:gd name="T13" fmla="*/ 549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7"/>
                    <a:gd name="T22" fmla="*/ 0 h 486"/>
                    <a:gd name="T23" fmla="*/ 347 w 347"/>
                    <a:gd name="T24" fmla="*/ 486 h 48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10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11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743 h 3273"/>
                    <a:gd name="T6" fmla="*/ 42 w 42"/>
                    <a:gd name="T7" fmla="*/ 374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3273"/>
                    <a:gd name="T23" fmla="*/ 42 w 42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1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439 w 400"/>
                    <a:gd name="T1" fmla="*/ 0 h 3273"/>
                    <a:gd name="T2" fmla="*/ 421 w 400"/>
                    <a:gd name="T3" fmla="*/ 0 h 3273"/>
                    <a:gd name="T4" fmla="*/ 0 w 400"/>
                    <a:gd name="T5" fmla="*/ 3743 h 3273"/>
                    <a:gd name="T6" fmla="*/ 41 w 400"/>
                    <a:gd name="T7" fmla="*/ 3743 h 3273"/>
                    <a:gd name="T8" fmla="*/ 463 w 400"/>
                    <a:gd name="T9" fmla="*/ 0 h 3273"/>
                    <a:gd name="T10" fmla="*/ 439 w 400"/>
                    <a:gd name="T11" fmla="*/ 0 h 3273"/>
                    <a:gd name="T12" fmla="*/ 439 w 400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3273"/>
                    <a:gd name="T23" fmla="*/ 400 w 400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2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783 w 675"/>
                    <a:gd name="T1" fmla="*/ 0 h 3273"/>
                    <a:gd name="T2" fmla="*/ 765 w 675"/>
                    <a:gd name="T3" fmla="*/ 0 h 3273"/>
                    <a:gd name="T4" fmla="*/ 0 w 675"/>
                    <a:gd name="T5" fmla="*/ 3743 h 3273"/>
                    <a:gd name="T6" fmla="*/ 42 w 675"/>
                    <a:gd name="T7" fmla="*/ 3743 h 3273"/>
                    <a:gd name="T8" fmla="*/ 801 w 675"/>
                    <a:gd name="T9" fmla="*/ 0 h 3273"/>
                    <a:gd name="T10" fmla="*/ 783 w 675"/>
                    <a:gd name="T11" fmla="*/ 0 h 3273"/>
                    <a:gd name="T12" fmla="*/ 783 w 675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5"/>
                    <a:gd name="T22" fmla="*/ 0 h 3273"/>
                    <a:gd name="T23" fmla="*/ 675 w 675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2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0" cy="3280"/>
                </a:xfrm>
                <a:custGeom>
                  <a:avLst/>
                  <a:gdLst>
                    <a:gd name="T0" fmla="*/ 950 w 1031"/>
                    <a:gd name="T1" fmla="*/ 0 h 3280"/>
                    <a:gd name="T2" fmla="*/ 927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968 w 1031"/>
                    <a:gd name="T9" fmla="*/ 4 h 3280"/>
                    <a:gd name="T10" fmla="*/ 950 w 1031"/>
                    <a:gd name="T11" fmla="*/ 0 h 3280"/>
                    <a:gd name="T12" fmla="*/ 950 w 1031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1"/>
                    <a:gd name="T22" fmla="*/ 0 h 3280"/>
                    <a:gd name="T23" fmla="*/ 1031 w 1031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2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9"/>
                    <a:gd name="T22" fmla="*/ 0 h 3280"/>
                    <a:gd name="T23" fmla="*/ 1319 w 1319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2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422 w 401"/>
                    <a:gd name="T5" fmla="*/ 3743 h 3273"/>
                    <a:gd name="T6" fmla="*/ 464 w 401"/>
                    <a:gd name="T7" fmla="*/ 374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1"/>
                    <a:gd name="T22" fmla="*/ 0 h 3273"/>
                    <a:gd name="T23" fmla="*/ 401 w 401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2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766 w 675"/>
                    <a:gd name="T5" fmla="*/ 3743 h 3273"/>
                    <a:gd name="T6" fmla="*/ 801 w 675"/>
                    <a:gd name="T7" fmla="*/ 374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75"/>
                    <a:gd name="T22" fmla="*/ 0 h 3273"/>
                    <a:gd name="T23" fmla="*/ 675 w 675"/>
                    <a:gd name="T24" fmla="*/ 3273 h 32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2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6"/>
                    <a:gd name="T22" fmla="*/ 0 h 3280"/>
                    <a:gd name="T23" fmla="*/ 1036 w 1036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  <p:sp>
              <p:nvSpPr>
                <p:cNvPr id="312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27"/>
                    <a:gd name="T22" fmla="*/ 0 h 3280"/>
                    <a:gd name="T23" fmla="*/ 1327 w 1327"/>
                    <a:gd name="T24" fmla="*/ 3280 h 32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4B4B6B"/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103" tIns="45552" rIns="91103" bIns="45552"/>
                <a:lstStyle/>
                <a:p>
                  <a:endParaRPr lang="ja-JP" altLang="en-US"/>
                </a:p>
              </p:txBody>
            </p:sp>
          </p:grpSp>
          <p:sp>
            <p:nvSpPr>
              <p:cNvPr id="3110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54"/>
                  <a:gd name="T22" fmla="*/ 0 h 2632"/>
                  <a:gd name="T23" fmla="*/ 1254 w 1254"/>
                  <a:gd name="T24" fmla="*/ 2632 h 26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B4B6B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111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48"/>
                  <a:gd name="T22" fmla="*/ 0 h 1676"/>
                  <a:gd name="T23" fmla="*/ 948 w 948"/>
                  <a:gd name="T24" fmla="*/ 1676 h 16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112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9"/>
                  <a:gd name="T22" fmla="*/ 0 h 937"/>
                  <a:gd name="T23" fmla="*/ 629 w 629"/>
                  <a:gd name="T24" fmla="*/ 937 h 9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113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5"/>
                  <a:gd name="T22" fmla="*/ 0 h 427"/>
                  <a:gd name="T23" fmla="*/ 305 w 305"/>
                  <a:gd name="T24" fmla="*/ 427 h 4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114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7"/>
                  <a:gd name="T22" fmla="*/ 0 h 2686"/>
                  <a:gd name="T23" fmla="*/ 1277 w 1277"/>
                  <a:gd name="T24" fmla="*/ 2686 h 26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B4B6B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115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8"/>
                  <a:gd name="T22" fmla="*/ 0 h 1730"/>
                  <a:gd name="T23" fmla="*/ 988 w 988"/>
                  <a:gd name="T24" fmla="*/ 1730 h 17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116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0"/>
                  <a:gd name="T22" fmla="*/ 0 h 997"/>
                  <a:gd name="T23" fmla="*/ 670 w 670"/>
                  <a:gd name="T24" fmla="*/ 997 h 9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  <p:sp>
            <p:nvSpPr>
              <p:cNvPr id="3117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7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409 w 346"/>
                  <a:gd name="T5" fmla="*/ 487 h 487"/>
                  <a:gd name="T6" fmla="*/ 409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6"/>
                  <a:gd name="T22" fmla="*/ 0 h 487"/>
                  <a:gd name="T23" fmla="*/ 346 w 346"/>
                  <a:gd name="T24" fmla="*/ 487 h 4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103" tIns="45552" rIns="91103" bIns="45552"/>
              <a:lstStyle/>
              <a:p>
                <a:endParaRPr lang="ja-JP" altLang="en-US"/>
              </a:p>
            </p:txBody>
          </p:sp>
        </p:grpSp>
      </p:grpSp>
      <p:sp>
        <p:nvSpPr>
          <p:cNvPr id="1608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501650" y="287338"/>
            <a:ext cx="9069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88" tIns="49097" rIns="98188" bIns="4909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6083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1650" y="6554788"/>
            <a:ext cx="23495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88" tIns="49097" rIns="98188" bIns="49097" numCol="1" anchor="t" anchorCtr="0" compatLnSpc="1">
            <a:prstTxWarp prst="textNoShape">
              <a:avLst/>
            </a:prstTxWarp>
          </a:bodyPr>
          <a:lstStyle>
            <a:lvl1pPr algn="l">
              <a:defRPr kumimoji="0" sz="11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defRPr>
            </a:lvl1pPr>
          </a:lstStyle>
          <a:p>
            <a:pPr>
              <a:defRPr/>
            </a:pPr>
            <a:fld id="{B1D0A93A-79B5-4A40-998C-49699FE500A8}" type="datetime1">
              <a:rPr lang="en-US" altLang="ja-JP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16083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554788"/>
            <a:ext cx="31908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88" tIns="49097" rIns="98188" bIns="49097" numCol="1" anchor="t" anchorCtr="0" compatLnSpc="1">
            <a:prstTxWarp prst="textNoShape">
              <a:avLst/>
            </a:prstTxWarp>
          </a:bodyPr>
          <a:lstStyle>
            <a:lvl1pPr>
              <a:defRPr kumimoji="0" sz="11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083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554788"/>
            <a:ext cx="23479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88" tIns="49097" rIns="98188" bIns="49097" numCol="1" anchor="t" anchorCtr="0" compatLnSpc="1">
            <a:prstTxWarp prst="textNoShape">
              <a:avLst/>
            </a:prstTxWarp>
          </a:bodyPr>
          <a:lstStyle>
            <a:lvl1pPr algn="r">
              <a:defRPr kumimoji="0" sz="11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defRPr>
            </a:lvl1pPr>
          </a:lstStyle>
          <a:p>
            <a:pPr>
              <a:defRPr/>
            </a:pPr>
            <a:fld id="{C91D250C-33BE-4169-94B9-4DE96F3A9F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6083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1650" y="1677988"/>
            <a:ext cx="9069388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88" tIns="49097" rIns="98188" bIns="49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9304" r:id="rId1"/>
    <p:sldLayoutId id="2147489245" r:id="rId2"/>
    <p:sldLayoutId id="2147489246" r:id="rId3"/>
    <p:sldLayoutId id="2147489247" r:id="rId4"/>
    <p:sldLayoutId id="2147489248" r:id="rId5"/>
    <p:sldLayoutId id="2147489249" r:id="rId6"/>
    <p:sldLayoutId id="2147489250" r:id="rId7"/>
    <p:sldLayoutId id="2147489251" r:id="rId8"/>
    <p:sldLayoutId id="2147489252" r:id="rId9"/>
    <p:sldLayoutId id="2147489253" r:id="rId10"/>
    <p:sldLayoutId id="2147489254" r:id="rId11"/>
  </p:sldLayoutIdLst>
  <p:hf hdr="0" ftr="0" dt="0"/>
  <p:txStyles>
    <p:titleStyle>
      <a:lvl1pPr algn="ctr" defTabSz="987425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87425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defTabSz="987425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defTabSz="987425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defTabSz="987425" rtl="0" eaLnBrk="0" fontAlgn="base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defTabSz="987425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defTabSz="987425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defTabSz="987425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defTabSz="987425" rtl="0" fontAlgn="base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69888" indent="-369888" algn="l" defTabSz="9874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kumimoji="1"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01688" indent="-307975" algn="l" defTabSz="987425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235075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728788" indent="-247650" algn="l" defTabSz="987425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222500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679700" indent="-247650" algn="l" defTabSz="987425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136900" indent="-247650" algn="l" defTabSz="987425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594100" indent="-247650" algn="l" defTabSz="987425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051300" indent="-247650" algn="l" defTabSz="987425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6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504825" y="257175"/>
            <a:ext cx="9244013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212" tIns="49108" rIns="98212" bIns="491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276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923925" y="2000250"/>
            <a:ext cx="88280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212" tIns="49108" rIns="98212" bIns="491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3" name="Rectangle 1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092200" y="6557963"/>
            <a:ext cx="20970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212" tIns="49108" rIns="98212" bIns="49108" numCol="1" anchor="t" anchorCtr="0" compatLnSpc="1">
            <a:prstTxWarp prst="textNoShape">
              <a:avLst/>
            </a:prstTxWarp>
          </a:bodyPr>
          <a:lstStyle>
            <a:lvl1pPr algn="l">
              <a:defRPr kumimoji="0" sz="15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defRPr>
            </a:lvl1pPr>
          </a:lstStyle>
          <a:p>
            <a:pPr>
              <a:defRPr/>
            </a:pPr>
            <a:fld id="{B9413133-C393-4572-9A17-68CB323CC325}" type="datetime1">
              <a:rPr lang="en-US" altLang="ja-JP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24288" y="6557963"/>
            <a:ext cx="319246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212" tIns="49108" rIns="98212" bIns="49108" numCol="1" anchor="t" anchorCtr="0" compatLnSpc="1">
            <a:prstTxWarp prst="textNoShape">
              <a:avLst/>
            </a:prstTxWarp>
          </a:bodyPr>
          <a:lstStyle>
            <a:lvl1pPr>
              <a:defRPr kumimoji="0" sz="150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27950" y="6827838"/>
            <a:ext cx="23526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596" tIns="46801" rIns="93596" bIns="46801" numCol="1" anchor="t" anchorCtr="0" compatLnSpc="1">
            <a:prstTxWarp prst="textNoShape">
              <a:avLst/>
            </a:prstTxWarp>
          </a:bodyPr>
          <a:lstStyle>
            <a:lvl1pPr algn="r">
              <a:defRPr sz="2100">
                <a:ea typeface="ＭＳ Ｐゴシック" pitchFamily="50" charset="-128"/>
              </a:defRPr>
            </a:lvl1pPr>
          </a:lstStyle>
          <a:p>
            <a:pPr>
              <a:defRPr/>
            </a:pPr>
            <a:fld id="{AAF50827-B3B5-44F4-BD66-419B214B08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9305" r:id="rId1"/>
  </p:sldLayoutIdLst>
  <p:hf hdr="0" ftr="0" dt="0"/>
  <p:txStyles>
    <p:titleStyle>
      <a:lvl1pPr algn="l" defTabSz="987425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defTabSz="987425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defTabSz="987425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defTabSz="987425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defTabSz="987425" rtl="0" eaLnBrk="0" fontAlgn="base" hangingPunct="0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defTabSz="987425" rtl="0" fontAlgn="base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pitchFamily="50" charset="-128"/>
        </a:defRPr>
      </a:lvl6pPr>
      <a:lvl7pPr marL="914400" algn="l" defTabSz="987425" rtl="0" fontAlgn="base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pitchFamily="50" charset="-128"/>
        </a:defRPr>
      </a:lvl7pPr>
      <a:lvl8pPr marL="1371600" algn="l" defTabSz="987425" rtl="0" fontAlgn="base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pitchFamily="50" charset="-128"/>
        </a:defRPr>
      </a:lvl8pPr>
      <a:lvl9pPr marL="1828800" algn="l" defTabSz="987425" rtl="0" fontAlgn="base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pitchFamily="50" charset="-128"/>
        </a:defRPr>
      </a:lvl9pPr>
    </p:titleStyle>
    <p:bodyStyle>
      <a:lvl1pPr marL="369888" indent="-369888" algn="l" defTabSz="987425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801688" indent="-307975" algn="l" defTabSz="98742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235075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728788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222500" indent="-247650" algn="l" defTabSz="987425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679700" indent="-247650" algn="l" defTabSz="98742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136900" indent="-247650" algn="l" defTabSz="98742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594100" indent="-247650" algn="l" defTabSz="98742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051300" indent="-247650" algn="l" defTabSz="98742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288925"/>
            <a:ext cx="9072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05" tIns="45504" rIns="91005" bIns="455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79575"/>
            <a:ext cx="90725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05" tIns="45504" rIns="91005" bIns="455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557963"/>
            <a:ext cx="23510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5" tIns="45504" rIns="91005" bIns="4550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B30B2497-36EE-4B5A-BA6C-F9F4A28825B7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557963"/>
            <a:ext cx="3190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5" tIns="45504" rIns="91005" bIns="455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557963"/>
            <a:ext cx="23526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5" tIns="45504" rIns="91005" bIns="455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C9B42D0F-8049-43C6-B9BA-795F97C6E11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55" r:id="rId1"/>
    <p:sldLayoutId id="2147489256" r:id="rId2"/>
    <p:sldLayoutId id="2147489257" r:id="rId3"/>
    <p:sldLayoutId id="2147489258" r:id="rId4"/>
    <p:sldLayoutId id="2147489259" r:id="rId5"/>
    <p:sldLayoutId id="2147489260" r:id="rId6"/>
    <p:sldLayoutId id="2147489261" r:id="rId7"/>
    <p:sldLayoutId id="2147489262" r:id="rId8"/>
    <p:sldLayoutId id="2147489263" r:id="rId9"/>
    <p:sldLayoutId id="2147489264" r:id="rId10"/>
    <p:sldLayoutId id="214748926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288925"/>
            <a:ext cx="9072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05" tIns="45504" rIns="91005" bIns="455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79575"/>
            <a:ext cx="90725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05" tIns="45504" rIns="91005" bIns="455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557963"/>
            <a:ext cx="23510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5" tIns="45504" rIns="91005" bIns="4550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8B165660-4F34-4219-9B16-43140AF1151A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557963"/>
            <a:ext cx="3190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5" tIns="45504" rIns="91005" bIns="455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557963"/>
            <a:ext cx="23526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5" tIns="45504" rIns="91005" bIns="455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1B40558-6FFA-4381-98D8-F48EF6CCCB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66" r:id="rId1"/>
    <p:sldLayoutId id="2147489267" r:id="rId2"/>
    <p:sldLayoutId id="2147489268" r:id="rId3"/>
    <p:sldLayoutId id="2147489269" r:id="rId4"/>
    <p:sldLayoutId id="2147489270" r:id="rId5"/>
    <p:sldLayoutId id="2147489271" r:id="rId6"/>
    <p:sldLayoutId id="2147489272" r:id="rId7"/>
    <p:sldLayoutId id="2147489273" r:id="rId8"/>
    <p:sldLayoutId id="2147489274" r:id="rId9"/>
    <p:sldLayoutId id="2147489275" r:id="rId10"/>
    <p:sldLayoutId id="214748927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288925"/>
            <a:ext cx="9072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05" tIns="45504" rIns="91005" bIns="455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679575"/>
            <a:ext cx="907256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05" tIns="45504" rIns="91005" bIns="455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557963"/>
            <a:ext cx="235108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5" tIns="45504" rIns="91005" bIns="4550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63C8D568-3EFB-4835-9887-079FDB66B71E}" type="datetime1">
              <a:rPr lang="en-US"/>
              <a:pPr>
                <a:defRPr/>
              </a:pPr>
              <a:t>11/24/2015</a:t>
            </a:fld>
            <a:endParaRPr lang="en-US" altLang="ja-JP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557963"/>
            <a:ext cx="3190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5" tIns="45504" rIns="91005" bIns="455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557963"/>
            <a:ext cx="23526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05" tIns="45504" rIns="91005" bIns="455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D5D6486C-EDCD-4B04-A644-96ADF2C432A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77" r:id="rId1"/>
    <p:sldLayoutId id="2147489278" r:id="rId2"/>
    <p:sldLayoutId id="2147489279" r:id="rId3"/>
    <p:sldLayoutId id="2147489280" r:id="rId4"/>
    <p:sldLayoutId id="2147489281" r:id="rId5"/>
    <p:sldLayoutId id="2147489282" r:id="rId6"/>
    <p:sldLayoutId id="2147489283" r:id="rId7"/>
    <p:sldLayoutId id="2147489284" r:id="rId8"/>
    <p:sldLayoutId id="2147489285" r:id="rId9"/>
    <p:sldLayoutId id="2147489286" r:id="rId10"/>
    <p:sldLayoutId id="21474892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JOYO-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15913"/>
            <a:ext cx="94773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10"/>
          <p:cNvSpPr txBox="1">
            <a:spLocks noChangeArrowheads="1"/>
          </p:cNvSpPr>
          <p:nvPr/>
        </p:nvSpPr>
        <p:spPr bwMode="auto">
          <a:xfrm>
            <a:off x="290513" y="1824038"/>
            <a:ext cx="9558337" cy="1484325"/>
          </a:xfrm>
          <a:prstGeom prst="rect">
            <a:avLst/>
          </a:prstGeom>
          <a:noFill/>
          <a:ln>
            <a:noFill/>
          </a:ln>
          <a:extLst/>
        </p:spPr>
        <p:txBody>
          <a:bodyPr lIns="98366" tIns="49185" rIns="98366" bIns="49185">
            <a:spAutoFit/>
          </a:bodyPr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4500" b="1" dirty="0">
                <a:solidFill>
                  <a:srgbClr val="0000FF"/>
                </a:solidFill>
                <a:latin typeface="+mj-ea"/>
                <a:ea typeface="+mj-ea"/>
              </a:rPr>
              <a:t>レーザー共鳴イオン化を</a:t>
            </a:r>
            <a:r>
              <a:rPr lang="ja-JP" altLang="en-US" sz="4500" b="1" dirty="0" smtClean="0">
                <a:solidFill>
                  <a:srgbClr val="0000FF"/>
                </a:solidFill>
                <a:latin typeface="+mj-ea"/>
                <a:ea typeface="+mj-ea"/>
              </a:rPr>
              <a:t>用いた</a:t>
            </a:r>
            <a:endParaRPr lang="en-US" altLang="ja-JP" sz="45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4500" b="1" dirty="0" smtClean="0">
                <a:solidFill>
                  <a:srgbClr val="0000FF"/>
                </a:solidFill>
                <a:latin typeface="+mj-ea"/>
                <a:ea typeface="+mj-ea"/>
              </a:rPr>
              <a:t>希</a:t>
            </a:r>
            <a:r>
              <a:rPr lang="ja-JP" altLang="en-US" sz="4500" b="1" dirty="0">
                <a:solidFill>
                  <a:srgbClr val="0000FF"/>
                </a:solidFill>
                <a:latin typeface="+mj-ea"/>
                <a:ea typeface="+mj-ea"/>
              </a:rPr>
              <a:t>ガス不純物評価に関する</a:t>
            </a:r>
            <a:r>
              <a:rPr lang="ja-JP" altLang="en-US" sz="4500" b="1" dirty="0" smtClean="0">
                <a:solidFill>
                  <a:srgbClr val="0000FF"/>
                </a:solidFill>
                <a:latin typeface="+mj-ea"/>
                <a:ea typeface="+mj-ea"/>
              </a:rPr>
              <a:t>研究</a:t>
            </a:r>
            <a:endParaRPr lang="ja-JP" altLang="en-US" sz="4500" b="1" dirty="0" smtClean="0">
              <a:latin typeface="+mj-ea"/>
              <a:ea typeface="+mj-ea"/>
            </a:endParaRPr>
          </a:p>
        </p:txBody>
      </p:sp>
      <p:pic>
        <p:nvPicPr>
          <p:cNvPr id="10244" name="Picture 17" descr="名称未設定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65125"/>
            <a:ext cx="18176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13"/>
          <p:cNvSpPr>
            <a:spLocks noChangeArrowheads="1"/>
          </p:cNvSpPr>
          <p:nvPr/>
        </p:nvSpPr>
        <p:spPr bwMode="auto">
          <a:xfrm>
            <a:off x="919163" y="3708399"/>
            <a:ext cx="8280400" cy="331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ja-JP" altLang="en-US" sz="3200" dirty="0">
                <a:solidFill>
                  <a:srgbClr val="2E2E48"/>
                </a:solidFill>
              </a:rPr>
              <a:t>日本原子力研究開発機構　　岩田 圭弘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ja-JP" altLang="en-US" sz="3200" dirty="0">
                <a:solidFill>
                  <a:srgbClr val="2E2E48"/>
                </a:solidFill>
              </a:rPr>
              <a:t>東京大学宇宙線研究所　　関谷 洋之</a:t>
            </a:r>
            <a:endParaRPr lang="en-US" altLang="ja-JP" sz="3200" dirty="0">
              <a:solidFill>
                <a:srgbClr val="2E2E48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altLang="ja-JP" sz="1600" dirty="0">
              <a:solidFill>
                <a:srgbClr val="2E2E48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2800" dirty="0" smtClean="0">
                <a:solidFill>
                  <a:srgbClr val="2E2E48"/>
                </a:solidFill>
              </a:rPr>
              <a:t>　共同</a:t>
            </a:r>
            <a:r>
              <a:rPr lang="ja-JP" altLang="en-US" sz="2800" dirty="0">
                <a:solidFill>
                  <a:srgbClr val="2E2E48"/>
                </a:solidFill>
              </a:rPr>
              <a:t>利用研究経費：　</a:t>
            </a:r>
            <a:endParaRPr lang="en-US" altLang="ja-JP" sz="2800" dirty="0" smtClean="0">
              <a:solidFill>
                <a:srgbClr val="2E2E48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ja-JP" altLang="en-US" sz="2800" dirty="0" smtClean="0">
                <a:solidFill>
                  <a:srgbClr val="2E2E48"/>
                </a:solidFill>
              </a:rPr>
              <a:t>物品費２．５万円、旅費５万円</a:t>
            </a:r>
            <a:r>
              <a:rPr lang="ja-JP" altLang="en-US" sz="2800" dirty="0">
                <a:solidFill>
                  <a:srgbClr val="2E2E48"/>
                </a:solidFill>
              </a:rPr>
              <a:t>（大洗⇔神岡）</a:t>
            </a:r>
            <a:endParaRPr lang="en-US" altLang="ja-JP" sz="2800" dirty="0">
              <a:solidFill>
                <a:srgbClr val="2E2E48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altLang="ja-JP" sz="1800" dirty="0">
              <a:solidFill>
                <a:srgbClr val="2E2E48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ja-JP" altLang="en-US" sz="2200" dirty="0">
                <a:solidFill>
                  <a:srgbClr val="2E2E48"/>
                </a:solidFill>
              </a:rPr>
              <a:t>平成</a:t>
            </a:r>
            <a:r>
              <a:rPr lang="en-US" altLang="ja-JP" sz="2200" dirty="0" smtClean="0">
                <a:solidFill>
                  <a:srgbClr val="2E2E48"/>
                </a:solidFill>
              </a:rPr>
              <a:t>27</a:t>
            </a:r>
            <a:r>
              <a:rPr lang="ja-JP" altLang="en-US" sz="2200" dirty="0" smtClean="0">
                <a:solidFill>
                  <a:srgbClr val="2E2E48"/>
                </a:solidFill>
              </a:rPr>
              <a:t>年度 </a:t>
            </a:r>
            <a:r>
              <a:rPr lang="ja-JP" altLang="en-US" sz="2200" dirty="0">
                <a:solidFill>
                  <a:srgbClr val="2E2E48"/>
                </a:solidFill>
              </a:rPr>
              <a:t>東京大学宇宙線研究所 共同利用研究成果発表会</a:t>
            </a:r>
            <a:endParaRPr lang="en-US" altLang="ja-JP" sz="2200" dirty="0">
              <a:solidFill>
                <a:srgbClr val="2E2E48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ja-JP" altLang="en-US" sz="2200" dirty="0">
                <a:solidFill>
                  <a:srgbClr val="2E2E48"/>
                </a:solidFill>
              </a:rPr>
              <a:t>東京大学柏キャンパス　</a:t>
            </a:r>
            <a:r>
              <a:rPr lang="en-US" altLang="ja-JP" sz="2200" dirty="0" smtClean="0">
                <a:solidFill>
                  <a:srgbClr val="2E2E48"/>
                </a:solidFill>
              </a:rPr>
              <a:t>2015/12/19</a:t>
            </a:r>
            <a:r>
              <a:rPr lang="ja-JP" altLang="en-US" sz="2200" dirty="0" smtClean="0">
                <a:solidFill>
                  <a:srgbClr val="2E2E48"/>
                </a:solidFill>
              </a:rPr>
              <a:t>（土）</a:t>
            </a:r>
            <a:endParaRPr lang="en-US" altLang="ja-JP" sz="2200" dirty="0">
              <a:solidFill>
                <a:srgbClr val="2E2E48"/>
              </a:solidFill>
            </a:endParaRPr>
          </a:p>
        </p:txBody>
      </p:sp>
      <p:sp>
        <p:nvSpPr>
          <p:cNvPr id="10246" name="Text Box 14"/>
          <p:cNvSpPr txBox="1">
            <a:spLocks noChangeArrowheads="1"/>
          </p:cNvSpPr>
          <p:nvPr/>
        </p:nvSpPr>
        <p:spPr bwMode="auto">
          <a:xfrm>
            <a:off x="9449546" y="6834188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smtClean="0"/>
              <a:t>1/13</a:t>
            </a:r>
            <a:endParaRPr lang="en-US" altLang="ja-JP" sz="1800" b="1"/>
          </a:p>
        </p:txBody>
      </p:sp>
    </p:spTree>
    <p:extLst>
      <p:ext uri="{BB962C8B-B14F-4D97-AF65-F5344CB8AC3E}">
        <p14:creationId xmlns:p14="http://schemas.microsoft.com/office/powerpoint/2010/main" val="2269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試料</a:t>
            </a:r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測定結果</a:t>
            </a:r>
            <a:endParaRPr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コンテンツ プレースホルダー 5"/>
          <p:cNvSpPr txBox="1">
            <a:spLocks/>
          </p:cNvSpPr>
          <p:nvPr/>
        </p:nvSpPr>
        <p:spPr>
          <a:xfrm>
            <a:off x="504029" y="1321565"/>
            <a:ext cx="4613287" cy="1687450"/>
          </a:xfrm>
          <a:prstGeom prst="rect">
            <a:avLst/>
          </a:prstGeom>
        </p:spPr>
        <p:txBody>
          <a:bodyPr vert="horz" lIns="98710" tIns="49355" rIns="98710" bIns="49355" rtlCol="0">
            <a:normAutofit/>
          </a:bodyPr>
          <a:lstStyle>
            <a:lvl1pPr marL="370164" indent="-370164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022" indent="-308470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880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431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983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534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8086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1638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5190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ja-JP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共鳴</a:t>
            </a:r>
            <a:r>
              <a:rPr lang="ja-JP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212.556 nm</a:t>
            </a:r>
            <a:r>
              <a:rPr lang="ja-JP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非共鳴</a:t>
            </a:r>
            <a:r>
              <a:rPr lang="ja-JP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212.552 nm</a:t>
            </a:r>
            <a:r>
              <a:rPr lang="ja-JP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altLang="ja-JP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 net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信号量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7mJ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左中かっこ 6"/>
          <p:cNvSpPr/>
          <p:nvPr/>
        </p:nvSpPr>
        <p:spPr bwMode="auto">
          <a:xfrm flipH="1">
            <a:off x="4016137" y="1405007"/>
            <a:ext cx="180000" cy="900000"/>
          </a:xfrm>
          <a:prstGeom prst="leftBrace">
            <a:avLst/>
          </a:prstGeom>
          <a:noFill/>
          <a:ln w="317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四角形 62"/>
          <p:cNvSpPr>
            <a:spLocks/>
          </p:cNvSpPr>
          <p:nvPr/>
        </p:nvSpPr>
        <p:spPr bwMode="auto">
          <a:xfrm>
            <a:off x="4189208" y="1610374"/>
            <a:ext cx="1552353" cy="46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各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300</a:t>
            </a: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秒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1371600"/>
            <a:ext cx="3555906" cy="2520000"/>
          </a:xfrm>
          <a:prstGeom prst="rect">
            <a:avLst/>
          </a:prstGeom>
        </p:spPr>
      </p:pic>
      <p:sp>
        <p:nvSpPr>
          <p:cNvPr id="11" name="四角形 62"/>
          <p:cNvSpPr>
            <a:spLocks/>
          </p:cNvSpPr>
          <p:nvPr/>
        </p:nvSpPr>
        <p:spPr bwMode="auto">
          <a:xfrm>
            <a:off x="7569856" y="733646"/>
            <a:ext cx="1871853" cy="82483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レーザー波長</a:t>
            </a:r>
            <a:endParaRPr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（</a:t>
            </a: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signal, idler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測定値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　から算出）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00" y="4273200"/>
            <a:ext cx="3839195" cy="2520000"/>
          </a:xfrm>
          <a:prstGeom prst="rect">
            <a:avLst/>
          </a:prstGeom>
        </p:spPr>
      </p:pic>
      <p:sp>
        <p:nvSpPr>
          <p:cNvPr id="12" name="四角形 62"/>
          <p:cNvSpPr>
            <a:spLocks/>
          </p:cNvSpPr>
          <p:nvPr/>
        </p:nvSpPr>
        <p:spPr bwMode="auto">
          <a:xfrm>
            <a:off x="6467685" y="5415013"/>
            <a:ext cx="2183075" cy="457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透過光出力 </a:t>
            </a:r>
            <a:r>
              <a:rPr lang="en-US" altLang="ja-JP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E</a:t>
            </a:r>
            <a:r>
              <a:rPr lang="en-US" altLang="ja-JP" sz="20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meas</a:t>
            </a:r>
            <a:endParaRPr lang="en-US" altLang="ja-JP" sz="1600" baseline="-250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4172400"/>
            <a:ext cx="3946844" cy="2880000"/>
          </a:xfrm>
          <a:prstGeom prst="rect">
            <a:avLst/>
          </a:prstGeom>
        </p:spPr>
      </p:pic>
      <p:sp>
        <p:nvSpPr>
          <p:cNvPr id="19" name="四角形 62"/>
          <p:cNvSpPr>
            <a:spLocks/>
          </p:cNvSpPr>
          <p:nvPr/>
        </p:nvSpPr>
        <p:spPr bwMode="auto">
          <a:xfrm>
            <a:off x="2648514" y="5935752"/>
            <a:ext cx="765543" cy="46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Xe</a:t>
            </a:r>
            <a:r>
              <a:rPr lang="en-US" altLang="ja-JP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2+</a:t>
            </a:r>
            <a:endParaRPr lang="en-US" altLang="ja-JP" sz="2200" baseline="300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sp>
        <p:nvSpPr>
          <p:cNvPr id="20" name="四角形 62"/>
          <p:cNvSpPr>
            <a:spLocks/>
          </p:cNvSpPr>
          <p:nvPr/>
        </p:nvSpPr>
        <p:spPr bwMode="auto">
          <a:xfrm>
            <a:off x="3838103" y="4597907"/>
            <a:ext cx="680944" cy="46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Xe</a:t>
            </a:r>
            <a:r>
              <a:rPr lang="en-US" altLang="ja-JP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+</a:t>
            </a:r>
            <a:endParaRPr lang="en-US" altLang="ja-JP" sz="2200" baseline="300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sp>
        <p:nvSpPr>
          <p:cNvPr id="21" name="四角形 62"/>
          <p:cNvSpPr>
            <a:spLocks/>
          </p:cNvSpPr>
          <p:nvPr/>
        </p:nvSpPr>
        <p:spPr bwMode="auto">
          <a:xfrm>
            <a:off x="4426672" y="4888536"/>
            <a:ext cx="680944" cy="46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Xe</a:t>
            </a:r>
            <a:r>
              <a:rPr lang="en-US" altLang="ja-JP" sz="22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2</a:t>
            </a:r>
            <a:r>
              <a:rPr lang="en-US" altLang="ja-JP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+</a:t>
            </a:r>
            <a:endParaRPr lang="en-US" altLang="ja-JP" sz="2200" baseline="300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sp>
        <p:nvSpPr>
          <p:cNvPr id="22" name="四角形 62"/>
          <p:cNvSpPr>
            <a:spLocks/>
          </p:cNvSpPr>
          <p:nvPr/>
        </p:nvSpPr>
        <p:spPr bwMode="auto">
          <a:xfrm>
            <a:off x="3299663" y="5853725"/>
            <a:ext cx="549073" cy="46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Kr</a:t>
            </a:r>
            <a:endParaRPr lang="en-US" altLang="ja-JP" sz="2200" baseline="300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" y="4021200"/>
            <a:ext cx="2502658" cy="1800000"/>
          </a:xfrm>
          <a:prstGeom prst="rect">
            <a:avLst/>
          </a:prstGeom>
        </p:spPr>
      </p:pic>
      <p:sp>
        <p:nvSpPr>
          <p:cNvPr id="23" name="四角形 62"/>
          <p:cNvSpPr>
            <a:spLocks/>
          </p:cNvSpPr>
          <p:nvPr/>
        </p:nvSpPr>
        <p:spPr bwMode="auto">
          <a:xfrm>
            <a:off x="1645694" y="4260527"/>
            <a:ext cx="696569" cy="46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84</a:t>
            </a: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Kr</a:t>
            </a:r>
            <a:endParaRPr lang="en-US" altLang="ja-JP" sz="2200" baseline="300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sp>
        <p:nvSpPr>
          <p:cNvPr id="25" name="四角形 62"/>
          <p:cNvSpPr>
            <a:spLocks/>
          </p:cNvSpPr>
          <p:nvPr/>
        </p:nvSpPr>
        <p:spPr bwMode="auto">
          <a:xfrm>
            <a:off x="376433" y="2870795"/>
            <a:ext cx="5354519" cy="772091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試料</a:t>
            </a: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1</a:t>
            </a:r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： </a:t>
            </a:r>
            <a:r>
              <a:rPr lang="en-US" altLang="ja-JP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2018.96±99.44</a:t>
            </a: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 (4.9%)  [mV</a:t>
            </a:r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・</a:t>
            </a: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ns]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試料</a:t>
            </a: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2</a:t>
            </a:r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： </a:t>
            </a:r>
            <a:r>
              <a:rPr lang="en-US" altLang="ja-JP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1935.41±94.83</a:t>
            </a: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 (4.9%)  [mV</a:t>
            </a:r>
            <a:r>
              <a:rPr lang="ja-JP" alt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・</a:t>
            </a: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ns]</a:t>
            </a:r>
            <a:endParaRPr lang="en-US" altLang="ja-JP" sz="22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9321628" y="6834188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/>
              <a:t>10/13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37412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</p:spPr>
        <p:txBody>
          <a:bodyPr>
            <a:normAutofit/>
          </a:bodyPr>
          <a:lstStyle/>
          <a:p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 data</a:t>
            </a:r>
            <a:endParaRPr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コンテンツ プレースホルダー 5"/>
          <p:cNvSpPr txBox="1">
            <a:spLocks/>
          </p:cNvSpPr>
          <p:nvPr/>
        </p:nvSpPr>
        <p:spPr>
          <a:xfrm>
            <a:off x="504028" y="1321565"/>
            <a:ext cx="9044009" cy="1953264"/>
          </a:xfrm>
          <a:prstGeom prst="rect">
            <a:avLst/>
          </a:prstGeom>
        </p:spPr>
        <p:txBody>
          <a:bodyPr vert="horz" lIns="98710" tIns="49355" rIns="98710" bIns="49355" rtlCol="0">
            <a:normAutofit fontScale="92500"/>
          </a:bodyPr>
          <a:lstStyle>
            <a:lvl1pPr marL="370164" indent="-370164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022" indent="-308470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880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431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983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534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8086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1638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5190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ja-JP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MFC</a:t>
            </a:r>
            <a:r>
              <a:rPr lang="ja-JP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で濃度調整し、</a:t>
            </a:r>
            <a:r>
              <a:rPr lang="en-US" altLang="ja-JP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pure Ar </a:t>
            </a:r>
            <a:r>
              <a:rPr lang="ja-JP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中の </a:t>
            </a:r>
            <a:r>
              <a:rPr lang="en-US" altLang="ja-JP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ja-JP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50 ppt Kr </a:t>
            </a:r>
            <a:r>
              <a:rPr lang="ja-JP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測定</a:t>
            </a:r>
            <a:r>
              <a:rPr lang="en-US" altLang="ja-JP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（傾き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主成分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ja-JP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41.10±0.48</a:t>
            </a:r>
            <a:r>
              <a:rPr lang="en-US" altLang="ja-JP" sz="2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[mV</a:t>
            </a:r>
            <a:r>
              <a:rPr lang="ja-JP" altLang="en-US" sz="2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ns/ppt]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en-US" altLang="ja-JP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pure Ar, Xe </a:t>
            </a:r>
            <a:r>
              <a:rPr lang="ja-JP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中の </a:t>
            </a:r>
            <a:r>
              <a:rPr lang="en-US" altLang="ja-JP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ja-JP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500 ppb Kr </a:t>
            </a:r>
            <a:r>
              <a:rPr lang="ja-JP" alt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測定 ⇒ 主成分の違い</a:t>
            </a:r>
            <a:r>
              <a:rPr lang="en-US" altLang="ja-JP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ja-JP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Xe/Ar</a:t>
            </a:r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） 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30.77±1.11</a:t>
            </a:r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） 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67.85±2.32</a:t>
            </a:r>
            <a:r>
              <a:rPr lang="ja-JP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） </a:t>
            </a:r>
            <a:r>
              <a:rPr lang="en-US" altLang="ja-JP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0.45±0.02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0" y="4064400"/>
            <a:ext cx="3946844" cy="288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00" y="4064400"/>
            <a:ext cx="3985116" cy="2880000"/>
          </a:xfrm>
          <a:prstGeom prst="rect">
            <a:avLst/>
          </a:prstGeom>
        </p:spPr>
      </p:pic>
      <p:sp>
        <p:nvSpPr>
          <p:cNvPr id="7" name="四角形 62"/>
          <p:cNvSpPr>
            <a:spLocks/>
          </p:cNvSpPr>
          <p:nvPr/>
        </p:nvSpPr>
        <p:spPr bwMode="auto">
          <a:xfrm>
            <a:off x="1406281" y="3285453"/>
            <a:ext cx="7450640" cy="516105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（傾き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主成分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）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ja-JP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18.64±0.95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(5.1%)  [mV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ns/ppt]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9328008" y="6834188"/>
            <a:ext cx="748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/>
              <a:t>11/13</a:t>
            </a:r>
            <a:endParaRPr lang="en-US" altLang="ja-JP" sz="1800" b="1" dirty="0"/>
          </a:p>
        </p:txBody>
      </p:sp>
      <p:sp>
        <p:nvSpPr>
          <p:cNvPr id="9" name="四角形 81"/>
          <p:cNvSpPr>
            <a:spLocks/>
          </p:cNvSpPr>
          <p:nvPr/>
        </p:nvSpPr>
        <p:spPr bwMode="auto">
          <a:xfrm>
            <a:off x="2765756" y="5667152"/>
            <a:ext cx="1266168" cy="301365"/>
          </a:xfrm>
          <a:prstGeom prst="rect">
            <a:avLst/>
          </a:prstGeom>
          <a:noFill/>
          <a:ln>
            <a:noFill/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solidFill>
                  <a:srgbClr val="0000FF"/>
                </a:solidFill>
                <a:sym typeface="Calibri" pitchFamily="34" charset="0"/>
              </a:rPr>
              <a:t>Kr in Ar</a:t>
            </a:r>
            <a:endParaRPr lang="en-US" altLang="ja-JP" sz="2000" b="1" dirty="0">
              <a:solidFill>
                <a:srgbClr val="0000FF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試料</a:t>
            </a:r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1,2 </a:t>
            </a:r>
            <a:r>
              <a:rPr lang="ja-JP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中の</a:t>
            </a:r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ja-JP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濃度測定結果</a:t>
            </a:r>
            <a:endParaRPr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コンテンツ プレースホルダー 5"/>
          <p:cNvSpPr txBox="1">
            <a:spLocks/>
          </p:cNvSpPr>
          <p:nvPr/>
        </p:nvSpPr>
        <p:spPr>
          <a:xfrm>
            <a:off x="504028" y="1321563"/>
            <a:ext cx="9496203" cy="5632129"/>
          </a:xfrm>
          <a:prstGeom prst="rect">
            <a:avLst/>
          </a:prstGeom>
        </p:spPr>
        <p:txBody>
          <a:bodyPr vert="horz" lIns="98710" tIns="49355" rIns="98710" bIns="49355" rtlCol="0">
            <a:normAutofit/>
          </a:bodyPr>
          <a:lstStyle>
            <a:lvl1pPr marL="370164" indent="-370164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022" indent="-308470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880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431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983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534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8086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1638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5190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濃度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[ppt]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信号量）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傾き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主成分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試料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(2018.96±99.44) / (18.64±0.95) ~ </a:t>
            </a:r>
            <a:r>
              <a:rPr lang="en-US" altLang="ja-JP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108.3±7.7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(7.1%)</a:t>
            </a:r>
            <a:endParaRPr lang="en-US" altLang="ja-JP" sz="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試料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(1935.41±94.83) / (18.64±0.95) ~ </a:t>
            </a:r>
            <a:r>
              <a:rPr lang="en-US" altLang="ja-JP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103.8±7.3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(7.1%)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altLang="ja-JP" sz="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XMASS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試料（気相）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中の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濃度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altLang="ja-JP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ppt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　　　　過去のガスクロ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API-MS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測定値： </a:t>
            </a: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77±22 ppt, 55±16 ppt</a:t>
            </a:r>
            <a:r>
              <a:rPr lang="ja-JP" alt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と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　　　ほぼ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consistent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　　　　</a:t>
            </a:r>
            <a:r>
              <a:rPr lang="ja-JP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測定誤差（約</a:t>
            </a: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  <a:r>
              <a:rPr lang="ja-JP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は、試料測定時間を長くして低減可能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　　　</a:t>
            </a: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PSV</a:t>
            </a:r>
            <a:r>
              <a:rPr lang="ja-JP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コンタミの影響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が無視できれば、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MFC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で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させずに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　　　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PSV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封じ込めによりガス消費量を抑えられる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　　　測定時間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秒（共鳴・非共鳴）で、</a:t>
            </a:r>
            <a:r>
              <a:rPr lang="ja-JP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検出限界 </a:t>
            </a: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ppt 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と評価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　　　　 ⇒ 液相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中の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濃度領域に感度を持つ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 rot="16200000">
            <a:off x="1080000" y="3878629"/>
            <a:ext cx="103187" cy="215900"/>
          </a:xfrm>
          <a:prstGeom prst="flowChartMerg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 rot="16200000">
            <a:off x="1080000" y="4743411"/>
            <a:ext cx="103187" cy="215900"/>
          </a:xfrm>
          <a:prstGeom prst="flowChartMerg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8" name="AutoShape 4"/>
          <p:cNvSpPr>
            <a:spLocks noChangeAspect="1" noChangeArrowheads="1"/>
          </p:cNvSpPr>
          <p:nvPr/>
        </p:nvSpPr>
        <p:spPr bwMode="auto">
          <a:xfrm rot="16200000">
            <a:off x="1080000" y="5179750"/>
            <a:ext cx="103187" cy="215900"/>
          </a:xfrm>
          <a:prstGeom prst="flowChartMerg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9" name="AutoShape 4"/>
          <p:cNvSpPr>
            <a:spLocks noChangeAspect="1" noChangeArrowheads="1"/>
          </p:cNvSpPr>
          <p:nvPr/>
        </p:nvSpPr>
        <p:spPr bwMode="auto">
          <a:xfrm rot="16200000">
            <a:off x="1080000" y="6068936"/>
            <a:ext cx="103187" cy="215900"/>
          </a:xfrm>
          <a:prstGeom prst="flowChartMerg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98813" y="2636875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[ppt]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321628" y="6834188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/>
              <a:t>12/13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37014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b="1" dirty="0" smtClean="0"/>
              <a:t>Summary </a:t>
            </a:r>
            <a:r>
              <a:rPr lang="en-US" altLang="ja-JP" sz="4000" b="1" dirty="0"/>
              <a:t>and future </a:t>
            </a:r>
            <a:r>
              <a:rPr lang="en-US" altLang="ja-JP" sz="4000" b="1" dirty="0" smtClean="0"/>
              <a:t>plans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517650"/>
            <a:ext cx="9272588" cy="520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3200" b="1" dirty="0">
                <a:solidFill>
                  <a:srgbClr val="0000FF"/>
                </a:solidFill>
              </a:rPr>
              <a:t>Xe</a:t>
            </a:r>
            <a:r>
              <a:rPr lang="ja-JP" altLang="en-US" sz="3200" b="1" dirty="0">
                <a:solidFill>
                  <a:srgbClr val="0000FF"/>
                </a:solidFill>
              </a:rPr>
              <a:t>を用いた暗黒物質探索に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対する </a:t>
            </a:r>
            <a:r>
              <a:rPr lang="en-US" altLang="ja-JP" sz="3200" b="1" baseline="30000" dirty="0">
                <a:solidFill>
                  <a:srgbClr val="0000FF"/>
                </a:solidFill>
              </a:rPr>
              <a:t>85</a:t>
            </a:r>
            <a:r>
              <a:rPr lang="en-US" altLang="ja-JP" sz="3200" b="1" dirty="0">
                <a:solidFill>
                  <a:srgbClr val="0000FF"/>
                </a:solidFill>
              </a:rPr>
              <a:t>Kr 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の影響</a:t>
            </a:r>
            <a:endParaRPr lang="en-US" altLang="ja-JP" sz="3200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000000"/>
                </a:solidFill>
              </a:rPr>
              <a:t>　  ＊ 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レーザー共鳴イオン化</a:t>
            </a:r>
            <a:r>
              <a:rPr lang="ja-JP" altLang="en-US" sz="2800" dirty="0" smtClean="0">
                <a:solidFill>
                  <a:srgbClr val="000000"/>
                </a:solidFill>
              </a:rPr>
              <a:t>を用いた</a:t>
            </a:r>
            <a:r>
              <a:rPr lang="en-US" altLang="ja-JP" sz="2800" dirty="0" smtClean="0">
                <a:solidFill>
                  <a:srgbClr val="000000"/>
                </a:solidFill>
              </a:rPr>
              <a:t>Xe</a:t>
            </a:r>
            <a:r>
              <a:rPr lang="ja-JP" altLang="en-US" sz="2800" dirty="0" smtClean="0">
                <a:solidFill>
                  <a:srgbClr val="000000"/>
                </a:solidFill>
              </a:rPr>
              <a:t>中</a:t>
            </a:r>
            <a:r>
              <a:rPr lang="en-US" altLang="ja-JP" sz="2800" baseline="30000" dirty="0" smtClean="0">
                <a:solidFill>
                  <a:srgbClr val="000000"/>
                </a:solidFill>
              </a:rPr>
              <a:t>84</a:t>
            </a:r>
            <a:r>
              <a:rPr lang="en-US" altLang="ja-JP" sz="2800" dirty="0" smtClean="0">
                <a:solidFill>
                  <a:srgbClr val="000000"/>
                </a:solidFill>
              </a:rPr>
              <a:t>Kr</a:t>
            </a:r>
            <a:r>
              <a:rPr lang="ja-JP" altLang="en-US" sz="2800" dirty="0" smtClean="0">
                <a:solidFill>
                  <a:srgbClr val="000000"/>
                </a:solidFill>
              </a:rPr>
              <a:t>測定</a:t>
            </a:r>
            <a:endParaRPr lang="en-US" altLang="ja-JP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ja-JP" altLang="en-US" sz="1600" dirty="0" smtClean="0"/>
          </a:p>
          <a:p>
            <a:pPr>
              <a:lnSpc>
                <a:spcPct val="90000"/>
              </a:lnSpc>
            </a:pPr>
            <a:r>
              <a:rPr lang="ja-JP" altLang="en-US" sz="3200" b="1" dirty="0" smtClean="0">
                <a:solidFill>
                  <a:srgbClr val="0000FF"/>
                </a:solidFill>
              </a:rPr>
              <a:t>（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2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）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XMASS 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気相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Xe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中の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Kr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濃度測定</a:t>
            </a:r>
            <a:endParaRPr lang="en-US" altLang="ja-JP" sz="3200" b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000000"/>
                </a:solidFill>
              </a:rPr>
              <a:t>　  ＊ </a:t>
            </a:r>
            <a:r>
              <a:rPr lang="ja-JP" altLang="en-US" sz="2800" dirty="0" smtClean="0">
                <a:solidFill>
                  <a:srgbClr val="000000"/>
                </a:solidFill>
              </a:rPr>
              <a:t>試料減圧、</a:t>
            </a:r>
            <a:r>
              <a:rPr lang="en-US" altLang="ja-JP" sz="2800" dirty="0" smtClean="0">
                <a:solidFill>
                  <a:srgbClr val="000000"/>
                </a:solidFill>
              </a:rPr>
              <a:t>MFC</a:t>
            </a:r>
            <a:r>
              <a:rPr lang="ja-JP" altLang="en-US" sz="2800" dirty="0" smtClean="0">
                <a:solidFill>
                  <a:srgbClr val="000000"/>
                </a:solidFill>
              </a:rPr>
              <a:t>から</a:t>
            </a:r>
            <a:r>
              <a:rPr lang="en-US" altLang="ja-JP" sz="2800" dirty="0" smtClean="0">
                <a:solidFill>
                  <a:srgbClr val="000000"/>
                </a:solidFill>
              </a:rPr>
              <a:t>flow</a:t>
            </a:r>
            <a:r>
              <a:rPr lang="ja-JP" altLang="en-US" sz="2800" dirty="0" smtClean="0">
                <a:solidFill>
                  <a:srgbClr val="000000"/>
                </a:solidFill>
              </a:rPr>
              <a:t>させて一部を導入</a:t>
            </a:r>
            <a:endParaRPr lang="en-US" altLang="ja-JP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800" dirty="0" smtClean="0">
                <a:solidFill>
                  <a:srgbClr val="000000"/>
                </a:solidFill>
              </a:rPr>
              <a:t>　  ＊ 濃度</a:t>
            </a:r>
            <a:r>
              <a:rPr lang="en-US" altLang="ja-JP" sz="2800" dirty="0" smtClean="0">
                <a:solidFill>
                  <a:srgbClr val="000000"/>
                </a:solidFill>
              </a:rPr>
              <a:t>~100 ppt</a:t>
            </a:r>
            <a:r>
              <a:rPr lang="ja-JP" altLang="en-US" sz="2800" dirty="0" err="1" smtClean="0">
                <a:solidFill>
                  <a:srgbClr val="000000"/>
                </a:solidFill>
              </a:rPr>
              <a:t>、</a:t>
            </a:r>
            <a:r>
              <a:rPr lang="ja-JP" altLang="en-US" sz="2800" dirty="0">
                <a:solidFill>
                  <a:srgbClr val="000000"/>
                </a:solidFill>
              </a:rPr>
              <a:t>他の</a:t>
            </a:r>
            <a:r>
              <a:rPr lang="ja-JP" altLang="en-US" sz="2800" dirty="0" smtClean="0">
                <a:solidFill>
                  <a:srgbClr val="000000"/>
                </a:solidFill>
              </a:rPr>
              <a:t>分析法（</a:t>
            </a:r>
            <a:r>
              <a:rPr lang="en-US" altLang="ja-JP" sz="2800" dirty="0" smtClean="0">
                <a:solidFill>
                  <a:srgbClr val="000000"/>
                </a:solidFill>
              </a:rPr>
              <a:t>API-MS</a:t>
            </a:r>
            <a:r>
              <a:rPr lang="ja-JP" altLang="en-US" sz="2800" dirty="0" smtClean="0">
                <a:solidFill>
                  <a:srgbClr val="000000"/>
                </a:solidFill>
              </a:rPr>
              <a:t>）と</a:t>
            </a:r>
            <a:r>
              <a:rPr lang="en-US" altLang="ja-JP" sz="2800" dirty="0" smtClean="0">
                <a:solidFill>
                  <a:srgbClr val="000000"/>
                </a:solidFill>
              </a:rPr>
              <a:t>consistent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800" dirty="0" smtClean="0">
                <a:solidFill>
                  <a:srgbClr val="000000"/>
                </a:solidFill>
              </a:rPr>
              <a:t>　  ＊ </a:t>
            </a:r>
            <a:r>
              <a:rPr lang="ja-JP" altLang="en-US" sz="2800" dirty="0" smtClean="0"/>
              <a:t>誤差</a:t>
            </a:r>
            <a:r>
              <a:rPr lang="en-US" altLang="ja-JP" sz="2800" dirty="0" smtClean="0"/>
              <a:t>7%</a:t>
            </a:r>
            <a:r>
              <a:rPr lang="ja-JP" altLang="en-US" sz="2800" dirty="0" smtClean="0"/>
              <a:t>は低減可能、液相</a:t>
            </a:r>
            <a:r>
              <a:rPr lang="en-US" altLang="ja-JP" sz="2800" dirty="0" smtClean="0"/>
              <a:t>Xe</a:t>
            </a:r>
            <a:r>
              <a:rPr lang="ja-JP" altLang="en-US" sz="2800" dirty="0" smtClean="0"/>
              <a:t>中の</a:t>
            </a:r>
            <a:r>
              <a:rPr lang="en-US" altLang="ja-JP" sz="2800" dirty="0" smtClean="0"/>
              <a:t>Kr</a:t>
            </a:r>
            <a:r>
              <a:rPr lang="ja-JP" altLang="en-US" sz="2800" dirty="0" smtClean="0"/>
              <a:t>測定が最終目標</a:t>
            </a:r>
            <a:endParaRPr lang="en-US" altLang="ja-JP" sz="28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ja-JP" altLang="en-US" sz="1600" dirty="0" smtClean="0"/>
          </a:p>
          <a:p>
            <a:pPr>
              <a:lnSpc>
                <a:spcPct val="90000"/>
              </a:lnSpc>
            </a:pPr>
            <a:r>
              <a:rPr lang="ja-JP" altLang="en-US" sz="3200" b="1" dirty="0" smtClean="0">
                <a:solidFill>
                  <a:srgbClr val="0000FF"/>
                </a:solidFill>
              </a:rPr>
              <a:t>今後の予定</a:t>
            </a:r>
            <a:endParaRPr lang="en-US" altLang="ja-JP" sz="3200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000000"/>
                </a:solidFill>
              </a:rPr>
              <a:t>　  ＊ </a:t>
            </a:r>
            <a:r>
              <a:rPr lang="en-US" altLang="ja-JP" sz="2800" dirty="0">
                <a:solidFill>
                  <a:srgbClr val="000000"/>
                </a:solidFill>
              </a:rPr>
              <a:t>Kr: </a:t>
            </a:r>
            <a:r>
              <a:rPr lang="ja-JP" altLang="en-US" sz="2800" dirty="0" smtClean="0">
                <a:solidFill>
                  <a:srgbClr val="000000"/>
                </a:solidFill>
              </a:rPr>
              <a:t>液相</a:t>
            </a:r>
            <a:r>
              <a:rPr lang="en-US" altLang="ja-JP" sz="2800" dirty="0">
                <a:solidFill>
                  <a:srgbClr val="000000"/>
                </a:solidFill>
              </a:rPr>
              <a:t>Xe</a:t>
            </a:r>
            <a:r>
              <a:rPr lang="ja-JP" altLang="en-US" sz="2800" dirty="0">
                <a:solidFill>
                  <a:srgbClr val="000000"/>
                </a:solidFill>
              </a:rPr>
              <a:t>中の</a:t>
            </a:r>
            <a:r>
              <a:rPr lang="en-US" altLang="ja-JP" sz="2800" dirty="0">
                <a:solidFill>
                  <a:srgbClr val="000000"/>
                </a:solidFill>
              </a:rPr>
              <a:t>Kr</a:t>
            </a:r>
            <a:r>
              <a:rPr lang="ja-JP" altLang="en-US" sz="2800" dirty="0" smtClean="0">
                <a:solidFill>
                  <a:srgbClr val="000000"/>
                </a:solidFill>
              </a:rPr>
              <a:t>測定（</a:t>
            </a:r>
            <a:r>
              <a:rPr lang="en-US" altLang="ja-JP" sz="2800" dirty="0" smtClean="0">
                <a:solidFill>
                  <a:srgbClr val="000000"/>
                </a:solidFill>
              </a:rPr>
              <a:t>~ppt</a:t>
            </a:r>
            <a:r>
              <a:rPr lang="ja-JP" altLang="en-US" sz="2800" dirty="0" smtClean="0">
                <a:solidFill>
                  <a:srgbClr val="000000"/>
                </a:solidFill>
              </a:rPr>
              <a:t>以下）、</a:t>
            </a:r>
            <a:r>
              <a:rPr lang="en-US" altLang="ja-JP" sz="2800" dirty="0" smtClean="0">
                <a:solidFill>
                  <a:srgbClr val="000000"/>
                </a:solidFill>
              </a:rPr>
              <a:t>PSV</a:t>
            </a:r>
            <a:r>
              <a:rPr lang="ja-JP" altLang="en-US" sz="2800" dirty="0" smtClean="0">
                <a:solidFill>
                  <a:srgbClr val="000000"/>
                </a:solidFill>
              </a:rPr>
              <a:t>コンタミ評価 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2800" dirty="0">
                <a:solidFill>
                  <a:srgbClr val="000000"/>
                </a:solidFill>
              </a:rPr>
              <a:t>　  ＊ </a:t>
            </a:r>
            <a:r>
              <a:rPr lang="en-US" altLang="ja-JP" sz="2800" dirty="0" smtClean="0">
                <a:solidFill>
                  <a:srgbClr val="000000"/>
                </a:solidFill>
              </a:rPr>
              <a:t>Rn: </a:t>
            </a:r>
            <a:r>
              <a:rPr lang="ja-JP" altLang="en-US" sz="2800" dirty="0" smtClean="0">
                <a:solidFill>
                  <a:srgbClr val="000000"/>
                </a:solidFill>
              </a:rPr>
              <a:t>共鳴イオン化の最適化</a:t>
            </a:r>
            <a:endParaRPr lang="en-US" altLang="ja-JP" sz="2800" dirty="0">
              <a:solidFill>
                <a:srgbClr val="000000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9321628" y="6834188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/>
              <a:t>13/13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23297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916238"/>
            <a:ext cx="9072563" cy="1201737"/>
          </a:xfrm>
        </p:spPr>
        <p:txBody>
          <a:bodyPr/>
          <a:lstStyle/>
          <a:p>
            <a:r>
              <a:rPr lang="ja-JP" altLang="en-US" sz="5400" smtClean="0"/>
              <a:t>補足資料</a:t>
            </a:r>
          </a:p>
        </p:txBody>
      </p:sp>
    </p:spTree>
    <p:extLst>
      <p:ext uri="{BB962C8B-B14F-4D97-AF65-F5344CB8AC3E}">
        <p14:creationId xmlns:p14="http://schemas.microsoft.com/office/powerpoint/2010/main" val="368799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8925"/>
            <a:ext cx="10083800" cy="1200150"/>
          </a:xfrm>
        </p:spPr>
        <p:txBody>
          <a:bodyPr/>
          <a:lstStyle/>
          <a:p>
            <a:r>
              <a:rPr lang="en-US" altLang="ja-JP" sz="4000" b="1" dirty="0" smtClean="0">
                <a:latin typeface="+mj-ea"/>
              </a:rPr>
              <a:t>Xe</a:t>
            </a:r>
            <a:r>
              <a:rPr lang="ja-JP" altLang="en-US" sz="4000" b="1" dirty="0" smtClean="0">
                <a:latin typeface="+mj-ea"/>
              </a:rPr>
              <a:t>中の</a:t>
            </a:r>
            <a:r>
              <a:rPr lang="ja-JP" altLang="en-US" sz="2800" b="1" dirty="0" smtClean="0">
                <a:latin typeface="+mj-ea"/>
              </a:rPr>
              <a:t> </a:t>
            </a:r>
            <a:r>
              <a:rPr lang="en-US" altLang="ja-JP" sz="4000" b="1" baseline="30000" dirty="0" smtClean="0">
                <a:latin typeface="+mj-ea"/>
              </a:rPr>
              <a:t>85</a:t>
            </a:r>
            <a:r>
              <a:rPr lang="en-US" altLang="ja-JP" sz="4000" b="1" dirty="0" smtClean="0">
                <a:latin typeface="+mj-ea"/>
              </a:rPr>
              <a:t>Kr</a:t>
            </a:r>
            <a:r>
              <a:rPr lang="en-US" altLang="ja-JP" sz="2800" b="1" dirty="0" smtClean="0">
                <a:latin typeface="+mj-ea"/>
              </a:rPr>
              <a:t> </a:t>
            </a:r>
            <a:r>
              <a:rPr lang="ja-JP" altLang="en-US" sz="4000" b="1" dirty="0" smtClean="0">
                <a:latin typeface="+mj-ea"/>
              </a:rPr>
              <a:t>バックグラウンド評価手法</a:t>
            </a:r>
            <a:endParaRPr lang="ja-JP" altLang="en-US" sz="4000" b="1" dirty="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46100" y="1343025"/>
            <a:ext cx="9086998" cy="5259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76" tIns="46840" rIns="93676" bIns="46840"/>
          <a:lstStyle>
            <a:lvl1pPr marL="352425" indent="-352425"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大きく分けて２通り：</a:t>
            </a:r>
            <a:endParaRPr lang="en-US" altLang="ja-JP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</a:t>
            </a:r>
            <a:r>
              <a:rPr lang="en-US" altLang="ja-JP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85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 decay</a:t>
            </a:r>
          </a:p>
          <a:p>
            <a:pPr marL="0" indent="0">
              <a:buNone/>
              <a:defRPr/>
            </a:pP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altLang="ja-JP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84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 detection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</a:t>
            </a:r>
            <a:r>
              <a:rPr lang="en-US" altLang="ja-JP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84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</a:t>
            </a: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：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stable</a:t>
            </a: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）</a:t>
            </a:r>
            <a:endParaRPr lang="en-US" altLang="ja-JP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altLang="ja-JP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altLang="ja-JP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85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 decay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：</a:t>
            </a:r>
            <a:r>
              <a:rPr lang="ja-JP" altLang="en-US" sz="2800" dirty="0" smtClean="0">
                <a:solidFill>
                  <a:srgbClr val="FF0000"/>
                </a:solidFill>
              </a:rPr>
              <a:t>遅延同時計測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XMASS 835 kg </a:t>
            </a:r>
            <a:r>
              <a:rPr lang="en-US" altLang="ja-JP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LXe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Kr/Xe = 1 ppt,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ja-JP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85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Kr/Kr = 1×10</a:t>
            </a:r>
            <a:r>
              <a:rPr lang="ja-JP" altLang="en-US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－</a:t>
            </a:r>
            <a:r>
              <a:rPr lang="en-US" altLang="ja-JP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r>
              <a:rPr lang="ja-JP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を仮定</a:t>
            </a:r>
            <a:endParaRPr lang="en-US" altLang="ja-JP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　　</a:t>
            </a:r>
            <a:r>
              <a:rPr lang="en-US" altLang="ja-JP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85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 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は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~3.8×10</a:t>
            </a:r>
            <a:r>
              <a:rPr lang="en-US" altLang="ja-JP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atoms</a:t>
            </a:r>
          </a:p>
          <a:p>
            <a:pPr marL="0" indent="0">
              <a:buNone/>
              <a:defRPr/>
            </a:pP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　　</a:t>
            </a:r>
            <a:r>
              <a:rPr lang="en-US" altLang="ja-JP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85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 decay 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は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~7 day</a:t>
            </a:r>
            <a:r>
              <a:rPr lang="ja-JP" altLang="en-US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－</a:t>
            </a:r>
            <a:r>
              <a:rPr lang="en-US" altLang="ja-JP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うち、遅延同時計測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~0.03 day</a:t>
            </a:r>
            <a:r>
              <a:rPr lang="ja-JP" altLang="en-US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－</a:t>
            </a:r>
            <a:r>
              <a:rPr lang="en-US" altLang="ja-JP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  <a:p>
            <a:pPr marL="0" indent="0">
              <a:buNone/>
              <a:defRPr/>
            </a:pPr>
            <a:r>
              <a:rPr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⇒ </a:t>
            </a:r>
            <a:r>
              <a:rPr lang="en-US" altLang="ja-JP" sz="2400" b="1" u="sng" baseline="30000" dirty="0" smtClean="0">
                <a:solidFill>
                  <a:srgbClr val="0000FF"/>
                </a:solidFill>
              </a:rPr>
              <a:t>85</a:t>
            </a:r>
            <a:r>
              <a:rPr lang="en-US" altLang="ja-JP" sz="2400" b="1" u="sng" dirty="0" smtClean="0">
                <a:solidFill>
                  <a:srgbClr val="0000FF"/>
                </a:solidFill>
              </a:rPr>
              <a:t>Kr/Kr </a:t>
            </a:r>
            <a:r>
              <a:rPr lang="ja-JP" altLang="en-US" sz="2400" b="1" u="sng" dirty="0" smtClean="0">
                <a:solidFill>
                  <a:srgbClr val="0000FF"/>
                </a:solidFill>
              </a:rPr>
              <a:t>が既知であれば、</a:t>
            </a:r>
            <a:r>
              <a:rPr lang="en-US" altLang="ja-JP" sz="2400" b="1" u="sng" baseline="30000" dirty="0" smtClean="0">
                <a:solidFill>
                  <a:srgbClr val="0000FF"/>
                </a:solidFill>
              </a:rPr>
              <a:t>84</a:t>
            </a:r>
            <a:r>
              <a:rPr lang="en-US" altLang="ja-JP" sz="2400" b="1" u="sng" dirty="0" smtClean="0">
                <a:solidFill>
                  <a:srgbClr val="0000FF"/>
                </a:solidFill>
              </a:rPr>
              <a:t>Kr</a:t>
            </a:r>
            <a:r>
              <a:rPr lang="ja-JP" altLang="en-US" sz="2400" b="1" u="sng" dirty="0" smtClean="0">
                <a:solidFill>
                  <a:srgbClr val="0000FF"/>
                </a:solidFill>
              </a:rPr>
              <a:t>検出の方が迅速</a:t>
            </a:r>
            <a:r>
              <a:rPr lang="ja-JP" altLang="en-US" sz="2400" b="1" u="sng" dirty="0">
                <a:solidFill>
                  <a:srgbClr val="0000FF"/>
                </a:solidFill>
              </a:rPr>
              <a:t>で</a:t>
            </a:r>
            <a:r>
              <a:rPr lang="ja-JP" altLang="en-US" sz="2400" b="1" u="sng" dirty="0" smtClean="0">
                <a:solidFill>
                  <a:srgbClr val="0000FF"/>
                </a:solidFill>
              </a:rPr>
              <a:t>感度が良い</a:t>
            </a:r>
            <a:r>
              <a:rPr lang="en-US" altLang="ja-JP" sz="2400" b="1" u="sng" dirty="0" smtClean="0">
                <a:solidFill>
                  <a:srgbClr val="0000FF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en-US" altLang="ja-JP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altLang="ja-JP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84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 detection</a:t>
            </a: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：</a:t>
            </a:r>
            <a:r>
              <a:rPr lang="ja-JP" altLang="en-US" sz="2800" dirty="0" smtClean="0">
                <a:solidFill>
                  <a:srgbClr val="FF0000"/>
                </a:solidFill>
              </a:rPr>
              <a:t>質量分析、</a:t>
            </a:r>
            <a:r>
              <a:rPr lang="en-US" altLang="ja-JP" sz="2800" dirty="0" smtClean="0">
                <a:solidFill>
                  <a:srgbClr val="FF0000"/>
                </a:solidFill>
              </a:rPr>
              <a:t>atom trap 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etc.</a:t>
            </a:r>
          </a:p>
          <a:p>
            <a:pPr marL="0" indent="0">
              <a:buNone/>
              <a:defRPr/>
            </a:pP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　　</a:t>
            </a:r>
            <a:r>
              <a:rPr lang="ja-JP" altLang="en-US" sz="2400" dirty="0" smtClean="0">
                <a:solidFill>
                  <a:srgbClr val="0000FF"/>
                </a:solidFill>
              </a:rPr>
              <a:t>レーザー共鳴イオン化質量分析法（</a:t>
            </a:r>
            <a:r>
              <a:rPr lang="en-US" altLang="ja-JP" sz="2400" dirty="0" smtClean="0">
                <a:solidFill>
                  <a:srgbClr val="0000FF"/>
                </a:solidFill>
              </a:rPr>
              <a:t>RIMS</a:t>
            </a:r>
            <a:r>
              <a:rPr lang="ja-JP" altLang="en-US" sz="2400" dirty="0" smtClean="0">
                <a:solidFill>
                  <a:srgbClr val="0000FF"/>
                </a:solidFill>
              </a:rPr>
              <a:t>）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も</a:t>
            </a:r>
            <a:r>
              <a:rPr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質量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分析</a:t>
            </a:r>
            <a:endParaRPr lang="en-US" altLang="ja-JP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317" y="1496987"/>
            <a:ext cx="3009524" cy="1800000"/>
          </a:xfrm>
          <a:prstGeom prst="rect">
            <a:avLst/>
          </a:prstGeom>
        </p:spPr>
      </p:pic>
      <p:sp>
        <p:nvSpPr>
          <p:cNvPr id="11" name="左中かっこ 10"/>
          <p:cNvSpPr/>
          <p:nvPr/>
        </p:nvSpPr>
        <p:spPr bwMode="auto">
          <a:xfrm>
            <a:off x="1105786" y="1957663"/>
            <a:ext cx="138223" cy="859966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AutoShape 4"/>
          <p:cNvSpPr>
            <a:spLocks noChangeAspect="1" noChangeArrowheads="1"/>
          </p:cNvSpPr>
          <p:nvPr/>
        </p:nvSpPr>
        <p:spPr bwMode="auto">
          <a:xfrm rot="16200000">
            <a:off x="1323447" y="4133778"/>
            <a:ext cx="103187" cy="215900"/>
          </a:xfrm>
          <a:prstGeom prst="flowChartMerg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13" name="AutoShape 4"/>
          <p:cNvSpPr>
            <a:spLocks noChangeAspect="1" noChangeArrowheads="1"/>
          </p:cNvSpPr>
          <p:nvPr/>
        </p:nvSpPr>
        <p:spPr bwMode="auto">
          <a:xfrm rot="16200000">
            <a:off x="1322128" y="4562625"/>
            <a:ext cx="103187" cy="215900"/>
          </a:xfrm>
          <a:prstGeom prst="flowChartMerg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15" name="AutoShape 4"/>
          <p:cNvSpPr>
            <a:spLocks noChangeAspect="1" noChangeArrowheads="1"/>
          </p:cNvSpPr>
          <p:nvPr/>
        </p:nvSpPr>
        <p:spPr bwMode="auto">
          <a:xfrm rot="16200000">
            <a:off x="1321200" y="6139787"/>
            <a:ext cx="103187" cy="215900"/>
          </a:xfrm>
          <a:prstGeom prst="flowChartMerg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9312384" y="6834188"/>
            <a:ext cx="737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 smtClean="0"/>
              <a:t>補</a:t>
            </a:r>
            <a:r>
              <a:rPr lang="en-US" altLang="ja-JP" sz="1800" b="1" dirty="0" smtClean="0"/>
              <a:t>1</a:t>
            </a:r>
            <a:r>
              <a:rPr lang="en-US" altLang="ja-JP" sz="1800" b="1" dirty="0" smtClean="0"/>
              <a:t>/6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26094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8925"/>
            <a:ext cx="10080625" cy="1200150"/>
          </a:xfrm>
        </p:spPr>
        <p:txBody>
          <a:bodyPr/>
          <a:lstStyle/>
          <a:p>
            <a:r>
              <a:rPr lang="en-US" altLang="ja-JP" sz="4000" b="1" smtClean="0"/>
              <a:t>Liquid Xe (LXe) for dark matter search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3" y="1341438"/>
            <a:ext cx="6313487" cy="34956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ja-JP" sz="3200" dirty="0" smtClean="0"/>
              <a:t>Advantages of </a:t>
            </a:r>
            <a:r>
              <a:rPr lang="en-US" altLang="ja-JP" sz="3200" dirty="0" err="1" smtClean="0"/>
              <a:t>LXe</a:t>
            </a:r>
            <a:endParaRPr lang="en-US" altLang="ja-JP" sz="32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ja-JP" sz="2800" dirty="0" smtClean="0"/>
              <a:t>       High scintillation yields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ja-JP" altLang="en-US" sz="2800" dirty="0" smtClean="0"/>
              <a:t>       </a:t>
            </a:r>
            <a:r>
              <a:rPr lang="en-US" altLang="ja-JP" sz="2800" dirty="0" smtClean="0"/>
              <a:t>Self-shielding capability …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ja-JP" sz="12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ja-JP" sz="32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Since Xe is a noble gas,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ja-JP" sz="2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    </a:t>
            </a:r>
            <a:r>
              <a:rPr lang="en-US" altLang="ja-JP" sz="2800" b="1" baseline="30000" dirty="0" smtClean="0">
                <a:solidFill>
                  <a:srgbClr val="0000FF"/>
                </a:solidFill>
              </a:rPr>
              <a:t>85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Kr</a:t>
            </a:r>
            <a:r>
              <a:rPr lang="en-US" altLang="ja-JP" sz="2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: Q</a:t>
            </a:r>
            <a:r>
              <a:rPr lang="el-GR" altLang="ja-JP" sz="2800" baseline="-25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β</a:t>
            </a:r>
            <a:r>
              <a:rPr lang="ja-JP" altLang="en-US" sz="2800" baseline="-25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－</a:t>
            </a:r>
            <a:r>
              <a:rPr lang="en-US" altLang="ja-JP" sz="2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= 687 </a:t>
            </a:r>
            <a:r>
              <a:rPr lang="en-US" altLang="ja-JP" sz="2800" dirty="0" err="1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keV</a:t>
            </a:r>
            <a:endParaRPr lang="en-US" altLang="ja-JP" sz="2800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ja-JP" sz="2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   </a:t>
            </a:r>
            <a:r>
              <a:rPr lang="en-US" altLang="ja-JP" sz="2800" b="1" baseline="30000" dirty="0" smtClean="0">
                <a:solidFill>
                  <a:srgbClr val="0000FF"/>
                </a:solidFill>
              </a:rPr>
              <a:t>222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Rn</a:t>
            </a:r>
            <a:r>
              <a:rPr lang="en-US" altLang="ja-JP" sz="2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: </a:t>
            </a:r>
            <a:r>
              <a:rPr lang="el-GR" altLang="ja-JP" sz="2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β</a:t>
            </a:r>
            <a:r>
              <a:rPr lang="en-US" altLang="ja-JP" sz="2800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-</a:t>
            </a:r>
            <a:r>
              <a:rPr lang="en-US" altLang="ja-JP" sz="2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decay of </a:t>
            </a:r>
            <a:r>
              <a:rPr lang="en-US" altLang="ja-JP" sz="2800" baseline="30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214</a:t>
            </a:r>
            <a:r>
              <a:rPr lang="en-US" altLang="ja-JP" sz="28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Pb</a:t>
            </a:r>
            <a:endParaRPr lang="ja-JP" altLang="en-US" sz="2800" dirty="0" smtClean="0"/>
          </a:p>
        </p:txBody>
      </p:sp>
      <p:sp>
        <p:nvSpPr>
          <p:cNvPr id="9220" name="Rectangle 11"/>
          <p:cNvSpPr>
            <a:spLocks noChangeAspect="1" noChangeArrowheads="1"/>
          </p:cNvSpPr>
          <p:nvPr/>
        </p:nvSpPr>
        <p:spPr bwMode="auto">
          <a:xfrm>
            <a:off x="1031875" y="2022475"/>
            <a:ext cx="142875" cy="1444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9221" name="Rectangle 11"/>
          <p:cNvSpPr>
            <a:spLocks noChangeAspect="1" noChangeArrowheads="1"/>
          </p:cNvSpPr>
          <p:nvPr/>
        </p:nvSpPr>
        <p:spPr bwMode="auto">
          <a:xfrm>
            <a:off x="1035050" y="2493963"/>
            <a:ext cx="142875" cy="1428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pic>
        <p:nvPicPr>
          <p:cNvPr id="922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175" y="1536700"/>
            <a:ext cx="287972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4805363"/>
            <a:ext cx="28622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3"/>
          <p:cNvSpPr>
            <a:spLocks noChangeArrowheads="1"/>
          </p:cNvSpPr>
          <p:nvPr/>
        </p:nvSpPr>
        <p:spPr bwMode="auto">
          <a:xfrm>
            <a:off x="5030788" y="3665538"/>
            <a:ext cx="1570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400"/>
              </a:lnSpc>
              <a:defRPr/>
            </a:pP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major BG </a:t>
            </a:r>
          </a:p>
          <a:p>
            <a:pPr eaLnBrk="1" hangingPunct="1">
              <a:lnSpc>
                <a:spcPts val="2400"/>
              </a:lnSpc>
              <a:defRPr/>
            </a:pP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sources</a:t>
            </a:r>
            <a:endParaRPr lang="ja-JP" alt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25" name="左中かっこ 7"/>
          <p:cNvSpPr>
            <a:spLocks/>
          </p:cNvSpPr>
          <p:nvPr/>
        </p:nvSpPr>
        <p:spPr bwMode="auto">
          <a:xfrm flipH="1">
            <a:off x="4749800" y="3609975"/>
            <a:ext cx="260350" cy="808038"/>
          </a:xfrm>
          <a:prstGeom prst="leftBrace">
            <a:avLst>
              <a:gd name="adj1" fmla="val 8262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pic>
        <p:nvPicPr>
          <p:cNvPr id="922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530725"/>
            <a:ext cx="21367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円/楕円 6"/>
          <p:cNvSpPr>
            <a:spLocks noChangeArrowheads="1"/>
          </p:cNvSpPr>
          <p:nvPr/>
        </p:nvSpPr>
        <p:spPr bwMode="auto">
          <a:xfrm>
            <a:off x="1336675" y="6283325"/>
            <a:ext cx="1374775" cy="354013"/>
          </a:xfrm>
          <a:prstGeom prst="ellips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9228" name="正方形/長方形 3"/>
          <p:cNvSpPr>
            <a:spLocks noChangeArrowheads="1"/>
          </p:cNvSpPr>
          <p:nvPr/>
        </p:nvSpPr>
        <p:spPr bwMode="auto">
          <a:xfrm>
            <a:off x="7783513" y="2397125"/>
            <a:ext cx="1693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scintillation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9229" name="正方形/長方形 3"/>
          <p:cNvSpPr>
            <a:spLocks noChangeArrowheads="1"/>
          </p:cNvSpPr>
          <p:nvPr/>
        </p:nvSpPr>
        <p:spPr bwMode="auto">
          <a:xfrm>
            <a:off x="8545513" y="1231900"/>
            <a:ext cx="560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Xe</a:t>
            </a:r>
            <a:endParaRPr lang="ja-JP" altLang="en-US" sz="2400">
              <a:solidFill>
                <a:srgbClr val="FF0000"/>
              </a:solidFill>
            </a:endParaRPr>
          </a:p>
        </p:txBody>
      </p:sp>
      <p:sp>
        <p:nvSpPr>
          <p:cNvPr id="9232" name="正方形/長方形 3"/>
          <p:cNvSpPr>
            <a:spLocks noChangeArrowheads="1"/>
          </p:cNvSpPr>
          <p:nvPr/>
        </p:nvSpPr>
        <p:spPr bwMode="auto">
          <a:xfrm>
            <a:off x="5554663" y="2662238"/>
            <a:ext cx="45212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[http://www-sk.icrr.u-tokyo.ac.jp/xmass/detector-e.html]</a:t>
            </a:r>
            <a:endParaRPr lang="ja-JP" alt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33" name="正方形/長方形 3"/>
          <p:cNvSpPr>
            <a:spLocks noChangeArrowheads="1"/>
          </p:cNvSpPr>
          <p:nvPr/>
        </p:nvSpPr>
        <p:spPr bwMode="auto">
          <a:xfrm>
            <a:off x="5749925" y="6715125"/>
            <a:ext cx="34591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24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[http://en.wikipedia.org/wiki/Decay_chain]</a:t>
            </a:r>
            <a:endParaRPr lang="ja-JP" alt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グループ化 3"/>
          <p:cNvGrpSpPr>
            <a:grpSpLocks/>
          </p:cNvGrpSpPr>
          <p:nvPr/>
        </p:nvGrpSpPr>
        <p:grpSpPr bwMode="auto">
          <a:xfrm>
            <a:off x="4127500" y="5981700"/>
            <a:ext cx="1073150" cy="1123950"/>
            <a:chOff x="4042112" y="5992962"/>
            <a:chExt cx="1072939" cy="1123686"/>
          </a:xfrm>
        </p:grpSpPr>
        <p:sp>
          <p:nvSpPr>
            <p:cNvPr id="9247" name="円/楕円 19"/>
            <p:cNvSpPr>
              <a:spLocks noChangeArrowheads="1"/>
            </p:cNvSpPr>
            <p:nvPr/>
          </p:nvSpPr>
          <p:spPr bwMode="auto">
            <a:xfrm>
              <a:off x="4435638" y="5992962"/>
              <a:ext cx="395287" cy="396875"/>
            </a:xfrm>
            <a:prstGeom prst="ellipse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defTabSz="942975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defTabSz="942975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defTabSz="942975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defTabSz="942975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defTabSz="942975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  <p:grpSp>
          <p:nvGrpSpPr>
            <p:cNvPr id="9248" name="グループ化 2"/>
            <p:cNvGrpSpPr>
              <a:grpSpLocks/>
            </p:cNvGrpSpPr>
            <p:nvPr/>
          </p:nvGrpSpPr>
          <p:grpSpPr bwMode="auto">
            <a:xfrm>
              <a:off x="4042112" y="6350894"/>
              <a:ext cx="894638" cy="576904"/>
              <a:chOff x="7969176" y="4794581"/>
              <a:chExt cx="894638" cy="576904"/>
            </a:xfrm>
          </p:grpSpPr>
          <p:sp>
            <p:nvSpPr>
              <p:cNvPr id="9250" name="正方形/長方形 3"/>
              <p:cNvSpPr>
                <a:spLocks noChangeArrowheads="1"/>
              </p:cNvSpPr>
              <p:nvPr/>
            </p:nvSpPr>
            <p:spPr bwMode="auto">
              <a:xfrm>
                <a:off x="7969176" y="4902123"/>
                <a:ext cx="317716" cy="375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3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ts val="2400"/>
                  </a:lnSpc>
                  <a:spcBef>
                    <a:spcPct val="0"/>
                  </a:spcBef>
                  <a:buFontTx/>
                  <a:buNone/>
                </a:pPr>
                <a:r>
                  <a:rPr lang="el-GR" altLang="ja-JP" sz="1800">
                    <a:solidFill>
                      <a:srgbClr val="FF0000"/>
                    </a:solidFill>
                  </a:rPr>
                  <a:t>β</a:t>
                </a:r>
                <a:endParaRPr lang="ja-JP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9251" name="正方形/長方形 3"/>
              <p:cNvSpPr>
                <a:spLocks noChangeArrowheads="1"/>
              </p:cNvSpPr>
              <p:nvPr/>
            </p:nvSpPr>
            <p:spPr bwMode="auto">
              <a:xfrm>
                <a:off x="8280000" y="4794581"/>
                <a:ext cx="583813" cy="369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3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ts val="24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rgbClr val="FF0000"/>
                    </a:solidFill>
                  </a:rPr>
                  <a:t>0.67</a:t>
                </a:r>
              </a:p>
            </p:txBody>
          </p:sp>
          <p:sp>
            <p:nvSpPr>
              <p:cNvPr id="9252" name="正方形/長方形 3"/>
              <p:cNvSpPr>
                <a:spLocks noChangeArrowheads="1"/>
              </p:cNvSpPr>
              <p:nvPr/>
            </p:nvSpPr>
            <p:spPr bwMode="auto">
              <a:xfrm>
                <a:off x="8280000" y="5001640"/>
                <a:ext cx="583814" cy="369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3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ts val="24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rgbClr val="FF0000"/>
                    </a:solidFill>
                  </a:rPr>
                  <a:t>0.73</a:t>
                </a:r>
                <a:endParaRPr lang="ja-JP" altLang="en-US" sz="1600">
                  <a:solidFill>
                    <a:srgbClr val="FF0000"/>
                  </a:solidFill>
                </a:endParaRPr>
              </a:p>
            </p:txBody>
          </p:sp>
          <p:sp>
            <p:nvSpPr>
              <p:cNvPr id="9253" name="左大かっこ 1"/>
              <p:cNvSpPr>
                <a:spLocks/>
              </p:cNvSpPr>
              <p:nvPr/>
            </p:nvSpPr>
            <p:spPr bwMode="auto">
              <a:xfrm>
                <a:off x="8269367" y="4881372"/>
                <a:ext cx="85541" cy="450128"/>
              </a:xfrm>
              <a:prstGeom prst="leftBracket">
                <a:avLst>
                  <a:gd name="adj" fmla="val 8332"/>
                </a:avLst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defTabSz="942975" eaLnBrk="0" hangingPunct="0">
                  <a:spcBef>
                    <a:spcPct val="20000"/>
                  </a:spcBef>
                  <a:buChar char="•"/>
                  <a:defRPr kumimoji="1" sz="33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defTabSz="942975" eaLnBrk="0" hangingPunct="0">
                  <a:spcBef>
                    <a:spcPct val="20000"/>
                  </a:spcBef>
                  <a:buChar char="–"/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defTabSz="942975" eaLnBrk="0" hangingPunct="0">
                  <a:spcBef>
                    <a:spcPct val="20000"/>
                  </a:spcBef>
                  <a:buChar char="•"/>
                  <a:defRPr kumimoji="1"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defTabSz="942975" eaLnBrk="0" hangingPunct="0">
                  <a:spcBef>
                    <a:spcPct val="20000"/>
                  </a:spcBef>
                  <a:buChar char="–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defTabSz="942975" eaLnBrk="0" hangingPunct="0">
                  <a:spcBef>
                    <a:spcPct val="20000"/>
                  </a:spcBef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429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429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429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4297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ja-JP" altLang="en-US" sz="1900"/>
              </a:p>
            </p:txBody>
          </p:sp>
        </p:grpSp>
        <p:sp>
          <p:nvSpPr>
            <p:cNvPr id="9249" name="正方形/長方形 3"/>
            <p:cNvSpPr>
              <a:spLocks noChangeArrowheads="1"/>
            </p:cNvSpPr>
            <p:nvPr/>
          </p:nvSpPr>
          <p:spPr bwMode="auto">
            <a:xfrm>
              <a:off x="4462308" y="6752638"/>
              <a:ext cx="652743" cy="364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ts val="24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400">
                  <a:solidFill>
                    <a:srgbClr val="FF0000"/>
                  </a:solidFill>
                </a:rPr>
                <a:t>[MeV]</a:t>
              </a:r>
              <a:endParaRPr lang="ja-JP" altLang="en-US" sz="140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グループ化 9"/>
          <p:cNvGrpSpPr>
            <a:grpSpLocks/>
          </p:cNvGrpSpPr>
          <p:nvPr/>
        </p:nvGrpSpPr>
        <p:grpSpPr bwMode="auto">
          <a:xfrm>
            <a:off x="6737350" y="3052763"/>
            <a:ext cx="3057525" cy="3217862"/>
            <a:chOff x="6768885" y="3170347"/>
            <a:chExt cx="3057156" cy="3217515"/>
          </a:xfrm>
        </p:grpSpPr>
        <p:grpSp>
          <p:nvGrpSpPr>
            <p:cNvPr id="9236" name="グループ化 2"/>
            <p:cNvGrpSpPr>
              <a:grpSpLocks/>
            </p:cNvGrpSpPr>
            <p:nvPr/>
          </p:nvGrpSpPr>
          <p:grpSpPr bwMode="auto">
            <a:xfrm>
              <a:off x="6768885" y="3507862"/>
              <a:ext cx="3057156" cy="2880000"/>
              <a:chOff x="6620023" y="3242037"/>
              <a:chExt cx="3057156" cy="2880000"/>
            </a:xfrm>
          </p:grpSpPr>
          <p:pic>
            <p:nvPicPr>
              <p:cNvPr id="9242" name="Picture 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0023" y="3242037"/>
                <a:ext cx="3057156" cy="288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円/楕円 57"/>
              <p:cNvSpPr/>
              <p:nvPr/>
            </p:nvSpPr>
            <p:spPr bwMode="auto">
              <a:xfrm>
                <a:off x="7735901" y="4039462"/>
                <a:ext cx="1031750" cy="1031764"/>
              </a:xfrm>
              <a:prstGeom prst="ellipse">
                <a:avLst/>
              </a:prstGeom>
              <a:solidFill>
                <a:srgbClr val="FF0000">
                  <a:alpha val="32000"/>
                </a:srgbClr>
              </a:solidFill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>
                  <a:defRPr/>
                </a:pPr>
                <a:endParaRPr kumimoji="0" altLang="en-U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244" name="オートシェイプ 17"/>
              <p:cNvSpPr>
                <a:spLocks/>
              </p:cNvSpPr>
              <p:nvPr/>
            </p:nvSpPr>
            <p:spPr bwMode="auto">
              <a:xfrm rot="-2225572">
                <a:off x="9054205" y="3725236"/>
                <a:ext cx="383165" cy="222271"/>
              </a:xfrm>
              <a:custGeom>
                <a:avLst/>
                <a:gdLst>
                  <a:gd name="T0" fmla="*/ 0 w 21597"/>
                  <a:gd name="T1" fmla="*/ 0 h 21574"/>
                  <a:gd name="T2" fmla="*/ 21597 w 21597"/>
                  <a:gd name="T3" fmla="*/ 21574 h 21574"/>
                </a:gdLst>
                <a:ahLst/>
                <a:cxnLst/>
                <a:rect l="T0" t="T1" r="T2" b="T3"/>
                <a:pathLst>
                  <a:path w="21597" h="21574">
                    <a:moveTo>
                      <a:pt x="0" y="0"/>
                    </a:moveTo>
                    <a:lnTo>
                      <a:pt x="21597" y="26"/>
                    </a:lnTo>
                    <a:lnTo>
                      <a:pt x="21600" y="21600"/>
                    </a:lnTo>
                    <a:lnTo>
                      <a:pt x="3" y="2157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462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3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/>
                  <a:t>PMT</a:t>
                </a:r>
                <a:endParaRPr lang="ja-JP" altLang="en-US" sz="1400"/>
              </a:p>
            </p:txBody>
          </p:sp>
          <p:sp>
            <p:nvSpPr>
              <p:cNvPr id="9245" name="オートシェイプ 17"/>
              <p:cNvSpPr>
                <a:spLocks/>
              </p:cNvSpPr>
              <p:nvPr/>
            </p:nvSpPr>
            <p:spPr bwMode="auto">
              <a:xfrm rot="-1260000">
                <a:off x="9207833" y="3999448"/>
                <a:ext cx="383165" cy="222271"/>
              </a:xfrm>
              <a:custGeom>
                <a:avLst/>
                <a:gdLst>
                  <a:gd name="T0" fmla="*/ 0 w 21597"/>
                  <a:gd name="T1" fmla="*/ 0 h 21574"/>
                  <a:gd name="T2" fmla="*/ 21597 w 21597"/>
                  <a:gd name="T3" fmla="*/ 21574 h 21574"/>
                </a:gdLst>
                <a:ahLst/>
                <a:cxnLst/>
                <a:rect l="T0" t="T1" r="T2" b="T3"/>
                <a:pathLst>
                  <a:path w="21597" h="21574">
                    <a:moveTo>
                      <a:pt x="0" y="0"/>
                    </a:moveTo>
                    <a:lnTo>
                      <a:pt x="21597" y="26"/>
                    </a:lnTo>
                    <a:lnTo>
                      <a:pt x="21600" y="21600"/>
                    </a:lnTo>
                    <a:lnTo>
                      <a:pt x="3" y="2157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462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3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/>
                  <a:t>PMT</a:t>
                </a:r>
                <a:endParaRPr lang="ja-JP" altLang="en-US" sz="1400"/>
              </a:p>
            </p:txBody>
          </p:sp>
          <p:sp>
            <p:nvSpPr>
              <p:cNvPr id="9246" name="オートシェイプ 17"/>
              <p:cNvSpPr>
                <a:spLocks/>
              </p:cNvSpPr>
              <p:nvPr/>
            </p:nvSpPr>
            <p:spPr bwMode="auto">
              <a:xfrm rot="-2940000">
                <a:off x="8869575" y="3521043"/>
                <a:ext cx="383165" cy="222271"/>
              </a:xfrm>
              <a:custGeom>
                <a:avLst/>
                <a:gdLst>
                  <a:gd name="T0" fmla="*/ 0 w 21597"/>
                  <a:gd name="T1" fmla="*/ 0 h 21574"/>
                  <a:gd name="T2" fmla="*/ 21597 w 21597"/>
                  <a:gd name="T3" fmla="*/ 21574 h 21574"/>
                </a:gdLst>
                <a:ahLst/>
                <a:cxnLst/>
                <a:rect l="T0" t="T1" r="T2" b="T3"/>
                <a:pathLst>
                  <a:path w="21597" h="21574">
                    <a:moveTo>
                      <a:pt x="0" y="0"/>
                    </a:moveTo>
                    <a:lnTo>
                      <a:pt x="21597" y="26"/>
                    </a:lnTo>
                    <a:lnTo>
                      <a:pt x="21600" y="21600"/>
                    </a:lnTo>
                    <a:lnTo>
                      <a:pt x="3" y="21574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462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3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/>
                  <a:t>PMT</a:t>
                </a:r>
                <a:endParaRPr lang="ja-JP" altLang="en-US" sz="1400"/>
              </a:p>
            </p:txBody>
          </p:sp>
        </p:grpSp>
        <p:cxnSp>
          <p:nvCxnSpPr>
            <p:cNvPr id="9237" name="直線矢印コネクタ 4"/>
            <p:cNvCxnSpPr>
              <a:cxnSpLocks noChangeShapeType="1"/>
            </p:cNvCxnSpPr>
            <p:nvPr/>
          </p:nvCxnSpPr>
          <p:spPr bwMode="auto">
            <a:xfrm>
              <a:off x="7891730" y="3740158"/>
              <a:ext cx="240492" cy="569952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8" name="正方形/長方形 8"/>
            <p:cNvSpPr>
              <a:spLocks noChangeArrowheads="1"/>
            </p:cNvSpPr>
            <p:nvPr/>
          </p:nvSpPr>
          <p:spPr bwMode="auto">
            <a:xfrm>
              <a:off x="7362343" y="3359897"/>
              <a:ext cx="855829" cy="364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algn="l" defTabSz="942975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defTabSz="942975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defTabSz="942975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defTabSz="942975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defTabSz="942975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  <p:grpSp>
          <p:nvGrpSpPr>
            <p:cNvPr id="9239" name="グループ化 7"/>
            <p:cNvGrpSpPr>
              <a:grpSpLocks/>
            </p:cNvGrpSpPr>
            <p:nvPr/>
          </p:nvGrpSpPr>
          <p:grpSpPr bwMode="auto">
            <a:xfrm>
              <a:off x="7340596" y="3170347"/>
              <a:ext cx="928459" cy="596013"/>
              <a:chOff x="7331999" y="3261165"/>
              <a:chExt cx="928459" cy="596013"/>
            </a:xfrm>
          </p:grpSpPr>
          <p:sp>
            <p:nvSpPr>
              <p:cNvPr id="9240" name="正方形/長方形 3"/>
              <p:cNvSpPr>
                <a:spLocks noChangeArrowheads="1"/>
              </p:cNvSpPr>
              <p:nvPr/>
            </p:nvSpPr>
            <p:spPr bwMode="auto">
              <a:xfrm>
                <a:off x="7332107" y="3261165"/>
                <a:ext cx="902811" cy="375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3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ts val="24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solidFill>
                      <a:srgbClr val="FF0000"/>
                    </a:solidFill>
                  </a:rPr>
                  <a:t>fiducial</a:t>
                </a:r>
              </a:p>
            </p:txBody>
          </p:sp>
          <p:sp>
            <p:nvSpPr>
              <p:cNvPr id="9241" name="正方形/長方形 3"/>
              <p:cNvSpPr>
                <a:spLocks noChangeArrowheads="1"/>
              </p:cNvSpPr>
              <p:nvPr/>
            </p:nvSpPr>
            <p:spPr bwMode="auto">
              <a:xfrm>
                <a:off x="7331999" y="3481434"/>
                <a:ext cx="928459" cy="375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3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9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5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1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lnSpc>
                    <a:spcPts val="24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solidFill>
                      <a:srgbClr val="FF0000"/>
                    </a:solidFill>
                  </a:rPr>
                  <a:t>volume</a:t>
                </a:r>
                <a:endParaRPr lang="ja-JP" altLang="en-US" sz="180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234" name="テキスト ボックス 5"/>
          <p:cNvSpPr txBox="1">
            <a:spLocks noChangeArrowheads="1"/>
          </p:cNvSpPr>
          <p:nvPr/>
        </p:nvSpPr>
        <p:spPr bwMode="auto">
          <a:xfrm>
            <a:off x="7234238" y="6199188"/>
            <a:ext cx="2289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self-shielding capability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/>
              <a:t>(XMASS geometry)</a:t>
            </a:r>
            <a:endParaRPr lang="ja-JP" altLang="en-US" sz="1600"/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9312384" y="6834188"/>
            <a:ext cx="737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 smtClean="0"/>
              <a:t>補</a:t>
            </a:r>
            <a:r>
              <a:rPr lang="en-US" altLang="ja-JP" sz="1800" b="1" dirty="0"/>
              <a:t>2</a:t>
            </a:r>
            <a:r>
              <a:rPr lang="en-US" altLang="ja-JP" sz="1800" b="1" dirty="0" smtClean="0"/>
              <a:t>/6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10291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smtClean="0">
                <a:solidFill>
                  <a:schemeClr val="tx1"/>
                </a:solidFill>
              </a:rPr>
              <a:t>Xe Distillation System (XMASS)</a:t>
            </a:r>
            <a:endParaRPr lang="ja-JP" altLang="en-US" b="1" smtClean="0">
              <a:solidFill>
                <a:schemeClr val="tx1"/>
              </a:solidFill>
            </a:endParaRPr>
          </a:p>
        </p:txBody>
      </p:sp>
      <p:sp>
        <p:nvSpPr>
          <p:cNvPr id="10243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20688" y="5737225"/>
            <a:ext cx="9659937" cy="1281113"/>
          </a:xfrm>
        </p:spPr>
        <p:txBody>
          <a:bodyPr/>
          <a:lstStyle/>
          <a:p>
            <a:endParaRPr lang="en-US" altLang="ja-JP" sz="1700" dirty="0" smtClean="0"/>
          </a:p>
          <a:p>
            <a:r>
              <a:rPr lang="en-US" altLang="ja-JP" sz="2200" dirty="0" smtClean="0"/>
              <a:t>1 ton </a:t>
            </a:r>
            <a:r>
              <a:rPr lang="en-US" altLang="ja-JP" sz="2200" dirty="0" err="1" smtClean="0"/>
              <a:t>LXe</a:t>
            </a:r>
            <a:r>
              <a:rPr lang="en-US" altLang="ja-JP" sz="2200" dirty="0" smtClean="0"/>
              <a:t> =  170 m</a:t>
            </a:r>
            <a:r>
              <a:rPr lang="en-US" altLang="ja-JP" sz="2200" baseline="30000" dirty="0" smtClean="0"/>
              <a:t>3 </a:t>
            </a:r>
            <a:r>
              <a:rPr lang="en-US" altLang="ja-JP" sz="2200" dirty="0" smtClean="0"/>
              <a:t> gas Xe</a:t>
            </a:r>
            <a:r>
              <a:rPr lang="en-US" altLang="ja-JP" sz="2200" baseline="30000" dirty="0" smtClean="0"/>
              <a:t> </a:t>
            </a:r>
            <a:r>
              <a:rPr lang="en-US" altLang="ja-JP" sz="2200" dirty="0" smtClean="0"/>
              <a:t>       Process speed: 4.7kg/</a:t>
            </a:r>
            <a:r>
              <a:rPr lang="en-US" altLang="ja-JP" sz="2200" dirty="0" err="1" smtClean="0"/>
              <a:t>hr</a:t>
            </a:r>
            <a:r>
              <a:rPr lang="en-US" altLang="ja-JP" sz="2200" dirty="0" smtClean="0"/>
              <a:t>  </a:t>
            </a:r>
            <a:r>
              <a:rPr lang="ja-JP" altLang="en-US" sz="2200" dirty="0" smtClean="0"/>
              <a:t>→</a:t>
            </a:r>
            <a:r>
              <a:rPr lang="en-US" altLang="ja-JP" sz="2200" dirty="0" smtClean="0"/>
              <a:t>  10 days</a:t>
            </a:r>
          </a:p>
          <a:p>
            <a:r>
              <a:rPr lang="en-US" altLang="ja-JP" sz="2200" dirty="0" smtClean="0"/>
              <a:t>Confirmed </a:t>
            </a:r>
            <a:r>
              <a:rPr lang="ja-JP" altLang="en-US" sz="2200" dirty="0" smtClean="0"/>
              <a:t>　</a:t>
            </a:r>
            <a:r>
              <a:rPr lang="en-US" altLang="ja-JP" sz="2200" dirty="0" smtClean="0"/>
              <a:t>Kr &lt; 2.7ppt  by  API-MS</a:t>
            </a:r>
          </a:p>
        </p:txBody>
      </p:sp>
      <p:grpSp>
        <p:nvGrpSpPr>
          <p:cNvPr id="10244" name="グループ化 8"/>
          <p:cNvGrpSpPr>
            <a:grpSpLocks/>
          </p:cNvGrpSpPr>
          <p:nvPr/>
        </p:nvGrpSpPr>
        <p:grpSpPr bwMode="auto">
          <a:xfrm>
            <a:off x="7510463" y="1558925"/>
            <a:ext cx="2301875" cy="3727450"/>
            <a:chOff x="7511123" y="1154763"/>
            <a:chExt cx="2301539" cy="3727591"/>
          </a:xfrm>
        </p:grpSpPr>
        <p:pic>
          <p:nvPicPr>
            <p:cNvPr id="10254" name="図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6" r="6670"/>
            <a:stretch>
              <a:fillRect/>
            </a:stretch>
          </p:blipFill>
          <p:spPr bwMode="auto">
            <a:xfrm>
              <a:off x="7577270" y="1219648"/>
              <a:ext cx="2235392" cy="3662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55" name="直線矢印コネクタ 25"/>
            <p:cNvCxnSpPr>
              <a:cxnSpLocks noChangeShapeType="1"/>
            </p:cNvCxnSpPr>
            <p:nvPr/>
          </p:nvCxnSpPr>
          <p:spPr bwMode="auto">
            <a:xfrm>
              <a:off x="7776951" y="1154763"/>
              <a:ext cx="7789" cy="3374656"/>
            </a:xfrm>
            <a:prstGeom prst="straightConnector1">
              <a:avLst/>
            </a:prstGeom>
            <a:noFill/>
            <a:ln w="57150" algn="ctr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56" name="四角形 5"/>
            <p:cNvSpPr>
              <a:spLocks/>
            </p:cNvSpPr>
            <p:nvPr/>
          </p:nvSpPr>
          <p:spPr bwMode="auto">
            <a:xfrm>
              <a:off x="7511123" y="2897112"/>
              <a:ext cx="56746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cs typeface="Helvetica" pitchFamily="34" charset="0"/>
                </a:rPr>
                <a:t> 4 m</a:t>
              </a:r>
              <a:r>
                <a:rPr lang="ja-JP" altLang="en-US" sz="2000">
                  <a:cs typeface="Helvetica" pitchFamily="34" charset="0"/>
                </a:rPr>
                <a:t> </a:t>
              </a:r>
              <a:endParaRPr lang="en-US" altLang="ja-JP" sz="2000">
                <a:cs typeface="Helvetica" pitchFamily="34" charset="0"/>
              </a:endParaRPr>
            </a:p>
          </p:txBody>
        </p:sp>
      </p:grpSp>
      <p:sp>
        <p:nvSpPr>
          <p:cNvPr id="10245" name="正方形/長方形 36"/>
          <p:cNvSpPr>
            <a:spLocks noChangeArrowheads="1"/>
          </p:cNvSpPr>
          <p:nvPr/>
        </p:nvSpPr>
        <p:spPr bwMode="auto">
          <a:xfrm>
            <a:off x="6354763" y="180975"/>
            <a:ext cx="36369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46" tIns="49373" rIns="98746" bIns="49373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ja-JP" sz="1700"/>
              <a:t>Astoparticle Physics 31, (2009) 290</a:t>
            </a:r>
            <a:endParaRPr lang="ja-JP" altLang="en-US" sz="1700"/>
          </a:p>
        </p:txBody>
      </p:sp>
      <p:sp>
        <p:nvSpPr>
          <p:cNvPr id="44" name="正方形/長方形 43"/>
          <p:cNvSpPr/>
          <p:nvPr/>
        </p:nvSpPr>
        <p:spPr>
          <a:xfrm>
            <a:off x="252413" y="1311275"/>
            <a:ext cx="6383337" cy="1066800"/>
          </a:xfrm>
          <a:prstGeom prst="rect">
            <a:avLst/>
          </a:prstGeom>
        </p:spPr>
        <p:txBody>
          <a:bodyPr lIns="98746" tIns="49373" rIns="98746" bIns="49373">
            <a:spAutoFit/>
          </a:bodyPr>
          <a:lstStyle/>
          <a:p>
            <a:pPr marL="370298" indent="-370298">
              <a:spcBef>
                <a:spcPct val="20000"/>
              </a:spcBef>
              <a:buFontTx/>
              <a:buChar char="•"/>
              <a:defRPr/>
            </a:pPr>
            <a:r>
              <a:rPr lang="en-US" altLang="ja-JP" sz="2200" kern="0" dirty="0"/>
              <a:t>Commercial “pure </a:t>
            </a:r>
            <a:r>
              <a:rPr lang="en-US" altLang="ja-JP" sz="2200" kern="0" dirty="0" err="1"/>
              <a:t>Xe</a:t>
            </a:r>
            <a:r>
              <a:rPr lang="en-US" altLang="ja-JP" sz="2200" kern="0" dirty="0"/>
              <a:t>” contains ~0.1ppm Kr</a:t>
            </a:r>
          </a:p>
          <a:p>
            <a:pPr marL="802312" lvl="1" indent="-308581">
              <a:spcBef>
                <a:spcPct val="20000"/>
              </a:spcBef>
              <a:buFontTx/>
              <a:buChar char="–"/>
              <a:defRPr/>
            </a:pPr>
            <a:r>
              <a:rPr lang="en-US" altLang="ja-JP" sz="1700" kern="0" baseline="30000" dirty="0"/>
              <a:t>85</a:t>
            </a:r>
            <a:r>
              <a:rPr lang="en-US" altLang="ja-JP" sz="1700" kern="0" dirty="0"/>
              <a:t>K / K = 1.2×10</a:t>
            </a:r>
            <a:r>
              <a:rPr lang="en-US" altLang="ja-JP" sz="1700" kern="0" baseline="30000" dirty="0"/>
              <a:t>-11</a:t>
            </a:r>
            <a:r>
              <a:rPr lang="en-US" altLang="ja-JP" sz="1700" kern="0" dirty="0"/>
              <a:t>      </a:t>
            </a:r>
            <a:r>
              <a:rPr lang="en-US" altLang="ja-JP" sz="1700" kern="0" dirty="0">
                <a:latin typeface="Symbol" pitchFamily="18" charset="2"/>
              </a:rPr>
              <a:t>t </a:t>
            </a:r>
            <a:r>
              <a:rPr lang="en-US" altLang="ja-JP" sz="1700" kern="0" dirty="0"/>
              <a:t>=10.8 year, Q</a:t>
            </a:r>
            <a:r>
              <a:rPr lang="en-US" altLang="ja-JP" sz="1700" kern="0" baseline="-25000" dirty="0"/>
              <a:t>β</a:t>
            </a:r>
            <a:r>
              <a:rPr lang="en-US" altLang="ja-JP" sz="1700" kern="0" dirty="0"/>
              <a:t> =  687keV</a:t>
            </a:r>
          </a:p>
          <a:p>
            <a:pPr marL="802312" lvl="1" indent="-308581">
              <a:spcBef>
                <a:spcPct val="20000"/>
              </a:spcBef>
              <a:buFontTx/>
              <a:buChar char="–"/>
              <a:defRPr/>
            </a:pPr>
            <a:r>
              <a:rPr lang="en-US" altLang="ja-JP" sz="1700" kern="0" dirty="0"/>
              <a:t>5 order reduction was indispensable.</a:t>
            </a:r>
          </a:p>
        </p:txBody>
      </p:sp>
      <p:sp>
        <p:nvSpPr>
          <p:cNvPr id="10247" name="テキスト ボックス 44"/>
          <p:cNvSpPr txBox="1">
            <a:spLocks noChangeArrowheads="1"/>
          </p:cNvSpPr>
          <p:nvPr/>
        </p:nvSpPr>
        <p:spPr bwMode="auto">
          <a:xfrm>
            <a:off x="563563" y="4522788"/>
            <a:ext cx="186531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46" tIns="49373" rIns="98746" bIns="49373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900"/>
              <a:t>We established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900"/>
              <a:t>Xe purification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900"/>
              <a:t>by distillation </a:t>
            </a:r>
            <a:endParaRPr lang="ja-JP" altLang="en-US" sz="1900"/>
          </a:p>
        </p:txBody>
      </p:sp>
      <p:grpSp>
        <p:nvGrpSpPr>
          <p:cNvPr id="10248" name="グループ化 7"/>
          <p:cNvGrpSpPr>
            <a:grpSpLocks/>
          </p:cNvGrpSpPr>
          <p:nvPr/>
        </p:nvGrpSpPr>
        <p:grpSpPr bwMode="auto">
          <a:xfrm>
            <a:off x="2625725" y="2473325"/>
            <a:ext cx="4668838" cy="3500438"/>
            <a:chOff x="2626253" y="2048785"/>
            <a:chExt cx="4667693" cy="3499800"/>
          </a:xfrm>
        </p:grpSpPr>
        <p:pic>
          <p:nvPicPr>
            <p:cNvPr id="1025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167" y="2229639"/>
              <a:ext cx="4587178" cy="3316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53" name="角丸四角形 2"/>
            <p:cNvSpPr>
              <a:spLocks noChangeArrowheads="1"/>
            </p:cNvSpPr>
            <p:nvPr/>
          </p:nvSpPr>
          <p:spPr bwMode="auto">
            <a:xfrm>
              <a:off x="2626253" y="2048785"/>
              <a:ext cx="4667693" cy="3499800"/>
            </a:xfrm>
            <a:prstGeom prst="roundRect">
              <a:avLst>
                <a:gd name="adj" fmla="val 16667"/>
              </a:avLst>
            </a:prstGeom>
            <a:noFill/>
            <a:ln w="317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defTabSz="942975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defTabSz="942975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defTabSz="942975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defTabSz="942975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defTabSz="942975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</p:grpSp>
      <p:pic>
        <p:nvPicPr>
          <p:cNvPr id="10249" name="Picture 1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2798763"/>
            <a:ext cx="1792287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" name="AutoShape 4"/>
          <p:cNvSpPr>
            <a:spLocks noChangeArrowheads="1"/>
          </p:cNvSpPr>
          <p:nvPr/>
        </p:nvSpPr>
        <p:spPr bwMode="auto">
          <a:xfrm rot="5400000">
            <a:off x="1327151" y="4041775"/>
            <a:ext cx="349250" cy="422275"/>
          </a:xfrm>
          <a:prstGeom prst="rightArrow">
            <a:avLst>
              <a:gd name="adj1" fmla="val 50000"/>
              <a:gd name="adj2" fmla="val 64606"/>
            </a:avLst>
          </a:prstGeom>
          <a:solidFill>
            <a:schemeClr val="accent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312384" y="6834188"/>
            <a:ext cx="737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 smtClean="0"/>
              <a:t>補</a:t>
            </a:r>
            <a:r>
              <a:rPr lang="en-US" altLang="ja-JP" sz="1800" b="1" dirty="0"/>
              <a:t>3</a:t>
            </a:r>
            <a:r>
              <a:rPr lang="en-US" altLang="ja-JP" sz="1800" b="1" dirty="0" smtClean="0"/>
              <a:t>/6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20687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346200"/>
            <a:ext cx="8639175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b="1" dirty="0" smtClean="0"/>
              <a:t>Overview </a:t>
            </a:r>
            <a:r>
              <a:rPr lang="en-US" altLang="ja-JP" sz="4000" b="1" dirty="0" smtClean="0"/>
              <a:t>of the laser system</a:t>
            </a:r>
            <a:endParaRPr lang="ja-JP" altLang="en-US" sz="4000" b="1" dirty="0" smtClean="0"/>
          </a:p>
        </p:txBody>
      </p:sp>
      <p:grpSp>
        <p:nvGrpSpPr>
          <p:cNvPr id="15364" name="グループ化 3"/>
          <p:cNvGrpSpPr>
            <a:grpSpLocks/>
          </p:cNvGrpSpPr>
          <p:nvPr/>
        </p:nvGrpSpPr>
        <p:grpSpPr bwMode="auto">
          <a:xfrm>
            <a:off x="201613" y="3094038"/>
            <a:ext cx="4700587" cy="1641475"/>
            <a:chOff x="201561" y="3094038"/>
            <a:chExt cx="4700588" cy="1641042"/>
          </a:xfrm>
        </p:grpSpPr>
        <p:sp>
          <p:nvSpPr>
            <p:cNvPr id="17438" name="角丸四角形 4"/>
            <p:cNvSpPr>
              <a:spLocks noChangeArrowheads="1"/>
            </p:cNvSpPr>
            <p:nvPr/>
          </p:nvSpPr>
          <p:spPr bwMode="auto">
            <a:xfrm>
              <a:off x="201561" y="3094038"/>
              <a:ext cx="4700588" cy="1292982"/>
            </a:xfrm>
            <a:prstGeom prst="roundRect">
              <a:avLst>
                <a:gd name="adj" fmla="val 16667"/>
              </a:avLst>
            </a:prstGeom>
            <a:noFill/>
            <a:ln w="31750" algn="ctr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defTabSz="942975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defTabSz="942975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defTabSz="942975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defTabSz="942975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defTabSz="942975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  <p:sp>
          <p:nvSpPr>
            <p:cNvPr id="17439" name="テキスト ボックス 5"/>
            <p:cNvSpPr txBox="1">
              <a:spLocks noChangeArrowheads="1"/>
            </p:cNvSpPr>
            <p:nvPr/>
          </p:nvSpPr>
          <p:spPr bwMode="auto">
            <a:xfrm>
              <a:off x="441264" y="4365748"/>
              <a:ext cx="9541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1. OPG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4902200" y="3625850"/>
            <a:ext cx="1743075" cy="1316038"/>
            <a:chOff x="4902149" y="3625850"/>
            <a:chExt cx="1743075" cy="1315482"/>
          </a:xfrm>
        </p:grpSpPr>
        <p:sp>
          <p:nvSpPr>
            <p:cNvPr id="17436" name="角丸四角形 9"/>
            <p:cNvSpPr>
              <a:spLocks noChangeArrowheads="1"/>
            </p:cNvSpPr>
            <p:nvPr/>
          </p:nvSpPr>
          <p:spPr bwMode="auto">
            <a:xfrm>
              <a:off x="4902149" y="3625850"/>
              <a:ext cx="1743075" cy="989013"/>
            </a:xfrm>
            <a:prstGeom prst="roundRect">
              <a:avLst>
                <a:gd name="adj" fmla="val 16667"/>
              </a:avLst>
            </a:prstGeom>
            <a:noFill/>
            <a:ln w="31750" algn="ctr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defTabSz="942975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defTabSz="942975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defTabSz="942975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defTabSz="942975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defTabSz="942975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  <p:sp>
          <p:nvSpPr>
            <p:cNvPr id="17437" name="テキスト ボックス 10"/>
            <p:cNvSpPr txBox="1">
              <a:spLocks noChangeArrowheads="1"/>
            </p:cNvSpPr>
            <p:nvPr/>
          </p:nvSpPr>
          <p:spPr bwMode="auto">
            <a:xfrm>
              <a:off x="5068779" y="4572000"/>
              <a:ext cx="911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2. OPA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6507163" y="3743325"/>
            <a:ext cx="1392237" cy="1751013"/>
            <a:chOff x="6507111" y="3743325"/>
            <a:chExt cx="1392238" cy="1751492"/>
          </a:xfrm>
        </p:grpSpPr>
        <p:sp>
          <p:nvSpPr>
            <p:cNvPr id="17434" name="角丸四角形 9"/>
            <p:cNvSpPr>
              <a:spLocks noChangeArrowheads="1"/>
            </p:cNvSpPr>
            <p:nvPr/>
          </p:nvSpPr>
          <p:spPr bwMode="auto">
            <a:xfrm>
              <a:off x="6648399" y="3743325"/>
              <a:ext cx="1250950" cy="1392238"/>
            </a:xfrm>
            <a:prstGeom prst="roundRect">
              <a:avLst>
                <a:gd name="adj" fmla="val 16667"/>
              </a:avLst>
            </a:prstGeom>
            <a:noFill/>
            <a:ln w="31750" algn="ctr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defTabSz="942975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defTabSz="942975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defTabSz="942975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defTabSz="942975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defTabSz="942975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  <p:sp>
          <p:nvSpPr>
            <p:cNvPr id="17435" name="テキスト ボックス 10"/>
            <p:cNvSpPr txBox="1">
              <a:spLocks noChangeArrowheads="1"/>
            </p:cNvSpPr>
            <p:nvPr/>
          </p:nvSpPr>
          <p:spPr bwMode="auto">
            <a:xfrm>
              <a:off x="6507111" y="5124930"/>
              <a:ext cx="9159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3. SFG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</p:grpSp>
      <p:sp>
        <p:nvSpPr>
          <p:cNvPr id="17415" name="正方形/長方形 1"/>
          <p:cNvSpPr>
            <a:spLocks noChangeArrowheads="1"/>
          </p:cNvSpPr>
          <p:nvPr/>
        </p:nvSpPr>
        <p:spPr bwMode="auto">
          <a:xfrm>
            <a:off x="3295650" y="2352675"/>
            <a:ext cx="1228725" cy="238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grpSp>
        <p:nvGrpSpPr>
          <p:cNvPr id="4" name="グループ化 3"/>
          <p:cNvGrpSpPr>
            <a:grpSpLocks/>
          </p:cNvGrpSpPr>
          <p:nvPr/>
        </p:nvGrpSpPr>
        <p:grpSpPr bwMode="auto">
          <a:xfrm>
            <a:off x="7953375" y="3090863"/>
            <a:ext cx="2239963" cy="2386012"/>
            <a:chOff x="7953375" y="3027363"/>
            <a:chExt cx="2239963" cy="2386012"/>
          </a:xfrm>
        </p:grpSpPr>
        <p:sp>
          <p:nvSpPr>
            <p:cNvPr id="17429" name="テキスト ボックス 5"/>
            <p:cNvSpPr txBox="1">
              <a:spLocks noChangeArrowheads="1"/>
            </p:cNvSpPr>
            <p:nvPr/>
          </p:nvSpPr>
          <p:spPr bwMode="auto">
            <a:xfrm>
              <a:off x="7953375" y="3027363"/>
              <a:ext cx="2011363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u="sng">
                  <a:solidFill>
                    <a:srgbClr val="FF0000"/>
                  </a:solidFill>
                </a:rPr>
                <a:t>1. OPG</a:t>
              </a:r>
              <a:r>
                <a:rPr lang="en-US" altLang="ja-JP" sz="1600">
                  <a:solidFill>
                    <a:srgbClr val="FF0000"/>
                  </a:solidFill>
                </a:rPr>
                <a:t>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rgbClr val="FF0000"/>
                  </a:solidFill>
                </a:rPr>
                <a:t>3-4 mJ at 530.2 nm</a:t>
              </a:r>
              <a:endParaRPr lang="ja-JP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17430" name="テキスト ボックス 5"/>
            <p:cNvSpPr txBox="1">
              <a:spLocks noChangeArrowheads="1"/>
            </p:cNvSpPr>
            <p:nvPr/>
          </p:nvSpPr>
          <p:spPr bwMode="auto">
            <a:xfrm>
              <a:off x="7953375" y="3929063"/>
              <a:ext cx="22399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u="sng">
                  <a:solidFill>
                    <a:srgbClr val="FF0000"/>
                  </a:solidFill>
                </a:rPr>
                <a:t>2. OPA</a:t>
              </a:r>
              <a:r>
                <a:rPr lang="en-US" altLang="ja-JP" sz="1600">
                  <a:solidFill>
                    <a:srgbClr val="FF0000"/>
                  </a:solidFill>
                </a:rPr>
                <a:t>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rgbClr val="FF0000"/>
                  </a:solidFill>
                </a:rPr>
                <a:t>40-50 mJ at 530.2 nm</a:t>
              </a:r>
              <a:endParaRPr lang="ja-JP" altLang="en-US" sz="1600">
                <a:solidFill>
                  <a:srgbClr val="FF0000"/>
                </a:solidFill>
              </a:endParaRPr>
            </a:p>
          </p:txBody>
        </p:sp>
        <p:sp>
          <p:nvSpPr>
            <p:cNvPr id="17431" name="テキスト ボックス 5"/>
            <p:cNvSpPr txBox="1">
              <a:spLocks noChangeArrowheads="1"/>
            </p:cNvSpPr>
            <p:nvPr/>
          </p:nvSpPr>
          <p:spPr bwMode="auto">
            <a:xfrm>
              <a:off x="7953375" y="4829175"/>
              <a:ext cx="20637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 u="sng">
                  <a:solidFill>
                    <a:srgbClr val="FF0000"/>
                  </a:solidFill>
                </a:rPr>
                <a:t>3. SFG</a:t>
              </a:r>
              <a:r>
                <a:rPr lang="en-US" altLang="ja-JP" sz="1600">
                  <a:solidFill>
                    <a:srgbClr val="FF0000"/>
                  </a:solidFill>
                </a:rPr>
                <a:t>: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rgbClr val="FF0000"/>
                  </a:solidFill>
                </a:rPr>
                <a:t>~10 mJ at 212.6 nm</a:t>
              </a:r>
              <a:endParaRPr lang="ja-JP" altLang="en-US" sz="1600">
                <a:solidFill>
                  <a:srgbClr val="FF0000"/>
                </a:solidFill>
              </a:endParaRPr>
            </a:p>
          </p:txBody>
        </p:sp>
        <p:cxnSp>
          <p:nvCxnSpPr>
            <p:cNvPr id="17432" name="直線矢印コネクタ 2"/>
            <p:cNvCxnSpPr>
              <a:cxnSpLocks noChangeShapeType="1"/>
            </p:cNvCxnSpPr>
            <p:nvPr/>
          </p:nvCxnSpPr>
          <p:spPr bwMode="auto">
            <a:xfrm rot="10800000" flipV="1">
              <a:off x="8496300" y="3629025"/>
              <a:ext cx="0" cy="287338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3" name="直線矢印コネクタ 2"/>
            <p:cNvCxnSpPr>
              <a:cxnSpLocks noChangeShapeType="1"/>
            </p:cNvCxnSpPr>
            <p:nvPr/>
          </p:nvCxnSpPr>
          <p:spPr bwMode="auto">
            <a:xfrm rot="10800000" flipV="1">
              <a:off x="8496300" y="4549775"/>
              <a:ext cx="0" cy="288925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3148013" y="1997075"/>
            <a:ext cx="4135437" cy="1684338"/>
            <a:chOff x="3148013" y="1997075"/>
            <a:chExt cx="4135437" cy="1684338"/>
          </a:xfrm>
        </p:grpSpPr>
        <p:sp>
          <p:nvSpPr>
            <p:cNvPr id="17422" name="テキスト ボックス 5"/>
            <p:cNvSpPr txBox="1">
              <a:spLocks noChangeArrowheads="1"/>
            </p:cNvSpPr>
            <p:nvPr/>
          </p:nvSpPr>
          <p:spPr bwMode="auto">
            <a:xfrm>
              <a:off x="3148013" y="1997075"/>
              <a:ext cx="13763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u="sng">
                  <a:solidFill>
                    <a:srgbClr val="0000FF"/>
                  </a:solidFill>
                </a:rPr>
                <a:t>Nd:YAG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600" b="1" u="sng">
                  <a:solidFill>
                    <a:srgbClr val="0000FF"/>
                  </a:solidFill>
                </a:rPr>
                <a:t>（</a:t>
              </a:r>
              <a:r>
                <a:rPr lang="en-US" altLang="ja-JP" sz="1600" b="1" u="sng">
                  <a:solidFill>
                    <a:srgbClr val="0000FF"/>
                  </a:solidFill>
                </a:rPr>
                <a:t>354.8 nm</a:t>
              </a:r>
              <a:r>
                <a:rPr lang="ja-JP" altLang="en-US" sz="1600" b="1" u="sng">
                  <a:solidFill>
                    <a:srgbClr val="0000FF"/>
                  </a:solidFill>
                </a:rPr>
                <a:t>）</a:t>
              </a:r>
              <a:endParaRPr lang="en-US" altLang="ja-JP" sz="1600" b="1" u="sng">
                <a:solidFill>
                  <a:srgbClr val="0000FF"/>
                </a:solidFill>
              </a:endParaRPr>
            </a:p>
          </p:txBody>
        </p:sp>
        <p:grpSp>
          <p:nvGrpSpPr>
            <p:cNvPr id="17423" name="グループ化 4"/>
            <p:cNvGrpSpPr>
              <a:grpSpLocks/>
            </p:cNvGrpSpPr>
            <p:nvPr/>
          </p:nvGrpSpPr>
          <p:grpSpPr bwMode="auto">
            <a:xfrm>
              <a:off x="3824288" y="2641600"/>
              <a:ext cx="3459162" cy="1039813"/>
              <a:chOff x="4175485" y="2637434"/>
              <a:chExt cx="3459370" cy="1039813"/>
            </a:xfrm>
          </p:grpSpPr>
          <p:cxnSp>
            <p:nvCxnSpPr>
              <p:cNvPr id="17424" name="直線矢印コネクタ 2"/>
              <p:cNvCxnSpPr>
                <a:cxnSpLocks noChangeShapeType="1"/>
              </p:cNvCxnSpPr>
              <p:nvPr/>
            </p:nvCxnSpPr>
            <p:spPr bwMode="auto">
              <a:xfrm>
                <a:off x="4175485" y="2637434"/>
                <a:ext cx="0" cy="395490"/>
              </a:xfrm>
              <a:prstGeom prst="straightConnector1">
                <a:avLst/>
              </a:prstGeom>
              <a:noFill/>
              <a:ln w="31750" algn="ctr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25" name="直線矢印コネクタ 21"/>
              <p:cNvCxnSpPr>
                <a:cxnSpLocks noChangeShapeType="1"/>
              </p:cNvCxnSpPr>
              <p:nvPr/>
            </p:nvCxnSpPr>
            <p:spPr bwMode="auto">
              <a:xfrm>
                <a:off x="6125008" y="2776349"/>
                <a:ext cx="0" cy="790979"/>
              </a:xfrm>
              <a:prstGeom prst="straightConnector1">
                <a:avLst/>
              </a:prstGeom>
              <a:noFill/>
              <a:ln w="31750" algn="ctr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26" name="直線矢印コネクタ 22"/>
              <p:cNvCxnSpPr>
                <a:cxnSpLocks noChangeShapeType="1"/>
              </p:cNvCxnSpPr>
              <p:nvPr/>
            </p:nvCxnSpPr>
            <p:spPr bwMode="auto">
              <a:xfrm>
                <a:off x="4189656" y="2782082"/>
                <a:ext cx="1944001" cy="0"/>
              </a:xfrm>
              <a:prstGeom prst="straightConnector1">
                <a:avLst/>
              </a:prstGeom>
              <a:noFill/>
              <a:ln w="3175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27" name="直線矢印コネクタ 24"/>
              <p:cNvCxnSpPr>
                <a:cxnSpLocks noChangeShapeType="1"/>
              </p:cNvCxnSpPr>
              <p:nvPr/>
            </p:nvCxnSpPr>
            <p:spPr bwMode="auto">
              <a:xfrm>
                <a:off x="7624765" y="3137943"/>
                <a:ext cx="0" cy="539304"/>
              </a:xfrm>
              <a:prstGeom prst="straightConnector1">
                <a:avLst/>
              </a:prstGeom>
              <a:noFill/>
              <a:ln w="31750" algn="ctr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28" name="直線矢印コネクタ 25"/>
              <p:cNvCxnSpPr>
                <a:cxnSpLocks noChangeShapeType="1"/>
              </p:cNvCxnSpPr>
              <p:nvPr/>
            </p:nvCxnSpPr>
            <p:spPr bwMode="auto">
              <a:xfrm>
                <a:off x="6133655" y="3134848"/>
                <a:ext cx="1501200" cy="0"/>
              </a:xfrm>
              <a:prstGeom prst="straightConnector1">
                <a:avLst/>
              </a:prstGeom>
              <a:noFill/>
              <a:ln w="3175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7418" name="正方形/長方形 1"/>
          <p:cNvSpPr>
            <a:spLocks noChangeArrowheads="1"/>
          </p:cNvSpPr>
          <p:nvPr/>
        </p:nvSpPr>
        <p:spPr bwMode="auto">
          <a:xfrm>
            <a:off x="6407150" y="5529263"/>
            <a:ext cx="2428875" cy="151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27" name="テキスト ボックス 5"/>
          <p:cNvSpPr txBox="1">
            <a:spLocks noChangeArrowheads="1"/>
          </p:cNvSpPr>
          <p:nvPr/>
        </p:nvSpPr>
        <p:spPr bwMode="auto">
          <a:xfrm>
            <a:off x="5321300" y="5551488"/>
            <a:ext cx="4232275" cy="1570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dirty="0" smtClean="0">
                <a:solidFill>
                  <a:srgbClr val="FF0000"/>
                </a:solidFill>
              </a:rPr>
              <a:t>OPG: Optical Parametric Generation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     [354.8 nm 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→ </a:t>
            </a: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530.2 nm + 1072.8 nm]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dirty="0" smtClean="0">
                <a:solidFill>
                  <a:srgbClr val="FF0000"/>
                </a:solidFill>
              </a:rPr>
              <a:t>OPA: Optical Parametric Amplification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[354.8 nm 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→ </a:t>
            </a: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530.2 nm + 1072.8 nm]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dirty="0" smtClean="0">
                <a:solidFill>
                  <a:srgbClr val="FF0000"/>
                </a:solidFill>
              </a:rPr>
              <a:t>SFG: Sum Frequency Generation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[354.8 nm + 530.2 nm 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→ </a:t>
            </a:r>
            <a:r>
              <a:rPr lang="en-US" altLang="ja-JP" sz="1600" dirty="0" smtClean="0">
                <a:solidFill>
                  <a:srgbClr val="0000FF"/>
                </a:solidFill>
              </a:rPr>
              <a:t>212.6 nm</a:t>
            </a: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]</a:t>
            </a:r>
          </a:p>
        </p:txBody>
      </p:sp>
      <p:sp>
        <p:nvSpPr>
          <p:cNvPr id="17420" name="正方形/長方形 1"/>
          <p:cNvSpPr>
            <a:spLocks noChangeArrowheads="1"/>
          </p:cNvSpPr>
          <p:nvPr/>
        </p:nvSpPr>
        <p:spPr bwMode="auto">
          <a:xfrm>
            <a:off x="292100" y="2544763"/>
            <a:ext cx="2749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rgbClr val="0000FF"/>
                </a:solidFill>
              </a:rPr>
              <a:t>pump: ~400 mJ at 354.8 nm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9312384" y="6844821"/>
            <a:ext cx="737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 smtClean="0"/>
              <a:t>補</a:t>
            </a:r>
            <a:r>
              <a:rPr lang="en-US" altLang="ja-JP" sz="1800" b="1" dirty="0"/>
              <a:t>4</a:t>
            </a:r>
            <a:r>
              <a:rPr lang="en-US" altLang="ja-JP" sz="1800" b="1" dirty="0" smtClean="0"/>
              <a:t>/6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9687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3338513"/>
            <a:ext cx="84423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8925"/>
            <a:ext cx="10080625" cy="1200150"/>
          </a:xfrm>
        </p:spPr>
        <p:txBody>
          <a:bodyPr/>
          <a:lstStyle/>
          <a:p>
            <a:r>
              <a:rPr lang="en-US" altLang="ja-JP" sz="4000" b="1" dirty="0" smtClean="0"/>
              <a:t>Optical </a:t>
            </a:r>
            <a:r>
              <a:rPr lang="en-US" altLang="ja-JP" sz="4000" b="1" dirty="0" smtClean="0"/>
              <a:t>Parametric Generation (OPG)</a:t>
            </a:r>
            <a:endParaRPr lang="ja-JP" altLang="en-US" sz="4000" b="1" dirty="0" smtClean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546100" y="1343025"/>
            <a:ext cx="95345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76" tIns="46840" rIns="93676" bIns="46840"/>
          <a:lstStyle>
            <a:lvl1pPr marL="352425" indent="-352425"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354.8 nm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(~30 </a:t>
            </a:r>
            <a:r>
              <a:rPr lang="en-US" altLang="ja-JP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mJ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5 ns) </a:t>
            </a: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→ 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530.2 nm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+ 1072.8 nm</a:t>
            </a:r>
          </a:p>
          <a:p>
            <a:pPr marL="0" indent="0">
              <a:buFontTx/>
              <a:buNone/>
              <a:defRPr/>
            </a:pPr>
            <a:endParaRPr lang="en-US" altLang="ja-JP" sz="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altLang="ja-JP" sz="2800" dirty="0" smtClean="0"/>
              <a:t>Single-pass, ECDL (CW) used as a seed source</a:t>
            </a:r>
          </a:p>
          <a:p>
            <a:pPr marL="0" indent="0">
              <a:buFontTx/>
              <a:buNone/>
              <a:defRPr/>
            </a:pPr>
            <a:endParaRPr lang="en-US" altLang="ja-JP" sz="300" dirty="0" smtClean="0"/>
          </a:p>
          <a:p>
            <a:pPr>
              <a:defRPr/>
            </a:pP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ECDL fine-tuned to 1072.8 nm </a:t>
            </a: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→ 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3-4 </a:t>
            </a:r>
            <a:r>
              <a:rPr lang="en-US" altLang="ja-JP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mJ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at 530.2 nm</a:t>
            </a:r>
            <a:endParaRPr lang="en-US" altLang="ja-JP" sz="2800" dirty="0" smtClean="0"/>
          </a:p>
        </p:txBody>
      </p:sp>
      <p:sp>
        <p:nvSpPr>
          <p:cNvPr id="2" name="正方形/長方形 13"/>
          <p:cNvSpPr>
            <a:spLocks noChangeArrowheads="1"/>
          </p:cNvSpPr>
          <p:nvPr/>
        </p:nvSpPr>
        <p:spPr bwMode="auto">
          <a:xfrm>
            <a:off x="7699375" y="5715000"/>
            <a:ext cx="95250" cy="447675"/>
          </a:xfrm>
          <a:prstGeom prst="rect">
            <a:avLst/>
          </a:prstGeom>
          <a:solidFill>
            <a:schemeClr val="accent1"/>
          </a:solidFill>
          <a:ln w="317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cxnSp>
        <p:nvCxnSpPr>
          <p:cNvPr id="18438" name="直線矢印コネクタ 15"/>
          <p:cNvCxnSpPr>
            <a:cxnSpLocks noChangeShapeType="1"/>
          </p:cNvCxnSpPr>
          <p:nvPr/>
        </p:nvCxnSpPr>
        <p:spPr bwMode="auto">
          <a:xfrm flipV="1">
            <a:off x="7878763" y="5942013"/>
            <a:ext cx="288925" cy="0"/>
          </a:xfrm>
          <a:prstGeom prst="straightConnector1">
            <a:avLst/>
          </a:prstGeom>
          <a:noFill/>
          <a:ln w="317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9" name="テキスト ボックス 20"/>
          <p:cNvSpPr txBox="1">
            <a:spLocks noChangeArrowheads="1"/>
          </p:cNvSpPr>
          <p:nvPr/>
        </p:nvSpPr>
        <p:spPr bwMode="auto">
          <a:xfrm>
            <a:off x="7421563" y="6232525"/>
            <a:ext cx="6715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en-US" altLang="ja-JP" sz="1400" b="1"/>
              <a:t>burn </a:t>
            </a:r>
          </a:p>
          <a:p>
            <a:pPr algn="ctr" eaLnBrk="1" hangingPunct="1"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en-US" altLang="ja-JP" sz="1400" b="1"/>
              <a:t>paper</a:t>
            </a:r>
            <a:endParaRPr lang="ja-JP" altLang="en-US" sz="1400" b="1"/>
          </a:p>
        </p:txBody>
      </p:sp>
      <p:sp>
        <p:nvSpPr>
          <p:cNvPr id="18440" name="テキスト ボックス 5"/>
          <p:cNvSpPr txBox="1">
            <a:spLocks noChangeArrowheads="1"/>
          </p:cNvSpPr>
          <p:nvPr/>
        </p:nvSpPr>
        <p:spPr bwMode="auto">
          <a:xfrm>
            <a:off x="630238" y="5753100"/>
            <a:ext cx="2051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~60 mW, tunable,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&lt;1 MHz (1 ms)</a:t>
            </a:r>
          </a:p>
        </p:txBody>
      </p:sp>
      <p:grpSp>
        <p:nvGrpSpPr>
          <p:cNvPr id="18441" name="グループ化 1"/>
          <p:cNvGrpSpPr>
            <a:grpSpLocks/>
          </p:cNvGrpSpPr>
          <p:nvPr/>
        </p:nvGrpSpPr>
        <p:grpSpPr bwMode="auto">
          <a:xfrm>
            <a:off x="8259763" y="5030788"/>
            <a:ext cx="1789112" cy="1800225"/>
            <a:chOff x="8260126" y="5030001"/>
            <a:chExt cx="1789410" cy="1801012"/>
          </a:xfrm>
        </p:grpSpPr>
        <p:sp>
          <p:nvSpPr>
            <p:cNvPr id="18445" name="テキスト ボックス 28"/>
            <p:cNvSpPr txBox="1">
              <a:spLocks noChangeArrowheads="1"/>
            </p:cNvSpPr>
            <p:nvPr/>
          </p:nvSpPr>
          <p:spPr bwMode="auto">
            <a:xfrm>
              <a:off x="9074031" y="5040611"/>
              <a:ext cx="845103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600" b="1" u="sng">
                  <a:solidFill>
                    <a:srgbClr val="FF0000"/>
                  </a:solidFill>
                </a:rPr>
                <a:t>seeder</a:t>
              </a:r>
              <a:endParaRPr lang="ja-JP" altLang="en-US" sz="1600" b="1" u="sng">
                <a:solidFill>
                  <a:srgbClr val="FF0000"/>
                </a:solidFill>
              </a:endParaRPr>
            </a:p>
          </p:txBody>
        </p:sp>
        <p:pic>
          <p:nvPicPr>
            <p:cNvPr id="18446" name="図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0126" y="5030001"/>
              <a:ext cx="619200" cy="180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左中かっこ 2"/>
            <p:cNvSpPr>
              <a:spLocks/>
            </p:cNvSpPr>
            <p:nvPr/>
          </p:nvSpPr>
          <p:spPr bwMode="auto">
            <a:xfrm flipH="1">
              <a:off x="8909491" y="5155469"/>
              <a:ext cx="249268" cy="1091089"/>
            </a:xfrm>
            <a:prstGeom prst="leftBrace">
              <a:avLst>
                <a:gd name="adj1" fmla="val 8349"/>
                <a:gd name="adj2" fmla="val 50000"/>
              </a:avLst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defTabSz="942975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defTabSz="942975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defTabSz="942975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defTabSz="942975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defTabSz="942975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  <p:sp>
          <p:nvSpPr>
            <p:cNvPr id="18448" name="左中かっこ 29"/>
            <p:cNvSpPr>
              <a:spLocks/>
            </p:cNvSpPr>
            <p:nvPr/>
          </p:nvSpPr>
          <p:spPr bwMode="auto">
            <a:xfrm flipH="1">
              <a:off x="8912667" y="6294203"/>
              <a:ext cx="252443" cy="382755"/>
            </a:xfrm>
            <a:prstGeom prst="leftBrace">
              <a:avLst>
                <a:gd name="adj1" fmla="val 8318"/>
                <a:gd name="adj2" fmla="val 50000"/>
              </a:avLst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defTabSz="942975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defTabSz="942975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defTabSz="942975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defTabSz="942975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defTabSz="942975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  <p:sp>
          <p:nvSpPr>
            <p:cNvPr id="18449" name="テキスト ボックス 28"/>
            <p:cNvSpPr txBox="1">
              <a:spLocks noChangeArrowheads="1"/>
            </p:cNvSpPr>
            <p:nvPr/>
          </p:nvSpPr>
          <p:spPr bwMode="auto">
            <a:xfrm>
              <a:off x="9136521" y="5556646"/>
              <a:ext cx="596637" cy="29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FF0000"/>
                  </a:solidFill>
                </a:rPr>
                <a:t>with</a:t>
              </a:r>
              <a:endParaRPr lang="ja-JP" alt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18450" name="テキスト ボックス 28"/>
            <p:cNvSpPr txBox="1">
              <a:spLocks noChangeArrowheads="1"/>
            </p:cNvSpPr>
            <p:nvPr/>
          </p:nvSpPr>
          <p:spPr bwMode="auto">
            <a:xfrm>
              <a:off x="9133791" y="6335977"/>
              <a:ext cx="915745" cy="297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lnSpc>
                  <a:spcPts val="16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600" b="1">
                  <a:solidFill>
                    <a:srgbClr val="FF0000"/>
                  </a:solidFill>
                </a:rPr>
                <a:t>without</a:t>
              </a:r>
              <a:endParaRPr lang="ja-JP" altLang="en-US" sz="1600" b="1">
                <a:solidFill>
                  <a:srgbClr val="FF0000"/>
                </a:solidFill>
              </a:endParaRPr>
            </a:p>
          </p:txBody>
        </p:sp>
      </p:grpSp>
      <p:sp>
        <p:nvSpPr>
          <p:cNvPr id="18442" name="テキスト ボックス 5"/>
          <p:cNvSpPr txBox="1">
            <a:spLocks noChangeArrowheads="1"/>
          </p:cNvSpPr>
          <p:nvPr/>
        </p:nvSpPr>
        <p:spPr bwMode="auto">
          <a:xfrm>
            <a:off x="4618038" y="6045200"/>
            <a:ext cx="195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wavelength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conversion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(~10% efficiency)</a:t>
            </a:r>
          </a:p>
        </p:txBody>
      </p:sp>
      <p:sp>
        <p:nvSpPr>
          <p:cNvPr id="18443" name="テキスト ボックス 5"/>
          <p:cNvSpPr txBox="1">
            <a:spLocks noChangeArrowheads="1"/>
          </p:cNvSpPr>
          <p:nvPr/>
        </p:nvSpPr>
        <p:spPr bwMode="auto">
          <a:xfrm>
            <a:off x="804863" y="3760788"/>
            <a:ext cx="1749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u="sng">
                <a:solidFill>
                  <a:srgbClr val="0000FF"/>
                </a:solidFill>
              </a:rPr>
              <a:t>External-Cavity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u="sng">
                <a:solidFill>
                  <a:srgbClr val="0000FF"/>
                </a:solidFill>
              </a:rPr>
              <a:t>Diode Laser</a:t>
            </a:r>
            <a:endParaRPr lang="en-US" altLang="ja-JP" sz="1800">
              <a:solidFill>
                <a:srgbClr val="0000FF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312384" y="6834188"/>
            <a:ext cx="737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 smtClean="0"/>
              <a:t>補</a:t>
            </a:r>
            <a:r>
              <a:rPr lang="en-US" altLang="ja-JP" sz="1800" b="1" dirty="0"/>
              <a:t>5</a:t>
            </a:r>
            <a:r>
              <a:rPr lang="en-US" altLang="ja-JP" sz="1800" b="1" dirty="0" smtClean="0"/>
              <a:t>/6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6974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smtClean="0"/>
              <a:t>Outline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517650"/>
            <a:ext cx="9272588" cy="5200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3200" b="1" dirty="0" smtClean="0">
                <a:solidFill>
                  <a:srgbClr val="0000FF"/>
                </a:solidFill>
              </a:rPr>
              <a:t>Xe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を用いた暗黒物質探索における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Rn, Kr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不純物</a:t>
            </a:r>
            <a:endParaRPr lang="en-US" altLang="ja-JP" sz="3200" b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800" dirty="0" smtClean="0">
                <a:solidFill>
                  <a:srgbClr val="000000"/>
                </a:solidFill>
              </a:rPr>
              <a:t>　  ＊ </a:t>
            </a:r>
            <a:r>
              <a:rPr lang="ja-JP" altLang="en-US" sz="2800" b="1" u="sng" dirty="0" smtClean="0">
                <a:solidFill>
                  <a:srgbClr val="FF0000"/>
                </a:solidFill>
              </a:rPr>
              <a:t>レーザー共鳴イオン化</a:t>
            </a:r>
            <a:r>
              <a:rPr lang="ja-JP" altLang="en-US" sz="2800" dirty="0" smtClean="0">
                <a:solidFill>
                  <a:srgbClr val="FF0000"/>
                </a:solidFill>
              </a:rPr>
              <a:t> </a:t>
            </a:r>
            <a:r>
              <a:rPr lang="ja-JP" altLang="en-US" sz="2800" dirty="0" smtClean="0"/>
              <a:t>を用いた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Rn</a:t>
            </a:r>
            <a:r>
              <a:rPr lang="ja-JP" altLang="en-US" sz="2800" dirty="0" smtClean="0"/>
              <a:t>除去、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Kr</a:t>
            </a:r>
            <a:r>
              <a:rPr lang="ja-JP" altLang="en-US" sz="2800" dirty="0" smtClean="0"/>
              <a:t>測定</a:t>
            </a:r>
            <a:endParaRPr lang="en-US" altLang="ja-JP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ja-JP" altLang="en-US" sz="1000" dirty="0" smtClean="0"/>
          </a:p>
          <a:p>
            <a:pPr>
              <a:lnSpc>
                <a:spcPct val="90000"/>
              </a:lnSpc>
            </a:pPr>
            <a:r>
              <a:rPr lang="ja-JP" altLang="en-US" sz="3200" b="1" dirty="0" smtClean="0">
                <a:solidFill>
                  <a:srgbClr val="0000FF"/>
                </a:solidFill>
              </a:rPr>
              <a:t>（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1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）空気中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Rn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を用いた共鳴イオン化観測</a:t>
            </a:r>
            <a:endParaRPr lang="en-US" altLang="ja-JP" sz="3200" b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ja-JP" altLang="en-US" sz="2800" dirty="0" smtClean="0"/>
              <a:t>　  ＊ 共鳴四波混合を用いた真空紫外光生成</a:t>
            </a:r>
            <a:endParaRPr lang="en-US" altLang="ja-JP" sz="28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ja-JP" altLang="en-US" sz="2800" dirty="0" smtClean="0"/>
              <a:t>　  ＊ </a:t>
            </a:r>
            <a:r>
              <a:rPr lang="en-US" altLang="ja-JP" sz="2800" dirty="0" smtClean="0"/>
              <a:t>Xe</a:t>
            </a:r>
            <a:r>
              <a:rPr lang="ja-JP" altLang="en-US" sz="2800" dirty="0" smtClean="0"/>
              <a:t>イオン化信号に</a:t>
            </a:r>
            <a:r>
              <a:rPr lang="ja-JP" altLang="en-US" sz="2800" dirty="0"/>
              <a:t>よるレーザー光軸・波長確認</a:t>
            </a:r>
            <a:endParaRPr lang="en-US" altLang="ja-JP" sz="28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ja-JP" sz="1000" dirty="0" smtClean="0"/>
          </a:p>
          <a:p>
            <a:pPr>
              <a:lnSpc>
                <a:spcPct val="90000"/>
              </a:lnSpc>
            </a:pPr>
            <a:r>
              <a:rPr lang="ja-JP" altLang="en-US" sz="3200" b="1" dirty="0" smtClean="0">
                <a:solidFill>
                  <a:srgbClr val="0000FF"/>
                </a:solidFill>
              </a:rPr>
              <a:t>（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2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）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XMASS 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気相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Xe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中の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Kr</a:t>
            </a:r>
            <a:r>
              <a:rPr lang="ja-JP" altLang="en-US" sz="3200" b="1" dirty="0" smtClean="0">
                <a:solidFill>
                  <a:srgbClr val="0000FF"/>
                </a:solidFill>
              </a:rPr>
              <a:t>濃度測定</a:t>
            </a:r>
            <a:endParaRPr lang="en-US" altLang="ja-JP" sz="3200" b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800" dirty="0" smtClean="0">
                <a:solidFill>
                  <a:srgbClr val="000000"/>
                </a:solidFill>
              </a:rPr>
              <a:t>　  ＊ 試料ガスの減圧、</a:t>
            </a:r>
            <a:r>
              <a:rPr lang="en-US" altLang="ja-JP" sz="2800" dirty="0" smtClean="0">
                <a:solidFill>
                  <a:srgbClr val="000000"/>
                </a:solidFill>
              </a:rPr>
              <a:t>MFC</a:t>
            </a:r>
            <a:r>
              <a:rPr lang="ja-JP" altLang="en-US" sz="2800" dirty="0" smtClean="0">
                <a:solidFill>
                  <a:srgbClr val="000000"/>
                </a:solidFill>
              </a:rPr>
              <a:t>による流量制御</a:t>
            </a:r>
            <a:endParaRPr lang="en-US" altLang="ja-JP" sz="2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800" dirty="0" smtClean="0">
                <a:solidFill>
                  <a:srgbClr val="000000"/>
                </a:solidFill>
              </a:rPr>
              <a:t>　  ＊ </a:t>
            </a:r>
            <a:r>
              <a:rPr lang="en-US" altLang="ja-JP" sz="2800" dirty="0" smtClean="0">
                <a:solidFill>
                  <a:srgbClr val="000000"/>
                </a:solidFill>
              </a:rPr>
              <a:t>calibration: </a:t>
            </a:r>
            <a:r>
              <a:rPr lang="en-US" altLang="ja-JP" sz="2800" dirty="0" smtClean="0"/>
              <a:t>Ar</a:t>
            </a:r>
            <a:r>
              <a:rPr lang="ja-JP" altLang="en-US" sz="2800" dirty="0" smtClean="0"/>
              <a:t>中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0</a:t>
            </a:r>
            <a:r>
              <a:rPr lang="ja-JP" altLang="en-US" sz="2800" dirty="0"/>
              <a:t>－</a:t>
            </a:r>
            <a:r>
              <a:rPr lang="en-US" altLang="ja-JP" sz="2800" dirty="0" smtClean="0"/>
              <a:t>50 ppt Kr </a:t>
            </a:r>
            <a:r>
              <a:rPr lang="ja-JP" altLang="en-US" sz="2800" dirty="0" smtClean="0"/>
              <a:t>測定、主成分の影響</a:t>
            </a:r>
            <a:endParaRPr lang="en-US" altLang="ja-JP" sz="2800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ja-JP" altLang="en-US" sz="1000" dirty="0" smtClean="0"/>
          </a:p>
          <a:p>
            <a:pPr>
              <a:lnSpc>
                <a:spcPct val="90000"/>
              </a:lnSpc>
            </a:pPr>
            <a:r>
              <a:rPr lang="ja-JP" altLang="en-US" sz="3200" b="1" dirty="0" smtClean="0">
                <a:solidFill>
                  <a:srgbClr val="0000FF"/>
                </a:solidFill>
              </a:rPr>
              <a:t>まとめ、今後の予定</a:t>
            </a:r>
            <a:endParaRPr lang="en-US" altLang="ja-JP" sz="3200" b="1" dirty="0" smtClean="0">
              <a:solidFill>
                <a:srgbClr val="0000FF"/>
              </a:solidFill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446577" y="4242388"/>
            <a:ext cx="9229053" cy="165868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9449546" y="6834188"/>
            <a:ext cx="63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/>
              <a:t>2/13</a:t>
            </a:r>
            <a:endParaRPr lang="en-US" altLang="ja-JP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8925"/>
            <a:ext cx="10083800" cy="1200150"/>
          </a:xfrm>
        </p:spPr>
        <p:txBody>
          <a:bodyPr/>
          <a:lstStyle/>
          <a:p>
            <a:r>
              <a:rPr lang="en-US" altLang="ja-JP" sz="4000" b="1" dirty="0" smtClean="0"/>
              <a:t>Wavelength </a:t>
            </a:r>
            <a:r>
              <a:rPr lang="en-US" altLang="ja-JP" sz="4000" b="1" dirty="0" smtClean="0"/>
              <a:t>and output stability</a:t>
            </a:r>
            <a:endParaRPr lang="ja-JP" altLang="en-US" sz="4000" b="1" dirty="0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46100" y="1343025"/>
            <a:ext cx="91567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76" tIns="46840" rIns="93676" bIns="46840"/>
          <a:lstStyle>
            <a:lvl1pPr marL="352425" indent="-352425"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Wavelength stability ~10</a:t>
            </a:r>
            <a:r>
              <a:rPr lang="ja-JP" altLang="en-US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－</a:t>
            </a:r>
            <a:r>
              <a:rPr lang="en-US" altLang="ja-JP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nm</a:t>
            </a:r>
            <a:r>
              <a:rPr lang="ja-JP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(~10</a:t>
            </a:r>
            <a:r>
              <a:rPr lang="en-US" altLang="ja-JP" sz="2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MHz</a:t>
            </a: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） 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 530 nm</a:t>
            </a:r>
          </a:p>
          <a:p>
            <a:pPr marL="0" indent="0">
              <a:buFontTx/>
              <a:buNone/>
              <a:defRPr/>
            </a:pP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Fourier-transform-limited linewidth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~90 MHz (5 ns pulse</a:t>
            </a: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~10</a:t>
            </a:r>
            <a:r>
              <a:rPr lang="en-US" altLang="ja-JP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MHz stability expected for the SFG output at 212.6 nm</a:t>
            </a:r>
            <a:endParaRPr lang="en-US" altLang="ja-JP" sz="2400" u="sng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ja-JP" sz="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Output stability ~2% 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 212.6 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nm</a:t>
            </a:r>
            <a:endParaRPr lang="en-US" altLang="ja-JP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ja-JP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Temperature control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(~30</a:t>
            </a:r>
            <a:r>
              <a:rPr lang="ja-JP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℃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of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BBO 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crystal</a:t>
            </a:r>
            <a:endParaRPr lang="en-US" altLang="ja-JP" sz="2800" u="sng" dirty="0" smtClean="0">
              <a:solidFill>
                <a:srgbClr val="0000FF"/>
              </a:solidFill>
            </a:endParaRPr>
          </a:p>
        </p:txBody>
      </p:sp>
      <p:sp>
        <p:nvSpPr>
          <p:cNvPr id="19460" name="テキスト ボックス 5"/>
          <p:cNvSpPr txBox="1">
            <a:spLocks noChangeArrowheads="1"/>
          </p:cNvSpPr>
          <p:nvPr/>
        </p:nvSpPr>
        <p:spPr bwMode="auto">
          <a:xfrm>
            <a:off x="1740911" y="6667500"/>
            <a:ext cx="3371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wavelength stability (~530 nm) </a:t>
            </a:r>
            <a:endParaRPr lang="ja-JP" altLang="en-US" sz="1800" dirty="0"/>
          </a:p>
        </p:txBody>
      </p:sp>
      <p:sp>
        <p:nvSpPr>
          <p:cNvPr id="19468" name="テキスト ボックス 5"/>
          <p:cNvSpPr txBox="1">
            <a:spLocks noChangeArrowheads="1"/>
          </p:cNvSpPr>
          <p:nvPr/>
        </p:nvSpPr>
        <p:spPr bwMode="auto">
          <a:xfrm>
            <a:off x="6242180" y="6667200"/>
            <a:ext cx="290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output stability (212.6 nm</a:t>
            </a:r>
            <a:r>
              <a:rPr lang="en-US" altLang="ja-JP" sz="1800" dirty="0" smtClean="0"/>
              <a:t>)</a:t>
            </a:r>
            <a:endParaRPr lang="ja-JP" altLang="en-US" sz="1800" dirty="0"/>
          </a:p>
        </p:txBody>
      </p:sp>
      <p:sp>
        <p:nvSpPr>
          <p:cNvPr id="19469" name="AutoShape 4"/>
          <p:cNvSpPr>
            <a:spLocks noChangeAspect="1" noChangeArrowheads="1"/>
          </p:cNvSpPr>
          <p:nvPr/>
        </p:nvSpPr>
        <p:spPr bwMode="auto">
          <a:xfrm rot="-5400000">
            <a:off x="853281" y="1964532"/>
            <a:ext cx="103187" cy="215900"/>
          </a:xfrm>
          <a:prstGeom prst="flowChartMerge">
            <a:avLst/>
          </a:prstGeom>
          <a:solidFill>
            <a:schemeClr val="accent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19470" name="AutoShape 4"/>
          <p:cNvSpPr>
            <a:spLocks noChangeAspect="1" noChangeArrowheads="1"/>
          </p:cNvSpPr>
          <p:nvPr/>
        </p:nvSpPr>
        <p:spPr bwMode="auto">
          <a:xfrm rot="-5400000">
            <a:off x="853281" y="2399507"/>
            <a:ext cx="103187" cy="215900"/>
          </a:xfrm>
          <a:prstGeom prst="flowChartMerge">
            <a:avLst/>
          </a:prstGeom>
          <a:solidFill>
            <a:schemeClr val="accent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19471" name="AutoShape 4"/>
          <p:cNvSpPr>
            <a:spLocks noChangeAspect="1" noChangeArrowheads="1"/>
          </p:cNvSpPr>
          <p:nvPr/>
        </p:nvSpPr>
        <p:spPr bwMode="auto">
          <a:xfrm rot="-5400000">
            <a:off x="856456" y="3423444"/>
            <a:ext cx="103188" cy="215900"/>
          </a:xfrm>
          <a:prstGeom prst="flowChartMerge">
            <a:avLst/>
          </a:prstGeom>
          <a:solidFill>
            <a:schemeClr val="accent1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68" y="3886058"/>
            <a:ext cx="3968456" cy="270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11" y="3888000"/>
            <a:ext cx="3789867" cy="2700000"/>
          </a:xfrm>
          <a:prstGeom prst="rect">
            <a:avLst/>
          </a:prstGeom>
        </p:spPr>
      </p:pic>
      <p:sp>
        <p:nvSpPr>
          <p:cNvPr id="19464" name="テキスト ボックス 5"/>
          <p:cNvSpPr txBox="1">
            <a:spLocks noChangeArrowheads="1"/>
          </p:cNvSpPr>
          <p:nvPr/>
        </p:nvSpPr>
        <p:spPr bwMode="auto">
          <a:xfrm>
            <a:off x="4524245" y="6421438"/>
            <a:ext cx="731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/>
              <a:t>1000 s</a:t>
            </a:r>
            <a:endParaRPr lang="ja-JP" altLang="en-US" sz="1400" b="1" dirty="0"/>
          </a:p>
        </p:txBody>
      </p:sp>
      <p:sp>
        <p:nvSpPr>
          <p:cNvPr id="19465" name="テキスト ボックス 5"/>
          <p:cNvSpPr txBox="1">
            <a:spLocks noChangeArrowheads="1"/>
          </p:cNvSpPr>
          <p:nvPr/>
        </p:nvSpPr>
        <p:spPr bwMode="auto">
          <a:xfrm>
            <a:off x="9036925" y="6397625"/>
            <a:ext cx="7312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 smtClean="0"/>
              <a:t>1000 </a:t>
            </a:r>
            <a:r>
              <a:rPr lang="en-US" altLang="ja-JP" sz="1400" b="1" dirty="0"/>
              <a:t>s</a:t>
            </a:r>
            <a:endParaRPr lang="ja-JP" altLang="en-US" sz="1400" b="1" dirty="0"/>
          </a:p>
        </p:txBody>
      </p:sp>
      <p:sp>
        <p:nvSpPr>
          <p:cNvPr id="19" name="テキスト ボックス 5"/>
          <p:cNvSpPr txBox="1">
            <a:spLocks noChangeArrowheads="1"/>
          </p:cNvSpPr>
          <p:nvPr/>
        </p:nvSpPr>
        <p:spPr bwMode="auto">
          <a:xfrm>
            <a:off x="8014869" y="257090"/>
            <a:ext cx="1723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2015/7/23 data</a:t>
            </a:r>
            <a:endParaRPr lang="ja-JP" altLang="en-US" sz="1800" dirty="0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9312384" y="6834188"/>
            <a:ext cx="7377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 smtClean="0"/>
              <a:t>補</a:t>
            </a:r>
            <a:r>
              <a:rPr lang="en-US" altLang="ja-JP" sz="1800" b="1" dirty="0"/>
              <a:t>6</a:t>
            </a:r>
            <a:r>
              <a:rPr lang="en-US" altLang="ja-JP" sz="1800" b="1" dirty="0" smtClean="0"/>
              <a:t>/6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41036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3" y="277813"/>
            <a:ext cx="10066337" cy="1200150"/>
          </a:xfrm>
        </p:spPr>
        <p:txBody>
          <a:bodyPr/>
          <a:lstStyle/>
          <a:p>
            <a:pPr>
              <a:defRPr/>
            </a:pPr>
            <a:r>
              <a:rPr lang="en-US" altLang="ja-JP" sz="4000" b="1" dirty="0" smtClean="0">
                <a:latin typeface="+mj-ea"/>
              </a:rPr>
              <a:t>Xe</a:t>
            </a:r>
            <a:r>
              <a:rPr lang="ja-JP" altLang="en-US" sz="4000" b="1" dirty="0" smtClean="0">
                <a:latin typeface="+mj-ea"/>
              </a:rPr>
              <a:t>を用いた暗黒物質探索に対する</a:t>
            </a:r>
            <a:r>
              <a:rPr lang="en-US" altLang="ja-JP" sz="4000" b="1" dirty="0" smtClean="0">
                <a:latin typeface="+mj-ea"/>
              </a:rPr>
              <a:t/>
            </a:r>
            <a:br>
              <a:rPr lang="en-US" altLang="ja-JP" sz="4000" b="1" dirty="0" smtClean="0">
                <a:latin typeface="+mj-ea"/>
              </a:rPr>
            </a:br>
            <a:r>
              <a:rPr lang="ja-JP" altLang="en-US" sz="4000" b="1" dirty="0" smtClean="0">
                <a:latin typeface="+mj-ea"/>
              </a:rPr>
              <a:t>不純物 </a:t>
            </a:r>
            <a:r>
              <a:rPr lang="en-US" altLang="ja-JP" sz="4000" b="1" baseline="30000" dirty="0" smtClean="0">
                <a:latin typeface="+mj-ea"/>
              </a:rPr>
              <a:t>85</a:t>
            </a:r>
            <a:r>
              <a:rPr lang="en-US" altLang="ja-JP" sz="4000" b="1" dirty="0" smtClean="0">
                <a:latin typeface="+mj-ea"/>
              </a:rPr>
              <a:t>Kr </a:t>
            </a:r>
            <a:r>
              <a:rPr lang="ja-JP" altLang="en-US" sz="4000" b="1" dirty="0" smtClean="0">
                <a:latin typeface="+mj-ea"/>
              </a:rPr>
              <a:t>バックグラウンドの影響</a:t>
            </a: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647701" y="1665288"/>
            <a:ext cx="632725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ja-JP" sz="2800" baseline="30000" dirty="0" smtClean="0"/>
              <a:t>85</a:t>
            </a:r>
            <a:r>
              <a:rPr lang="en-US" altLang="ja-JP" sz="2800" dirty="0" smtClean="0"/>
              <a:t>Kr</a:t>
            </a:r>
            <a:r>
              <a:rPr lang="ja-JP" altLang="en-US" sz="2800" dirty="0"/>
              <a:t>：</a:t>
            </a:r>
            <a:r>
              <a:rPr lang="ja-JP" altLang="en-US" sz="2800" dirty="0" smtClean="0"/>
              <a:t>核分裂で生成 ⇒ </a:t>
            </a:r>
            <a:r>
              <a:rPr lang="en-US" altLang="ja-JP" sz="2800" baseline="30000" dirty="0" smtClean="0"/>
              <a:t>85</a:t>
            </a:r>
            <a:r>
              <a:rPr lang="en-US" altLang="ja-JP" sz="2800" dirty="0" smtClean="0"/>
              <a:t>Kr/Kr</a:t>
            </a:r>
            <a:r>
              <a:rPr lang="en-US" altLang="ja-JP" sz="1200" dirty="0" smtClean="0"/>
              <a:t> </a:t>
            </a:r>
            <a:r>
              <a:rPr lang="en-US" altLang="ja-JP" sz="2800" dirty="0" smtClean="0"/>
              <a:t>~</a:t>
            </a:r>
            <a:r>
              <a:rPr lang="en-US" altLang="ja-JP" sz="1200" dirty="0" smtClean="0"/>
              <a:t> </a:t>
            </a:r>
            <a:r>
              <a:rPr lang="en-US" altLang="ja-JP" sz="2800" dirty="0" smtClean="0"/>
              <a:t>10</a:t>
            </a:r>
            <a:r>
              <a:rPr lang="en-US" altLang="ja-JP" sz="2800" baseline="30000" dirty="0" smtClean="0"/>
              <a:t>-11</a:t>
            </a:r>
            <a:endParaRPr lang="en-US" altLang="ja-JP" sz="2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10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800" baseline="30000" dirty="0" smtClean="0">
                <a:solidFill>
                  <a:srgbClr val="0D0D0D"/>
                </a:solidFill>
              </a:rPr>
              <a:t>85</a:t>
            </a:r>
            <a:r>
              <a:rPr lang="en-US" altLang="ja-JP" sz="2800" dirty="0" smtClean="0">
                <a:solidFill>
                  <a:srgbClr val="0D0D0D"/>
                </a:solidFill>
              </a:rPr>
              <a:t>Kr</a:t>
            </a:r>
            <a:r>
              <a:rPr lang="ja-JP" altLang="en-US" sz="2800" dirty="0" smtClean="0">
                <a:solidFill>
                  <a:srgbClr val="0D0D0D"/>
                </a:solidFill>
              </a:rPr>
              <a:t>の</a:t>
            </a:r>
            <a:r>
              <a:rPr lang="en-US" altLang="ja-JP" sz="2800" dirty="0" smtClean="0">
                <a:solidFill>
                  <a:srgbClr val="0D0D0D"/>
                </a:solidFill>
              </a:rPr>
              <a:t>β decay </a:t>
            </a:r>
            <a:r>
              <a:rPr lang="ja-JP" altLang="en-US" sz="2800" dirty="0" smtClean="0">
                <a:solidFill>
                  <a:srgbClr val="0D0D0D"/>
                </a:solidFill>
              </a:rPr>
              <a:t>（</a:t>
            </a:r>
            <a:r>
              <a:rPr lang="en-US" altLang="ja-JP" sz="2800" dirty="0" smtClean="0">
                <a:solidFill>
                  <a:srgbClr val="0D0D0D"/>
                </a:solidFill>
              </a:rPr>
              <a:t>Q</a:t>
            </a:r>
            <a:r>
              <a:rPr lang="en-US" altLang="ja-JP" sz="2800" baseline="-25000" dirty="0" smtClean="0">
                <a:solidFill>
                  <a:srgbClr val="0D0D0D"/>
                </a:solidFill>
              </a:rPr>
              <a:t>β</a:t>
            </a:r>
            <a:r>
              <a:rPr lang="ja-JP" altLang="en-US" sz="2800" baseline="-14000" dirty="0" smtClean="0">
                <a:solidFill>
                  <a:srgbClr val="0D0D0D"/>
                </a:solidFill>
              </a:rPr>
              <a:t>－</a:t>
            </a:r>
            <a:r>
              <a:rPr lang="ja-JP" altLang="en-US" sz="1600" dirty="0" smtClean="0">
                <a:solidFill>
                  <a:srgbClr val="0D0D0D"/>
                </a:solidFill>
              </a:rPr>
              <a:t> </a:t>
            </a:r>
            <a:r>
              <a:rPr lang="en-US" altLang="ja-JP" sz="2800" dirty="0" smtClean="0">
                <a:solidFill>
                  <a:srgbClr val="0D0D0D"/>
                </a:solidFill>
              </a:rPr>
              <a:t>=</a:t>
            </a:r>
            <a:r>
              <a:rPr lang="ja-JP" altLang="en-US" sz="2800" dirty="0">
                <a:solidFill>
                  <a:srgbClr val="0D0D0D"/>
                </a:solidFill>
              </a:rPr>
              <a:t> </a:t>
            </a:r>
            <a:r>
              <a:rPr lang="en-US" altLang="ja-JP" sz="2800" dirty="0" smtClean="0">
                <a:solidFill>
                  <a:srgbClr val="0D0D0D"/>
                </a:solidFill>
              </a:rPr>
              <a:t>687</a:t>
            </a:r>
            <a:r>
              <a:rPr lang="en-US" altLang="ja-JP" sz="1600" dirty="0" smtClean="0">
                <a:solidFill>
                  <a:srgbClr val="0D0D0D"/>
                </a:solidFill>
              </a:rPr>
              <a:t> </a:t>
            </a:r>
            <a:r>
              <a:rPr lang="en-US" altLang="ja-JP" sz="2800" dirty="0" err="1" smtClean="0">
                <a:solidFill>
                  <a:srgbClr val="0D0D0D"/>
                </a:solidFill>
              </a:rPr>
              <a:t>keV</a:t>
            </a:r>
            <a:r>
              <a:rPr lang="ja-JP" altLang="en-US" sz="2800" dirty="0" smtClean="0">
                <a:solidFill>
                  <a:srgbClr val="0D0D0D"/>
                </a:solidFill>
              </a:rPr>
              <a:t>）</a:t>
            </a:r>
            <a:endParaRPr lang="en-US" altLang="ja-JP" sz="2800" dirty="0">
              <a:solidFill>
                <a:srgbClr val="0D0D0D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ja-JP" sz="10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ja-JP" altLang="en-US" sz="2800" dirty="0" smtClean="0"/>
              <a:t>市販の純</a:t>
            </a:r>
            <a:r>
              <a:rPr lang="en-US" altLang="ja-JP" sz="2800" dirty="0" smtClean="0"/>
              <a:t>Xe</a:t>
            </a:r>
            <a:r>
              <a:rPr lang="ja-JP" altLang="en-US" sz="2800" dirty="0" smtClean="0"/>
              <a:t>ガス中に </a:t>
            </a:r>
            <a:r>
              <a:rPr lang="en-US" altLang="ja-JP" sz="2800" dirty="0" smtClean="0"/>
              <a:t>Kr/Xe</a:t>
            </a:r>
            <a:r>
              <a:rPr lang="en-US" altLang="ja-JP" sz="1200" dirty="0" smtClean="0"/>
              <a:t> </a:t>
            </a:r>
            <a:r>
              <a:rPr lang="en-US" altLang="ja-JP" sz="2800" dirty="0" smtClean="0"/>
              <a:t>~</a:t>
            </a:r>
            <a:r>
              <a:rPr lang="en-US" altLang="ja-JP" sz="1200" dirty="0" smtClean="0"/>
              <a:t> </a:t>
            </a:r>
            <a:r>
              <a:rPr lang="en-US" altLang="ja-JP" sz="2800" dirty="0" smtClean="0"/>
              <a:t>ppb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ja-JP" altLang="en-US" sz="2800" dirty="0" smtClean="0"/>
              <a:t>　　 ⇒ 蒸留により </a:t>
            </a:r>
            <a:r>
              <a:rPr lang="en-US" altLang="ja-JP" sz="2800" dirty="0" smtClean="0"/>
              <a:t>~ppt </a:t>
            </a:r>
            <a:r>
              <a:rPr lang="ja-JP" altLang="en-US" sz="2800" dirty="0" err="1" smtClean="0"/>
              <a:t>まで</a:t>
            </a:r>
            <a:r>
              <a:rPr lang="ja-JP" altLang="en-US" sz="2800" dirty="0" smtClean="0"/>
              <a:t>低減</a:t>
            </a:r>
            <a:endParaRPr lang="en-US" altLang="ja-JP" sz="2800" dirty="0" smtClean="0"/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ja-JP" sz="10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800" dirty="0" smtClean="0"/>
              <a:t>WIMP</a:t>
            </a:r>
            <a:r>
              <a:rPr lang="ja-JP" altLang="en-US" sz="2800" dirty="0" smtClean="0"/>
              <a:t>探索に対する</a:t>
            </a:r>
            <a:r>
              <a:rPr lang="ja-JP" altLang="en-US" sz="1600" dirty="0" smtClean="0"/>
              <a:t> </a:t>
            </a:r>
            <a:r>
              <a:rPr lang="en-US" altLang="ja-JP" sz="2800" baseline="30000" dirty="0" smtClean="0"/>
              <a:t>85</a:t>
            </a:r>
            <a:r>
              <a:rPr lang="en-US" altLang="ja-JP" sz="2800" dirty="0" smtClean="0"/>
              <a:t>Kr</a:t>
            </a:r>
            <a:r>
              <a:rPr lang="en-US" altLang="ja-JP" sz="1600" dirty="0" smtClean="0"/>
              <a:t> </a:t>
            </a:r>
            <a:r>
              <a:rPr lang="en-US" altLang="ja-JP" sz="2800" dirty="0" smtClean="0"/>
              <a:t>BG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altLang="ja-JP" sz="2800" dirty="0"/>
              <a:t> </a:t>
            </a:r>
            <a:r>
              <a:rPr lang="en-US" altLang="ja-JP" sz="2800" dirty="0" smtClean="0"/>
              <a:t>     </a:t>
            </a:r>
            <a:r>
              <a:rPr lang="ja-JP" altLang="en-US" sz="2800" dirty="0" smtClean="0"/>
              <a:t>⇒ </a:t>
            </a:r>
            <a:r>
              <a:rPr lang="en-US" altLang="ja-JP" sz="2800" dirty="0" smtClean="0">
                <a:solidFill>
                  <a:srgbClr val="0000FF"/>
                </a:solidFill>
              </a:rPr>
              <a:t>~ppt Kr </a:t>
            </a:r>
            <a:r>
              <a:rPr lang="ja-JP" altLang="en-US" sz="2800" dirty="0" smtClean="0">
                <a:solidFill>
                  <a:srgbClr val="0000FF"/>
                </a:solidFill>
              </a:rPr>
              <a:t>が </a:t>
            </a:r>
            <a:r>
              <a:rPr lang="en-US" altLang="ja-JP" sz="2800" dirty="0" smtClean="0">
                <a:solidFill>
                  <a:srgbClr val="0000FF"/>
                </a:solidFill>
              </a:rPr>
              <a:t>σ~10</a:t>
            </a:r>
            <a:r>
              <a:rPr lang="ja-JP" altLang="en-US" sz="2800" baseline="30000" dirty="0" smtClean="0">
                <a:solidFill>
                  <a:srgbClr val="0000FF"/>
                </a:solidFill>
              </a:rPr>
              <a:t>－</a:t>
            </a:r>
            <a:r>
              <a:rPr lang="en-US" altLang="ja-JP" sz="2800" baseline="30000" dirty="0" smtClean="0">
                <a:solidFill>
                  <a:srgbClr val="0000FF"/>
                </a:solidFill>
              </a:rPr>
              <a:t>45</a:t>
            </a:r>
            <a:r>
              <a:rPr lang="en-US" altLang="ja-JP" sz="1600" dirty="0" smtClean="0">
                <a:solidFill>
                  <a:srgbClr val="0000FF"/>
                </a:solidFill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</a:rPr>
              <a:t>cm</a:t>
            </a:r>
            <a:r>
              <a:rPr lang="en-US" altLang="ja-JP" sz="2800" baseline="30000" dirty="0" smtClean="0">
                <a:solidFill>
                  <a:srgbClr val="0000FF"/>
                </a:solidFill>
              </a:rPr>
              <a:t>2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ja-JP" altLang="en-US" sz="2800" dirty="0">
                <a:solidFill>
                  <a:srgbClr val="0000FF"/>
                </a:solidFill>
              </a:rPr>
              <a:t>　</a:t>
            </a:r>
            <a:r>
              <a:rPr lang="ja-JP" altLang="en-US" sz="2800" dirty="0" smtClean="0">
                <a:solidFill>
                  <a:srgbClr val="0000FF"/>
                </a:solidFill>
              </a:rPr>
              <a:t>　　　 探索に影響</a:t>
            </a:r>
            <a:endParaRPr lang="en-US" altLang="ja-JP" sz="2800" dirty="0" smtClean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altLang="ja-JP" sz="10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2800" dirty="0" smtClean="0"/>
              <a:t>Xe</a:t>
            </a:r>
            <a:r>
              <a:rPr lang="ja-JP" altLang="en-US" sz="2800" dirty="0" smtClean="0"/>
              <a:t>中 </a:t>
            </a:r>
            <a:r>
              <a:rPr lang="en-US" altLang="ja-JP" sz="2800" dirty="0" smtClean="0"/>
              <a:t>~ppt level Kr</a:t>
            </a:r>
            <a:r>
              <a:rPr lang="ja-JP" altLang="en-US" sz="2800" dirty="0" smtClean="0"/>
              <a:t>濃度測定</a:t>
            </a:r>
            <a:endParaRPr lang="en-US" altLang="ja-JP" sz="2800" dirty="0" smtClean="0"/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ja-JP" altLang="en-US" sz="2800" dirty="0" smtClean="0"/>
              <a:t>　　</a:t>
            </a:r>
            <a:r>
              <a:rPr lang="en-US" altLang="ja-JP" sz="2800" dirty="0" smtClean="0"/>
              <a:t> </a:t>
            </a:r>
            <a:r>
              <a:rPr lang="ja-JP" altLang="en-US" sz="2800" dirty="0"/>
              <a:t>⇒ </a:t>
            </a:r>
            <a:r>
              <a:rPr lang="ja-JP" altLang="en-US" sz="2800" dirty="0" smtClean="0">
                <a:solidFill>
                  <a:srgbClr val="FF0000"/>
                </a:solidFill>
              </a:rPr>
              <a:t>レーザー共鳴イオン化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ja-JP" altLang="en-US" sz="2800" dirty="0">
                <a:solidFill>
                  <a:srgbClr val="FF0000"/>
                </a:solidFill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</a:rPr>
              <a:t>　　　 質量分析法（</a:t>
            </a:r>
            <a:r>
              <a:rPr lang="en-US" altLang="ja-JP" sz="2800" dirty="0" smtClean="0">
                <a:solidFill>
                  <a:srgbClr val="FF0000"/>
                </a:solidFill>
              </a:rPr>
              <a:t>RIMS</a:t>
            </a:r>
            <a:r>
              <a:rPr lang="ja-JP" altLang="en-US" sz="2800" dirty="0" smtClean="0">
                <a:solidFill>
                  <a:srgbClr val="FF0000"/>
                </a:solidFill>
              </a:rPr>
              <a:t>）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46" y="2048075"/>
            <a:ext cx="2862000" cy="180006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413" y="4103987"/>
            <a:ext cx="3925005" cy="2700000"/>
          </a:xfrm>
          <a:prstGeom prst="rect">
            <a:avLst/>
          </a:prstGeom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9449546" y="6834188"/>
            <a:ext cx="63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/>
              <a:t>3/13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2068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88925"/>
            <a:ext cx="9310688" cy="1200150"/>
          </a:xfrm>
        </p:spPr>
        <p:txBody>
          <a:bodyPr/>
          <a:lstStyle/>
          <a:p>
            <a:pPr>
              <a:defRPr/>
            </a:pPr>
            <a:r>
              <a:rPr lang="ja-JP" altLang="en-US" sz="4000" b="1" dirty="0" smtClean="0">
                <a:latin typeface="+mj-ea"/>
              </a:rPr>
              <a:t>レーザー共鳴イオン化質量分析法（</a:t>
            </a:r>
            <a:r>
              <a:rPr lang="en-US" altLang="ja-JP" sz="4000" b="1" dirty="0" smtClean="0">
                <a:latin typeface="+mj-ea"/>
              </a:rPr>
              <a:t>RIMS</a:t>
            </a:r>
            <a:r>
              <a:rPr lang="ja-JP" altLang="en-US" sz="4000" b="1" dirty="0" smtClean="0">
                <a:latin typeface="+mj-ea"/>
              </a:rPr>
              <a:t>）</a:t>
            </a:r>
            <a:endParaRPr lang="ja-JP" altLang="en-US" sz="4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+mj-ea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990" y="1330623"/>
            <a:ext cx="5523833" cy="5288403"/>
          </a:xfrm>
        </p:spPr>
        <p:txBody>
          <a:bodyPr/>
          <a:lstStyle/>
          <a:p>
            <a:pPr>
              <a:defRPr/>
            </a:pPr>
            <a:r>
              <a:rPr lang="ja-JP" altLang="en-US" sz="2800" b="1" dirty="0" smtClean="0">
                <a:solidFill>
                  <a:srgbClr val="FF0000"/>
                </a:solidFill>
              </a:rPr>
              <a:t>元素の選択性（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E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）</a:t>
            </a:r>
            <a:r>
              <a:rPr lang="ja-JP" altLang="en-US" sz="2800" dirty="0" smtClean="0"/>
              <a:t>に着目した　　　　　</a:t>
            </a:r>
            <a:r>
              <a:rPr lang="ja-JP" altLang="en-US" sz="2800" b="1" u="sng" dirty="0" smtClean="0">
                <a:solidFill>
                  <a:srgbClr val="FF0000"/>
                </a:solidFill>
              </a:rPr>
              <a:t>濃縮不要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、超低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BG</a:t>
            </a:r>
            <a:r>
              <a:rPr lang="ja-JP" altLang="en-US" sz="2800" dirty="0" smtClean="0"/>
              <a:t>分析法</a:t>
            </a:r>
            <a:endParaRPr lang="en-US" altLang="ja-JP" sz="200" dirty="0" smtClean="0"/>
          </a:p>
          <a:p>
            <a:pPr marL="0" indent="0">
              <a:buFontTx/>
              <a:buNone/>
              <a:defRPr/>
            </a:pPr>
            <a:endParaRPr lang="en-US" altLang="ja-JP" sz="1000" dirty="0" smtClean="0"/>
          </a:p>
          <a:p>
            <a:pPr>
              <a:defRPr/>
            </a:pPr>
            <a:r>
              <a:rPr lang="ja-JP" altLang="en-US" sz="2800" b="1" dirty="0" smtClean="0">
                <a:solidFill>
                  <a:srgbClr val="0000FF"/>
                </a:solidFill>
              </a:rPr>
              <a:t>ナノ秒パルスレーザーによる　　　　　共鳴イオン化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+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TOF</a:t>
            </a:r>
            <a:r>
              <a:rPr lang="ja-JP" altLang="en-US" sz="2800" dirty="0" smtClean="0"/>
              <a:t>質量分析</a:t>
            </a:r>
            <a:endParaRPr lang="en-US" altLang="ja-JP" sz="2800" dirty="0" smtClean="0"/>
          </a:p>
          <a:p>
            <a:pPr marL="0" indent="0">
              <a:buFontTx/>
              <a:buNone/>
              <a:defRPr/>
            </a:pPr>
            <a:r>
              <a:rPr lang="ja-JP" altLang="en-US" sz="2400" dirty="0" smtClean="0"/>
              <a:t>　　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短パルスで、イオン化効率向上</a:t>
            </a:r>
            <a:endParaRPr lang="en-US" altLang="ja-JP" sz="2400" dirty="0" smtClean="0"/>
          </a:p>
          <a:p>
            <a:pPr marL="0" indent="0">
              <a:buFontTx/>
              <a:buNone/>
              <a:defRPr/>
            </a:pPr>
            <a:r>
              <a:rPr lang="ja-JP" altLang="en-US" sz="2400" dirty="0" smtClean="0"/>
              <a:t>　　　　波長幅 </a:t>
            </a:r>
            <a:r>
              <a:rPr lang="en-US" altLang="ja-JP" sz="2400" dirty="0" smtClean="0"/>
              <a:t>~ 10</a:t>
            </a:r>
            <a:r>
              <a:rPr lang="ja-JP" altLang="en-US" sz="2400" baseline="30000" dirty="0" smtClean="0"/>
              <a:t>－</a:t>
            </a:r>
            <a:r>
              <a:rPr lang="en-US" altLang="ja-JP" sz="2400" baseline="30000" dirty="0" smtClean="0"/>
              <a:t>3</a:t>
            </a:r>
            <a:r>
              <a:rPr lang="ja-JP" altLang="en-US" sz="2400" baseline="30000" dirty="0"/>
              <a:t> </a:t>
            </a:r>
            <a:r>
              <a:rPr lang="en-US" altLang="ja-JP" sz="2400" dirty="0" smtClean="0"/>
              <a:t>- 10</a:t>
            </a:r>
            <a:r>
              <a:rPr lang="ja-JP" altLang="en-US" sz="2400" baseline="30000" dirty="0" smtClean="0"/>
              <a:t>－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nm</a:t>
            </a:r>
          </a:p>
          <a:p>
            <a:pPr marL="0" indent="0">
              <a:buFontTx/>
              <a:buNone/>
              <a:defRPr/>
            </a:pPr>
            <a:r>
              <a:rPr lang="ja-JP" altLang="en-US" sz="2400" dirty="0" smtClean="0"/>
              <a:t>　　⇒  </a:t>
            </a:r>
            <a:r>
              <a:rPr lang="ja-JP" altLang="en-US" sz="2400" u="sng" dirty="0" smtClean="0">
                <a:solidFill>
                  <a:srgbClr val="0000FF"/>
                </a:solidFill>
              </a:rPr>
              <a:t>ナノ秒パルス</a:t>
            </a:r>
            <a:endParaRPr lang="en-US" altLang="ja-JP" sz="2400" u="sng" dirty="0" smtClean="0">
              <a:solidFill>
                <a:srgbClr val="0000FF"/>
              </a:solidFill>
            </a:endParaRPr>
          </a:p>
          <a:p>
            <a:pPr marL="0" indent="0">
              <a:buFontTx/>
              <a:buNone/>
              <a:defRPr/>
            </a:pPr>
            <a:endParaRPr lang="en-US" altLang="ja-JP" sz="1000" u="sng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ja-JP" altLang="en-US" sz="2800" b="1" dirty="0" smtClean="0">
                <a:solidFill>
                  <a:srgbClr val="0000FF"/>
                </a:solidFill>
              </a:rPr>
              <a:t>多光子過程</a:t>
            </a:r>
            <a:r>
              <a:rPr lang="ja-JP" altLang="en-US" sz="2800" b="1" dirty="0">
                <a:solidFill>
                  <a:srgbClr val="0000FF"/>
                </a:solidFill>
              </a:rPr>
              <a:t>、</a:t>
            </a:r>
            <a:r>
              <a:rPr lang="ja-JP" altLang="en-US" sz="2800" b="1" dirty="0" smtClean="0">
                <a:solidFill>
                  <a:srgbClr val="0000FF"/>
                </a:solidFill>
              </a:rPr>
              <a:t>光電子イオン化による主成分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BG</a:t>
            </a: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の影響は殆どなし</a:t>
            </a:r>
            <a:endParaRPr lang="en-US" altLang="ja-JP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r>
              <a:rPr lang="ja-JP" altLang="en-US" sz="2400" dirty="0"/>
              <a:t>　　　　</a:t>
            </a:r>
            <a:r>
              <a:rPr lang="en-US" altLang="ja-JP" sz="2400" dirty="0" smtClean="0"/>
              <a:t>Xe</a:t>
            </a:r>
            <a:r>
              <a:rPr lang="en-US" altLang="ja-JP" sz="2400" baseline="30000" dirty="0" smtClean="0"/>
              <a:t>+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は </a:t>
            </a:r>
            <a:r>
              <a:rPr lang="en-US" altLang="ja-JP" sz="2400" dirty="0" smtClean="0"/>
              <a:t>m/z = 124-136</a:t>
            </a:r>
            <a:endParaRPr lang="en-US" altLang="ja-JP" sz="2400" dirty="0"/>
          </a:p>
          <a:p>
            <a:pPr marL="0" indent="0">
              <a:buFontTx/>
              <a:buNone/>
              <a:defRPr/>
            </a:pPr>
            <a:r>
              <a:rPr lang="ja-JP" altLang="en-US" sz="2400" dirty="0"/>
              <a:t>　　　　</a:t>
            </a:r>
            <a:r>
              <a:rPr lang="en-US" altLang="ja-JP" sz="2400" dirty="0" smtClean="0"/>
              <a:t>Xe</a:t>
            </a:r>
            <a:r>
              <a:rPr lang="en-US" altLang="ja-JP" sz="2400" baseline="30000" dirty="0" smtClean="0"/>
              <a:t>2+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は </a:t>
            </a:r>
            <a:r>
              <a:rPr lang="en-US" altLang="ja-JP" sz="2400" dirty="0" smtClean="0"/>
              <a:t>m/z = 62-68</a:t>
            </a:r>
            <a:r>
              <a:rPr lang="ja-JP" altLang="en-US" sz="2400" dirty="0" smtClean="0"/>
              <a:t>　 （</a:t>
            </a:r>
            <a:r>
              <a:rPr lang="en-US" altLang="ja-JP" sz="2400" dirty="0" smtClean="0"/>
              <a:t>vs. </a:t>
            </a:r>
            <a:r>
              <a:rPr lang="en-US" altLang="ja-JP" sz="2400" baseline="30000" dirty="0" smtClean="0"/>
              <a:t>84</a:t>
            </a:r>
            <a:r>
              <a:rPr lang="en-US" altLang="ja-JP" sz="2400" dirty="0" smtClean="0"/>
              <a:t>Kr</a:t>
            </a:r>
            <a:r>
              <a:rPr lang="ja-JP" altLang="en-US" sz="2400" dirty="0" smtClean="0"/>
              <a:t>）</a:t>
            </a:r>
            <a:endParaRPr lang="en-US" altLang="ja-JP" sz="2400" dirty="0"/>
          </a:p>
        </p:txBody>
      </p:sp>
      <p:sp>
        <p:nvSpPr>
          <p:cNvPr id="11272" name="テキスト ボックス 5"/>
          <p:cNvSpPr txBox="1">
            <a:spLocks noChangeArrowheads="1"/>
          </p:cNvSpPr>
          <p:nvPr/>
        </p:nvSpPr>
        <p:spPr bwMode="auto">
          <a:xfrm>
            <a:off x="6960393" y="5183014"/>
            <a:ext cx="27077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200" dirty="0"/>
              <a:t>クリプトン（</a:t>
            </a:r>
            <a:r>
              <a:rPr lang="en-US" altLang="ja-JP" sz="2200" dirty="0"/>
              <a:t>Kr</a:t>
            </a:r>
            <a:r>
              <a:rPr lang="ja-JP" altLang="en-US" sz="2200" dirty="0" smtClean="0"/>
              <a:t>）原子の</a:t>
            </a:r>
            <a:endParaRPr lang="en-US" altLang="ja-JP" sz="220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200" dirty="0" smtClean="0"/>
              <a:t>（</a:t>
            </a:r>
            <a:r>
              <a:rPr lang="en-US" altLang="ja-JP" sz="2200" dirty="0" smtClean="0"/>
              <a:t>2γ+γ</a:t>
            </a:r>
            <a:r>
              <a:rPr lang="ja-JP" altLang="en-US" sz="2200" dirty="0" smtClean="0"/>
              <a:t>）共鳴イオン化</a:t>
            </a:r>
            <a:endParaRPr lang="ja-JP" altLang="en-US" sz="22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550642" y="1913118"/>
            <a:ext cx="4062429" cy="3060000"/>
            <a:chOff x="5550642" y="1604761"/>
            <a:chExt cx="4062429" cy="306000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110" y="1604761"/>
              <a:ext cx="3088961" cy="3060000"/>
            </a:xfrm>
            <a:prstGeom prst="rect">
              <a:avLst/>
            </a:prstGeom>
          </p:spPr>
        </p:pic>
        <p:sp>
          <p:nvSpPr>
            <p:cNvPr id="11285" name="Text Box 11"/>
            <p:cNvSpPr txBox="1">
              <a:spLocks noChangeArrowheads="1"/>
            </p:cNvSpPr>
            <p:nvPr/>
          </p:nvSpPr>
          <p:spPr bwMode="auto">
            <a:xfrm>
              <a:off x="6577424" y="3304776"/>
              <a:ext cx="365874" cy="461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99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942975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defTabSz="942975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defTabSz="942975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defTabSz="942975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defTabSz="942975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b="1" dirty="0">
                  <a:solidFill>
                    <a:srgbClr val="FF0000"/>
                  </a:solidFill>
                </a:rPr>
                <a:t>E</a:t>
              </a:r>
              <a:endParaRPr lang="en-US" altLang="ja-JP" sz="24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1286" name="直線矢印コネクタ 6"/>
            <p:cNvCxnSpPr>
              <a:cxnSpLocks noChangeShapeType="1"/>
            </p:cNvCxnSpPr>
            <p:nvPr/>
          </p:nvCxnSpPr>
          <p:spPr bwMode="auto">
            <a:xfrm>
              <a:off x="6970165" y="2973646"/>
              <a:ext cx="0" cy="1116000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8" name="Text Box 11"/>
            <p:cNvSpPr txBox="1">
              <a:spLocks noChangeArrowheads="1"/>
            </p:cNvSpPr>
            <p:nvPr/>
          </p:nvSpPr>
          <p:spPr bwMode="auto">
            <a:xfrm>
              <a:off x="5836210" y="4165729"/>
              <a:ext cx="80486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99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942975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defTabSz="942975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defTabSz="942975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defTabSz="942975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defTabSz="942975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dirty="0">
                  <a:solidFill>
                    <a:srgbClr val="0000FF"/>
                  </a:solidFill>
                </a:rPr>
                <a:t>基底</a:t>
              </a:r>
              <a:endParaRPr lang="en-US" altLang="ja-JP" sz="2200" dirty="0">
                <a:solidFill>
                  <a:srgbClr val="0000FF"/>
                </a:solidFill>
              </a:endParaRPr>
            </a:p>
          </p:txBody>
        </p:sp>
        <p:sp>
          <p:nvSpPr>
            <p:cNvPr id="11279" name="Text Box 11"/>
            <p:cNvSpPr txBox="1">
              <a:spLocks noChangeArrowheads="1"/>
            </p:cNvSpPr>
            <p:nvPr/>
          </p:nvSpPr>
          <p:spPr bwMode="auto">
            <a:xfrm>
              <a:off x="5834919" y="2454268"/>
              <a:ext cx="804862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99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942975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defTabSz="942975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defTabSz="942975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defTabSz="942975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defTabSz="942975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dirty="0">
                  <a:solidFill>
                    <a:srgbClr val="0000FF"/>
                  </a:solidFill>
                </a:rPr>
                <a:t>励起</a:t>
              </a:r>
              <a:endParaRPr lang="en-US" altLang="ja-JP" sz="2200" dirty="0">
                <a:solidFill>
                  <a:srgbClr val="0000FF"/>
                </a:solidFill>
              </a:endParaRPr>
            </a:p>
          </p:txBody>
        </p:sp>
        <p:sp>
          <p:nvSpPr>
            <p:cNvPr id="11280" name="Text Box 11"/>
            <p:cNvSpPr txBox="1">
              <a:spLocks noChangeArrowheads="1"/>
            </p:cNvSpPr>
            <p:nvPr/>
          </p:nvSpPr>
          <p:spPr bwMode="auto">
            <a:xfrm>
              <a:off x="5879073" y="1723720"/>
              <a:ext cx="804862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99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942975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defTabSz="942975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defTabSz="942975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defTabSz="942975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defTabSz="942975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200" dirty="0">
                  <a:solidFill>
                    <a:srgbClr val="0000FF"/>
                  </a:solidFill>
                </a:rPr>
                <a:t>IP</a:t>
              </a:r>
            </a:p>
          </p:txBody>
        </p:sp>
        <p:sp>
          <p:nvSpPr>
            <p:cNvPr id="11282" name="Text Box 11"/>
            <p:cNvSpPr txBox="1">
              <a:spLocks noChangeArrowheads="1"/>
            </p:cNvSpPr>
            <p:nvPr/>
          </p:nvSpPr>
          <p:spPr bwMode="auto">
            <a:xfrm>
              <a:off x="5550642" y="3209192"/>
              <a:ext cx="123666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rgbClr val="FF9900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l" defTabSz="942975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defTabSz="942975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defTabSz="942975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defTabSz="942975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defTabSz="942975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429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 u="sng" dirty="0">
                  <a:solidFill>
                    <a:srgbClr val="FF0000"/>
                  </a:solidFill>
                  <a:latin typeface="ＭＳ Ｐゴシック" charset="-128"/>
                </a:rPr>
                <a:t>元素の</a:t>
              </a:r>
              <a:endParaRPr lang="en-US" altLang="ja-JP" sz="2000" b="1" u="sng" dirty="0">
                <a:solidFill>
                  <a:srgbClr val="FF0000"/>
                </a:solidFill>
                <a:latin typeface="ＭＳ Ｐゴシック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 u="sng" dirty="0">
                  <a:solidFill>
                    <a:srgbClr val="FF0000"/>
                  </a:solidFill>
                  <a:latin typeface="ＭＳ Ｐゴシック" charset="-128"/>
                </a:rPr>
                <a:t>選択</a:t>
              </a:r>
              <a:endParaRPr lang="en-US" altLang="ja-JP" sz="2000" b="1" u="sng" dirty="0">
                <a:solidFill>
                  <a:srgbClr val="FF0000"/>
                </a:solidFill>
                <a:latin typeface="ＭＳ Ｐゴシック" charset="-128"/>
              </a:endParaRPr>
            </a:p>
          </p:txBody>
        </p:sp>
      </p:grpSp>
      <p:sp>
        <p:nvSpPr>
          <p:cNvPr id="30" name="AutoShape 4"/>
          <p:cNvSpPr>
            <a:spLocks noChangeAspect="1" noChangeArrowheads="1"/>
          </p:cNvSpPr>
          <p:nvPr/>
        </p:nvSpPr>
        <p:spPr bwMode="auto">
          <a:xfrm rot="16200000">
            <a:off x="1121438" y="3519994"/>
            <a:ext cx="103187" cy="215900"/>
          </a:xfrm>
          <a:prstGeom prst="flowChartMerg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1" name="AutoShape 4"/>
          <p:cNvSpPr>
            <a:spLocks noChangeAspect="1" noChangeArrowheads="1"/>
          </p:cNvSpPr>
          <p:nvPr/>
        </p:nvSpPr>
        <p:spPr bwMode="auto">
          <a:xfrm rot="16200000">
            <a:off x="1120119" y="3959474"/>
            <a:ext cx="103187" cy="215900"/>
          </a:xfrm>
          <a:prstGeom prst="flowChartMerg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3" name="AutoShape 4"/>
          <p:cNvSpPr>
            <a:spLocks noChangeAspect="1" noChangeArrowheads="1"/>
          </p:cNvSpPr>
          <p:nvPr/>
        </p:nvSpPr>
        <p:spPr bwMode="auto">
          <a:xfrm rot="16200000">
            <a:off x="1124976" y="5947856"/>
            <a:ext cx="103187" cy="215900"/>
          </a:xfrm>
          <a:prstGeom prst="flowChartMerg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4" name="AutoShape 4"/>
          <p:cNvSpPr>
            <a:spLocks noChangeAspect="1" noChangeArrowheads="1"/>
          </p:cNvSpPr>
          <p:nvPr/>
        </p:nvSpPr>
        <p:spPr bwMode="auto">
          <a:xfrm rot="16200000">
            <a:off x="1123657" y="6387336"/>
            <a:ext cx="103187" cy="215900"/>
          </a:xfrm>
          <a:prstGeom prst="flowChartMerg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9449546" y="6834188"/>
            <a:ext cx="63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/>
              <a:t>4/13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5201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図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212725"/>
            <a:ext cx="1001713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直線 10"/>
          <p:cNvSpPr>
            <a:spLocks noChangeShapeType="1"/>
          </p:cNvSpPr>
          <p:nvPr/>
        </p:nvSpPr>
        <p:spPr bwMode="auto">
          <a:xfrm>
            <a:off x="4929188" y="5792788"/>
            <a:ext cx="663575" cy="4762"/>
          </a:xfrm>
          <a:prstGeom prst="line">
            <a:avLst/>
          </a:prstGeom>
          <a:noFill/>
          <a:ln w="1270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24" name="フリーフォーム 46"/>
          <p:cNvSpPr>
            <a:spLocks/>
          </p:cNvSpPr>
          <p:nvPr/>
        </p:nvSpPr>
        <p:spPr bwMode="auto">
          <a:xfrm>
            <a:off x="4694238" y="3355975"/>
            <a:ext cx="1443037" cy="21574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25" name="フリーフォーム 40"/>
          <p:cNvSpPr>
            <a:spLocks/>
          </p:cNvSpPr>
          <p:nvPr/>
        </p:nvSpPr>
        <p:spPr bwMode="auto">
          <a:xfrm>
            <a:off x="5578475" y="2681288"/>
            <a:ext cx="3935413" cy="698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26" name="フリーフォーム 22"/>
          <p:cNvSpPr>
            <a:spLocks/>
          </p:cNvSpPr>
          <p:nvPr/>
        </p:nvSpPr>
        <p:spPr bwMode="auto">
          <a:xfrm>
            <a:off x="4937125" y="5795963"/>
            <a:ext cx="2760663" cy="11128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27" name="オートシェイプ 11"/>
          <p:cNvSpPr>
            <a:spLocks/>
          </p:cNvSpPr>
          <p:nvPr/>
        </p:nvSpPr>
        <p:spPr bwMode="auto">
          <a:xfrm>
            <a:off x="4502150" y="3565525"/>
            <a:ext cx="1530350" cy="1050925"/>
          </a:xfrm>
          <a:prstGeom prst="roundRect">
            <a:avLst>
              <a:gd name="adj" fmla="val 27269"/>
            </a:avLst>
          </a:prstGeom>
          <a:solidFill>
            <a:srgbClr val="B3B3B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28" name="オートシェイプ 16"/>
          <p:cNvSpPr>
            <a:spLocks/>
          </p:cNvSpPr>
          <p:nvPr/>
        </p:nvSpPr>
        <p:spPr bwMode="auto">
          <a:xfrm>
            <a:off x="4768850" y="3819525"/>
            <a:ext cx="427038" cy="304800"/>
          </a:xfrm>
          <a:prstGeom prst="roundRect">
            <a:avLst>
              <a:gd name="adj" fmla="val 50000"/>
            </a:avLst>
          </a:prstGeom>
          <a:solidFill>
            <a:srgbClr val="66CCFF"/>
          </a:solidFill>
          <a:ln w="25400">
            <a:solidFill>
              <a:srgbClr val="0080FF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29" name="四角形 17"/>
          <p:cNvSpPr>
            <a:spLocks/>
          </p:cNvSpPr>
          <p:nvPr/>
        </p:nvSpPr>
        <p:spPr bwMode="auto">
          <a:xfrm>
            <a:off x="4794250" y="3465513"/>
            <a:ext cx="420688" cy="857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30" name="四角形 18"/>
          <p:cNvSpPr>
            <a:spLocks/>
          </p:cNvSpPr>
          <p:nvPr/>
        </p:nvSpPr>
        <p:spPr bwMode="auto">
          <a:xfrm>
            <a:off x="4906963" y="3560763"/>
            <a:ext cx="171450" cy="265112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31" name="四角形 19"/>
          <p:cNvSpPr>
            <a:spLocks/>
          </p:cNvSpPr>
          <p:nvPr/>
        </p:nvSpPr>
        <p:spPr bwMode="auto">
          <a:xfrm>
            <a:off x="4918075" y="3379788"/>
            <a:ext cx="149225" cy="84137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32" name="四角形 54"/>
          <p:cNvSpPr>
            <a:spLocks/>
          </p:cNvSpPr>
          <p:nvPr/>
        </p:nvSpPr>
        <p:spPr bwMode="auto">
          <a:xfrm>
            <a:off x="5267325" y="3475038"/>
            <a:ext cx="420688" cy="857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33" name="四角形 55"/>
          <p:cNvSpPr>
            <a:spLocks/>
          </p:cNvSpPr>
          <p:nvPr/>
        </p:nvSpPr>
        <p:spPr bwMode="auto">
          <a:xfrm>
            <a:off x="5378450" y="3379788"/>
            <a:ext cx="149225" cy="84137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34" name="オートシェイプ 87"/>
          <p:cNvSpPr>
            <a:spLocks/>
          </p:cNvSpPr>
          <p:nvPr/>
        </p:nvSpPr>
        <p:spPr bwMode="auto">
          <a:xfrm>
            <a:off x="5262563" y="3830638"/>
            <a:ext cx="446087" cy="304800"/>
          </a:xfrm>
          <a:prstGeom prst="roundRect">
            <a:avLst>
              <a:gd name="adj" fmla="val 50000"/>
            </a:avLst>
          </a:prstGeom>
          <a:solidFill>
            <a:srgbClr val="66CCFF"/>
          </a:solidFill>
          <a:ln w="25400">
            <a:solidFill>
              <a:srgbClr val="0080FF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35" name="四角形 88"/>
          <p:cNvSpPr>
            <a:spLocks/>
          </p:cNvSpPr>
          <p:nvPr/>
        </p:nvSpPr>
        <p:spPr bwMode="auto">
          <a:xfrm>
            <a:off x="5378450" y="3573463"/>
            <a:ext cx="171450" cy="265112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36" name="直線 99"/>
          <p:cNvSpPr>
            <a:spLocks noChangeShapeType="1"/>
          </p:cNvSpPr>
          <p:nvPr/>
        </p:nvSpPr>
        <p:spPr bwMode="auto">
          <a:xfrm rot="10800000" flipH="1">
            <a:off x="4683125" y="3838575"/>
            <a:ext cx="168275" cy="42863"/>
          </a:xfrm>
          <a:prstGeom prst="line">
            <a:avLst/>
          </a:prstGeom>
          <a:noFill/>
          <a:ln w="2540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37" name="直線 100"/>
          <p:cNvSpPr>
            <a:spLocks noChangeShapeType="1"/>
          </p:cNvSpPr>
          <p:nvPr/>
        </p:nvSpPr>
        <p:spPr bwMode="auto">
          <a:xfrm rot="10800000" flipH="1">
            <a:off x="5116513" y="4059238"/>
            <a:ext cx="287337" cy="277812"/>
          </a:xfrm>
          <a:prstGeom prst="line">
            <a:avLst/>
          </a:prstGeom>
          <a:noFill/>
          <a:ln w="254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38" name="直線 101"/>
          <p:cNvSpPr>
            <a:spLocks noChangeShapeType="1"/>
          </p:cNvSpPr>
          <p:nvPr/>
        </p:nvSpPr>
        <p:spPr bwMode="auto">
          <a:xfrm rot="10800000">
            <a:off x="4929188" y="4049713"/>
            <a:ext cx="187325" cy="287337"/>
          </a:xfrm>
          <a:prstGeom prst="line">
            <a:avLst/>
          </a:prstGeom>
          <a:noFill/>
          <a:ln w="254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39" name="タイトル 5"/>
          <p:cNvSpPr>
            <a:spLocks noGrp="1"/>
          </p:cNvSpPr>
          <p:nvPr>
            <p:ph type="title"/>
          </p:nvPr>
        </p:nvSpPr>
        <p:spPr>
          <a:xfrm>
            <a:off x="504825" y="288000"/>
            <a:ext cx="9072563" cy="1200150"/>
          </a:xfrm>
        </p:spPr>
        <p:txBody>
          <a:bodyPr/>
          <a:lstStyle/>
          <a:p>
            <a:r>
              <a:rPr lang="en-US" altLang="ja-JP" sz="4000" b="1" dirty="0" smtClean="0"/>
              <a:t>Xe circulation system (XMASS)</a:t>
            </a:r>
            <a:endParaRPr lang="ja-JP" altLang="en-US" sz="4000" b="1" dirty="0" smtClean="0"/>
          </a:p>
        </p:txBody>
      </p:sp>
      <p:sp>
        <p:nvSpPr>
          <p:cNvPr id="30740" name="オートシェイプ 1"/>
          <p:cNvSpPr>
            <a:spLocks/>
          </p:cNvSpPr>
          <p:nvPr/>
        </p:nvSpPr>
        <p:spPr bwMode="auto">
          <a:xfrm>
            <a:off x="5891213" y="2398713"/>
            <a:ext cx="692150" cy="584200"/>
          </a:xfrm>
          <a:prstGeom prst="roundRect">
            <a:avLst>
              <a:gd name="adj" fmla="val 38458"/>
            </a:avLst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41" name="オートシェイプ 2"/>
          <p:cNvSpPr>
            <a:spLocks/>
          </p:cNvSpPr>
          <p:nvPr/>
        </p:nvSpPr>
        <p:spPr bwMode="auto">
          <a:xfrm>
            <a:off x="5591175" y="5510213"/>
            <a:ext cx="960438" cy="569912"/>
          </a:xfrm>
          <a:prstGeom prst="roundRect">
            <a:avLst>
              <a:gd name="adj" fmla="val 39472"/>
            </a:avLst>
          </a:prstGeom>
          <a:solidFill>
            <a:srgbClr val="B3B3B3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42" name="直線 3"/>
          <p:cNvSpPr>
            <a:spLocks noChangeShapeType="1"/>
          </p:cNvSpPr>
          <p:nvPr/>
        </p:nvSpPr>
        <p:spPr bwMode="auto">
          <a:xfrm rot="10800000" flipH="1">
            <a:off x="1066800" y="1804988"/>
            <a:ext cx="7938" cy="2995612"/>
          </a:xfrm>
          <a:prstGeom prst="line">
            <a:avLst/>
          </a:prstGeom>
          <a:noFill/>
          <a:ln w="1905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43" name="直線 4"/>
          <p:cNvSpPr>
            <a:spLocks noChangeShapeType="1"/>
          </p:cNvSpPr>
          <p:nvPr/>
        </p:nvSpPr>
        <p:spPr bwMode="auto">
          <a:xfrm rot="10800000" flipH="1">
            <a:off x="792163" y="1804988"/>
            <a:ext cx="4762" cy="2998787"/>
          </a:xfrm>
          <a:prstGeom prst="line">
            <a:avLst/>
          </a:prstGeom>
          <a:noFill/>
          <a:ln w="1905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44" name="オートシェイプ 5"/>
          <p:cNvSpPr>
            <a:spLocks/>
          </p:cNvSpPr>
          <p:nvPr/>
        </p:nvSpPr>
        <p:spPr bwMode="auto">
          <a:xfrm>
            <a:off x="8154988" y="2286000"/>
            <a:ext cx="771525" cy="811213"/>
          </a:xfrm>
          <a:prstGeom prst="roundRect">
            <a:avLst>
              <a:gd name="adj" fmla="val 30611"/>
            </a:avLst>
          </a:prstGeom>
          <a:solidFill>
            <a:srgbClr val="E6E6E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45" name="オートシェイプ 6"/>
          <p:cNvSpPr>
            <a:spLocks/>
          </p:cNvSpPr>
          <p:nvPr/>
        </p:nvSpPr>
        <p:spPr bwMode="auto">
          <a:xfrm>
            <a:off x="7535863" y="6049963"/>
            <a:ext cx="1116012" cy="912812"/>
          </a:xfrm>
          <a:prstGeom prst="roundRect">
            <a:avLst>
              <a:gd name="adj" fmla="val 27667"/>
            </a:avLst>
          </a:prstGeom>
          <a:solidFill>
            <a:srgbClr val="99CCFF"/>
          </a:solidFill>
          <a:ln w="25400">
            <a:solidFill>
              <a:srgbClr val="3399FF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46" name="直線 7"/>
          <p:cNvSpPr>
            <a:spLocks noChangeShapeType="1"/>
          </p:cNvSpPr>
          <p:nvPr/>
        </p:nvSpPr>
        <p:spPr bwMode="auto">
          <a:xfrm rot="10800000" flipH="1">
            <a:off x="1071563" y="1816100"/>
            <a:ext cx="0" cy="2973388"/>
          </a:xfrm>
          <a:prstGeom prst="line">
            <a:avLst/>
          </a:prstGeom>
          <a:noFill/>
          <a:ln w="254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47" name="直線 8"/>
          <p:cNvSpPr>
            <a:spLocks noChangeShapeType="1"/>
          </p:cNvSpPr>
          <p:nvPr/>
        </p:nvSpPr>
        <p:spPr bwMode="auto">
          <a:xfrm rot="10800000" flipH="1">
            <a:off x="792163" y="1816100"/>
            <a:ext cx="0" cy="2973388"/>
          </a:xfrm>
          <a:prstGeom prst="line">
            <a:avLst/>
          </a:prstGeom>
          <a:noFill/>
          <a:ln w="25400">
            <a:solidFill>
              <a:srgbClr val="CC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48" name="直線 10"/>
          <p:cNvSpPr>
            <a:spLocks noChangeShapeType="1"/>
          </p:cNvSpPr>
          <p:nvPr/>
        </p:nvSpPr>
        <p:spPr bwMode="auto">
          <a:xfrm>
            <a:off x="1404938" y="5595938"/>
            <a:ext cx="3598862" cy="193675"/>
          </a:xfrm>
          <a:prstGeom prst="line">
            <a:avLst/>
          </a:prstGeom>
          <a:noFill/>
          <a:ln w="1270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49" name="直線 12"/>
          <p:cNvSpPr>
            <a:spLocks noChangeShapeType="1"/>
          </p:cNvSpPr>
          <p:nvPr/>
        </p:nvSpPr>
        <p:spPr bwMode="auto">
          <a:xfrm rot="10800000" flipH="1">
            <a:off x="1350963" y="4381500"/>
            <a:ext cx="3336925" cy="842963"/>
          </a:xfrm>
          <a:prstGeom prst="line">
            <a:avLst/>
          </a:prstGeom>
          <a:noFill/>
          <a:ln w="279400">
            <a:solidFill>
              <a:srgbClr val="B3B3B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50" name="オートシェイプ 14"/>
          <p:cNvSpPr>
            <a:spLocks/>
          </p:cNvSpPr>
          <p:nvPr/>
        </p:nvSpPr>
        <p:spPr bwMode="auto">
          <a:xfrm>
            <a:off x="196850" y="4786313"/>
            <a:ext cx="1190625" cy="1116012"/>
          </a:xfrm>
          <a:prstGeom prst="roundRect">
            <a:avLst>
              <a:gd name="adj" fmla="val 20162"/>
            </a:avLst>
          </a:prstGeom>
          <a:solidFill>
            <a:srgbClr val="CCCCCC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51" name="オートシェイプ 20"/>
          <p:cNvSpPr>
            <a:spLocks/>
          </p:cNvSpPr>
          <p:nvPr/>
        </p:nvSpPr>
        <p:spPr bwMode="auto">
          <a:xfrm>
            <a:off x="7546975" y="5761038"/>
            <a:ext cx="1123950" cy="1201737"/>
          </a:xfrm>
          <a:prstGeom prst="roundRect">
            <a:avLst>
              <a:gd name="adj" fmla="val 2533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52" name="直線 21"/>
          <p:cNvSpPr>
            <a:spLocks noChangeShapeType="1"/>
          </p:cNvSpPr>
          <p:nvPr/>
        </p:nvSpPr>
        <p:spPr bwMode="auto">
          <a:xfrm rot="10800000" flipH="1">
            <a:off x="1265238" y="4337050"/>
            <a:ext cx="3370262" cy="850900"/>
          </a:xfrm>
          <a:prstGeom prst="line">
            <a:avLst/>
          </a:prstGeom>
          <a:noFill/>
          <a:ln w="5080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53" name="オートシェイプ 23"/>
          <p:cNvSpPr>
            <a:spLocks/>
          </p:cNvSpPr>
          <p:nvPr/>
        </p:nvSpPr>
        <p:spPr bwMode="auto">
          <a:xfrm>
            <a:off x="673100" y="1343025"/>
            <a:ext cx="238125" cy="473075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54" name="フリーフォーム 24"/>
          <p:cNvSpPr>
            <a:spLocks/>
          </p:cNvSpPr>
          <p:nvPr/>
        </p:nvSpPr>
        <p:spPr bwMode="auto">
          <a:xfrm>
            <a:off x="727075" y="1693863"/>
            <a:ext cx="6240463" cy="32305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55" name="直線 26"/>
          <p:cNvSpPr>
            <a:spLocks noChangeShapeType="1"/>
          </p:cNvSpPr>
          <p:nvPr/>
        </p:nvSpPr>
        <p:spPr bwMode="auto">
          <a:xfrm>
            <a:off x="1173163" y="5567363"/>
            <a:ext cx="3830637" cy="22225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56" name="フリーフォーム 33"/>
          <p:cNvSpPr>
            <a:spLocks/>
          </p:cNvSpPr>
          <p:nvPr/>
        </p:nvSpPr>
        <p:spPr bwMode="auto">
          <a:xfrm>
            <a:off x="5748338" y="3937000"/>
            <a:ext cx="1631950" cy="18605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grpSp>
        <p:nvGrpSpPr>
          <p:cNvPr id="30757" name="グループ 36"/>
          <p:cNvGrpSpPr>
            <a:grpSpLocks/>
          </p:cNvGrpSpPr>
          <p:nvPr/>
        </p:nvGrpSpPr>
        <p:grpSpPr bwMode="auto">
          <a:xfrm>
            <a:off x="5999163" y="5351463"/>
            <a:ext cx="454025" cy="438150"/>
            <a:chOff x="0" y="0"/>
            <a:chExt cx="231" cy="233"/>
          </a:xfrm>
        </p:grpSpPr>
        <p:sp>
          <p:nvSpPr>
            <p:cNvPr id="30814" name="四角形 37"/>
            <p:cNvSpPr>
              <a:spLocks/>
            </p:cNvSpPr>
            <p:nvPr/>
          </p:nvSpPr>
          <p:spPr bwMode="auto">
            <a:xfrm>
              <a:off x="0" y="33"/>
              <a:ext cx="231" cy="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  <p:sp>
          <p:nvSpPr>
            <p:cNvPr id="30815" name="四角形 38"/>
            <p:cNvSpPr>
              <a:spLocks/>
            </p:cNvSpPr>
            <p:nvPr/>
          </p:nvSpPr>
          <p:spPr bwMode="auto">
            <a:xfrm>
              <a:off x="60" y="95"/>
              <a:ext cx="91" cy="1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  <p:sp>
          <p:nvSpPr>
            <p:cNvPr id="30816" name="四角形 39"/>
            <p:cNvSpPr>
              <a:spLocks/>
            </p:cNvSpPr>
            <p:nvPr/>
          </p:nvSpPr>
          <p:spPr bwMode="auto">
            <a:xfrm>
              <a:off x="70" y="0"/>
              <a:ext cx="81" cy="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</p:grpSp>
      <p:sp>
        <p:nvSpPr>
          <p:cNvPr id="30758" name="フリーフォーム 40"/>
          <p:cNvSpPr>
            <a:spLocks/>
          </p:cNvSpPr>
          <p:nvPr/>
        </p:nvSpPr>
        <p:spPr bwMode="auto">
          <a:xfrm>
            <a:off x="6072188" y="3355975"/>
            <a:ext cx="2336800" cy="261937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0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w="25400" cap="flat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59" name="四角形 41"/>
          <p:cNvSpPr>
            <a:spLocks/>
          </p:cNvSpPr>
          <p:nvPr/>
        </p:nvSpPr>
        <p:spPr bwMode="auto">
          <a:xfrm>
            <a:off x="355600" y="5126038"/>
            <a:ext cx="914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700">
                <a:latin typeface="Calibri" pitchFamily="34" charset="0"/>
                <a:sym typeface="Calibri" pitchFamily="34" charset="0"/>
              </a:rPr>
              <a:t>800kg</a:t>
            </a:r>
          </a:p>
        </p:txBody>
      </p:sp>
      <p:sp>
        <p:nvSpPr>
          <p:cNvPr id="30760" name="四角形 42"/>
          <p:cNvSpPr>
            <a:spLocks/>
          </p:cNvSpPr>
          <p:nvPr/>
        </p:nvSpPr>
        <p:spPr bwMode="auto">
          <a:xfrm>
            <a:off x="7632700" y="6156325"/>
            <a:ext cx="9445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700">
                <a:sym typeface="Calibri" pitchFamily="34" charset="0"/>
              </a:rPr>
              <a:t>700L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700">
                <a:sym typeface="Calibri" pitchFamily="34" charset="0"/>
              </a:rPr>
              <a:t>Liq. Storage</a:t>
            </a:r>
          </a:p>
        </p:txBody>
      </p:sp>
      <p:sp>
        <p:nvSpPr>
          <p:cNvPr id="30761" name="四角形 43"/>
          <p:cNvSpPr>
            <a:spLocks/>
          </p:cNvSpPr>
          <p:nvPr/>
        </p:nvSpPr>
        <p:spPr bwMode="auto">
          <a:xfrm>
            <a:off x="5414963" y="6132513"/>
            <a:ext cx="1685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>
                <a:sym typeface="Calibri" pitchFamily="34" charset="0"/>
              </a:rPr>
              <a:t>liquid pump</a:t>
            </a:r>
          </a:p>
        </p:txBody>
      </p:sp>
      <p:sp>
        <p:nvSpPr>
          <p:cNvPr id="30762" name="四角形 44"/>
          <p:cNvSpPr>
            <a:spLocks/>
          </p:cNvSpPr>
          <p:nvPr/>
        </p:nvSpPr>
        <p:spPr bwMode="auto">
          <a:xfrm>
            <a:off x="4525963" y="4684713"/>
            <a:ext cx="1535112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900">
                <a:sym typeface="Calibri" pitchFamily="34" charset="0"/>
              </a:rPr>
              <a:t>Condenser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900">
                <a:sym typeface="Calibri" pitchFamily="34" charset="0"/>
              </a:rPr>
              <a:t>360 W</a:t>
            </a:r>
          </a:p>
        </p:txBody>
      </p:sp>
      <p:sp>
        <p:nvSpPr>
          <p:cNvPr id="30763" name="四角形 45"/>
          <p:cNvSpPr>
            <a:spLocks/>
          </p:cNvSpPr>
          <p:nvPr/>
        </p:nvSpPr>
        <p:spPr bwMode="auto">
          <a:xfrm>
            <a:off x="5878513" y="1693863"/>
            <a:ext cx="11509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BAF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>
                <a:sym typeface="Calibri" pitchFamily="34" charset="0"/>
              </a:rPr>
              <a:t>gas pump</a:t>
            </a:r>
          </a:p>
        </p:txBody>
      </p:sp>
      <p:sp>
        <p:nvSpPr>
          <p:cNvPr id="30764" name="四角形 48"/>
          <p:cNvSpPr>
            <a:spLocks/>
          </p:cNvSpPr>
          <p:nvPr/>
        </p:nvSpPr>
        <p:spPr bwMode="auto">
          <a:xfrm>
            <a:off x="4851400" y="2667000"/>
            <a:ext cx="9112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>
                <a:sym typeface="Calibri" pitchFamily="34" charset="0"/>
              </a:rPr>
              <a:t>filters</a:t>
            </a:r>
          </a:p>
        </p:txBody>
      </p:sp>
      <p:sp>
        <p:nvSpPr>
          <p:cNvPr id="30765" name="直線 50"/>
          <p:cNvSpPr>
            <a:spLocks noChangeShapeType="1"/>
          </p:cNvSpPr>
          <p:nvPr/>
        </p:nvSpPr>
        <p:spPr bwMode="auto">
          <a:xfrm>
            <a:off x="4708525" y="2024063"/>
            <a:ext cx="882650" cy="0"/>
          </a:xfrm>
          <a:prstGeom prst="line">
            <a:avLst/>
          </a:prstGeom>
          <a:noFill/>
          <a:ln w="2540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66" name="直線 51"/>
          <p:cNvSpPr>
            <a:spLocks noChangeShapeType="1"/>
          </p:cNvSpPr>
          <p:nvPr/>
        </p:nvSpPr>
        <p:spPr bwMode="auto">
          <a:xfrm rot="10800000" flipH="1">
            <a:off x="4676775" y="2024063"/>
            <a:ext cx="36513" cy="2312987"/>
          </a:xfrm>
          <a:prstGeom prst="line">
            <a:avLst/>
          </a:prstGeom>
          <a:noFill/>
          <a:ln w="2540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67" name="直線 52"/>
          <p:cNvSpPr>
            <a:spLocks noChangeShapeType="1"/>
          </p:cNvSpPr>
          <p:nvPr/>
        </p:nvSpPr>
        <p:spPr bwMode="auto">
          <a:xfrm>
            <a:off x="5592763" y="2024063"/>
            <a:ext cx="0" cy="661987"/>
          </a:xfrm>
          <a:prstGeom prst="line">
            <a:avLst/>
          </a:prstGeom>
          <a:noFill/>
          <a:ln w="2540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68" name="オートシェイプ 57"/>
          <p:cNvSpPr>
            <a:spLocks/>
          </p:cNvSpPr>
          <p:nvPr/>
        </p:nvSpPr>
        <p:spPr bwMode="auto">
          <a:xfrm>
            <a:off x="336550" y="4918075"/>
            <a:ext cx="911225" cy="812800"/>
          </a:xfrm>
          <a:prstGeom prst="roundRect">
            <a:avLst>
              <a:gd name="adj" fmla="val 27667"/>
            </a:avLst>
          </a:prstGeom>
          <a:solidFill>
            <a:srgbClr val="99CCFF"/>
          </a:solidFill>
          <a:ln w="25400">
            <a:solidFill>
              <a:srgbClr val="0080FF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69" name="オートシェイプ 58"/>
          <p:cNvSpPr>
            <a:spLocks/>
          </p:cNvSpPr>
          <p:nvPr/>
        </p:nvSpPr>
        <p:spPr bwMode="auto">
          <a:xfrm>
            <a:off x="434975" y="1343025"/>
            <a:ext cx="179388" cy="473075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70" name="直線 59"/>
          <p:cNvSpPr>
            <a:spLocks noChangeShapeType="1"/>
          </p:cNvSpPr>
          <p:nvPr/>
        </p:nvSpPr>
        <p:spPr bwMode="auto">
          <a:xfrm rot="10800000" flipH="1">
            <a:off x="533400" y="1816100"/>
            <a:ext cx="0" cy="2973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71" name="オートシェイプ 60"/>
          <p:cNvSpPr>
            <a:spLocks/>
          </p:cNvSpPr>
          <p:nvPr/>
        </p:nvSpPr>
        <p:spPr bwMode="auto">
          <a:xfrm>
            <a:off x="969963" y="1343025"/>
            <a:ext cx="200025" cy="473075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72" name="直線 61"/>
          <p:cNvSpPr>
            <a:spLocks noChangeShapeType="1"/>
          </p:cNvSpPr>
          <p:nvPr/>
        </p:nvSpPr>
        <p:spPr bwMode="auto">
          <a:xfrm rot="10800000" flipH="1">
            <a:off x="1057275" y="1816100"/>
            <a:ext cx="14288" cy="3084513"/>
          </a:xfrm>
          <a:prstGeom prst="line">
            <a:avLst/>
          </a:prstGeom>
          <a:noFill/>
          <a:ln w="10160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73" name="四角形 62"/>
          <p:cNvSpPr>
            <a:spLocks/>
          </p:cNvSpPr>
          <p:nvPr/>
        </p:nvSpPr>
        <p:spPr bwMode="auto">
          <a:xfrm>
            <a:off x="1324785" y="2820988"/>
            <a:ext cx="22685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u="sng" dirty="0">
                <a:solidFill>
                  <a:srgbClr val="FF0000"/>
                </a:solidFill>
                <a:sym typeface="Calibri" pitchFamily="34" charset="0"/>
              </a:rPr>
              <a:t>Calibration line</a:t>
            </a:r>
          </a:p>
        </p:txBody>
      </p:sp>
      <p:sp>
        <p:nvSpPr>
          <p:cNvPr id="30774" name="四角形 63"/>
          <p:cNvSpPr>
            <a:spLocks/>
          </p:cNvSpPr>
          <p:nvPr/>
        </p:nvSpPr>
        <p:spPr bwMode="auto">
          <a:xfrm>
            <a:off x="1326373" y="2329161"/>
            <a:ext cx="16700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dirty="0">
                <a:sym typeface="Calibri" pitchFamily="34" charset="0"/>
              </a:rPr>
              <a:t>Cable line</a:t>
            </a:r>
          </a:p>
        </p:txBody>
      </p:sp>
      <p:sp>
        <p:nvSpPr>
          <p:cNvPr id="30775" name="直線 64"/>
          <p:cNvSpPr>
            <a:spLocks noChangeShapeType="1"/>
          </p:cNvSpPr>
          <p:nvPr/>
        </p:nvSpPr>
        <p:spPr bwMode="auto">
          <a:xfrm rot="10800000" flipH="1">
            <a:off x="1230313" y="4337050"/>
            <a:ext cx="3886200" cy="987425"/>
          </a:xfrm>
          <a:prstGeom prst="line">
            <a:avLst/>
          </a:prstGeom>
          <a:noFill/>
          <a:ln w="508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76" name="四角形 78"/>
          <p:cNvSpPr>
            <a:spLocks/>
          </p:cNvSpPr>
          <p:nvPr/>
        </p:nvSpPr>
        <p:spPr bwMode="auto">
          <a:xfrm>
            <a:off x="7534275" y="4887913"/>
            <a:ext cx="8969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>
                <a:sym typeface="Calibri" pitchFamily="34" charset="0"/>
              </a:rPr>
              <a:t>filters</a:t>
            </a:r>
          </a:p>
        </p:txBody>
      </p:sp>
      <p:sp>
        <p:nvSpPr>
          <p:cNvPr id="30777" name="直線 80"/>
          <p:cNvSpPr>
            <a:spLocks noChangeShapeType="1"/>
          </p:cNvSpPr>
          <p:nvPr/>
        </p:nvSpPr>
        <p:spPr bwMode="auto">
          <a:xfrm rot="10800000" flipH="1">
            <a:off x="1088397" y="2518106"/>
            <a:ext cx="319087" cy="9525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78" name="四角形 81"/>
          <p:cNvSpPr>
            <a:spLocks/>
          </p:cNvSpPr>
          <p:nvPr/>
        </p:nvSpPr>
        <p:spPr bwMode="auto">
          <a:xfrm>
            <a:off x="193675" y="6167438"/>
            <a:ext cx="21097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dirty="0">
                <a:sym typeface="Calibri" pitchFamily="34" charset="0"/>
              </a:rPr>
              <a:t>Outer vacuum</a:t>
            </a:r>
          </a:p>
        </p:txBody>
      </p:sp>
      <p:sp>
        <p:nvSpPr>
          <p:cNvPr id="88" name="直線 82"/>
          <p:cNvSpPr>
            <a:spLocks noChangeShapeType="1"/>
          </p:cNvSpPr>
          <p:nvPr/>
        </p:nvSpPr>
        <p:spPr bwMode="auto">
          <a:xfrm>
            <a:off x="673100" y="5797550"/>
            <a:ext cx="0" cy="35877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altLang="en-US"/>
          </a:p>
        </p:txBody>
      </p:sp>
      <p:sp>
        <p:nvSpPr>
          <p:cNvPr id="30780" name="四角形 83"/>
          <p:cNvSpPr>
            <a:spLocks/>
          </p:cNvSpPr>
          <p:nvPr/>
        </p:nvSpPr>
        <p:spPr bwMode="auto">
          <a:xfrm>
            <a:off x="407988" y="5149850"/>
            <a:ext cx="8302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3887" bIns="0">
            <a:spAutoFit/>
          </a:bodyPr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700" b="1">
                <a:sym typeface="Calibri" pitchFamily="34" charset="0"/>
              </a:rPr>
              <a:t>1050kg</a:t>
            </a:r>
          </a:p>
        </p:txBody>
      </p:sp>
      <p:sp>
        <p:nvSpPr>
          <p:cNvPr id="30781" name="直線 84"/>
          <p:cNvSpPr>
            <a:spLocks noChangeShapeType="1"/>
          </p:cNvSpPr>
          <p:nvPr/>
        </p:nvSpPr>
        <p:spPr bwMode="auto">
          <a:xfrm rot="10800000" flipH="1">
            <a:off x="796925" y="1812925"/>
            <a:ext cx="7938" cy="3087688"/>
          </a:xfrm>
          <a:prstGeom prst="line">
            <a:avLst/>
          </a:prstGeom>
          <a:noFill/>
          <a:ln w="10160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82" name="直線 86"/>
          <p:cNvSpPr>
            <a:spLocks noChangeShapeType="1"/>
          </p:cNvSpPr>
          <p:nvPr/>
        </p:nvSpPr>
        <p:spPr bwMode="auto">
          <a:xfrm flipV="1">
            <a:off x="1247775" y="5314950"/>
            <a:ext cx="96838" cy="9525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83" name="四角形 90"/>
          <p:cNvSpPr>
            <a:spLocks/>
          </p:cNvSpPr>
          <p:nvPr/>
        </p:nvSpPr>
        <p:spPr bwMode="auto">
          <a:xfrm>
            <a:off x="8947150" y="4127500"/>
            <a:ext cx="1133475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>
                <a:sym typeface="Calibri" pitchFamily="34" charset="0"/>
              </a:rPr>
              <a:t>10 m</a:t>
            </a:r>
            <a:r>
              <a:rPr lang="en-US" altLang="ja-JP" sz="2200" baseline="32000">
                <a:sym typeface="Calibri" pitchFamily="34" charset="0"/>
              </a:rPr>
              <a:t>3</a:t>
            </a:r>
            <a:r>
              <a:rPr lang="en-US" altLang="ja-JP" sz="2200">
                <a:sym typeface="Calibri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>
                <a:sym typeface="Calibri" pitchFamily="34" charset="0"/>
              </a:rPr>
              <a:t>    x 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2200">
              <a:sym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>
                <a:sym typeface="Calibri" pitchFamily="34" charset="0"/>
              </a:rPr>
              <a:t>gas storage</a:t>
            </a:r>
          </a:p>
        </p:txBody>
      </p:sp>
      <p:sp>
        <p:nvSpPr>
          <p:cNvPr id="30784" name="オートシェイプ 91"/>
          <p:cNvSpPr>
            <a:spLocks/>
          </p:cNvSpPr>
          <p:nvPr/>
        </p:nvSpPr>
        <p:spPr bwMode="auto">
          <a:xfrm rot="-5400000">
            <a:off x="5947569" y="2539206"/>
            <a:ext cx="509588" cy="2825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85" name="オートシェイプ 93"/>
          <p:cNvSpPr>
            <a:spLocks/>
          </p:cNvSpPr>
          <p:nvPr/>
        </p:nvSpPr>
        <p:spPr bwMode="auto">
          <a:xfrm rot="5400000">
            <a:off x="5634831" y="5638007"/>
            <a:ext cx="511175" cy="2841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86" name="オートシェイプ 96"/>
          <p:cNvSpPr>
            <a:spLocks/>
          </p:cNvSpPr>
          <p:nvPr/>
        </p:nvSpPr>
        <p:spPr bwMode="auto">
          <a:xfrm rot="5400000">
            <a:off x="8303419" y="2440782"/>
            <a:ext cx="630237" cy="4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87" name="四角形 97"/>
          <p:cNvSpPr>
            <a:spLocks/>
          </p:cNvSpPr>
          <p:nvPr/>
        </p:nvSpPr>
        <p:spPr bwMode="auto">
          <a:xfrm>
            <a:off x="7986713" y="2032000"/>
            <a:ext cx="200183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BAFB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500" dirty="0">
                <a:sym typeface="Calibri" pitchFamily="34" charset="0"/>
              </a:rPr>
              <a:t>emergency gas pump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500" dirty="0">
                <a:sym typeface="Calibri" pitchFamily="34" charset="0"/>
              </a:rPr>
              <a:t>                  100 L/min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500" dirty="0">
                <a:sym typeface="Calibri" pitchFamily="34" charset="0"/>
              </a:rPr>
              <a:t>  </a:t>
            </a:r>
          </a:p>
        </p:txBody>
      </p:sp>
      <p:grpSp>
        <p:nvGrpSpPr>
          <p:cNvPr id="30788" name="グループ 106"/>
          <p:cNvGrpSpPr>
            <a:grpSpLocks/>
          </p:cNvGrpSpPr>
          <p:nvPr/>
        </p:nvGrpSpPr>
        <p:grpSpPr bwMode="auto">
          <a:xfrm>
            <a:off x="7773988" y="5580063"/>
            <a:ext cx="455612" cy="436562"/>
            <a:chOff x="0" y="0"/>
            <a:chExt cx="231" cy="233"/>
          </a:xfrm>
        </p:grpSpPr>
        <p:sp>
          <p:nvSpPr>
            <p:cNvPr id="30811" name="四角形 107"/>
            <p:cNvSpPr>
              <a:spLocks/>
            </p:cNvSpPr>
            <p:nvPr/>
          </p:nvSpPr>
          <p:spPr bwMode="auto">
            <a:xfrm>
              <a:off x="0" y="33"/>
              <a:ext cx="231" cy="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  <p:sp>
          <p:nvSpPr>
            <p:cNvPr id="30812" name="四角形 108"/>
            <p:cNvSpPr>
              <a:spLocks/>
            </p:cNvSpPr>
            <p:nvPr/>
          </p:nvSpPr>
          <p:spPr bwMode="auto">
            <a:xfrm>
              <a:off x="60" y="95"/>
              <a:ext cx="91" cy="13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  <p:sp>
          <p:nvSpPr>
            <p:cNvPr id="30813" name="四角形 109"/>
            <p:cNvSpPr>
              <a:spLocks/>
            </p:cNvSpPr>
            <p:nvPr/>
          </p:nvSpPr>
          <p:spPr bwMode="auto">
            <a:xfrm>
              <a:off x="70" y="0"/>
              <a:ext cx="81" cy="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</p:grpSp>
      <p:sp>
        <p:nvSpPr>
          <p:cNvPr id="30789" name="四角形 110"/>
          <p:cNvSpPr>
            <a:spLocks/>
          </p:cNvSpPr>
          <p:nvPr/>
        </p:nvSpPr>
        <p:spPr bwMode="auto">
          <a:xfrm>
            <a:off x="6656388" y="1357313"/>
            <a:ext cx="3079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ym typeface="Calibri" pitchFamily="34" charset="0"/>
              </a:rPr>
              <a:t>4 x 180 W refrigerator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>
                <a:sym typeface="Calibri" pitchFamily="34" charset="0"/>
              </a:rPr>
              <a:t>PTR developed by KEK</a:t>
            </a:r>
          </a:p>
        </p:txBody>
      </p:sp>
      <p:grpSp>
        <p:nvGrpSpPr>
          <p:cNvPr id="30790" name="グループ化 120"/>
          <p:cNvGrpSpPr>
            <a:grpSpLocks/>
          </p:cNvGrpSpPr>
          <p:nvPr/>
        </p:nvGrpSpPr>
        <p:grpSpPr bwMode="auto">
          <a:xfrm>
            <a:off x="6800850" y="4833938"/>
            <a:ext cx="257175" cy="414337"/>
            <a:chOff x="6227565" y="3714750"/>
            <a:chExt cx="232172" cy="394693"/>
          </a:xfrm>
        </p:grpSpPr>
        <p:sp>
          <p:nvSpPr>
            <p:cNvPr id="30809" name="オートシェイプ 112"/>
            <p:cNvSpPr>
              <a:spLocks/>
            </p:cNvSpPr>
            <p:nvPr/>
          </p:nvSpPr>
          <p:spPr bwMode="auto">
            <a:xfrm>
              <a:off x="6227565" y="3714750"/>
              <a:ext cx="232172" cy="394693"/>
            </a:xfrm>
            <a:prstGeom prst="roundRect">
              <a:avLst>
                <a:gd name="adj" fmla="val 50000"/>
              </a:avLst>
            </a:prstGeom>
            <a:solidFill>
              <a:srgbClr val="0080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  <p:sp>
          <p:nvSpPr>
            <p:cNvPr id="30810" name="オートシェイプ 113"/>
            <p:cNvSpPr>
              <a:spLocks/>
            </p:cNvSpPr>
            <p:nvPr/>
          </p:nvSpPr>
          <p:spPr bwMode="auto">
            <a:xfrm>
              <a:off x="6231137" y="3714750"/>
              <a:ext cx="228600" cy="171450"/>
            </a:xfrm>
            <a:prstGeom prst="roundRect">
              <a:avLst>
                <a:gd name="adj" fmla="val 50000"/>
              </a:avLst>
            </a:prstGeom>
            <a:solidFill>
              <a:srgbClr val="FF99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>
              <a:lvl1pPr algn="l" eaLnBrk="0" hangingPunct="0">
                <a:spcBef>
                  <a:spcPct val="20000"/>
                </a:spcBef>
                <a:buChar char="•"/>
                <a:defRPr kumimoji="1" sz="3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kumimoji="1" sz="29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kumimoji="1" sz="25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1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en-US" sz="1900"/>
            </a:p>
          </p:txBody>
        </p:sp>
      </p:grpSp>
      <p:sp>
        <p:nvSpPr>
          <p:cNvPr id="30791" name="四角形 114"/>
          <p:cNvSpPr>
            <a:spLocks/>
          </p:cNvSpPr>
          <p:nvPr/>
        </p:nvSpPr>
        <p:spPr bwMode="auto">
          <a:xfrm>
            <a:off x="6211888" y="4535488"/>
            <a:ext cx="1025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500">
                <a:sym typeface="Calibri" pitchFamily="34" charset="0"/>
              </a:rPr>
              <a:t>evaporator</a:t>
            </a:r>
          </a:p>
        </p:txBody>
      </p:sp>
      <p:sp>
        <p:nvSpPr>
          <p:cNvPr id="30792" name="直線 79"/>
          <p:cNvSpPr>
            <a:spLocks noChangeShapeType="1"/>
          </p:cNvSpPr>
          <p:nvPr/>
        </p:nvSpPr>
        <p:spPr bwMode="auto">
          <a:xfrm flipV="1">
            <a:off x="812800" y="3009900"/>
            <a:ext cx="593725" cy="20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30793" name="直線 98"/>
          <p:cNvSpPr>
            <a:spLocks noChangeShapeType="1"/>
          </p:cNvSpPr>
          <p:nvPr/>
        </p:nvSpPr>
        <p:spPr bwMode="auto">
          <a:xfrm rot="10800000" flipH="1">
            <a:off x="4660900" y="3867150"/>
            <a:ext cx="33338" cy="457200"/>
          </a:xfrm>
          <a:prstGeom prst="line">
            <a:avLst/>
          </a:prstGeom>
          <a:noFill/>
          <a:ln w="25400">
            <a:solidFill>
              <a:srgbClr val="FF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cxnSp>
        <p:nvCxnSpPr>
          <p:cNvPr id="124" name="直線​​コネクタ 123"/>
          <p:cNvCxnSpPr>
            <a:stCxn id="30809" idx="2"/>
          </p:cNvCxnSpPr>
          <p:nvPr/>
        </p:nvCxnSpPr>
        <p:spPr>
          <a:xfrm>
            <a:off x="6929438" y="5248275"/>
            <a:ext cx="1587" cy="531813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5" name="オートシェイプ 27"/>
          <p:cNvSpPr>
            <a:spLocks/>
          </p:cNvSpPr>
          <p:nvPr/>
        </p:nvSpPr>
        <p:spPr bwMode="auto">
          <a:xfrm>
            <a:off x="7237413" y="4932363"/>
            <a:ext cx="285750" cy="7239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96" name="オートシェイプ 27"/>
          <p:cNvSpPr>
            <a:spLocks/>
          </p:cNvSpPr>
          <p:nvPr/>
        </p:nvSpPr>
        <p:spPr bwMode="auto">
          <a:xfrm>
            <a:off x="4565650" y="2389188"/>
            <a:ext cx="285750" cy="723900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>
            <a:lvl1pPr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1900"/>
          </a:p>
        </p:txBody>
      </p:sp>
      <p:sp>
        <p:nvSpPr>
          <p:cNvPr id="30797" name="四角形 81"/>
          <p:cNvSpPr>
            <a:spLocks/>
          </p:cNvSpPr>
          <p:nvPr/>
        </p:nvSpPr>
        <p:spPr bwMode="auto">
          <a:xfrm>
            <a:off x="1647825" y="3594100"/>
            <a:ext cx="17367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>
                <a:sym typeface="Calibri" pitchFamily="34" charset="0"/>
              </a:rPr>
              <a:t>Water tank</a:t>
            </a:r>
          </a:p>
        </p:txBody>
      </p:sp>
      <p:sp>
        <p:nvSpPr>
          <p:cNvPr id="30798" name="四角形 43"/>
          <p:cNvSpPr>
            <a:spLocks/>
          </p:cNvSpPr>
          <p:nvPr/>
        </p:nvSpPr>
        <p:spPr bwMode="auto">
          <a:xfrm>
            <a:off x="4116388" y="6469063"/>
            <a:ext cx="32639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>
                <a:sym typeface="Calibri" pitchFamily="34" charset="0"/>
              </a:rPr>
              <a:t>Liquid circulation  5 L/min</a:t>
            </a:r>
          </a:p>
        </p:txBody>
      </p:sp>
      <p:sp>
        <p:nvSpPr>
          <p:cNvPr id="30799" name="四角形 43"/>
          <p:cNvSpPr>
            <a:spLocks/>
          </p:cNvSpPr>
          <p:nvPr/>
        </p:nvSpPr>
        <p:spPr bwMode="auto">
          <a:xfrm>
            <a:off x="2533650" y="1343025"/>
            <a:ext cx="32639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3887" bIns="0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dirty="0">
                <a:sym typeface="Calibri" pitchFamily="34" charset="0"/>
              </a:rPr>
              <a:t>Gas circulation  30 L/min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158750" y="1946275"/>
            <a:ext cx="3595688" cy="0"/>
          </a:xfrm>
          <a:prstGeom prst="lin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 flipV="1">
            <a:off x="3929063" y="2130425"/>
            <a:ext cx="0" cy="4914900"/>
          </a:xfrm>
          <a:prstGeom prst="lin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弧 30"/>
          <p:cNvSpPr>
            <a:spLocks noChangeAspect="1"/>
          </p:cNvSpPr>
          <p:nvPr/>
        </p:nvSpPr>
        <p:spPr>
          <a:xfrm>
            <a:off x="3529013" y="1946275"/>
            <a:ext cx="396875" cy="377825"/>
          </a:xfrm>
          <a:prstGeom prst="arc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8746" tIns="49373" rIns="98746" bIns="49373" anchor="ctr"/>
          <a:lstStyle/>
          <a:p>
            <a:pPr>
              <a:defRPr/>
            </a:pPr>
            <a:endParaRPr lang="ja-JP" altLang="en-US"/>
          </a:p>
        </p:txBody>
      </p:sp>
      <p:cxnSp>
        <p:nvCxnSpPr>
          <p:cNvPr id="100" name="直線コネクタ 99"/>
          <p:cNvCxnSpPr/>
          <p:nvPr/>
        </p:nvCxnSpPr>
        <p:spPr>
          <a:xfrm flipV="1">
            <a:off x="8904288" y="3535363"/>
            <a:ext cx="0" cy="2879725"/>
          </a:xfrm>
          <a:prstGeom prst="lin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9072563" y="3365500"/>
            <a:ext cx="923925" cy="0"/>
          </a:xfrm>
          <a:prstGeom prst="lin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円弧 119"/>
          <p:cNvSpPr>
            <a:spLocks/>
          </p:cNvSpPr>
          <p:nvPr/>
        </p:nvSpPr>
        <p:spPr>
          <a:xfrm flipH="1">
            <a:off x="8904288" y="3365500"/>
            <a:ext cx="396875" cy="377825"/>
          </a:xfrm>
          <a:prstGeom prst="arc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8746" tIns="49373" rIns="98746" bIns="49373" anchor="ctr"/>
          <a:lstStyle/>
          <a:p>
            <a:pPr>
              <a:defRPr/>
            </a:pPr>
            <a:endParaRPr lang="ja-JP" altLang="en-US"/>
          </a:p>
        </p:txBody>
      </p:sp>
      <p:cxnSp>
        <p:nvCxnSpPr>
          <p:cNvPr id="123" name="直線コネクタ 122"/>
          <p:cNvCxnSpPr/>
          <p:nvPr/>
        </p:nvCxnSpPr>
        <p:spPr>
          <a:xfrm>
            <a:off x="9072563" y="6604000"/>
            <a:ext cx="923925" cy="0"/>
          </a:xfrm>
          <a:prstGeom prst="line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円弧 126"/>
          <p:cNvSpPr>
            <a:spLocks/>
          </p:cNvSpPr>
          <p:nvPr/>
        </p:nvSpPr>
        <p:spPr>
          <a:xfrm flipH="1" flipV="1">
            <a:off x="8904288" y="6219825"/>
            <a:ext cx="396875" cy="377825"/>
          </a:xfrm>
          <a:prstGeom prst="arc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8746" tIns="49373" rIns="98746" bIns="49373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99" name="直線 79"/>
          <p:cNvSpPr>
            <a:spLocks noChangeShapeType="1"/>
          </p:cNvSpPr>
          <p:nvPr/>
        </p:nvSpPr>
        <p:spPr bwMode="auto">
          <a:xfrm flipV="1">
            <a:off x="222548" y="1865643"/>
            <a:ext cx="54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02" name="直線 79"/>
          <p:cNvSpPr>
            <a:spLocks noChangeShapeType="1"/>
          </p:cNvSpPr>
          <p:nvPr/>
        </p:nvSpPr>
        <p:spPr bwMode="auto">
          <a:xfrm flipV="1">
            <a:off x="230267" y="584421"/>
            <a:ext cx="218070" cy="129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03" name="四角形 62"/>
          <p:cNvSpPr>
            <a:spLocks/>
          </p:cNvSpPr>
          <p:nvPr/>
        </p:nvSpPr>
        <p:spPr bwMode="auto">
          <a:xfrm>
            <a:off x="162585" y="137687"/>
            <a:ext cx="4143599" cy="46800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b="1" dirty="0" smtClean="0">
                <a:solidFill>
                  <a:srgbClr val="FF0000"/>
                </a:solidFill>
                <a:sym typeface="Calibri" pitchFamily="34" charset="0"/>
              </a:rPr>
              <a:t>gas sampling (Dec. 9, 2010) </a:t>
            </a:r>
            <a:endParaRPr lang="en-US" altLang="ja-JP" sz="2200" b="1" dirty="0">
              <a:solidFill>
                <a:srgbClr val="FF0000"/>
              </a:solidFill>
              <a:sym typeface="Calibri" pitchFamily="34" charset="0"/>
            </a:endParaRPr>
          </a:p>
        </p:txBody>
      </p:sp>
      <p:sp>
        <p:nvSpPr>
          <p:cNvPr id="104" name="四角形 62"/>
          <p:cNvSpPr>
            <a:spLocks/>
          </p:cNvSpPr>
          <p:nvPr/>
        </p:nvSpPr>
        <p:spPr bwMode="auto">
          <a:xfrm>
            <a:off x="4953745" y="126588"/>
            <a:ext cx="2135187" cy="46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b="1" dirty="0" smtClean="0">
                <a:solidFill>
                  <a:srgbClr val="FF0000"/>
                </a:solidFill>
                <a:sym typeface="Calibri" pitchFamily="34" charset="0"/>
              </a:rPr>
              <a:t>API-MS</a:t>
            </a:r>
            <a:r>
              <a:rPr lang="ja-JP" altLang="en-US" sz="2200" b="1" dirty="0" smtClean="0">
                <a:solidFill>
                  <a:srgbClr val="FF0000"/>
                </a:solidFill>
                <a:sym typeface="Calibri" pitchFamily="34" charset="0"/>
              </a:rPr>
              <a:t>測定値</a:t>
            </a:r>
            <a:r>
              <a:rPr lang="en-US" altLang="ja-JP" sz="2200" b="1" dirty="0" smtClean="0">
                <a:solidFill>
                  <a:srgbClr val="FF0000"/>
                </a:solidFill>
                <a:sym typeface="Calibri" pitchFamily="34" charset="0"/>
              </a:rPr>
              <a:t>: </a:t>
            </a:r>
            <a:endParaRPr lang="en-US" altLang="ja-JP" sz="2200" b="1" dirty="0">
              <a:solidFill>
                <a:srgbClr val="FF0000"/>
              </a:solidFill>
              <a:sym typeface="Calibri" pitchFamily="34" charset="0"/>
            </a:endParaRPr>
          </a:p>
        </p:txBody>
      </p:sp>
      <p:sp>
        <p:nvSpPr>
          <p:cNvPr id="105" name="直線 79"/>
          <p:cNvSpPr>
            <a:spLocks noChangeShapeType="1"/>
          </p:cNvSpPr>
          <p:nvPr/>
        </p:nvSpPr>
        <p:spPr bwMode="auto">
          <a:xfrm flipH="1" flipV="1">
            <a:off x="4402642" y="372294"/>
            <a:ext cx="540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106" name="四角形 62"/>
          <p:cNvSpPr>
            <a:spLocks/>
          </p:cNvSpPr>
          <p:nvPr/>
        </p:nvSpPr>
        <p:spPr bwMode="auto">
          <a:xfrm>
            <a:off x="7029897" y="31899"/>
            <a:ext cx="1624609" cy="66739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>
                <a:solidFill>
                  <a:srgbClr val="FF0000"/>
                </a:solidFill>
                <a:sym typeface="Calibri" pitchFamily="34" charset="0"/>
              </a:rPr>
              <a:t>77±22 ppt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>
                <a:solidFill>
                  <a:srgbClr val="FF0000"/>
                </a:solidFill>
                <a:sym typeface="Calibri" pitchFamily="34" charset="0"/>
              </a:rPr>
              <a:t>55±16 ppt</a:t>
            </a:r>
            <a:endParaRPr lang="en-US" altLang="ja-JP" sz="1800" b="1" dirty="0">
              <a:solidFill>
                <a:srgbClr val="FF0000"/>
              </a:solidFill>
              <a:sym typeface="Calibri" pitchFamily="34" charset="0"/>
            </a:endParaRPr>
          </a:p>
        </p:txBody>
      </p:sp>
      <p:sp>
        <p:nvSpPr>
          <p:cNvPr id="2" name="左中かっこ 1"/>
          <p:cNvSpPr/>
          <p:nvPr/>
        </p:nvSpPr>
        <p:spPr bwMode="auto">
          <a:xfrm>
            <a:off x="7073868" y="127054"/>
            <a:ext cx="121394" cy="478167"/>
          </a:xfrm>
          <a:prstGeom prst="leftBrac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7" name="Text Box 14"/>
          <p:cNvSpPr txBox="1">
            <a:spLocks noChangeArrowheads="1"/>
          </p:cNvSpPr>
          <p:nvPr/>
        </p:nvSpPr>
        <p:spPr bwMode="auto">
          <a:xfrm>
            <a:off x="9449546" y="6834188"/>
            <a:ext cx="63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/>
              <a:t>5/13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6271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88370"/>
            <a:ext cx="10068359" cy="1200150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試料準備：</a:t>
            </a:r>
            <a:r>
              <a:rPr lang="ja-JP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減圧（</a:t>
            </a:r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~15 </a:t>
            </a:r>
            <a:r>
              <a:rPr lang="en-US" altLang="ja-JP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3-4 atm×2</a:t>
            </a:r>
            <a:r>
              <a:rPr lang="ja-JP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8" y="3706979"/>
            <a:ext cx="4320000" cy="3240000"/>
          </a:xfrm>
          <a:prstGeom prst="rect">
            <a:avLst/>
          </a:prstGeom>
        </p:spPr>
      </p:pic>
      <p:sp>
        <p:nvSpPr>
          <p:cNvPr id="84" name="四角形 81"/>
          <p:cNvSpPr>
            <a:spLocks/>
          </p:cNvSpPr>
          <p:nvPr/>
        </p:nvSpPr>
        <p:spPr bwMode="auto">
          <a:xfrm>
            <a:off x="2849562" y="3593897"/>
            <a:ext cx="1152000" cy="45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ym typeface="Calibri" pitchFamily="34" charset="0"/>
              </a:rPr>
              <a:t>容器</a:t>
            </a:r>
            <a:r>
              <a:rPr lang="en-US" altLang="ja-JP" sz="2400" dirty="0" smtClean="0">
                <a:sym typeface="Calibri" pitchFamily="34" charset="0"/>
              </a:rPr>
              <a:t>A</a:t>
            </a:r>
            <a:endParaRPr lang="en-US" altLang="ja-JP" sz="2400" dirty="0">
              <a:sym typeface="Calibri" pitchFamily="34" charset="0"/>
            </a:endParaRPr>
          </a:p>
        </p:txBody>
      </p:sp>
      <p:sp>
        <p:nvSpPr>
          <p:cNvPr id="95" name="コンテンツ プレースホルダー 5"/>
          <p:cNvSpPr txBox="1">
            <a:spLocks/>
          </p:cNvSpPr>
          <p:nvPr/>
        </p:nvSpPr>
        <p:spPr>
          <a:xfrm>
            <a:off x="504029" y="1321565"/>
            <a:ext cx="9564331" cy="2134016"/>
          </a:xfrm>
          <a:prstGeom prst="rect">
            <a:avLst/>
          </a:prstGeom>
        </p:spPr>
        <p:txBody>
          <a:bodyPr vert="horz" lIns="98710" tIns="49355" rIns="98710" bIns="49355" rtlCol="0">
            <a:normAutofit/>
          </a:bodyPr>
          <a:lstStyle>
            <a:lvl1pPr marL="370164" indent="-370164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022" indent="-308470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880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431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983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534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8086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1638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5190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気相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採取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2010/12/9  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⇒  容器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に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移行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2015/1/21</a:t>
            </a:r>
          </a:p>
          <a:p>
            <a:pPr fontAlgn="auto">
              <a:spcAft>
                <a:spcPts val="0"/>
              </a:spcAft>
            </a:pP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容器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1.48 MPa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） → 容器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に真空拡散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8/3 </a:t>
            </a:r>
          </a:p>
          <a:p>
            <a:pPr fontAlgn="auto">
              <a:spcAft>
                <a:spcPts val="0"/>
              </a:spcAft>
            </a:pP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（試料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1, ~600 cc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ja-JP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（試料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2, ~600 cc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四角形 81"/>
          <p:cNvSpPr>
            <a:spLocks/>
          </p:cNvSpPr>
          <p:nvPr/>
        </p:nvSpPr>
        <p:spPr bwMode="auto">
          <a:xfrm>
            <a:off x="2023765" y="5615055"/>
            <a:ext cx="1152000" cy="45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 smtClean="0">
                <a:sym typeface="Calibri" pitchFamily="34" charset="0"/>
              </a:rPr>
              <a:t>容器</a:t>
            </a:r>
            <a:r>
              <a:rPr lang="en-US" altLang="ja-JP" sz="2400" dirty="0" smtClean="0">
                <a:sym typeface="Calibri" pitchFamily="34" charset="0"/>
              </a:rPr>
              <a:t>B</a:t>
            </a:r>
            <a:endParaRPr lang="en-US" altLang="ja-JP" sz="2400" dirty="0">
              <a:sym typeface="Calibri" pitchFamily="34" charset="0"/>
            </a:endParaRPr>
          </a:p>
        </p:txBody>
      </p:sp>
      <p:sp>
        <p:nvSpPr>
          <p:cNvPr id="103" name="四角形 81"/>
          <p:cNvSpPr>
            <a:spLocks/>
          </p:cNvSpPr>
          <p:nvPr/>
        </p:nvSpPr>
        <p:spPr bwMode="auto">
          <a:xfrm>
            <a:off x="4022828" y="6494750"/>
            <a:ext cx="1177775" cy="451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A </a:t>
            </a:r>
            <a:r>
              <a:rPr lang="ja-JP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→</a:t>
            </a:r>
            <a:r>
              <a:rPr lang="en-US" altLang="ja-JP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 B</a:t>
            </a:r>
            <a:endParaRPr lang="en-US" altLang="ja-JP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3" y="2459387"/>
            <a:ext cx="2952000" cy="2132152"/>
          </a:xfrm>
          <a:prstGeom prst="rect">
            <a:avLst/>
          </a:prstGeom>
        </p:spPr>
      </p:pic>
      <p:sp>
        <p:nvSpPr>
          <p:cNvPr id="15" name="四角形 81"/>
          <p:cNvSpPr>
            <a:spLocks/>
          </p:cNvSpPr>
          <p:nvPr/>
        </p:nvSpPr>
        <p:spPr bwMode="auto">
          <a:xfrm>
            <a:off x="6130569" y="2437924"/>
            <a:ext cx="2160063" cy="358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B </a:t>
            </a:r>
            <a:r>
              <a:rPr lang="ja-JP" alt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→</a:t>
            </a:r>
            <a:r>
              <a:rPr lang="en-US" altLang="ja-JP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 C </a:t>
            </a:r>
            <a:r>
              <a:rPr lang="ja-JP" alt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（試料</a:t>
            </a:r>
            <a:r>
              <a:rPr lang="en-US" altLang="ja-JP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1</a:t>
            </a:r>
            <a:r>
              <a:rPr lang="ja-JP" alt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）</a:t>
            </a:r>
            <a:endParaRPr lang="en-US" altLang="ja-JP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2" y="4773704"/>
            <a:ext cx="2952000" cy="2213344"/>
          </a:xfrm>
          <a:prstGeom prst="rect">
            <a:avLst/>
          </a:prstGeom>
        </p:spPr>
      </p:pic>
      <p:sp>
        <p:nvSpPr>
          <p:cNvPr id="20" name="四角形 81"/>
          <p:cNvSpPr>
            <a:spLocks/>
          </p:cNvSpPr>
          <p:nvPr/>
        </p:nvSpPr>
        <p:spPr bwMode="auto">
          <a:xfrm>
            <a:off x="8346701" y="6670752"/>
            <a:ext cx="90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ym typeface="Calibri" pitchFamily="34" charset="0"/>
              </a:rPr>
              <a:t>容器</a:t>
            </a:r>
            <a:r>
              <a:rPr lang="en-US" altLang="ja-JP" sz="2000" dirty="0" smtClean="0">
                <a:sym typeface="Calibri" pitchFamily="34" charset="0"/>
              </a:rPr>
              <a:t>A</a:t>
            </a:r>
            <a:endParaRPr lang="en-US" altLang="ja-JP" sz="2000" dirty="0">
              <a:sym typeface="Calibri" pitchFamily="34" charset="0"/>
            </a:endParaRPr>
          </a:p>
        </p:txBody>
      </p:sp>
      <p:sp>
        <p:nvSpPr>
          <p:cNvPr id="22" name="四角形 81"/>
          <p:cNvSpPr>
            <a:spLocks/>
          </p:cNvSpPr>
          <p:nvPr/>
        </p:nvSpPr>
        <p:spPr bwMode="auto">
          <a:xfrm>
            <a:off x="6130632" y="4777248"/>
            <a:ext cx="2160000" cy="358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A </a:t>
            </a:r>
            <a:r>
              <a:rPr lang="ja-JP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→</a:t>
            </a:r>
            <a:r>
              <a:rPr lang="en-US" altLang="ja-JP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en-US" altLang="ja-JP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D </a:t>
            </a:r>
            <a:r>
              <a:rPr lang="ja-JP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（</a:t>
            </a:r>
            <a:r>
              <a:rPr lang="ja-JP" alt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試料</a:t>
            </a:r>
            <a:r>
              <a:rPr lang="en-US" altLang="ja-JP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2</a:t>
            </a:r>
            <a:r>
              <a:rPr lang="ja-JP" alt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）</a:t>
            </a:r>
            <a:endParaRPr lang="en-US" altLang="ja-JP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23" name="四角形 81"/>
          <p:cNvSpPr>
            <a:spLocks/>
          </p:cNvSpPr>
          <p:nvPr/>
        </p:nvSpPr>
        <p:spPr bwMode="auto">
          <a:xfrm>
            <a:off x="6141266" y="6545891"/>
            <a:ext cx="90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ym typeface="Calibri" pitchFamily="34" charset="0"/>
              </a:rPr>
              <a:t>容器</a:t>
            </a:r>
            <a:r>
              <a:rPr lang="en-US" altLang="ja-JP" sz="2000" dirty="0" smtClean="0">
                <a:sym typeface="Calibri" pitchFamily="34" charset="0"/>
              </a:rPr>
              <a:t>D</a:t>
            </a:r>
            <a:endParaRPr lang="en-US" altLang="ja-JP" sz="2000" dirty="0">
              <a:sym typeface="Calibri" pitchFamily="34" charset="0"/>
            </a:endParaRPr>
          </a:p>
        </p:txBody>
      </p:sp>
      <p:sp>
        <p:nvSpPr>
          <p:cNvPr id="24" name="四角形 81"/>
          <p:cNvSpPr>
            <a:spLocks/>
          </p:cNvSpPr>
          <p:nvPr/>
        </p:nvSpPr>
        <p:spPr bwMode="auto">
          <a:xfrm>
            <a:off x="8290632" y="4288440"/>
            <a:ext cx="90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ym typeface="Calibri" pitchFamily="34" charset="0"/>
              </a:rPr>
              <a:t>容器</a:t>
            </a:r>
            <a:r>
              <a:rPr lang="en-US" altLang="ja-JP" sz="2000" dirty="0" smtClean="0">
                <a:sym typeface="Calibri" pitchFamily="34" charset="0"/>
              </a:rPr>
              <a:t>B</a:t>
            </a:r>
            <a:endParaRPr lang="en-US" altLang="ja-JP" sz="2000" dirty="0">
              <a:sym typeface="Calibri" pitchFamily="34" charset="0"/>
            </a:endParaRPr>
          </a:p>
        </p:txBody>
      </p:sp>
      <p:sp>
        <p:nvSpPr>
          <p:cNvPr id="25" name="四角形 81"/>
          <p:cNvSpPr>
            <a:spLocks/>
          </p:cNvSpPr>
          <p:nvPr/>
        </p:nvSpPr>
        <p:spPr bwMode="auto">
          <a:xfrm>
            <a:off x="6066835" y="4175776"/>
            <a:ext cx="90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ym typeface="Calibri" pitchFamily="34" charset="0"/>
              </a:rPr>
              <a:t>容器</a:t>
            </a:r>
            <a:r>
              <a:rPr lang="en-US" altLang="ja-JP" sz="2000" dirty="0" smtClean="0">
                <a:sym typeface="Calibri" pitchFamily="34" charset="0"/>
              </a:rPr>
              <a:t>C</a:t>
            </a:r>
            <a:endParaRPr lang="en-US" altLang="ja-JP" sz="2000" dirty="0">
              <a:sym typeface="Calibri" pitchFamily="34" charset="0"/>
            </a:endParaRPr>
          </a:p>
        </p:txBody>
      </p:sp>
      <p:sp>
        <p:nvSpPr>
          <p:cNvPr id="26" name="左中かっこ 25"/>
          <p:cNvSpPr/>
          <p:nvPr/>
        </p:nvSpPr>
        <p:spPr bwMode="auto">
          <a:xfrm flipH="1">
            <a:off x="4792331" y="2416855"/>
            <a:ext cx="180000" cy="900000"/>
          </a:xfrm>
          <a:prstGeom prst="leftBrace">
            <a:avLst/>
          </a:prstGeom>
          <a:noFill/>
          <a:ln w="317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四角形 62"/>
          <p:cNvSpPr>
            <a:spLocks/>
          </p:cNvSpPr>
          <p:nvPr/>
        </p:nvSpPr>
        <p:spPr bwMode="auto">
          <a:xfrm>
            <a:off x="5019629" y="2627776"/>
            <a:ext cx="668816" cy="46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8/6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449546" y="6834188"/>
            <a:ext cx="63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/>
              <a:t>6/13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368291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試料セットアップ</a:t>
            </a:r>
            <a:endParaRPr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コンテンツ プレースホルダー 5"/>
          <p:cNvSpPr txBox="1">
            <a:spLocks/>
          </p:cNvSpPr>
          <p:nvPr/>
        </p:nvSpPr>
        <p:spPr>
          <a:xfrm>
            <a:off x="504029" y="1321564"/>
            <a:ext cx="9033376" cy="2952723"/>
          </a:xfrm>
          <a:prstGeom prst="rect">
            <a:avLst/>
          </a:prstGeom>
        </p:spPr>
        <p:txBody>
          <a:bodyPr vert="horz" lIns="98710" tIns="49355" rIns="98710" bIns="49355" rtlCol="0">
            <a:normAutofit/>
          </a:bodyPr>
          <a:lstStyle>
            <a:lvl1pPr marL="370164" indent="-370164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022" indent="-308470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880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431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983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534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8086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1638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5190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試料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 2 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をマスフローコントローラ（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MFC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）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超音速分子線バルブ（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PSV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）に接続し、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50 cc/min, 1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で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flow     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PSV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のコンタミを考慮し、ガス消費量は増えるが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flow 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させた）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　　　　　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PSV 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から質量分析計に試料ガス導入（次頁）</a:t>
            </a:r>
            <a:endPara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309" y="3337547"/>
            <a:ext cx="5971378" cy="3600000"/>
          </a:xfrm>
          <a:prstGeom prst="rect">
            <a:avLst/>
          </a:prstGeom>
        </p:spPr>
      </p:pic>
      <p:sp>
        <p:nvSpPr>
          <p:cNvPr id="3" name="右矢印 2"/>
          <p:cNvSpPr/>
          <p:nvPr/>
        </p:nvSpPr>
        <p:spPr bwMode="auto">
          <a:xfrm>
            <a:off x="1105787" y="2785745"/>
            <a:ext cx="432000" cy="212651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55" y="3452857"/>
            <a:ext cx="2741341" cy="1980000"/>
          </a:xfrm>
          <a:prstGeom prst="rect">
            <a:avLst/>
          </a:prstGeom>
        </p:spPr>
      </p:pic>
      <p:sp>
        <p:nvSpPr>
          <p:cNvPr id="13" name="四角形 81"/>
          <p:cNvSpPr>
            <a:spLocks/>
          </p:cNvSpPr>
          <p:nvPr/>
        </p:nvSpPr>
        <p:spPr bwMode="auto">
          <a:xfrm>
            <a:off x="2770639" y="5150807"/>
            <a:ext cx="90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ym typeface="Calibri" pitchFamily="34" charset="0"/>
              </a:rPr>
              <a:t>容器</a:t>
            </a:r>
            <a:r>
              <a:rPr lang="en-US" altLang="ja-JP" sz="2000" dirty="0" smtClean="0">
                <a:sym typeface="Calibri" pitchFamily="34" charset="0"/>
              </a:rPr>
              <a:t>B</a:t>
            </a:r>
            <a:endParaRPr lang="en-US" altLang="ja-JP" sz="2000" dirty="0">
              <a:sym typeface="Calibri" pitchFamily="34" charset="0"/>
            </a:endParaRPr>
          </a:p>
        </p:txBody>
      </p:sp>
      <p:sp>
        <p:nvSpPr>
          <p:cNvPr id="14" name="四角形 81"/>
          <p:cNvSpPr>
            <a:spLocks/>
          </p:cNvSpPr>
          <p:nvPr/>
        </p:nvSpPr>
        <p:spPr bwMode="auto">
          <a:xfrm>
            <a:off x="871787" y="5062224"/>
            <a:ext cx="900000" cy="3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ym typeface="Calibri" pitchFamily="34" charset="0"/>
              </a:rPr>
              <a:t>容器</a:t>
            </a:r>
            <a:r>
              <a:rPr lang="en-US" altLang="ja-JP" sz="2000" dirty="0" smtClean="0">
                <a:sym typeface="Calibri" pitchFamily="34" charset="0"/>
              </a:rPr>
              <a:t>C</a:t>
            </a:r>
            <a:endParaRPr lang="en-US" altLang="ja-JP" sz="2000" dirty="0">
              <a:sym typeface="Calibri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449546" y="6834188"/>
            <a:ext cx="63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/>
              <a:t>7/13</a:t>
            </a:r>
            <a:endParaRPr lang="en-US" altLang="ja-JP" sz="1800" b="1" dirty="0"/>
          </a:p>
        </p:txBody>
      </p:sp>
      <p:sp>
        <p:nvSpPr>
          <p:cNvPr id="11" name="四角形 81"/>
          <p:cNvSpPr>
            <a:spLocks/>
          </p:cNvSpPr>
          <p:nvPr/>
        </p:nvSpPr>
        <p:spPr bwMode="auto">
          <a:xfrm>
            <a:off x="5761649" y="5135958"/>
            <a:ext cx="1085716" cy="296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00FF"/>
                </a:solidFill>
                <a:sym typeface="Calibri" pitchFamily="34" charset="0"/>
              </a:rPr>
              <a:t>TOF-MS</a:t>
            </a:r>
            <a:endParaRPr lang="en-US" altLang="ja-JP" sz="1600" b="1" dirty="0">
              <a:solidFill>
                <a:srgbClr val="0000FF"/>
              </a:solidFill>
              <a:sym typeface="Calibri" pitchFamily="34" charset="0"/>
            </a:endParaRPr>
          </a:p>
        </p:txBody>
      </p:sp>
      <p:sp>
        <p:nvSpPr>
          <p:cNvPr id="16" name="右矢印 15"/>
          <p:cNvSpPr/>
          <p:nvPr/>
        </p:nvSpPr>
        <p:spPr bwMode="auto">
          <a:xfrm rot="5400000">
            <a:off x="6207250" y="4948241"/>
            <a:ext cx="192483" cy="212651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11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測定セットアップ</a:t>
            </a:r>
            <a:endParaRPr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コンテンツ プレースホルダー 5"/>
          <p:cNvSpPr txBox="1">
            <a:spLocks/>
          </p:cNvSpPr>
          <p:nvPr/>
        </p:nvSpPr>
        <p:spPr>
          <a:xfrm>
            <a:off x="504028" y="1321564"/>
            <a:ext cx="9458679" cy="2452993"/>
          </a:xfrm>
          <a:prstGeom prst="rect">
            <a:avLst/>
          </a:prstGeom>
        </p:spPr>
        <p:txBody>
          <a:bodyPr vert="horz" lIns="98710" tIns="49355" rIns="98710" bIns="49355" rtlCol="0">
            <a:normAutofit/>
          </a:bodyPr>
          <a:lstStyle>
            <a:lvl1pPr marL="370164" indent="-370164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022" indent="-308470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880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431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983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534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8086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1638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5190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PSV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から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、試料ガスをパルスの形で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TOF-MS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に導入</a:t>
            </a:r>
            <a:endPara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波長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212.6 nm 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パルスレーザー（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~10 </a:t>
            </a:r>
            <a:r>
              <a:rPr lang="en-US" altLang="ja-JP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mJ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/p, ~5 ns, 10 Hz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）で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 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を（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2γ+γ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）共鳴イオン化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TOF-MS 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で </a:t>
            </a:r>
            <a:r>
              <a:rPr lang="en-US" altLang="ja-JP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 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検出</a:t>
            </a:r>
            <a:endPara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592" y="3175619"/>
            <a:ext cx="5884497" cy="360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2" y="3390831"/>
            <a:ext cx="3087351" cy="3060000"/>
          </a:xfrm>
          <a:prstGeom prst="rect">
            <a:avLst/>
          </a:prstGeom>
        </p:spPr>
      </p:pic>
      <p:sp>
        <p:nvSpPr>
          <p:cNvPr id="7" name="四角形 81"/>
          <p:cNvSpPr>
            <a:spLocks/>
          </p:cNvSpPr>
          <p:nvPr/>
        </p:nvSpPr>
        <p:spPr bwMode="auto">
          <a:xfrm>
            <a:off x="4401877" y="2829890"/>
            <a:ext cx="1701209" cy="632763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透過光出力</a:t>
            </a:r>
            <a:endParaRPr lang="en-US" altLang="ja-JP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E</a:t>
            </a:r>
            <a:r>
              <a:rPr lang="en-US" altLang="ja-JP" sz="2000" b="1" baseline="-25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meas</a:t>
            </a:r>
            <a:r>
              <a:rPr lang="en-US" altLang="ja-JP" sz="20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 </a:t>
            </a:r>
            <a:r>
              <a:rPr lang="ja-JP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を記録</a:t>
            </a:r>
            <a:endParaRPr lang="en-US" altLang="ja-JP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3" name="角丸四角形 2"/>
          <p:cNvSpPr/>
          <p:nvPr/>
        </p:nvSpPr>
        <p:spPr bwMode="auto">
          <a:xfrm>
            <a:off x="5293175" y="3537084"/>
            <a:ext cx="820545" cy="311900"/>
          </a:xfrm>
          <a:prstGeom prst="round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四角形 81"/>
          <p:cNvSpPr>
            <a:spLocks/>
          </p:cNvSpPr>
          <p:nvPr/>
        </p:nvSpPr>
        <p:spPr bwMode="auto">
          <a:xfrm>
            <a:off x="5464242" y="6400807"/>
            <a:ext cx="2106133" cy="593068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パルスレーザー</a:t>
            </a:r>
            <a:endParaRPr lang="en-US" altLang="ja-JP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（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~5 ns, 10 Hz</a:t>
            </a:r>
            <a:r>
              <a:rPr lang="ja-JP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）</a:t>
            </a:r>
            <a:endParaRPr lang="en-US" altLang="ja-JP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10" name="四角形 81"/>
          <p:cNvSpPr>
            <a:spLocks/>
          </p:cNvSpPr>
          <p:nvPr/>
        </p:nvSpPr>
        <p:spPr bwMode="auto">
          <a:xfrm>
            <a:off x="8008280" y="5060680"/>
            <a:ext cx="1281685" cy="351293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TOF-MS</a:t>
            </a:r>
            <a:endParaRPr lang="en-US" altLang="ja-JP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449546" y="6834188"/>
            <a:ext cx="63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 smtClean="0"/>
              <a:t>8/13</a:t>
            </a:r>
            <a:endParaRPr lang="en-US" altLang="ja-JP" sz="1800" b="1" dirty="0"/>
          </a:p>
        </p:txBody>
      </p:sp>
      <p:sp>
        <p:nvSpPr>
          <p:cNvPr id="11" name="四角形 81"/>
          <p:cNvSpPr>
            <a:spLocks/>
          </p:cNvSpPr>
          <p:nvPr/>
        </p:nvSpPr>
        <p:spPr bwMode="auto">
          <a:xfrm>
            <a:off x="5336646" y="5858550"/>
            <a:ext cx="1266168" cy="453475"/>
          </a:xfrm>
          <a:prstGeom prst="rect">
            <a:avLst/>
          </a:prstGeom>
          <a:noFill/>
          <a:ln>
            <a:noFill/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00FF"/>
                </a:solidFill>
                <a:sym typeface="Calibri" pitchFamily="34" charset="0"/>
              </a:rPr>
              <a:t>~10 </a:t>
            </a:r>
            <a:r>
              <a:rPr lang="en-US" altLang="ja-JP" sz="1600" b="1" dirty="0" err="1" smtClean="0">
                <a:solidFill>
                  <a:srgbClr val="0000FF"/>
                </a:solidFill>
                <a:sym typeface="Calibri" pitchFamily="34" charset="0"/>
              </a:rPr>
              <a:t>mJ</a:t>
            </a:r>
            <a:r>
              <a:rPr lang="en-US" altLang="ja-JP" sz="1600" b="1" dirty="0" smtClean="0">
                <a:solidFill>
                  <a:srgbClr val="0000FF"/>
                </a:solidFill>
                <a:sym typeface="Calibri" pitchFamily="34" charset="0"/>
              </a:rPr>
              <a:t>/p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 smtClean="0">
                <a:solidFill>
                  <a:srgbClr val="0000FF"/>
                </a:solidFill>
                <a:sym typeface="Calibri" pitchFamily="34" charset="0"/>
              </a:rPr>
              <a:t>at 212.6 nm</a:t>
            </a:r>
            <a:endParaRPr lang="en-US" altLang="ja-JP" sz="1600" b="1" dirty="0">
              <a:solidFill>
                <a:srgbClr val="0000FF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</p:spPr>
        <p:txBody>
          <a:bodyPr>
            <a:normAutofit/>
          </a:bodyPr>
          <a:lstStyle/>
          <a:p>
            <a:r>
              <a:rPr lang="ja-JP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試料</a:t>
            </a:r>
            <a:r>
              <a:rPr lang="en-US" altLang="ja-JP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ja-JP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測定結果</a:t>
            </a:r>
            <a:endParaRPr lang="ja-JP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コンテンツ プレースホルダー 5"/>
          <p:cNvSpPr txBox="1">
            <a:spLocks/>
          </p:cNvSpPr>
          <p:nvPr/>
        </p:nvSpPr>
        <p:spPr>
          <a:xfrm>
            <a:off x="504029" y="1321564"/>
            <a:ext cx="4613287" cy="2624035"/>
          </a:xfrm>
          <a:prstGeom prst="rect">
            <a:avLst/>
          </a:prstGeom>
        </p:spPr>
        <p:txBody>
          <a:bodyPr vert="horz" lIns="98710" tIns="49355" rIns="98710" bIns="49355" rtlCol="0">
            <a:normAutofit/>
          </a:bodyPr>
          <a:lstStyle>
            <a:lvl1pPr marL="370164" indent="-370164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2022" indent="-308470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880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431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983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534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8086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1638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5190" indent="-246777" algn="l" defTabSz="9871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ja-JP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共鳴</a:t>
            </a:r>
            <a:r>
              <a:rPr lang="ja-JP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212.556 nm</a:t>
            </a:r>
            <a:r>
              <a:rPr lang="ja-JP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ja-JP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非共鳴</a:t>
            </a:r>
            <a:r>
              <a:rPr lang="ja-JP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ja-JP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212.552 nm</a:t>
            </a:r>
            <a:r>
              <a:rPr lang="ja-JP" alt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endParaRPr lang="en-US" altLang="ja-JP" sz="24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秒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×10</a:t>
            </a: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点 ⇒ 統計誤差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</a:pPr>
            <a:r>
              <a:rPr lang="ja-JP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透過光出力の変動を補正</a:t>
            </a:r>
            <a:endParaRPr lang="en-US" altLang="ja-JP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7mJ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S</a:t>
            </a:r>
            <a:r>
              <a:rPr lang="en-US" altLang="ja-JP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meas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×7/</a:t>
            </a:r>
            <a:r>
              <a:rPr lang="en-US" altLang="ja-JP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meas</a:t>
            </a:r>
            <a:endParaRPr lang="en-US" altLang="ja-JP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左中かっこ 6"/>
          <p:cNvSpPr/>
          <p:nvPr/>
        </p:nvSpPr>
        <p:spPr bwMode="auto">
          <a:xfrm flipH="1">
            <a:off x="4016137" y="1405007"/>
            <a:ext cx="180000" cy="900000"/>
          </a:xfrm>
          <a:prstGeom prst="leftBrace">
            <a:avLst/>
          </a:prstGeom>
          <a:noFill/>
          <a:ln w="317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429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四角形 62"/>
          <p:cNvSpPr>
            <a:spLocks/>
          </p:cNvSpPr>
          <p:nvPr/>
        </p:nvSpPr>
        <p:spPr bwMode="auto">
          <a:xfrm>
            <a:off x="4189208" y="1610374"/>
            <a:ext cx="1552353" cy="46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各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300</a:t>
            </a:r>
            <a:r>
              <a:rPr lang="ja-JP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秒</a:t>
            </a:r>
            <a:endParaRPr lang="en-US" altLang="ja-JP" sz="28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66" y="4271848"/>
            <a:ext cx="3860337" cy="252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28" y="1372434"/>
            <a:ext cx="3555918" cy="2520000"/>
          </a:xfrm>
          <a:prstGeom prst="rect">
            <a:avLst/>
          </a:prstGeom>
        </p:spPr>
      </p:pic>
      <p:sp>
        <p:nvSpPr>
          <p:cNvPr id="11" name="四角形 62"/>
          <p:cNvSpPr>
            <a:spLocks/>
          </p:cNvSpPr>
          <p:nvPr/>
        </p:nvSpPr>
        <p:spPr bwMode="auto">
          <a:xfrm>
            <a:off x="7569856" y="733646"/>
            <a:ext cx="1871853" cy="82483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レーザー波長</a:t>
            </a:r>
            <a:endParaRPr lang="en-US" altLang="ja-JP" sz="2000" dirty="0" smtClean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（</a:t>
            </a: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signal, idler</a:t>
            </a: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測定値</a:t>
            </a:r>
            <a:endParaRPr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　から算出）</a:t>
            </a:r>
            <a:endParaRPr lang="en-US" altLang="ja-JP" sz="16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sp>
        <p:nvSpPr>
          <p:cNvPr id="12" name="四角形 62"/>
          <p:cNvSpPr>
            <a:spLocks/>
          </p:cNvSpPr>
          <p:nvPr/>
        </p:nvSpPr>
        <p:spPr bwMode="auto">
          <a:xfrm>
            <a:off x="6467685" y="5415013"/>
            <a:ext cx="2183075" cy="457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透過光出力 </a:t>
            </a:r>
            <a:r>
              <a:rPr lang="en-US" altLang="ja-JP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E</a:t>
            </a:r>
            <a:r>
              <a:rPr lang="en-US" altLang="ja-JP" sz="20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meas</a:t>
            </a:r>
            <a:endParaRPr lang="en-US" altLang="ja-JP" sz="1600" baseline="-250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sp>
        <p:nvSpPr>
          <p:cNvPr id="14" name="四角形 81"/>
          <p:cNvSpPr>
            <a:spLocks/>
          </p:cNvSpPr>
          <p:nvPr/>
        </p:nvSpPr>
        <p:spPr bwMode="auto">
          <a:xfrm>
            <a:off x="4217403" y="3355368"/>
            <a:ext cx="1701209" cy="70719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FF"/>
            </a:solidFill>
          </a:ln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S: </a:t>
            </a:r>
            <a:r>
              <a:rPr lang="en-US" altLang="ja-JP" sz="2000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84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Kr</a:t>
            </a:r>
            <a:r>
              <a:rPr lang="ja-JP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信号量</a:t>
            </a:r>
            <a:endParaRPr lang="en-US" altLang="ja-JP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   [mV</a:t>
            </a:r>
            <a:r>
              <a:rPr lang="ja-JP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・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ns]</a:t>
            </a:r>
            <a:endParaRPr lang="en-US" altLang="ja-JP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00" y="4172400"/>
            <a:ext cx="3946844" cy="2880000"/>
          </a:xfrm>
          <a:prstGeom prst="rect">
            <a:avLst/>
          </a:prstGeom>
        </p:spPr>
      </p:pic>
      <p:sp>
        <p:nvSpPr>
          <p:cNvPr id="16" name="四角形 62"/>
          <p:cNvSpPr>
            <a:spLocks/>
          </p:cNvSpPr>
          <p:nvPr/>
        </p:nvSpPr>
        <p:spPr bwMode="auto">
          <a:xfrm>
            <a:off x="2637881" y="5861321"/>
            <a:ext cx="765543" cy="46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Xe</a:t>
            </a:r>
            <a:r>
              <a:rPr lang="en-US" altLang="ja-JP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2+</a:t>
            </a:r>
            <a:endParaRPr lang="en-US" altLang="ja-JP" sz="2200" baseline="300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sp>
        <p:nvSpPr>
          <p:cNvPr id="17" name="四角形 62"/>
          <p:cNvSpPr>
            <a:spLocks/>
          </p:cNvSpPr>
          <p:nvPr/>
        </p:nvSpPr>
        <p:spPr bwMode="auto">
          <a:xfrm>
            <a:off x="3838103" y="4651072"/>
            <a:ext cx="680944" cy="46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Xe</a:t>
            </a:r>
            <a:r>
              <a:rPr lang="en-US" altLang="ja-JP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+</a:t>
            </a:r>
            <a:endParaRPr lang="en-US" altLang="ja-JP" sz="2200" baseline="300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sp>
        <p:nvSpPr>
          <p:cNvPr id="18" name="四角形 62"/>
          <p:cNvSpPr>
            <a:spLocks/>
          </p:cNvSpPr>
          <p:nvPr/>
        </p:nvSpPr>
        <p:spPr bwMode="auto">
          <a:xfrm>
            <a:off x="4426672" y="5005499"/>
            <a:ext cx="680944" cy="46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Xe</a:t>
            </a:r>
            <a:r>
              <a:rPr lang="en-US" altLang="ja-JP" sz="22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2</a:t>
            </a:r>
            <a:r>
              <a:rPr lang="en-US" altLang="ja-JP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+</a:t>
            </a:r>
            <a:endParaRPr lang="en-US" altLang="ja-JP" sz="2200" baseline="300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sp>
        <p:nvSpPr>
          <p:cNvPr id="19" name="四角形 62"/>
          <p:cNvSpPr>
            <a:spLocks/>
          </p:cNvSpPr>
          <p:nvPr/>
        </p:nvSpPr>
        <p:spPr bwMode="auto">
          <a:xfrm>
            <a:off x="3267764" y="5800560"/>
            <a:ext cx="549073" cy="46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Kr</a:t>
            </a:r>
            <a:endParaRPr lang="en-US" altLang="ja-JP" sz="2200" baseline="300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00" y="4021200"/>
            <a:ext cx="2502658" cy="1800000"/>
          </a:xfrm>
          <a:prstGeom prst="rect">
            <a:avLst/>
          </a:prstGeom>
        </p:spPr>
      </p:pic>
      <p:sp>
        <p:nvSpPr>
          <p:cNvPr id="20" name="四角形 62"/>
          <p:cNvSpPr>
            <a:spLocks/>
          </p:cNvSpPr>
          <p:nvPr/>
        </p:nvSpPr>
        <p:spPr bwMode="auto">
          <a:xfrm>
            <a:off x="1645694" y="4260527"/>
            <a:ext cx="696569" cy="4680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43887" bIns="0" anchor="ctr"/>
          <a:lstStyle>
            <a:lvl1pPr marL="41275" algn="l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84</a:t>
            </a:r>
            <a:r>
              <a:rPr lang="en-US" altLang="ja-JP" sz="22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Calibri" pitchFamily="34" charset="0"/>
              </a:rPr>
              <a:t>Kr</a:t>
            </a:r>
            <a:endParaRPr lang="en-US" altLang="ja-JP" sz="2200" baseline="30000" dirty="0">
              <a:solidFill>
                <a:schemeClr val="tx1">
                  <a:lumMod val="95000"/>
                  <a:lumOff val="5000"/>
                </a:schemeClr>
              </a:solidFill>
              <a:sym typeface="Calibri" pitchFamily="34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9449546" y="6834188"/>
            <a:ext cx="633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99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defTabSz="942975" eaLnBrk="0" hangingPunct="0">
              <a:spcBef>
                <a:spcPct val="20000"/>
              </a:spcBef>
              <a:buChar char="•"/>
              <a:defRPr kumimoji="1" sz="3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l" defTabSz="942975" eaLnBrk="0" hangingPunct="0">
              <a:spcBef>
                <a:spcPct val="20000"/>
              </a:spcBef>
              <a:buChar char="–"/>
              <a:defRPr kumimoji="1" sz="29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l" defTabSz="942975" eaLnBrk="0" hangingPunct="0">
              <a:spcBef>
                <a:spcPct val="20000"/>
              </a:spcBef>
              <a:buChar char="•"/>
              <a:defRPr kumimoji="1"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l" defTabSz="942975" eaLnBrk="0" hangingPunct="0">
              <a:spcBef>
                <a:spcPct val="20000"/>
              </a:spcBef>
              <a:buChar char="–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l" defTabSz="942975" eaLnBrk="0" hangingPunct="0">
              <a:spcBef>
                <a:spcPct val="20000"/>
              </a:spcBef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42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1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/>
              <a:t>9</a:t>
            </a:r>
            <a:r>
              <a:rPr lang="en-US" altLang="ja-JP" sz="1800" b="1" dirty="0" smtClean="0"/>
              <a:t>/13</a:t>
            </a:r>
            <a:endParaRPr lang="en-US" altLang="ja-JP" sz="1800" b="1" dirty="0"/>
          </a:p>
        </p:txBody>
      </p:sp>
    </p:spTree>
    <p:extLst>
      <p:ext uri="{BB962C8B-B14F-4D97-AF65-F5344CB8AC3E}">
        <p14:creationId xmlns:p14="http://schemas.microsoft.com/office/powerpoint/2010/main" val="20098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42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42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2_Glass Lay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29781</TotalTime>
  <Words>1477</Words>
  <Application>Microsoft Office PowerPoint</Application>
  <PresentationFormat>ユーザー設定</PresentationFormat>
  <Paragraphs>345</Paragraphs>
  <Slides>20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7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標準デザイン</vt:lpstr>
      <vt:lpstr>デザインの設定</vt:lpstr>
      <vt:lpstr>Fading Grid</vt:lpstr>
      <vt:lpstr>2_Glass Layers</vt:lpstr>
      <vt:lpstr>1_デザインの設定</vt:lpstr>
      <vt:lpstr>2_デザインの設定</vt:lpstr>
      <vt:lpstr>3_デザインの設定</vt:lpstr>
      <vt:lpstr>PowerPoint プレゼンテーション</vt:lpstr>
      <vt:lpstr>Outline</vt:lpstr>
      <vt:lpstr>Xeを用いた暗黒物質探索に対する 不純物 85Kr バックグラウンドの影響</vt:lpstr>
      <vt:lpstr>レーザー共鳴イオン化質量分析法（RIMS）</vt:lpstr>
      <vt:lpstr>Xe circulation system (XMASS)</vt:lpstr>
      <vt:lpstr>試料準備： 減圧（~15 atm → 3-4 atm×2）</vt:lpstr>
      <vt:lpstr>試料セットアップ</vt:lpstr>
      <vt:lpstr>測定セットアップ</vt:lpstr>
      <vt:lpstr>試料1測定結果</vt:lpstr>
      <vt:lpstr>試料2測定結果</vt:lpstr>
      <vt:lpstr>Calibration data</vt:lpstr>
      <vt:lpstr>試料1,2 中のKr濃度測定結果</vt:lpstr>
      <vt:lpstr>Summary and future plans</vt:lpstr>
      <vt:lpstr>補足資料</vt:lpstr>
      <vt:lpstr>Xe中の 85Kr バックグラウンド評価手法</vt:lpstr>
      <vt:lpstr>Liquid Xe (LXe) for dark matter search</vt:lpstr>
      <vt:lpstr>Xe Distillation System (XMASS)</vt:lpstr>
      <vt:lpstr>Overview of the laser system</vt:lpstr>
      <vt:lpstr>Optical Parametric Generation (OPG)</vt:lpstr>
      <vt:lpstr>Wavelength and output stability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岩田　圭弘</dc:creator>
  <cp:lastModifiedBy>岩田 圭弘</cp:lastModifiedBy>
  <cp:revision>4666</cp:revision>
  <cp:lastPrinted>2015-11-24T03:01:00Z</cp:lastPrinted>
  <dcterms:created xsi:type="dcterms:W3CDTF">2004-11-19T02:46:39Z</dcterms:created>
  <dcterms:modified xsi:type="dcterms:W3CDTF">2015-11-24T03:01:53Z</dcterms:modified>
</cp:coreProperties>
</file>