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464" r:id="rId2"/>
    <p:sldId id="511" r:id="rId3"/>
    <p:sldId id="521" r:id="rId4"/>
    <p:sldId id="436" r:id="rId5"/>
    <p:sldId id="517" r:id="rId6"/>
    <p:sldId id="518" r:id="rId7"/>
    <p:sldId id="469" r:id="rId8"/>
    <p:sldId id="499" r:id="rId9"/>
    <p:sldId id="522" r:id="rId10"/>
    <p:sldId id="546" r:id="rId11"/>
    <p:sldId id="406" r:id="rId12"/>
    <p:sldId id="538" r:id="rId13"/>
    <p:sldId id="423" r:id="rId14"/>
    <p:sldId id="408" r:id="rId15"/>
    <p:sldId id="409" r:id="rId16"/>
    <p:sldId id="411" r:id="rId17"/>
    <p:sldId id="425" r:id="rId18"/>
    <p:sldId id="412" r:id="rId19"/>
    <p:sldId id="422" r:id="rId20"/>
    <p:sldId id="472" r:id="rId21"/>
    <p:sldId id="523" r:id="rId22"/>
    <p:sldId id="311" r:id="rId23"/>
    <p:sldId id="455" r:id="rId24"/>
    <p:sldId id="427" r:id="rId25"/>
    <p:sldId id="428" r:id="rId26"/>
    <p:sldId id="430" r:id="rId27"/>
    <p:sldId id="536" r:id="rId28"/>
    <p:sldId id="535" r:id="rId29"/>
    <p:sldId id="545" r:id="rId30"/>
    <p:sldId id="385" r:id="rId31"/>
    <p:sldId id="510" r:id="rId32"/>
    <p:sldId id="539" r:id="rId33"/>
    <p:sldId id="516" r:id="rId34"/>
    <p:sldId id="540" r:id="rId35"/>
    <p:sldId id="512" r:id="rId36"/>
    <p:sldId id="541" r:id="rId37"/>
    <p:sldId id="542" r:id="rId38"/>
    <p:sldId id="543" r:id="rId39"/>
    <p:sldId id="544" r:id="rId40"/>
    <p:sldId id="435" r:id="rId41"/>
    <p:sldId id="487" r:id="rId42"/>
    <p:sldId id="495" r:id="rId43"/>
    <p:sldId id="488" r:id="rId44"/>
    <p:sldId id="496" r:id="rId45"/>
    <p:sldId id="489" r:id="rId46"/>
    <p:sldId id="537" r:id="rId47"/>
    <p:sldId id="490" r:id="rId48"/>
    <p:sldId id="524" r:id="rId49"/>
    <p:sldId id="526" r:id="rId50"/>
    <p:sldId id="533" r:id="rId51"/>
    <p:sldId id="525" r:id="rId52"/>
    <p:sldId id="531" r:id="rId53"/>
    <p:sldId id="532" r:id="rId54"/>
    <p:sldId id="527" r:id="rId55"/>
    <p:sldId id="528" r:id="rId56"/>
    <p:sldId id="529" r:id="rId57"/>
    <p:sldId id="534" r:id="rId5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240BB52-6968-4500-8C87-83F8A1C3004C}">
          <p14:sldIdLst>
            <p14:sldId id="464"/>
            <p14:sldId id="511"/>
            <p14:sldId id="521"/>
            <p14:sldId id="436"/>
            <p14:sldId id="517"/>
            <p14:sldId id="518"/>
            <p14:sldId id="469"/>
            <p14:sldId id="499"/>
            <p14:sldId id="522"/>
            <p14:sldId id="546"/>
            <p14:sldId id="406"/>
            <p14:sldId id="538"/>
            <p14:sldId id="423"/>
            <p14:sldId id="408"/>
            <p14:sldId id="409"/>
            <p14:sldId id="411"/>
            <p14:sldId id="425"/>
            <p14:sldId id="412"/>
            <p14:sldId id="422"/>
            <p14:sldId id="472"/>
            <p14:sldId id="523"/>
            <p14:sldId id="311"/>
            <p14:sldId id="455"/>
            <p14:sldId id="427"/>
            <p14:sldId id="428"/>
            <p14:sldId id="430"/>
            <p14:sldId id="536"/>
            <p14:sldId id="535"/>
            <p14:sldId id="545"/>
            <p14:sldId id="385"/>
            <p14:sldId id="510"/>
            <p14:sldId id="539"/>
            <p14:sldId id="516"/>
            <p14:sldId id="540"/>
            <p14:sldId id="512"/>
            <p14:sldId id="541"/>
            <p14:sldId id="542"/>
            <p14:sldId id="543"/>
            <p14:sldId id="544"/>
            <p14:sldId id="435"/>
            <p14:sldId id="487"/>
            <p14:sldId id="495"/>
            <p14:sldId id="488"/>
            <p14:sldId id="496"/>
            <p14:sldId id="489"/>
            <p14:sldId id="537"/>
            <p14:sldId id="490"/>
            <p14:sldId id="524"/>
            <p14:sldId id="526"/>
            <p14:sldId id="533"/>
            <p14:sldId id="525"/>
            <p14:sldId id="531"/>
            <p14:sldId id="532"/>
            <p14:sldId id="527"/>
            <p14:sldId id="528"/>
            <p14:sldId id="529"/>
            <p14:sldId id="53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衣川智弥" initials="衣川智弥" lastIdx="2" clrIdx="0">
    <p:extLst>
      <p:ext uri="{19B8F6BF-5375-455C-9EA6-DF929625EA0E}">
        <p15:presenceInfo xmlns:p15="http://schemas.microsoft.com/office/powerpoint/2012/main" userId="dbc7a9ccd8dbe9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10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5" autoAdjust="0"/>
    <p:restoredTop sz="77333" autoAdjust="0"/>
  </p:normalViewPr>
  <p:slideViewPr>
    <p:cSldViewPr snapToGrid="0">
      <p:cViewPr varScale="1">
        <p:scale>
          <a:sx n="99" d="100"/>
          <a:sy n="99" d="100"/>
        </p:scale>
        <p:origin x="7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衣川 智弥" userId="dbc7a9ccd8dbe9c2" providerId="LiveId" clId="{08A582BB-E81D-4FB9-9038-A069ECA26335}"/>
    <pc:docChg chg="undo custSel addSld delSld modSection">
      <pc:chgData name="衣川 智弥" userId="dbc7a9ccd8dbe9c2" providerId="LiveId" clId="{08A582BB-E81D-4FB9-9038-A069ECA26335}" dt="2020-10-09T07:53:50.248" v="71" actId="47"/>
      <pc:docMkLst>
        <pc:docMk/>
      </pc:docMkLst>
      <pc:sldChg chg="del">
        <pc:chgData name="衣川 智弥" userId="dbc7a9ccd8dbe9c2" providerId="LiveId" clId="{08A582BB-E81D-4FB9-9038-A069ECA26335}" dt="2020-10-09T07:53:45.396" v="37" actId="47"/>
        <pc:sldMkLst>
          <pc:docMk/>
          <pc:sldMk cId="3447704671" sldId="265"/>
        </pc:sldMkLst>
      </pc:sldChg>
      <pc:sldChg chg="del">
        <pc:chgData name="衣川 智弥" userId="dbc7a9ccd8dbe9c2" providerId="LiveId" clId="{08A582BB-E81D-4FB9-9038-A069ECA26335}" dt="2020-10-09T07:53:46.039" v="39" actId="47"/>
        <pc:sldMkLst>
          <pc:docMk/>
          <pc:sldMk cId="4025415255" sldId="289"/>
        </pc:sldMkLst>
      </pc:sldChg>
      <pc:sldChg chg="del">
        <pc:chgData name="衣川 智弥" userId="dbc7a9ccd8dbe9c2" providerId="LiveId" clId="{08A582BB-E81D-4FB9-9038-A069ECA26335}" dt="2020-10-09T07:53:47.051" v="60" actId="47"/>
        <pc:sldMkLst>
          <pc:docMk/>
          <pc:sldMk cId="1897795058" sldId="306"/>
        </pc:sldMkLst>
      </pc:sldChg>
      <pc:sldChg chg="del">
        <pc:chgData name="衣川 智弥" userId="dbc7a9ccd8dbe9c2" providerId="LiveId" clId="{08A582BB-E81D-4FB9-9038-A069ECA26335}" dt="2020-10-09T07:53:42.722" v="5" actId="47"/>
        <pc:sldMkLst>
          <pc:docMk/>
          <pc:sldMk cId="1061944771" sldId="312"/>
        </pc:sldMkLst>
      </pc:sldChg>
      <pc:sldChg chg="del">
        <pc:chgData name="衣川 智弥" userId="dbc7a9ccd8dbe9c2" providerId="LiveId" clId="{08A582BB-E81D-4FB9-9038-A069ECA26335}" dt="2020-10-09T07:53:47.124" v="62" actId="47"/>
        <pc:sldMkLst>
          <pc:docMk/>
          <pc:sldMk cId="2016408661" sldId="313"/>
        </pc:sldMkLst>
      </pc:sldChg>
      <pc:sldChg chg="del">
        <pc:chgData name="衣川 智弥" userId="dbc7a9ccd8dbe9c2" providerId="LiveId" clId="{08A582BB-E81D-4FB9-9038-A069ECA26335}" dt="2020-10-09T07:53:47.160" v="63" actId="47"/>
        <pc:sldMkLst>
          <pc:docMk/>
          <pc:sldMk cId="3453869381" sldId="314"/>
        </pc:sldMkLst>
      </pc:sldChg>
      <pc:sldChg chg="del">
        <pc:chgData name="衣川 智弥" userId="dbc7a9ccd8dbe9c2" providerId="LiveId" clId="{08A582BB-E81D-4FB9-9038-A069ECA26335}" dt="2020-10-09T07:53:47.101" v="61" actId="47"/>
        <pc:sldMkLst>
          <pc:docMk/>
          <pc:sldMk cId="3738817868" sldId="316"/>
        </pc:sldMkLst>
      </pc:sldChg>
      <pc:sldChg chg="del">
        <pc:chgData name="衣川 智弥" userId="dbc7a9ccd8dbe9c2" providerId="LiveId" clId="{08A582BB-E81D-4FB9-9038-A069ECA26335}" dt="2020-10-09T07:53:47.244" v="65" actId="47"/>
        <pc:sldMkLst>
          <pc:docMk/>
          <pc:sldMk cId="3646403984" sldId="321"/>
        </pc:sldMkLst>
      </pc:sldChg>
      <pc:sldChg chg="del">
        <pc:chgData name="衣川 智弥" userId="dbc7a9ccd8dbe9c2" providerId="LiveId" clId="{08A582BB-E81D-4FB9-9038-A069ECA26335}" dt="2020-10-09T07:53:47.199" v="64" actId="47"/>
        <pc:sldMkLst>
          <pc:docMk/>
          <pc:sldMk cId="3219459584" sldId="322"/>
        </pc:sldMkLst>
      </pc:sldChg>
      <pc:sldChg chg="del">
        <pc:chgData name="衣川 智弥" userId="dbc7a9ccd8dbe9c2" providerId="LiveId" clId="{08A582BB-E81D-4FB9-9038-A069ECA26335}" dt="2020-10-09T07:53:47.276" v="66" actId="47"/>
        <pc:sldMkLst>
          <pc:docMk/>
          <pc:sldMk cId="4037482621" sldId="323"/>
        </pc:sldMkLst>
      </pc:sldChg>
      <pc:sldChg chg="del">
        <pc:chgData name="衣川 智弥" userId="dbc7a9ccd8dbe9c2" providerId="LiveId" clId="{08A582BB-E81D-4FB9-9038-A069ECA26335}" dt="2020-10-09T07:53:47.309" v="67" actId="47"/>
        <pc:sldMkLst>
          <pc:docMk/>
          <pc:sldMk cId="2580308906" sldId="324"/>
        </pc:sldMkLst>
      </pc:sldChg>
      <pc:sldChg chg="del">
        <pc:chgData name="衣川 智弥" userId="dbc7a9ccd8dbe9c2" providerId="LiveId" clId="{08A582BB-E81D-4FB9-9038-A069ECA26335}" dt="2020-10-09T07:53:47.352" v="68" actId="47"/>
        <pc:sldMkLst>
          <pc:docMk/>
          <pc:sldMk cId="3367943136" sldId="325"/>
        </pc:sldMkLst>
      </pc:sldChg>
      <pc:sldChg chg="del">
        <pc:chgData name="衣川 智弥" userId="dbc7a9ccd8dbe9c2" providerId="LiveId" clId="{08A582BB-E81D-4FB9-9038-A069ECA26335}" dt="2020-10-09T07:53:46.625" v="51" actId="47"/>
        <pc:sldMkLst>
          <pc:docMk/>
          <pc:sldMk cId="1085614512" sldId="333"/>
        </pc:sldMkLst>
      </pc:sldChg>
      <pc:sldChg chg="del">
        <pc:chgData name="衣川 智弥" userId="dbc7a9ccd8dbe9c2" providerId="LiveId" clId="{08A582BB-E81D-4FB9-9038-A069ECA26335}" dt="2020-10-09T07:53:46.591" v="50" actId="47"/>
        <pc:sldMkLst>
          <pc:docMk/>
          <pc:sldMk cId="750868321" sldId="334"/>
        </pc:sldMkLst>
      </pc:sldChg>
      <pc:sldChg chg="del">
        <pc:chgData name="衣川 智弥" userId="dbc7a9ccd8dbe9c2" providerId="LiveId" clId="{08A582BB-E81D-4FB9-9038-A069ECA26335}" dt="2020-10-09T07:53:46.660" v="52" actId="47"/>
        <pc:sldMkLst>
          <pc:docMk/>
          <pc:sldMk cId="2692635238" sldId="335"/>
        </pc:sldMkLst>
      </pc:sldChg>
      <pc:sldChg chg="del">
        <pc:chgData name="衣川 智弥" userId="dbc7a9ccd8dbe9c2" providerId="LiveId" clId="{08A582BB-E81D-4FB9-9038-A069ECA26335}" dt="2020-10-09T07:53:46.717" v="53" actId="47"/>
        <pc:sldMkLst>
          <pc:docMk/>
          <pc:sldMk cId="2102937853" sldId="336"/>
        </pc:sldMkLst>
      </pc:sldChg>
      <pc:sldChg chg="del">
        <pc:chgData name="衣川 智弥" userId="dbc7a9ccd8dbe9c2" providerId="LiveId" clId="{08A582BB-E81D-4FB9-9038-A069ECA26335}" dt="2020-10-09T07:53:46.765" v="54" actId="47"/>
        <pc:sldMkLst>
          <pc:docMk/>
          <pc:sldMk cId="2391721062" sldId="337"/>
        </pc:sldMkLst>
      </pc:sldChg>
      <pc:sldChg chg="del">
        <pc:chgData name="衣川 智弥" userId="dbc7a9ccd8dbe9c2" providerId="LiveId" clId="{08A582BB-E81D-4FB9-9038-A069ECA26335}" dt="2020-10-09T07:53:46.818" v="55" actId="47"/>
        <pc:sldMkLst>
          <pc:docMk/>
          <pc:sldMk cId="1356238251" sldId="338"/>
        </pc:sldMkLst>
      </pc:sldChg>
      <pc:sldChg chg="del">
        <pc:chgData name="衣川 智弥" userId="dbc7a9ccd8dbe9c2" providerId="LiveId" clId="{08A582BB-E81D-4FB9-9038-A069ECA26335}" dt="2020-10-09T07:53:46.876" v="56" actId="47"/>
        <pc:sldMkLst>
          <pc:docMk/>
          <pc:sldMk cId="1566846055" sldId="340"/>
        </pc:sldMkLst>
      </pc:sldChg>
      <pc:sldChg chg="del">
        <pc:chgData name="衣川 智弥" userId="dbc7a9ccd8dbe9c2" providerId="LiveId" clId="{08A582BB-E81D-4FB9-9038-A069ECA26335}" dt="2020-10-09T07:53:46.523" v="48" actId="47"/>
        <pc:sldMkLst>
          <pc:docMk/>
          <pc:sldMk cId="1951090063" sldId="341"/>
        </pc:sldMkLst>
      </pc:sldChg>
      <pc:sldChg chg="del">
        <pc:chgData name="衣川 智弥" userId="dbc7a9ccd8dbe9c2" providerId="LiveId" clId="{08A582BB-E81D-4FB9-9038-A069ECA26335}" dt="2020-10-09T07:53:46.909" v="57" actId="47"/>
        <pc:sldMkLst>
          <pc:docMk/>
          <pc:sldMk cId="3163327837" sldId="342"/>
        </pc:sldMkLst>
      </pc:sldChg>
      <pc:sldChg chg="del">
        <pc:chgData name="衣川 智弥" userId="dbc7a9ccd8dbe9c2" providerId="LiveId" clId="{08A582BB-E81D-4FB9-9038-A069ECA26335}" dt="2020-10-09T07:53:46.135" v="41" actId="47"/>
        <pc:sldMkLst>
          <pc:docMk/>
          <pc:sldMk cId="1232760494" sldId="355"/>
        </pc:sldMkLst>
      </pc:sldChg>
      <pc:sldChg chg="del">
        <pc:chgData name="衣川 智弥" userId="dbc7a9ccd8dbe9c2" providerId="LiveId" clId="{08A582BB-E81D-4FB9-9038-A069ECA26335}" dt="2020-10-09T07:53:46.228" v="42" actId="47"/>
        <pc:sldMkLst>
          <pc:docMk/>
          <pc:sldMk cId="362286823" sldId="357"/>
        </pc:sldMkLst>
      </pc:sldChg>
      <pc:sldChg chg="del">
        <pc:chgData name="衣川 智弥" userId="dbc7a9ccd8dbe9c2" providerId="LiveId" clId="{08A582BB-E81D-4FB9-9038-A069ECA26335}" dt="2020-10-09T07:53:47.024" v="59" actId="47"/>
        <pc:sldMkLst>
          <pc:docMk/>
          <pc:sldMk cId="4164035373" sldId="359"/>
        </pc:sldMkLst>
      </pc:sldChg>
      <pc:sldChg chg="del">
        <pc:chgData name="衣川 智弥" userId="dbc7a9ccd8dbe9c2" providerId="LiveId" clId="{08A582BB-E81D-4FB9-9038-A069ECA26335}" dt="2020-10-09T07:53:42.998" v="8" actId="47"/>
        <pc:sldMkLst>
          <pc:docMk/>
          <pc:sldMk cId="1230422511" sldId="363"/>
        </pc:sldMkLst>
      </pc:sldChg>
      <pc:sldChg chg="del">
        <pc:chgData name="衣川 智弥" userId="dbc7a9ccd8dbe9c2" providerId="LiveId" clId="{08A582BB-E81D-4FB9-9038-A069ECA26335}" dt="2020-10-09T07:53:42.621" v="4" actId="47"/>
        <pc:sldMkLst>
          <pc:docMk/>
          <pc:sldMk cId="3909740012" sldId="364"/>
        </pc:sldMkLst>
      </pc:sldChg>
      <pc:sldChg chg="del">
        <pc:chgData name="衣川 智弥" userId="dbc7a9ccd8dbe9c2" providerId="LiveId" clId="{08A582BB-E81D-4FB9-9038-A069ECA26335}" dt="2020-10-09T07:53:46.080" v="40" actId="47"/>
        <pc:sldMkLst>
          <pc:docMk/>
          <pc:sldMk cId="3051456887" sldId="371"/>
        </pc:sldMkLst>
      </pc:sldChg>
      <pc:sldChg chg="del">
        <pc:chgData name="衣川 智弥" userId="dbc7a9ccd8dbe9c2" providerId="LiveId" clId="{08A582BB-E81D-4FB9-9038-A069ECA26335}" dt="2020-10-09T07:53:45.994" v="38" actId="47"/>
        <pc:sldMkLst>
          <pc:docMk/>
          <pc:sldMk cId="381119561" sldId="373"/>
        </pc:sldMkLst>
      </pc:sldChg>
      <pc:sldChg chg="del">
        <pc:chgData name="衣川 智弥" userId="dbc7a9ccd8dbe9c2" providerId="LiveId" clId="{08A582BB-E81D-4FB9-9038-A069ECA26335}" dt="2020-10-09T07:53:46.937" v="58" actId="47"/>
        <pc:sldMkLst>
          <pc:docMk/>
          <pc:sldMk cId="3072820904" sldId="375"/>
        </pc:sldMkLst>
      </pc:sldChg>
      <pc:sldChg chg="del">
        <pc:chgData name="衣川 智弥" userId="dbc7a9ccd8dbe9c2" providerId="LiveId" clId="{08A582BB-E81D-4FB9-9038-A069ECA26335}" dt="2020-10-09T07:53:46.487" v="47" actId="47"/>
        <pc:sldMkLst>
          <pc:docMk/>
          <pc:sldMk cId="1700102062" sldId="379"/>
        </pc:sldMkLst>
      </pc:sldChg>
      <pc:sldChg chg="del">
        <pc:chgData name="衣川 智弥" userId="dbc7a9ccd8dbe9c2" providerId="LiveId" clId="{08A582BB-E81D-4FB9-9038-A069ECA26335}" dt="2020-10-09T07:53:46.448" v="46" actId="47"/>
        <pc:sldMkLst>
          <pc:docMk/>
          <pc:sldMk cId="1062152053" sldId="390"/>
        </pc:sldMkLst>
      </pc:sldChg>
      <pc:sldChg chg="del">
        <pc:chgData name="衣川 智弥" userId="dbc7a9ccd8dbe9c2" providerId="LiveId" clId="{08A582BB-E81D-4FB9-9038-A069ECA26335}" dt="2020-10-09T07:53:44.381" v="30" actId="47"/>
        <pc:sldMkLst>
          <pc:docMk/>
          <pc:sldMk cId="827018404" sldId="391"/>
        </pc:sldMkLst>
      </pc:sldChg>
      <pc:sldChg chg="del">
        <pc:chgData name="衣川 智弥" userId="dbc7a9ccd8dbe9c2" providerId="LiveId" clId="{08A582BB-E81D-4FB9-9038-A069ECA26335}" dt="2020-10-09T07:53:46.407" v="45" actId="47"/>
        <pc:sldMkLst>
          <pc:docMk/>
          <pc:sldMk cId="605276248" sldId="392"/>
        </pc:sldMkLst>
      </pc:sldChg>
      <pc:sldChg chg="del">
        <pc:chgData name="衣川 智弥" userId="dbc7a9ccd8dbe9c2" providerId="LiveId" clId="{08A582BB-E81D-4FB9-9038-A069ECA26335}" dt="2020-10-09T07:53:44.672" v="34" actId="47"/>
        <pc:sldMkLst>
          <pc:docMk/>
          <pc:sldMk cId="3758573132" sldId="393"/>
        </pc:sldMkLst>
      </pc:sldChg>
      <pc:sldChg chg="del">
        <pc:chgData name="衣川 智弥" userId="dbc7a9ccd8dbe9c2" providerId="LiveId" clId="{08A582BB-E81D-4FB9-9038-A069ECA26335}" dt="2020-10-09T07:53:42.489" v="3" actId="47"/>
        <pc:sldMkLst>
          <pc:docMk/>
          <pc:sldMk cId="4274410302" sldId="399"/>
        </pc:sldMkLst>
      </pc:sldChg>
      <pc:sldChg chg="del">
        <pc:chgData name="衣川 智弥" userId="dbc7a9ccd8dbe9c2" providerId="LiveId" clId="{08A582BB-E81D-4FB9-9038-A069ECA26335}" dt="2020-10-09T07:53:43.697" v="18" actId="47"/>
        <pc:sldMkLst>
          <pc:docMk/>
          <pc:sldMk cId="605667685" sldId="401"/>
        </pc:sldMkLst>
      </pc:sldChg>
      <pc:sldChg chg="del">
        <pc:chgData name="衣川 智弥" userId="dbc7a9ccd8dbe9c2" providerId="LiveId" clId="{08A582BB-E81D-4FB9-9038-A069ECA26335}" dt="2020-10-09T07:53:44.742" v="36" actId="47"/>
        <pc:sldMkLst>
          <pc:docMk/>
          <pc:sldMk cId="4074277469" sldId="405"/>
        </pc:sldMkLst>
      </pc:sldChg>
      <pc:sldChg chg="del">
        <pc:chgData name="衣川 智弥" userId="dbc7a9ccd8dbe9c2" providerId="LiveId" clId="{08A582BB-E81D-4FB9-9038-A069ECA26335}" dt="2020-10-09T07:53:46.561" v="49" actId="47"/>
        <pc:sldMkLst>
          <pc:docMk/>
          <pc:sldMk cId="3142411769" sldId="414"/>
        </pc:sldMkLst>
      </pc:sldChg>
      <pc:sldChg chg="del">
        <pc:chgData name="衣川 智弥" userId="dbc7a9ccd8dbe9c2" providerId="LiveId" clId="{08A582BB-E81D-4FB9-9038-A069ECA26335}" dt="2020-10-09T07:53:43.378" v="14" actId="47"/>
        <pc:sldMkLst>
          <pc:docMk/>
          <pc:sldMk cId="50506268" sldId="416"/>
        </pc:sldMkLst>
      </pc:sldChg>
      <pc:sldChg chg="del">
        <pc:chgData name="衣川 智弥" userId="dbc7a9ccd8dbe9c2" providerId="LiveId" clId="{08A582BB-E81D-4FB9-9038-A069ECA26335}" dt="2020-10-09T07:53:44.710" v="35" actId="47"/>
        <pc:sldMkLst>
          <pc:docMk/>
          <pc:sldMk cId="719625018" sldId="419"/>
        </pc:sldMkLst>
      </pc:sldChg>
      <pc:sldChg chg="del">
        <pc:chgData name="衣川 智弥" userId="dbc7a9ccd8dbe9c2" providerId="LiveId" clId="{08A582BB-E81D-4FB9-9038-A069ECA26335}" dt="2020-10-09T07:53:46.307" v="43" actId="47"/>
        <pc:sldMkLst>
          <pc:docMk/>
          <pc:sldMk cId="2241900868" sldId="439"/>
        </pc:sldMkLst>
      </pc:sldChg>
      <pc:sldChg chg="del">
        <pc:chgData name="衣川 智弥" userId="dbc7a9ccd8dbe9c2" providerId="LiveId" clId="{08A582BB-E81D-4FB9-9038-A069ECA26335}" dt="2020-10-09T07:53:46.385" v="44" actId="47"/>
        <pc:sldMkLst>
          <pc:docMk/>
          <pc:sldMk cId="2386095215" sldId="440"/>
        </pc:sldMkLst>
      </pc:sldChg>
      <pc:sldChg chg="del">
        <pc:chgData name="衣川 智弥" userId="dbc7a9ccd8dbe9c2" providerId="LiveId" clId="{08A582BB-E81D-4FB9-9038-A069ECA26335}" dt="2020-10-09T07:53:43.625" v="17" actId="47"/>
        <pc:sldMkLst>
          <pc:docMk/>
          <pc:sldMk cId="280558214" sldId="443"/>
        </pc:sldMkLst>
      </pc:sldChg>
      <pc:sldChg chg="del">
        <pc:chgData name="衣川 智弥" userId="dbc7a9ccd8dbe9c2" providerId="LiveId" clId="{08A582BB-E81D-4FB9-9038-A069ECA26335}" dt="2020-10-09T07:53:43.812" v="21" actId="47"/>
        <pc:sldMkLst>
          <pc:docMk/>
          <pc:sldMk cId="4246378094" sldId="446"/>
        </pc:sldMkLst>
      </pc:sldChg>
      <pc:sldChg chg="del">
        <pc:chgData name="衣川 智弥" userId="dbc7a9ccd8dbe9c2" providerId="LiveId" clId="{08A582BB-E81D-4FB9-9038-A069ECA26335}" dt="2020-10-09T07:53:43.866" v="22" actId="47"/>
        <pc:sldMkLst>
          <pc:docMk/>
          <pc:sldMk cId="3669470138" sldId="447"/>
        </pc:sldMkLst>
      </pc:sldChg>
      <pc:sldChg chg="del">
        <pc:chgData name="衣川 智弥" userId="dbc7a9ccd8dbe9c2" providerId="LiveId" clId="{08A582BB-E81D-4FB9-9038-A069ECA26335}" dt="2020-10-09T07:53:43.896" v="23" actId="47"/>
        <pc:sldMkLst>
          <pc:docMk/>
          <pc:sldMk cId="1018297919" sldId="448"/>
        </pc:sldMkLst>
      </pc:sldChg>
      <pc:sldChg chg="del">
        <pc:chgData name="衣川 智弥" userId="dbc7a9ccd8dbe9c2" providerId="LiveId" clId="{08A582BB-E81D-4FB9-9038-A069ECA26335}" dt="2020-10-09T07:53:43.949" v="24" actId="47"/>
        <pc:sldMkLst>
          <pc:docMk/>
          <pc:sldMk cId="1598686675" sldId="449"/>
        </pc:sldMkLst>
      </pc:sldChg>
      <pc:sldChg chg="del">
        <pc:chgData name="衣川 智弥" userId="dbc7a9ccd8dbe9c2" providerId="LiveId" clId="{08A582BB-E81D-4FB9-9038-A069ECA26335}" dt="2020-10-09T07:53:43.983" v="25" actId="47"/>
        <pc:sldMkLst>
          <pc:docMk/>
          <pc:sldMk cId="216031750" sldId="450"/>
        </pc:sldMkLst>
      </pc:sldChg>
      <pc:sldChg chg="del">
        <pc:chgData name="衣川 智弥" userId="dbc7a9ccd8dbe9c2" providerId="LiveId" clId="{08A582BB-E81D-4FB9-9038-A069ECA26335}" dt="2020-10-09T07:53:44.042" v="26" actId="47"/>
        <pc:sldMkLst>
          <pc:docMk/>
          <pc:sldMk cId="1271139936" sldId="451"/>
        </pc:sldMkLst>
      </pc:sldChg>
      <pc:sldChg chg="del">
        <pc:chgData name="衣川 智弥" userId="dbc7a9ccd8dbe9c2" providerId="LiveId" clId="{08A582BB-E81D-4FB9-9038-A069ECA26335}" dt="2020-10-09T07:53:44.222" v="28" actId="47"/>
        <pc:sldMkLst>
          <pc:docMk/>
          <pc:sldMk cId="1823671397" sldId="452"/>
        </pc:sldMkLst>
      </pc:sldChg>
      <pc:sldChg chg="del">
        <pc:chgData name="衣川 智弥" userId="dbc7a9ccd8dbe9c2" providerId="LiveId" clId="{08A582BB-E81D-4FB9-9038-A069ECA26335}" dt="2020-10-09T07:53:44.114" v="27" actId="47"/>
        <pc:sldMkLst>
          <pc:docMk/>
          <pc:sldMk cId="3592502218" sldId="453"/>
        </pc:sldMkLst>
      </pc:sldChg>
      <pc:sldChg chg="del">
        <pc:chgData name="衣川 智弥" userId="dbc7a9ccd8dbe9c2" providerId="LiveId" clId="{08A582BB-E81D-4FB9-9038-A069ECA26335}" dt="2020-10-09T07:53:44.359" v="29" actId="47"/>
        <pc:sldMkLst>
          <pc:docMk/>
          <pc:sldMk cId="600628361" sldId="454"/>
        </pc:sldMkLst>
      </pc:sldChg>
      <pc:sldChg chg="del">
        <pc:chgData name="衣川 智弥" userId="dbc7a9ccd8dbe9c2" providerId="LiveId" clId="{08A582BB-E81D-4FB9-9038-A069ECA26335}" dt="2020-10-09T07:53:44.637" v="33" actId="47"/>
        <pc:sldMkLst>
          <pc:docMk/>
          <pc:sldMk cId="3670117207" sldId="456"/>
        </pc:sldMkLst>
      </pc:sldChg>
      <pc:sldChg chg="del">
        <pc:chgData name="衣川 智弥" userId="dbc7a9ccd8dbe9c2" providerId="LiveId" clId="{08A582BB-E81D-4FB9-9038-A069ECA26335}" dt="2020-10-09T07:53:44.435" v="31" actId="47"/>
        <pc:sldMkLst>
          <pc:docMk/>
          <pc:sldMk cId="4253589702" sldId="462"/>
        </pc:sldMkLst>
      </pc:sldChg>
      <pc:sldChg chg="del">
        <pc:chgData name="衣川 智弥" userId="dbc7a9ccd8dbe9c2" providerId="LiveId" clId="{08A582BB-E81D-4FB9-9038-A069ECA26335}" dt="2020-10-09T07:53:43.462" v="15" actId="47"/>
        <pc:sldMkLst>
          <pc:docMk/>
          <pc:sldMk cId="3304593705" sldId="463"/>
        </pc:sldMkLst>
      </pc:sldChg>
      <pc:sldChg chg="del">
        <pc:chgData name="衣川 智弥" userId="dbc7a9ccd8dbe9c2" providerId="LiveId" clId="{08A582BB-E81D-4FB9-9038-A069ECA26335}" dt="2020-10-09T07:53:43.196" v="11" actId="47"/>
        <pc:sldMkLst>
          <pc:docMk/>
          <pc:sldMk cId="2546987199" sldId="466"/>
        </pc:sldMkLst>
      </pc:sldChg>
      <pc:sldChg chg="del">
        <pc:chgData name="衣川 智弥" userId="dbc7a9ccd8dbe9c2" providerId="LiveId" clId="{08A582BB-E81D-4FB9-9038-A069ECA26335}" dt="2020-10-09T07:53:43.747" v="19" actId="47"/>
        <pc:sldMkLst>
          <pc:docMk/>
          <pc:sldMk cId="3490467042" sldId="467"/>
        </pc:sldMkLst>
      </pc:sldChg>
      <pc:sldChg chg="del">
        <pc:chgData name="衣川 智弥" userId="dbc7a9ccd8dbe9c2" providerId="LiveId" clId="{08A582BB-E81D-4FB9-9038-A069ECA26335}" dt="2020-10-09T07:53:43.038" v="9" actId="47"/>
        <pc:sldMkLst>
          <pc:docMk/>
          <pc:sldMk cId="2684306274" sldId="468"/>
        </pc:sldMkLst>
      </pc:sldChg>
      <pc:sldChg chg="del">
        <pc:chgData name="衣川 智弥" userId="dbc7a9ccd8dbe9c2" providerId="LiveId" clId="{08A582BB-E81D-4FB9-9038-A069ECA26335}" dt="2020-10-09T07:53:43.566" v="16" actId="47"/>
        <pc:sldMkLst>
          <pc:docMk/>
          <pc:sldMk cId="2578145483" sldId="479"/>
        </pc:sldMkLst>
      </pc:sldChg>
      <pc:sldChg chg="del">
        <pc:chgData name="衣川 智弥" userId="dbc7a9ccd8dbe9c2" providerId="LiveId" clId="{08A582BB-E81D-4FB9-9038-A069ECA26335}" dt="2020-10-09T07:53:43.270" v="12" actId="47"/>
        <pc:sldMkLst>
          <pc:docMk/>
          <pc:sldMk cId="2573368794" sldId="484"/>
        </pc:sldMkLst>
      </pc:sldChg>
      <pc:sldChg chg="del">
        <pc:chgData name="衣川 智弥" userId="dbc7a9ccd8dbe9c2" providerId="LiveId" clId="{08A582BB-E81D-4FB9-9038-A069ECA26335}" dt="2020-10-09T07:53:43.343" v="13" actId="47"/>
        <pc:sldMkLst>
          <pc:docMk/>
          <pc:sldMk cId="1276552134" sldId="485"/>
        </pc:sldMkLst>
      </pc:sldChg>
      <pc:sldChg chg="del">
        <pc:chgData name="衣川 智弥" userId="dbc7a9ccd8dbe9c2" providerId="LiveId" clId="{08A582BB-E81D-4FB9-9038-A069ECA26335}" dt="2020-10-09T07:53:44.565" v="32" actId="47"/>
        <pc:sldMkLst>
          <pc:docMk/>
          <pc:sldMk cId="365725356" sldId="486"/>
        </pc:sldMkLst>
      </pc:sldChg>
      <pc:sldChg chg="del">
        <pc:chgData name="衣川 智弥" userId="dbc7a9ccd8dbe9c2" providerId="LiveId" clId="{08A582BB-E81D-4FB9-9038-A069ECA26335}" dt="2020-10-09T07:53:42.415" v="2" actId="47"/>
        <pc:sldMkLst>
          <pc:docMk/>
          <pc:sldMk cId="1981882630" sldId="491"/>
        </pc:sldMkLst>
      </pc:sldChg>
      <pc:sldChg chg="del">
        <pc:chgData name="衣川 智弥" userId="dbc7a9ccd8dbe9c2" providerId="LiveId" clId="{08A582BB-E81D-4FB9-9038-A069ECA26335}" dt="2020-10-09T07:53:42.790" v="6" actId="47"/>
        <pc:sldMkLst>
          <pc:docMk/>
          <pc:sldMk cId="3890556494" sldId="492"/>
        </pc:sldMkLst>
      </pc:sldChg>
      <pc:sldChg chg="del">
        <pc:chgData name="衣川 智弥" userId="dbc7a9ccd8dbe9c2" providerId="LiveId" clId="{08A582BB-E81D-4FB9-9038-A069ECA26335}" dt="2020-10-09T07:53:43.771" v="20" actId="47"/>
        <pc:sldMkLst>
          <pc:docMk/>
          <pc:sldMk cId="2350610083" sldId="493"/>
        </pc:sldMkLst>
      </pc:sldChg>
      <pc:sldChg chg="del">
        <pc:chgData name="衣川 智弥" userId="dbc7a9ccd8dbe9c2" providerId="LiveId" clId="{08A582BB-E81D-4FB9-9038-A069ECA26335}" dt="2020-10-09T07:53:42.851" v="7" actId="47"/>
        <pc:sldMkLst>
          <pc:docMk/>
          <pc:sldMk cId="674683896" sldId="494"/>
        </pc:sldMkLst>
      </pc:sldChg>
      <pc:sldChg chg="del">
        <pc:chgData name="衣川 智弥" userId="dbc7a9ccd8dbe9c2" providerId="LiveId" clId="{08A582BB-E81D-4FB9-9038-A069ECA26335}" dt="2020-10-09T07:53:43.106" v="10" actId="47"/>
        <pc:sldMkLst>
          <pc:docMk/>
          <pc:sldMk cId="1292201504" sldId="497"/>
        </pc:sldMkLst>
      </pc:sldChg>
      <pc:sldChg chg="del">
        <pc:chgData name="衣川 智弥" userId="dbc7a9ccd8dbe9c2" providerId="LiveId" clId="{08A582BB-E81D-4FB9-9038-A069ECA26335}" dt="2020-10-09T07:53:47.422" v="69" actId="47"/>
        <pc:sldMkLst>
          <pc:docMk/>
          <pc:sldMk cId="1134273061" sldId="519"/>
        </pc:sldMkLst>
      </pc:sldChg>
      <pc:sldChg chg="del">
        <pc:chgData name="衣川 智弥" userId="dbc7a9ccd8dbe9c2" providerId="LiveId" clId="{08A582BB-E81D-4FB9-9038-A069ECA26335}" dt="2020-10-09T07:53:42.294" v="1" actId="47"/>
        <pc:sldMkLst>
          <pc:docMk/>
          <pc:sldMk cId="2401550944" sldId="520"/>
        </pc:sldMkLst>
      </pc:sldChg>
      <pc:sldChg chg="del">
        <pc:chgData name="衣川 智弥" userId="dbc7a9ccd8dbe9c2" providerId="LiveId" clId="{08A582BB-E81D-4FB9-9038-A069ECA26335}" dt="2020-10-09T07:53:41.733" v="0" actId="47"/>
        <pc:sldMkLst>
          <pc:docMk/>
          <pc:sldMk cId="3826397580" sldId="530"/>
        </pc:sldMkLst>
      </pc:sldChg>
      <pc:sldChg chg="add del">
        <pc:chgData name="衣川 智弥" userId="dbc7a9ccd8dbe9c2" providerId="LiveId" clId="{08A582BB-E81D-4FB9-9038-A069ECA26335}" dt="2020-10-09T07:53:50.248" v="71" actId="47"/>
        <pc:sldMkLst>
          <pc:docMk/>
          <pc:sldMk cId="2220349627" sldId="534"/>
        </pc:sldMkLst>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C17B59-ED68-4E98-8A39-C89841B276C4}" type="datetimeFigureOut">
              <a:rPr kumimoji="1" lang="ja-JP" altLang="en-US" smtClean="0"/>
              <a:t>2020/10/9</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8C8EE1-9A29-4528-9D9C-49F20A6144D2}" type="slidenum">
              <a:rPr kumimoji="1" lang="ja-JP" altLang="en-US" smtClean="0"/>
              <a:t>‹#›</a:t>
            </a:fld>
            <a:endParaRPr kumimoji="1" lang="ja-JP" altLang="en-US"/>
          </a:p>
        </p:txBody>
      </p:sp>
    </p:spTree>
    <p:extLst>
      <p:ext uri="{BB962C8B-B14F-4D97-AF65-F5344CB8AC3E}">
        <p14:creationId xmlns:p14="http://schemas.microsoft.com/office/powerpoint/2010/main" val="1240687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64333-2AEE-40E4-9D91-9999A3EF7F2E}" type="datetimeFigureOut">
              <a:rPr kumimoji="1" lang="ja-JP" altLang="en-US" smtClean="0"/>
              <a:t>2020/10/9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0FDFF-52C8-4DCA-9CED-A3A58F893410}" type="slidenum">
              <a:rPr kumimoji="1" lang="ja-JP" altLang="en-US" smtClean="0"/>
              <a:t>‹#›</a:t>
            </a:fld>
            <a:endParaRPr kumimoji="1" lang="ja-JP" altLang="en-US"/>
          </a:p>
        </p:txBody>
      </p:sp>
    </p:spTree>
    <p:extLst>
      <p:ext uri="{BB962C8B-B14F-4D97-AF65-F5344CB8AC3E}">
        <p14:creationId xmlns:p14="http://schemas.microsoft.com/office/powerpoint/2010/main" val="14179948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Nowadays, there are the gravitational wave detectors such as KAGRA</a:t>
            </a:r>
            <a:r>
              <a:rPr kumimoji="1" lang="en-US" altLang="ja-JP" baseline="0" dirty="0"/>
              <a:t> adv. LIGO, VIRAGO</a:t>
            </a:r>
            <a:r>
              <a:rPr kumimoji="1" lang="en-US" altLang="ja-JP" dirty="0"/>
              <a:t>.</a:t>
            </a:r>
          </a:p>
          <a:p>
            <a:r>
              <a:rPr kumimoji="1" lang="en-US" altLang="ja-JP" dirty="0"/>
              <a:t>KAGRA is the gravitational wave detector of Japan.</a:t>
            </a:r>
          </a:p>
          <a:p>
            <a:r>
              <a:rPr kumimoji="1" lang="en-US" altLang="ja-JP" dirty="0"/>
              <a:t>Adv.</a:t>
            </a:r>
            <a:r>
              <a:rPr kumimoji="1" lang="ja-JP" altLang="en-US" dirty="0"/>
              <a:t> </a:t>
            </a:r>
            <a:r>
              <a:rPr kumimoji="1" lang="en-US" altLang="ja-JP" dirty="0"/>
              <a:t>LIGO did </a:t>
            </a:r>
            <a:r>
              <a:rPr kumimoji="1" lang="en-US" altLang="ja-JP" baseline="0" dirty="0"/>
              <a:t>observation run from last September to January.</a:t>
            </a:r>
          </a:p>
          <a:p>
            <a:r>
              <a:rPr kumimoji="1" lang="en-US" altLang="ja-JP" baseline="0" dirty="0"/>
              <a:t>They have detected the gravitational wave.</a:t>
            </a:r>
          </a:p>
          <a:p>
            <a:r>
              <a:rPr kumimoji="1" lang="en-US" altLang="ja-JP" baseline="0" dirty="0"/>
              <a:t>He said that “We have detected GW signal from Binary BH. We did it!”</a:t>
            </a:r>
            <a:endParaRPr kumimoji="1" lang="en-US" altLang="ja-JP" dirty="0"/>
          </a:p>
          <a:p>
            <a:r>
              <a:rPr kumimoji="1" lang="en-US" altLang="ja-JP" baseline="0" dirty="0"/>
              <a:t> </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E0FDFF-52C8-4DCA-9CED-A3A58F893410}"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25817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What do determine the BBH mass?</a:t>
            </a:r>
          </a:p>
          <a:p>
            <a:r>
              <a:rPr kumimoji="1" lang="en-US" altLang="ja-JP" dirty="0"/>
              <a:t>It is not only wind </a:t>
            </a:r>
            <a:r>
              <a:rPr kumimoji="1" lang="en-US" altLang="ja-JP" dirty="0" err="1"/>
              <a:t>massloss</a:t>
            </a:r>
            <a:r>
              <a:rPr kumimoji="1" lang="en-US" altLang="ja-JP" dirty="0"/>
              <a:t>, but also binary interactions such as mass transfer and the common envelope phase.</a:t>
            </a:r>
          </a:p>
          <a:p>
            <a:r>
              <a:rPr kumimoji="1" lang="en-US" altLang="ja-JP" dirty="0"/>
              <a:t>Mass transfer</a:t>
            </a:r>
            <a:r>
              <a:rPr kumimoji="1" lang="en-US" altLang="ja-JP" baseline="0" dirty="0"/>
              <a:t> is this.</a:t>
            </a:r>
          </a:p>
          <a:p>
            <a:r>
              <a:rPr kumimoji="1" lang="en-US" altLang="ja-JP" baseline="0" dirty="0"/>
              <a:t>The donor star become big and the matter of donor are captured by the gravitational force od receiver star.</a:t>
            </a:r>
          </a:p>
          <a:p>
            <a:r>
              <a:rPr kumimoji="1" lang="en-US" altLang="ja-JP" baseline="0" dirty="0"/>
              <a:t>So the mass are </a:t>
            </a:r>
            <a:r>
              <a:rPr kumimoji="1" lang="en-US" altLang="ja-JP" baseline="0" dirty="0" err="1"/>
              <a:t>transffered</a:t>
            </a:r>
            <a:r>
              <a:rPr kumimoji="1" lang="en-US" altLang="ja-JP" baseline="0" dirty="0"/>
              <a:t> from donor to receiver.</a:t>
            </a:r>
            <a:endParaRPr kumimoji="1" lang="en-US" altLang="ja-JP" dirty="0"/>
          </a:p>
          <a:p>
            <a:endParaRPr kumimoji="1" lang="en-US" altLang="ja-JP" dirty="0"/>
          </a:p>
          <a:p>
            <a:r>
              <a:rPr kumimoji="1" lang="en-US" altLang="ja-JP" dirty="0"/>
              <a:t>Common envelope is unstable mass transfer.</a:t>
            </a:r>
          </a:p>
          <a:p>
            <a:r>
              <a:rPr kumimoji="1" lang="en-US" altLang="ja-JP" dirty="0"/>
              <a:t>Primary star becomes giant and primary radius becomes large.</a:t>
            </a:r>
          </a:p>
          <a:p>
            <a:r>
              <a:rPr kumimoji="1" lang="en-US" altLang="ja-JP" dirty="0"/>
              <a:t>Secondary star plunges in primary envelope.</a:t>
            </a:r>
          </a:p>
          <a:p>
            <a:r>
              <a:rPr kumimoji="1" lang="en-US" altLang="ja-JP" dirty="0"/>
              <a:t>The friction occurs between secondary and primary envelope and transfers angular momentum and energy from orbit to envelope. Due to orbital energy transfer separation decreases and envelope expands and will be expelled.</a:t>
            </a:r>
          </a:p>
          <a:p>
            <a:r>
              <a:rPr kumimoji="1" lang="en-US" altLang="ja-JP" dirty="0"/>
              <a:t>Binary becomes close binary or merges during CE.</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16</a:t>
            </a:fld>
            <a:endParaRPr kumimoji="1" lang="ja-JP" altLang="en-US"/>
          </a:p>
        </p:txBody>
      </p:sp>
    </p:spTree>
    <p:extLst>
      <p:ext uri="{BB962C8B-B14F-4D97-AF65-F5344CB8AC3E}">
        <p14:creationId xmlns:p14="http://schemas.microsoft.com/office/powerpoint/2010/main" val="3908286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On the other hand, in</a:t>
            </a:r>
            <a:r>
              <a:rPr kumimoji="1" lang="en-US" altLang="ja-JP" baseline="0" dirty="0"/>
              <a:t> the case of Pop I and Pop II cases, all stars evolve via a red giant, so almost all binaries evolve via the similar evolution pass.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17</a:t>
            </a:fld>
            <a:endParaRPr kumimoji="1" lang="ja-JP" altLang="en-US"/>
          </a:p>
        </p:txBody>
      </p:sp>
    </p:spTree>
    <p:extLst>
      <p:ext uri="{BB962C8B-B14F-4D97-AF65-F5344CB8AC3E}">
        <p14:creationId xmlns:p14="http://schemas.microsoft.com/office/powerpoint/2010/main" val="217153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Why do Pop III binaries become 30 </a:t>
            </a:r>
            <a:r>
              <a:rPr kumimoji="1" lang="en-US" altLang="ja-JP" dirty="0" err="1"/>
              <a:t>Msun</a:t>
            </a:r>
            <a:r>
              <a:rPr kumimoji="1" lang="en-US" altLang="ja-JP" dirty="0"/>
              <a:t> Binary</a:t>
            </a:r>
            <a:r>
              <a:rPr kumimoji="1" lang="en-US" altLang="ja-JP" baseline="0" dirty="0"/>
              <a:t> black holes?</a:t>
            </a:r>
          </a:p>
          <a:p>
            <a:r>
              <a:rPr kumimoji="1" lang="en-US" altLang="ja-JP" baseline="0" dirty="0"/>
              <a:t>This is HR diagram of Pop III.</a:t>
            </a:r>
          </a:p>
          <a:p>
            <a:r>
              <a:rPr kumimoji="1" lang="en-US" altLang="ja-JP" baseline="0" dirty="0"/>
              <a:t>The pop III whose mass is larger than 50 </a:t>
            </a:r>
            <a:r>
              <a:rPr kumimoji="1" lang="en-US" altLang="ja-JP" baseline="0" dirty="0" err="1"/>
              <a:t>solarmass</a:t>
            </a:r>
            <a:r>
              <a:rPr kumimoji="1" lang="en-US" altLang="ja-JP" baseline="0" dirty="0"/>
              <a:t> evolve as the red giant.</a:t>
            </a:r>
          </a:p>
          <a:p>
            <a:r>
              <a:rPr kumimoji="1" lang="en-US" altLang="ja-JP" baseline="0" dirty="0"/>
              <a:t>The mass transfer of red giant is generally unstable and it becomes the common envelope phase.</a:t>
            </a:r>
          </a:p>
          <a:p>
            <a:r>
              <a:rPr kumimoji="1" lang="en-US" altLang="ja-JP" baseline="0" dirty="0"/>
              <a:t>Thus, they lose the envelope and they become light.</a:t>
            </a:r>
          </a:p>
          <a:p>
            <a:r>
              <a:rPr kumimoji="1" lang="en-US" altLang="ja-JP" baseline="0" dirty="0"/>
              <a:t>Therefore, the BH mass become about 30 solar mass.</a:t>
            </a:r>
          </a:p>
          <a:p>
            <a:r>
              <a:rPr kumimoji="1" lang="en-US" altLang="ja-JP" baseline="0" dirty="0"/>
              <a:t>On the other hand, the Pop III whose mass is less than 50 solar mass evolve as a blue giant.</a:t>
            </a:r>
          </a:p>
          <a:p>
            <a:r>
              <a:rPr kumimoji="1" lang="en-US" altLang="ja-JP" baseline="0" dirty="0"/>
              <a:t>The mass transfer is stable and mass loss is not so effective.</a:t>
            </a:r>
          </a:p>
          <a:p>
            <a:r>
              <a:rPr kumimoji="1" lang="en-US" altLang="ja-JP" baseline="0" dirty="0"/>
              <a:t>Thus, they become about 30 solar mass BH.</a:t>
            </a:r>
          </a:p>
          <a:p>
            <a:r>
              <a:rPr kumimoji="1" lang="en-US" altLang="ja-JP" baseline="0" dirty="0"/>
              <a:t>So, Due to these two evolution path, the peak of BHBH mass is about 30 solar mass.</a:t>
            </a:r>
          </a:p>
          <a:p>
            <a:r>
              <a:rPr kumimoji="1" lang="en-US" altLang="ja-JP" baseline="0" dirty="0"/>
              <a:t>It does not depend on the IMF and binary parameters.</a:t>
            </a:r>
          </a:p>
          <a:p>
            <a:r>
              <a:rPr kumimoji="1" lang="en-US" altLang="ja-JP" baseline="0" dirty="0"/>
              <a:t>It only depends on the Pop III stellar evolution.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18</a:t>
            </a:fld>
            <a:endParaRPr kumimoji="1" lang="ja-JP" altLang="en-US"/>
          </a:p>
        </p:txBody>
      </p:sp>
    </p:spTree>
    <p:extLst>
      <p:ext uri="{BB962C8B-B14F-4D97-AF65-F5344CB8AC3E}">
        <p14:creationId xmlns:p14="http://schemas.microsoft.com/office/powerpoint/2010/main" val="175707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Thus, the peak mass of Pop III reflects the influence of Pop III stellar</a:t>
            </a:r>
            <a:r>
              <a:rPr kumimoji="1" lang="en-US" altLang="ja-JP" baseline="0" dirty="0"/>
              <a:t> evolution.</a:t>
            </a:r>
          </a:p>
          <a:p>
            <a:r>
              <a:rPr kumimoji="1" lang="en-US" altLang="ja-JP" baseline="0" dirty="0"/>
              <a:t>On the other hand, the shape of Pop II BH-BH mass distribution reflect the influence of IMF due to similar evolution pass.</a:t>
            </a:r>
          </a:p>
          <a:p>
            <a:r>
              <a:rPr kumimoji="1" lang="en-US" altLang="ja-JP" baseline="0" dirty="0"/>
              <a:t>Pop I has the influence of stellar wind due to strong wind.</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19</a:t>
            </a:fld>
            <a:endParaRPr kumimoji="1" lang="ja-JP" altLang="en-US"/>
          </a:p>
        </p:txBody>
      </p:sp>
    </p:spTree>
    <p:extLst>
      <p:ext uri="{BB962C8B-B14F-4D97-AF65-F5344CB8AC3E}">
        <p14:creationId xmlns:p14="http://schemas.microsoft.com/office/powerpoint/2010/main" val="118357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Someone are</a:t>
            </a:r>
            <a:r>
              <a:rPr kumimoji="1" lang="en-US" altLang="ja-JP" baseline="0" dirty="0"/>
              <a:t> wondering why we can see such old star which are born at the </a:t>
            </a:r>
            <a:r>
              <a:rPr kumimoji="1" lang="en-US" altLang="ja-JP" baseline="0" dirty="0" err="1"/>
              <a:t>earlyuniverse</a:t>
            </a:r>
            <a:r>
              <a:rPr kumimoji="1" lang="en-US" altLang="ja-JP" baseline="0" dirty="0"/>
              <a:t>.</a:t>
            </a:r>
            <a:endParaRPr kumimoji="1" lang="en-US" altLang="ja-JP" dirty="0"/>
          </a:p>
          <a:p>
            <a:r>
              <a:rPr kumimoji="1" lang="en-US" altLang="ja-JP" dirty="0"/>
              <a:t>Pop III stars were</a:t>
            </a:r>
            <a:r>
              <a:rPr kumimoji="1" lang="en-US" altLang="ja-JP" baseline="0" dirty="0"/>
              <a:t> born and died at z~10.</a:t>
            </a:r>
          </a:p>
          <a:p>
            <a:r>
              <a:rPr kumimoji="1" lang="en-US" altLang="ja-JP" dirty="0"/>
              <a:t>However, the typical merger time of compact binaries due to gravitational</a:t>
            </a:r>
            <a:r>
              <a:rPr kumimoji="1" lang="en-US" altLang="ja-JP" baseline="0" dirty="0"/>
              <a:t> radiation is too long.</a:t>
            </a:r>
          </a:p>
          <a:p>
            <a:r>
              <a:rPr kumimoji="1" lang="en-US" altLang="ja-JP" baseline="0" dirty="0"/>
              <a:t>Thus, We might see the gravitational wave from first stars.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22</a:t>
            </a:fld>
            <a:endParaRPr kumimoji="1" lang="ja-JP" altLang="en-US"/>
          </a:p>
        </p:txBody>
      </p:sp>
    </p:spTree>
    <p:extLst>
      <p:ext uri="{BB962C8B-B14F-4D97-AF65-F5344CB8AC3E}">
        <p14:creationId xmlns:p14="http://schemas.microsoft.com/office/powerpoint/2010/main" val="2627257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I will show the detect rate of Pop III BH-BH.</a:t>
            </a:r>
          </a:p>
          <a:p>
            <a:r>
              <a:rPr kumimoji="1" lang="en-US" altLang="ja-JP" dirty="0"/>
              <a:t>In</a:t>
            </a:r>
            <a:r>
              <a:rPr kumimoji="1" lang="en-US" altLang="ja-JP" baseline="0" dirty="0"/>
              <a:t> order to calculate that, first I show the fraction of merging BH-BH for Pop III.</a:t>
            </a:r>
          </a:p>
          <a:p>
            <a:r>
              <a:rPr kumimoji="1" lang="en-US" altLang="ja-JP" baseline="0" dirty="0"/>
              <a:t>We calculate the 10^6 Pop III binary.</a:t>
            </a:r>
          </a:p>
          <a:p>
            <a:r>
              <a:rPr kumimoji="1" lang="en-US" altLang="ja-JP" baseline="0" dirty="0"/>
              <a:t>The 10 % of Pop III binary become the BH-BH which merge within the Hubble time.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23</a:t>
            </a:fld>
            <a:endParaRPr kumimoji="1" lang="ja-JP" altLang="en-US"/>
          </a:p>
        </p:txBody>
      </p:sp>
    </p:spTree>
    <p:extLst>
      <p:ext uri="{BB962C8B-B14F-4D97-AF65-F5344CB8AC3E}">
        <p14:creationId xmlns:p14="http://schemas.microsoft.com/office/powerpoint/2010/main" val="300011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en-US" altLang="ja-JP" dirty="0"/>
              <a:t>This figure is the detection range of KAGRA</a:t>
            </a:r>
          </a:p>
          <a:p>
            <a:r>
              <a:rPr kumimoji="1" lang="en-US" altLang="ja-JP" dirty="0"/>
              <a:t>The horizontal axis</a:t>
            </a:r>
            <a:r>
              <a:rPr kumimoji="1" lang="en-US" altLang="ja-JP" baseline="0" dirty="0"/>
              <a:t> is the mass of one star.</a:t>
            </a:r>
          </a:p>
          <a:p>
            <a:r>
              <a:rPr kumimoji="1" lang="en-US" altLang="ja-JP" baseline="0" dirty="0"/>
              <a:t>The vertical axis is the red shift or luminosity distance of detection range.</a:t>
            </a:r>
          </a:p>
          <a:p>
            <a:r>
              <a:rPr kumimoji="1" lang="en-US" altLang="ja-JP" baseline="0" dirty="0"/>
              <a:t> </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26</a:t>
            </a:fld>
            <a:endParaRPr kumimoji="1" lang="ja-JP" altLang="en-US"/>
          </a:p>
        </p:txBody>
      </p:sp>
    </p:spTree>
    <p:extLst>
      <p:ext uri="{BB962C8B-B14F-4D97-AF65-F5344CB8AC3E}">
        <p14:creationId xmlns:p14="http://schemas.microsoft.com/office/powerpoint/2010/main" val="108632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also considered detection rate of Pop III BBH.</a:t>
            </a:r>
          </a:p>
          <a:p>
            <a:r>
              <a:rPr kumimoji="1" lang="en-US" altLang="ja-JP" dirty="0"/>
              <a:t>The</a:t>
            </a:r>
            <a:r>
              <a:rPr kumimoji="1" lang="en-US" altLang="ja-JP" baseline="0" dirty="0"/>
              <a:t> detection rate of original design </a:t>
            </a:r>
            <a:r>
              <a:rPr kumimoji="1" lang="en-US" altLang="ja-JP" baseline="0" dirty="0" err="1"/>
              <a:t>aLIGO</a:t>
            </a:r>
            <a:r>
              <a:rPr kumimoji="1" lang="en-US" altLang="ja-JP" baseline="0" dirty="0"/>
              <a:t> is 180 per year.</a:t>
            </a:r>
          </a:p>
          <a:p>
            <a:r>
              <a:rPr kumimoji="1" lang="en-US" altLang="ja-JP" baseline="0" dirty="0"/>
              <a:t>This value depends on the SFR and the binary fraction of Pop III.</a:t>
            </a:r>
          </a:p>
          <a:p>
            <a:r>
              <a:rPr kumimoji="1" lang="en-US" altLang="ja-JP" baseline="0" dirty="0"/>
              <a:t>The typical mass of Pop III BBH is 30 </a:t>
            </a:r>
            <a:r>
              <a:rPr kumimoji="1" lang="en-US" altLang="ja-JP" baseline="0" dirty="0" err="1"/>
              <a:t>solarmass</a:t>
            </a:r>
            <a:r>
              <a:rPr kumimoji="1" lang="en-US" altLang="ja-JP" baseline="0" dirty="0"/>
              <a:t>, so we can see QNM of merged BBH</a:t>
            </a:r>
            <a:r>
              <a:rPr kumimoji="1" lang="en-US" altLang="ja-JP" dirty="0"/>
              <a:t> </a:t>
            </a:r>
          </a:p>
          <a:p>
            <a:r>
              <a:rPr kumimoji="1" lang="en-US" altLang="ja-JP" dirty="0" err="1"/>
              <a:t>Therfore</a:t>
            </a:r>
            <a:r>
              <a:rPr kumimoji="1" lang="en-US" altLang="ja-JP" dirty="0"/>
              <a:t>,</a:t>
            </a:r>
            <a:r>
              <a:rPr kumimoji="1" lang="en-US" altLang="ja-JP" baseline="0" dirty="0"/>
              <a:t> we might detect the Pop III BBH by GW.</a:t>
            </a:r>
          </a:p>
          <a:p>
            <a:r>
              <a:rPr kumimoji="1" lang="en-US" altLang="ja-JP" baseline="0" dirty="0"/>
              <a:t>And we might check GR by Pop III BH QNM.</a:t>
            </a:r>
          </a:p>
          <a:p>
            <a:r>
              <a:rPr kumimoji="1" lang="en-US" altLang="ja-JP" baseline="0" dirty="0"/>
              <a:t>Furthermore, the mass distribution might distinguish Pop III from Pop I, Pop II. </a:t>
            </a:r>
            <a:endParaRPr kumimoji="1" lang="en-US" altLang="ja-JP" dirty="0"/>
          </a:p>
          <a:p>
            <a:r>
              <a:rPr kumimoji="1" lang="en-US" altLang="ja-JP" dirty="0"/>
              <a:t>If the chirp mass distribution</a:t>
            </a:r>
            <a:r>
              <a:rPr kumimoji="1" lang="en-US" altLang="ja-JP" baseline="0" dirty="0"/>
              <a:t> can not distinguish Pop III due to small SFR or so, we can confirm Pop III BHBH by redshift </a:t>
            </a:r>
            <a:r>
              <a:rPr kumimoji="1" lang="en-US" altLang="ja-JP" baseline="0" dirty="0" err="1"/>
              <a:t>dipendence</a:t>
            </a:r>
            <a:r>
              <a:rPr kumimoji="1" lang="en-US" altLang="ja-JP" baseline="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1B285289-B84C-4FFE-B752-EB2035774C8B}" type="slidenum">
              <a:rPr kumimoji="1" lang="ja-JP" altLang="en-US" smtClean="0"/>
              <a:t>27</a:t>
            </a:fld>
            <a:endParaRPr kumimoji="1" lang="ja-JP" altLang="en-US"/>
          </a:p>
        </p:txBody>
      </p:sp>
    </p:spTree>
    <p:extLst>
      <p:ext uri="{BB962C8B-B14F-4D97-AF65-F5344CB8AC3E}">
        <p14:creationId xmlns:p14="http://schemas.microsoft.com/office/powerpoint/2010/main" val="1326557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a:t>
            </a:r>
            <a:r>
              <a:rPr kumimoji="1" lang="en-US" altLang="ja-JP" baseline="0" dirty="0"/>
              <a:t> is the example of  parameter dependence of </a:t>
            </a:r>
            <a:r>
              <a:rPr kumimoji="1" lang="en-US" altLang="ja-JP" baseline="0" dirty="0" err="1"/>
              <a:t>Errsys</a:t>
            </a:r>
            <a:r>
              <a:rPr kumimoji="1" lang="en-US" altLang="ja-JP" baseline="0" dirty="0"/>
              <a:t>.</a:t>
            </a:r>
          </a:p>
          <a:p>
            <a:r>
              <a:rPr kumimoji="1" lang="en-US" altLang="ja-JP" baseline="0" dirty="0"/>
              <a:t>We change the mass range, the initial distribution functions such as Initial mass function and initial eccentricity function.</a:t>
            </a:r>
          </a:p>
          <a:p>
            <a:r>
              <a:rPr kumimoji="1" lang="en-US" altLang="ja-JP" baseline="0" dirty="0"/>
              <a:t>And change the binary parameters such as SN natal kick velocity, common envelope parameters, and the parameter of the </a:t>
            </a:r>
            <a:r>
              <a:rPr kumimoji="1" lang="en-US" altLang="ja-JP" sz="1200" b="0" i="0" u="none" strike="noStrike" kern="1200" baseline="0" dirty="0">
                <a:solidFill>
                  <a:schemeClr val="tx1"/>
                </a:solidFill>
                <a:latin typeface="+mn-lt"/>
                <a:ea typeface="+mn-ea"/>
                <a:cs typeface="+mn-cs"/>
              </a:rPr>
              <a:t>lose fraction of transferred stellar</a:t>
            </a:r>
          </a:p>
          <a:p>
            <a:r>
              <a:rPr kumimoji="1" lang="en-US" altLang="ja-JP" sz="1200" b="0" i="0" u="none" strike="noStrike" kern="1200" baseline="0" dirty="0">
                <a:solidFill>
                  <a:schemeClr val="tx1"/>
                </a:solidFill>
                <a:latin typeface="+mn-lt"/>
                <a:ea typeface="+mn-ea"/>
                <a:cs typeface="+mn-cs"/>
              </a:rPr>
              <a:t>Mass.</a:t>
            </a:r>
          </a:p>
          <a:p>
            <a:r>
              <a:rPr kumimoji="1" lang="en-US" altLang="ja-JP" sz="1200" b="0" i="0" u="none" strike="noStrike" kern="1200" baseline="0" dirty="0">
                <a:solidFill>
                  <a:schemeClr val="tx1"/>
                </a:solidFill>
                <a:latin typeface="+mn-lt"/>
                <a:ea typeface="+mn-ea"/>
                <a:cs typeface="+mn-cs"/>
              </a:rPr>
              <a:t>In our standard model choose red ones</a:t>
            </a:r>
          </a:p>
          <a:p>
            <a:r>
              <a:rPr kumimoji="1" lang="en-US" altLang="ja-JP" sz="1200" b="0" i="0" u="none" strike="noStrike" kern="1200" baseline="0" dirty="0">
                <a:solidFill>
                  <a:schemeClr val="tx1"/>
                </a:solidFill>
                <a:latin typeface="+mn-lt"/>
                <a:ea typeface="+mn-ea"/>
                <a:cs typeface="+mn-cs"/>
              </a:rPr>
              <a:t>At Each parameter range, </a:t>
            </a:r>
            <a:r>
              <a:rPr kumimoji="1" lang="en-US" altLang="ja-JP" sz="1200" b="0" i="0" u="none" strike="noStrike" kern="1200" baseline="0" dirty="0" err="1">
                <a:solidFill>
                  <a:schemeClr val="tx1"/>
                </a:solidFill>
                <a:latin typeface="+mn-lt"/>
                <a:ea typeface="+mn-ea"/>
                <a:cs typeface="+mn-cs"/>
              </a:rPr>
              <a:t>Errsys</a:t>
            </a:r>
            <a:r>
              <a:rPr kumimoji="1" lang="en-US" altLang="ja-JP" sz="1200" b="0" i="0" u="none" strike="noStrike" kern="1200" baseline="0" dirty="0">
                <a:solidFill>
                  <a:schemeClr val="tx1"/>
                </a:solidFill>
                <a:latin typeface="+mn-lt"/>
                <a:ea typeface="+mn-ea"/>
                <a:cs typeface="+mn-cs"/>
              </a:rPr>
              <a:t> change from 1 over several to a few.</a:t>
            </a:r>
          </a:p>
          <a:p>
            <a:r>
              <a:rPr kumimoji="1" lang="en-US" altLang="ja-JP" sz="1200" b="0" i="0" u="none" strike="noStrike" kern="1200" baseline="0" dirty="0">
                <a:solidFill>
                  <a:schemeClr val="tx1"/>
                </a:solidFill>
                <a:latin typeface="+mn-lt"/>
                <a:ea typeface="+mn-ea"/>
                <a:cs typeface="+mn-cs"/>
              </a:rPr>
              <a:t>In order to consider the lower boundary of </a:t>
            </a:r>
            <a:r>
              <a:rPr kumimoji="1" lang="en-US" altLang="ja-JP" sz="1200" b="0" i="0" u="none" strike="noStrike" kern="1200" baseline="0" dirty="0" err="1">
                <a:solidFill>
                  <a:schemeClr val="tx1"/>
                </a:solidFill>
                <a:latin typeface="+mn-lt"/>
                <a:ea typeface="+mn-ea"/>
                <a:cs typeface="+mn-cs"/>
              </a:rPr>
              <a:t>Errsys</a:t>
            </a:r>
            <a:r>
              <a:rPr kumimoji="1" lang="en-US" altLang="ja-JP" sz="1200" b="0" i="0" u="none" strike="noStrike" kern="1200" baseline="0" dirty="0">
                <a:solidFill>
                  <a:schemeClr val="tx1"/>
                </a:solidFill>
                <a:latin typeface="+mn-lt"/>
                <a:ea typeface="+mn-ea"/>
                <a:cs typeface="+mn-cs"/>
              </a:rPr>
              <a:t>,</a:t>
            </a:r>
          </a:p>
          <a:p>
            <a:r>
              <a:rPr kumimoji="1" lang="en-US" altLang="ja-JP" sz="1200" b="0" i="0" u="none" strike="noStrike" kern="1200" baseline="0" dirty="0">
                <a:solidFill>
                  <a:schemeClr val="tx1"/>
                </a:solidFill>
                <a:latin typeface="+mn-lt"/>
                <a:ea typeface="+mn-ea"/>
                <a:cs typeface="+mn-cs"/>
              </a:rPr>
              <a:t>We consider the worst model.</a:t>
            </a:r>
          </a:p>
          <a:p>
            <a:r>
              <a:rPr kumimoji="1" lang="en-US" altLang="ja-JP" sz="1200" b="0" i="0" u="none" strike="noStrike" kern="1200" baseline="0" dirty="0">
                <a:solidFill>
                  <a:schemeClr val="tx1"/>
                </a:solidFill>
                <a:latin typeface="+mn-lt"/>
                <a:ea typeface="+mn-ea"/>
                <a:cs typeface="+mn-cs"/>
              </a:rPr>
              <a:t>In the Worst model I choose the worst parameters in each parameter region, blue ones.</a:t>
            </a:r>
          </a:p>
          <a:p>
            <a:r>
              <a:rPr kumimoji="1" lang="en-US" altLang="ja-JP" sz="1200" b="0" i="0" u="none" strike="noStrike" kern="1200" baseline="0" dirty="0">
                <a:solidFill>
                  <a:schemeClr val="tx1"/>
                </a:solidFill>
                <a:latin typeface="+mn-lt"/>
                <a:ea typeface="+mn-ea"/>
                <a:cs typeface="+mn-cs"/>
              </a:rPr>
              <a:t>It is unlikely case</a:t>
            </a:r>
          </a:p>
          <a:p>
            <a:r>
              <a:rPr kumimoji="1" lang="en-US" altLang="ja-JP" sz="1200" b="0" i="0" u="none" strike="noStrike" kern="1200" baseline="0" dirty="0" err="1">
                <a:solidFill>
                  <a:schemeClr val="tx1"/>
                </a:solidFill>
                <a:latin typeface="+mn-lt"/>
                <a:ea typeface="+mn-ea"/>
                <a:cs typeface="+mn-cs"/>
              </a:rPr>
              <a:t>Errsys</a:t>
            </a:r>
            <a:r>
              <a:rPr kumimoji="1" lang="en-US" altLang="ja-JP" sz="1200" b="0" i="0" u="none" strike="noStrike" kern="1200" baseline="0" dirty="0">
                <a:solidFill>
                  <a:schemeClr val="tx1"/>
                </a:solidFill>
                <a:latin typeface="+mn-lt"/>
                <a:ea typeface="+mn-ea"/>
                <a:cs typeface="+mn-cs"/>
              </a:rPr>
              <a:t> change from 0.046 to 4</a:t>
            </a:r>
          </a:p>
          <a:p>
            <a:r>
              <a:rPr kumimoji="1" lang="en-US" altLang="ja-JP" sz="1200" b="0" i="0" u="none" strike="noStrike" kern="1200" baseline="0" dirty="0">
                <a:solidFill>
                  <a:schemeClr val="tx1"/>
                </a:solidFill>
                <a:latin typeface="+mn-lt"/>
                <a:ea typeface="+mn-ea"/>
                <a:cs typeface="+mn-cs"/>
              </a:rPr>
              <a:t>On the other hand, the typical mass is not changed (~30 </a:t>
            </a:r>
            <a:r>
              <a:rPr kumimoji="1" lang="en-US" altLang="ja-JP" sz="1200" b="0" i="0" u="none" strike="noStrike" kern="1200" baseline="0" dirty="0" err="1">
                <a:solidFill>
                  <a:schemeClr val="tx1"/>
                </a:solidFill>
                <a:latin typeface="+mn-lt"/>
                <a:ea typeface="+mn-ea"/>
                <a:cs typeface="+mn-cs"/>
              </a:rPr>
              <a:t>Msun</a:t>
            </a:r>
            <a:r>
              <a:rPr kumimoji="1" lang="en-US" altLang="ja-JP" sz="1200" b="0" i="0" u="none" strike="noStrike" kern="1200" baseline="0" dirty="0">
                <a:solidFill>
                  <a:schemeClr val="tx1"/>
                </a:solidFill>
                <a:latin typeface="+mn-lt"/>
                <a:ea typeface="+mn-ea"/>
                <a:cs typeface="+mn-cs"/>
              </a:rPr>
              <a:t>)</a:t>
            </a:r>
            <a:r>
              <a:rPr kumimoji="1" lang="en-US" altLang="ja-JP" baseline="0"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28</a:t>
            </a:fld>
            <a:endParaRPr kumimoji="1" lang="ja-JP" altLang="en-US"/>
          </a:p>
        </p:txBody>
      </p:sp>
    </p:spTree>
    <p:extLst>
      <p:ext uri="{BB962C8B-B14F-4D97-AF65-F5344CB8AC3E}">
        <p14:creationId xmlns:p14="http://schemas.microsoft.com/office/powerpoint/2010/main" val="1358495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also considered detection rate of Pop III BBH.</a:t>
            </a:r>
          </a:p>
          <a:p>
            <a:r>
              <a:rPr kumimoji="1" lang="en-US" altLang="ja-JP" dirty="0"/>
              <a:t>The</a:t>
            </a:r>
            <a:r>
              <a:rPr kumimoji="1" lang="en-US" altLang="ja-JP" baseline="0" dirty="0"/>
              <a:t> detection rate of original design </a:t>
            </a:r>
            <a:r>
              <a:rPr kumimoji="1" lang="en-US" altLang="ja-JP" baseline="0" dirty="0" err="1"/>
              <a:t>aLIGO</a:t>
            </a:r>
            <a:r>
              <a:rPr kumimoji="1" lang="en-US" altLang="ja-JP" baseline="0" dirty="0"/>
              <a:t> is 180 per year.</a:t>
            </a:r>
          </a:p>
          <a:p>
            <a:r>
              <a:rPr kumimoji="1" lang="en-US" altLang="ja-JP" baseline="0" dirty="0"/>
              <a:t>This value depends on the SFR and the binary fraction of Pop III.</a:t>
            </a:r>
          </a:p>
          <a:p>
            <a:r>
              <a:rPr kumimoji="1" lang="en-US" altLang="ja-JP" baseline="0" dirty="0"/>
              <a:t>The typical mass of Pop III BBH is 30 </a:t>
            </a:r>
            <a:r>
              <a:rPr kumimoji="1" lang="en-US" altLang="ja-JP" baseline="0" dirty="0" err="1"/>
              <a:t>solarmass</a:t>
            </a:r>
            <a:r>
              <a:rPr kumimoji="1" lang="en-US" altLang="ja-JP" baseline="0" dirty="0"/>
              <a:t>, so we can see QNM of merged BBH</a:t>
            </a:r>
            <a:r>
              <a:rPr kumimoji="1" lang="en-US" altLang="ja-JP" dirty="0"/>
              <a:t> </a:t>
            </a:r>
          </a:p>
          <a:p>
            <a:r>
              <a:rPr kumimoji="1" lang="en-US" altLang="ja-JP" dirty="0" err="1"/>
              <a:t>Therfore</a:t>
            </a:r>
            <a:r>
              <a:rPr kumimoji="1" lang="en-US" altLang="ja-JP" dirty="0"/>
              <a:t>,</a:t>
            </a:r>
            <a:r>
              <a:rPr kumimoji="1" lang="en-US" altLang="ja-JP" baseline="0" dirty="0"/>
              <a:t> we might detect the Pop III BBH by GW.</a:t>
            </a:r>
          </a:p>
          <a:p>
            <a:r>
              <a:rPr kumimoji="1" lang="en-US" altLang="ja-JP" baseline="0" dirty="0"/>
              <a:t>And we might check GR by Pop III BH QNM.</a:t>
            </a:r>
          </a:p>
          <a:p>
            <a:r>
              <a:rPr kumimoji="1" lang="en-US" altLang="ja-JP" baseline="0" dirty="0"/>
              <a:t>Furthermore, the mass distribution might distinguish Pop III from Pop I, Pop II. </a:t>
            </a:r>
            <a:endParaRPr kumimoji="1" lang="en-US" altLang="ja-JP" dirty="0"/>
          </a:p>
          <a:p>
            <a:r>
              <a:rPr kumimoji="1" lang="en-US" altLang="ja-JP" dirty="0"/>
              <a:t>If the chirp mass distribution</a:t>
            </a:r>
            <a:r>
              <a:rPr kumimoji="1" lang="en-US" altLang="ja-JP" baseline="0" dirty="0"/>
              <a:t> can not distinguish Pop III due to small SFR or so, we can confirm Pop III BHBH by redshift </a:t>
            </a:r>
            <a:r>
              <a:rPr kumimoji="1" lang="en-US" altLang="ja-JP" baseline="0" dirty="0" err="1"/>
              <a:t>dipendence</a:t>
            </a:r>
            <a:r>
              <a:rPr kumimoji="1" lang="en-US" altLang="ja-JP" baseline="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1B285289-B84C-4FFE-B752-EB2035774C8B}" type="slidenum">
              <a:rPr kumimoji="1" lang="ja-JP" altLang="en-US" smtClean="0"/>
              <a:t>29</a:t>
            </a:fld>
            <a:endParaRPr kumimoji="1" lang="ja-JP" altLang="en-US"/>
          </a:p>
        </p:txBody>
      </p:sp>
    </p:spTree>
    <p:extLst>
      <p:ext uri="{BB962C8B-B14F-4D97-AF65-F5344CB8AC3E}">
        <p14:creationId xmlns:p14="http://schemas.microsoft.com/office/powerpoint/2010/main" val="96115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t>
            </a:r>
            <a:r>
              <a:rPr kumimoji="1" lang="en-US" altLang="ja-JP" baseline="0" dirty="0"/>
              <a:t> the signal of first gravitational wave.</a:t>
            </a:r>
          </a:p>
          <a:p>
            <a:r>
              <a:rPr kumimoji="1" lang="en-US" altLang="ja-JP" baseline="0" dirty="0" err="1"/>
              <a:t>aLIGO</a:t>
            </a:r>
            <a:r>
              <a:rPr kumimoji="1" lang="en-US" altLang="ja-JP" baseline="0" dirty="0"/>
              <a:t> detected this signal on </a:t>
            </a:r>
            <a:r>
              <a:rPr kumimoji="1" lang="en-US" altLang="ja-JP" dirty="0"/>
              <a:t>14th September 2015.</a:t>
            </a:r>
          </a:p>
          <a:p>
            <a:r>
              <a:rPr kumimoji="1" lang="en-US" altLang="ja-JP" dirty="0"/>
              <a:t>Thus,</a:t>
            </a:r>
            <a:r>
              <a:rPr kumimoji="1" lang="en-US" altLang="ja-JP" baseline="0" dirty="0"/>
              <a:t> the name of this signal is GW150914.</a:t>
            </a:r>
            <a:r>
              <a:rPr kumimoji="1" lang="en-US" altLang="ja-JP"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a:t>
            </a:fld>
            <a:endParaRPr kumimoji="1" lang="ja-JP" altLang="en-US"/>
          </a:p>
        </p:txBody>
      </p:sp>
    </p:spTree>
    <p:extLst>
      <p:ext uri="{BB962C8B-B14F-4D97-AF65-F5344CB8AC3E}">
        <p14:creationId xmlns:p14="http://schemas.microsoft.com/office/powerpoint/2010/main" val="277411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30 </a:t>
            </a:r>
            <a:r>
              <a:rPr kumimoji="1" lang="en-US" altLang="ja-JP" baseline="0" dirty="0" err="1"/>
              <a:t>Msun</a:t>
            </a:r>
            <a:r>
              <a:rPr kumimoji="1" lang="en-US" altLang="ja-JP" baseline="0" dirty="0"/>
              <a:t> binary black holes have been already predicted by Pop III binary population synthesis.</a:t>
            </a:r>
          </a:p>
          <a:p>
            <a:r>
              <a:rPr kumimoji="1" lang="en-US" altLang="ja-JP" baseline="0" dirty="0"/>
              <a:t>Thus, LIGO paper said that “recently predicted BBH total masses agree astonishingly well with GW150914 and can have sufficiently long merger times to occur in the nearby universe (Kinugawa et al.2014)”</a:t>
            </a:r>
          </a:p>
          <a:p>
            <a:endParaRPr kumimoji="1" lang="en-US" altLang="ja-JP" baseline="0" dirty="0"/>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30</a:t>
            </a:fld>
            <a:endParaRPr kumimoji="1" lang="ja-JP" altLang="en-US"/>
          </a:p>
        </p:txBody>
      </p:sp>
    </p:spTree>
    <p:extLst>
      <p:ext uri="{BB962C8B-B14F-4D97-AF65-F5344CB8AC3E}">
        <p14:creationId xmlns:p14="http://schemas.microsoft.com/office/powerpoint/2010/main" val="412779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lower than previous measurements from WMAP(Komatsu et al.2011) and leaves less room for an early partial reionization</a:t>
            </a:r>
            <a:endParaRPr kumimoji="1" lang="ja-JP" altLang="en-US" dirty="0"/>
          </a:p>
        </p:txBody>
      </p:sp>
      <p:sp>
        <p:nvSpPr>
          <p:cNvPr id="4" name="スライド番号プレースホルダー 3"/>
          <p:cNvSpPr>
            <a:spLocks noGrp="1"/>
          </p:cNvSpPr>
          <p:nvPr>
            <p:ph type="sldNum" sz="quarter" idx="5"/>
          </p:nvPr>
        </p:nvSpPr>
        <p:spPr/>
        <p:txBody>
          <a:bodyPr/>
          <a:lstStyle/>
          <a:p>
            <a:fld id="{6CE0FDFF-52C8-4DCA-9CED-A3A58F893410}" type="slidenum">
              <a:rPr kumimoji="1" lang="ja-JP" altLang="en-US" smtClean="0"/>
              <a:t>31</a:t>
            </a:fld>
            <a:endParaRPr kumimoji="1" lang="ja-JP" altLang="en-US"/>
          </a:p>
        </p:txBody>
      </p:sp>
    </p:spTree>
    <p:extLst>
      <p:ext uri="{BB962C8B-B14F-4D97-AF65-F5344CB8AC3E}">
        <p14:creationId xmlns:p14="http://schemas.microsoft.com/office/powerpoint/2010/main" val="3497296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t>
            </a:r>
            <a:r>
              <a:rPr kumimoji="1" lang="en-US" altLang="ja-JP" dirty="0" err="1"/>
              <a:t>miyamoto</a:t>
            </a:r>
            <a:r>
              <a:rPr kumimoji="1" lang="en-US" altLang="ja-JP" dirty="0"/>
              <a:t> san’s result, the mass distribution can distinguish Pop III from Pop II.</a:t>
            </a:r>
          </a:p>
          <a:p>
            <a:r>
              <a:rPr kumimoji="1" lang="en-US" altLang="ja-JP" dirty="0"/>
              <a:t>but, recently, the maximum mass of Pop II is increasing by </a:t>
            </a:r>
            <a:r>
              <a:rPr kumimoji="1" lang="en-US" altLang="ja-JP" dirty="0" err="1"/>
              <a:t>cris</a:t>
            </a:r>
            <a:r>
              <a:rPr kumimoji="1" lang="en-US" altLang="ja-JP" dirty="0"/>
              <a:t> </a:t>
            </a:r>
            <a:r>
              <a:rPr kumimoji="1" lang="en-US" altLang="ja-JP" dirty="0" err="1"/>
              <a:t>Belczynski’s</a:t>
            </a:r>
            <a:r>
              <a:rPr kumimoji="1" lang="en-US" altLang="ja-JP" dirty="0"/>
              <a:t> work, and </a:t>
            </a:r>
            <a:r>
              <a:rPr kumimoji="1" lang="en-US" altLang="ja-JP" dirty="0" err="1"/>
              <a:t>PopIII</a:t>
            </a:r>
            <a:r>
              <a:rPr kumimoji="1" lang="en-US" altLang="ja-JP" dirty="0"/>
              <a:t> rate depend on the SFR of Pop III and there are uncertainty.</a:t>
            </a:r>
          </a:p>
          <a:p>
            <a:r>
              <a:rPr kumimoji="1" lang="en-US" altLang="ja-JP" dirty="0"/>
              <a:t>so Pop III peak possibly be buried under the Pop II BBHs.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37</a:t>
            </a:fld>
            <a:endParaRPr kumimoji="1" lang="ja-JP" altLang="en-US"/>
          </a:p>
        </p:txBody>
      </p:sp>
    </p:spTree>
    <p:extLst>
      <p:ext uri="{BB962C8B-B14F-4D97-AF65-F5344CB8AC3E}">
        <p14:creationId xmlns:p14="http://schemas.microsoft.com/office/powerpoint/2010/main" val="3662752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a:t>
            </a:r>
            <a:r>
              <a:rPr kumimoji="1" lang="en-US" altLang="ja-JP" baseline="0" dirty="0"/>
              <a:t> are  the cumulative BBH merger rate of Pop III case and  Pop I,II case.</a:t>
            </a:r>
          </a:p>
          <a:p>
            <a:r>
              <a:rPr kumimoji="1" lang="en-US" altLang="ja-JP" baseline="0" dirty="0"/>
              <a:t>The redshift dependence of Pop III is different from that of Pop I and II.</a:t>
            </a:r>
          </a:p>
          <a:p>
            <a:r>
              <a:rPr kumimoji="1" lang="en-US" altLang="ja-JP" baseline="0" dirty="0"/>
              <a:t>Thus, we can distinguish the Pop III BBH from Pop I and II</a:t>
            </a:r>
          </a:p>
          <a:p>
            <a:r>
              <a:rPr kumimoji="1" lang="en-US" altLang="ja-JP" baseline="0" dirty="0"/>
              <a:t>Of course, primordial </a:t>
            </a:r>
            <a:r>
              <a:rPr kumimoji="1" lang="en-US" altLang="ja-JP" baseline="0" dirty="0" err="1"/>
              <a:t>Bh</a:t>
            </a:r>
            <a:r>
              <a:rPr kumimoji="1" lang="en-US" altLang="ja-JP" baseline="0" dirty="0"/>
              <a:t> and the other progenitor have own redshift dependence.</a:t>
            </a:r>
          </a:p>
          <a:p>
            <a:r>
              <a:rPr kumimoji="1" lang="en-US" altLang="ja-JP" baseline="0" dirty="0"/>
              <a:t>We can check the progenitor of BH by the redshift dependence.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38</a:t>
            </a:fld>
            <a:endParaRPr kumimoji="1" lang="ja-JP" altLang="en-US"/>
          </a:p>
        </p:txBody>
      </p:sp>
    </p:spTree>
    <p:extLst>
      <p:ext uri="{BB962C8B-B14F-4D97-AF65-F5344CB8AC3E}">
        <p14:creationId xmlns:p14="http://schemas.microsoft.com/office/powerpoint/2010/main" val="300304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CE0FDFF-52C8-4DCA-9CED-A3A58F893410}" type="slidenum">
              <a:rPr kumimoji="1" lang="ja-JP" altLang="en-US" smtClean="0"/>
              <a:t>39</a:t>
            </a:fld>
            <a:endParaRPr kumimoji="1" lang="ja-JP" altLang="en-US"/>
          </a:p>
        </p:txBody>
      </p:sp>
    </p:spTree>
    <p:extLst>
      <p:ext uri="{BB962C8B-B14F-4D97-AF65-F5344CB8AC3E}">
        <p14:creationId xmlns:p14="http://schemas.microsoft.com/office/powerpoint/2010/main" val="1059582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a:t>
            </a:r>
            <a:r>
              <a:rPr kumimoji="1" lang="en-US" altLang="ja-JP" dirty="0" err="1"/>
              <a:t>miyamoto</a:t>
            </a:r>
            <a:r>
              <a:rPr kumimoji="1" lang="en-US" altLang="ja-JP" dirty="0"/>
              <a:t> san’s result, the mass distribution can distinguish Pop III from Pop II.</a:t>
            </a:r>
          </a:p>
          <a:p>
            <a:r>
              <a:rPr kumimoji="1" lang="en-US" altLang="ja-JP" dirty="0"/>
              <a:t>but, recently, the maximum mass of Pop II is increasing by </a:t>
            </a:r>
            <a:r>
              <a:rPr kumimoji="1" lang="en-US" altLang="ja-JP" dirty="0" err="1"/>
              <a:t>cris</a:t>
            </a:r>
            <a:r>
              <a:rPr kumimoji="1" lang="en-US" altLang="ja-JP" dirty="0"/>
              <a:t> </a:t>
            </a:r>
            <a:r>
              <a:rPr kumimoji="1" lang="en-US" altLang="ja-JP" dirty="0" err="1"/>
              <a:t>Belczynski’s</a:t>
            </a:r>
            <a:r>
              <a:rPr kumimoji="1" lang="en-US" altLang="ja-JP" dirty="0"/>
              <a:t> work, and </a:t>
            </a:r>
            <a:r>
              <a:rPr kumimoji="1" lang="en-US" altLang="ja-JP" dirty="0" err="1"/>
              <a:t>PopIII</a:t>
            </a:r>
            <a:r>
              <a:rPr kumimoji="1" lang="en-US" altLang="ja-JP" dirty="0"/>
              <a:t> rate depend on the SFR of Pop III and there are uncertainty.</a:t>
            </a:r>
          </a:p>
          <a:p>
            <a:r>
              <a:rPr kumimoji="1" lang="en-US" altLang="ja-JP" dirty="0"/>
              <a:t>so Pop III peak possibly be buried under the Pop II BBHs.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40</a:t>
            </a:fld>
            <a:endParaRPr kumimoji="1" lang="ja-JP" altLang="en-US"/>
          </a:p>
        </p:txBody>
      </p:sp>
    </p:spTree>
    <p:extLst>
      <p:ext uri="{BB962C8B-B14F-4D97-AF65-F5344CB8AC3E}">
        <p14:creationId xmlns:p14="http://schemas.microsoft.com/office/powerpoint/2010/main" val="3662752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a:t>
            </a:r>
            <a:r>
              <a:rPr kumimoji="1" lang="en-US" altLang="ja-JP" baseline="0" dirty="0"/>
              <a:t> are  the cumulative BBH merger rate of Pop III case and  Pop I,II case.</a:t>
            </a:r>
          </a:p>
          <a:p>
            <a:r>
              <a:rPr kumimoji="1" lang="en-US" altLang="ja-JP" baseline="0" dirty="0"/>
              <a:t>The redshift dependence of Pop III is different from that of Pop I and II.</a:t>
            </a:r>
          </a:p>
          <a:p>
            <a:r>
              <a:rPr kumimoji="1" lang="en-US" altLang="ja-JP" baseline="0" dirty="0"/>
              <a:t>Thus, we can distinguish the Pop III BBH from Pop I and II</a:t>
            </a:r>
          </a:p>
          <a:p>
            <a:r>
              <a:rPr kumimoji="1" lang="en-US" altLang="ja-JP" baseline="0" dirty="0"/>
              <a:t>Of course, primordial </a:t>
            </a:r>
            <a:r>
              <a:rPr kumimoji="1" lang="en-US" altLang="ja-JP" baseline="0" dirty="0" err="1"/>
              <a:t>Bh</a:t>
            </a:r>
            <a:r>
              <a:rPr kumimoji="1" lang="en-US" altLang="ja-JP" baseline="0" dirty="0"/>
              <a:t> and the other progenitor have own redshift dependence.</a:t>
            </a:r>
          </a:p>
          <a:p>
            <a:r>
              <a:rPr kumimoji="1" lang="en-US" altLang="ja-JP" baseline="0" dirty="0"/>
              <a:t>We can check the progenitor of BH by the redshift dependence. </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41</a:t>
            </a:fld>
            <a:endParaRPr kumimoji="1" lang="ja-JP" altLang="en-US"/>
          </a:p>
        </p:txBody>
      </p:sp>
    </p:spTree>
    <p:extLst>
      <p:ext uri="{BB962C8B-B14F-4D97-AF65-F5344CB8AC3E}">
        <p14:creationId xmlns:p14="http://schemas.microsoft.com/office/powerpoint/2010/main" val="300304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CE0FDFF-52C8-4DCA-9CED-A3A58F893410}" type="slidenum">
              <a:rPr kumimoji="1" lang="ja-JP" altLang="en-US" smtClean="0"/>
              <a:t>42</a:t>
            </a:fld>
            <a:endParaRPr kumimoji="1" lang="ja-JP" altLang="en-US"/>
          </a:p>
        </p:txBody>
      </p:sp>
    </p:spTree>
    <p:extLst>
      <p:ext uri="{BB962C8B-B14F-4D97-AF65-F5344CB8AC3E}">
        <p14:creationId xmlns:p14="http://schemas.microsoft.com/office/powerpoint/2010/main" val="1059582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DECIGO is the Japanese</a:t>
            </a:r>
            <a:r>
              <a:rPr kumimoji="1" lang="en-US" altLang="ja-JP" baseline="0" dirty="0"/>
              <a:t> space gravitational wave observatory project.</a:t>
            </a:r>
          </a:p>
          <a:p>
            <a:r>
              <a:rPr kumimoji="1" lang="en-US" altLang="ja-JP" baseline="0" dirty="0"/>
              <a:t>It has good sensitivity from 0.1 Hz to 10 Hz.</a:t>
            </a:r>
          </a:p>
          <a:p>
            <a:r>
              <a:rPr kumimoji="1" lang="en-US" altLang="ja-JP" baseline="0" dirty="0"/>
              <a:t>Pre-DECIGO is test version.</a:t>
            </a:r>
          </a:p>
          <a:p>
            <a:r>
              <a:rPr kumimoji="1" lang="en-US" altLang="ja-JP" baseline="0" dirty="0"/>
              <a:t> Pre-DECIGO might see such binary black holes up to redshift 30.</a:t>
            </a:r>
          </a:p>
          <a:p>
            <a:r>
              <a:rPr kumimoji="1" lang="en-US" altLang="ja-JP" baseline="0" dirty="0"/>
              <a:t> The expected detection rate is about 10 to fifth per yr.</a:t>
            </a:r>
          </a:p>
          <a:p>
            <a:r>
              <a:rPr kumimoji="1" lang="en-US" altLang="ja-JP" baseline="0" dirty="0"/>
              <a:t>The SFR of Pop III has the peak at z~10.</a:t>
            </a:r>
          </a:p>
          <a:p>
            <a:r>
              <a:rPr kumimoji="1" lang="en-US" altLang="ja-JP" baseline="0" dirty="0"/>
              <a:t>Thus, it can see pop III BHBH when they were born.</a:t>
            </a:r>
          </a:p>
          <a:p>
            <a:r>
              <a:rPr kumimoji="1" lang="en-US" altLang="ja-JP" baseline="0" dirty="0"/>
              <a:t>Furthermore, we check the redshift dependence of high mass BHBH mergers.</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43</a:t>
            </a:fld>
            <a:endParaRPr kumimoji="1" lang="ja-JP" altLang="en-US"/>
          </a:p>
        </p:txBody>
      </p:sp>
    </p:spTree>
    <p:extLst>
      <p:ext uri="{BB962C8B-B14F-4D97-AF65-F5344CB8AC3E}">
        <p14:creationId xmlns:p14="http://schemas.microsoft.com/office/powerpoint/2010/main" val="326935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summary.</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45</a:t>
            </a:fld>
            <a:endParaRPr kumimoji="1" lang="ja-JP" altLang="en-US"/>
          </a:p>
        </p:txBody>
      </p:sp>
    </p:spTree>
    <p:extLst>
      <p:ext uri="{BB962C8B-B14F-4D97-AF65-F5344CB8AC3E}">
        <p14:creationId xmlns:p14="http://schemas.microsoft.com/office/powerpoint/2010/main" val="219935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LIGO did three </a:t>
            </a:r>
            <a:r>
              <a:rPr kumimoji="1" lang="en-US" altLang="ja-JP" dirty="0" err="1"/>
              <a:t>observating</a:t>
            </a:r>
            <a:r>
              <a:rPr kumimoji="1" lang="en-US" altLang="ja-JP" dirty="0"/>
              <a:t> runs O1, O2, O3.</a:t>
            </a:r>
          </a:p>
          <a:p>
            <a:r>
              <a:rPr kumimoji="1" lang="en-US" altLang="ja-JP" dirty="0"/>
              <a:t>O3 </a:t>
            </a:r>
            <a:r>
              <a:rPr kumimoji="1" lang="en-US" altLang="ja-JP" dirty="0" err="1"/>
              <a:t>separe</a:t>
            </a:r>
            <a:r>
              <a:rPr kumimoji="1" lang="en-US" altLang="ja-JP" dirty="0"/>
              <a:t> </a:t>
            </a:r>
            <a:r>
              <a:rPr kumimoji="1" lang="en-US" altLang="ja-JP" dirty="0" err="1"/>
              <a:t>te</a:t>
            </a:r>
            <a:r>
              <a:rPr kumimoji="1" lang="en-US" altLang="ja-JP" dirty="0"/>
              <a:t> two </a:t>
            </a:r>
            <a:r>
              <a:rPr kumimoji="1" lang="en-US" altLang="ja-JP" dirty="0" err="1"/>
              <a:t>reriod</a:t>
            </a:r>
            <a:r>
              <a:rPr kumimoji="1" lang="en-US" altLang="ja-JP" dirty="0"/>
              <a:t>. The former period is O3a, later period is O3b</a:t>
            </a:r>
          </a:p>
          <a:p>
            <a:r>
              <a:rPr kumimoji="1" lang="en-US" altLang="ja-JP" dirty="0"/>
              <a:t>O3b suspended at 27</a:t>
            </a:r>
            <a:r>
              <a:rPr kumimoji="1" lang="en-US" altLang="ja-JP" baseline="30000" dirty="0"/>
              <a:t>th</a:t>
            </a:r>
            <a:r>
              <a:rPr kumimoji="1" lang="en-US" altLang="ja-JP" dirty="0"/>
              <a:t> march.</a:t>
            </a:r>
          </a:p>
          <a:p>
            <a:endParaRPr kumimoji="1" lang="ja-JP" altLang="en-US" dirty="0"/>
          </a:p>
        </p:txBody>
      </p:sp>
      <p:sp>
        <p:nvSpPr>
          <p:cNvPr id="4" name="スライド番号プレースホルダー 3"/>
          <p:cNvSpPr>
            <a:spLocks noGrp="1"/>
          </p:cNvSpPr>
          <p:nvPr>
            <p:ph type="sldNum" sz="quarter" idx="5"/>
          </p:nvPr>
        </p:nvSpPr>
        <p:spPr/>
        <p:txBody>
          <a:bodyPr/>
          <a:lstStyle/>
          <a:p>
            <a:fld id="{6CE0FDFF-52C8-4DCA-9CED-A3A58F893410}" type="slidenum">
              <a:rPr kumimoji="1" lang="ja-JP" altLang="en-US" smtClean="0"/>
              <a:t>6</a:t>
            </a:fld>
            <a:endParaRPr kumimoji="1" lang="ja-JP" altLang="en-US"/>
          </a:p>
        </p:txBody>
      </p:sp>
    </p:spTree>
    <p:extLst>
      <p:ext uri="{BB962C8B-B14F-4D97-AF65-F5344CB8AC3E}">
        <p14:creationId xmlns:p14="http://schemas.microsoft.com/office/powerpoint/2010/main" val="3133424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summary.</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57</a:t>
            </a:fld>
            <a:endParaRPr kumimoji="1" lang="ja-JP" altLang="en-US"/>
          </a:p>
        </p:txBody>
      </p:sp>
    </p:spTree>
    <p:extLst>
      <p:ext uri="{BB962C8B-B14F-4D97-AF65-F5344CB8AC3E}">
        <p14:creationId xmlns:p14="http://schemas.microsoft.com/office/powerpoint/2010/main" val="12841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CE0FDFF-52C8-4DCA-9CED-A3A58F893410}" type="slidenum">
              <a:rPr kumimoji="1" lang="ja-JP" altLang="en-US" smtClean="0"/>
              <a:t>7</a:t>
            </a:fld>
            <a:endParaRPr kumimoji="1" lang="ja-JP" altLang="en-US"/>
          </a:p>
        </p:txBody>
      </p:sp>
    </p:spTree>
    <p:extLst>
      <p:ext uri="{BB962C8B-B14F-4D97-AF65-F5344CB8AC3E}">
        <p14:creationId xmlns:p14="http://schemas.microsoft.com/office/powerpoint/2010/main" val="128377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CE0FDFF-52C8-4DCA-9CED-A3A58F893410}" type="slidenum">
              <a:rPr kumimoji="1" lang="ja-JP" altLang="en-US" smtClean="0"/>
              <a:t>10</a:t>
            </a:fld>
            <a:endParaRPr kumimoji="1" lang="ja-JP" altLang="en-US"/>
          </a:p>
        </p:txBody>
      </p:sp>
    </p:spTree>
    <p:extLst>
      <p:ext uri="{BB962C8B-B14F-4D97-AF65-F5344CB8AC3E}">
        <p14:creationId xmlns:p14="http://schemas.microsoft.com/office/powerpoint/2010/main" val="343430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In order to explain the origin of GW150914, many theories exist such as these </a:t>
            </a:r>
            <a:r>
              <a:rPr kumimoji="1" lang="en-US" altLang="ja-JP" baseline="0" dirty="0" err="1"/>
              <a:t>brbrbrbr</a:t>
            </a:r>
            <a:r>
              <a:rPr kumimoji="1" lang="en-US" altLang="ja-JP" baseline="0" dirty="0"/>
              <a:t>.</a:t>
            </a:r>
          </a:p>
          <a:p>
            <a:r>
              <a:rPr kumimoji="1" lang="en-US" altLang="ja-JP" baseline="0" dirty="0"/>
              <a:t>Especially, the Low metal field binary origin has been invoked</a:t>
            </a:r>
          </a:p>
          <a:p>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11</a:t>
            </a:fld>
            <a:endParaRPr kumimoji="1" lang="ja-JP" altLang="en-US"/>
          </a:p>
        </p:txBody>
      </p:sp>
    </p:spTree>
    <p:extLst>
      <p:ext uri="{BB962C8B-B14F-4D97-AF65-F5344CB8AC3E}">
        <p14:creationId xmlns:p14="http://schemas.microsoft.com/office/powerpoint/2010/main" val="355048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a:t>
            </a:r>
            <a:r>
              <a:rPr kumimoji="1" lang="en-US" altLang="ja-JP" baseline="0" dirty="0"/>
              <a:t> the result of binary population synthesis.</a:t>
            </a:r>
          </a:p>
          <a:p>
            <a:r>
              <a:rPr kumimoji="1" lang="en-US" altLang="ja-JP" baseline="0" dirty="0"/>
              <a:t>We calculate the 10 to 6 binaries for each metallicity.</a:t>
            </a:r>
            <a:endParaRPr kumimoji="1" lang="en-US" altLang="ja-JP" dirty="0"/>
          </a:p>
          <a:p>
            <a:r>
              <a:rPr kumimoji="1" lang="en-US" altLang="ja-JP" dirty="0"/>
              <a:t>This figure is the total</a:t>
            </a:r>
            <a:r>
              <a:rPr kumimoji="1" lang="en-US" altLang="ja-JP" baseline="0" dirty="0"/>
              <a:t> mass distribution of BH-BH which merge within the Hubble time per 10 to 6</a:t>
            </a:r>
            <a:r>
              <a:rPr kumimoji="1" lang="en-US" altLang="ja-JP" baseline="30000" dirty="0"/>
              <a:t>th</a:t>
            </a:r>
            <a:r>
              <a:rPr kumimoji="1" lang="en-US" altLang="ja-JP" baseline="0" dirty="0"/>
              <a:t> binary.</a:t>
            </a:r>
          </a:p>
          <a:p>
            <a:r>
              <a:rPr kumimoji="1" lang="en-US" altLang="ja-JP" baseline="0" dirty="0"/>
              <a:t>Black line is the first star binary.</a:t>
            </a:r>
          </a:p>
          <a:p>
            <a:r>
              <a:rPr kumimoji="1" lang="en-US" altLang="ja-JP" baseline="0" dirty="0"/>
              <a:t>The typical total mass of Pop III BBH is 60 </a:t>
            </a:r>
            <a:r>
              <a:rPr kumimoji="1" lang="en-US" altLang="ja-JP" baseline="0" dirty="0" err="1"/>
              <a:t>solarmass</a:t>
            </a:r>
            <a:r>
              <a:rPr kumimoji="1" lang="en-US" altLang="ja-JP" baseline="0" dirty="0"/>
              <a:t> </a:t>
            </a:r>
          </a:p>
          <a:p>
            <a:r>
              <a:rPr kumimoji="1" lang="en-US" altLang="ja-JP" baseline="0" dirty="0"/>
              <a:t>It mean s that in the case of Pop III star the efficiency of massive BBH formation is very high.</a:t>
            </a:r>
          </a:p>
          <a:p>
            <a:r>
              <a:rPr kumimoji="1" lang="en-US" altLang="ja-JP" baseline="0" dirty="0"/>
              <a:t>We had shown this features at 2014, before GW150914 </a:t>
            </a:r>
          </a:p>
          <a:p>
            <a:r>
              <a:rPr kumimoji="1" lang="en-US" altLang="ja-JP" baseline="0" dirty="0"/>
              <a:t>In this talk , I will talk about why Pop III become 30 </a:t>
            </a:r>
            <a:r>
              <a:rPr kumimoji="1" lang="en-US" altLang="ja-JP" baseline="0" dirty="0" err="1"/>
              <a:t>Msun</a:t>
            </a:r>
            <a:r>
              <a:rPr kumimoji="1" lang="en-US" altLang="ja-JP" baseline="0" dirty="0"/>
              <a:t> BBH and the event rate.</a:t>
            </a:r>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13</a:t>
            </a:fld>
            <a:endParaRPr kumimoji="1" lang="ja-JP" altLang="en-US"/>
          </a:p>
        </p:txBody>
      </p:sp>
    </p:spTree>
    <p:extLst>
      <p:ext uri="{BB962C8B-B14F-4D97-AF65-F5344CB8AC3E}">
        <p14:creationId xmlns:p14="http://schemas.microsoft.com/office/powerpoint/2010/main" val="107441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Why we consider low metal.</a:t>
            </a:r>
          </a:p>
          <a:p>
            <a:r>
              <a:rPr kumimoji="1" lang="en-US" altLang="ja-JP" dirty="0"/>
              <a:t>If the progenitor of BBH is pop I</a:t>
            </a:r>
            <a:r>
              <a:rPr kumimoji="1" lang="en-US" altLang="ja-JP" baseline="0" dirty="0"/>
              <a:t>,</a:t>
            </a:r>
          </a:p>
          <a:p>
            <a:r>
              <a:rPr kumimoji="1" lang="en-US" altLang="ja-JP" baseline="0" dirty="0"/>
              <a:t>They lose a lot of mass due to wind mass loss.</a:t>
            </a:r>
          </a:p>
          <a:p>
            <a:r>
              <a:rPr kumimoji="1" lang="en-US" altLang="ja-JP" dirty="0"/>
              <a:t>Due to strong wind, They cannot become 30 </a:t>
            </a:r>
            <a:r>
              <a:rPr kumimoji="1" lang="en-US" altLang="ja-JP" dirty="0" err="1"/>
              <a:t>Msun</a:t>
            </a:r>
            <a:r>
              <a:rPr kumimoji="1" lang="en-US" altLang="ja-JP" dirty="0"/>
              <a:t> BH. </a:t>
            </a:r>
          </a:p>
          <a:p>
            <a:r>
              <a:rPr kumimoji="1" lang="en-US" altLang="ja-JP" dirty="0"/>
              <a:t>Furthermore, orbit become wide due to wind mass loss</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14</a:t>
            </a:fld>
            <a:endParaRPr kumimoji="1" lang="ja-JP" altLang="en-US"/>
          </a:p>
        </p:txBody>
      </p:sp>
    </p:spTree>
    <p:extLst>
      <p:ext uri="{BB962C8B-B14F-4D97-AF65-F5344CB8AC3E}">
        <p14:creationId xmlns:p14="http://schemas.microsoft.com/office/powerpoint/2010/main" val="35116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If the progenitor is low metal they possibly become massive BH.</a:t>
            </a:r>
          </a:p>
          <a:p>
            <a:r>
              <a:rPr kumimoji="1" lang="en-US" altLang="ja-JP" dirty="0"/>
              <a:t>In the case of Pop II, they typical mass is same as Pop I, but the wind mass loss weaker than that of Pop I.</a:t>
            </a:r>
          </a:p>
          <a:p>
            <a:r>
              <a:rPr kumimoji="1" lang="en-US" altLang="ja-JP" dirty="0"/>
              <a:t>So</a:t>
            </a:r>
            <a:r>
              <a:rPr kumimoji="1" lang="en-US" altLang="ja-JP" baseline="0" dirty="0"/>
              <a:t> if Pop II star born as massive star, they possibly become massive BH.</a:t>
            </a:r>
          </a:p>
          <a:p>
            <a:r>
              <a:rPr kumimoji="1" lang="en-US" altLang="ja-JP" baseline="0" dirty="0"/>
              <a:t>Furthermore, Pop III stars which are the first stars after the big bang are born as massive star and no wind mass loss due to no metal.</a:t>
            </a:r>
          </a:p>
          <a:p>
            <a:r>
              <a:rPr kumimoji="1" lang="en-US" altLang="ja-JP" baseline="0" dirty="0"/>
              <a:t>Thus, Pop III star are easier to be  massive compact object</a:t>
            </a:r>
            <a:endParaRPr kumimoji="1" lang="ja-JP" altLang="en-US" dirty="0"/>
          </a:p>
        </p:txBody>
      </p:sp>
      <p:sp>
        <p:nvSpPr>
          <p:cNvPr id="4" name="スライド番号プレースホルダー 3"/>
          <p:cNvSpPr>
            <a:spLocks noGrp="1"/>
          </p:cNvSpPr>
          <p:nvPr>
            <p:ph type="sldNum" sz="quarter" idx="10"/>
          </p:nvPr>
        </p:nvSpPr>
        <p:spPr/>
        <p:txBody>
          <a:bodyPr/>
          <a:lstStyle/>
          <a:p>
            <a:fld id="{6CE0FDFF-52C8-4DCA-9CED-A3A58F893410}" type="slidenum">
              <a:rPr kumimoji="1" lang="ja-JP" altLang="en-US" smtClean="0"/>
              <a:t>15</a:t>
            </a:fld>
            <a:endParaRPr kumimoji="1" lang="ja-JP" altLang="en-US"/>
          </a:p>
        </p:txBody>
      </p:sp>
    </p:spTree>
    <p:extLst>
      <p:ext uri="{BB962C8B-B14F-4D97-AF65-F5344CB8AC3E}">
        <p14:creationId xmlns:p14="http://schemas.microsoft.com/office/powerpoint/2010/main" val="392645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2020/10/9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65113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2020/10/9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99691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2020/10/9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7677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2020/10/9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90534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DB77B89-657D-4F4B-80C3-D0AB652DF105}" type="datetimeFigureOut">
              <a:rPr kumimoji="1" lang="ja-JP" altLang="en-US" smtClean="0"/>
              <a:t>2020/10/9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19989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2020/10/9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75213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DB77B89-657D-4F4B-80C3-D0AB652DF105}" type="datetimeFigureOut">
              <a:rPr kumimoji="1" lang="ja-JP" altLang="en-US" smtClean="0"/>
              <a:t>2020/10/9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65605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DB77B89-657D-4F4B-80C3-D0AB652DF105}" type="datetimeFigureOut">
              <a:rPr kumimoji="1" lang="ja-JP" altLang="en-US" smtClean="0"/>
              <a:t>2020/10/9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08482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DB77B89-657D-4F4B-80C3-D0AB652DF105}" type="datetimeFigureOut">
              <a:rPr kumimoji="1" lang="ja-JP" altLang="en-US" smtClean="0"/>
              <a:t>2020/10/9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16271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2020/10/9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2258311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B77B89-657D-4F4B-80C3-D0AB652DF105}" type="datetimeFigureOut">
              <a:rPr kumimoji="1" lang="ja-JP" altLang="en-US" smtClean="0"/>
              <a:t>2020/10/9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380086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77B89-657D-4F4B-80C3-D0AB652DF105}" type="datetimeFigureOut">
              <a:rPr kumimoji="1" lang="ja-JP" altLang="en-US" smtClean="0"/>
              <a:t>2020/10/9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FBD9-2ADE-4DEE-B600-981703F7DD47}" type="slidenum">
              <a:rPr kumimoji="1" lang="ja-JP" altLang="en-US" smtClean="0"/>
              <a:t>‹#›</a:t>
            </a:fld>
            <a:endParaRPr kumimoji="1" lang="ja-JP" altLang="en-US"/>
          </a:p>
        </p:txBody>
      </p:sp>
    </p:spTree>
    <p:extLst>
      <p:ext uri="{BB962C8B-B14F-4D97-AF65-F5344CB8AC3E}">
        <p14:creationId xmlns:p14="http://schemas.microsoft.com/office/powerpoint/2010/main" val="55425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9.emf"/></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5.emf"/><Relationship Id="rId5" Type="http://schemas.openxmlformats.org/officeDocument/2006/relationships/oleObject" Target="../embeddings/oleObject2.bin"/><Relationship Id="rId4" Type="http://schemas.openxmlformats.org/officeDocument/2006/relationships/image" Target="../media/image44.emf"/></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7.emf"/></Relationships>
</file>

<file path=ppt/slides/_rels/slide5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7.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9.emf"/><Relationship Id="rId5" Type="http://schemas.openxmlformats.org/officeDocument/2006/relationships/oleObject" Target="../embeddings/oleObject6.bin"/><Relationship Id="rId4" Type="http://schemas.openxmlformats.org/officeDocument/2006/relationships/image" Target="../media/image48.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動物 が含まれている画像&#10;&#10;非常に高い精度で生成された説明">
            <a:extLst>
              <a:ext uri="{FF2B5EF4-FFF2-40B4-BE49-F238E27FC236}">
                <a16:creationId xmlns:a16="http://schemas.microsoft.com/office/drawing/2014/main" xmlns="" id="{5B70ADC5-2170-4681-9169-E9C52B011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 y="0"/>
            <a:ext cx="12199143" cy="6946710"/>
          </a:xfrm>
          <a:prstGeom prst="rect">
            <a:avLst/>
          </a:prstGeom>
        </p:spPr>
      </p:pic>
      <p:sp>
        <p:nvSpPr>
          <p:cNvPr id="4" name="タイトル 3">
            <a:extLst>
              <a:ext uri="{FF2B5EF4-FFF2-40B4-BE49-F238E27FC236}">
                <a16:creationId xmlns:a16="http://schemas.microsoft.com/office/drawing/2014/main" xmlns="" id="{841FC162-8278-4FB5-BE0B-2D54965C5768}"/>
              </a:ext>
            </a:extLst>
          </p:cNvPr>
          <p:cNvSpPr>
            <a:spLocks noGrp="1"/>
          </p:cNvSpPr>
          <p:nvPr>
            <p:ph type="ctrTitle"/>
          </p:nvPr>
        </p:nvSpPr>
        <p:spPr>
          <a:xfrm>
            <a:off x="641445" y="1122363"/>
            <a:ext cx="10890913" cy="2387600"/>
          </a:xfrm>
        </p:spPr>
        <p:txBody>
          <a:bodyPr>
            <a:normAutofit/>
          </a:bodyPr>
          <a:lstStyle/>
          <a:p>
            <a:r>
              <a:rPr lang="en-US" altLang="ja-JP" dirty="0">
                <a:solidFill>
                  <a:schemeClr val="bg1"/>
                </a:solidFill>
              </a:rPr>
              <a:t>Remnants of first stars for gravitational wave sources</a:t>
            </a:r>
            <a:endParaRPr kumimoji="1" lang="ja-JP" altLang="en-US" dirty="0">
              <a:solidFill>
                <a:schemeClr val="bg1"/>
              </a:solidFill>
            </a:endParaRPr>
          </a:p>
        </p:txBody>
      </p:sp>
      <p:sp>
        <p:nvSpPr>
          <p:cNvPr id="5" name="字幕 4">
            <a:extLst>
              <a:ext uri="{FF2B5EF4-FFF2-40B4-BE49-F238E27FC236}">
                <a16:creationId xmlns:a16="http://schemas.microsoft.com/office/drawing/2014/main" xmlns="" id="{BEBAA3AE-3E3B-47B7-8DE4-1F07C2BD11CA}"/>
              </a:ext>
            </a:extLst>
          </p:cNvPr>
          <p:cNvSpPr>
            <a:spLocks noGrp="1"/>
          </p:cNvSpPr>
          <p:nvPr>
            <p:ph type="subTitle" idx="1"/>
          </p:nvPr>
        </p:nvSpPr>
        <p:spPr>
          <a:xfrm>
            <a:off x="1524000" y="3602038"/>
            <a:ext cx="9144000" cy="1655762"/>
          </a:xfrm>
        </p:spPr>
        <p:txBody>
          <a:bodyPr>
            <a:normAutofit/>
          </a:bodyPr>
          <a:lstStyle/>
          <a:p>
            <a:r>
              <a:rPr lang="en-US" altLang="ja-JP" sz="4000" dirty="0" err="1">
                <a:solidFill>
                  <a:srgbClr val="FFFF00"/>
                </a:solidFill>
              </a:rPr>
              <a:t>Tomoya</a:t>
            </a:r>
            <a:r>
              <a:rPr lang="en-US" altLang="ja-JP" sz="4000" dirty="0">
                <a:solidFill>
                  <a:srgbClr val="FFFF00"/>
                </a:solidFill>
              </a:rPr>
              <a:t> Kinugawa</a:t>
            </a:r>
          </a:p>
          <a:p>
            <a:r>
              <a:rPr kumimoji="1" lang="en-US" altLang="ja-JP" sz="4000" dirty="0">
                <a:solidFill>
                  <a:srgbClr val="FFFF00"/>
                </a:solidFill>
              </a:rPr>
              <a:t>The University of Tokyo</a:t>
            </a:r>
            <a:endParaRPr kumimoji="1" lang="ja-JP" altLang="en-US" sz="4000" dirty="0">
              <a:solidFill>
                <a:srgbClr val="FFFF00"/>
              </a:solidFill>
            </a:endParaRPr>
          </a:p>
        </p:txBody>
      </p:sp>
      <p:sp>
        <p:nvSpPr>
          <p:cNvPr id="2" name="テキスト ボックス 1">
            <a:extLst>
              <a:ext uri="{FF2B5EF4-FFF2-40B4-BE49-F238E27FC236}">
                <a16:creationId xmlns:a16="http://schemas.microsoft.com/office/drawing/2014/main" xmlns="" id="{77009EF8-793B-4B21-99E8-4A61E4CC822F}"/>
              </a:ext>
            </a:extLst>
          </p:cNvPr>
          <p:cNvSpPr txBox="1"/>
          <p:nvPr/>
        </p:nvSpPr>
        <p:spPr>
          <a:xfrm>
            <a:off x="1357952" y="5504804"/>
            <a:ext cx="10053850" cy="954107"/>
          </a:xfrm>
          <a:prstGeom prst="rect">
            <a:avLst/>
          </a:prstGeom>
          <a:noFill/>
        </p:spPr>
        <p:txBody>
          <a:bodyPr wrap="square" rtlCol="0">
            <a:spAutoFit/>
          </a:bodyPr>
          <a:lstStyle/>
          <a:p>
            <a:r>
              <a:rPr lang="en-US" altLang="ja-JP" sz="2800" dirty="0">
                <a:solidFill>
                  <a:schemeClr val="bg1"/>
                </a:solidFill>
              </a:rPr>
              <a:t>collaborators: T. Nakamura, K. </a:t>
            </a:r>
            <a:r>
              <a:rPr lang="en-US" altLang="ja-JP" sz="2800" dirty="0" err="1">
                <a:solidFill>
                  <a:schemeClr val="bg1"/>
                </a:solidFill>
              </a:rPr>
              <a:t>Inayoshi</a:t>
            </a:r>
            <a:r>
              <a:rPr lang="en-US" altLang="ja-JP" sz="2800" dirty="0">
                <a:solidFill>
                  <a:schemeClr val="bg1"/>
                </a:solidFill>
              </a:rPr>
              <a:t>, K. </a:t>
            </a:r>
            <a:r>
              <a:rPr lang="en-US" altLang="ja-JP" sz="2800" dirty="0" err="1">
                <a:solidFill>
                  <a:schemeClr val="bg1"/>
                </a:solidFill>
              </a:rPr>
              <a:t>Hotokezaka</a:t>
            </a:r>
            <a:r>
              <a:rPr lang="en-US" altLang="ja-JP" sz="2800" dirty="0">
                <a:solidFill>
                  <a:schemeClr val="bg1"/>
                </a:solidFill>
              </a:rPr>
              <a:t>, D. </a:t>
            </a:r>
            <a:r>
              <a:rPr lang="en-US" altLang="ja-JP" sz="2800" dirty="0" err="1">
                <a:solidFill>
                  <a:schemeClr val="bg1"/>
                </a:solidFill>
              </a:rPr>
              <a:t>Nakauchi</a:t>
            </a:r>
            <a:endParaRPr lang="en-US" altLang="ja-JP" sz="2800" dirty="0">
              <a:solidFill>
                <a:schemeClr val="bg1"/>
              </a:solidFill>
            </a:endParaRPr>
          </a:p>
          <a:p>
            <a:r>
              <a:rPr lang="en-US" altLang="ja-JP" sz="2800" dirty="0">
                <a:solidFill>
                  <a:schemeClr val="bg1"/>
                </a:solidFill>
              </a:rPr>
              <a:t>                          A. Miyamoto, N. Kanda, A. </a:t>
            </a:r>
            <a:r>
              <a:rPr lang="en-US" altLang="ja-JP" sz="2800" dirty="0" err="1">
                <a:solidFill>
                  <a:schemeClr val="bg1"/>
                </a:solidFill>
              </a:rPr>
              <a:t>Tanikawa</a:t>
            </a:r>
            <a:r>
              <a:rPr lang="en-US" altLang="ja-JP" sz="2800" dirty="0">
                <a:solidFill>
                  <a:schemeClr val="bg1"/>
                </a:solidFill>
              </a:rPr>
              <a:t>, T. Yoshida</a:t>
            </a:r>
            <a:endParaRPr kumimoji="1" lang="ja-JP" altLang="en-US" sz="2800" dirty="0">
              <a:solidFill>
                <a:schemeClr val="bg1"/>
              </a:solidFill>
            </a:endParaRPr>
          </a:p>
        </p:txBody>
      </p:sp>
    </p:spTree>
    <p:extLst>
      <p:ext uri="{BB962C8B-B14F-4D97-AF65-F5344CB8AC3E}">
        <p14:creationId xmlns:p14="http://schemas.microsoft.com/office/powerpoint/2010/main" val="107746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CC9AF6E-CC21-4AB2-A372-EF3AE2157422}"/>
              </a:ext>
            </a:extLst>
          </p:cNvPr>
          <p:cNvSpPr>
            <a:spLocks noGrp="1"/>
          </p:cNvSpPr>
          <p:nvPr>
            <p:ph type="title"/>
          </p:nvPr>
        </p:nvSpPr>
        <p:spPr>
          <a:xfrm>
            <a:off x="838200" y="-15110"/>
            <a:ext cx="10515600" cy="914939"/>
          </a:xfrm>
        </p:spPr>
        <p:txBody>
          <a:bodyPr>
            <a:normAutofit/>
          </a:bodyPr>
          <a:lstStyle/>
          <a:p>
            <a:r>
              <a:rPr kumimoji="1" lang="en-US" altLang="ja-JP" dirty="0"/>
              <a:t>Masses of GW events in O1+O2</a:t>
            </a:r>
            <a:endParaRPr kumimoji="1" lang="ja-JP" altLang="en-US" dirty="0"/>
          </a:p>
        </p:txBody>
      </p:sp>
      <p:sp>
        <p:nvSpPr>
          <p:cNvPr id="3" name="コンテンツ プレースホルダー 2">
            <a:extLst>
              <a:ext uri="{FF2B5EF4-FFF2-40B4-BE49-F238E27FC236}">
                <a16:creationId xmlns:a16="http://schemas.microsoft.com/office/drawing/2014/main" xmlns="" id="{501EF1C6-2AD9-4264-BF67-997A6400021D}"/>
              </a:ext>
            </a:extLst>
          </p:cNvPr>
          <p:cNvSpPr>
            <a:spLocks noGrp="1"/>
          </p:cNvSpPr>
          <p:nvPr>
            <p:ph idx="1"/>
          </p:nvPr>
        </p:nvSpPr>
        <p:spPr>
          <a:xfrm>
            <a:off x="686937" y="1157523"/>
            <a:ext cx="5945776" cy="5272184"/>
          </a:xfrm>
        </p:spPr>
        <p:txBody>
          <a:bodyPr>
            <a:normAutofit lnSpcReduction="10000"/>
          </a:bodyPr>
          <a:lstStyle/>
          <a:p>
            <a:r>
              <a:rPr kumimoji="1" lang="en-US" altLang="ja-JP" sz="3200" dirty="0"/>
              <a:t>GW events show that there are many massive BHs (</a:t>
            </a:r>
            <a:r>
              <a:rPr kumimoji="1" lang="ja-JP" altLang="en-US" sz="3200" dirty="0"/>
              <a:t>≳</a:t>
            </a:r>
            <a:r>
              <a:rPr kumimoji="1" lang="en-US" altLang="ja-JP" sz="3200" dirty="0"/>
              <a:t>30 </a:t>
            </a:r>
            <a:r>
              <a:rPr kumimoji="1" lang="en-US" altLang="ja-JP" sz="3200" dirty="0" err="1"/>
              <a:t>Msun</a:t>
            </a:r>
            <a:r>
              <a:rPr kumimoji="1" lang="en-US" altLang="ja-JP" sz="3200" dirty="0"/>
              <a:t>).</a:t>
            </a:r>
          </a:p>
          <a:p>
            <a:r>
              <a:rPr lang="en-US" altLang="ja-JP" sz="3200" dirty="0"/>
              <a:t>7/10 BBHs are massive BBHs in O1 and O2</a:t>
            </a:r>
            <a:endParaRPr kumimoji="1" lang="en-US" altLang="ja-JP" sz="3200" dirty="0"/>
          </a:p>
          <a:p>
            <a:pPr marL="0" indent="0">
              <a:buNone/>
            </a:pPr>
            <a:r>
              <a:rPr kumimoji="1" lang="en-US" altLang="ja-JP" sz="3200" dirty="0"/>
              <a:t> </a:t>
            </a:r>
          </a:p>
          <a:p>
            <a:r>
              <a:rPr lang="en-US" altLang="ja-JP" sz="3200" dirty="0"/>
              <a:t>On the other hand, the typical mass of BHs in X-ray binaries is ~10 </a:t>
            </a:r>
            <a:r>
              <a:rPr lang="en-US" altLang="ja-JP" sz="3200" dirty="0" err="1"/>
              <a:t>Msun</a:t>
            </a:r>
            <a:r>
              <a:rPr lang="en-US" altLang="ja-JP" sz="3200" dirty="0"/>
              <a:t>. </a:t>
            </a:r>
          </a:p>
          <a:p>
            <a:endParaRPr kumimoji="1" lang="en-US" altLang="ja-JP" sz="3200" dirty="0"/>
          </a:p>
          <a:p>
            <a:r>
              <a:rPr kumimoji="1" lang="en-US" altLang="ja-JP" sz="3200" dirty="0"/>
              <a:t>The origin of massi</a:t>
            </a:r>
            <a:r>
              <a:rPr lang="en-US" altLang="ja-JP" sz="3200" dirty="0"/>
              <a:t>ve BBHs is mystery </a:t>
            </a:r>
            <a:endParaRPr kumimoji="1" lang="ja-JP" altLang="en-US" sz="3200" dirty="0"/>
          </a:p>
        </p:txBody>
      </p:sp>
      <p:grpSp>
        <p:nvGrpSpPr>
          <p:cNvPr id="16" name="グループ化 15">
            <a:extLst>
              <a:ext uri="{FF2B5EF4-FFF2-40B4-BE49-F238E27FC236}">
                <a16:creationId xmlns:a16="http://schemas.microsoft.com/office/drawing/2014/main" xmlns="" id="{0750B2AA-205D-4F01-B55F-D61C5B451630}"/>
              </a:ext>
            </a:extLst>
          </p:cNvPr>
          <p:cNvGrpSpPr/>
          <p:nvPr/>
        </p:nvGrpSpPr>
        <p:grpSpPr>
          <a:xfrm>
            <a:off x="7124131" y="757451"/>
            <a:ext cx="4380932" cy="5664124"/>
            <a:chOff x="449950" y="428625"/>
            <a:chExt cx="4366361" cy="6252257"/>
          </a:xfrm>
        </p:grpSpPr>
        <p:pic>
          <p:nvPicPr>
            <p:cNvPr id="4" name="図 3">
              <a:extLst>
                <a:ext uri="{FF2B5EF4-FFF2-40B4-BE49-F238E27FC236}">
                  <a16:creationId xmlns:a16="http://schemas.microsoft.com/office/drawing/2014/main" xmlns="" id="{572414D7-B4DF-4E4B-85A7-B414ECC14E1A}"/>
                </a:ext>
              </a:extLst>
            </p:cNvPr>
            <p:cNvPicPr>
              <a:picLocks noChangeAspect="1"/>
            </p:cNvPicPr>
            <p:nvPr/>
          </p:nvPicPr>
          <p:blipFill>
            <a:blip r:embed="rId3"/>
            <a:stretch>
              <a:fillRect/>
            </a:stretch>
          </p:blipFill>
          <p:spPr>
            <a:xfrm>
              <a:off x="449950" y="428625"/>
              <a:ext cx="4366361" cy="6252257"/>
            </a:xfrm>
            <a:prstGeom prst="rect">
              <a:avLst/>
            </a:prstGeom>
          </p:spPr>
        </p:pic>
        <p:cxnSp>
          <p:nvCxnSpPr>
            <p:cNvPr id="6" name="直線コネクタ 5">
              <a:extLst>
                <a:ext uri="{FF2B5EF4-FFF2-40B4-BE49-F238E27FC236}">
                  <a16:creationId xmlns:a16="http://schemas.microsoft.com/office/drawing/2014/main" xmlns="" id="{0B35B6B6-80F0-4439-9EC1-A4993E570671}"/>
                </a:ext>
              </a:extLst>
            </p:cNvPr>
            <p:cNvCxnSpPr/>
            <p:nvPr/>
          </p:nvCxnSpPr>
          <p:spPr>
            <a:xfrm>
              <a:off x="2243138" y="1527484"/>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xmlns="" id="{CCA85240-3B07-416F-8751-B4AFCE01D1F4}"/>
                </a:ext>
              </a:extLst>
            </p:cNvPr>
            <p:cNvCxnSpPr/>
            <p:nvPr/>
          </p:nvCxnSpPr>
          <p:spPr>
            <a:xfrm>
              <a:off x="2231762" y="3051485"/>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直線コネクタ 10">
              <a:extLst>
                <a:ext uri="{FF2B5EF4-FFF2-40B4-BE49-F238E27FC236}">
                  <a16:creationId xmlns:a16="http://schemas.microsoft.com/office/drawing/2014/main" xmlns="" id="{C1A104E4-F254-4A57-AACF-2D1ADE013814}"/>
                </a:ext>
              </a:extLst>
            </p:cNvPr>
            <p:cNvCxnSpPr/>
            <p:nvPr/>
          </p:nvCxnSpPr>
          <p:spPr>
            <a:xfrm>
              <a:off x="2218114" y="4061426"/>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xmlns="" id="{F44C5213-8AC4-4818-8F76-A8B46B5B0A47}"/>
                </a:ext>
              </a:extLst>
            </p:cNvPr>
            <p:cNvCxnSpPr/>
            <p:nvPr/>
          </p:nvCxnSpPr>
          <p:spPr>
            <a:xfrm>
              <a:off x="2190818" y="4518626"/>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xmlns="" id="{139F3D53-F98E-4818-B42F-9C3B45AA2423}"/>
                </a:ext>
              </a:extLst>
            </p:cNvPr>
            <p:cNvCxnSpPr/>
            <p:nvPr/>
          </p:nvCxnSpPr>
          <p:spPr>
            <a:xfrm>
              <a:off x="2224938" y="5003125"/>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4" name="直線コネクタ 13">
              <a:extLst>
                <a:ext uri="{FF2B5EF4-FFF2-40B4-BE49-F238E27FC236}">
                  <a16:creationId xmlns:a16="http://schemas.microsoft.com/office/drawing/2014/main" xmlns="" id="{351F4272-8186-489B-8E9B-DC23A86D81E1}"/>
                </a:ext>
              </a:extLst>
            </p:cNvPr>
            <p:cNvCxnSpPr/>
            <p:nvPr/>
          </p:nvCxnSpPr>
          <p:spPr>
            <a:xfrm>
              <a:off x="2238586" y="5999410"/>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xmlns="" id="{B0FAE77E-1448-4F69-B8D1-131A666FB543}"/>
                </a:ext>
              </a:extLst>
            </p:cNvPr>
            <p:cNvCxnSpPr/>
            <p:nvPr/>
          </p:nvCxnSpPr>
          <p:spPr>
            <a:xfrm>
              <a:off x="2259058" y="6470265"/>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grpSp>
      <p:sp>
        <p:nvSpPr>
          <p:cNvPr id="19" name="テキスト ボックス 18">
            <a:extLst>
              <a:ext uri="{FF2B5EF4-FFF2-40B4-BE49-F238E27FC236}">
                <a16:creationId xmlns:a16="http://schemas.microsoft.com/office/drawing/2014/main" xmlns="" id="{E29C3636-4CC5-4F6C-8F22-5BB9316A9051}"/>
              </a:ext>
            </a:extLst>
          </p:cNvPr>
          <p:cNvSpPr txBox="1"/>
          <p:nvPr/>
        </p:nvSpPr>
        <p:spPr>
          <a:xfrm>
            <a:off x="7559900" y="6429707"/>
            <a:ext cx="4470175" cy="369332"/>
          </a:xfrm>
          <a:prstGeom prst="rect">
            <a:avLst/>
          </a:prstGeom>
          <a:noFill/>
        </p:spPr>
        <p:txBody>
          <a:bodyPr wrap="square" rtlCol="0">
            <a:spAutoFit/>
          </a:bodyPr>
          <a:lstStyle/>
          <a:p>
            <a:r>
              <a:rPr kumimoji="1" lang="en-US" altLang="ja-JP" dirty="0"/>
              <a:t>The LIGO scientific collaboration 2018</a:t>
            </a:r>
            <a:endParaRPr kumimoji="1" lang="ja-JP" altLang="en-US" dirty="0"/>
          </a:p>
        </p:txBody>
      </p:sp>
    </p:spTree>
    <p:extLst>
      <p:ext uri="{BB962C8B-B14F-4D97-AF65-F5344CB8AC3E}">
        <p14:creationId xmlns:p14="http://schemas.microsoft.com/office/powerpoint/2010/main" val="264214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73117" y="1694196"/>
            <a:ext cx="11718883" cy="4955203"/>
          </a:xfrm>
          <a:prstGeom prst="rect">
            <a:avLst/>
          </a:prstGeom>
          <a:solidFill>
            <a:schemeClr val="bg1"/>
          </a:solidFill>
        </p:spPr>
        <p:txBody>
          <a:bodyPr wrap="square" rtlCol="0">
            <a:spAutoFit/>
          </a:bodyPr>
          <a:lstStyle/>
          <a:p>
            <a:r>
              <a:rPr lang="en-US" altLang="ja-JP" sz="3200" dirty="0"/>
              <a:t>7</a:t>
            </a:r>
            <a:r>
              <a:rPr kumimoji="1" lang="en-US" altLang="ja-JP" sz="3200" dirty="0"/>
              <a:t>/10 GW</a:t>
            </a:r>
            <a:r>
              <a:rPr kumimoji="1" lang="ja-JP" altLang="en-US" sz="3200" dirty="0"/>
              <a:t> </a:t>
            </a:r>
            <a:r>
              <a:rPr kumimoji="1" lang="en-US" altLang="ja-JP" sz="3200" dirty="0"/>
              <a:t>BBHs in O1 and O2 are massive BBHs (30Msun+30Msun)</a:t>
            </a:r>
          </a:p>
          <a:p>
            <a:endParaRPr lang="en-US" altLang="ja-JP" sz="3200" dirty="0"/>
          </a:p>
          <a:p>
            <a:r>
              <a:rPr lang="en-US" altLang="ja-JP" sz="3200" dirty="0"/>
              <a:t>In order to explain the origin of such BBHs</a:t>
            </a:r>
            <a:endParaRPr kumimoji="1" lang="en-US" altLang="ja-JP" sz="3200" dirty="0"/>
          </a:p>
          <a:p>
            <a:r>
              <a:rPr kumimoji="1" lang="en-US" altLang="ja-JP" sz="3200" dirty="0"/>
              <a:t>Many theories exist such as</a:t>
            </a:r>
          </a:p>
          <a:p>
            <a:pPr marL="457200" indent="-457200">
              <a:buFont typeface="Arial" panose="020B0604020202020204" pitchFamily="34" charset="0"/>
              <a:buChar char="•"/>
            </a:pPr>
            <a:r>
              <a:rPr lang="en-US" altLang="ja-JP" sz="3200" dirty="0"/>
              <a:t>1)Pop II BBH </a:t>
            </a:r>
          </a:p>
          <a:p>
            <a:pPr marL="457200" indent="-457200">
              <a:buFont typeface="Arial" panose="020B0604020202020204" pitchFamily="34" charset="0"/>
              <a:buChar char="•"/>
            </a:pPr>
            <a:r>
              <a:rPr kumimoji="1" lang="en-US" altLang="ja-JP" sz="3200" dirty="0"/>
              <a:t>2)Pop III BBH</a:t>
            </a:r>
          </a:p>
          <a:p>
            <a:pPr marL="457200" indent="-457200">
              <a:buFont typeface="Arial" panose="020B0604020202020204" pitchFamily="34" charset="0"/>
              <a:buChar char="•"/>
            </a:pPr>
            <a:r>
              <a:rPr lang="en-US" altLang="ja-JP" sz="3200" dirty="0"/>
              <a:t>3)Primordial Binary BH (PBBH)</a:t>
            </a:r>
          </a:p>
          <a:p>
            <a:pPr marL="457200" indent="-457200">
              <a:buFont typeface="Arial" panose="020B0604020202020204" pitchFamily="34" charset="0"/>
              <a:buChar char="•"/>
            </a:pPr>
            <a:r>
              <a:rPr kumimoji="1" lang="en-US" altLang="ja-JP" sz="3200" dirty="0"/>
              <a:t>4)</a:t>
            </a:r>
            <a:r>
              <a:rPr lang="en-US" altLang="ja-JP" sz="3200" dirty="0"/>
              <a:t>N</a:t>
            </a:r>
            <a:r>
              <a:rPr kumimoji="1" lang="en-US" altLang="ja-JP" sz="3200" dirty="0"/>
              <a:t> body origin from Globular Cluster</a:t>
            </a:r>
            <a:endParaRPr lang="en-US" altLang="ja-JP" sz="3200" dirty="0"/>
          </a:p>
          <a:p>
            <a:pPr marL="457200" indent="-457200">
              <a:buFont typeface="Arial" panose="020B0604020202020204" pitchFamily="34" charset="0"/>
              <a:buChar char="•"/>
            </a:pPr>
            <a:r>
              <a:rPr lang="en-US" altLang="ja-JP" sz="3200" dirty="0"/>
              <a:t>…………………….</a:t>
            </a:r>
          </a:p>
          <a:p>
            <a:endParaRPr kumimoji="1" lang="ja-JP" altLang="en-US" sz="2800" dirty="0"/>
          </a:p>
        </p:txBody>
      </p:sp>
      <p:sp>
        <p:nvSpPr>
          <p:cNvPr id="2" name="タイトル 1"/>
          <p:cNvSpPr>
            <a:spLocks noGrp="1"/>
          </p:cNvSpPr>
          <p:nvPr>
            <p:ph type="title"/>
          </p:nvPr>
        </p:nvSpPr>
        <p:spPr>
          <a:xfrm>
            <a:off x="838200" y="358301"/>
            <a:ext cx="10515600" cy="1325563"/>
          </a:xfrm>
        </p:spPr>
        <p:txBody>
          <a:bodyPr/>
          <a:lstStyle/>
          <a:p>
            <a:r>
              <a:rPr lang="en-US" altLang="ja-JP" dirty="0"/>
              <a:t>Origin of massive BBHs</a:t>
            </a:r>
            <a:r>
              <a:rPr kumimoji="1" lang="ja-JP" altLang="en-US" dirty="0"/>
              <a:t> </a:t>
            </a:r>
          </a:p>
        </p:txBody>
      </p:sp>
      <p:sp>
        <p:nvSpPr>
          <p:cNvPr id="5" name="正方形/長方形 4"/>
          <p:cNvSpPr/>
          <p:nvPr/>
        </p:nvSpPr>
        <p:spPr>
          <a:xfrm>
            <a:off x="838200" y="4208125"/>
            <a:ext cx="2377440" cy="5121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447285" y="4208125"/>
            <a:ext cx="4336869" cy="584775"/>
          </a:xfrm>
          <a:prstGeom prst="rect">
            <a:avLst/>
          </a:prstGeom>
          <a:noFill/>
        </p:spPr>
        <p:txBody>
          <a:bodyPr wrap="square" rtlCol="0">
            <a:spAutoFit/>
          </a:bodyPr>
          <a:lstStyle/>
          <a:p>
            <a:r>
              <a:rPr lang="en-US" altLang="ja-JP" sz="3200" b="1" dirty="0">
                <a:solidFill>
                  <a:srgbClr val="FF0000"/>
                </a:solidFill>
              </a:rPr>
              <a:t>No</a:t>
            </a:r>
            <a:r>
              <a:rPr kumimoji="1" lang="ja-JP" altLang="en-US" sz="3200" b="1" dirty="0">
                <a:solidFill>
                  <a:srgbClr val="FF0000"/>
                </a:solidFill>
              </a:rPr>
              <a:t> </a:t>
            </a:r>
            <a:r>
              <a:rPr kumimoji="1" lang="en-US" altLang="ja-JP" sz="3200" b="1" dirty="0">
                <a:solidFill>
                  <a:srgbClr val="FF0000"/>
                </a:solidFill>
              </a:rPr>
              <a:t>metal</a:t>
            </a:r>
            <a:r>
              <a:rPr kumimoji="1" lang="ja-JP" altLang="en-US" sz="3200" b="1" dirty="0">
                <a:solidFill>
                  <a:srgbClr val="FF0000"/>
                </a:solidFill>
              </a:rPr>
              <a:t> </a:t>
            </a:r>
            <a:r>
              <a:rPr kumimoji="1" lang="en-US" altLang="ja-JP" sz="3200" b="1" dirty="0">
                <a:solidFill>
                  <a:srgbClr val="FF0000"/>
                </a:solidFill>
              </a:rPr>
              <a:t>field</a:t>
            </a:r>
            <a:r>
              <a:rPr kumimoji="1" lang="ja-JP" altLang="en-US" sz="3200" b="1" dirty="0">
                <a:solidFill>
                  <a:srgbClr val="FF0000"/>
                </a:solidFill>
              </a:rPr>
              <a:t> </a:t>
            </a:r>
            <a:r>
              <a:rPr kumimoji="1" lang="en-US" altLang="ja-JP" sz="3200" b="1" dirty="0">
                <a:solidFill>
                  <a:srgbClr val="FF0000"/>
                </a:solidFill>
              </a:rPr>
              <a:t>binaries</a:t>
            </a:r>
            <a:endParaRPr kumimoji="1" lang="ja-JP" altLang="en-US" sz="3200" b="1" dirty="0">
              <a:solidFill>
                <a:srgbClr val="FF0000"/>
              </a:solidFill>
            </a:endParaRPr>
          </a:p>
        </p:txBody>
      </p:sp>
    </p:spTree>
    <p:extLst>
      <p:ext uri="{BB962C8B-B14F-4D97-AF65-F5344CB8AC3E}">
        <p14:creationId xmlns:p14="http://schemas.microsoft.com/office/powerpoint/2010/main" val="399605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44624"/>
            <a:ext cx="8229600" cy="850106"/>
          </a:xfrm>
        </p:spPr>
        <p:txBody>
          <a:bodyPr>
            <a:normAutofit/>
          </a:bodyPr>
          <a:lstStyle/>
          <a:p>
            <a:pPr algn="ctr"/>
            <a:r>
              <a:rPr kumimoji="1" lang="en-US" altLang="ja-JP" dirty="0">
                <a:solidFill>
                  <a:srgbClr val="FF0000"/>
                </a:solidFill>
              </a:rPr>
              <a:t>Pop III binary population synthesis</a:t>
            </a:r>
            <a:endParaRPr kumimoji="1" lang="ja-JP" altLang="en-US" dirty="0">
              <a:solidFill>
                <a:srgbClr val="FF0000"/>
              </a:solidFill>
            </a:endParaRPr>
          </a:p>
        </p:txBody>
      </p:sp>
      <p:sp>
        <p:nvSpPr>
          <p:cNvPr id="3" name="コンテンツ プレースホルダ 2"/>
          <p:cNvSpPr>
            <a:spLocks noGrp="1"/>
          </p:cNvSpPr>
          <p:nvPr>
            <p:ph idx="1"/>
          </p:nvPr>
        </p:nvSpPr>
        <p:spPr>
          <a:xfrm>
            <a:off x="974945" y="3496189"/>
            <a:ext cx="10600242" cy="3562702"/>
          </a:xfrm>
        </p:spPr>
        <p:txBody>
          <a:bodyPr>
            <a:normAutofit/>
          </a:bodyPr>
          <a:lstStyle/>
          <a:p>
            <a:r>
              <a:rPr kumimoji="1" lang="en-US" altLang="ja-JP" dirty="0"/>
              <a:t>Initial parameter (M1,M2,a,e) distribution </a:t>
            </a:r>
            <a:r>
              <a:rPr lang="en-US" altLang="ja-JP" dirty="0"/>
              <a:t>in our standard model</a:t>
            </a:r>
            <a:endParaRPr kumimoji="1" lang="en-US" altLang="ja-JP" dirty="0"/>
          </a:p>
          <a:p>
            <a:pPr>
              <a:buNone/>
            </a:pPr>
            <a:r>
              <a:rPr lang="en-US" altLang="ja-JP" dirty="0"/>
              <a:t>      M1 : Flat (10 M</a:t>
            </a:r>
            <a:r>
              <a:rPr lang="en-US" altLang="ja-JP" baseline="-25000" dirty="0">
                <a:sym typeface="Wingdings 2"/>
              </a:rPr>
              <a:t></a:t>
            </a:r>
            <a:r>
              <a:rPr lang="en-US" altLang="ja-JP" dirty="0">
                <a:sym typeface="Wingdings 2"/>
              </a:rPr>
              <a:t>&lt;</a:t>
            </a:r>
            <a:r>
              <a:rPr lang="en-US" altLang="ja-JP" dirty="0"/>
              <a:t>M&lt;100</a:t>
            </a:r>
            <a:r>
              <a:rPr lang="ja-JP" altLang="en-US" dirty="0"/>
              <a:t> </a:t>
            </a:r>
            <a:r>
              <a:rPr lang="en-US" altLang="ja-JP" dirty="0"/>
              <a:t>M</a:t>
            </a:r>
            <a:r>
              <a:rPr lang="en-US" altLang="ja-JP" baseline="-25000" dirty="0">
                <a:sym typeface="Wingdings 2"/>
              </a:rPr>
              <a:t></a:t>
            </a:r>
            <a:r>
              <a:rPr lang="en-US" altLang="ja-JP" dirty="0">
                <a:sym typeface="Wingdings 2"/>
              </a:rPr>
              <a:t>)</a:t>
            </a:r>
          </a:p>
          <a:p>
            <a:pPr>
              <a:buNone/>
            </a:pPr>
            <a:r>
              <a:rPr lang="en-US" altLang="ja-JP" dirty="0">
                <a:sym typeface="Wingdings 2"/>
              </a:rPr>
              <a:t>      q=M2/M1 : P(q)=const. (0&lt;q&lt;1)</a:t>
            </a:r>
          </a:p>
          <a:p>
            <a:pPr>
              <a:buNone/>
            </a:pPr>
            <a:r>
              <a:rPr lang="en-US" altLang="ja-JP" dirty="0">
                <a:sym typeface="Wingdings 2"/>
              </a:rPr>
              <a:t>      a : P(a)</a:t>
            </a:r>
            <a:r>
              <a:rPr lang="ja-JP" altLang="en-US" dirty="0">
                <a:sym typeface="Wingdings 2"/>
              </a:rPr>
              <a:t>∝</a:t>
            </a:r>
            <a:r>
              <a:rPr lang="en-US" altLang="ja-JP" dirty="0">
                <a:sym typeface="Wingdings 2"/>
              </a:rPr>
              <a:t>1/a (</a:t>
            </a:r>
            <a:r>
              <a:rPr lang="en-US" altLang="ja-JP" dirty="0" err="1">
                <a:sym typeface="Wingdings 2"/>
              </a:rPr>
              <a:t>a</a:t>
            </a:r>
            <a:r>
              <a:rPr lang="en-US" altLang="ja-JP" baseline="-25000" dirty="0" err="1">
                <a:sym typeface="Wingdings 2"/>
              </a:rPr>
              <a:t>min</a:t>
            </a:r>
            <a:r>
              <a:rPr lang="en-US" altLang="ja-JP" dirty="0">
                <a:sym typeface="Wingdings 2"/>
              </a:rPr>
              <a:t>&lt;a&lt;10</a:t>
            </a:r>
            <a:r>
              <a:rPr lang="en-US" altLang="ja-JP" baseline="30000" dirty="0">
                <a:sym typeface="Wingdings 2"/>
              </a:rPr>
              <a:t>6</a:t>
            </a:r>
            <a:r>
              <a:rPr lang="en-US" altLang="ja-JP" dirty="0">
                <a:sym typeface="Wingdings 2"/>
              </a:rPr>
              <a:t>R</a:t>
            </a:r>
            <a:r>
              <a:rPr lang="en-US" altLang="ja-JP" baseline="-25000" dirty="0">
                <a:sym typeface="Wingdings 2" panose="05020102010507070707" pitchFamily="18" charset="2"/>
              </a:rPr>
              <a:t></a:t>
            </a:r>
            <a:r>
              <a:rPr lang="en-US" altLang="ja-JP" dirty="0">
                <a:sym typeface="Wingdings 2" panose="05020102010507070707" pitchFamily="18" charset="2"/>
              </a:rPr>
              <a:t>)   </a:t>
            </a:r>
          </a:p>
          <a:p>
            <a:pPr>
              <a:buNone/>
            </a:pPr>
            <a:r>
              <a:rPr lang="en-US" altLang="ja-JP" dirty="0">
                <a:sym typeface="Wingdings 2" panose="05020102010507070707" pitchFamily="18" charset="2"/>
              </a:rPr>
              <a:t>      e : P(e)</a:t>
            </a:r>
            <a:r>
              <a:rPr lang="ja-JP" altLang="en-US" dirty="0">
                <a:sym typeface="Wingdings 2" panose="05020102010507070707" pitchFamily="18" charset="2"/>
              </a:rPr>
              <a:t>∝</a:t>
            </a:r>
            <a:r>
              <a:rPr lang="en-US" altLang="ja-JP" dirty="0">
                <a:sym typeface="Wingdings 2" panose="05020102010507070707" pitchFamily="18" charset="2"/>
              </a:rPr>
              <a:t>e</a:t>
            </a:r>
            <a:r>
              <a:rPr lang="ja-JP" altLang="en-US" dirty="0">
                <a:sym typeface="Wingdings 2" panose="05020102010507070707" pitchFamily="18" charset="2"/>
              </a:rPr>
              <a:t> </a:t>
            </a:r>
            <a:r>
              <a:rPr lang="en-US" altLang="ja-JP" dirty="0">
                <a:sym typeface="Wingdings 2" panose="05020102010507070707" pitchFamily="18" charset="2"/>
              </a:rPr>
              <a:t>(0&lt;e&lt;1)   </a:t>
            </a:r>
          </a:p>
          <a:p>
            <a:r>
              <a:rPr lang="en-US" altLang="ja-JP" dirty="0">
                <a:sym typeface="Wingdings 2" panose="05020102010507070707" pitchFamily="18" charset="2"/>
              </a:rPr>
              <a:t>de Souza SFR</a:t>
            </a:r>
            <a:endParaRPr lang="en-US" altLang="ja-JP" dirty="0"/>
          </a:p>
        </p:txBody>
      </p:sp>
      <p:sp>
        <p:nvSpPr>
          <p:cNvPr id="4" name="テキスト ボックス 3"/>
          <p:cNvSpPr txBox="1"/>
          <p:nvPr/>
        </p:nvSpPr>
        <p:spPr>
          <a:xfrm>
            <a:off x="974945" y="1251110"/>
            <a:ext cx="10600242" cy="1384995"/>
          </a:xfrm>
          <a:prstGeom prst="rect">
            <a:avLst/>
          </a:prstGeom>
          <a:noFill/>
        </p:spPr>
        <p:txBody>
          <a:bodyPr wrap="square" rtlCol="0">
            <a:spAutoFit/>
          </a:bodyPr>
          <a:lstStyle/>
          <a:p>
            <a:r>
              <a:rPr lang="en-US" altLang="ja-JP" sz="2800" dirty="0"/>
              <a:t>We simulate 10</a:t>
            </a:r>
            <a:r>
              <a:rPr lang="en-US" altLang="ja-JP" sz="2800" baseline="30000" dirty="0"/>
              <a:t>6</a:t>
            </a:r>
            <a:r>
              <a:rPr lang="en-US" altLang="ja-JP" sz="2800" dirty="0"/>
              <a:t> Pop III-binary evolutions and estimate how many binaries become compact binary which merges within Hubble time.</a:t>
            </a:r>
          </a:p>
          <a:p>
            <a:r>
              <a:rPr lang="en-US" altLang="ja-JP" sz="2800" dirty="0"/>
              <a:t>×84 models (</a:t>
            </a:r>
            <a:r>
              <a:rPr lang="en-US" altLang="ja-JP" sz="2800" i="1" dirty="0">
                <a:solidFill>
                  <a:srgbClr val="FF0000"/>
                </a:solidFill>
              </a:rPr>
              <a:t>Kinugawa et al.2014, 2016</a:t>
            </a:r>
            <a:r>
              <a:rPr lang="en-US" altLang="ja-JP" sz="2800" dirty="0"/>
              <a:t>)</a:t>
            </a:r>
            <a:endParaRPr lang="ja-JP" altLang="en-US" sz="2800" dirty="0"/>
          </a:p>
        </p:txBody>
      </p:sp>
      <p:sp>
        <p:nvSpPr>
          <p:cNvPr id="6" name="右中かっこ 5"/>
          <p:cNvSpPr/>
          <p:nvPr/>
        </p:nvSpPr>
        <p:spPr>
          <a:xfrm>
            <a:off x="6465609" y="4586590"/>
            <a:ext cx="408561" cy="139105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7058628" y="4461841"/>
            <a:ext cx="4903305" cy="1384995"/>
          </a:xfrm>
          <a:prstGeom prst="rect">
            <a:avLst/>
          </a:prstGeom>
          <a:noFill/>
        </p:spPr>
        <p:txBody>
          <a:bodyPr wrap="square" rtlCol="0">
            <a:spAutoFit/>
          </a:bodyPr>
          <a:lstStyle/>
          <a:p>
            <a:r>
              <a:rPr lang="en-US" altLang="ja-JP" sz="2800" dirty="0">
                <a:solidFill>
                  <a:srgbClr val="FF0000"/>
                </a:solidFill>
              </a:rPr>
              <a:t>T</a:t>
            </a:r>
            <a:r>
              <a:rPr kumimoji="1" lang="en-US" altLang="ja-JP" sz="2800" dirty="0">
                <a:solidFill>
                  <a:srgbClr val="FF0000"/>
                </a:solidFill>
              </a:rPr>
              <a:t>he same distribution functions </a:t>
            </a:r>
            <a:r>
              <a:rPr lang="en-US" altLang="ja-JP" sz="2800" dirty="0">
                <a:solidFill>
                  <a:srgbClr val="FF0000"/>
                </a:solidFill>
              </a:rPr>
              <a:t>adopted</a:t>
            </a:r>
            <a:r>
              <a:rPr kumimoji="1" lang="en-US" altLang="ja-JP" sz="2800" dirty="0">
                <a:solidFill>
                  <a:srgbClr val="FF0000"/>
                </a:solidFill>
              </a:rPr>
              <a:t> for Pop I </a:t>
            </a:r>
            <a:r>
              <a:rPr lang="en-US" altLang="ja-JP" sz="2800" dirty="0">
                <a:solidFill>
                  <a:srgbClr val="FF0000"/>
                </a:solidFill>
              </a:rPr>
              <a:t>population synthesis</a:t>
            </a:r>
            <a:endParaRPr kumimoji="1" lang="ja-JP" altLang="en-US" sz="2800" dirty="0">
              <a:solidFill>
                <a:srgbClr val="FF0000"/>
              </a:solidFill>
            </a:endParaRPr>
          </a:p>
        </p:txBody>
      </p:sp>
      <p:sp>
        <p:nvSpPr>
          <p:cNvPr id="8" name="テキスト ボックス 7"/>
          <p:cNvSpPr txBox="1"/>
          <p:nvPr/>
        </p:nvSpPr>
        <p:spPr>
          <a:xfrm>
            <a:off x="877668" y="2509884"/>
            <a:ext cx="10794795" cy="954107"/>
          </a:xfrm>
          <a:prstGeom prst="rect">
            <a:avLst/>
          </a:prstGeom>
          <a:noFill/>
        </p:spPr>
        <p:txBody>
          <a:bodyPr wrap="square" rtlCol="0">
            <a:spAutoFit/>
          </a:bodyPr>
          <a:lstStyle/>
          <a:p>
            <a:r>
              <a:rPr lang="en-US" altLang="ja-JP" sz="2800" dirty="0"/>
              <a:t>Initial stellar parameters are decided by Monte Carlo method with initial distribution functions</a:t>
            </a:r>
            <a:endParaRPr kumimoji="1" lang="ja-JP" altLang="en-US" sz="2800" dirty="0"/>
          </a:p>
        </p:txBody>
      </p:sp>
    </p:spTree>
    <p:extLst>
      <p:ext uri="{BB962C8B-B14F-4D97-AF65-F5344CB8AC3E}">
        <p14:creationId xmlns:p14="http://schemas.microsoft.com/office/powerpoint/2010/main" val="233180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8919" y="1124744"/>
            <a:ext cx="8820150" cy="5753100"/>
          </a:xfrm>
          <a:prstGeom prst="rect">
            <a:avLst/>
          </a:prstGeom>
        </p:spPr>
      </p:pic>
      <p:sp>
        <p:nvSpPr>
          <p:cNvPr id="10" name="円/楕円 9"/>
          <p:cNvSpPr/>
          <p:nvPr/>
        </p:nvSpPr>
        <p:spPr>
          <a:xfrm>
            <a:off x="5980560" y="2513124"/>
            <a:ext cx="945838" cy="10019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 4"/>
          <p:cNvSpPr txBox="1">
            <a:spLocks/>
          </p:cNvSpPr>
          <p:nvPr/>
        </p:nvSpPr>
        <p:spPr>
          <a:xfrm>
            <a:off x="8758238" y="1247610"/>
            <a:ext cx="3409109" cy="3115725"/>
          </a:xfrm>
          <a:prstGeom prst="rect">
            <a:avLst/>
          </a:prstGeom>
          <a:solidFill>
            <a:srgbClr val="FFFF00"/>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panose="020B0604020202020204" pitchFamily="34" charset="0"/>
              <a:buNone/>
            </a:pPr>
            <a:r>
              <a:rPr lang="en-US" altLang="ja-JP" b="1" dirty="0"/>
              <a:t>Typical total mass     </a:t>
            </a:r>
          </a:p>
          <a:p>
            <a:pPr>
              <a:buFont typeface="Arial" panose="020B0604020202020204" pitchFamily="34" charset="0"/>
              <a:buNone/>
            </a:pPr>
            <a:r>
              <a:rPr lang="en-US" altLang="ja-JP" b="1" dirty="0"/>
              <a:t>M</a:t>
            </a:r>
            <a:r>
              <a:rPr lang="ja-JP" altLang="en-US" b="1" dirty="0"/>
              <a:t>～</a:t>
            </a:r>
            <a:r>
              <a:rPr lang="en-US" altLang="ja-JP" b="1" dirty="0"/>
              <a:t>60 M</a:t>
            </a:r>
            <a:r>
              <a:rPr lang="en-US" altLang="ja-JP" b="1" baseline="-25000" dirty="0">
                <a:sym typeface="Wingdings 2" panose="05020102010507070707" pitchFamily="18" charset="2"/>
              </a:rPr>
              <a:t></a:t>
            </a:r>
            <a:endParaRPr lang="en-US" altLang="ja-JP" b="1" baseline="-25000" dirty="0"/>
          </a:p>
          <a:p>
            <a:pPr>
              <a:buFont typeface="Arial" panose="020B0604020202020204" pitchFamily="34" charset="0"/>
              <a:buNone/>
            </a:pPr>
            <a:r>
              <a:rPr lang="en-US" altLang="ja-JP" b="1" dirty="0"/>
              <a:t>(30 M</a:t>
            </a:r>
            <a:r>
              <a:rPr lang="en-US" altLang="ja-JP" b="1" baseline="-25000" dirty="0">
                <a:sym typeface="Wingdings 2" panose="05020102010507070707" pitchFamily="18" charset="2"/>
              </a:rPr>
              <a:t></a:t>
            </a:r>
            <a:r>
              <a:rPr lang="en-US" altLang="ja-JP" b="1" dirty="0"/>
              <a:t> +30 M</a:t>
            </a:r>
            <a:r>
              <a:rPr lang="en-US" altLang="ja-JP" b="1" baseline="-25000" dirty="0">
                <a:sym typeface="Wingdings 2"/>
              </a:rPr>
              <a:t></a:t>
            </a:r>
            <a:r>
              <a:rPr lang="en-US" altLang="ja-JP" b="1" dirty="0">
                <a:sym typeface="Wingdings 2"/>
              </a:rPr>
              <a:t>)</a:t>
            </a:r>
          </a:p>
          <a:p>
            <a:pPr>
              <a:buFont typeface="Arial" panose="020B0604020202020204" pitchFamily="34" charset="0"/>
              <a:buNone/>
            </a:pPr>
            <a:r>
              <a:rPr lang="en-US" altLang="ja-JP" sz="3200" b="1" i="1" dirty="0">
                <a:sym typeface="Wingdings 2"/>
              </a:rPr>
              <a:t>TK et al. </a:t>
            </a:r>
            <a:r>
              <a:rPr lang="en-US" altLang="ja-JP" sz="3200" b="1" i="1" u="sng" dirty="0">
                <a:solidFill>
                  <a:srgbClr val="FF0000"/>
                </a:solidFill>
                <a:sym typeface="Wingdings 2"/>
              </a:rPr>
              <a:t>2014</a:t>
            </a:r>
            <a:r>
              <a:rPr lang="en-US" altLang="ja-JP" sz="3200" b="1" i="1" dirty="0">
                <a:sym typeface="Wingdings 2"/>
              </a:rPr>
              <a:t>,2016</a:t>
            </a:r>
          </a:p>
          <a:p>
            <a:pPr>
              <a:buFont typeface="Arial" panose="020B0604020202020204" pitchFamily="34" charset="0"/>
              <a:buNone/>
            </a:pPr>
            <a:r>
              <a:rPr lang="en-US" altLang="ja-JP" b="1" dirty="0" err="1">
                <a:sym typeface="Wingdings 2"/>
              </a:rPr>
              <a:t>IMF:Flat</a:t>
            </a:r>
            <a:endParaRPr lang="en-US" altLang="ja-JP" b="1" dirty="0">
              <a:sym typeface="Wingdings 2"/>
            </a:endParaRPr>
          </a:p>
          <a:p>
            <a:pPr>
              <a:buFont typeface="Arial" panose="020B0604020202020204" pitchFamily="34" charset="0"/>
              <a:buNone/>
            </a:pPr>
            <a:r>
              <a:rPr lang="en-US" altLang="ja-JP" b="1" dirty="0">
                <a:sym typeface="Wingdings 2"/>
              </a:rPr>
              <a:t>(10M&lt;M&lt;140M)</a:t>
            </a:r>
          </a:p>
        </p:txBody>
      </p:sp>
      <p:cxnSp>
        <p:nvCxnSpPr>
          <p:cNvPr id="12" name="直線矢印コネクタ 11"/>
          <p:cNvCxnSpPr/>
          <p:nvPr/>
        </p:nvCxnSpPr>
        <p:spPr>
          <a:xfrm flipH="1" flipV="1">
            <a:off x="7031431" y="2904159"/>
            <a:ext cx="1934507" cy="3470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629019" y="1968500"/>
            <a:ext cx="2178181" cy="523220"/>
          </a:xfrm>
          <a:prstGeom prst="rect">
            <a:avLst/>
          </a:prstGeom>
          <a:noFill/>
        </p:spPr>
        <p:txBody>
          <a:bodyPr wrap="square" rtlCol="0">
            <a:spAutoFit/>
          </a:bodyPr>
          <a:lstStyle/>
          <a:p>
            <a:r>
              <a:rPr lang="en-US" altLang="ja-JP" sz="2800" b="1" dirty="0"/>
              <a:t>Z=0 (Pop III)</a:t>
            </a:r>
            <a:endParaRPr kumimoji="1" lang="ja-JP" altLang="en-US" sz="2800" b="1" dirty="0"/>
          </a:p>
        </p:txBody>
      </p:sp>
      <p:sp>
        <p:nvSpPr>
          <p:cNvPr id="15" name="テキスト ボックス 14"/>
          <p:cNvSpPr txBox="1"/>
          <p:nvPr/>
        </p:nvSpPr>
        <p:spPr>
          <a:xfrm>
            <a:off x="2565400" y="4165600"/>
            <a:ext cx="2882900" cy="523220"/>
          </a:xfrm>
          <a:prstGeom prst="rect">
            <a:avLst/>
          </a:prstGeom>
          <a:noFill/>
        </p:spPr>
        <p:txBody>
          <a:bodyPr wrap="square" rtlCol="0">
            <a:spAutoFit/>
          </a:bodyPr>
          <a:lstStyle/>
          <a:p>
            <a:r>
              <a:rPr lang="en-US" altLang="ja-JP" sz="2800" b="1" dirty="0">
                <a:solidFill>
                  <a:srgbClr val="FF0000"/>
                </a:solidFill>
              </a:rPr>
              <a:t>Z=1/200 </a:t>
            </a:r>
            <a:r>
              <a:rPr lang="en-US" altLang="ja-JP" sz="2800" b="1" dirty="0" err="1">
                <a:solidFill>
                  <a:srgbClr val="FF0000"/>
                </a:solidFill>
              </a:rPr>
              <a:t>Zsun</a:t>
            </a:r>
            <a:endParaRPr kumimoji="1" lang="ja-JP" altLang="en-US" sz="2800" b="1" dirty="0">
              <a:solidFill>
                <a:srgbClr val="FF0000"/>
              </a:solidFill>
            </a:endParaRPr>
          </a:p>
        </p:txBody>
      </p:sp>
      <p:sp>
        <p:nvSpPr>
          <p:cNvPr id="16" name="テキスト ボックス 15"/>
          <p:cNvSpPr txBox="1"/>
          <p:nvPr/>
        </p:nvSpPr>
        <p:spPr>
          <a:xfrm>
            <a:off x="1746119" y="4648061"/>
            <a:ext cx="2882900" cy="523220"/>
          </a:xfrm>
          <a:prstGeom prst="rect">
            <a:avLst/>
          </a:prstGeom>
          <a:noFill/>
        </p:spPr>
        <p:txBody>
          <a:bodyPr wrap="square" rtlCol="0">
            <a:spAutoFit/>
          </a:bodyPr>
          <a:lstStyle/>
          <a:p>
            <a:r>
              <a:rPr lang="en-US" altLang="ja-JP" sz="2800" b="1" dirty="0">
                <a:solidFill>
                  <a:srgbClr val="FF00FF"/>
                </a:solidFill>
              </a:rPr>
              <a:t>Z=1/20 </a:t>
            </a:r>
            <a:r>
              <a:rPr lang="en-US" altLang="ja-JP" sz="2800" b="1" dirty="0" err="1">
                <a:solidFill>
                  <a:srgbClr val="FF00FF"/>
                </a:solidFill>
              </a:rPr>
              <a:t>Zsun</a:t>
            </a:r>
            <a:endParaRPr kumimoji="1" lang="ja-JP" altLang="en-US" sz="2800" b="1" dirty="0">
              <a:solidFill>
                <a:srgbClr val="FF00FF"/>
              </a:solidFill>
            </a:endParaRPr>
          </a:p>
        </p:txBody>
      </p:sp>
      <p:sp>
        <p:nvSpPr>
          <p:cNvPr id="17" name="テキスト ボックス 16"/>
          <p:cNvSpPr txBox="1"/>
          <p:nvPr/>
        </p:nvSpPr>
        <p:spPr>
          <a:xfrm>
            <a:off x="2108200" y="5651500"/>
            <a:ext cx="1308100" cy="523220"/>
          </a:xfrm>
          <a:prstGeom prst="rect">
            <a:avLst/>
          </a:prstGeom>
          <a:noFill/>
        </p:spPr>
        <p:txBody>
          <a:bodyPr wrap="square" rtlCol="0">
            <a:spAutoFit/>
          </a:bodyPr>
          <a:lstStyle/>
          <a:p>
            <a:r>
              <a:rPr lang="en-US" altLang="ja-JP" sz="2800" b="1" dirty="0">
                <a:solidFill>
                  <a:srgbClr val="00B0F0"/>
                </a:solidFill>
              </a:rPr>
              <a:t>Z=</a:t>
            </a:r>
            <a:r>
              <a:rPr lang="en-US" altLang="ja-JP" sz="2800" b="1" dirty="0" err="1">
                <a:solidFill>
                  <a:srgbClr val="00B0F0"/>
                </a:solidFill>
              </a:rPr>
              <a:t>Zsun</a:t>
            </a:r>
            <a:endParaRPr kumimoji="1" lang="ja-JP" altLang="en-US" sz="2800" b="1" dirty="0">
              <a:solidFill>
                <a:srgbClr val="00B0F0"/>
              </a:solidFill>
            </a:endParaRPr>
          </a:p>
        </p:txBody>
      </p:sp>
      <p:sp>
        <p:nvSpPr>
          <p:cNvPr id="18" name="テキスト ボックス 17"/>
          <p:cNvSpPr txBox="1"/>
          <p:nvPr/>
        </p:nvSpPr>
        <p:spPr>
          <a:xfrm>
            <a:off x="7683500" y="6413500"/>
            <a:ext cx="2755900" cy="461665"/>
          </a:xfrm>
          <a:prstGeom prst="rect">
            <a:avLst/>
          </a:prstGeom>
          <a:noFill/>
        </p:spPr>
        <p:txBody>
          <a:bodyPr wrap="square" rtlCol="0">
            <a:spAutoFit/>
          </a:bodyPr>
          <a:lstStyle/>
          <a:p>
            <a:r>
              <a:rPr kumimoji="1" lang="en-US" altLang="ja-JP" sz="2400" dirty="0"/>
              <a:t>Total mass [</a:t>
            </a:r>
            <a:r>
              <a:rPr kumimoji="1" lang="en-US" altLang="ja-JP" sz="2400" dirty="0" err="1"/>
              <a:t>Msun</a:t>
            </a:r>
            <a:r>
              <a:rPr lang="en-US" altLang="ja-JP" sz="2400" dirty="0"/>
              <a:t>]</a:t>
            </a:r>
            <a:endParaRPr kumimoji="1" lang="ja-JP" altLang="en-US" sz="2400" dirty="0"/>
          </a:p>
        </p:txBody>
      </p:sp>
      <p:sp>
        <p:nvSpPr>
          <p:cNvPr id="19" name="テキスト ボックス 18"/>
          <p:cNvSpPr txBox="1"/>
          <p:nvPr/>
        </p:nvSpPr>
        <p:spPr>
          <a:xfrm>
            <a:off x="8839069" y="4343450"/>
            <a:ext cx="3110144" cy="1938992"/>
          </a:xfrm>
          <a:prstGeom prst="rect">
            <a:avLst/>
          </a:prstGeom>
          <a:noFill/>
        </p:spPr>
        <p:txBody>
          <a:bodyPr wrap="square" rtlCol="0">
            <a:spAutoFit/>
          </a:bodyPr>
          <a:lstStyle/>
          <a:p>
            <a:r>
              <a:rPr lang="en-US" altLang="ja-JP" sz="2400" dirty="0"/>
              <a:t>e.g. </a:t>
            </a:r>
            <a:r>
              <a:rPr kumimoji="1" lang="en-US" altLang="ja-JP" sz="2400" dirty="0"/>
              <a:t>Pop I, Pop II   </a:t>
            </a:r>
          </a:p>
          <a:p>
            <a:r>
              <a:rPr lang="en-US" altLang="ja-JP" sz="2400" dirty="0"/>
              <a:t> </a:t>
            </a:r>
            <a:r>
              <a:rPr kumimoji="1" lang="en-US" altLang="ja-JP" sz="2400" dirty="0"/>
              <a:t>(Z=0.02,0.001,0.0001)</a:t>
            </a:r>
          </a:p>
          <a:p>
            <a:r>
              <a:rPr kumimoji="1" lang="en-US" altLang="ja-JP" sz="2400" dirty="0" err="1"/>
              <a:t>IMF:Salpeter</a:t>
            </a:r>
            <a:endParaRPr kumimoji="1" lang="en-US" altLang="ja-JP" sz="2400" dirty="0"/>
          </a:p>
          <a:p>
            <a:r>
              <a:rPr kumimoji="1" lang="en-US" altLang="ja-JP" sz="2400" dirty="0"/>
              <a:t>(1Msun&lt;M&lt;140Msun)</a:t>
            </a:r>
          </a:p>
          <a:p>
            <a:r>
              <a:rPr lang="en-US" altLang="ja-JP" sz="2400" dirty="0"/>
              <a:t>Typical mass </a:t>
            </a:r>
            <a:r>
              <a:rPr lang="ja-JP" altLang="en-US" sz="2400" dirty="0"/>
              <a:t>～</a:t>
            </a:r>
            <a:r>
              <a:rPr lang="en-US" altLang="ja-JP" sz="2400" dirty="0"/>
              <a:t>10 M</a:t>
            </a:r>
            <a:r>
              <a:rPr lang="en-US" altLang="ja-JP" sz="2400" baseline="-25000" dirty="0">
                <a:sym typeface="Wingdings 2" panose="05020102010507070707" pitchFamily="18" charset="2"/>
              </a:rPr>
              <a:t></a:t>
            </a:r>
            <a:endParaRPr kumimoji="1" lang="ja-JP" altLang="en-US" sz="2400" baseline="-25000" dirty="0"/>
          </a:p>
        </p:txBody>
      </p:sp>
      <p:sp>
        <p:nvSpPr>
          <p:cNvPr id="2" name="タイトル 1"/>
          <p:cNvSpPr>
            <a:spLocks noGrp="1"/>
          </p:cNvSpPr>
          <p:nvPr>
            <p:ph type="title"/>
          </p:nvPr>
        </p:nvSpPr>
        <p:spPr>
          <a:xfrm>
            <a:off x="-107950" y="0"/>
            <a:ext cx="12484100" cy="1325563"/>
          </a:xfrm>
        </p:spPr>
        <p:txBody>
          <a:bodyPr/>
          <a:lstStyle/>
          <a:p>
            <a:pPr algn="ctr"/>
            <a:r>
              <a:rPr kumimoji="1" lang="en-US" altLang="ja-JP" dirty="0"/>
              <a:t>Total mass distribution of BBH </a:t>
            </a:r>
            <a:br>
              <a:rPr kumimoji="1" lang="en-US" altLang="ja-JP" dirty="0"/>
            </a:br>
            <a:r>
              <a:rPr kumimoji="1" lang="en-US" altLang="ja-JP" dirty="0"/>
              <a:t>which merge within the </a:t>
            </a:r>
            <a:r>
              <a:rPr lang="en-US" altLang="ja-JP" dirty="0"/>
              <a:t>H</a:t>
            </a:r>
            <a:r>
              <a:rPr kumimoji="1" lang="en-US" altLang="ja-JP" dirty="0"/>
              <a:t>ubble time</a:t>
            </a:r>
            <a:endParaRPr kumimoji="1" lang="ja-JP" altLang="en-US" dirty="0"/>
          </a:p>
        </p:txBody>
      </p:sp>
      <p:sp>
        <p:nvSpPr>
          <p:cNvPr id="3" name="テキスト ボックス 2">
            <a:extLst>
              <a:ext uri="{FF2B5EF4-FFF2-40B4-BE49-F238E27FC236}">
                <a16:creationId xmlns:a16="http://schemas.microsoft.com/office/drawing/2014/main" xmlns="" id="{04ACBE2C-4D4D-4F73-B1AB-C9A4B3116960}"/>
              </a:ext>
            </a:extLst>
          </p:cNvPr>
          <p:cNvSpPr txBox="1"/>
          <p:nvPr/>
        </p:nvSpPr>
        <p:spPr>
          <a:xfrm>
            <a:off x="3754023" y="1385543"/>
            <a:ext cx="4088295" cy="646331"/>
          </a:xfrm>
          <a:prstGeom prst="rect">
            <a:avLst/>
          </a:prstGeom>
          <a:noFill/>
        </p:spPr>
        <p:txBody>
          <a:bodyPr wrap="square" rtlCol="0">
            <a:spAutoFit/>
          </a:bodyPr>
          <a:lstStyle/>
          <a:p>
            <a:r>
              <a:rPr kumimoji="1" lang="en-US" altLang="ja-JP" sz="3600" dirty="0">
                <a:solidFill>
                  <a:srgbClr val="C00000"/>
                </a:solidFill>
              </a:rPr>
              <a:t>We predicted !</a:t>
            </a:r>
            <a:endParaRPr kumimoji="1" lang="ja-JP" altLang="en-US" sz="3600" dirty="0">
              <a:solidFill>
                <a:srgbClr val="C00000"/>
              </a:solidFill>
            </a:endParaRPr>
          </a:p>
        </p:txBody>
      </p:sp>
    </p:spTree>
    <p:extLst>
      <p:ext uri="{BB962C8B-B14F-4D97-AF65-F5344CB8AC3E}">
        <p14:creationId xmlns:p14="http://schemas.microsoft.com/office/powerpoint/2010/main" val="333899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63373"/>
            <a:ext cx="10515600" cy="933323"/>
          </a:xfrm>
        </p:spPr>
        <p:txBody>
          <a:bodyPr/>
          <a:lstStyle/>
          <a:p>
            <a:r>
              <a:rPr lang="en-US" altLang="ja-JP" dirty="0"/>
              <a:t>Wind mass loss &amp; IMF</a:t>
            </a:r>
            <a:endParaRPr kumimoji="1" lang="ja-JP" altLang="en-US" dirty="0"/>
          </a:p>
        </p:txBody>
      </p:sp>
      <p:sp>
        <p:nvSpPr>
          <p:cNvPr id="3" name="コンテンツ プレースホルダー 2"/>
          <p:cNvSpPr>
            <a:spLocks noGrp="1"/>
          </p:cNvSpPr>
          <p:nvPr>
            <p:ph idx="1"/>
          </p:nvPr>
        </p:nvSpPr>
        <p:spPr>
          <a:xfrm>
            <a:off x="838200" y="983048"/>
            <a:ext cx="10515600" cy="5861303"/>
          </a:xfrm>
        </p:spPr>
        <p:txBody>
          <a:bodyPr>
            <a:normAutofit lnSpcReduction="10000"/>
          </a:bodyPr>
          <a:lstStyle/>
          <a:p>
            <a:r>
              <a:rPr kumimoji="1" lang="en-US" altLang="ja-JP" dirty="0"/>
              <a:t>If the progenitor of BH is Pop I</a:t>
            </a:r>
            <a:r>
              <a:rPr lang="ja-JP" altLang="en-US" dirty="0"/>
              <a:t> </a:t>
            </a:r>
            <a:r>
              <a:rPr lang="en-US" altLang="ja-JP" dirty="0"/>
              <a:t>(=Solar metal stars)</a:t>
            </a:r>
          </a:p>
          <a:p>
            <a:r>
              <a:rPr lang="en-US" altLang="ja-JP" dirty="0"/>
              <a:t>Typical</a:t>
            </a:r>
            <a:r>
              <a:rPr lang="ja-JP" altLang="en-US" dirty="0"/>
              <a:t> </a:t>
            </a:r>
            <a:r>
              <a:rPr lang="en-US" altLang="ja-JP" dirty="0"/>
              <a:t>mass</a:t>
            </a:r>
            <a:r>
              <a:rPr lang="ja-JP" altLang="en-US" dirty="0"/>
              <a:t> </a:t>
            </a:r>
            <a:r>
              <a:rPr lang="en-US" altLang="ja-JP" dirty="0"/>
              <a:t>is</a:t>
            </a:r>
            <a:r>
              <a:rPr lang="ja-JP" altLang="en-US" dirty="0"/>
              <a:t> </a:t>
            </a:r>
            <a:r>
              <a:rPr lang="en-US" altLang="ja-JP" dirty="0"/>
              <a:t>small</a:t>
            </a:r>
            <a:r>
              <a:rPr lang="ja-JP" altLang="en-US" dirty="0"/>
              <a:t> </a:t>
            </a:r>
            <a:r>
              <a:rPr lang="en-US" altLang="ja-JP" dirty="0"/>
              <a:t>(</a:t>
            </a:r>
            <a:r>
              <a:rPr lang="en-US" altLang="ja-JP" dirty="0">
                <a:solidFill>
                  <a:srgbClr val="FF0000"/>
                </a:solidFill>
              </a:rPr>
              <a:t>IMF</a:t>
            </a:r>
            <a:r>
              <a:rPr lang="ja-JP" altLang="en-US" dirty="0">
                <a:solidFill>
                  <a:srgbClr val="FF0000"/>
                </a:solidFill>
              </a:rPr>
              <a:t>∝</a:t>
            </a:r>
            <a:r>
              <a:rPr lang="en-US" altLang="ja-JP" dirty="0">
                <a:solidFill>
                  <a:srgbClr val="FF0000"/>
                </a:solidFill>
              </a:rPr>
              <a:t>M</a:t>
            </a:r>
            <a:r>
              <a:rPr lang="en-US" altLang="ja-JP" baseline="30000" dirty="0">
                <a:solidFill>
                  <a:srgbClr val="FF0000"/>
                </a:solidFill>
              </a:rPr>
              <a:t>-2.35</a:t>
            </a:r>
            <a:r>
              <a:rPr lang="en-US" altLang="ja-JP" dirty="0"/>
              <a:t>, </a:t>
            </a:r>
            <a:r>
              <a:rPr lang="en-US" altLang="ja-JP" dirty="0">
                <a:solidFill>
                  <a:srgbClr val="FF0000"/>
                </a:solidFill>
              </a:rPr>
              <a:t>0.1Msun&lt;M&lt;100Msun</a:t>
            </a:r>
            <a:r>
              <a:rPr lang="en-US" altLang="ja-JP" dirty="0"/>
              <a:t>)</a:t>
            </a:r>
          </a:p>
          <a:p>
            <a:r>
              <a:rPr lang="en-US" altLang="ja-JP" dirty="0"/>
              <a:t>Stars</a:t>
            </a:r>
            <a:r>
              <a:rPr lang="ja-JP" altLang="en-US" dirty="0"/>
              <a:t> </a:t>
            </a:r>
            <a:r>
              <a:rPr lang="en-US" altLang="ja-JP" dirty="0"/>
              <a:t>lose</a:t>
            </a:r>
            <a:r>
              <a:rPr lang="ja-JP" altLang="en-US" dirty="0"/>
              <a:t> </a:t>
            </a:r>
            <a:r>
              <a:rPr lang="en-US" altLang="ja-JP" dirty="0"/>
              <a:t>a lot</a:t>
            </a:r>
            <a:r>
              <a:rPr lang="ja-JP" altLang="en-US" dirty="0"/>
              <a:t> </a:t>
            </a:r>
            <a:r>
              <a:rPr lang="en-US" altLang="ja-JP" dirty="0"/>
              <a:t>of</a:t>
            </a:r>
            <a:r>
              <a:rPr lang="ja-JP" altLang="en-US" dirty="0"/>
              <a:t> </a:t>
            </a:r>
            <a:r>
              <a:rPr lang="en-US" altLang="ja-JP" dirty="0"/>
              <a:t>mass</a:t>
            </a:r>
            <a:r>
              <a:rPr lang="ja-JP" altLang="en-US" dirty="0"/>
              <a:t> </a:t>
            </a:r>
            <a:r>
              <a:rPr lang="en-US" altLang="ja-JP" dirty="0"/>
              <a:t>due</a:t>
            </a:r>
            <a:r>
              <a:rPr lang="ja-JP" altLang="en-US" dirty="0"/>
              <a:t> </a:t>
            </a:r>
            <a:r>
              <a:rPr lang="en-US" altLang="ja-JP" dirty="0"/>
              <a:t>to</a:t>
            </a:r>
            <a:r>
              <a:rPr lang="ja-JP" altLang="en-US" dirty="0"/>
              <a:t> </a:t>
            </a:r>
            <a:r>
              <a:rPr lang="en-US" altLang="ja-JP" dirty="0"/>
              <a:t>the</a:t>
            </a:r>
            <a:r>
              <a:rPr lang="ja-JP" altLang="en-US" dirty="0"/>
              <a:t> </a:t>
            </a:r>
            <a:r>
              <a:rPr lang="en-US" altLang="ja-JP" dirty="0"/>
              <a:t>strong</a:t>
            </a:r>
            <a:r>
              <a:rPr lang="ja-JP" altLang="en-US" dirty="0"/>
              <a:t> </a:t>
            </a:r>
            <a:r>
              <a:rPr lang="en-US" altLang="ja-JP" dirty="0"/>
              <a:t>stellar</a:t>
            </a:r>
            <a:r>
              <a:rPr lang="ja-JP" altLang="en-US" dirty="0"/>
              <a:t> </a:t>
            </a:r>
            <a:r>
              <a:rPr lang="en-US" altLang="ja-JP" dirty="0"/>
              <a:t>wind</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en-US" altLang="ja-JP" dirty="0"/>
              <a:t>The orbit become wide due to stellar wind mass loss</a:t>
            </a:r>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pPr marL="0" indent="0">
              <a:buNone/>
            </a:pPr>
            <a:endParaRPr kumimoji="1" lang="ja-JP" altLang="en-US" dirty="0"/>
          </a:p>
        </p:txBody>
      </p:sp>
      <p:grpSp>
        <p:nvGrpSpPr>
          <p:cNvPr id="7" name="グループ化 6"/>
          <p:cNvGrpSpPr/>
          <p:nvPr/>
        </p:nvGrpSpPr>
        <p:grpSpPr>
          <a:xfrm>
            <a:off x="311317" y="2481390"/>
            <a:ext cx="10431673" cy="3562974"/>
            <a:chOff x="311317" y="2481390"/>
            <a:chExt cx="10431673" cy="3562974"/>
          </a:xfrm>
        </p:grpSpPr>
        <p:pic>
          <p:nvPicPr>
            <p:cNvPr id="4" name="図 3"/>
            <p:cNvPicPr>
              <a:picLocks noChangeAspect="1"/>
            </p:cNvPicPr>
            <p:nvPr/>
          </p:nvPicPr>
          <p:blipFill>
            <a:blip r:embed="rId3"/>
            <a:stretch>
              <a:fillRect/>
            </a:stretch>
          </p:blipFill>
          <p:spPr>
            <a:xfrm>
              <a:off x="922127" y="2481390"/>
              <a:ext cx="9820863" cy="2598610"/>
            </a:xfrm>
            <a:prstGeom prst="rect">
              <a:avLst/>
            </a:prstGeom>
          </p:spPr>
        </p:pic>
        <p:pic>
          <p:nvPicPr>
            <p:cNvPr id="5" name="図 4"/>
            <p:cNvPicPr>
              <a:picLocks noChangeAspect="1"/>
            </p:cNvPicPr>
            <p:nvPr/>
          </p:nvPicPr>
          <p:blipFill>
            <a:blip r:embed="rId4"/>
            <a:stretch>
              <a:fillRect/>
            </a:stretch>
          </p:blipFill>
          <p:spPr>
            <a:xfrm>
              <a:off x="311317" y="2537278"/>
              <a:ext cx="672752" cy="2542722"/>
            </a:xfrm>
            <a:prstGeom prst="rect">
              <a:avLst/>
            </a:prstGeom>
          </p:spPr>
        </p:pic>
        <p:pic>
          <p:nvPicPr>
            <p:cNvPr id="6" name="図 5"/>
            <p:cNvPicPr>
              <a:picLocks noChangeAspect="1"/>
            </p:cNvPicPr>
            <p:nvPr/>
          </p:nvPicPr>
          <p:blipFill>
            <a:blip r:embed="rId5"/>
            <a:stretch>
              <a:fillRect/>
            </a:stretch>
          </p:blipFill>
          <p:spPr>
            <a:xfrm>
              <a:off x="1508510" y="5212599"/>
              <a:ext cx="8648095" cy="831765"/>
            </a:xfrm>
            <a:prstGeom prst="rect">
              <a:avLst/>
            </a:prstGeom>
          </p:spPr>
        </p:pic>
      </p:grpSp>
      <p:sp>
        <p:nvSpPr>
          <p:cNvPr id="8" name="テキスト ボックス 7"/>
          <p:cNvSpPr txBox="1"/>
          <p:nvPr/>
        </p:nvSpPr>
        <p:spPr>
          <a:xfrm>
            <a:off x="7900894" y="5628481"/>
            <a:ext cx="3624189" cy="369332"/>
          </a:xfrm>
          <a:prstGeom prst="rect">
            <a:avLst/>
          </a:prstGeom>
          <a:noFill/>
        </p:spPr>
        <p:txBody>
          <a:bodyPr wrap="square" rtlCol="0">
            <a:spAutoFit/>
          </a:bodyPr>
          <a:lstStyle/>
          <a:p>
            <a:r>
              <a:rPr kumimoji="1" lang="en-US" altLang="ja-JP" dirty="0" err="1"/>
              <a:t>Belczynski</a:t>
            </a:r>
            <a:r>
              <a:rPr kumimoji="1" lang="en-US" altLang="ja-JP" dirty="0"/>
              <a:t> et al. 2010</a:t>
            </a:r>
            <a:endParaRPr kumimoji="1" lang="ja-JP" altLang="en-US" dirty="0"/>
          </a:p>
        </p:txBody>
      </p:sp>
    </p:spTree>
    <p:extLst>
      <p:ext uri="{BB962C8B-B14F-4D97-AF65-F5344CB8AC3E}">
        <p14:creationId xmlns:p14="http://schemas.microsoft.com/office/powerpoint/2010/main" val="92714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943" y="316003"/>
            <a:ext cx="10515600" cy="1325563"/>
          </a:xfrm>
        </p:spPr>
        <p:txBody>
          <a:bodyPr/>
          <a:lstStyle/>
          <a:p>
            <a:r>
              <a:rPr kumimoji="1" lang="en-US" altLang="ja-JP" dirty="0"/>
              <a:t>Wind mass loss &amp; IMF</a:t>
            </a:r>
            <a:endParaRPr kumimoji="1" lang="ja-JP" altLang="en-US" dirty="0"/>
          </a:p>
        </p:txBody>
      </p:sp>
      <p:sp>
        <p:nvSpPr>
          <p:cNvPr id="3" name="コンテンツ プレースホルダー 2"/>
          <p:cNvSpPr>
            <a:spLocks noGrp="1"/>
          </p:cNvSpPr>
          <p:nvPr>
            <p:ph idx="1"/>
          </p:nvPr>
        </p:nvSpPr>
        <p:spPr>
          <a:xfrm>
            <a:off x="-52977" y="1810292"/>
            <a:ext cx="10515600" cy="5479508"/>
          </a:xfrm>
        </p:spPr>
        <p:txBody>
          <a:bodyPr>
            <a:normAutofit/>
          </a:bodyPr>
          <a:lstStyle/>
          <a:p>
            <a:r>
              <a:rPr kumimoji="1" lang="en-US" altLang="ja-JP" dirty="0"/>
              <a:t>If the progenitor is low metal,</a:t>
            </a:r>
          </a:p>
          <a:p>
            <a:pPr marL="0" indent="0">
              <a:buNone/>
            </a:pPr>
            <a:endParaRPr kumimoji="1" lang="en-US" altLang="ja-JP" sz="1000" dirty="0"/>
          </a:p>
          <a:p>
            <a:r>
              <a:rPr lang="en-US" altLang="ja-JP" dirty="0"/>
              <a:t>Pop II (Metal&lt;0.1SolarMetal)</a:t>
            </a:r>
          </a:p>
          <a:p>
            <a:pPr marL="0" indent="0">
              <a:buNone/>
            </a:pPr>
            <a:r>
              <a:rPr lang="en-US" altLang="ja-JP" dirty="0"/>
              <a:t>      Typical mass is same as Pop I</a:t>
            </a:r>
          </a:p>
          <a:p>
            <a:pPr marL="0" indent="0">
              <a:buNone/>
            </a:pPr>
            <a:r>
              <a:rPr lang="en-US" altLang="ja-JP" dirty="0"/>
              <a:t>      But, week wind mass loss</a:t>
            </a:r>
          </a:p>
          <a:p>
            <a:endParaRPr kumimoji="1" lang="en-US" altLang="ja-JP" sz="1050" dirty="0"/>
          </a:p>
          <a:p>
            <a:r>
              <a:rPr kumimoji="1" lang="en-US" altLang="ja-JP" dirty="0">
                <a:solidFill>
                  <a:srgbClr val="FF0000"/>
                </a:solidFill>
              </a:rPr>
              <a:t>Pop III (No metal)</a:t>
            </a:r>
          </a:p>
          <a:p>
            <a:pPr marL="0" indent="0">
              <a:buNone/>
            </a:pPr>
            <a:r>
              <a:rPr lang="en-US" altLang="ja-JP" dirty="0"/>
              <a:t>      Pop III stars are </a:t>
            </a:r>
            <a:r>
              <a:rPr lang="en-US" altLang="ja-JP" b="1" i="1" dirty="0"/>
              <a:t>the first stars</a:t>
            </a:r>
            <a:r>
              <a:rPr lang="en-US" altLang="ja-JP" dirty="0"/>
              <a:t> after the Big Bang.</a:t>
            </a:r>
            <a:endParaRPr kumimoji="1" lang="en-US" altLang="ja-JP" dirty="0"/>
          </a:p>
          <a:p>
            <a:pPr marL="0" indent="0">
              <a:buNone/>
            </a:pPr>
            <a:r>
              <a:rPr lang="en-US" altLang="ja-JP" dirty="0"/>
              <a:t>      Typical mass is more massive than Pop I, II</a:t>
            </a:r>
          </a:p>
          <a:p>
            <a:pPr marL="0" indent="0">
              <a:buNone/>
            </a:pPr>
            <a:r>
              <a:rPr kumimoji="1" lang="en-US" altLang="ja-JP" dirty="0"/>
              <a:t>      MpopIII~</a:t>
            </a:r>
            <a:r>
              <a:rPr kumimoji="1" lang="en-US" altLang="ja-JP" dirty="0">
                <a:solidFill>
                  <a:srgbClr val="FF0000"/>
                </a:solidFill>
              </a:rPr>
              <a:t>10-100Msun</a:t>
            </a:r>
          </a:p>
          <a:p>
            <a:pPr marL="0" indent="0">
              <a:buNone/>
            </a:pPr>
            <a:r>
              <a:rPr lang="en-US" altLang="ja-JP" dirty="0"/>
              <a:t>      No wind mass loss due to no metal.</a:t>
            </a:r>
            <a:endParaRPr kumimoji="1" lang="ja-JP" altLang="en-US" dirty="0"/>
          </a:p>
        </p:txBody>
      </p:sp>
      <p:pic>
        <p:nvPicPr>
          <p:cNvPr id="4" name="図 3"/>
          <p:cNvPicPr>
            <a:picLocks noChangeAspect="1"/>
          </p:cNvPicPr>
          <p:nvPr/>
        </p:nvPicPr>
        <p:blipFill>
          <a:blip r:embed="rId3"/>
          <a:stretch>
            <a:fillRect/>
          </a:stretch>
        </p:blipFill>
        <p:spPr>
          <a:xfrm>
            <a:off x="5765315" y="210687"/>
            <a:ext cx="6165427" cy="4620290"/>
          </a:xfrm>
          <a:prstGeom prst="rect">
            <a:avLst/>
          </a:prstGeom>
        </p:spPr>
      </p:pic>
      <p:sp>
        <p:nvSpPr>
          <p:cNvPr id="5" name="テキスト ボックス 4"/>
          <p:cNvSpPr txBox="1"/>
          <p:nvPr/>
        </p:nvSpPr>
        <p:spPr>
          <a:xfrm>
            <a:off x="7942217" y="4638512"/>
            <a:ext cx="5651863" cy="1938992"/>
          </a:xfrm>
          <a:prstGeom prst="rect">
            <a:avLst/>
          </a:prstGeom>
          <a:noFill/>
        </p:spPr>
        <p:txBody>
          <a:bodyPr wrap="square" rtlCol="0">
            <a:spAutoFit/>
          </a:bodyPr>
          <a:lstStyle/>
          <a:p>
            <a:r>
              <a:rPr kumimoji="1" lang="en-US" altLang="ja-JP" sz="2400" dirty="0" err="1"/>
              <a:t>Minitial</a:t>
            </a:r>
            <a:r>
              <a:rPr kumimoji="1" lang="en-US" altLang="ja-JP" sz="2400" dirty="0"/>
              <a:t>: 8Msun&lt;M&lt;150Msun</a:t>
            </a:r>
          </a:p>
          <a:p>
            <a:r>
              <a:rPr lang="en-US" altLang="ja-JP" sz="2400" dirty="0">
                <a:solidFill>
                  <a:srgbClr val="FF0000"/>
                </a:solidFill>
              </a:rPr>
              <a:t>Single</a:t>
            </a:r>
            <a:r>
              <a:rPr lang="en-US" altLang="ja-JP" sz="2400" dirty="0"/>
              <a:t> stellar evolution </a:t>
            </a:r>
          </a:p>
          <a:p>
            <a:r>
              <a:rPr lang="en-US" altLang="ja-JP" sz="2400" dirty="0"/>
              <a:t>with 2 stellar wind models.</a:t>
            </a:r>
          </a:p>
          <a:p>
            <a:r>
              <a:rPr kumimoji="1" lang="en-US" altLang="ja-JP" sz="2400" dirty="0"/>
              <a:t>(</a:t>
            </a:r>
            <a:r>
              <a:rPr kumimoji="1" lang="en-US" altLang="ja-JP" sz="2400" dirty="0" err="1"/>
              <a:t>Belczynski</a:t>
            </a:r>
            <a:r>
              <a:rPr kumimoji="1" lang="en-US" altLang="ja-JP" sz="2400" dirty="0"/>
              <a:t> et al.2010,</a:t>
            </a:r>
          </a:p>
          <a:p>
            <a:r>
              <a:rPr kumimoji="1" lang="en-US" altLang="ja-JP" sz="2400" dirty="0"/>
              <a:t>Abbot et al.2016)</a:t>
            </a:r>
            <a:endParaRPr kumimoji="1" lang="ja-JP" altLang="en-US" sz="2000" dirty="0"/>
          </a:p>
        </p:txBody>
      </p:sp>
      <p:sp>
        <p:nvSpPr>
          <p:cNvPr id="6" name="テキスト ボックス 5"/>
          <p:cNvSpPr txBox="1"/>
          <p:nvPr/>
        </p:nvSpPr>
        <p:spPr>
          <a:xfrm>
            <a:off x="8472351" y="1384663"/>
            <a:ext cx="871946" cy="513806"/>
          </a:xfrm>
          <a:prstGeom prst="rect">
            <a:avLst/>
          </a:prstGeom>
          <a:noFill/>
        </p:spPr>
        <p:txBody>
          <a:bodyPr wrap="square" rtlCol="0">
            <a:spAutoFit/>
          </a:bodyPr>
          <a:lstStyle/>
          <a:p>
            <a:endParaRPr kumimoji="1" lang="ja-JP" altLang="en-US" dirty="0"/>
          </a:p>
        </p:txBody>
      </p:sp>
      <p:sp>
        <p:nvSpPr>
          <p:cNvPr id="7" name="テキスト ボックス 6"/>
          <p:cNvSpPr txBox="1"/>
          <p:nvPr/>
        </p:nvSpPr>
        <p:spPr>
          <a:xfrm>
            <a:off x="9074331" y="963733"/>
            <a:ext cx="931818" cy="369332"/>
          </a:xfrm>
          <a:prstGeom prst="rect">
            <a:avLst/>
          </a:prstGeom>
          <a:noFill/>
        </p:spPr>
        <p:txBody>
          <a:bodyPr wrap="square" rtlCol="0">
            <a:spAutoFit/>
          </a:bodyPr>
          <a:lstStyle/>
          <a:p>
            <a:r>
              <a:rPr kumimoji="1" lang="en-US" altLang="ja-JP" dirty="0"/>
              <a:t>New</a:t>
            </a:r>
            <a:endParaRPr kumimoji="1" lang="ja-JP" altLang="en-US" dirty="0"/>
          </a:p>
        </p:txBody>
      </p:sp>
      <p:sp>
        <p:nvSpPr>
          <p:cNvPr id="8" name="テキスト ボックス 7"/>
          <p:cNvSpPr txBox="1"/>
          <p:nvPr/>
        </p:nvSpPr>
        <p:spPr>
          <a:xfrm>
            <a:off x="9344297" y="3528730"/>
            <a:ext cx="522514" cy="369332"/>
          </a:xfrm>
          <a:prstGeom prst="rect">
            <a:avLst/>
          </a:prstGeom>
          <a:noFill/>
        </p:spPr>
        <p:txBody>
          <a:bodyPr wrap="square" rtlCol="0">
            <a:spAutoFit/>
          </a:bodyPr>
          <a:lstStyle/>
          <a:p>
            <a:r>
              <a:rPr kumimoji="1" lang="en-US" altLang="ja-JP" dirty="0"/>
              <a:t>Old</a:t>
            </a:r>
            <a:endParaRPr kumimoji="1" lang="ja-JP" altLang="en-US" dirty="0"/>
          </a:p>
        </p:txBody>
      </p:sp>
    </p:spTree>
    <p:extLst>
      <p:ext uri="{BB962C8B-B14F-4D97-AF65-F5344CB8AC3E}">
        <p14:creationId xmlns:p14="http://schemas.microsoft.com/office/powerpoint/2010/main" val="1967681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Binary interaction changes progenitor mass</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4000" dirty="0"/>
              <a:t>Mass transfer</a:t>
            </a:r>
          </a:p>
          <a:p>
            <a:r>
              <a:rPr lang="en-US" altLang="ja-JP" sz="4000" dirty="0"/>
              <a:t>Common envelope</a:t>
            </a:r>
            <a:endParaRPr kumimoji="1" lang="ja-JP" altLang="en-US" sz="4000" dirty="0"/>
          </a:p>
        </p:txBody>
      </p:sp>
      <p:grpSp>
        <p:nvGrpSpPr>
          <p:cNvPr id="32" name="グループ化 31"/>
          <p:cNvGrpSpPr/>
          <p:nvPr/>
        </p:nvGrpSpPr>
        <p:grpSpPr>
          <a:xfrm>
            <a:off x="1278544" y="3569875"/>
            <a:ext cx="4578689" cy="852315"/>
            <a:chOff x="6573517" y="1639468"/>
            <a:chExt cx="4578689" cy="852315"/>
          </a:xfrm>
        </p:grpSpPr>
        <p:sp>
          <p:nvSpPr>
            <p:cNvPr id="24" name="テキスト ボックス 23"/>
            <p:cNvSpPr txBox="1"/>
            <p:nvPr/>
          </p:nvSpPr>
          <p:spPr>
            <a:xfrm>
              <a:off x="9104923" y="1858101"/>
              <a:ext cx="2047283" cy="461665"/>
            </a:xfrm>
            <a:prstGeom prst="rect">
              <a:avLst/>
            </a:prstGeom>
            <a:noFill/>
          </p:spPr>
          <p:txBody>
            <a:bodyPr wrap="square" rtlCol="0">
              <a:spAutoFit/>
            </a:bodyPr>
            <a:lstStyle/>
            <a:p>
              <a:r>
                <a:rPr lang="en-US" altLang="ja-JP" sz="2400" dirty="0"/>
                <a:t>Mass transfer</a:t>
              </a:r>
              <a:endParaRPr kumimoji="1" lang="ja-JP" altLang="en-US" sz="2400" dirty="0"/>
            </a:p>
          </p:txBody>
        </p:sp>
        <p:grpSp>
          <p:nvGrpSpPr>
            <p:cNvPr id="31" name="グループ化 30"/>
            <p:cNvGrpSpPr/>
            <p:nvPr/>
          </p:nvGrpSpPr>
          <p:grpSpPr>
            <a:xfrm>
              <a:off x="6573517" y="1639468"/>
              <a:ext cx="2052380" cy="852315"/>
              <a:chOff x="6573517" y="1639468"/>
              <a:chExt cx="2052380" cy="852315"/>
            </a:xfrm>
          </p:grpSpPr>
          <p:pic>
            <p:nvPicPr>
              <p:cNvPr id="21" name="図 20"/>
              <p:cNvPicPr>
                <a:picLocks noChangeAspect="1"/>
              </p:cNvPicPr>
              <p:nvPr/>
            </p:nvPicPr>
            <p:blipFill>
              <a:blip r:embed="rId3"/>
              <a:stretch>
                <a:fillRect/>
              </a:stretch>
            </p:blipFill>
            <p:spPr>
              <a:xfrm rot="10800000">
                <a:off x="6573517" y="1639468"/>
                <a:ext cx="1879827" cy="852315"/>
              </a:xfrm>
              <a:prstGeom prst="rect">
                <a:avLst/>
              </a:prstGeom>
            </p:spPr>
          </p:pic>
          <p:sp>
            <p:nvSpPr>
              <p:cNvPr id="22" name="円/楕円 21"/>
              <p:cNvSpPr/>
              <p:nvPr/>
            </p:nvSpPr>
            <p:spPr>
              <a:xfrm>
                <a:off x="7547371" y="1639468"/>
                <a:ext cx="1078526" cy="85231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3" name="円/楕円 22"/>
              <p:cNvSpPr/>
              <p:nvPr/>
            </p:nvSpPr>
            <p:spPr>
              <a:xfrm>
                <a:off x="6873678" y="197586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0" name="右矢印 29"/>
              <p:cNvSpPr/>
              <p:nvPr/>
            </p:nvSpPr>
            <p:spPr>
              <a:xfrm>
                <a:off x="7225096" y="1862343"/>
                <a:ext cx="457200" cy="513135"/>
              </a:xfrm>
              <a:prstGeom prst="rightArrow">
                <a:avLst/>
              </a:prstGeom>
              <a:solidFill>
                <a:srgbClr val="FF0000"/>
              </a:solidFill>
              <a:scene3d>
                <a:camera prst="orthographicFront">
                  <a:rot lat="120000" lon="12000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 name="グループ化 3"/>
          <p:cNvGrpSpPr/>
          <p:nvPr/>
        </p:nvGrpSpPr>
        <p:grpSpPr>
          <a:xfrm>
            <a:off x="5857233" y="3144777"/>
            <a:ext cx="6148147" cy="3733971"/>
            <a:chOff x="5857233" y="3144777"/>
            <a:chExt cx="6148147" cy="3733971"/>
          </a:xfrm>
        </p:grpSpPr>
        <p:grpSp>
          <p:nvGrpSpPr>
            <p:cNvPr id="33" name="グループ化 32"/>
            <p:cNvGrpSpPr/>
            <p:nvPr/>
          </p:nvGrpSpPr>
          <p:grpSpPr>
            <a:xfrm>
              <a:off x="6568129" y="3144777"/>
              <a:ext cx="5437251" cy="1990157"/>
              <a:chOff x="6573517" y="3093351"/>
              <a:chExt cx="5437251" cy="1990157"/>
            </a:xfrm>
          </p:grpSpPr>
          <p:sp>
            <p:nvSpPr>
              <p:cNvPr id="16" name="円/楕円 15"/>
              <p:cNvSpPr/>
              <p:nvPr/>
            </p:nvSpPr>
            <p:spPr>
              <a:xfrm>
                <a:off x="6573517" y="3093351"/>
                <a:ext cx="2694524" cy="12874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7" name="円/楕円 16"/>
              <p:cNvSpPr/>
              <p:nvPr/>
            </p:nvSpPr>
            <p:spPr>
              <a:xfrm>
                <a:off x="7694896" y="3478750"/>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8" name="円/楕円 17"/>
              <p:cNvSpPr/>
              <p:nvPr/>
            </p:nvSpPr>
            <p:spPr>
              <a:xfrm>
                <a:off x="6714159" y="357132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9" name="テキスト ボックス 18"/>
              <p:cNvSpPr txBox="1"/>
              <p:nvPr/>
            </p:nvSpPr>
            <p:spPr>
              <a:xfrm>
                <a:off x="9373885" y="3513848"/>
                <a:ext cx="2636883" cy="1569660"/>
              </a:xfrm>
              <a:prstGeom prst="rect">
                <a:avLst/>
              </a:prstGeom>
              <a:noFill/>
            </p:spPr>
            <p:txBody>
              <a:bodyPr wrap="square" rtlCol="0">
                <a:spAutoFit/>
              </a:bodyPr>
              <a:lstStyle/>
              <a:p>
                <a:r>
                  <a:rPr lang="en-US" altLang="ja-JP" sz="2400" dirty="0"/>
                  <a:t>Common envelope</a:t>
                </a:r>
              </a:p>
              <a:p>
                <a:endParaRPr kumimoji="1" lang="en-US" altLang="ja-JP" sz="2400" dirty="0"/>
              </a:p>
              <a:p>
                <a:r>
                  <a:rPr lang="en-US" altLang="ja-JP" sz="2400" dirty="0">
                    <a:solidFill>
                      <a:srgbClr val="FF0000"/>
                    </a:solidFill>
                  </a:rPr>
                  <a:t>Red Giants tend to become CE</a:t>
                </a:r>
                <a:endParaRPr kumimoji="1" lang="ja-JP" altLang="en-US" sz="2400" dirty="0">
                  <a:solidFill>
                    <a:srgbClr val="FF0000"/>
                  </a:solidFill>
                </a:endParaRPr>
              </a:p>
            </p:txBody>
          </p:sp>
        </p:grpSp>
        <p:sp>
          <p:nvSpPr>
            <p:cNvPr id="34" name="円弧 33"/>
            <p:cNvSpPr/>
            <p:nvPr/>
          </p:nvSpPr>
          <p:spPr>
            <a:xfrm rot="10237732">
              <a:off x="6899798" y="3465652"/>
              <a:ext cx="1171464" cy="660909"/>
            </a:xfrm>
            <a:prstGeom prst="arc">
              <a:avLst/>
            </a:prstGeom>
            <a:ln w="5715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下矢印 34"/>
            <p:cNvSpPr/>
            <p:nvPr/>
          </p:nvSpPr>
          <p:spPr>
            <a:xfrm rot="1335278">
              <a:off x="6962180" y="4577899"/>
              <a:ext cx="734092" cy="716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下矢印 35"/>
            <p:cNvSpPr/>
            <p:nvPr/>
          </p:nvSpPr>
          <p:spPr>
            <a:xfrm rot="20498560">
              <a:off x="8249990" y="4592853"/>
              <a:ext cx="734092" cy="716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7175503" y="5741616"/>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9" name="円/楕円 38"/>
            <p:cNvSpPr/>
            <p:nvPr/>
          </p:nvSpPr>
          <p:spPr>
            <a:xfrm>
              <a:off x="9038109" y="5751391"/>
              <a:ext cx="449087" cy="4365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1" name="円/楕円 40"/>
            <p:cNvSpPr/>
            <p:nvPr/>
          </p:nvSpPr>
          <p:spPr>
            <a:xfrm>
              <a:off x="6712887" y="5789304"/>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2" name="円/楕円 41"/>
            <p:cNvSpPr/>
            <p:nvPr/>
          </p:nvSpPr>
          <p:spPr>
            <a:xfrm>
              <a:off x="8862969" y="5801660"/>
              <a:ext cx="299392" cy="286103"/>
            </a:xfrm>
            <a:prstGeom prst="ellipse">
              <a:avLst/>
            </a:prstGeom>
            <a:solidFill>
              <a:schemeClr val="tx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43" name="テキスト ボックス 42"/>
            <p:cNvSpPr txBox="1"/>
            <p:nvPr/>
          </p:nvSpPr>
          <p:spPr>
            <a:xfrm>
              <a:off x="5857233" y="6355528"/>
              <a:ext cx="4821123" cy="523220"/>
            </a:xfrm>
            <a:prstGeom prst="rect">
              <a:avLst/>
            </a:prstGeom>
            <a:noFill/>
          </p:spPr>
          <p:txBody>
            <a:bodyPr wrap="square" rtlCol="0">
              <a:spAutoFit/>
            </a:bodyPr>
            <a:lstStyle/>
            <a:p>
              <a:r>
                <a:rPr kumimoji="1" lang="en-US" altLang="ja-JP" sz="2800" dirty="0"/>
                <a:t>Close binary      or          merge</a:t>
              </a:r>
              <a:endParaRPr kumimoji="1" lang="ja-JP" altLang="en-US" sz="2800" dirty="0"/>
            </a:p>
          </p:txBody>
        </p:sp>
        <p:sp>
          <p:nvSpPr>
            <p:cNvPr id="44" name="爆発 2 43"/>
            <p:cNvSpPr/>
            <p:nvPr/>
          </p:nvSpPr>
          <p:spPr>
            <a:xfrm>
              <a:off x="8354958" y="5542160"/>
              <a:ext cx="1815387" cy="832179"/>
            </a:xfrm>
            <a:prstGeom prst="irregularSeal2">
              <a:avLst/>
            </a:prstGeom>
            <a:solidFill>
              <a:srgbClr val="FF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0162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grpSp>
        <p:nvGrpSpPr>
          <p:cNvPr id="4" name="グループ化 3"/>
          <p:cNvGrpSpPr/>
          <p:nvPr/>
        </p:nvGrpSpPr>
        <p:grpSpPr>
          <a:xfrm>
            <a:off x="547142" y="-5376"/>
            <a:ext cx="11137692" cy="6937082"/>
            <a:chOff x="876642" y="-36244"/>
            <a:chExt cx="11137692" cy="6937082"/>
          </a:xfrm>
        </p:grpSpPr>
        <p:sp>
          <p:nvSpPr>
            <p:cNvPr id="5" name="円/楕円 4"/>
            <p:cNvSpPr/>
            <p:nvPr/>
          </p:nvSpPr>
          <p:spPr>
            <a:xfrm>
              <a:off x="4356847" y="1792941"/>
              <a:ext cx="1165412" cy="7888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rot="2143003">
              <a:off x="2980234" y="2560171"/>
              <a:ext cx="1161329" cy="946029"/>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186249" y="-36244"/>
              <a:ext cx="9700053" cy="6937082"/>
            </a:xfrm>
            <a:prstGeom prst="rect">
              <a:avLst/>
            </a:prstGeom>
          </p:spPr>
        </p:pic>
        <p:sp>
          <p:nvSpPr>
            <p:cNvPr id="8" name="円/楕円 7"/>
            <p:cNvSpPr/>
            <p:nvPr/>
          </p:nvSpPr>
          <p:spPr>
            <a:xfrm>
              <a:off x="4570720" y="181510"/>
              <a:ext cx="972261" cy="3558746"/>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9273482" y="115507"/>
              <a:ext cx="972261" cy="3558746"/>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219604" y="4499452"/>
              <a:ext cx="6646753" cy="523220"/>
            </a:xfrm>
            <a:prstGeom prst="rect">
              <a:avLst/>
            </a:prstGeom>
            <a:noFill/>
          </p:spPr>
          <p:txBody>
            <a:bodyPr wrap="square" rtlCol="0">
              <a:spAutoFit/>
            </a:bodyPr>
            <a:lstStyle/>
            <a:p>
              <a:r>
                <a:rPr kumimoji="1" lang="en-US" altLang="ja-JP" sz="2800" dirty="0"/>
                <a:t>Z=Z</a:t>
              </a:r>
              <a:r>
                <a:rPr kumimoji="1" lang="en-US" altLang="ja-JP" sz="2800" baseline="-25000" dirty="0">
                  <a:sym typeface="Wingdings 2" panose="05020102010507070707" pitchFamily="18" charset="2"/>
                </a:rPr>
                <a:t></a:t>
              </a:r>
              <a:r>
                <a:rPr kumimoji="1" lang="en-US" altLang="ja-JP" sz="2800" dirty="0"/>
                <a:t>(=</a:t>
              </a:r>
              <a:r>
                <a:rPr lang="en-US" altLang="ja-JP" sz="2800" dirty="0"/>
                <a:t>Pop I</a:t>
              </a:r>
              <a:r>
                <a:rPr kumimoji="1" lang="en-US" altLang="ja-JP" sz="2800" dirty="0"/>
                <a:t>)</a:t>
              </a:r>
              <a:endParaRPr kumimoji="1" lang="ja-JP" altLang="en-US" sz="2800" dirty="0"/>
            </a:p>
          </p:txBody>
        </p:sp>
        <p:sp>
          <p:nvSpPr>
            <p:cNvPr id="11" name="テキスト ボックス 10"/>
            <p:cNvSpPr txBox="1"/>
            <p:nvPr/>
          </p:nvSpPr>
          <p:spPr>
            <a:xfrm>
              <a:off x="6564532" y="4495436"/>
              <a:ext cx="4183511" cy="523220"/>
            </a:xfrm>
            <a:prstGeom prst="rect">
              <a:avLst/>
            </a:prstGeom>
            <a:noFill/>
          </p:spPr>
          <p:txBody>
            <a:bodyPr wrap="square" rtlCol="0">
              <a:spAutoFit/>
            </a:bodyPr>
            <a:lstStyle/>
            <a:p>
              <a:r>
                <a:rPr kumimoji="1" lang="en-US" altLang="ja-JP" sz="2800" dirty="0"/>
                <a:t>Z=1/20Z</a:t>
              </a:r>
              <a:r>
                <a:rPr kumimoji="1" lang="en-US" altLang="ja-JP" sz="2800" baseline="-25000" dirty="0">
                  <a:sym typeface="Wingdings 2" panose="05020102010507070707" pitchFamily="18" charset="2"/>
                </a:rPr>
                <a:t></a:t>
              </a:r>
              <a:r>
                <a:rPr kumimoji="1" lang="en-US" altLang="ja-JP" sz="2800" dirty="0"/>
                <a:t>(=</a:t>
              </a:r>
              <a:r>
                <a:rPr lang="en-US" altLang="ja-JP" sz="2800" dirty="0"/>
                <a:t>Pop II</a:t>
              </a:r>
              <a:r>
                <a:rPr kumimoji="1" lang="en-US" altLang="ja-JP" sz="2800" dirty="0"/>
                <a:t>)</a:t>
              </a:r>
              <a:endParaRPr kumimoji="1" lang="ja-JP" altLang="en-US" sz="2800" dirty="0"/>
            </a:p>
          </p:txBody>
        </p:sp>
        <p:sp>
          <p:nvSpPr>
            <p:cNvPr id="12" name="テキスト ボックス 11"/>
            <p:cNvSpPr txBox="1"/>
            <p:nvPr/>
          </p:nvSpPr>
          <p:spPr>
            <a:xfrm>
              <a:off x="876642" y="5297080"/>
              <a:ext cx="11137692" cy="954107"/>
            </a:xfrm>
            <a:prstGeom prst="rect">
              <a:avLst/>
            </a:prstGeom>
            <a:noFill/>
          </p:spPr>
          <p:txBody>
            <a:bodyPr wrap="square" rtlCol="0">
              <a:spAutoFit/>
            </a:bodyPr>
            <a:lstStyle/>
            <a:p>
              <a:r>
                <a:rPr kumimoji="1" lang="en-US" altLang="ja-JP" sz="2800" dirty="0">
                  <a:solidFill>
                    <a:srgbClr val="FF0000"/>
                  </a:solidFill>
                </a:rPr>
                <a:t>All star evolve via a red giant </a:t>
              </a:r>
            </a:p>
            <a:p>
              <a:r>
                <a:rPr lang="en-US" altLang="ja-JP" sz="2800" dirty="0">
                  <a:solidFill>
                    <a:srgbClr val="FF0000"/>
                  </a:solidFill>
                </a:rPr>
                <a:t>Almost all binaries evolve via a similar evolution pass (common envelope)</a:t>
              </a:r>
              <a:endParaRPr kumimoji="1" lang="ja-JP" altLang="en-US" sz="2800" dirty="0">
                <a:solidFill>
                  <a:srgbClr val="FF0000"/>
                </a:solidFill>
              </a:endParaRPr>
            </a:p>
          </p:txBody>
        </p:sp>
      </p:grpSp>
    </p:spTree>
    <p:extLst>
      <p:ext uri="{BB962C8B-B14F-4D97-AF65-F5344CB8AC3E}">
        <p14:creationId xmlns:p14="http://schemas.microsoft.com/office/powerpoint/2010/main" val="50480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4414" y="133675"/>
            <a:ext cx="10515600" cy="1325563"/>
          </a:xfrm>
        </p:spPr>
        <p:txBody>
          <a:bodyPr/>
          <a:lstStyle/>
          <a:p>
            <a:r>
              <a:rPr lang="en-US" altLang="ja-JP" dirty="0"/>
              <a:t>Why Pop III binaries become 30Msun BH-BH</a:t>
            </a:r>
            <a:endParaRPr kumimoji="1" lang="ja-JP" altLang="en-US" dirty="0"/>
          </a:p>
        </p:txBody>
      </p:sp>
      <p:sp>
        <p:nvSpPr>
          <p:cNvPr id="3" name="コンテンツ プレースホルダー 2"/>
          <p:cNvSpPr>
            <a:spLocks noGrp="1"/>
          </p:cNvSpPr>
          <p:nvPr>
            <p:ph idx="1"/>
          </p:nvPr>
        </p:nvSpPr>
        <p:spPr>
          <a:xfrm>
            <a:off x="6032214" y="1459237"/>
            <a:ext cx="5969552" cy="4807091"/>
          </a:xfrm>
        </p:spPr>
        <p:txBody>
          <a:bodyPr>
            <a:normAutofit fontScale="92500" lnSpcReduction="20000"/>
          </a:bodyPr>
          <a:lstStyle/>
          <a:p>
            <a:r>
              <a:rPr kumimoji="1" lang="en-US" altLang="ja-JP" dirty="0"/>
              <a:t>M&gt;50Msun</a:t>
            </a:r>
            <a:r>
              <a:rPr kumimoji="1" lang="ja-JP" altLang="en-US" dirty="0"/>
              <a:t>　</a:t>
            </a:r>
            <a:r>
              <a:rPr lang="en-US" altLang="ja-JP" dirty="0">
                <a:solidFill>
                  <a:srgbClr val="FF0000"/>
                </a:solidFill>
              </a:rPr>
              <a:t>red</a:t>
            </a:r>
            <a:r>
              <a:rPr kumimoji="1" lang="en-US" altLang="ja-JP" dirty="0">
                <a:solidFill>
                  <a:srgbClr val="FF0000"/>
                </a:solidFill>
              </a:rPr>
              <a:t> giant</a:t>
            </a:r>
          </a:p>
          <a:p>
            <a:pPr marL="0" indent="0">
              <a:buNone/>
            </a:pPr>
            <a:r>
              <a:rPr lang="en-US" altLang="ja-JP" dirty="0"/>
              <a:t> </a:t>
            </a:r>
            <a:r>
              <a:rPr lang="ja-JP" altLang="en-US" dirty="0"/>
              <a:t>➝</a:t>
            </a:r>
            <a:r>
              <a:rPr lang="en-US" altLang="ja-JP" dirty="0"/>
              <a:t>Mass transfer is unstable</a:t>
            </a:r>
          </a:p>
          <a:p>
            <a:pPr marL="0" indent="0">
              <a:buNone/>
            </a:pPr>
            <a:r>
              <a:rPr lang="en-US" altLang="ja-JP" dirty="0"/>
              <a:t> </a:t>
            </a:r>
            <a:r>
              <a:rPr lang="ja-JP" altLang="en-US" dirty="0"/>
              <a:t>➝</a:t>
            </a:r>
            <a:r>
              <a:rPr lang="en-US" altLang="ja-JP" dirty="0">
                <a:solidFill>
                  <a:srgbClr val="FF0000"/>
                </a:solidFill>
              </a:rPr>
              <a:t>common envelope</a:t>
            </a:r>
          </a:p>
          <a:p>
            <a:pPr marL="0" indent="0">
              <a:buNone/>
            </a:pPr>
            <a:r>
              <a:rPr lang="en-US" altLang="ja-JP" dirty="0">
                <a:solidFill>
                  <a:srgbClr val="FF0000"/>
                </a:solidFill>
              </a:rPr>
              <a:t> </a:t>
            </a:r>
            <a:r>
              <a:rPr lang="ja-JP" altLang="en-US" dirty="0">
                <a:solidFill>
                  <a:srgbClr val="FF0000"/>
                </a:solidFill>
              </a:rPr>
              <a:t>➝</a:t>
            </a:r>
            <a:r>
              <a:rPr lang="en-US" altLang="ja-JP" dirty="0">
                <a:solidFill>
                  <a:srgbClr val="FF0000"/>
                </a:solidFill>
              </a:rPr>
              <a:t>1/3~1/2 of initial mass </a:t>
            </a:r>
          </a:p>
          <a:p>
            <a:pPr marL="0" indent="0">
              <a:buNone/>
            </a:pPr>
            <a:r>
              <a:rPr lang="en-US" altLang="ja-JP" dirty="0">
                <a:solidFill>
                  <a:srgbClr val="FF0000"/>
                </a:solidFill>
              </a:rPr>
              <a:t>     (~25-30Msun)</a:t>
            </a:r>
          </a:p>
          <a:p>
            <a:pPr marL="0" indent="0">
              <a:buNone/>
            </a:pPr>
            <a:endParaRPr kumimoji="1" lang="en-US" altLang="ja-JP" dirty="0">
              <a:solidFill>
                <a:srgbClr val="FF0000"/>
              </a:solidFill>
            </a:endParaRPr>
          </a:p>
          <a:p>
            <a:pPr marL="0" indent="0">
              <a:buNone/>
            </a:pPr>
            <a:endParaRPr kumimoji="1" lang="en-US" altLang="ja-JP" dirty="0">
              <a:solidFill>
                <a:srgbClr val="FF0000"/>
              </a:solidFill>
            </a:endParaRPr>
          </a:p>
          <a:p>
            <a:r>
              <a:rPr lang="en-US" altLang="ja-JP" dirty="0"/>
              <a:t>M&lt;50Msun</a:t>
            </a:r>
            <a:r>
              <a:rPr lang="ja-JP" altLang="en-US" dirty="0"/>
              <a:t> 　</a:t>
            </a:r>
            <a:r>
              <a:rPr lang="en-US" altLang="ja-JP" dirty="0">
                <a:solidFill>
                  <a:schemeClr val="accent1">
                    <a:lumMod val="50000"/>
                  </a:schemeClr>
                </a:solidFill>
              </a:rPr>
              <a:t>blue giant</a:t>
            </a:r>
          </a:p>
          <a:p>
            <a:pPr marL="0" indent="0">
              <a:buNone/>
            </a:pPr>
            <a:r>
              <a:rPr kumimoji="1" lang="en-US" altLang="ja-JP" dirty="0"/>
              <a:t> </a:t>
            </a:r>
            <a:r>
              <a:rPr kumimoji="1" lang="ja-JP" altLang="en-US" dirty="0"/>
              <a:t>➝</a:t>
            </a:r>
            <a:r>
              <a:rPr kumimoji="1" lang="en-US" altLang="ja-JP" dirty="0"/>
              <a:t>Mass</a:t>
            </a:r>
            <a:r>
              <a:rPr kumimoji="1" lang="ja-JP" altLang="en-US" dirty="0"/>
              <a:t> </a:t>
            </a:r>
            <a:r>
              <a:rPr kumimoji="1" lang="en-US" altLang="ja-JP" dirty="0"/>
              <a:t>transfer is stable</a:t>
            </a:r>
          </a:p>
          <a:p>
            <a:pPr marL="0" indent="0">
              <a:buNone/>
            </a:pPr>
            <a:r>
              <a:rPr lang="en-US" altLang="ja-JP" dirty="0">
                <a:solidFill>
                  <a:schemeClr val="accent1">
                    <a:lumMod val="50000"/>
                  </a:schemeClr>
                </a:solidFill>
              </a:rPr>
              <a:t> </a:t>
            </a:r>
            <a:r>
              <a:rPr lang="ja-JP" altLang="en-US" dirty="0">
                <a:solidFill>
                  <a:schemeClr val="accent1">
                    <a:lumMod val="50000"/>
                  </a:schemeClr>
                </a:solidFill>
              </a:rPr>
              <a:t>➝</a:t>
            </a:r>
            <a:r>
              <a:rPr lang="en-US" altLang="ja-JP" dirty="0">
                <a:solidFill>
                  <a:schemeClr val="accent1">
                    <a:lumMod val="50000"/>
                  </a:schemeClr>
                </a:solidFill>
              </a:rPr>
              <a:t>mass loss is not so effective</a:t>
            </a:r>
          </a:p>
          <a:p>
            <a:pPr marL="0" indent="0">
              <a:buNone/>
            </a:pPr>
            <a:r>
              <a:rPr kumimoji="1" lang="en-US" altLang="ja-JP" dirty="0">
                <a:solidFill>
                  <a:schemeClr val="accent1">
                    <a:lumMod val="50000"/>
                  </a:schemeClr>
                </a:solidFill>
              </a:rPr>
              <a:t> </a:t>
            </a:r>
            <a:r>
              <a:rPr lang="ja-JP" altLang="en-US" dirty="0">
                <a:solidFill>
                  <a:schemeClr val="accent1">
                    <a:lumMod val="50000"/>
                  </a:schemeClr>
                </a:solidFill>
              </a:rPr>
              <a:t>➝</a:t>
            </a:r>
            <a:r>
              <a:rPr lang="en-US" altLang="ja-JP" dirty="0">
                <a:solidFill>
                  <a:schemeClr val="accent1">
                    <a:lumMod val="50000"/>
                  </a:schemeClr>
                </a:solidFill>
              </a:rPr>
              <a:t>2/3~1 of initial mass (25-30Msun)</a:t>
            </a:r>
            <a:endParaRPr kumimoji="1" lang="en-US" altLang="ja-JP" dirty="0">
              <a:solidFill>
                <a:schemeClr val="accent1">
                  <a:lumMod val="50000"/>
                </a:schemeClr>
              </a:solidFill>
            </a:endParaRPr>
          </a:p>
          <a:p>
            <a:endParaRPr kumimoji="1" lang="ja-JP" altLang="en-US" dirty="0"/>
          </a:p>
        </p:txBody>
      </p:sp>
      <p:grpSp>
        <p:nvGrpSpPr>
          <p:cNvPr id="6" name="グループ化 5"/>
          <p:cNvGrpSpPr/>
          <p:nvPr/>
        </p:nvGrpSpPr>
        <p:grpSpPr>
          <a:xfrm>
            <a:off x="324281" y="1863470"/>
            <a:ext cx="5707933" cy="3884033"/>
            <a:chOff x="324281" y="1290935"/>
            <a:chExt cx="5707933" cy="3884033"/>
          </a:xfrm>
        </p:grpSpPr>
        <p:pic>
          <p:nvPicPr>
            <p:cNvPr id="4" name="図 3"/>
            <p:cNvPicPr>
              <a:picLocks noChangeAspect="1"/>
            </p:cNvPicPr>
            <p:nvPr/>
          </p:nvPicPr>
          <p:blipFill>
            <a:blip r:embed="rId3"/>
            <a:stretch>
              <a:fillRect/>
            </a:stretch>
          </p:blipFill>
          <p:spPr>
            <a:xfrm>
              <a:off x="324281" y="1300948"/>
              <a:ext cx="5516542" cy="3874020"/>
            </a:xfrm>
            <a:prstGeom prst="rect">
              <a:avLst/>
            </a:prstGeom>
          </p:spPr>
        </p:pic>
        <p:sp>
          <p:nvSpPr>
            <p:cNvPr id="15" name="円/楕円 14"/>
            <p:cNvSpPr/>
            <p:nvPr/>
          </p:nvSpPr>
          <p:spPr>
            <a:xfrm>
              <a:off x="4533900" y="1752600"/>
              <a:ext cx="1172876" cy="1045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183176" y="2548495"/>
              <a:ext cx="1024235" cy="1043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191891" y="1290935"/>
              <a:ext cx="1840323" cy="461665"/>
            </a:xfrm>
            <a:prstGeom prst="rect">
              <a:avLst/>
            </a:prstGeom>
            <a:noFill/>
          </p:spPr>
          <p:txBody>
            <a:bodyPr wrap="square" rtlCol="0">
              <a:spAutoFit/>
            </a:bodyPr>
            <a:lstStyle/>
            <a:p>
              <a:r>
                <a:rPr kumimoji="1" lang="en-US" altLang="ja-JP" sz="2400" dirty="0">
                  <a:solidFill>
                    <a:srgbClr val="FF0000"/>
                  </a:solidFill>
                </a:rPr>
                <a:t>Large radius</a:t>
              </a:r>
              <a:endParaRPr kumimoji="1" lang="ja-JP" altLang="en-US" sz="2400" dirty="0">
                <a:solidFill>
                  <a:srgbClr val="FF0000"/>
                </a:solidFill>
              </a:endParaRPr>
            </a:p>
          </p:txBody>
        </p:sp>
        <p:sp>
          <p:nvSpPr>
            <p:cNvPr id="18" name="テキスト ボックス 17"/>
            <p:cNvSpPr txBox="1"/>
            <p:nvPr/>
          </p:nvSpPr>
          <p:spPr>
            <a:xfrm>
              <a:off x="4231481" y="2820469"/>
              <a:ext cx="1638014" cy="830997"/>
            </a:xfrm>
            <a:prstGeom prst="rect">
              <a:avLst/>
            </a:prstGeom>
            <a:noFill/>
          </p:spPr>
          <p:txBody>
            <a:bodyPr wrap="square" rtlCol="0">
              <a:spAutoFit/>
            </a:bodyPr>
            <a:lstStyle/>
            <a:p>
              <a:r>
                <a:rPr kumimoji="1" lang="en-US" altLang="ja-JP" sz="2400" dirty="0">
                  <a:solidFill>
                    <a:srgbClr val="0070C0"/>
                  </a:solidFill>
                </a:rPr>
                <a:t>Small radius</a:t>
              </a:r>
              <a:endParaRPr kumimoji="1" lang="ja-JP" altLang="en-US" sz="2400" dirty="0">
                <a:solidFill>
                  <a:srgbClr val="0070C0"/>
                </a:solidFill>
              </a:endParaRPr>
            </a:p>
          </p:txBody>
        </p:sp>
      </p:grpSp>
      <p:sp>
        <p:nvSpPr>
          <p:cNvPr id="5" name="テキスト ボックス 4">
            <a:extLst>
              <a:ext uri="{FF2B5EF4-FFF2-40B4-BE49-F238E27FC236}">
                <a16:creationId xmlns:a16="http://schemas.microsoft.com/office/drawing/2014/main" xmlns="" id="{E6F25457-C468-45B8-B5A8-18D8FDBD9272}"/>
              </a:ext>
            </a:extLst>
          </p:cNvPr>
          <p:cNvSpPr txBox="1"/>
          <p:nvPr/>
        </p:nvSpPr>
        <p:spPr>
          <a:xfrm>
            <a:off x="1255594" y="5848066"/>
            <a:ext cx="3671248" cy="369332"/>
          </a:xfrm>
          <a:prstGeom prst="rect">
            <a:avLst/>
          </a:prstGeom>
          <a:noFill/>
        </p:spPr>
        <p:txBody>
          <a:bodyPr wrap="square" rtlCol="0">
            <a:spAutoFit/>
          </a:bodyPr>
          <a:lstStyle/>
          <a:p>
            <a:r>
              <a:rPr kumimoji="1" lang="en-US" altLang="ja-JP" dirty="0" err="1"/>
              <a:t>Marigo</a:t>
            </a:r>
            <a:r>
              <a:rPr kumimoji="1" lang="en-US" altLang="ja-JP" dirty="0"/>
              <a:t> et al. 2001</a:t>
            </a:r>
            <a:endParaRPr kumimoji="1" lang="ja-JP" altLang="en-US" dirty="0"/>
          </a:p>
        </p:txBody>
      </p:sp>
    </p:spTree>
    <p:extLst>
      <p:ext uri="{BB962C8B-B14F-4D97-AF65-F5344CB8AC3E}">
        <p14:creationId xmlns:p14="http://schemas.microsoft.com/office/powerpoint/2010/main" val="198253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8919" y="1124744"/>
            <a:ext cx="8820150" cy="5753100"/>
          </a:xfrm>
          <a:prstGeom prst="rect">
            <a:avLst/>
          </a:prstGeom>
        </p:spPr>
      </p:pic>
      <p:sp>
        <p:nvSpPr>
          <p:cNvPr id="10" name="円/楕円 9"/>
          <p:cNvSpPr/>
          <p:nvPr/>
        </p:nvSpPr>
        <p:spPr>
          <a:xfrm>
            <a:off x="5980560" y="2513124"/>
            <a:ext cx="945838" cy="100194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78400" y="1968500"/>
            <a:ext cx="1828800" cy="523220"/>
          </a:xfrm>
          <a:prstGeom prst="rect">
            <a:avLst/>
          </a:prstGeom>
          <a:noFill/>
        </p:spPr>
        <p:txBody>
          <a:bodyPr wrap="square" rtlCol="0">
            <a:spAutoFit/>
          </a:bodyPr>
          <a:lstStyle/>
          <a:p>
            <a:r>
              <a:rPr lang="en-US" altLang="ja-JP" sz="2800" b="1" dirty="0"/>
              <a:t>Z=0</a:t>
            </a:r>
            <a:endParaRPr kumimoji="1" lang="ja-JP" altLang="en-US" sz="2800" b="1" dirty="0"/>
          </a:p>
        </p:txBody>
      </p:sp>
      <p:sp>
        <p:nvSpPr>
          <p:cNvPr id="15" name="テキスト ボックス 14"/>
          <p:cNvSpPr txBox="1"/>
          <p:nvPr/>
        </p:nvSpPr>
        <p:spPr>
          <a:xfrm>
            <a:off x="2565400" y="4165600"/>
            <a:ext cx="2882900" cy="523220"/>
          </a:xfrm>
          <a:prstGeom prst="rect">
            <a:avLst/>
          </a:prstGeom>
          <a:noFill/>
        </p:spPr>
        <p:txBody>
          <a:bodyPr wrap="square" rtlCol="0">
            <a:spAutoFit/>
          </a:bodyPr>
          <a:lstStyle/>
          <a:p>
            <a:r>
              <a:rPr lang="en-US" altLang="ja-JP" sz="2800" b="1" dirty="0">
                <a:solidFill>
                  <a:srgbClr val="FF0000"/>
                </a:solidFill>
              </a:rPr>
              <a:t>Z=1/200Zsun</a:t>
            </a:r>
            <a:endParaRPr kumimoji="1" lang="ja-JP" altLang="en-US" sz="2800" b="1" dirty="0">
              <a:solidFill>
                <a:srgbClr val="FF0000"/>
              </a:solidFill>
            </a:endParaRPr>
          </a:p>
        </p:txBody>
      </p:sp>
      <p:sp>
        <p:nvSpPr>
          <p:cNvPr id="16" name="テキスト ボックス 15"/>
          <p:cNvSpPr txBox="1"/>
          <p:nvPr/>
        </p:nvSpPr>
        <p:spPr>
          <a:xfrm>
            <a:off x="1746119" y="4648061"/>
            <a:ext cx="2882900" cy="523220"/>
          </a:xfrm>
          <a:prstGeom prst="rect">
            <a:avLst/>
          </a:prstGeom>
          <a:noFill/>
        </p:spPr>
        <p:txBody>
          <a:bodyPr wrap="square" rtlCol="0">
            <a:spAutoFit/>
          </a:bodyPr>
          <a:lstStyle/>
          <a:p>
            <a:r>
              <a:rPr lang="en-US" altLang="ja-JP" sz="2800" b="1" dirty="0">
                <a:solidFill>
                  <a:srgbClr val="FF00FF"/>
                </a:solidFill>
              </a:rPr>
              <a:t>Z=1/20Zsun</a:t>
            </a:r>
            <a:endParaRPr kumimoji="1" lang="ja-JP" altLang="en-US" sz="2800" b="1" dirty="0">
              <a:solidFill>
                <a:srgbClr val="FF00FF"/>
              </a:solidFill>
            </a:endParaRPr>
          </a:p>
        </p:txBody>
      </p:sp>
      <p:sp>
        <p:nvSpPr>
          <p:cNvPr id="17" name="テキスト ボックス 16"/>
          <p:cNvSpPr txBox="1"/>
          <p:nvPr/>
        </p:nvSpPr>
        <p:spPr>
          <a:xfrm>
            <a:off x="2108200" y="5651500"/>
            <a:ext cx="1308100" cy="523220"/>
          </a:xfrm>
          <a:prstGeom prst="rect">
            <a:avLst/>
          </a:prstGeom>
          <a:noFill/>
        </p:spPr>
        <p:txBody>
          <a:bodyPr wrap="square" rtlCol="0">
            <a:spAutoFit/>
          </a:bodyPr>
          <a:lstStyle/>
          <a:p>
            <a:r>
              <a:rPr lang="en-US" altLang="ja-JP" sz="2800" b="1" dirty="0">
                <a:solidFill>
                  <a:srgbClr val="00B0F0"/>
                </a:solidFill>
              </a:rPr>
              <a:t>Z=</a:t>
            </a:r>
            <a:r>
              <a:rPr lang="en-US" altLang="ja-JP" sz="2800" b="1" dirty="0" err="1">
                <a:solidFill>
                  <a:srgbClr val="00B0F0"/>
                </a:solidFill>
              </a:rPr>
              <a:t>Zsun</a:t>
            </a:r>
            <a:endParaRPr kumimoji="1" lang="ja-JP" altLang="en-US" sz="2800" b="1" dirty="0">
              <a:solidFill>
                <a:srgbClr val="00B0F0"/>
              </a:solidFill>
            </a:endParaRPr>
          </a:p>
        </p:txBody>
      </p:sp>
      <p:sp>
        <p:nvSpPr>
          <p:cNvPr id="18" name="テキスト ボックス 17"/>
          <p:cNvSpPr txBox="1"/>
          <p:nvPr/>
        </p:nvSpPr>
        <p:spPr>
          <a:xfrm>
            <a:off x="7683500" y="6413500"/>
            <a:ext cx="2755900" cy="461665"/>
          </a:xfrm>
          <a:prstGeom prst="rect">
            <a:avLst/>
          </a:prstGeom>
          <a:noFill/>
        </p:spPr>
        <p:txBody>
          <a:bodyPr wrap="square" rtlCol="0">
            <a:spAutoFit/>
          </a:bodyPr>
          <a:lstStyle/>
          <a:p>
            <a:r>
              <a:rPr kumimoji="1" lang="en-US" altLang="ja-JP" sz="2400" dirty="0"/>
              <a:t>Total mass [</a:t>
            </a:r>
            <a:r>
              <a:rPr kumimoji="1" lang="en-US" altLang="ja-JP" sz="2400" dirty="0" err="1"/>
              <a:t>Msun</a:t>
            </a:r>
            <a:r>
              <a:rPr lang="en-US" altLang="ja-JP" sz="2400" dirty="0"/>
              <a:t>]</a:t>
            </a:r>
            <a:endParaRPr kumimoji="1" lang="ja-JP" altLang="en-US" sz="2400" dirty="0"/>
          </a:p>
        </p:txBody>
      </p:sp>
      <p:sp>
        <p:nvSpPr>
          <p:cNvPr id="19" name="テキスト ボックス 18"/>
          <p:cNvSpPr txBox="1"/>
          <p:nvPr/>
        </p:nvSpPr>
        <p:spPr>
          <a:xfrm>
            <a:off x="8839069" y="4165600"/>
            <a:ext cx="3110144" cy="2492990"/>
          </a:xfrm>
          <a:prstGeom prst="rect">
            <a:avLst/>
          </a:prstGeom>
          <a:noFill/>
        </p:spPr>
        <p:txBody>
          <a:bodyPr wrap="square" rtlCol="0">
            <a:spAutoFit/>
          </a:bodyPr>
          <a:lstStyle/>
          <a:p>
            <a:r>
              <a:rPr lang="en-US" altLang="ja-JP" sz="2600" dirty="0">
                <a:solidFill>
                  <a:srgbClr val="FF0000"/>
                </a:solidFill>
              </a:rPr>
              <a:t>These shapes have the influence of IMF</a:t>
            </a:r>
          </a:p>
          <a:p>
            <a:r>
              <a:rPr lang="en-US" altLang="ja-JP" sz="2600" dirty="0">
                <a:solidFill>
                  <a:srgbClr val="FF0000"/>
                </a:solidFill>
              </a:rPr>
              <a:t> </a:t>
            </a:r>
            <a:r>
              <a:rPr lang="en-US" altLang="ja-JP" sz="2600" dirty="0">
                <a:solidFill>
                  <a:schemeClr val="accent1"/>
                </a:solidFill>
              </a:rPr>
              <a:t>and the influence of stellar wind mass loss</a:t>
            </a:r>
          </a:p>
          <a:p>
            <a:endParaRPr lang="en-US" altLang="ja-JP" sz="2600" dirty="0">
              <a:solidFill>
                <a:srgbClr val="FF0000"/>
              </a:solidFill>
            </a:endParaRPr>
          </a:p>
          <a:p>
            <a:endParaRPr kumimoji="1" lang="ja-JP" altLang="en-US" sz="2600" dirty="0">
              <a:solidFill>
                <a:srgbClr val="FF0000"/>
              </a:solidFill>
            </a:endParaRPr>
          </a:p>
        </p:txBody>
      </p:sp>
      <p:sp>
        <p:nvSpPr>
          <p:cNvPr id="3" name="円/楕円 2"/>
          <p:cNvSpPr/>
          <p:nvPr/>
        </p:nvSpPr>
        <p:spPr>
          <a:xfrm rot="1880744">
            <a:off x="4197350" y="4905175"/>
            <a:ext cx="3860669" cy="1374120"/>
          </a:xfrm>
          <a:prstGeom prst="ellipse">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839069" y="2540536"/>
            <a:ext cx="2984631" cy="1815882"/>
          </a:xfrm>
          <a:prstGeom prst="rect">
            <a:avLst/>
          </a:prstGeom>
          <a:noFill/>
        </p:spPr>
        <p:txBody>
          <a:bodyPr wrap="square" rtlCol="0">
            <a:spAutoFit/>
          </a:bodyPr>
          <a:lstStyle/>
          <a:p>
            <a:r>
              <a:rPr kumimoji="1" lang="en-US" altLang="ja-JP" sz="2800" dirty="0"/>
              <a:t>This shape reflects the influence of Pop III stellar evolution</a:t>
            </a:r>
            <a:endParaRPr kumimoji="1" lang="ja-JP" altLang="en-US" sz="2800" dirty="0"/>
          </a:p>
        </p:txBody>
      </p:sp>
      <p:sp>
        <p:nvSpPr>
          <p:cNvPr id="5" name="円/楕円 4"/>
          <p:cNvSpPr/>
          <p:nvPr/>
        </p:nvSpPr>
        <p:spPr>
          <a:xfrm>
            <a:off x="4851400" y="4688820"/>
            <a:ext cx="787400" cy="205488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950" y="0"/>
            <a:ext cx="12484100" cy="1325563"/>
          </a:xfrm>
        </p:spPr>
        <p:txBody>
          <a:bodyPr/>
          <a:lstStyle/>
          <a:p>
            <a:pPr algn="ctr"/>
            <a:r>
              <a:rPr kumimoji="1" lang="en-US" altLang="ja-JP" dirty="0"/>
              <a:t>Total mass distribution of BBH </a:t>
            </a:r>
            <a:br>
              <a:rPr kumimoji="1" lang="en-US" altLang="ja-JP" dirty="0"/>
            </a:br>
            <a:r>
              <a:rPr kumimoji="1" lang="en-US" altLang="ja-JP" dirty="0"/>
              <a:t>which merge within the </a:t>
            </a:r>
            <a:r>
              <a:rPr lang="en-US" altLang="ja-JP" dirty="0"/>
              <a:t>H</a:t>
            </a:r>
            <a:r>
              <a:rPr kumimoji="1" lang="en-US" altLang="ja-JP" dirty="0"/>
              <a:t>ubble time</a:t>
            </a:r>
            <a:endParaRPr kumimoji="1" lang="ja-JP" altLang="en-US" dirty="0"/>
          </a:p>
        </p:txBody>
      </p:sp>
    </p:spTree>
    <p:extLst>
      <p:ext uri="{BB962C8B-B14F-4D97-AF65-F5344CB8AC3E}">
        <p14:creationId xmlns:p14="http://schemas.microsoft.com/office/powerpoint/2010/main" val="167711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A028E34-CDB5-4BAD-B716-1E98B06BD751}"/>
              </a:ext>
            </a:extLst>
          </p:cNvPr>
          <p:cNvSpPr>
            <a:spLocks noGrp="1"/>
          </p:cNvSpPr>
          <p:nvPr>
            <p:ph type="title"/>
          </p:nvPr>
        </p:nvSpPr>
        <p:spPr>
          <a:xfrm>
            <a:off x="6940295" y="1396289"/>
            <a:ext cx="4668257" cy="1325563"/>
          </a:xfrm>
        </p:spPr>
        <p:txBody>
          <a:bodyPr>
            <a:normAutofit/>
          </a:bodyPr>
          <a:lstStyle/>
          <a:p>
            <a:r>
              <a:rPr kumimoji="1" lang="en-US" altLang="ja-JP" dirty="0"/>
              <a:t>Self introduction</a:t>
            </a:r>
            <a:endParaRPr kumimoji="1" lang="ja-JP" altLang="en-US" dirty="0"/>
          </a:p>
        </p:txBody>
      </p:sp>
      <p:pic>
        <p:nvPicPr>
          <p:cNvPr id="6" name="図 5" descr="人, 屋内, 男, テーブル が含まれている画像&#10;&#10;自動的に生成された説明">
            <a:extLst>
              <a:ext uri="{FF2B5EF4-FFF2-40B4-BE49-F238E27FC236}">
                <a16:creationId xmlns:a16="http://schemas.microsoft.com/office/drawing/2014/main" xmlns="" id="{B6CC3D15-CE6B-4D0F-AE28-E8158DC4B7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876" r="5121" b="-4"/>
          <a:stretch/>
        </p:blipFill>
        <p:spPr>
          <a:xfrm>
            <a:off x="2962774" y="2816087"/>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図 3">
            <a:extLst>
              <a:ext uri="{FF2B5EF4-FFF2-40B4-BE49-F238E27FC236}">
                <a16:creationId xmlns:a16="http://schemas.microsoft.com/office/drawing/2014/main" xmlns="" id="{36EAC3EF-6799-490F-B064-7CC461AB99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042" b="4"/>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 name="図 7" descr="冷蔵庫 が含まれている画像&#10;&#10;自動的に生成された説明">
            <a:extLst>
              <a:ext uri="{FF2B5EF4-FFF2-40B4-BE49-F238E27FC236}">
                <a16:creationId xmlns:a16="http://schemas.microsoft.com/office/drawing/2014/main" xmlns="" id="{86AAE6DE-B4C8-4482-A3C7-26E87A089425}"/>
              </a:ext>
            </a:extLst>
          </p:cNvPr>
          <p:cNvPicPr>
            <a:picLocks noChangeAspect="1"/>
          </p:cNvPicPr>
          <p:nvPr/>
        </p:nvPicPr>
        <p:blipFill rotWithShape="1">
          <a:blip r:embed="rId4">
            <a:extLst>
              <a:ext uri="{28A0092B-C50C-407E-A947-70E740481C1C}">
                <a14:useLocalDpi xmlns:a14="http://schemas.microsoft.com/office/drawing/2010/main" val="0"/>
              </a:ext>
            </a:extLst>
          </a:blip>
          <a:srcRect l="13021" r="9786" b="3"/>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コンテンツ プレースホルダー 2">
            <a:extLst>
              <a:ext uri="{FF2B5EF4-FFF2-40B4-BE49-F238E27FC236}">
                <a16:creationId xmlns:a16="http://schemas.microsoft.com/office/drawing/2014/main" xmlns="" id="{7DCAB0A8-322D-4608-BDA3-940DEF786183}"/>
              </a:ext>
            </a:extLst>
          </p:cNvPr>
          <p:cNvSpPr>
            <a:spLocks noGrp="1"/>
          </p:cNvSpPr>
          <p:nvPr>
            <p:ph idx="1"/>
          </p:nvPr>
        </p:nvSpPr>
        <p:spPr>
          <a:xfrm>
            <a:off x="6096000" y="2496667"/>
            <a:ext cx="6226969" cy="4460723"/>
          </a:xfrm>
        </p:spPr>
        <p:txBody>
          <a:bodyPr anchor="t">
            <a:normAutofit/>
          </a:bodyPr>
          <a:lstStyle/>
          <a:p>
            <a:r>
              <a:rPr kumimoji="1" lang="en-US" altLang="ja-JP" dirty="0"/>
              <a:t>Hometown: Yamanashi</a:t>
            </a:r>
            <a:endParaRPr lang="en-US" altLang="ja-JP" dirty="0"/>
          </a:p>
          <a:p>
            <a:r>
              <a:rPr kumimoji="1" lang="en-US" altLang="ja-JP" dirty="0" err="1"/>
              <a:t>Ph.D</a:t>
            </a:r>
            <a:r>
              <a:rPr kumimoji="1" lang="en-US" altLang="ja-JP" dirty="0"/>
              <a:t> : Kyoto University TAP group.</a:t>
            </a:r>
          </a:p>
          <a:p>
            <a:r>
              <a:rPr lang="en-US" altLang="ja-JP" dirty="0"/>
              <a:t> ICRR (ICRR </a:t>
            </a:r>
            <a:r>
              <a:rPr lang="en-US" altLang="ja-JP" dirty="0" err="1"/>
              <a:t>PostDoc</a:t>
            </a:r>
            <a:r>
              <a:rPr lang="en-US" altLang="ja-JP" dirty="0"/>
              <a:t>. fellow)</a:t>
            </a:r>
          </a:p>
          <a:p>
            <a:pPr marL="0" indent="0">
              <a:buNone/>
            </a:pPr>
            <a:r>
              <a:rPr lang="en-US" altLang="ja-JP" dirty="0"/>
              <a:t>   </a:t>
            </a:r>
            <a:r>
              <a:rPr lang="ja-JP" altLang="en-US" dirty="0"/>
              <a:t>→</a:t>
            </a:r>
            <a:r>
              <a:rPr lang="en-US" altLang="ja-JP" dirty="0"/>
              <a:t>U.</a:t>
            </a:r>
            <a:r>
              <a:rPr lang="ja-JP" altLang="en-US" dirty="0"/>
              <a:t> </a:t>
            </a:r>
            <a:r>
              <a:rPr lang="en-US" altLang="ja-JP" dirty="0"/>
              <a:t>Tokyo Umeda lab.(JSPS </a:t>
            </a:r>
            <a:r>
              <a:rPr lang="en-US" altLang="ja-JP" dirty="0" err="1"/>
              <a:t>SPDfellow</a:t>
            </a:r>
            <a:r>
              <a:rPr lang="en-US" altLang="ja-JP" dirty="0"/>
              <a:t>)</a:t>
            </a:r>
          </a:p>
          <a:p>
            <a:pPr marL="0" indent="0">
              <a:buNone/>
            </a:pPr>
            <a:r>
              <a:rPr lang="en-US" altLang="ja-JP" dirty="0"/>
              <a:t>   </a:t>
            </a:r>
            <a:r>
              <a:rPr lang="ja-JP" altLang="en-US" dirty="0"/>
              <a:t>→</a:t>
            </a:r>
            <a:r>
              <a:rPr lang="en-US" altLang="ja-JP" dirty="0"/>
              <a:t>ICRR(Assistant Prof.)</a:t>
            </a:r>
          </a:p>
          <a:p>
            <a:r>
              <a:rPr lang="en-US" altLang="ja-JP" dirty="0"/>
              <a:t>My hobby: </a:t>
            </a:r>
            <a:r>
              <a:rPr lang="en-US" altLang="ja-JP" dirty="0" err="1"/>
              <a:t>Kobudo</a:t>
            </a:r>
            <a:r>
              <a:rPr lang="en-US" altLang="ja-JP" dirty="0"/>
              <a:t>, boardgame, </a:t>
            </a:r>
            <a:r>
              <a:rPr lang="en-US" altLang="ja-JP" dirty="0" err="1"/>
              <a:t>etc</a:t>
            </a:r>
            <a:endParaRPr lang="en-US" altLang="ja-JP" dirty="0"/>
          </a:p>
          <a:p>
            <a:r>
              <a:rPr lang="en-US" altLang="ja-JP" dirty="0"/>
              <a:t>My work : GW from first star remnants, binary evolution</a:t>
            </a:r>
          </a:p>
          <a:p>
            <a:endParaRPr kumimoji="1" lang="ja-JP" altLang="en-US" sz="1800" dirty="0"/>
          </a:p>
        </p:txBody>
      </p:sp>
    </p:spTree>
    <p:extLst>
      <p:ext uri="{BB962C8B-B14F-4D97-AF65-F5344CB8AC3E}">
        <p14:creationId xmlns:p14="http://schemas.microsoft.com/office/powerpoint/2010/main" val="3677722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7CF7FDE-8DF1-4402-A95C-1E8A1C66228C}"/>
              </a:ext>
            </a:extLst>
          </p:cNvPr>
          <p:cNvSpPr>
            <a:spLocks noGrp="1"/>
          </p:cNvSpPr>
          <p:nvPr>
            <p:ph type="title"/>
          </p:nvPr>
        </p:nvSpPr>
        <p:spPr/>
        <p:txBody>
          <a:bodyPr/>
          <a:lstStyle/>
          <a:p>
            <a:r>
              <a:rPr kumimoji="1" lang="en-US" altLang="ja-JP" dirty="0"/>
              <a:t>Transition from Pop III to Pop II</a:t>
            </a:r>
            <a:endParaRPr kumimoji="1" lang="ja-JP" altLang="en-US" dirty="0"/>
          </a:p>
        </p:txBody>
      </p:sp>
      <p:pic>
        <p:nvPicPr>
          <p:cNvPr id="10" name="図 9">
            <a:extLst>
              <a:ext uri="{FF2B5EF4-FFF2-40B4-BE49-F238E27FC236}">
                <a16:creationId xmlns:a16="http://schemas.microsoft.com/office/drawing/2014/main" xmlns="" id="{20844341-5FCD-40F8-A722-8308D6ADE40D}"/>
              </a:ext>
            </a:extLst>
          </p:cNvPr>
          <p:cNvPicPr>
            <a:picLocks noChangeAspect="1"/>
          </p:cNvPicPr>
          <p:nvPr/>
        </p:nvPicPr>
        <p:blipFill>
          <a:blip r:embed="rId2"/>
          <a:stretch>
            <a:fillRect/>
          </a:stretch>
        </p:blipFill>
        <p:spPr>
          <a:xfrm rot="5400000">
            <a:off x="3525308" y="-761763"/>
            <a:ext cx="5382779" cy="9416958"/>
          </a:xfrm>
          <a:prstGeom prst="rect">
            <a:avLst/>
          </a:prstGeom>
        </p:spPr>
      </p:pic>
      <p:sp>
        <p:nvSpPr>
          <p:cNvPr id="9" name="コンテンツ プレースホルダー 8">
            <a:extLst>
              <a:ext uri="{FF2B5EF4-FFF2-40B4-BE49-F238E27FC236}">
                <a16:creationId xmlns:a16="http://schemas.microsoft.com/office/drawing/2014/main" xmlns="" id="{79258013-FB63-4BB7-8283-F5E15D4B2378}"/>
              </a:ext>
            </a:extLst>
          </p:cNvPr>
          <p:cNvSpPr>
            <a:spLocks noGrp="1"/>
          </p:cNvSpPr>
          <p:nvPr>
            <p:ph idx="1"/>
          </p:nvPr>
        </p:nvSpPr>
        <p:spPr>
          <a:xfrm>
            <a:off x="2490715" y="6580957"/>
            <a:ext cx="8056729" cy="554086"/>
          </a:xfrm>
        </p:spPr>
        <p:txBody>
          <a:bodyPr>
            <a:normAutofit fontScale="77500" lnSpcReduction="20000"/>
          </a:bodyPr>
          <a:lstStyle/>
          <a:p>
            <a:pPr marL="0" indent="0">
              <a:buNone/>
            </a:pPr>
            <a:r>
              <a:rPr lang="en-US" altLang="ja-JP" dirty="0"/>
              <a:t>Maximum radius of 30Msun (</a:t>
            </a:r>
            <a:r>
              <a:rPr lang="en-US" altLang="ja-JP" dirty="0" err="1"/>
              <a:t>Tanikawa</a:t>
            </a:r>
            <a:r>
              <a:rPr lang="en-US" altLang="ja-JP" dirty="0"/>
              <a:t>, Yoshida, TK et al. in prep.)</a:t>
            </a:r>
            <a:endParaRPr lang="ja-JP" altLang="en-US" dirty="0"/>
          </a:p>
        </p:txBody>
      </p:sp>
    </p:spTree>
    <p:extLst>
      <p:ext uri="{BB962C8B-B14F-4D97-AF65-F5344CB8AC3E}">
        <p14:creationId xmlns:p14="http://schemas.microsoft.com/office/powerpoint/2010/main" val="365119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xmlns="" id="{EA8B2465-ED22-4217-809C-8EA64D0A96E4}"/>
              </a:ext>
            </a:extLst>
          </p:cNvPr>
          <p:cNvPicPr>
            <a:picLocks noGrp="1" noChangeAspect="1"/>
          </p:cNvPicPr>
          <p:nvPr>
            <p:ph idx="1"/>
          </p:nvPr>
        </p:nvPicPr>
        <p:blipFill>
          <a:blip r:embed="rId2"/>
          <a:stretch>
            <a:fillRect/>
          </a:stretch>
        </p:blipFill>
        <p:spPr>
          <a:xfrm>
            <a:off x="29208" y="835819"/>
            <a:ext cx="12162792" cy="5198846"/>
          </a:xfrm>
          <a:prstGeom prst="rect">
            <a:avLst/>
          </a:prstGeom>
        </p:spPr>
      </p:pic>
    </p:spTree>
    <p:extLst>
      <p:ext uri="{BB962C8B-B14F-4D97-AF65-F5344CB8AC3E}">
        <p14:creationId xmlns:p14="http://schemas.microsoft.com/office/powerpoint/2010/main" val="3344349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251"/>
            <a:ext cx="12307614" cy="1156145"/>
          </a:xfrm>
        </p:spPr>
        <p:txBody>
          <a:bodyPr>
            <a:normAutofit/>
          </a:bodyPr>
          <a:lstStyle/>
          <a:p>
            <a:pPr algn="ctr"/>
            <a:r>
              <a:rPr lang="en-US" altLang="ja-JP" dirty="0"/>
              <a:t>Pop III BBH remnants for gravitational wave</a:t>
            </a:r>
            <a:endParaRPr kumimoji="1" lang="ja-JP" altLang="en-US" dirty="0"/>
          </a:p>
        </p:txBody>
      </p:sp>
      <p:sp>
        <p:nvSpPr>
          <p:cNvPr id="3" name="コンテンツ プレースホルダー 2"/>
          <p:cNvSpPr>
            <a:spLocks noGrp="1"/>
          </p:cNvSpPr>
          <p:nvPr>
            <p:ph idx="1"/>
          </p:nvPr>
        </p:nvSpPr>
        <p:spPr>
          <a:xfrm>
            <a:off x="-1" y="2270511"/>
            <a:ext cx="8601995" cy="4735510"/>
          </a:xfrm>
        </p:spPr>
        <p:txBody>
          <a:bodyPr>
            <a:normAutofit/>
          </a:bodyPr>
          <a:lstStyle/>
          <a:p>
            <a:r>
              <a:rPr lang="en-US" altLang="ja-JP" sz="3600" dirty="0"/>
              <a:t>Pop III  stars were born and died </a:t>
            </a:r>
          </a:p>
          <a:p>
            <a:pPr marL="0" indent="0">
              <a:buNone/>
            </a:pPr>
            <a:r>
              <a:rPr lang="en-US" altLang="ja-JP" sz="3600" dirty="0"/>
              <a:t>   at z~10 (~13.3Gyrs ago).</a:t>
            </a:r>
          </a:p>
          <a:p>
            <a:r>
              <a:rPr lang="en-US" altLang="ja-JP" sz="3600" dirty="0"/>
              <a:t>The typical merger time of compact binaries   ~10</a:t>
            </a:r>
            <a:r>
              <a:rPr lang="en-US" altLang="ja-JP" sz="3600" baseline="30000" dirty="0"/>
              <a:t>8-10</a:t>
            </a:r>
            <a:r>
              <a:rPr lang="en-US" altLang="ja-JP" sz="3600" dirty="0"/>
              <a:t>yr</a:t>
            </a:r>
          </a:p>
          <a:p>
            <a:pPr marL="0" indent="0">
              <a:buNone/>
            </a:pPr>
            <a:r>
              <a:rPr lang="en-US" altLang="ja-JP" sz="3600" dirty="0"/>
              <a:t>   </a:t>
            </a:r>
            <a:r>
              <a:rPr lang="en-US" altLang="ja-JP" sz="3600" dirty="0" err="1"/>
              <a:t>dN</a:t>
            </a:r>
            <a:r>
              <a:rPr lang="en-US" altLang="ja-JP" sz="3600" dirty="0"/>
              <a:t>/dt</a:t>
            </a:r>
            <a:r>
              <a:rPr lang="ja-JP" altLang="en-US" sz="3600" dirty="0"/>
              <a:t>∝</a:t>
            </a:r>
            <a:r>
              <a:rPr lang="en-US" altLang="ja-JP" sz="3600" dirty="0"/>
              <a:t>t</a:t>
            </a:r>
            <a:r>
              <a:rPr lang="en-US" altLang="ja-JP" sz="3600" baseline="30000" dirty="0"/>
              <a:t>-1 </a:t>
            </a:r>
            <a:r>
              <a:rPr lang="en-US" altLang="ja-JP" sz="2000" dirty="0"/>
              <a:t>(Kinugawa et al .214, </a:t>
            </a:r>
            <a:r>
              <a:rPr lang="en-US" altLang="ja-JP" sz="2000" dirty="0" err="1"/>
              <a:t>Inayyoshi</a:t>
            </a:r>
            <a:r>
              <a:rPr lang="en-US" altLang="ja-JP" sz="2000" dirty="0"/>
              <a:t> et al. 2017)</a:t>
            </a:r>
          </a:p>
          <a:p>
            <a:r>
              <a:rPr lang="en-US" altLang="ja-JP" sz="3600" dirty="0"/>
              <a:t>We might see Pop III BBH at the present day. </a:t>
            </a:r>
          </a:p>
          <a:p>
            <a:endParaRPr kumimoji="1" lang="ja-JP" altLang="en-US" dirty="0"/>
          </a:p>
        </p:txBody>
      </p:sp>
      <p:pic>
        <p:nvPicPr>
          <p:cNvPr id="4" name="Picture 3"/>
          <p:cNvPicPr>
            <a:picLocks noChangeAspect="1" noChangeArrowheads="1"/>
          </p:cNvPicPr>
          <p:nvPr/>
        </p:nvPicPr>
        <p:blipFill>
          <a:blip r:embed="rId3" cstate="print"/>
          <a:srcRect/>
          <a:stretch>
            <a:fillRect/>
          </a:stretch>
        </p:blipFill>
        <p:spPr bwMode="auto">
          <a:xfrm>
            <a:off x="8893773" y="1124744"/>
            <a:ext cx="3171825" cy="5200278"/>
          </a:xfrm>
          <a:prstGeom prst="rect">
            <a:avLst/>
          </a:prstGeom>
          <a:noFill/>
          <a:ln w="9525">
            <a:noFill/>
            <a:miter lim="800000"/>
            <a:headEnd/>
            <a:tailEnd/>
          </a:ln>
        </p:spPr>
      </p:pic>
      <p:cxnSp>
        <p:nvCxnSpPr>
          <p:cNvPr id="5" name="直線矢印コネクタ 4"/>
          <p:cNvCxnSpPr/>
          <p:nvPr/>
        </p:nvCxnSpPr>
        <p:spPr>
          <a:xfrm>
            <a:off x="8717734" y="1484784"/>
            <a:ext cx="0" cy="489654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213678" y="6381328"/>
            <a:ext cx="864096" cy="461665"/>
          </a:xfrm>
          <a:prstGeom prst="rect">
            <a:avLst/>
          </a:prstGeom>
          <a:noFill/>
        </p:spPr>
        <p:txBody>
          <a:bodyPr wrap="square" rtlCol="0">
            <a:spAutoFit/>
          </a:bodyPr>
          <a:lstStyle/>
          <a:p>
            <a:r>
              <a:rPr kumimoji="1" lang="en-US" altLang="ja-JP" sz="2400" b="1" dirty="0"/>
              <a:t>time</a:t>
            </a:r>
            <a:endParaRPr kumimoji="1" lang="ja-JP" altLang="en-US" sz="2400" b="1" dirty="0"/>
          </a:p>
        </p:txBody>
      </p:sp>
      <p:sp>
        <p:nvSpPr>
          <p:cNvPr id="7" name="爆発 1 6"/>
          <p:cNvSpPr/>
          <p:nvPr/>
        </p:nvSpPr>
        <p:spPr>
          <a:xfrm>
            <a:off x="9221790" y="1124744"/>
            <a:ext cx="2592288" cy="86409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897147" y="1292128"/>
            <a:ext cx="1368152" cy="461665"/>
          </a:xfrm>
          <a:prstGeom prst="rect">
            <a:avLst/>
          </a:prstGeom>
          <a:noFill/>
        </p:spPr>
        <p:txBody>
          <a:bodyPr wrap="square" rtlCol="0">
            <a:spAutoFit/>
          </a:bodyPr>
          <a:lstStyle/>
          <a:p>
            <a:r>
              <a:rPr kumimoji="1" lang="en-US" altLang="ja-JP" sz="2400" dirty="0"/>
              <a:t>Big</a:t>
            </a:r>
            <a:r>
              <a:rPr lang="ja-JP" altLang="en-US" sz="2400" dirty="0"/>
              <a:t> </a:t>
            </a:r>
            <a:r>
              <a:rPr kumimoji="1" lang="en-US" altLang="ja-JP" sz="2400" dirty="0"/>
              <a:t>Bang</a:t>
            </a:r>
            <a:endParaRPr kumimoji="1" lang="ja-JP" altLang="en-US" sz="2400" dirty="0"/>
          </a:p>
        </p:txBody>
      </p:sp>
      <p:grpSp>
        <p:nvGrpSpPr>
          <p:cNvPr id="10" name="グループ化 9"/>
          <p:cNvGrpSpPr/>
          <p:nvPr/>
        </p:nvGrpSpPr>
        <p:grpSpPr>
          <a:xfrm>
            <a:off x="9941870" y="2420888"/>
            <a:ext cx="360040" cy="360040"/>
            <a:chOff x="3944103" y="5164292"/>
            <a:chExt cx="839047" cy="724565"/>
          </a:xfrm>
        </p:grpSpPr>
        <p:sp>
          <p:nvSpPr>
            <p:cNvPr id="11" name="円/楕円 10"/>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弧 12"/>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5" name="グループ化 14"/>
          <p:cNvGrpSpPr/>
          <p:nvPr/>
        </p:nvGrpSpPr>
        <p:grpSpPr>
          <a:xfrm>
            <a:off x="10589942" y="2492896"/>
            <a:ext cx="360040" cy="360040"/>
            <a:chOff x="3944103" y="5164292"/>
            <a:chExt cx="839047" cy="724565"/>
          </a:xfrm>
        </p:grpSpPr>
        <p:sp>
          <p:nvSpPr>
            <p:cNvPr id="16" name="円/楕円 15"/>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弧 17"/>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20" name="直線矢印コネクタ 19"/>
          <p:cNvCxnSpPr/>
          <p:nvPr/>
        </p:nvCxnSpPr>
        <p:spPr>
          <a:xfrm>
            <a:off x="10085886" y="2924944"/>
            <a:ext cx="0" cy="187220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0805966" y="3068960"/>
            <a:ext cx="0" cy="273630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爆発 1 21"/>
          <p:cNvSpPr/>
          <p:nvPr/>
        </p:nvSpPr>
        <p:spPr>
          <a:xfrm>
            <a:off x="9869862" y="4797152"/>
            <a:ext cx="504056" cy="432048"/>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爆発 1 22"/>
          <p:cNvSpPr/>
          <p:nvPr/>
        </p:nvSpPr>
        <p:spPr>
          <a:xfrm>
            <a:off x="10445926" y="5733256"/>
            <a:ext cx="864096" cy="57606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0877973" y="5328491"/>
            <a:ext cx="1152127" cy="461665"/>
          </a:xfrm>
          <a:prstGeom prst="rect">
            <a:avLst/>
          </a:prstGeom>
          <a:noFill/>
        </p:spPr>
        <p:txBody>
          <a:bodyPr wrap="square" rtlCol="0">
            <a:spAutoFit/>
          </a:bodyPr>
          <a:lstStyle/>
          <a:p>
            <a:r>
              <a:rPr lang="en-US" altLang="ja-JP" sz="2400" b="1" dirty="0">
                <a:solidFill>
                  <a:srgbClr val="FFFF00"/>
                </a:solidFill>
              </a:rPr>
              <a:t>merger</a:t>
            </a:r>
            <a:endParaRPr kumimoji="1" lang="ja-JP" altLang="en-US" sz="2400" b="1" dirty="0">
              <a:solidFill>
                <a:srgbClr val="FFFF00"/>
              </a:solidFill>
            </a:endParaRPr>
          </a:p>
        </p:txBody>
      </p:sp>
      <p:sp>
        <p:nvSpPr>
          <p:cNvPr id="25" name="テキスト ボックス 24"/>
          <p:cNvSpPr txBox="1"/>
          <p:nvPr/>
        </p:nvSpPr>
        <p:spPr>
          <a:xfrm>
            <a:off x="9437814" y="5157192"/>
            <a:ext cx="1296144" cy="461665"/>
          </a:xfrm>
          <a:prstGeom prst="rect">
            <a:avLst/>
          </a:prstGeom>
          <a:noFill/>
        </p:spPr>
        <p:txBody>
          <a:bodyPr wrap="square" rtlCol="0">
            <a:spAutoFit/>
          </a:bodyPr>
          <a:lstStyle/>
          <a:p>
            <a:r>
              <a:rPr lang="en-US" altLang="ja-JP" sz="2400" b="1" dirty="0">
                <a:solidFill>
                  <a:srgbClr val="FFFF00"/>
                </a:solidFill>
              </a:rPr>
              <a:t>merger</a:t>
            </a:r>
            <a:endParaRPr kumimoji="1" lang="ja-JP" altLang="en-US" sz="2400" b="1" dirty="0">
              <a:solidFill>
                <a:srgbClr val="FFFF00"/>
              </a:solidFill>
            </a:endParaRPr>
          </a:p>
        </p:txBody>
      </p:sp>
      <p:sp>
        <p:nvSpPr>
          <p:cNvPr id="26" name="テキスト ボックス 25"/>
          <p:cNvSpPr txBox="1"/>
          <p:nvPr/>
        </p:nvSpPr>
        <p:spPr>
          <a:xfrm>
            <a:off x="9149782" y="6334780"/>
            <a:ext cx="2915816" cy="523220"/>
          </a:xfrm>
          <a:prstGeom prst="rect">
            <a:avLst/>
          </a:prstGeom>
          <a:noFill/>
        </p:spPr>
        <p:txBody>
          <a:bodyPr wrap="square" rtlCol="0">
            <a:spAutoFit/>
          </a:bodyPr>
          <a:lstStyle/>
          <a:p>
            <a:r>
              <a:rPr kumimoji="1" lang="en-US" altLang="ja-JP" sz="1400" dirty="0" err="1"/>
              <a:t>Djorgovski</a:t>
            </a:r>
            <a:r>
              <a:rPr kumimoji="1" lang="en-US" altLang="ja-JP" sz="1400" dirty="0"/>
              <a:t> et </a:t>
            </a:r>
            <a:r>
              <a:rPr kumimoji="1" lang="en-US" altLang="ja-JP" sz="1400" dirty="0" err="1"/>
              <a:t>al.&amp;Degital</a:t>
            </a:r>
            <a:r>
              <a:rPr kumimoji="1" lang="en-US" altLang="ja-JP" sz="1400" dirty="0"/>
              <a:t> Media Center</a:t>
            </a:r>
            <a:endParaRPr kumimoji="1" lang="ja-JP" altLang="en-US" sz="1400" dirty="0"/>
          </a:p>
        </p:txBody>
      </p:sp>
      <p:grpSp>
        <p:nvGrpSpPr>
          <p:cNvPr id="29" name="グループ化 28"/>
          <p:cNvGrpSpPr/>
          <p:nvPr/>
        </p:nvGrpSpPr>
        <p:grpSpPr>
          <a:xfrm>
            <a:off x="9099994" y="4531484"/>
            <a:ext cx="360040" cy="360040"/>
            <a:chOff x="3944103" y="5164292"/>
            <a:chExt cx="839047" cy="724565"/>
          </a:xfrm>
        </p:grpSpPr>
        <p:sp>
          <p:nvSpPr>
            <p:cNvPr id="30" name="円/楕円 29"/>
            <p:cNvSpPr/>
            <p:nvPr/>
          </p:nvSpPr>
          <p:spPr>
            <a:xfrm>
              <a:off x="452884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3952836" y="5434156"/>
              <a:ext cx="220575" cy="180592"/>
            </a:xfrm>
            <a:prstGeom prst="ellipse">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弧 31"/>
            <p:cNvSpPr/>
            <p:nvPr/>
          </p:nvSpPr>
          <p:spPr>
            <a:xfrm>
              <a:off x="3944103" y="5164292"/>
              <a:ext cx="716827" cy="418926"/>
            </a:xfrm>
            <a:prstGeom prst="arc">
              <a:avLst/>
            </a:prstGeom>
            <a:ln w="2857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円弧 32"/>
            <p:cNvSpPr/>
            <p:nvPr/>
          </p:nvSpPr>
          <p:spPr>
            <a:xfrm rot="10800000">
              <a:off x="4066323" y="5431846"/>
              <a:ext cx="716827" cy="457011"/>
            </a:xfrm>
            <a:prstGeom prst="arc">
              <a:avLst/>
            </a:prstGeom>
            <a:ln w="28575" cmpd="sng">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34" name="直線矢印コネクタ 33"/>
          <p:cNvCxnSpPr/>
          <p:nvPr/>
        </p:nvCxnSpPr>
        <p:spPr>
          <a:xfrm flipH="1">
            <a:off x="9322630" y="5024474"/>
            <a:ext cx="1826" cy="92964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爆発 1 35"/>
          <p:cNvSpPr/>
          <p:nvPr/>
        </p:nvSpPr>
        <p:spPr>
          <a:xfrm>
            <a:off x="9098883" y="5827183"/>
            <a:ext cx="504056" cy="432048"/>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4856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7940" y="145034"/>
            <a:ext cx="10515600" cy="938382"/>
          </a:xfrm>
        </p:spPr>
        <p:txBody>
          <a:bodyPr>
            <a:normAutofit/>
          </a:bodyPr>
          <a:lstStyle/>
          <a:p>
            <a:pPr algn="ctr"/>
            <a:r>
              <a:rPr lang="en-US" altLang="ja-JP" dirty="0">
                <a:solidFill>
                  <a:srgbClr val="FF0000"/>
                </a:solidFill>
              </a:rPr>
              <a:t>Results in Kinugawa et al. 2014</a:t>
            </a:r>
            <a:endParaRPr kumimoji="1" lang="ja-JP" altLang="en-US" dirty="0">
              <a:solidFill>
                <a:srgbClr val="FF0000"/>
              </a:solidFill>
            </a:endParaRPr>
          </a:p>
        </p:txBody>
      </p:sp>
      <p:sp>
        <p:nvSpPr>
          <p:cNvPr id="3" name="コンテンツ プレースホルダー 2"/>
          <p:cNvSpPr>
            <a:spLocks noGrp="1"/>
          </p:cNvSpPr>
          <p:nvPr>
            <p:ph idx="1"/>
          </p:nvPr>
        </p:nvSpPr>
        <p:spPr>
          <a:xfrm>
            <a:off x="2054441" y="4546143"/>
            <a:ext cx="9122640" cy="4351338"/>
          </a:xfrm>
        </p:spPr>
        <p:txBody>
          <a:bodyPr/>
          <a:lstStyle/>
          <a:p>
            <a:r>
              <a:rPr lang="en-US" altLang="ja-JP" sz="3600" u="heavy" dirty="0">
                <a:uFill>
                  <a:solidFill>
                    <a:srgbClr val="FF0000"/>
                  </a:solidFill>
                </a:uFill>
              </a:rPr>
              <a:t>A lot of Pop III BH-BH binaries form and merge within Hubble time</a:t>
            </a:r>
          </a:p>
          <a:p>
            <a:pPr marL="0" indent="0">
              <a:buNone/>
            </a:pPr>
            <a:endParaRPr lang="en-US" altLang="ja-JP" sz="3600" u="heavy" dirty="0">
              <a:uFill>
                <a:solidFill>
                  <a:srgbClr val="FF0000"/>
                </a:solidFill>
              </a:uFill>
            </a:endParaRPr>
          </a:p>
          <a:p>
            <a:endParaRPr kumimoji="1" lang="ja-JP" altLang="en-US" dirty="0"/>
          </a:p>
        </p:txBody>
      </p:sp>
      <p:sp>
        <p:nvSpPr>
          <p:cNvPr id="6" name="テキスト ボックス 5"/>
          <p:cNvSpPr txBox="1"/>
          <p:nvPr/>
        </p:nvSpPr>
        <p:spPr>
          <a:xfrm>
            <a:off x="1264595" y="1019227"/>
            <a:ext cx="10735248" cy="1077218"/>
          </a:xfrm>
          <a:prstGeom prst="rect">
            <a:avLst/>
          </a:prstGeom>
          <a:noFill/>
        </p:spPr>
        <p:txBody>
          <a:bodyPr wrap="square" rtlCol="0">
            <a:spAutoFit/>
          </a:bodyPr>
          <a:lstStyle/>
          <a:p>
            <a:r>
              <a:rPr lang="en-US" altLang="ja-JP" sz="3200" dirty="0"/>
              <a:t>The numbers of the compact binaries which merge within </a:t>
            </a:r>
          </a:p>
          <a:p>
            <a:r>
              <a:rPr lang="en-US" altLang="ja-JP" sz="3200" dirty="0"/>
              <a:t>Hubble time for 10</a:t>
            </a:r>
            <a:r>
              <a:rPr lang="en-US" altLang="ja-JP" sz="3200" baseline="30000" dirty="0"/>
              <a:t>6</a:t>
            </a:r>
            <a:r>
              <a:rPr lang="en-US" altLang="ja-JP" sz="3200" dirty="0"/>
              <a:t> binaries (Kinugawa et al. 2014,2016)</a:t>
            </a:r>
          </a:p>
        </p:txBody>
      </p:sp>
      <p:grpSp>
        <p:nvGrpSpPr>
          <p:cNvPr id="9" name="グループ化 8"/>
          <p:cNvGrpSpPr/>
          <p:nvPr/>
        </p:nvGrpSpPr>
        <p:grpSpPr>
          <a:xfrm>
            <a:off x="2200275" y="2403344"/>
            <a:ext cx="4943151" cy="1844806"/>
            <a:chOff x="4848150" y="2704639"/>
            <a:chExt cx="2506995" cy="916861"/>
          </a:xfrm>
        </p:grpSpPr>
        <p:pic>
          <p:nvPicPr>
            <p:cNvPr id="7" name="図 6"/>
            <p:cNvPicPr>
              <a:picLocks noChangeAspect="1"/>
            </p:cNvPicPr>
            <p:nvPr/>
          </p:nvPicPr>
          <p:blipFill>
            <a:blip r:embed="rId3"/>
            <a:stretch>
              <a:fillRect/>
            </a:stretch>
          </p:blipFill>
          <p:spPr>
            <a:xfrm>
              <a:off x="4859445" y="3236500"/>
              <a:ext cx="2495700" cy="385000"/>
            </a:xfrm>
            <a:prstGeom prst="rect">
              <a:avLst/>
            </a:prstGeom>
          </p:spPr>
        </p:pic>
        <p:pic>
          <p:nvPicPr>
            <p:cNvPr id="8" name="図 7"/>
            <p:cNvPicPr>
              <a:picLocks noChangeAspect="1"/>
            </p:cNvPicPr>
            <p:nvPr/>
          </p:nvPicPr>
          <p:blipFill>
            <a:blip r:embed="rId4"/>
            <a:stretch>
              <a:fillRect/>
            </a:stretch>
          </p:blipFill>
          <p:spPr>
            <a:xfrm>
              <a:off x="4848150" y="2704639"/>
              <a:ext cx="2495700" cy="456500"/>
            </a:xfrm>
            <a:prstGeom prst="rect">
              <a:avLst/>
            </a:prstGeom>
          </p:spPr>
        </p:pic>
      </p:grpSp>
      <p:sp>
        <p:nvSpPr>
          <p:cNvPr id="4" name="テキスト ボックス 3"/>
          <p:cNvSpPr txBox="1"/>
          <p:nvPr/>
        </p:nvSpPr>
        <p:spPr>
          <a:xfrm>
            <a:off x="7669988" y="3028906"/>
            <a:ext cx="3633552" cy="584775"/>
          </a:xfrm>
          <a:prstGeom prst="rect">
            <a:avLst/>
          </a:prstGeom>
          <a:noFill/>
        </p:spPr>
        <p:txBody>
          <a:bodyPr wrap="square" rtlCol="0">
            <a:spAutoFit/>
          </a:bodyPr>
          <a:lstStyle/>
          <a:p>
            <a:r>
              <a:rPr lang="en-US" altLang="ja-JP" sz="3200" dirty="0"/>
              <a:t>Our</a:t>
            </a:r>
            <a:r>
              <a:rPr lang="ja-JP" altLang="en-US" sz="3200" dirty="0"/>
              <a:t> </a:t>
            </a:r>
            <a:r>
              <a:rPr lang="en-US" altLang="ja-JP" sz="3200" dirty="0"/>
              <a:t>standard</a:t>
            </a:r>
            <a:r>
              <a:rPr lang="ja-JP" altLang="en-US" sz="3200" dirty="0"/>
              <a:t> </a:t>
            </a:r>
            <a:r>
              <a:rPr lang="en-US" altLang="ja-JP" sz="3200" dirty="0"/>
              <a:t>model</a:t>
            </a:r>
            <a:endParaRPr kumimoji="1" lang="ja-JP" altLang="en-US" sz="3200" dirty="0"/>
          </a:p>
        </p:txBody>
      </p:sp>
      <p:sp>
        <p:nvSpPr>
          <p:cNvPr id="10" name="正方形/長方形 9"/>
          <p:cNvSpPr/>
          <p:nvPr/>
        </p:nvSpPr>
        <p:spPr>
          <a:xfrm>
            <a:off x="1857375" y="2171008"/>
            <a:ext cx="3248025" cy="21723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630484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9"/>
          <p:cNvSpPr>
            <a:spLocks noGrp="1"/>
          </p:cNvSpPr>
          <p:nvPr>
            <p:ph idx="1"/>
          </p:nvPr>
        </p:nvSpPr>
        <p:spPr>
          <a:xfrm>
            <a:off x="-2318" y="1289014"/>
            <a:ext cx="6070888" cy="4351338"/>
          </a:xfrm>
        </p:spPr>
        <p:txBody>
          <a:bodyPr>
            <a:normAutofit/>
          </a:bodyPr>
          <a:lstStyle/>
          <a:p>
            <a:pPr marL="0" indent="0">
              <a:buNone/>
            </a:pPr>
            <a:r>
              <a:rPr kumimoji="1" lang="en-US" altLang="ja-JP" dirty="0"/>
              <a:t>In order to calculate merger rate,</a:t>
            </a:r>
          </a:p>
          <a:p>
            <a:pPr marL="0" indent="0">
              <a:buNone/>
            </a:pPr>
            <a:r>
              <a:rPr lang="en-US" altLang="ja-JP" dirty="0"/>
              <a:t>w</a:t>
            </a:r>
            <a:r>
              <a:rPr kumimoji="1" lang="en-US" altLang="ja-JP" dirty="0"/>
              <a:t>e need to know</a:t>
            </a:r>
          </a:p>
          <a:p>
            <a:pPr marL="0" indent="0">
              <a:buNone/>
            </a:pPr>
            <a:r>
              <a:rPr lang="en-US" altLang="ja-JP" dirty="0"/>
              <a:t>   </a:t>
            </a:r>
            <a:r>
              <a:rPr lang="ja-JP" altLang="en-US" dirty="0"/>
              <a:t>・</a:t>
            </a:r>
            <a:r>
              <a:rPr lang="en-US" altLang="ja-JP" dirty="0"/>
              <a:t>When were Pop III stars born?</a:t>
            </a:r>
          </a:p>
          <a:p>
            <a:pPr marL="0" indent="0">
              <a:buNone/>
            </a:pPr>
            <a:r>
              <a:rPr kumimoji="1" lang="en-US" altLang="ja-JP" dirty="0"/>
              <a:t>   </a:t>
            </a:r>
            <a:r>
              <a:rPr kumimoji="1" lang="ja-JP" altLang="en-US" dirty="0"/>
              <a:t>・</a:t>
            </a:r>
            <a:r>
              <a:rPr kumimoji="1" lang="en-US" altLang="ja-JP" dirty="0"/>
              <a:t>How</a:t>
            </a:r>
            <a:r>
              <a:rPr kumimoji="1" lang="ja-JP" altLang="en-US" dirty="0"/>
              <a:t> </a:t>
            </a:r>
            <a:r>
              <a:rPr kumimoji="1" lang="en-US" altLang="ja-JP" dirty="0"/>
              <a:t>many</a:t>
            </a:r>
            <a:r>
              <a:rPr kumimoji="1" lang="ja-JP" altLang="en-US" dirty="0"/>
              <a:t> </a:t>
            </a:r>
            <a:r>
              <a:rPr kumimoji="1" lang="en-US" altLang="ja-JP" dirty="0"/>
              <a:t>were Pop</a:t>
            </a:r>
            <a:r>
              <a:rPr kumimoji="1" lang="ja-JP" altLang="en-US" dirty="0"/>
              <a:t> </a:t>
            </a:r>
            <a:r>
              <a:rPr kumimoji="1" lang="en-US" altLang="ja-JP" dirty="0"/>
              <a:t>III</a:t>
            </a:r>
            <a:r>
              <a:rPr kumimoji="1" lang="ja-JP" altLang="en-US" dirty="0"/>
              <a:t> </a:t>
            </a:r>
            <a:r>
              <a:rPr kumimoji="1" lang="en-US" altLang="ja-JP" dirty="0"/>
              <a:t>stars born?</a:t>
            </a:r>
          </a:p>
          <a:p>
            <a:pPr marL="0" indent="0">
              <a:buNone/>
            </a:pPr>
            <a:r>
              <a:rPr lang="ja-JP" altLang="en-US" dirty="0"/>
              <a:t>⇒</a:t>
            </a:r>
            <a:r>
              <a:rPr kumimoji="1" lang="en-US" altLang="ja-JP" dirty="0"/>
              <a:t>Star formation rate</a:t>
            </a:r>
          </a:p>
          <a:p>
            <a:pPr marL="0" indent="0">
              <a:buNone/>
            </a:pPr>
            <a:r>
              <a:rPr kumimoji="1" lang="en-US" altLang="ja-JP" dirty="0"/>
              <a:t>We adopt </a:t>
            </a:r>
            <a:r>
              <a:rPr lang="en-US" altLang="ja-JP" dirty="0"/>
              <a:t>the</a:t>
            </a:r>
            <a:r>
              <a:rPr kumimoji="1" lang="en-US" altLang="ja-JP" dirty="0"/>
              <a:t> Pop III SFR</a:t>
            </a:r>
            <a:r>
              <a:rPr lang="ja-JP" altLang="en-US" dirty="0"/>
              <a:t> </a:t>
            </a:r>
            <a:endParaRPr lang="en-US" altLang="ja-JP" dirty="0"/>
          </a:p>
          <a:p>
            <a:pPr marL="0" indent="0">
              <a:buNone/>
            </a:pPr>
            <a:r>
              <a:rPr lang="en-US" altLang="ja-JP" sz="1800" dirty="0"/>
              <a:t> </a:t>
            </a:r>
            <a:r>
              <a:rPr lang="en-US" altLang="ja-JP" sz="2400" dirty="0"/>
              <a:t>by de Souza et al. 2011</a:t>
            </a:r>
            <a:endParaRPr kumimoji="1" lang="en-US" altLang="ja-JP" sz="1800" dirty="0"/>
          </a:p>
        </p:txBody>
      </p:sp>
      <p:sp>
        <p:nvSpPr>
          <p:cNvPr id="2" name="タイトル 1"/>
          <p:cNvSpPr>
            <a:spLocks noGrp="1"/>
          </p:cNvSpPr>
          <p:nvPr>
            <p:ph type="title"/>
          </p:nvPr>
        </p:nvSpPr>
        <p:spPr>
          <a:xfrm>
            <a:off x="838200" y="11933"/>
            <a:ext cx="10515600" cy="828136"/>
          </a:xfrm>
        </p:spPr>
        <p:txBody>
          <a:bodyPr/>
          <a:lstStyle/>
          <a:p>
            <a:pPr algn="ctr"/>
            <a:r>
              <a:rPr kumimoji="1" lang="en-US" altLang="ja-JP" dirty="0">
                <a:solidFill>
                  <a:srgbClr val="FF0000"/>
                </a:solidFill>
              </a:rPr>
              <a:t>The star formation rate of Pop III </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7" name="テキスト ボックス 6"/>
              <p:cNvSpPr txBox="1"/>
              <p:nvPr/>
            </p:nvSpPr>
            <p:spPr>
              <a:xfrm>
                <a:off x="504920" y="4956657"/>
                <a:ext cx="5013252" cy="571247"/>
              </a:xfrm>
              <a:prstGeom prst="rect">
                <a:avLst/>
              </a:prstGeom>
              <a:noFill/>
            </p:spPr>
            <p:txBody>
              <a:bodyPr wrap="square" rtlCol="0">
                <a:spAutoFit/>
              </a:bodyPr>
              <a:lstStyle/>
              <a:p>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𝑆𝐹𝑅</m:t>
                        </m:r>
                      </m:e>
                      <m:sub>
                        <m:r>
                          <a:rPr kumimoji="1" lang="en-US" altLang="ja-JP" sz="2800" b="0" i="1" smtClean="0">
                            <a:latin typeface="Cambria Math" panose="02040503050406030204" pitchFamily="18" charset="0"/>
                          </a:rPr>
                          <m:t>𝑝𝑒𝑎𝑘</m:t>
                        </m:r>
                      </m:sub>
                    </m:sSub>
                    <m:r>
                      <a:rPr kumimoji="1" lang="en-US" altLang="ja-JP" sz="2800" b="0" i="1" smtClean="0">
                        <a:latin typeface="Cambria Math" panose="02040503050406030204" pitchFamily="18" charset="0"/>
                      </a:rPr>
                      <m:t>~</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10</m:t>
                        </m:r>
                      </m:e>
                      <m:sup>
                        <m:r>
                          <a:rPr kumimoji="1" lang="en-US" altLang="ja-JP" sz="2800" b="0" i="1" smtClean="0">
                            <a:latin typeface="Cambria Math" panose="02040503050406030204" pitchFamily="18" charset="0"/>
                          </a:rPr>
                          <m:t>−2.5</m:t>
                        </m:r>
                      </m:sup>
                    </m:sSup>
                  </m:oMath>
                </a14:m>
                <a:r>
                  <a:rPr kumimoji="1" lang="en-US" altLang="ja-JP" sz="2800" dirty="0"/>
                  <a:t> [M</a:t>
                </a:r>
                <a:r>
                  <a:rPr kumimoji="1" lang="en-US" altLang="ja-JP" sz="2800" baseline="-25000" dirty="0">
                    <a:sym typeface="Wingdings 2" panose="05020102010507070707" pitchFamily="18" charset="2"/>
                  </a:rPr>
                  <a:t></a:t>
                </a:r>
                <a:r>
                  <a:rPr kumimoji="1" lang="en-US" altLang="ja-JP" sz="2800" dirty="0"/>
                  <a:t> yr</a:t>
                </a:r>
                <a:r>
                  <a:rPr kumimoji="1" lang="en-US" altLang="ja-JP" sz="2800" baseline="30000" dirty="0"/>
                  <a:t>-1</a:t>
                </a:r>
                <a:r>
                  <a:rPr kumimoji="1" lang="en-US" altLang="ja-JP" sz="2800" dirty="0"/>
                  <a:t> Mpc</a:t>
                </a:r>
                <a:r>
                  <a:rPr kumimoji="1" lang="en-US" altLang="ja-JP" sz="2800" baseline="30000" dirty="0"/>
                  <a:t>-3</a:t>
                </a:r>
                <a:r>
                  <a:rPr kumimoji="1" lang="en-US" altLang="ja-JP" sz="2800" dirty="0"/>
                  <a:t>]</a:t>
                </a: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04920" y="4956657"/>
                <a:ext cx="5013252" cy="571247"/>
              </a:xfrm>
              <a:prstGeom prst="rect">
                <a:avLst/>
              </a:prstGeom>
              <a:blipFill rotWithShape="0">
                <a:blip r:embed="rId2"/>
                <a:stretch>
                  <a:fillRect t="-6383" r="-1338" b="-24468"/>
                </a:stretch>
              </a:blipFill>
            </p:spPr>
            <p:txBody>
              <a:bodyPr/>
              <a:lstStyle/>
              <a:p>
                <a:r>
                  <a:rPr lang="ja-JP" altLang="en-US">
                    <a:noFill/>
                  </a:rPr>
                  <a:t> </a:t>
                </a:r>
              </a:p>
            </p:txBody>
          </p:sp>
        </mc:Fallback>
      </mc:AlternateContent>
      <p:sp>
        <p:nvSpPr>
          <p:cNvPr id="9" name="テキスト ボックス 8"/>
          <p:cNvSpPr txBox="1"/>
          <p:nvPr/>
        </p:nvSpPr>
        <p:spPr>
          <a:xfrm>
            <a:off x="2754216" y="608463"/>
            <a:ext cx="738996" cy="414068"/>
          </a:xfrm>
          <a:prstGeom prst="rect">
            <a:avLst/>
          </a:prstGeom>
          <a:solidFill>
            <a:schemeClr val="bg1"/>
          </a:solidFill>
        </p:spPr>
        <p:txBody>
          <a:bodyPr wrap="square" rtlCol="0">
            <a:spAutoFit/>
          </a:bodyPr>
          <a:lstStyle/>
          <a:p>
            <a:endParaRPr kumimoji="1" lang="ja-JP" altLang="en-US" dirty="0"/>
          </a:p>
        </p:txBody>
      </p:sp>
      <p:grpSp>
        <p:nvGrpSpPr>
          <p:cNvPr id="12" name="グループ化 11"/>
          <p:cNvGrpSpPr/>
          <p:nvPr/>
        </p:nvGrpSpPr>
        <p:grpSpPr>
          <a:xfrm>
            <a:off x="5949794" y="1022531"/>
            <a:ext cx="6242206" cy="5835469"/>
            <a:chOff x="78191" y="932110"/>
            <a:chExt cx="6242206" cy="5835469"/>
          </a:xfrm>
        </p:grpSpPr>
        <p:pic>
          <p:nvPicPr>
            <p:cNvPr id="11" name="図 10"/>
            <p:cNvPicPr>
              <a:picLocks noChangeAspect="1"/>
            </p:cNvPicPr>
            <p:nvPr/>
          </p:nvPicPr>
          <p:blipFill>
            <a:blip r:embed="rId3"/>
            <a:stretch>
              <a:fillRect/>
            </a:stretch>
          </p:blipFill>
          <p:spPr>
            <a:xfrm>
              <a:off x="182816" y="1005315"/>
              <a:ext cx="6137581" cy="4704996"/>
            </a:xfrm>
            <a:prstGeom prst="rect">
              <a:avLst/>
            </a:prstGeom>
          </p:spPr>
        </p:pic>
        <p:sp>
          <p:nvSpPr>
            <p:cNvPr id="5" name="テキスト ボックス 4"/>
            <p:cNvSpPr txBox="1"/>
            <p:nvPr/>
          </p:nvSpPr>
          <p:spPr>
            <a:xfrm>
              <a:off x="2935771" y="5656656"/>
              <a:ext cx="2043543" cy="461665"/>
            </a:xfrm>
            <a:prstGeom prst="rect">
              <a:avLst/>
            </a:prstGeom>
            <a:noFill/>
          </p:spPr>
          <p:txBody>
            <a:bodyPr wrap="square" rtlCol="0">
              <a:spAutoFit/>
            </a:bodyPr>
            <a:lstStyle/>
            <a:p>
              <a:r>
                <a:rPr kumimoji="1" lang="en-US" altLang="ja-JP" sz="2400" dirty="0"/>
                <a:t>Redshift z</a:t>
              </a:r>
              <a:endParaRPr kumimoji="1" lang="ja-JP" altLang="en-US" sz="2400" dirty="0"/>
            </a:p>
          </p:txBody>
        </p:sp>
        <p:sp>
          <p:nvSpPr>
            <p:cNvPr id="8" name="テキスト ボックス 7"/>
            <p:cNvSpPr txBox="1"/>
            <p:nvPr/>
          </p:nvSpPr>
          <p:spPr>
            <a:xfrm>
              <a:off x="2546665" y="6121248"/>
              <a:ext cx="2432649" cy="646331"/>
            </a:xfrm>
            <a:prstGeom prst="rect">
              <a:avLst/>
            </a:prstGeom>
            <a:noFill/>
          </p:spPr>
          <p:txBody>
            <a:bodyPr wrap="square" rtlCol="0">
              <a:spAutoFit/>
            </a:bodyPr>
            <a:lstStyle/>
            <a:p>
              <a:r>
                <a:rPr lang="en-US" altLang="ja-JP" dirty="0"/>
                <a:t>(de Souza et al. 2011)</a:t>
              </a:r>
            </a:p>
            <a:p>
              <a:endParaRPr kumimoji="1" lang="ja-JP" altLang="en-US" dirty="0"/>
            </a:p>
          </p:txBody>
        </p:sp>
        <p:sp>
          <p:nvSpPr>
            <p:cNvPr id="6" name="テキスト ボックス 5"/>
            <p:cNvSpPr txBox="1"/>
            <p:nvPr/>
          </p:nvSpPr>
          <p:spPr>
            <a:xfrm rot="16200000">
              <a:off x="-1946279" y="2956580"/>
              <a:ext cx="4510606" cy="461665"/>
            </a:xfrm>
            <a:prstGeom prst="rect">
              <a:avLst/>
            </a:prstGeom>
            <a:solidFill>
              <a:schemeClr val="bg1"/>
            </a:solidFill>
          </p:spPr>
          <p:txBody>
            <a:bodyPr wrap="square" rtlCol="0">
              <a:spAutoFit/>
            </a:bodyPr>
            <a:lstStyle/>
            <a:p>
              <a:r>
                <a:rPr kumimoji="1" lang="en-US" altLang="ja-JP" sz="2400" dirty="0"/>
                <a:t>Star formation rate [M</a:t>
              </a:r>
              <a:r>
                <a:rPr kumimoji="1" lang="en-US" altLang="ja-JP" sz="2400" baseline="-25000" dirty="0">
                  <a:sym typeface="Wingdings 2" panose="05020102010507070707" pitchFamily="18" charset="2"/>
                </a:rPr>
                <a:t></a:t>
              </a:r>
              <a:r>
                <a:rPr kumimoji="1" lang="en-US" altLang="ja-JP" sz="2400" dirty="0"/>
                <a:t> yr</a:t>
              </a:r>
              <a:r>
                <a:rPr kumimoji="1" lang="en-US" altLang="ja-JP" sz="2400" baseline="30000" dirty="0"/>
                <a:t>-1</a:t>
              </a:r>
              <a:r>
                <a:rPr kumimoji="1" lang="en-US" altLang="ja-JP" sz="2400" dirty="0"/>
                <a:t> Mpc</a:t>
              </a:r>
              <a:r>
                <a:rPr kumimoji="1" lang="en-US" altLang="ja-JP" sz="2400" baseline="30000" dirty="0"/>
                <a:t>-3</a:t>
              </a:r>
              <a:r>
                <a:rPr kumimoji="1" lang="en-US" altLang="ja-JP" sz="2400" dirty="0"/>
                <a:t>]</a:t>
              </a:r>
              <a:endParaRPr kumimoji="1" lang="ja-JP" altLang="en-US" sz="2400" dirty="0"/>
            </a:p>
          </p:txBody>
        </p:sp>
      </p:grpSp>
    </p:spTree>
    <p:extLst>
      <p:ext uri="{BB962C8B-B14F-4D97-AF65-F5344CB8AC3E}">
        <p14:creationId xmlns:p14="http://schemas.microsoft.com/office/powerpoint/2010/main" val="1049325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47527" y="960650"/>
            <a:ext cx="6991455" cy="5922526"/>
            <a:chOff x="1135828" y="967746"/>
            <a:chExt cx="8804156" cy="5922526"/>
          </a:xfrm>
        </p:grpSpPr>
        <p:pic>
          <p:nvPicPr>
            <p:cNvPr id="4" name="図 3"/>
            <p:cNvPicPr>
              <a:picLocks noChangeAspect="1"/>
            </p:cNvPicPr>
            <p:nvPr/>
          </p:nvPicPr>
          <p:blipFill>
            <a:blip r:embed="rId2"/>
            <a:stretch>
              <a:fillRect/>
            </a:stretch>
          </p:blipFill>
          <p:spPr>
            <a:xfrm>
              <a:off x="2284075" y="1016198"/>
              <a:ext cx="6721812" cy="5142768"/>
            </a:xfrm>
            <a:prstGeom prst="rect">
              <a:avLst/>
            </a:prstGeom>
          </p:spPr>
        </p:pic>
        <p:sp>
          <p:nvSpPr>
            <p:cNvPr id="3" name="テキスト ボックス 2"/>
            <p:cNvSpPr txBox="1"/>
            <p:nvPr/>
          </p:nvSpPr>
          <p:spPr>
            <a:xfrm>
              <a:off x="4455267" y="6367052"/>
              <a:ext cx="5484717" cy="523220"/>
            </a:xfrm>
            <a:prstGeom prst="rect">
              <a:avLst/>
            </a:prstGeom>
            <a:solidFill>
              <a:schemeClr val="bg1"/>
            </a:solidFill>
          </p:spPr>
          <p:txBody>
            <a:bodyPr wrap="square" rtlCol="0">
              <a:spAutoFit/>
            </a:bodyPr>
            <a:lstStyle/>
            <a:p>
              <a:r>
                <a:rPr lang="en-US" altLang="ja-JP" dirty="0"/>
                <a:t> </a:t>
              </a:r>
              <a:r>
                <a:rPr lang="en-US" altLang="ja-JP" sz="2800" dirty="0"/>
                <a:t>Redshift z</a:t>
              </a:r>
              <a:endParaRPr kumimoji="1" lang="ja-JP" altLang="en-US" sz="2800" dirty="0"/>
            </a:p>
          </p:txBody>
        </p:sp>
        <p:sp>
          <p:nvSpPr>
            <p:cNvPr id="9" name="テキスト ボックス 8"/>
            <p:cNvSpPr txBox="1"/>
            <p:nvPr/>
          </p:nvSpPr>
          <p:spPr>
            <a:xfrm rot="16200000">
              <a:off x="-404301" y="2845432"/>
              <a:ext cx="3661621" cy="581363"/>
            </a:xfrm>
            <a:prstGeom prst="rect">
              <a:avLst/>
            </a:prstGeom>
            <a:solidFill>
              <a:schemeClr val="bg1"/>
            </a:solidFill>
          </p:spPr>
          <p:txBody>
            <a:bodyPr wrap="square" rtlCol="0">
              <a:spAutoFit/>
            </a:bodyPr>
            <a:lstStyle/>
            <a:p>
              <a:r>
                <a:rPr kumimoji="1" lang="en-US" altLang="ja-JP" sz="2400" dirty="0"/>
                <a:t>R(t) [yr</a:t>
              </a:r>
              <a:r>
                <a:rPr kumimoji="1" lang="en-US" altLang="ja-JP" sz="2400" baseline="30000" dirty="0"/>
                <a:t>-1</a:t>
              </a:r>
              <a:r>
                <a:rPr kumimoji="1" lang="en-US" altLang="ja-JP" sz="2400" dirty="0"/>
                <a:t> Mpc</a:t>
              </a:r>
              <a:r>
                <a:rPr kumimoji="1" lang="en-US" altLang="ja-JP" sz="2400" baseline="30000" dirty="0"/>
                <a:t>-3</a:t>
              </a:r>
              <a:r>
                <a:rPr kumimoji="1" lang="en-US" altLang="ja-JP" sz="2400" dirty="0"/>
                <a:t>]</a:t>
              </a:r>
              <a:endParaRPr kumimoji="1" lang="ja-JP" altLang="en-US" sz="2400" dirty="0"/>
            </a:p>
          </p:txBody>
        </p:sp>
        <p:sp>
          <p:nvSpPr>
            <p:cNvPr id="10" name="テキスト ボックス 9"/>
            <p:cNvSpPr txBox="1"/>
            <p:nvPr/>
          </p:nvSpPr>
          <p:spPr>
            <a:xfrm>
              <a:off x="2057566" y="6158966"/>
              <a:ext cx="7086433" cy="369332"/>
            </a:xfrm>
            <a:prstGeom prst="rect">
              <a:avLst/>
            </a:prstGeom>
            <a:noFill/>
          </p:spPr>
          <p:txBody>
            <a:bodyPr wrap="square" rtlCol="0">
              <a:spAutoFit/>
            </a:bodyPr>
            <a:lstStyle/>
            <a:p>
              <a:r>
                <a:rPr kumimoji="1" lang="en-US" altLang="ja-JP" dirty="0"/>
                <a:t>40        35        30         25        20        15        10         5          0 </a:t>
              </a:r>
              <a:endParaRPr kumimoji="1" lang="ja-JP" altLang="en-US" dirty="0"/>
            </a:p>
          </p:txBody>
        </p:sp>
        <p:sp>
          <p:nvSpPr>
            <p:cNvPr id="11" name="テキスト ボックス 10"/>
            <p:cNvSpPr txBox="1"/>
            <p:nvPr/>
          </p:nvSpPr>
          <p:spPr>
            <a:xfrm>
              <a:off x="1581326" y="967746"/>
              <a:ext cx="839603" cy="5816977"/>
            </a:xfrm>
            <a:prstGeom prst="rect">
              <a:avLst/>
            </a:prstGeom>
            <a:noFill/>
          </p:spPr>
          <p:txBody>
            <a:bodyPr wrap="square" rtlCol="0">
              <a:spAutoFit/>
            </a:bodyPr>
            <a:lstStyle/>
            <a:p>
              <a:r>
                <a:rPr kumimoji="1" lang="en-US" altLang="ja-JP" dirty="0"/>
                <a:t>10</a:t>
              </a:r>
              <a:r>
                <a:rPr kumimoji="1" lang="en-US" altLang="ja-JP" baseline="30000" dirty="0"/>
                <a:t>-6</a:t>
              </a:r>
            </a:p>
            <a:p>
              <a:endParaRPr lang="en-US" altLang="ja-JP" dirty="0"/>
            </a:p>
            <a:p>
              <a:r>
                <a:rPr kumimoji="1" lang="en-US" altLang="ja-JP" dirty="0"/>
                <a:t>10</a:t>
              </a:r>
              <a:r>
                <a:rPr kumimoji="1" lang="en-US" altLang="ja-JP" baseline="30000" dirty="0"/>
                <a:t>-7</a:t>
              </a:r>
            </a:p>
            <a:p>
              <a:endParaRPr lang="en-US" altLang="ja-JP" sz="2400" dirty="0"/>
            </a:p>
            <a:p>
              <a:r>
                <a:rPr kumimoji="1" lang="en-US" altLang="ja-JP" dirty="0"/>
                <a:t>10</a:t>
              </a:r>
              <a:r>
                <a:rPr kumimoji="1" lang="en-US" altLang="ja-JP" baseline="30000" dirty="0"/>
                <a:t>-8 </a:t>
              </a:r>
            </a:p>
            <a:p>
              <a:endParaRPr lang="en-US" altLang="ja-JP" sz="2400" dirty="0"/>
            </a:p>
            <a:p>
              <a:r>
                <a:rPr kumimoji="1" lang="en-US" altLang="ja-JP" dirty="0"/>
                <a:t>10</a:t>
              </a:r>
              <a:r>
                <a:rPr kumimoji="1" lang="en-US" altLang="ja-JP" baseline="30000" dirty="0"/>
                <a:t>-9</a:t>
              </a:r>
            </a:p>
            <a:p>
              <a:endParaRPr lang="en-US" altLang="ja-JP" sz="2400" dirty="0"/>
            </a:p>
            <a:p>
              <a:r>
                <a:rPr lang="en-US" altLang="ja-JP" dirty="0"/>
                <a:t>10</a:t>
              </a:r>
              <a:r>
                <a:rPr lang="en-US" altLang="ja-JP" baseline="30000" dirty="0"/>
                <a:t>-10</a:t>
              </a:r>
            </a:p>
            <a:p>
              <a:endParaRPr lang="en-US" altLang="ja-JP" sz="2400" dirty="0"/>
            </a:p>
            <a:p>
              <a:r>
                <a:rPr kumimoji="1" lang="en-US" altLang="ja-JP" dirty="0"/>
                <a:t>10</a:t>
              </a:r>
              <a:r>
                <a:rPr kumimoji="1" lang="en-US" altLang="ja-JP" baseline="30000" dirty="0"/>
                <a:t>-11</a:t>
              </a:r>
            </a:p>
            <a:p>
              <a:endParaRPr lang="en-US" altLang="ja-JP" sz="2400" dirty="0"/>
            </a:p>
            <a:p>
              <a:r>
                <a:rPr lang="en-US" altLang="ja-JP" dirty="0"/>
                <a:t>10</a:t>
              </a:r>
              <a:r>
                <a:rPr lang="en-US" altLang="ja-JP" baseline="30000" dirty="0"/>
                <a:t>-12</a:t>
              </a:r>
            </a:p>
            <a:p>
              <a:endParaRPr kumimoji="1" lang="en-US" altLang="ja-JP" sz="2400" dirty="0"/>
            </a:p>
            <a:p>
              <a:r>
                <a:rPr lang="en-US" altLang="ja-JP" dirty="0"/>
                <a:t>10</a:t>
              </a:r>
              <a:r>
                <a:rPr lang="en-US" altLang="ja-JP" baseline="30000" dirty="0"/>
                <a:t>-13</a:t>
              </a:r>
            </a:p>
            <a:p>
              <a:endParaRPr lang="en-US" altLang="ja-JP" sz="2400" dirty="0"/>
            </a:p>
            <a:p>
              <a:r>
                <a:rPr kumimoji="1" lang="en-US" altLang="ja-JP" dirty="0"/>
                <a:t>10</a:t>
              </a:r>
              <a:r>
                <a:rPr kumimoji="1" lang="en-US" altLang="ja-JP" baseline="30000" dirty="0"/>
                <a:t>-14</a:t>
              </a:r>
            </a:p>
            <a:p>
              <a:endParaRPr lang="en-US" altLang="ja-JP" sz="2400" dirty="0"/>
            </a:p>
          </p:txBody>
        </p:sp>
      </p:grpSp>
      <p:sp>
        <p:nvSpPr>
          <p:cNvPr id="2" name="タイトル 1"/>
          <p:cNvSpPr>
            <a:spLocks noGrp="1"/>
          </p:cNvSpPr>
          <p:nvPr>
            <p:ph type="title"/>
          </p:nvPr>
        </p:nvSpPr>
        <p:spPr>
          <a:xfrm>
            <a:off x="916021" y="-164539"/>
            <a:ext cx="10515600" cy="1325563"/>
          </a:xfrm>
        </p:spPr>
        <p:txBody>
          <a:bodyPr/>
          <a:lstStyle/>
          <a:p>
            <a:pPr algn="ctr"/>
            <a:r>
              <a:rPr kumimoji="1" lang="en-US" altLang="ja-JP" dirty="0"/>
              <a:t>The </a:t>
            </a:r>
            <a:r>
              <a:rPr lang="en-US" altLang="ja-JP" dirty="0"/>
              <a:t>Pop</a:t>
            </a:r>
            <a:r>
              <a:rPr lang="ja-JP" altLang="en-US" dirty="0"/>
              <a:t> </a:t>
            </a:r>
            <a:r>
              <a:rPr lang="en-US" altLang="ja-JP" dirty="0"/>
              <a:t>III</a:t>
            </a:r>
            <a:r>
              <a:rPr lang="ja-JP" altLang="en-US" dirty="0"/>
              <a:t> </a:t>
            </a:r>
            <a:r>
              <a:rPr lang="en-US" altLang="ja-JP" dirty="0"/>
              <a:t>BH-BH</a:t>
            </a:r>
            <a:r>
              <a:rPr kumimoji="1" lang="en-US" altLang="ja-JP" dirty="0"/>
              <a:t> merger rate density</a:t>
            </a:r>
            <a:endParaRPr kumimoji="1" lang="ja-JP" altLang="en-US" dirty="0"/>
          </a:p>
        </p:txBody>
      </p:sp>
      <mc:AlternateContent xmlns:mc="http://schemas.openxmlformats.org/markup-compatibility/2006" xmlns:a14="http://schemas.microsoft.com/office/drawing/2010/main">
        <mc:Choice Requires="a14">
          <p:sp>
            <p:nvSpPr>
              <p:cNvPr id="7" name="テキスト ボックス 6"/>
              <p:cNvSpPr txBox="1"/>
              <p:nvPr/>
            </p:nvSpPr>
            <p:spPr>
              <a:xfrm>
                <a:off x="6173821" y="1854093"/>
                <a:ext cx="6849477" cy="2202462"/>
              </a:xfrm>
              <a:prstGeom prst="rect">
                <a:avLst/>
              </a:prstGeom>
              <a:noFill/>
            </p:spPr>
            <p:txBody>
              <a:bodyPr wrap="square" rtlCol="0">
                <a:spAutoFit/>
              </a:bodyPr>
              <a:lstStyle/>
              <a:p>
                <a:r>
                  <a:rPr lang="en-US" altLang="ja-JP" sz="2400" dirty="0"/>
                  <a:t>Pop III BHBH merger rate at the present day</a:t>
                </a:r>
              </a:p>
              <a:p>
                <a:r>
                  <a:rPr lang="en-US" altLang="ja-JP" sz="2400" dirty="0"/>
                  <a:t>In our standard model</a:t>
                </a:r>
              </a:p>
              <a:p>
                <a:r>
                  <a:rPr lang="en-US" altLang="ja-JP" sz="2600" b="1" dirty="0">
                    <a:solidFill>
                      <a:srgbClr val="FF0000"/>
                    </a:solidFill>
                  </a:rPr>
                  <a:t>R</a:t>
                </a:r>
                <a:r>
                  <a:rPr lang="ja-JP" altLang="en-US" sz="2600" b="1" dirty="0">
                    <a:solidFill>
                      <a:srgbClr val="FF0000"/>
                    </a:solidFill>
                  </a:rPr>
                  <a:t>～</a:t>
                </a:r>
                <a:r>
                  <a:rPr lang="en-US" altLang="ja-JP" sz="2600" b="1" dirty="0">
                    <a:solidFill>
                      <a:srgbClr val="FF0000"/>
                    </a:solidFill>
                  </a:rPr>
                  <a:t>25 (</a:t>
                </a:r>
                <a14:m>
                  <m:oMath xmlns:m="http://schemas.openxmlformats.org/officeDocument/2006/math">
                    <m:box>
                      <m:boxPr>
                        <m:ctrlPr>
                          <a:rPr lang="en-US" altLang="ja-JP" sz="2600" b="1" i="1" smtClean="0">
                            <a:solidFill>
                              <a:srgbClr val="FF0000"/>
                            </a:solidFill>
                            <a:latin typeface="Cambria Math" panose="02040503050406030204" pitchFamily="18" charset="0"/>
                          </a:rPr>
                        </m:ctrlPr>
                      </m:boxPr>
                      <m:e>
                        <m:f>
                          <m:fPr>
                            <m:ctrlPr>
                              <a:rPr lang="en-US" altLang="ja-JP" sz="2600" b="1" i="1" smtClean="0">
                                <a:solidFill>
                                  <a:srgbClr val="FF0000"/>
                                </a:solidFill>
                                <a:latin typeface="Cambria Math" panose="02040503050406030204" pitchFamily="18" charset="0"/>
                              </a:rPr>
                            </m:ctrlPr>
                          </m:fPr>
                          <m:num>
                            <m:sSub>
                              <m:sSubPr>
                                <m:ctrlPr>
                                  <a:rPr lang="en-US" altLang="ja-JP" sz="2600" b="1" i="1" smtClean="0">
                                    <a:solidFill>
                                      <a:srgbClr val="FF0000"/>
                                    </a:solidFill>
                                    <a:latin typeface="Cambria Math" panose="02040503050406030204" pitchFamily="18" charset="0"/>
                                  </a:rPr>
                                </m:ctrlPr>
                              </m:sSubPr>
                              <m:e>
                                <m:r>
                                  <a:rPr lang="en-US" altLang="ja-JP" sz="2600" b="1" i="1" smtClean="0">
                                    <a:solidFill>
                                      <a:srgbClr val="FF0000"/>
                                    </a:solidFill>
                                    <a:latin typeface="Cambria Math" panose="02040503050406030204" pitchFamily="18" charset="0"/>
                                  </a:rPr>
                                  <m:t>𝑺𝑭𝑹</m:t>
                                </m:r>
                              </m:e>
                              <m:sub>
                                <m:r>
                                  <a:rPr lang="en-US" altLang="ja-JP" sz="2600" b="1" i="1" smtClean="0">
                                    <a:solidFill>
                                      <a:srgbClr val="FF0000"/>
                                    </a:solidFill>
                                    <a:latin typeface="Cambria Math" panose="02040503050406030204" pitchFamily="18" charset="0"/>
                                  </a:rPr>
                                  <m:t>𝒑𝒆𝒂𝒌</m:t>
                                </m:r>
                              </m:sub>
                            </m:sSub>
                          </m:num>
                          <m:den>
                            <m:sSup>
                              <m:sSupPr>
                                <m:ctrlPr>
                                  <a:rPr lang="en-US" altLang="ja-JP" sz="2600" b="1" i="1" smtClean="0">
                                    <a:solidFill>
                                      <a:srgbClr val="FF0000"/>
                                    </a:solidFill>
                                    <a:latin typeface="Cambria Math" panose="02040503050406030204" pitchFamily="18" charset="0"/>
                                  </a:rPr>
                                </m:ctrlPr>
                              </m:sSupPr>
                              <m:e>
                                <m:r>
                                  <a:rPr lang="en-US" altLang="ja-JP" sz="2600" b="1" i="1" smtClean="0">
                                    <a:solidFill>
                                      <a:srgbClr val="FF0000"/>
                                    </a:solidFill>
                                    <a:latin typeface="Cambria Math" panose="02040503050406030204" pitchFamily="18" charset="0"/>
                                  </a:rPr>
                                  <m:t>𝟏𝟎</m:t>
                                </m:r>
                              </m:e>
                              <m:sup>
                                <m:r>
                                  <a:rPr lang="en-US" altLang="ja-JP" sz="2600" b="1" i="1" smtClean="0">
                                    <a:solidFill>
                                      <a:srgbClr val="FF0000"/>
                                    </a:solidFill>
                                    <a:latin typeface="Cambria Math" panose="02040503050406030204" pitchFamily="18" charset="0"/>
                                  </a:rPr>
                                  <m:t>−</m:t>
                                </m:r>
                                <m:r>
                                  <a:rPr lang="en-US" altLang="ja-JP" sz="2600" b="1" i="1" smtClean="0">
                                    <a:solidFill>
                                      <a:srgbClr val="FF0000"/>
                                    </a:solidFill>
                                    <a:latin typeface="Cambria Math" panose="02040503050406030204" pitchFamily="18" charset="0"/>
                                  </a:rPr>
                                  <m:t>𝟐</m:t>
                                </m:r>
                                <m:r>
                                  <a:rPr lang="en-US" altLang="ja-JP" sz="2600" b="1" i="1" smtClean="0">
                                    <a:solidFill>
                                      <a:srgbClr val="FF0000"/>
                                    </a:solidFill>
                                    <a:latin typeface="Cambria Math" panose="02040503050406030204" pitchFamily="18" charset="0"/>
                                  </a:rPr>
                                  <m:t>.</m:t>
                                </m:r>
                                <m:r>
                                  <a:rPr lang="en-US" altLang="ja-JP" sz="2600" b="1" i="1" smtClean="0">
                                    <a:solidFill>
                                      <a:srgbClr val="FF0000"/>
                                    </a:solidFill>
                                    <a:latin typeface="Cambria Math" panose="02040503050406030204" pitchFamily="18" charset="0"/>
                                  </a:rPr>
                                  <m:t>𝟓</m:t>
                                </m:r>
                              </m:sup>
                            </m:sSup>
                          </m:den>
                        </m:f>
                      </m:e>
                    </m:box>
                  </m:oMath>
                </a14:m>
                <a:r>
                  <a:rPr lang="en-US" altLang="ja-JP" sz="2600" b="1" dirty="0">
                    <a:solidFill>
                      <a:srgbClr val="FF0000"/>
                    </a:solidFill>
                  </a:rPr>
                  <a:t>)(</a:t>
                </a:r>
                <a14:m>
                  <m:oMath xmlns:m="http://schemas.openxmlformats.org/officeDocument/2006/math">
                    <m:f>
                      <m:fPr>
                        <m:ctrlPr>
                          <a:rPr lang="en-US" altLang="ja-JP" sz="2600" b="1" i="1" dirty="0" smtClean="0">
                            <a:solidFill>
                              <a:srgbClr val="FF0000"/>
                            </a:solidFill>
                            <a:latin typeface="Cambria Math" panose="02040503050406030204" pitchFamily="18" charset="0"/>
                          </a:rPr>
                        </m:ctrlPr>
                      </m:fPr>
                      <m:num>
                        <m:sSub>
                          <m:sSubPr>
                            <m:ctrlPr>
                              <a:rPr lang="en-US" altLang="ja-JP" sz="2600" b="1" i="1" dirty="0" smtClean="0">
                                <a:solidFill>
                                  <a:srgbClr val="FF0000"/>
                                </a:solidFill>
                                <a:latin typeface="Cambria Math" panose="02040503050406030204" pitchFamily="18" charset="0"/>
                              </a:rPr>
                            </m:ctrlPr>
                          </m:sSubPr>
                          <m:e>
                            <m:r>
                              <a:rPr lang="en-US" altLang="ja-JP" sz="2600" b="1" i="1" dirty="0" smtClean="0">
                                <a:solidFill>
                                  <a:srgbClr val="FF0000"/>
                                </a:solidFill>
                                <a:latin typeface="Cambria Math" panose="02040503050406030204" pitchFamily="18" charset="0"/>
                              </a:rPr>
                              <m:t>𝒇</m:t>
                            </m:r>
                          </m:e>
                          <m:sub>
                            <m:r>
                              <a:rPr lang="en-US" altLang="ja-JP" sz="2600" b="1" i="1" dirty="0" smtClean="0">
                                <a:solidFill>
                                  <a:srgbClr val="FF0000"/>
                                </a:solidFill>
                                <a:latin typeface="Cambria Math" panose="02040503050406030204" pitchFamily="18" charset="0"/>
                              </a:rPr>
                              <m:t>𝒃</m:t>
                            </m:r>
                          </m:sub>
                        </m:sSub>
                        <m:r>
                          <a:rPr lang="en-US" altLang="ja-JP" sz="2600" b="1" i="1" dirty="0" smtClean="0">
                            <a:solidFill>
                              <a:srgbClr val="FF0000"/>
                            </a:solidFill>
                            <a:latin typeface="Cambria Math" panose="02040503050406030204" pitchFamily="18" charset="0"/>
                          </a:rPr>
                          <m:t>/(</m:t>
                        </m:r>
                        <m:r>
                          <a:rPr lang="en-US" altLang="ja-JP" sz="2600" b="1" i="1" dirty="0" smtClean="0">
                            <a:solidFill>
                              <a:srgbClr val="FF0000"/>
                            </a:solidFill>
                            <a:latin typeface="Cambria Math" panose="02040503050406030204" pitchFamily="18" charset="0"/>
                          </a:rPr>
                          <m:t>𝟏</m:t>
                        </m:r>
                        <m:r>
                          <a:rPr lang="en-US" altLang="ja-JP" sz="2600" b="1" i="1" dirty="0" smtClean="0">
                            <a:solidFill>
                              <a:srgbClr val="FF0000"/>
                            </a:solidFill>
                            <a:latin typeface="Cambria Math" panose="02040503050406030204" pitchFamily="18" charset="0"/>
                          </a:rPr>
                          <m:t>+</m:t>
                        </m:r>
                        <m:sSub>
                          <m:sSubPr>
                            <m:ctrlPr>
                              <a:rPr lang="en-US" altLang="ja-JP" sz="2600" b="1" i="1" dirty="0" smtClean="0">
                                <a:solidFill>
                                  <a:srgbClr val="FF0000"/>
                                </a:solidFill>
                                <a:latin typeface="Cambria Math" panose="02040503050406030204" pitchFamily="18" charset="0"/>
                              </a:rPr>
                            </m:ctrlPr>
                          </m:sSubPr>
                          <m:e>
                            <m:r>
                              <a:rPr lang="en-US" altLang="ja-JP" sz="2600" b="1" i="1" dirty="0" smtClean="0">
                                <a:solidFill>
                                  <a:srgbClr val="FF0000"/>
                                </a:solidFill>
                                <a:latin typeface="Cambria Math" panose="02040503050406030204" pitchFamily="18" charset="0"/>
                              </a:rPr>
                              <m:t>𝒇</m:t>
                            </m:r>
                          </m:e>
                          <m:sub>
                            <m:r>
                              <a:rPr lang="en-US" altLang="ja-JP" sz="2600" b="1" i="1" dirty="0" smtClean="0">
                                <a:solidFill>
                                  <a:srgbClr val="FF0000"/>
                                </a:solidFill>
                                <a:latin typeface="Cambria Math" panose="02040503050406030204" pitchFamily="18" charset="0"/>
                              </a:rPr>
                              <m:t>𝒃</m:t>
                            </m:r>
                          </m:sub>
                        </m:sSub>
                        <m:r>
                          <a:rPr lang="en-US" altLang="ja-JP" sz="2600" b="1" i="1" dirty="0" smtClean="0">
                            <a:solidFill>
                              <a:srgbClr val="FF0000"/>
                            </a:solidFill>
                            <a:latin typeface="Cambria Math" panose="02040503050406030204" pitchFamily="18" charset="0"/>
                          </a:rPr>
                          <m:t>)</m:t>
                        </m:r>
                      </m:num>
                      <m:den>
                        <m:r>
                          <a:rPr lang="en-US" altLang="ja-JP" sz="2600" b="1" i="1" dirty="0" smtClean="0">
                            <a:solidFill>
                              <a:srgbClr val="FF0000"/>
                            </a:solidFill>
                            <a:latin typeface="Cambria Math" panose="02040503050406030204" pitchFamily="18" charset="0"/>
                          </a:rPr>
                          <m:t>𝟎</m:t>
                        </m:r>
                        <m:r>
                          <a:rPr lang="en-US" altLang="ja-JP" sz="2600" b="1" i="1" dirty="0" smtClean="0">
                            <a:solidFill>
                              <a:srgbClr val="FF0000"/>
                            </a:solidFill>
                            <a:latin typeface="Cambria Math" panose="02040503050406030204" pitchFamily="18" charset="0"/>
                          </a:rPr>
                          <m:t>.</m:t>
                        </m:r>
                        <m:r>
                          <a:rPr lang="en-US" altLang="ja-JP" sz="2600" b="1" i="1" dirty="0" smtClean="0">
                            <a:solidFill>
                              <a:srgbClr val="FF0000"/>
                            </a:solidFill>
                            <a:latin typeface="Cambria Math" panose="02040503050406030204" pitchFamily="18" charset="0"/>
                          </a:rPr>
                          <m:t>𝟑𝟑</m:t>
                        </m:r>
                      </m:den>
                    </m:f>
                  </m:oMath>
                </a14:m>
                <a:r>
                  <a:rPr lang="en-US" altLang="ja-JP" sz="2600" b="1" dirty="0">
                    <a:solidFill>
                      <a:srgbClr val="FF0000"/>
                    </a:solidFill>
                  </a:rPr>
                  <a:t>) </a:t>
                </a:r>
                <a:r>
                  <a:rPr lang="en-US" altLang="ja-JP" sz="2600" b="1" dirty="0" err="1">
                    <a:solidFill>
                      <a:srgbClr val="FF0000"/>
                    </a:solidFill>
                  </a:rPr>
                  <a:t>Err</a:t>
                </a:r>
                <a:r>
                  <a:rPr lang="en-US" altLang="ja-JP" sz="2600" b="1" baseline="-25000" dirty="0" err="1">
                    <a:solidFill>
                      <a:srgbClr val="FF0000"/>
                    </a:solidFill>
                  </a:rPr>
                  <a:t>sys</a:t>
                </a:r>
                <a:r>
                  <a:rPr lang="en-US" altLang="ja-JP" sz="2600" b="1" baseline="-25000" dirty="0">
                    <a:solidFill>
                      <a:srgbClr val="FF0000"/>
                    </a:solidFill>
                  </a:rPr>
                  <a:t> </a:t>
                </a:r>
                <a:r>
                  <a:rPr lang="en-US" altLang="ja-JP" sz="2600" b="1" dirty="0">
                    <a:solidFill>
                      <a:srgbClr val="FF0000"/>
                    </a:solidFill>
                  </a:rPr>
                  <a:t>[yr</a:t>
                </a:r>
                <a:r>
                  <a:rPr lang="en-US" altLang="ja-JP" sz="2600" b="1" baseline="30000" dirty="0">
                    <a:solidFill>
                      <a:srgbClr val="FF0000"/>
                    </a:solidFill>
                  </a:rPr>
                  <a:t>-1</a:t>
                </a:r>
                <a:r>
                  <a:rPr lang="en-US" altLang="ja-JP" sz="2600" b="1" dirty="0">
                    <a:solidFill>
                      <a:srgbClr val="FF0000"/>
                    </a:solidFill>
                  </a:rPr>
                  <a:t> Gpc</a:t>
                </a:r>
                <a:r>
                  <a:rPr lang="en-US" altLang="ja-JP" sz="2600" b="1" baseline="30000" dirty="0">
                    <a:solidFill>
                      <a:srgbClr val="FF0000"/>
                    </a:solidFill>
                  </a:rPr>
                  <a:t>-3</a:t>
                </a:r>
                <a:r>
                  <a:rPr lang="en-US" altLang="ja-JP" sz="2600" b="1" dirty="0">
                    <a:solidFill>
                      <a:srgbClr val="FF0000"/>
                    </a:solidFill>
                  </a:rPr>
                  <a:t>]</a:t>
                </a:r>
              </a:p>
              <a:p>
                <a:r>
                  <a:rPr lang="en-US" altLang="ja-JP" sz="2600" b="1" dirty="0">
                    <a:solidFill>
                      <a:srgbClr val="FF0000"/>
                    </a:solidFill>
                  </a:rPr>
                  <a:t>(Kinugawa et al. 2014,2016)</a:t>
                </a:r>
              </a:p>
              <a:p>
                <a:endParaRPr lang="en-US" altLang="ja-JP"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6173821" y="1854093"/>
                <a:ext cx="6849477" cy="2202462"/>
              </a:xfrm>
              <a:prstGeom prst="rect">
                <a:avLst/>
              </a:prstGeom>
              <a:blipFill>
                <a:blip r:embed="rId3"/>
                <a:stretch>
                  <a:fillRect l="-1603" t="-2216"/>
                </a:stretch>
              </a:blipFill>
            </p:spPr>
            <p:txBody>
              <a:bodyPr/>
              <a:lstStyle/>
              <a:p>
                <a:r>
                  <a:rPr lang="ja-JP" altLang="en-US">
                    <a:noFill/>
                  </a:rPr>
                  <a:t> </a:t>
                </a:r>
              </a:p>
            </p:txBody>
          </p:sp>
        </mc:Fallback>
      </mc:AlternateContent>
      <p:sp>
        <p:nvSpPr>
          <p:cNvPr id="19" name="正方形/長方形 18"/>
          <p:cNvSpPr/>
          <p:nvPr/>
        </p:nvSpPr>
        <p:spPr>
          <a:xfrm>
            <a:off x="1332284" y="1062110"/>
            <a:ext cx="4441088" cy="5004000"/>
          </a:xfrm>
          <a:prstGeom prst="rect">
            <a:avLst/>
          </a:prstGeom>
          <a:gradFill flip="none" rotWithShape="1">
            <a:gsLst>
              <a:gs pos="0">
                <a:schemeClr val="accent1">
                  <a:tint val="66000"/>
                  <a:satMod val="160000"/>
                  <a:alpha val="0"/>
                </a:schemeClr>
              </a:gs>
              <a:gs pos="10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323469" y="5503538"/>
            <a:ext cx="4299879" cy="523220"/>
          </a:xfrm>
          <a:prstGeom prst="rect">
            <a:avLst/>
          </a:prstGeom>
          <a:noFill/>
        </p:spPr>
        <p:txBody>
          <a:bodyPr wrap="square" rtlCol="0">
            <a:spAutoFit/>
          </a:bodyPr>
          <a:lstStyle/>
          <a:p>
            <a:r>
              <a:rPr kumimoji="1" lang="en-US" altLang="ja-JP" sz="2800" dirty="0">
                <a:solidFill>
                  <a:srgbClr val="1003BD"/>
                </a:solidFill>
              </a:rPr>
              <a:t>Pop III star formation region</a:t>
            </a:r>
            <a:endParaRPr kumimoji="1" lang="ja-JP" altLang="en-US" sz="2800" dirty="0">
              <a:solidFill>
                <a:srgbClr val="1003BD"/>
              </a:solidFill>
            </a:endParaRPr>
          </a:p>
        </p:txBody>
      </p:sp>
      <p:sp>
        <p:nvSpPr>
          <p:cNvPr id="21" name="テキスト ボックス 20"/>
          <p:cNvSpPr txBox="1"/>
          <p:nvPr/>
        </p:nvSpPr>
        <p:spPr>
          <a:xfrm>
            <a:off x="947531" y="1023563"/>
            <a:ext cx="2504661" cy="584775"/>
          </a:xfrm>
          <a:prstGeom prst="rect">
            <a:avLst/>
          </a:prstGeom>
          <a:noFill/>
        </p:spPr>
        <p:txBody>
          <a:bodyPr wrap="square" rtlCol="0">
            <a:spAutoFit/>
          </a:bodyPr>
          <a:lstStyle/>
          <a:p>
            <a:r>
              <a:rPr kumimoji="1" lang="en-US" altLang="ja-JP" sz="3200" dirty="0"/>
              <a:t>IMF: Flat</a:t>
            </a:r>
            <a:endParaRPr kumimoji="1" lang="ja-JP" altLang="en-US" sz="3200" dirty="0"/>
          </a:p>
        </p:txBody>
      </p:sp>
    </p:spTree>
    <p:extLst>
      <p:ext uri="{BB962C8B-B14F-4D97-AF65-F5344CB8AC3E}">
        <p14:creationId xmlns:p14="http://schemas.microsoft.com/office/powerpoint/2010/main" val="2063513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4926"/>
            <a:ext cx="10515600" cy="685466"/>
          </a:xfrm>
        </p:spPr>
        <p:txBody>
          <a:bodyPr>
            <a:normAutofit fontScale="90000"/>
          </a:bodyPr>
          <a:lstStyle/>
          <a:p>
            <a:pPr algn="ctr"/>
            <a:r>
              <a:rPr kumimoji="1" lang="en-US" altLang="ja-JP" dirty="0"/>
              <a:t>Detection range of KAGRA and Adv. LIGO</a:t>
            </a:r>
            <a:endParaRPr kumimoji="1" lang="ja-JP" altLang="en-US" dirty="0"/>
          </a:p>
        </p:txBody>
      </p:sp>
      <p:sp>
        <p:nvSpPr>
          <p:cNvPr id="3" name="コンテンツ プレースホルダー 2"/>
          <p:cNvSpPr>
            <a:spLocks noGrp="1"/>
          </p:cNvSpPr>
          <p:nvPr>
            <p:ph idx="1"/>
          </p:nvPr>
        </p:nvSpPr>
        <p:spPr>
          <a:xfrm>
            <a:off x="838200" y="1825625"/>
            <a:ext cx="6584004" cy="4351338"/>
          </a:xfrm>
        </p:spPr>
        <p:txBody>
          <a:bodyPr/>
          <a:lstStyle/>
          <a:p>
            <a:endParaRPr kumimoji="1" lang="ja-JP" altLang="en-US" dirty="0"/>
          </a:p>
        </p:txBody>
      </p:sp>
      <p:pic>
        <p:nvPicPr>
          <p:cNvPr id="5" name="図 4"/>
          <p:cNvPicPr>
            <a:picLocks noChangeAspect="1"/>
          </p:cNvPicPr>
          <p:nvPr/>
        </p:nvPicPr>
        <p:blipFill>
          <a:blip r:embed="rId3"/>
          <a:stretch>
            <a:fillRect/>
          </a:stretch>
        </p:blipFill>
        <p:spPr>
          <a:xfrm>
            <a:off x="-120357" y="772326"/>
            <a:ext cx="8501117" cy="6010597"/>
          </a:xfrm>
          <a:prstGeom prst="rect">
            <a:avLst/>
          </a:prstGeom>
        </p:spPr>
      </p:pic>
      <p:sp>
        <p:nvSpPr>
          <p:cNvPr id="11" name="テキスト ボックス 10"/>
          <p:cNvSpPr txBox="1"/>
          <p:nvPr/>
        </p:nvSpPr>
        <p:spPr>
          <a:xfrm>
            <a:off x="2778911" y="6401958"/>
            <a:ext cx="3161489" cy="461665"/>
          </a:xfrm>
          <a:prstGeom prst="rect">
            <a:avLst/>
          </a:prstGeom>
          <a:solidFill>
            <a:schemeClr val="bg1"/>
          </a:solidFill>
        </p:spPr>
        <p:txBody>
          <a:bodyPr wrap="square" rtlCol="0">
            <a:spAutoFit/>
          </a:bodyPr>
          <a:lstStyle/>
          <a:p>
            <a:r>
              <a:rPr kumimoji="1" lang="en-US" altLang="ja-JP" sz="2400" dirty="0"/>
              <a:t>Mass of one star [M</a:t>
            </a:r>
            <a:r>
              <a:rPr kumimoji="1" lang="en-US" altLang="ja-JP" sz="2400" baseline="-25000" dirty="0">
                <a:sym typeface="Wingdings 2" panose="05020102010507070707" pitchFamily="18" charset="2"/>
              </a:rPr>
              <a:t></a:t>
            </a:r>
            <a:r>
              <a:rPr kumimoji="1" lang="en-US" altLang="ja-JP" sz="2400" dirty="0"/>
              <a:t>]</a:t>
            </a:r>
            <a:endParaRPr kumimoji="1" lang="ja-JP" altLang="en-US" sz="2400" dirty="0"/>
          </a:p>
        </p:txBody>
      </p:sp>
      <p:sp>
        <p:nvSpPr>
          <p:cNvPr id="12" name="テキスト ボックス 11"/>
          <p:cNvSpPr txBox="1"/>
          <p:nvPr/>
        </p:nvSpPr>
        <p:spPr>
          <a:xfrm rot="16200000">
            <a:off x="-1349912" y="2895600"/>
            <a:ext cx="3161489" cy="461665"/>
          </a:xfrm>
          <a:prstGeom prst="rect">
            <a:avLst/>
          </a:prstGeom>
          <a:solidFill>
            <a:schemeClr val="bg1"/>
          </a:solidFill>
        </p:spPr>
        <p:txBody>
          <a:bodyPr wrap="square" rtlCol="0">
            <a:spAutoFit/>
          </a:bodyPr>
          <a:lstStyle/>
          <a:p>
            <a:r>
              <a:rPr lang="en-US" altLang="ja-JP" sz="2400" dirty="0"/>
              <a:t>Redshift z</a:t>
            </a:r>
            <a:endParaRPr kumimoji="1" lang="ja-JP" altLang="en-US" sz="2400" dirty="0"/>
          </a:p>
        </p:txBody>
      </p:sp>
      <p:sp>
        <p:nvSpPr>
          <p:cNvPr id="13" name="テキスト ボックス 12"/>
          <p:cNvSpPr txBox="1"/>
          <p:nvPr/>
        </p:nvSpPr>
        <p:spPr>
          <a:xfrm>
            <a:off x="8387588" y="3599314"/>
            <a:ext cx="4007796" cy="5279394"/>
          </a:xfrm>
          <a:prstGeom prst="rect">
            <a:avLst/>
          </a:prstGeom>
          <a:noFill/>
        </p:spPr>
        <p:txBody>
          <a:bodyPr wrap="square" rtlCol="0">
            <a:spAutoFit/>
          </a:bodyPr>
          <a:lstStyle/>
          <a:p>
            <a:r>
              <a:rPr kumimoji="1" lang="en-US" altLang="ja-JP" sz="3600" dirty="0" err="1"/>
              <a:t>Luminocity</a:t>
            </a:r>
            <a:r>
              <a:rPr kumimoji="1" lang="en-US" altLang="ja-JP" sz="3600" dirty="0"/>
              <a:t> distance</a:t>
            </a:r>
          </a:p>
          <a:p>
            <a:r>
              <a:rPr kumimoji="1" lang="ja-JP" altLang="en-US" sz="3600" dirty="0"/>
              <a:t>～</a:t>
            </a:r>
            <a:r>
              <a:rPr kumimoji="1" lang="en-US" altLang="ja-JP" sz="3600" dirty="0">
                <a:solidFill>
                  <a:srgbClr val="FF0000"/>
                </a:solidFill>
              </a:rPr>
              <a:t>1.5 </a:t>
            </a:r>
            <a:r>
              <a:rPr kumimoji="1" lang="en-US" altLang="ja-JP" sz="3600" dirty="0" err="1">
                <a:solidFill>
                  <a:srgbClr val="FF0000"/>
                </a:solidFill>
              </a:rPr>
              <a:t>Gpc</a:t>
            </a:r>
            <a:endParaRPr kumimoji="1" lang="en-US" altLang="ja-JP" sz="3600" dirty="0">
              <a:solidFill>
                <a:srgbClr val="FF0000"/>
              </a:solidFill>
            </a:endParaRPr>
          </a:p>
          <a:p>
            <a:r>
              <a:rPr lang="en-US" altLang="ja-JP" sz="3600" dirty="0">
                <a:solidFill>
                  <a:srgbClr val="FF0000"/>
                </a:solidFill>
              </a:rPr>
              <a:t>    </a:t>
            </a:r>
            <a:endParaRPr kumimoji="1" lang="en-US" altLang="ja-JP" sz="3600" dirty="0">
              <a:solidFill>
                <a:srgbClr val="FF0000"/>
              </a:solidFill>
            </a:endParaRPr>
          </a:p>
          <a:p>
            <a:endParaRPr kumimoji="1" lang="en-US" altLang="ja-JP" sz="2800" dirty="0">
              <a:solidFill>
                <a:srgbClr val="FF0000"/>
              </a:solidFill>
            </a:endParaRPr>
          </a:p>
          <a:p>
            <a:r>
              <a:rPr lang="en-US" altLang="ja-JP" sz="3600" dirty="0"/>
              <a:t>Redshift</a:t>
            </a:r>
            <a:r>
              <a:rPr lang="ja-JP" altLang="en-US" sz="3600" dirty="0"/>
              <a:t> </a:t>
            </a:r>
            <a:r>
              <a:rPr lang="en-US" altLang="ja-JP" sz="3600" dirty="0"/>
              <a:t>z</a:t>
            </a:r>
            <a:r>
              <a:rPr lang="ja-JP" altLang="en-US" sz="3600" dirty="0"/>
              <a:t>～</a:t>
            </a:r>
            <a:r>
              <a:rPr lang="en-US" altLang="ja-JP" sz="3600" dirty="0">
                <a:solidFill>
                  <a:srgbClr val="FF0000"/>
                </a:solidFill>
              </a:rPr>
              <a:t>0.28</a:t>
            </a:r>
          </a:p>
          <a:p>
            <a:endParaRPr kumimoji="1" lang="en-US" altLang="ja-JP" sz="2800" dirty="0">
              <a:solidFill>
                <a:srgbClr val="FF0000"/>
              </a:solidFill>
            </a:endParaRPr>
          </a:p>
          <a:p>
            <a:endParaRPr lang="en-US" altLang="ja-JP" sz="2800" dirty="0"/>
          </a:p>
          <a:p>
            <a:endParaRPr kumimoji="1" lang="en-US" altLang="ja-JP" sz="2400" dirty="0"/>
          </a:p>
          <a:p>
            <a:pPr lvl="0">
              <a:lnSpc>
                <a:spcPct val="90000"/>
              </a:lnSpc>
              <a:spcBef>
                <a:spcPts val="1000"/>
              </a:spcBef>
            </a:pPr>
            <a:r>
              <a:rPr lang="ja-JP" altLang="en-US" sz="2800" b="1" dirty="0">
                <a:solidFill>
                  <a:srgbClr val="FF0000"/>
                </a:solidFill>
              </a:rPr>
              <a:t>　</a:t>
            </a:r>
            <a:endParaRPr lang="en-US" altLang="ja-JP" sz="2800" dirty="0">
              <a:solidFill>
                <a:srgbClr val="FF0000"/>
              </a:solidFill>
            </a:endParaRPr>
          </a:p>
          <a:p>
            <a:pPr lvl="0">
              <a:lnSpc>
                <a:spcPct val="90000"/>
              </a:lnSpc>
              <a:spcBef>
                <a:spcPts val="1000"/>
              </a:spcBef>
            </a:pPr>
            <a:endParaRPr lang="en-US" altLang="ja-JP" sz="2800" b="1" dirty="0">
              <a:solidFill>
                <a:prstClr val="black"/>
              </a:solidFill>
            </a:endParaRPr>
          </a:p>
          <a:p>
            <a:endParaRPr kumimoji="1" lang="ja-JP" altLang="en-US" dirty="0"/>
          </a:p>
        </p:txBody>
      </p:sp>
      <p:sp>
        <p:nvSpPr>
          <p:cNvPr id="14" name="テキスト ボックス 13"/>
          <p:cNvSpPr txBox="1"/>
          <p:nvPr/>
        </p:nvSpPr>
        <p:spPr>
          <a:xfrm>
            <a:off x="1275291" y="4093552"/>
            <a:ext cx="2772418" cy="954107"/>
          </a:xfrm>
          <a:prstGeom prst="rect">
            <a:avLst/>
          </a:prstGeom>
          <a:noFill/>
        </p:spPr>
        <p:txBody>
          <a:bodyPr wrap="square" rtlCol="0">
            <a:spAutoFit/>
          </a:bodyPr>
          <a:lstStyle/>
          <a:p>
            <a:r>
              <a:rPr kumimoji="1" lang="en-US" altLang="ja-JP" sz="2800" dirty="0">
                <a:solidFill>
                  <a:srgbClr val="FF0000"/>
                </a:solidFill>
              </a:rPr>
              <a:t>SNR=8</a:t>
            </a:r>
          </a:p>
          <a:p>
            <a:r>
              <a:rPr lang="en-US" altLang="ja-JP" sz="2800" dirty="0">
                <a:solidFill>
                  <a:srgbClr val="FF0000"/>
                </a:solidFill>
              </a:rPr>
              <a:t>For </a:t>
            </a:r>
            <a:r>
              <a:rPr lang="en-US" altLang="ja-JP" sz="2800" dirty="0" err="1">
                <a:solidFill>
                  <a:srgbClr val="FF0000"/>
                </a:solidFill>
              </a:rPr>
              <a:t>inspiral</a:t>
            </a:r>
            <a:endParaRPr kumimoji="1" lang="ja-JP" altLang="en-US" sz="2800" dirty="0">
              <a:solidFill>
                <a:srgbClr val="FF0000"/>
              </a:solidFill>
            </a:endParaRPr>
          </a:p>
        </p:txBody>
      </p:sp>
      <p:sp>
        <p:nvSpPr>
          <p:cNvPr id="15" name="テキスト ボックス 14"/>
          <p:cNvSpPr txBox="1"/>
          <p:nvPr/>
        </p:nvSpPr>
        <p:spPr>
          <a:xfrm>
            <a:off x="4891861" y="2897086"/>
            <a:ext cx="2173930" cy="954107"/>
          </a:xfrm>
          <a:prstGeom prst="rect">
            <a:avLst/>
          </a:prstGeom>
          <a:noFill/>
        </p:spPr>
        <p:txBody>
          <a:bodyPr wrap="square" rtlCol="0">
            <a:spAutoFit/>
          </a:bodyPr>
          <a:lstStyle/>
          <a:p>
            <a:r>
              <a:rPr kumimoji="1" lang="en-US" altLang="ja-JP" sz="2800" dirty="0">
                <a:solidFill>
                  <a:srgbClr val="FF0000"/>
                </a:solidFill>
              </a:rPr>
              <a:t>SNR=8</a:t>
            </a:r>
          </a:p>
          <a:p>
            <a:r>
              <a:rPr lang="en-US" altLang="ja-JP" sz="2800" dirty="0">
                <a:solidFill>
                  <a:srgbClr val="FF0000"/>
                </a:solidFill>
              </a:rPr>
              <a:t>For ringdown</a:t>
            </a:r>
            <a:endParaRPr kumimoji="1" lang="ja-JP" altLang="en-US" sz="2800" dirty="0">
              <a:solidFill>
                <a:srgbClr val="FF0000"/>
              </a:solidFill>
            </a:endParaRPr>
          </a:p>
        </p:txBody>
      </p:sp>
      <p:sp>
        <p:nvSpPr>
          <p:cNvPr id="16" name="円/楕円 15"/>
          <p:cNvSpPr/>
          <p:nvPr/>
        </p:nvSpPr>
        <p:spPr>
          <a:xfrm>
            <a:off x="3534470" y="2868466"/>
            <a:ext cx="398834" cy="3831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a:off x="3970687" y="2520653"/>
            <a:ext cx="4663291" cy="6057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753091" y="1982044"/>
            <a:ext cx="2467043" cy="1077218"/>
          </a:xfrm>
          <a:prstGeom prst="rect">
            <a:avLst/>
          </a:prstGeom>
          <a:noFill/>
        </p:spPr>
        <p:txBody>
          <a:bodyPr wrap="square" rtlCol="0">
            <a:spAutoFit/>
          </a:bodyPr>
          <a:lstStyle/>
          <a:p>
            <a:r>
              <a:rPr lang="en-US" altLang="ja-JP" sz="3200" dirty="0">
                <a:solidFill>
                  <a:prstClr val="black"/>
                </a:solidFill>
              </a:rPr>
              <a:t>M</a:t>
            </a:r>
            <a:r>
              <a:rPr lang="en-US" altLang="ja-JP" sz="3200" baseline="-25000" dirty="0">
                <a:solidFill>
                  <a:prstClr val="black"/>
                </a:solidFill>
              </a:rPr>
              <a:t>BH</a:t>
            </a:r>
            <a:r>
              <a:rPr lang="ja-JP" altLang="en-US" sz="3200" dirty="0">
                <a:solidFill>
                  <a:prstClr val="black"/>
                </a:solidFill>
              </a:rPr>
              <a:t>～</a:t>
            </a:r>
            <a:r>
              <a:rPr lang="en-US" altLang="ja-JP" sz="3200" dirty="0">
                <a:solidFill>
                  <a:prstClr val="black"/>
                </a:solidFill>
              </a:rPr>
              <a:t>30M</a:t>
            </a:r>
            <a:r>
              <a:rPr lang="en-US" altLang="ja-JP" sz="3200" baseline="-25000" dirty="0">
                <a:solidFill>
                  <a:prstClr val="black"/>
                </a:solidFill>
                <a:sym typeface="Wingdings 2" panose="05020102010507070707" pitchFamily="18" charset="2"/>
              </a:rPr>
              <a:t></a:t>
            </a:r>
            <a:r>
              <a:rPr lang="en-US" altLang="ja-JP" sz="3200" dirty="0">
                <a:solidFill>
                  <a:prstClr val="black"/>
                </a:solidFill>
              </a:rPr>
              <a:t> SNR=8</a:t>
            </a:r>
            <a:endParaRPr kumimoji="1" lang="ja-JP" altLang="en-US" sz="2000" dirty="0"/>
          </a:p>
        </p:txBody>
      </p:sp>
      <p:sp>
        <p:nvSpPr>
          <p:cNvPr id="4" name="テキスト ボックス 3"/>
          <p:cNvSpPr txBox="1"/>
          <p:nvPr/>
        </p:nvSpPr>
        <p:spPr>
          <a:xfrm>
            <a:off x="5947527" y="6605081"/>
            <a:ext cx="1972343" cy="369332"/>
          </a:xfrm>
          <a:prstGeom prst="rect">
            <a:avLst/>
          </a:prstGeom>
          <a:noFill/>
        </p:spPr>
        <p:txBody>
          <a:bodyPr wrap="square" rtlCol="0">
            <a:spAutoFit/>
          </a:bodyPr>
          <a:lstStyle/>
          <a:p>
            <a:r>
              <a:rPr lang="en-US" altLang="ja-JP" dirty="0"/>
              <a:t>©Kanda</a:t>
            </a:r>
            <a:endParaRPr kumimoji="1" lang="ja-JP" altLang="en-US" dirty="0"/>
          </a:p>
        </p:txBody>
      </p:sp>
    </p:spTree>
    <p:extLst>
      <p:ext uri="{BB962C8B-B14F-4D97-AF65-F5344CB8AC3E}">
        <p14:creationId xmlns:p14="http://schemas.microsoft.com/office/powerpoint/2010/main" val="1251882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4920" y="214329"/>
            <a:ext cx="8229600" cy="706090"/>
          </a:xfrm>
        </p:spPr>
        <p:txBody>
          <a:bodyPr>
            <a:normAutofit/>
          </a:bodyPr>
          <a:lstStyle/>
          <a:p>
            <a:pPr algn="ctr"/>
            <a:r>
              <a:rPr lang="en-US" altLang="ja-JP" dirty="0">
                <a:solidFill>
                  <a:srgbClr val="FF0000"/>
                </a:solidFill>
              </a:rPr>
              <a:t>Detection rate of Pop III </a:t>
            </a:r>
            <a:r>
              <a:rPr kumimoji="1" lang="en-US" altLang="ja-JP" dirty="0">
                <a:solidFill>
                  <a:srgbClr val="FF0000"/>
                </a:solidFill>
              </a:rPr>
              <a:t>BH-BH</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a:xfrm>
                <a:off x="1009933" y="1354931"/>
                <a:ext cx="12191999" cy="5001419"/>
              </a:xfrm>
            </p:spPr>
            <p:txBody>
              <a:bodyPr>
                <a:normAutofit/>
              </a:bodyPr>
              <a:lstStyle/>
              <a:p>
                <a:r>
                  <a:rPr lang="en-US" altLang="ja-JP" sz="3600" b="1" dirty="0"/>
                  <a:t>Detection rate of Pop III BBH (GW150914 like BBH)</a:t>
                </a:r>
              </a:p>
              <a:p>
                <a:pPr marL="0" indent="0">
                  <a:buNone/>
                </a:pPr>
                <a:r>
                  <a:rPr lang="en-US" altLang="ja-JP" sz="3600" b="1" dirty="0"/>
                  <a:t>  in our standard model (KAGRA design sensitivity)</a:t>
                </a:r>
              </a:p>
              <a:p>
                <a:pPr marL="0" indent="0">
                  <a:buNone/>
                </a:pPr>
                <a:r>
                  <a:rPr lang="en-US" altLang="ja-JP" sz="3600" b="1" dirty="0"/>
                  <a:t>      </a:t>
                </a:r>
                <a:r>
                  <a:rPr lang="en-US" altLang="ja-JP" sz="3600" b="1" dirty="0">
                    <a:solidFill>
                      <a:srgbClr val="FF0000"/>
                    </a:solidFill>
                  </a:rPr>
                  <a:t>R</a:t>
                </a:r>
                <a:r>
                  <a:rPr lang="ja-JP" altLang="en-US" sz="3600" b="1" dirty="0">
                    <a:solidFill>
                      <a:srgbClr val="FF0000"/>
                    </a:solidFill>
                  </a:rPr>
                  <a:t>～</a:t>
                </a:r>
                <a:r>
                  <a:rPr lang="en-US" altLang="ja-JP" sz="3600" b="1" dirty="0">
                    <a:solidFill>
                      <a:srgbClr val="FF0000"/>
                    </a:solidFill>
                  </a:rPr>
                  <a:t>180 (</a:t>
                </a:r>
                <a14:m>
                  <m:oMath xmlns:m="http://schemas.openxmlformats.org/officeDocument/2006/math">
                    <m:f>
                      <m:fPr>
                        <m:ctrlPr>
                          <a:rPr lang="en-US" altLang="ja-JP" sz="3600" b="1" i="1">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𝑺𝑭𝑹</m:t>
                            </m:r>
                          </m:e>
                          <m:sub>
                            <m:r>
                              <a:rPr lang="en-US" altLang="ja-JP" sz="3600" b="1" i="1">
                                <a:solidFill>
                                  <a:srgbClr val="FF0000"/>
                                </a:solidFill>
                                <a:latin typeface="Cambria Math" panose="02040503050406030204" pitchFamily="18" charset="0"/>
                              </a:rPr>
                              <m:t>𝒑𝒆𝒂𝒌</m:t>
                            </m:r>
                          </m:sub>
                        </m:sSub>
                      </m:num>
                      <m:den>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panose="02040503050406030204" pitchFamily="18" charset="0"/>
                              </a:rPr>
                              <m:t>𝟏𝟎</m:t>
                            </m:r>
                          </m:e>
                          <m:sup>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𝟐</m:t>
                            </m:r>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𝟓</m:t>
                            </m:r>
                          </m:sup>
                        </m:sSup>
                      </m:den>
                    </m:f>
                  </m:oMath>
                </a14:m>
                <a:r>
                  <a:rPr lang="en-US" altLang="ja-JP" sz="3600" b="1" dirty="0">
                    <a:solidFill>
                      <a:srgbClr val="FF0000"/>
                    </a:solidFill>
                  </a:rPr>
                  <a:t>)</a:t>
                </a:r>
                <a:r>
                  <a:rPr lang="en-US" altLang="ja-JP" sz="3600" b="1" dirty="0"/>
                  <a:t> </a:t>
                </a:r>
                <a14:m>
                  <m:oMath xmlns:m="http://schemas.openxmlformats.org/officeDocument/2006/math">
                    <m:d>
                      <m:dPr>
                        <m:ctrlPr>
                          <a:rPr lang="en-US" altLang="ja-JP" sz="3600" b="1" i="1" dirty="0">
                            <a:solidFill>
                              <a:srgbClr val="FF0000"/>
                            </a:solidFill>
                            <a:latin typeface="Cambria Math" panose="02040503050406030204" pitchFamily="18" charset="0"/>
                          </a:rPr>
                        </m:ctrlPr>
                      </m:dPr>
                      <m:e>
                        <m:f>
                          <m:fPr>
                            <m:ctrlPr>
                              <a:rPr lang="en-US" altLang="ja-JP" sz="3600" b="1" i="1" dirty="0">
                                <a:solidFill>
                                  <a:srgbClr val="FF0000"/>
                                </a:solidFill>
                                <a:latin typeface="Cambria Math" panose="02040503050406030204" pitchFamily="18" charset="0"/>
                              </a:rPr>
                            </m:ctrlPr>
                          </m:fPr>
                          <m:num>
                            <m:sSub>
                              <m:sSubPr>
                                <m:ctrlPr>
                                  <a:rPr lang="en-US" altLang="ja-JP" sz="3600" b="1" i="1" dirty="0">
                                    <a:solidFill>
                                      <a:srgbClr val="FF0000"/>
                                    </a:solidFill>
                                    <a:latin typeface="Cambria Math" panose="02040503050406030204" pitchFamily="18" charset="0"/>
                                  </a:rPr>
                                </m:ctrlPr>
                              </m:sSubPr>
                              <m:e>
                                <m:r>
                                  <a:rPr lang="en-US" altLang="ja-JP" sz="3600" b="1" i="1" dirty="0">
                                    <a:solidFill>
                                      <a:srgbClr val="FF0000"/>
                                    </a:solidFill>
                                    <a:latin typeface="Cambria Math" panose="02040503050406030204" pitchFamily="18" charset="0"/>
                                  </a:rPr>
                                  <m:t>𝒇</m:t>
                                </m:r>
                              </m:e>
                              <m:sub>
                                <m:r>
                                  <a:rPr lang="en-US" altLang="ja-JP" sz="3600" b="1" i="1" dirty="0">
                                    <a:solidFill>
                                      <a:srgbClr val="FF0000"/>
                                    </a:solidFill>
                                    <a:latin typeface="Cambria Math" panose="02040503050406030204" pitchFamily="18" charset="0"/>
                                  </a:rPr>
                                  <m:t>𝒃</m:t>
                                </m:r>
                              </m:sub>
                            </m:sSub>
                            <m:r>
                              <a:rPr lang="en-US" altLang="ja-JP" sz="3600" b="1" i="1" dirty="0">
                                <a:solidFill>
                                  <a:srgbClr val="FF0000"/>
                                </a:solidFill>
                                <a:latin typeface="Cambria Math" panose="02040503050406030204" pitchFamily="18" charset="0"/>
                              </a:rPr>
                              <m:t>/(</m:t>
                            </m:r>
                            <m:r>
                              <a:rPr lang="en-US" altLang="ja-JP" sz="3600" b="1" i="1" dirty="0">
                                <a:solidFill>
                                  <a:srgbClr val="FF0000"/>
                                </a:solidFill>
                                <a:latin typeface="Cambria Math" panose="02040503050406030204" pitchFamily="18" charset="0"/>
                              </a:rPr>
                              <m:t>𝟏</m:t>
                            </m:r>
                            <m:r>
                              <a:rPr lang="en-US" altLang="ja-JP" sz="3600" b="1" i="1" dirty="0">
                                <a:solidFill>
                                  <a:srgbClr val="FF0000"/>
                                </a:solidFill>
                                <a:latin typeface="Cambria Math" panose="02040503050406030204" pitchFamily="18" charset="0"/>
                              </a:rPr>
                              <m:t>+</m:t>
                            </m:r>
                            <m:sSub>
                              <m:sSubPr>
                                <m:ctrlPr>
                                  <a:rPr lang="en-US" altLang="ja-JP" sz="3600" b="1" i="1" dirty="0">
                                    <a:solidFill>
                                      <a:srgbClr val="FF0000"/>
                                    </a:solidFill>
                                    <a:latin typeface="Cambria Math" panose="02040503050406030204" pitchFamily="18" charset="0"/>
                                  </a:rPr>
                                </m:ctrlPr>
                              </m:sSubPr>
                              <m:e>
                                <m:r>
                                  <a:rPr lang="en-US" altLang="ja-JP" sz="3600" b="1" i="1" dirty="0">
                                    <a:solidFill>
                                      <a:srgbClr val="FF0000"/>
                                    </a:solidFill>
                                    <a:latin typeface="Cambria Math" panose="02040503050406030204" pitchFamily="18" charset="0"/>
                                  </a:rPr>
                                  <m:t>𝒇</m:t>
                                </m:r>
                              </m:e>
                              <m:sub>
                                <m:r>
                                  <a:rPr lang="en-US" altLang="ja-JP" sz="3600" b="1" i="1" dirty="0">
                                    <a:solidFill>
                                      <a:srgbClr val="FF0000"/>
                                    </a:solidFill>
                                    <a:latin typeface="Cambria Math" panose="02040503050406030204" pitchFamily="18" charset="0"/>
                                  </a:rPr>
                                  <m:t>𝒃</m:t>
                                </m:r>
                              </m:sub>
                            </m:sSub>
                            <m:r>
                              <a:rPr lang="en-US" altLang="ja-JP" sz="3600" b="1" i="1" dirty="0">
                                <a:solidFill>
                                  <a:srgbClr val="FF0000"/>
                                </a:solidFill>
                                <a:latin typeface="Cambria Math" panose="02040503050406030204" pitchFamily="18" charset="0"/>
                              </a:rPr>
                              <m:t>)</m:t>
                            </m:r>
                          </m:num>
                          <m:den>
                            <m:r>
                              <a:rPr lang="en-US" altLang="ja-JP" sz="3600" b="1" i="1" dirty="0">
                                <a:solidFill>
                                  <a:srgbClr val="FF0000"/>
                                </a:solidFill>
                                <a:latin typeface="Cambria Math" panose="02040503050406030204" pitchFamily="18" charset="0"/>
                              </a:rPr>
                              <m:t>𝟎</m:t>
                            </m:r>
                            <m:r>
                              <a:rPr lang="en-US" altLang="ja-JP" sz="3600" b="1" i="1" dirty="0">
                                <a:solidFill>
                                  <a:srgbClr val="FF0000"/>
                                </a:solidFill>
                                <a:latin typeface="Cambria Math" panose="02040503050406030204" pitchFamily="18" charset="0"/>
                              </a:rPr>
                              <m:t>.</m:t>
                            </m:r>
                            <m:r>
                              <a:rPr lang="en-US" altLang="ja-JP" sz="3600" b="1" i="1" dirty="0">
                                <a:solidFill>
                                  <a:srgbClr val="FF0000"/>
                                </a:solidFill>
                                <a:latin typeface="Cambria Math" panose="02040503050406030204" pitchFamily="18" charset="0"/>
                              </a:rPr>
                              <m:t>𝟑𝟑</m:t>
                            </m:r>
                          </m:den>
                        </m:f>
                      </m:e>
                    </m:d>
                  </m:oMath>
                </a14:m>
                <a:r>
                  <a:rPr lang="en-US" altLang="ja-JP" sz="3600" b="1" dirty="0">
                    <a:solidFill>
                      <a:srgbClr val="FF0000"/>
                    </a:solidFill>
                  </a:rPr>
                  <a:t> Err</a:t>
                </a:r>
                <a:r>
                  <a:rPr lang="en-US" altLang="ja-JP" sz="3600" b="1" baseline="-25000" dirty="0">
                    <a:solidFill>
                      <a:srgbClr val="FF0000"/>
                    </a:solidFill>
                  </a:rPr>
                  <a:t>sys</a:t>
                </a:r>
                <a:r>
                  <a:rPr lang="en-US" altLang="ja-JP" sz="3600" b="1" dirty="0">
                    <a:solidFill>
                      <a:srgbClr val="FF0000"/>
                    </a:solidFill>
                  </a:rPr>
                  <a:t> [yr</a:t>
                </a:r>
                <a:r>
                  <a:rPr lang="en-US" altLang="ja-JP" sz="3600" b="1" baseline="30000" dirty="0">
                    <a:solidFill>
                      <a:srgbClr val="FF0000"/>
                    </a:solidFill>
                  </a:rPr>
                  <a:t>-1</a:t>
                </a:r>
                <a:r>
                  <a:rPr lang="en-US" altLang="ja-JP" sz="3600" b="1" dirty="0">
                    <a:solidFill>
                      <a:srgbClr val="FF0000"/>
                    </a:solidFill>
                  </a:rPr>
                  <a:t> ]</a:t>
                </a:r>
                <a:r>
                  <a:rPr lang="en-US" altLang="ja-JP" sz="3600" dirty="0"/>
                  <a:t>(S/N&gt;8) </a:t>
                </a:r>
              </a:p>
              <a:p>
                <a:pPr marL="0" indent="0">
                  <a:buNone/>
                </a:pPr>
                <a:r>
                  <a:rPr lang="en-US" altLang="ja-JP" sz="3600" dirty="0"/>
                  <a:t>                 </a:t>
                </a:r>
                <a:r>
                  <a:rPr lang="en-US" altLang="ja-JP" sz="2400" dirty="0"/>
                  <a:t>(Kinugawa et al. 2014,2016)</a:t>
                </a:r>
                <a:endParaRPr lang="en-US" altLang="ja-JP" sz="3200" dirty="0"/>
              </a:p>
              <a:p>
                <a:endParaRPr lang="en-US" altLang="ja-JP" sz="3600" dirty="0"/>
              </a:p>
              <a:p>
                <a:r>
                  <a:rPr lang="en-US" altLang="ja-JP" sz="3600" dirty="0"/>
                  <a:t>Typical mass   </a:t>
                </a:r>
              </a:p>
              <a:p>
                <a:pPr marL="0" indent="0">
                  <a:buNone/>
                </a:pPr>
                <a:r>
                  <a:rPr lang="en-US" altLang="ja-JP" sz="3600" b="1" dirty="0">
                    <a:solidFill>
                      <a:srgbClr val="FF0000"/>
                    </a:solidFill>
                  </a:rPr>
                  <a:t>      M</a:t>
                </a:r>
                <a:r>
                  <a:rPr lang="ja-JP" altLang="en-US" sz="3600" b="1" dirty="0">
                    <a:solidFill>
                      <a:srgbClr val="FF0000"/>
                    </a:solidFill>
                  </a:rPr>
                  <a:t>～</a:t>
                </a:r>
                <a:r>
                  <a:rPr lang="en-US" altLang="ja-JP" sz="3600" b="1" dirty="0">
                    <a:solidFill>
                      <a:srgbClr val="FF0000"/>
                    </a:solidFill>
                  </a:rPr>
                  <a:t>30 M</a:t>
                </a:r>
                <a:r>
                  <a:rPr lang="en-US" altLang="ja-JP" sz="3600" b="1" baseline="-25000" dirty="0">
                    <a:solidFill>
                      <a:srgbClr val="FF0000"/>
                    </a:solidFill>
                    <a:sym typeface="Wingdings 2"/>
                  </a:rPr>
                  <a:t></a:t>
                </a:r>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xfrm>
                <a:off x="1009933" y="1354931"/>
                <a:ext cx="12191999" cy="5001419"/>
              </a:xfrm>
              <a:blipFill>
                <a:blip r:embed="rId3"/>
                <a:stretch>
                  <a:fillRect l="-1400" t="-2923"/>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12"/>
          </p:nvPr>
        </p:nvSpPr>
        <p:spPr/>
        <p:txBody>
          <a:bodyPr/>
          <a:lstStyle/>
          <a:p>
            <a:fld id="{E4D1460F-934D-4930-A805-CCFC53BF585A}" type="slidenum">
              <a:rPr kumimoji="1" lang="ja-JP" altLang="en-US" sz="1600" smtClean="0"/>
              <a:t>27</a:t>
            </a:fld>
            <a:endParaRPr kumimoji="1" lang="ja-JP" altLang="en-US" sz="1600" dirty="0"/>
          </a:p>
        </p:txBody>
      </p:sp>
    </p:spTree>
    <p:extLst>
      <p:ext uri="{BB962C8B-B14F-4D97-AF65-F5344CB8AC3E}">
        <p14:creationId xmlns:p14="http://schemas.microsoft.com/office/powerpoint/2010/main" val="1063433661"/>
      </p:ext>
    </p:extLst>
  </p:cSld>
  <p:clrMapOvr>
    <a:masterClrMapping/>
  </p:clrMapOvr>
  <mc:AlternateContent xmlns:mc="http://schemas.openxmlformats.org/markup-compatibility/2006" xmlns:p14="http://schemas.microsoft.com/office/powerpoint/2010/main">
    <mc:Choice Requires="p14">
      <p:transition spd="slow" p14:dur="2000" advTm="79076"/>
    </mc:Choice>
    <mc:Fallback xmlns="">
      <p:transition spd="slow" advTm="7907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nvGraphicFramePr>
        <p:xfrm>
          <a:off x="707572" y="1075889"/>
          <a:ext cx="10541610" cy="4554908"/>
        </p:xfrm>
        <a:graphic>
          <a:graphicData uri="http://schemas.openxmlformats.org/drawingml/2006/table">
            <a:tbl>
              <a:tblPr firstRow="1" bandRow="1"/>
              <a:tblGrid>
                <a:gridCol w="5212384">
                  <a:extLst>
                    <a:ext uri="{9D8B030D-6E8A-4147-A177-3AD203B41FA5}">
                      <a16:colId xmlns:a16="http://schemas.microsoft.com/office/drawing/2014/main" xmlns="" val="20000"/>
                    </a:ext>
                  </a:extLst>
                </a:gridCol>
                <a:gridCol w="5329226">
                  <a:extLst>
                    <a:ext uri="{9D8B030D-6E8A-4147-A177-3AD203B41FA5}">
                      <a16:colId xmlns:a16="http://schemas.microsoft.com/office/drawing/2014/main" xmlns="" val="20001"/>
                    </a:ext>
                  </a:extLst>
                </a:gridCol>
              </a:tblGrid>
              <a:tr h="518485">
                <a:tc>
                  <a:txBody>
                    <a:bodyPr/>
                    <a:lstStyle>
                      <a:lvl1pPr marL="0" algn="l" defTabSz="1522659" rtl="0" eaLnBrk="1" latinLnBrk="0" hangingPunct="1">
                        <a:defRPr kumimoji="1" sz="3000" b="1" kern="1200">
                          <a:solidFill>
                            <a:schemeClr val="lt1"/>
                          </a:solidFill>
                          <a:latin typeface="Trebuchet MS" panose="020B0603020202020204"/>
                        </a:defRPr>
                      </a:lvl1pPr>
                      <a:lvl2pPr marL="761329" algn="l" defTabSz="1522659" rtl="0" eaLnBrk="1" latinLnBrk="0" hangingPunct="1">
                        <a:defRPr kumimoji="1" sz="3000" b="1" kern="1200">
                          <a:solidFill>
                            <a:schemeClr val="lt1"/>
                          </a:solidFill>
                          <a:latin typeface="Trebuchet MS" panose="020B0603020202020204"/>
                        </a:defRPr>
                      </a:lvl2pPr>
                      <a:lvl3pPr marL="1522659" algn="l" defTabSz="1522659" rtl="0" eaLnBrk="1" latinLnBrk="0" hangingPunct="1">
                        <a:defRPr kumimoji="1" sz="3000" b="1" kern="1200">
                          <a:solidFill>
                            <a:schemeClr val="lt1"/>
                          </a:solidFill>
                          <a:latin typeface="Trebuchet MS" panose="020B0603020202020204"/>
                        </a:defRPr>
                      </a:lvl3pPr>
                      <a:lvl4pPr marL="2283988" algn="l" defTabSz="1522659" rtl="0" eaLnBrk="1" latinLnBrk="0" hangingPunct="1">
                        <a:defRPr kumimoji="1" sz="3000" b="1" kern="1200">
                          <a:solidFill>
                            <a:schemeClr val="lt1"/>
                          </a:solidFill>
                          <a:latin typeface="Trebuchet MS" panose="020B0603020202020204"/>
                        </a:defRPr>
                      </a:lvl4pPr>
                      <a:lvl5pPr marL="3045318" algn="l" defTabSz="1522659" rtl="0" eaLnBrk="1" latinLnBrk="0" hangingPunct="1">
                        <a:defRPr kumimoji="1" sz="3000" b="1" kern="1200">
                          <a:solidFill>
                            <a:schemeClr val="lt1"/>
                          </a:solidFill>
                          <a:latin typeface="Trebuchet MS" panose="020B0603020202020204"/>
                        </a:defRPr>
                      </a:lvl5pPr>
                      <a:lvl6pPr marL="3806647" algn="l" defTabSz="1522659" rtl="0" eaLnBrk="1" latinLnBrk="0" hangingPunct="1">
                        <a:defRPr kumimoji="1" sz="3000" b="1" kern="1200">
                          <a:solidFill>
                            <a:schemeClr val="lt1"/>
                          </a:solidFill>
                          <a:latin typeface="Trebuchet MS" panose="020B0603020202020204"/>
                        </a:defRPr>
                      </a:lvl6pPr>
                      <a:lvl7pPr marL="4567977" algn="l" defTabSz="1522659" rtl="0" eaLnBrk="1" latinLnBrk="0" hangingPunct="1">
                        <a:defRPr kumimoji="1" sz="3000" b="1" kern="1200">
                          <a:solidFill>
                            <a:schemeClr val="lt1"/>
                          </a:solidFill>
                          <a:latin typeface="Trebuchet MS" panose="020B0603020202020204"/>
                        </a:defRPr>
                      </a:lvl7pPr>
                      <a:lvl8pPr marL="5329306" algn="l" defTabSz="1522659" rtl="0" eaLnBrk="1" latinLnBrk="0" hangingPunct="1">
                        <a:defRPr kumimoji="1" sz="3000" b="1" kern="1200">
                          <a:solidFill>
                            <a:schemeClr val="lt1"/>
                          </a:solidFill>
                          <a:latin typeface="Trebuchet MS" panose="020B0603020202020204"/>
                        </a:defRPr>
                      </a:lvl8pPr>
                      <a:lvl9pPr marL="6090636" algn="l" defTabSz="1522659" rtl="0" eaLnBrk="1" latinLnBrk="0" hangingPunct="1">
                        <a:defRPr kumimoji="1" sz="3000" b="1" kern="1200">
                          <a:solidFill>
                            <a:schemeClr val="lt1"/>
                          </a:solidFill>
                          <a:latin typeface="Trebuchet MS" panose="020B0603020202020204"/>
                        </a:defRPr>
                      </a:lvl9pPr>
                    </a:lstStyle>
                    <a:p>
                      <a:endParaRPr kumimoji="1" lang="ja-JP" altLang="en-US" sz="20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solidFill>
                  </a:tcPr>
                </a:tc>
                <a:tc>
                  <a:txBody>
                    <a:bodyPr/>
                    <a:lstStyle>
                      <a:lvl1pPr marL="0" algn="l" defTabSz="1522659" rtl="0" eaLnBrk="1" latinLnBrk="0" hangingPunct="1">
                        <a:defRPr kumimoji="1" sz="3000" b="1" kern="1200">
                          <a:solidFill>
                            <a:schemeClr val="lt1"/>
                          </a:solidFill>
                          <a:latin typeface="Trebuchet MS" panose="020B0603020202020204"/>
                        </a:defRPr>
                      </a:lvl1pPr>
                      <a:lvl2pPr marL="761329" algn="l" defTabSz="1522659" rtl="0" eaLnBrk="1" latinLnBrk="0" hangingPunct="1">
                        <a:defRPr kumimoji="1" sz="3000" b="1" kern="1200">
                          <a:solidFill>
                            <a:schemeClr val="lt1"/>
                          </a:solidFill>
                          <a:latin typeface="Trebuchet MS" panose="020B0603020202020204"/>
                        </a:defRPr>
                      </a:lvl2pPr>
                      <a:lvl3pPr marL="1522659" algn="l" defTabSz="1522659" rtl="0" eaLnBrk="1" latinLnBrk="0" hangingPunct="1">
                        <a:defRPr kumimoji="1" sz="3000" b="1" kern="1200">
                          <a:solidFill>
                            <a:schemeClr val="lt1"/>
                          </a:solidFill>
                          <a:latin typeface="Trebuchet MS" panose="020B0603020202020204"/>
                        </a:defRPr>
                      </a:lvl3pPr>
                      <a:lvl4pPr marL="2283988" algn="l" defTabSz="1522659" rtl="0" eaLnBrk="1" latinLnBrk="0" hangingPunct="1">
                        <a:defRPr kumimoji="1" sz="3000" b="1" kern="1200">
                          <a:solidFill>
                            <a:schemeClr val="lt1"/>
                          </a:solidFill>
                          <a:latin typeface="Trebuchet MS" panose="020B0603020202020204"/>
                        </a:defRPr>
                      </a:lvl4pPr>
                      <a:lvl5pPr marL="3045318" algn="l" defTabSz="1522659" rtl="0" eaLnBrk="1" latinLnBrk="0" hangingPunct="1">
                        <a:defRPr kumimoji="1" sz="3000" b="1" kern="1200">
                          <a:solidFill>
                            <a:schemeClr val="lt1"/>
                          </a:solidFill>
                          <a:latin typeface="Trebuchet MS" panose="020B0603020202020204"/>
                        </a:defRPr>
                      </a:lvl5pPr>
                      <a:lvl6pPr marL="3806647" algn="l" defTabSz="1522659" rtl="0" eaLnBrk="1" latinLnBrk="0" hangingPunct="1">
                        <a:defRPr kumimoji="1" sz="3000" b="1" kern="1200">
                          <a:solidFill>
                            <a:schemeClr val="lt1"/>
                          </a:solidFill>
                          <a:latin typeface="Trebuchet MS" panose="020B0603020202020204"/>
                        </a:defRPr>
                      </a:lvl6pPr>
                      <a:lvl7pPr marL="4567977" algn="l" defTabSz="1522659" rtl="0" eaLnBrk="1" latinLnBrk="0" hangingPunct="1">
                        <a:defRPr kumimoji="1" sz="3000" b="1" kern="1200">
                          <a:solidFill>
                            <a:schemeClr val="lt1"/>
                          </a:solidFill>
                          <a:latin typeface="Trebuchet MS" panose="020B0603020202020204"/>
                        </a:defRPr>
                      </a:lvl7pPr>
                      <a:lvl8pPr marL="5329306" algn="l" defTabSz="1522659" rtl="0" eaLnBrk="1" latinLnBrk="0" hangingPunct="1">
                        <a:defRPr kumimoji="1" sz="3000" b="1" kern="1200">
                          <a:solidFill>
                            <a:schemeClr val="lt1"/>
                          </a:solidFill>
                          <a:latin typeface="Trebuchet MS" panose="020B0603020202020204"/>
                        </a:defRPr>
                      </a:lvl8pPr>
                      <a:lvl9pPr marL="6090636" algn="l" defTabSz="1522659" rtl="0" eaLnBrk="1" latinLnBrk="0" hangingPunct="1">
                        <a:defRPr kumimoji="1" sz="3000" b="1" kern="1200">
                          <a:solidFill>
                            <a:schemeClr val="lt1"/>
                          </a:solidFill>
                          <a:latin typeface="Trebuchet MS" panose="020B0603020202020204"/>
                        </a:defRPr>
                      </a:lvl9pPr>
                    </a:lstStyle>
                    <a:p>
                      <a:pPr marL="0" marR="0" indent="0" algn="ctr" defTabSz="1522659" rtl="0" eaLnBrk="1" fontAlgn="auto" latinLnBrk="0" hangingPunct="1">
                        <a:lnSpc>
                          <a:spcPct val="100000"/>
                        </a:lnSpc>
                        <a:spcBef>
                          <a:spcPts val="0"/>
                        </a:spcBef>
                        <a:spcAft>
                          <a:spcPts val="0"/>
                        </a:spcAft>
                        <a:buClrTx/>
                        <a:buSzTx/>
                        <a:buFontTx/>
                        <a:buNone/>
                        <a:tabLst/>
                        <a:defRPr/>
                      </a:pPr>
                      <a:r>
                        <a:rPr kumimoji="1" lang="en-US" altLang="ja-JP" sz="2800" dirty="0" err="1"/>
                        <a:t>Errsys</a:t>
                      </a:r>
                      <a:endParaRPr kumimoji="1" lang="ja-JP" altLang="en-US" sz="28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solidFill>
                  </a:tcPr>
                </a:tc>
                <a:extLst>
                  <a:ext uri="{0D108BD9-81ED-4DB2-BD59-A6C34878D82A}">
                    <a16:rowId xmlns:a16="http://schemas.microsoft.com/office/drawing/2014/main" xmlns="" val="10000"/>
                  </a:ext>
                </a:extLst>
              </a:tr>
              <a:tr h="470263">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a:solidFill>
                            <a:srgbClr val="FF0000"/>
                          </a:solidFill>
                        </a:rPr>
                        <a:t>Standard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marL="457200" indent="-457200" algn="ctr">
                        <a:buAutoNum type="arabicPlain"/>
                      </a:pPr>
                      <a:r>
                        <a:rPr kumimoji="1" lang="en-US" altLang="ja-JP" sz="2400" dirty="0"/>
                        <a:t>(</a:t>
                      </a:r>
                      <a:r>
                        <a:rPr kumimoji="1" lang="en-US" altLang="ja-JP" sz="2400" dirty="0">
                          <a:solidFill>
                            <a:srgbClr val="FF0000"/>
                          </a:solidFill>
                        </a:rPr>
                        <a:t>180</a:t>
                      </a:r>
                      <a:r>
                        <a:rPr kumimoji="1" lang="en-US" altLang="ja-JP" sz="2400" dirty="0"/>
                        <a:t> /</a:t>
                      </a:r>
                      <a:r>
                        <a:rPr kumimoji="1" lang="en-US" altLang="ja-JP" sz="2400" dirty="0" err="1"/>
                        <a:t>yr</a:t>
                      </a:r>
                      <a:r>
                        <a:rPr kumimoji="1" lang="en-US" altLang="ja-JP" sz="2400" dirty="0"/>
                        <a: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xmlns="" val="10001"/>
                  </a:ext>
                </a:extLst>
              </a:tr>
              <a:tr h="411480">
                <a:tc>
                  <a:txBody>
                    <a:bodyPr/>
                    <a:lstStyle/>
                    <a:p>
                      <a:pPr marL="0" marR="0" indent="0" algn="l" defTabSz="1522659" rtl="0" eaLnBrk="1" fontAlgn="auto" latinLnBrk="0" hangingPunct="1">
                        <a:lnSpc>
                          <a:spcPct val="100000"/>
                        </a:lnSpc>
                        <a:spcBef>
                          <a:spcPts val="0"/>
                        </a:spcBef>
                        <a:spcAft>
                          <a:spcPts val="0"/>
                        </a:spcAft>
                        <a:buClrTx/>
                        <a:buSzTx/>
                        <a:buFontTx/>
                        <a:buNone/>
                        <a:tabLst/>
                        <a:defRPr/>
                      </a:pPr>
                      <a:r>
                        <a:rPr kumimoji="1" lang="en-US" altLang="ja-JP" sz="2400" dirty="0"/>
                        <a:t>Mass range:</a:t>
                      </a:r>
                    </a:p>
                    <a:p>
                      <a:pPr marL="0" marR="0" indent="0" algn="l" defTabSz="1522659" rtl="0" eaLnBrk="1" fontAlgn="auto" latinLnBrk="0" hangingPunct="1">
                        <a:lnSpc>
                          <a:spcPct val="100000"/>
                        </a:lnSpc>
                        <a:spcBef>
                          <a:spcPts val="0"/>
                        </a:spcBef>
                        <a:spcAft>
                          <a:spcPts val="0"/>
                        </a:spcAft>
                        <a:buClrTx/>
                        <a:buSzTx/>
                        <a:buFontTx/>
                        <a:buNone/>
                        <a:tabLst/>
                        <a:defRPr/>
                      </a:pPr>
                      <a:r>
                        <a:rPr kumimoji="1" lang="en-US" altLang="ja-JP" sz="2400" dirty="0"/>
                        <a:t>(10 M</a:t>
                      </a:r>
                      <a:r>
                        <a:rPr kumimoji="1" lang="en-US" altLang="ja-JP" sz="2400" baseline="-25000" dirty="0">
                          <a:sym typeface="Wingdings 2" panose="05020102010507070707" pitchFamily="18" charset="2"/>
                        </a:rPr>
                        <a:t></a:t>
                      </a:r>
                      <a:r>
                        <a:rPr kumimoji="1" lang="en-US" altLang="ja-JP" sz="2400" dirty="0"/>
                        <a:t>&lt;M&lt;  </a:t>
                      </a:r>
                      <a:r>
                        <a:rPr kumimoji="1" lang="en-US" altLang="ja-JP" sz="2400" dirty="0">
                          <a:solidFill>
                            <a:srgbClr val="FF0000"/>
                          </a:solidFill>
                        </a:rPr>
                        <a:t>100 M</a:t>
                      </a:r>
                      <a:r>
                        <a:rPr kumimoji="1" lang="en-US" altLang="ja-JP" sz="2400" baseline="-25000" dirty="0">
                          <a:solidFill>
                            <a:srgbClr val="FF0000"/>
                          </a:solidFill>
                          <a:sym typeface="Wingdings 2" panose="05020102010507070707" pitchFamily="18" charset="2"/>
                        </a:rPr>
                        <a:t></a:t>
                      </a:r>
                      <a:r>
                        <a:rPr kumimoji="1" lang="en-US" altLang="ja-JP" sz="2400" dirty="0"/>
                        <a:t> or </a:t>
                      </a:r>
                      <a:r>
                        <a:rPr kumimoji="1" lang="en-US" altLang="ja-JP" sz="2400" i="1" dirty="0"/>
                        <a:t>140 M</a:t>
                      </a:r>
                      <a:r>
                        <a:rPr kumimoji="1" lang="en-US" altLang="ja-JP" sz="2400" i="1" baseline="-25000" dirty="0">
                          <a:sym typeface="Wingdings 2" panose="05020102010507070707" pitchFamily="18" charset="2"/>
                        </a:rPr>
                        <a:t></a:t>
                      </a:r>
                      <a:r>
                        <a:rPr kumimoji="1" lang="en-US" altLang="ja-JP" sz="2400" dirty="0"/>
                        <a:t>)</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Trebuchet MS" panose="020B0603020202020204" pitchFamily="34" charset="0"/>
                        </a:rPr>
                        <a:t>1~3.4</a:t>
                      </a:r>
                      <a:endParaRPr kumimoji="1" lang="ja-JP" altLang="en-US" sz="2400" dirty="0">
                        <a:latin typeface="Trebuchet MS" panose="020B0603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xmlns="" val="10002"/>
                  </a:ext>
                </a:extLst>
              </a:tr>
              <a:tr h="457200">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err="1"/>
                        <a:t>IMF:</a:t>
                      </a:r>
                      <a:r>
                        <a:rPr kumimoji="1" lang="en-US" altLang="ja-JP" sz="2400" dirty="0" err="1">
                          <a:solidFill>
                            <a:srgbClr val="FF0000"/>
                          </a:solidFill>
                        </a:rPr>
                        <a:t>Flat</a:t>
                      </a:r>
                      <a:r>
                        <a:rPr kumimoji="1" lang="en-US" altLang="ja-JP" sz="2400" dirty="0"/>
                        <a:t>, M</a:t>
                      </a:r>
                      <a:r>
                        <a:rPr kumimoji="1" lang="en-US" altLang="ja-JP" sz="2400" baseline="30000" dirty="0"/>
                        <a:t>-1</a:t>
                      </a:r>
                      <a:r>
                        <a:rPr kumimoji="1" lang="en-US" altLang="ja-JP" sz="2400" dirty="0"/>
                        <a:t>, </a:t>
                      </a:r>
                      <a:r>
                        <a:rPr kumimoji="1" lang="en-US" altLang="ja-JP" sz="2400" dirty="0" err="1">
                          <a:solidFill>
                            <a:schemeClr val="tx1"/>
                          </a:solidFill>
                        </a:rPr>
                        <a:t>Salpeter</a:t>
                      </a:r>
                      <a:endParaRPr kumimoji="1" lang="ja-JP" altLang="en-US" sz="2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a:t>0.42~1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xmlns="" val="10003"/>
                  </a:ext>
                </a:extLst>
              </a:tr>
              <a:tr h="478972">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err="1"/>
                        <a:t>IEF</a:t>
                      </a:r>
                      <a:r>
                        <a:rPr kumimoji="1" lang="en-US" altLang="ja-JP" sz="2400" baseline="0" dirty="0" err="1"/>
                        <a:t>:</a:t>
                      </a:r>
                      <a:r>
                        <a:rPr kumimoji="1" lang="en-US" altLang="ja-JP" sz="2400" dirty="0" err="1"/>
                        <a:t>f</a:t>
                      </a:r>
                      <a:r>
                        <a:rPr kumimoji="1" lang="en-US" altLang="ja-JP" sz="2400" dirty="0"/>
                        <a:t>(e)</a:t>
                      </a:r>
                      <a:r>
                        <a:rPr kumimoji="1" lang="ja-JP" altLang="en-US" sz="2400" dirty="0"/>
                        <a:t>∝</a:t>
                      </a:r>
                      <a:r>
                        <a:rPr kumimoji="1" lang="en-US" altLang="ja-JP" sz="2400" dirty="0">
                          <a:solidFill>
                            <a:srgbClr val="FF0000"/>
                          </a:solidFill>
                        </a:rPr>
                        <a:t>e</a:t>
                      </a:r>
                      <a:r>
                        <a:rPr kumimoji="1" lang="en-US" altLang="ja-JP" sz="2400" dirty="0"/>
                        <a:t>,const.,</a:t>
                      </a:r>
                      <a:r>
                        <a:rPr kumimoji="1" lang="en-US" altLang="ja-JP" sz="2400" dirty="0">
                          <a:solidFill>
                            <a:schemeClr val="tx1"/>
                          </a:solidFill>
                        </a:rPr>
                        <a:t>e</a:t>
                      </a:r>
                      <a:r>
                        <a:rPr kumimoji="1" lang="en-US" altLang="ja-JP" sz="2400" baseline="30000" dirty="0">
                          <a:solidFill>
                            <a:schemeClr val="tx1"/>
                          </a:solidFill>
                        </a:rPr>
                        <a:t>-0.5</a:t>
                      </a:r>
                      <a:endParaRPr kumimoji="1" lang="ja-JP" altLang="en-US" sz="2400" baseline="300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a:t>0.94~1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xmlns="" val="10004"/>
                  </a:ext>
                </a:extLst>
              </a:tr>
              <a:tr h="496388">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a:t>BH natal kick: </a:t>
                      </a:r>
                      <a:r>
                        <a:rPr kumimoji="1" lang="en-US" altLang="ja-JP" sz="2400" dirty="0" err="1"/>
                        <a:t>σ</a:t>
                      </a:r>
                      <a:r>
                        <a:rPr kumimoji="1" lang="en-US" altLang="ja-JP" sz="2400" baseline="-25000" dirty="0" err="1"/>
                        <a:t>V</a:t>
                      </a:r>
                      <a:r>
                        <a:rPr kumimoji="1" lang="en-US" altLang="ja-JP" sz="2400" dirty="0"/>
                        <a:t>=</a:t>
                      </a:r>
                      <a:r>
                        <a:rPr kumimoji="1" lang="en-US" altLang="ja-JP" sz="2400" dirty="0">
                          <a:solidFill>
                            <a:srgbClr val="FF0000"/>
                          </a:solidFill>
                        </a:rPr>
                        <a:t>0</a:t>
                      </a:r>
                      <a:r>
                        <a:rPr kumimoji="1" lang="en-US" altLang="ja-JP" sz="2400" dirty="0">
                          <a:solidFill>
                            <a:schemeClr val="tx1"/>
                          </a:solidFill>
                        </a:rPr>
                        <a:t>,100,300 km/s</a:t>
                      </a:r>
                      <a:endParaRPr kumimoji="1" lang="ja-JP" altLang="en-US" sz="2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a:t>0.2~1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xmlns="" val="10005"/>
                  </a:ext>
                </a:extLst>
              </a:tr>
              <a:tr h="487680">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a:t>CE:αλ=</a:t>
                      </a:r>
                      <a:r>
                        <a:rPr kumimoji="1" lang="en-US" altLang="ja-JP" sz="2400" dirty="0">
                          <a:solidFill>
                            <a:schemeClr val="tx1"/>
                          </a:solidFill>
                        </a:rPr>
                        <a:t>0.01,</a:t>
                      </a:r>
                      <a:r>
                        <a:rPr kumimoji="1" lang="en-US" altLang="ja-JP" sz="2400" dirty="0"/>
                        <a:t>0.1,</a:t>
                      </a:r>
                      <a:r>
                        <a:rPr kumimoji="1" lang="en-US" altLang="ja-JP" sz="2400" dirty="0">
                          <a:solidFill>
                            <a:srgbClr val="FF0000"/>
                          </a:solidFill>
                        </a:rPr>
                        <a:t>1</a:t>
                      </a:r>
                      <a:r>
                        <a:rPr kumimoji="1" lang="en-US" altLang="ja-JP" sz="2400" dirty="0"/>
                        <a:t>,10</a:t>
                      </a:r>
                      <a:endParaRPr kumimoji="1" lang="ja-JP" alt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a:t>0.21~1</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xmlns="" val="10006"/>
                  </a:ext>
                </a:extLst>
              </a:tr>
              <a:tr h="787621">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r>
                        <a:rPr kumimoji="1" lang="en-US" altLang="ja-JP" sz="2400" dirty="0"/>
                        <a:t>Mass transfer (mass loss fraction):</a:t>
                      </a:r>
                    </a:p>
                    <a:p>
                      <a:r>
                        <a:rPr kumimoji="1" lang="en-US" altLang="ja-JP" sz="2400" dirty="0"/>
                        <a:t>β=</a:t>
                      </a:r>
                      <a:r>
                        <a:rPr kumimoji="1" lang="en-US" altLang="ja-JP" sz="2400" dirty="0">
                          <a:solidFill>
                            <a:srgbClr val="FF0000"/>
                          </a:solidFill>
                        </a:rPr>
                        <a:t>0</a:t>
                      </a:r>
                      <a:r>
                        <a:rPr kumimoji="1" lang="en-US" altLang="ja-JP" sz="2400" dirty="0"/>
                        <a:t>, </a:t>
                      </a:r>
                      <a:r>
                        <a:rPr kumimoji="1" lang="en-US" altLang="ja-JP" sz="2400" dirty="0">
                          <a:solidFill>
                            <a:srgbClr val="002060"/>
                          </a:solidFill>
                        </a:rPr>
                        <a:t>0</a:t>
                      </a:r>
                      <a:r>
                        <a:rPr kumimoji="1" lang="en-US" altLang="ja-JP" sz="2400" dirty="0"/>
                        <a:t>.5, </a:t>
                      </a:r>
                      <a:r>
                        <a:rPr kumimoji="1" lang="en-US" altLang="ja-JP" sz="2400" dirty="0">
                          <a:solidFill>
                            <a:schemeClr val="tx1"/>
                          </a:solidFill>
                        </a:rPr>
                        <a:t>1</a:t>
                      </a:r>
                      <a:endParaRPr kumimoji="1" lang="ja-JP" altLang="en-US" sz="2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1522659" rtl="0" eaLnBrk="1" latinLnBrk="0" hangingPunct="1">
                        <a:defRPr kumimoji="1" sz="3000" kern="1200">
                          <a:solidFill>
                            <a:schemeClr val="dk1"/>
                          </a:solidFill>
                          <a:latin typeface="Trebuchet MS" panose="020B0603020202020204"/>
                        </a:defRPr>
                      </a:lvl1pPr>
                      <a:lvl2pPr marL="761329" algn="l" defTabSz="1522659" rtl="0" eaLnBrk="1" latinLnBrk="0" hangingPunct="1">
                        <a:defRPr kumimoji="1" sz="3000" kern="1200">
                          <a:solidFill>
                            <a:schemeClr val="dk1"/>
                          </a:solidFill>
                          <a:latin typeface="Trebuchet MS" panose="020B0603020202020204"/>
                        </a:defRPr>
                      </a:lvl2pPr>
                      <a:lvl3pPr marL="1522659" algn="l" defTabSz="1522659" rtl="0" eaLnBrk="1" latinLnBrk="0" hangingPunct="1">
                        <a:defRPr kumimoji="1" sz="3000" kern="1200">
                          <a:solidFill>
                            <a:schemeClr val="dk1"/>
                          </a:solidFill>
                          <a:latin typeface="Trebuchet MS" panose="020B0603020202020204"/>
                        </a:defRPr>
                      </a:lvl3pPr>
                      <a:lvl4pPr marL="2283988" algn="l" defTabSz="1522659" rtl="0" eaLnBrk="1" latinLnBrk="0" hangingPunct="1">
                        <a:defRPr kumimoji="1" sz="3000" kern="1200">
                          <a:solidFill>
                            <a:schemeClr val="dk1"/>
                          </a:solidFill>
                          <a:latin typeface="Trebuchet MS" panose="020B0603020202020204"/>
                        </a:defRPr>
                      </a:lvl4pPr>
                      <a:lvl5pPr marL="3045318" algn="l" defTabSz="1522659" rtl="0" eaLnBrk="1" latinLnBrk="0" hangingPunct="1">
                        <a:defRPr kumimoji="1" sz="3000" kern="1200">
                          <a:solidFill>
                            <a:schemeClr val="dk1"/>
                          </a:solidFill>
                          <a:latin typeface="Trebuchet MS" panose="020B0603020202020204"/>
                        </a:defRPr>
                      </a:lvl5pPr>
                      <a:lvl6pPr marL="3806647" algn="l" defTabSz="1522659" rtl="0" eaLnBrk="1" latinLnBrk="0" hangingPunct="1">
                        <a:defRPr kumimoji="1" sz="3000" kern="1200">
                          <a:solidFill>
                            <a:schemeClr val="dk1"/>
                          </a:solidFill>
                          <a:latin typeface="Trebuchet MS" panose="020B0603020202020204"/>
                        </a:defRPr>
                      </a:lvl6pPr>
                      <a:lvl7pPr marL="4567977" algn="l" defTabSz="1522659" rtl="0" eaLnBrk="1" latinLnBrk="0" hangingPunct="1">
                        <a:defRPr kumimoji="1" sz="3000" kern="1200">
                          <a:solidFill>
                            <a:schemeClr val="dk1"/>
                          </a:solidFill>
                          <a:latin typeface="Trebuchet MS" panose="020B0603020202020204"/>
                        </a:defRPr>
                      </a:lvl7pPr>
                      <a:lvl8pPr marL="5329306" algn="l" defTabSz="1522659" rtl="0" eaLnBrk="1" latinLnBrk="0" hangingPunct="1">
                        <a:defRPr kumimoji="1" sz="3000" kern="1200">
                          <a:solidFill>
                            <a:schemeClr val="dk1"/>
                          </a:solidFill>
                          <a:latin typeface="Trebuchet MS" panose="020B0603020202020204"/>
                        </a:defRPr>
                      </a:lvl8pPr>
                      <a:lvl9pPr marL="6090636" algn="l" defTabSz="1522659" rtl="0" eaLnBrk="1" latinLnBrk="0" hangingPunct="1">
                        <a:defRPr kumimoji="1" sz="3000" kern="1200">
                          <a:solidFill>
                            <a:schemeClr val="dk1"/>
                          </a:solidFill>
                          <a:latin typeface="Trebuchet MS" panose="020B0603020202020204"/>
                        </a:defRPr>
                      </a:lvl9pPr>
                    </a:lstStyle>
                    <a:p>
                      <a:pPr algn="ctr"/>
                      <a:r>
                        <a:rPr kumimoji="1" lang="en-US" altLang="ja-JP" sz="2400" dirty="0"/>
                        <a:t>0.67~1.3</a:t>
                      </a:r>
                      <a:endParaRPr kumimoji="1" lang="ja-JP" altLang="en-US" sz="2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xmlns="" val="10007"/>
                  </a:ext>
                </a:extLst>
              </a:tr>
            </a:tbl>
          </a:graphicData>
        </a:graphic>
      </p:graphicFrame>
      <p:sp>
        <p:nvSpPr>
          <p:cNvPr id="2" name="タイトル 1"/>
          <p:cNvSpPr>
            <a:spLocks noGrp="1"/>
          </p:cNvSpPr>
          <p:nvPr>
            <p:ph type="title"/>
          </p:nvPr>
        </p:nvSpPr>
        <p:spPr>
          <a:xfrm>
            <a:off x="838200" y="0"/>
            <a:ext cx="10515600" cy="601827"/>
          </a:xfrm>
        </p:spPr>
        <p:txBody>
          <a:bodyPr>
            <a:normAutofit fontScale="90000"/>
          </a:bodyPr>
          <a:lstStyle/>
          <a:p>
            <a:r>
              <a:rPr kumimoji="1" lang="en-US" altLang="ja-JP" dirty="0" err="1"/>
              <a:t>Errsys</a:t>
            </a:r>
            <a:r>
              <a:rPr kumimoji="1" lang="en-US" altLang="ja-JP" dirty="0"/>
              <a:t> (Example)</a:t>
            </a:r>
            <a:endParaRPr kumimoji="1" lang="ja-JP" altLang="en-US" dirty="0"/>
          </a:p>
        </p:txBody>
      </p:sp>
      <p:sp>
        <p:nvSpPr>
          <p:cNvPr id="3" name="コンテンツ プレースホルダー 2"/>
          <p:cNvSpPr>
            <a:spLocks noGrp="1"/>
          </p:cNvSpPr>
          <p:nvPr>
            <p:ph idx="1"/>
          </p:nvPr>
        </p:nvSpPr>
        <p:spPr>
          <a:xfrm>
            <a:off x="838200" y="5889397"/>
            <a:ext cx="10515600" cy="430923"/>
          </a:xfrm>
        </p:spPr>
        <p:txBody>
          <a:bodyPr>
            <a:noAutofit/>
          </a:bodyPr>
          <a:lstStyle/>
          <a:p>
            <a:r>
              <a:rPr lang="en-US" altLang="ja-JP" dirty="0">
                <a:solidFill>
                  <a:srgbClr val="FF0000"/>
                </a:solidFill>
              </a:rPr>
              <a:t>The typical  mass is </a:t>
            </a:r>
            <a:r>
              <a:rPr lang="en-US" altLang="ja-JP" b="1" dirty="0">
                <a:solidFill>
                  <a:srgbClr val="FF0000"/>
                </a:solidFill>
              </a:rPr>
              <a:t>not changed</a:t>
            </a:r>
            <a:r>
              <a:rPr lang="ja-JP" altLang="en-US" b="1" dirty="0">
                <a:solidFill>
                  <a:srgbClr val="FF0000"/>
                </a:solidFill>
              </a:rPr>
              <a:t> </a:t>
            </a:r>
            <a:r>
              <a:rPr lang="en-US" altLang="ja-JP" dirty="0">
                <a:solidFill>
                  <a:srgbClr val="FF0000"/>
                </a:solidFill>
              </a:rPr>
              <a:t>(~</a:t>
            </a:r>
            <a:r>
              <a:rPr lang="en-US" altLang="ja-JP" b="1" dirty="0">
                <a:solidFill>
                  <a:srgbClr val="FF0000"/>
                </a:solidFill>
              </a:rPr>
              <a:t>30 </a:t>
            </a:r>
            <a:r>
              <a:rPr lang="en-US" altLang="ja-JP" b="1" dirty="0" err="1">
                <a:solidFill>
                  <a:srgbClr val="FF0000"/>
                </a:solidFill>
              </a:rPr>
              <a:t>Msun</a:t>
            </a:r>
            <a:r>
              <a:rPr lang="en-US" altLang="ja-JP" dirty="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1086545302"/>
      </p:ext>
    </p:extLst>
  </p:cSld>
  <p:clrMapOvr>
    <a:masterClrMapping/>
  </p:clrMapOvr>
  <mc:AlternateContent xmlns:mc="http://schemas.openxmlformats.org/markup-compatibility/2006" xmlns:p14="http://schemas.microsoft.com/office/powerpoint/2010/main">
    <mc:Choice Requires="p14">
      <p:transition spd="slow" p14:dur="2000" advTm="65902"/>
    </mc:Choice>
    <mc:Fallback xmlns="">
      <p:transition spd="slow" advTm="6590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74920" y="214329"/>
            <a:ext cx="8229600" cy="706090"/>
          </a:xfrm>
        </p:spPr>
        <p:txBody>
          <a:bodyPr>
            <a:normAutofit/>
          </a:bodyPr>
          <a:lstStyle/>
          <a:p>
            <a:pPr algn="ctr"/>
            <a:r>
              <a:rPr lang="en-US" altLang="ja-JP" dirty="0">
                <a:solidFill>
                  <a:srgbClr val="FF0000"/>
                </a:solidFill>
              </a:rPr>
              <a:t>Detection rate of Pop III </a:t>
            </a:r>
            <a:r>
              <a:rPr kumimoji="1" lang="en-US" altLang="ja-JP" dirty="0">
                <a:solidFill>
                  <a:srgbClr val="FF0000"/>
                </a:solidFill>
              </a:rPr>
              <a:t>BH-BH</a:t>
            </a:r>
            <a:endParaRPr kumimoji="1" lang="ja-JP" altLang="en-US" dirty="0">
              <a:solidFill>
                <a:srgbClr val="FF0000"/>
              </a:solidFill>
            </a:endParaRP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a:xfrm>
                <a:off x="1009933" y="1354931"/>
                <a:ext cx="12191999" cy="5001419"/>
              </a:xfrm>
            </p:spPr>
            <p:txBody>
              <a:bodyPr>
                <a:normAutofit/>
              </a:bodyPr>
              <a:lstStyle/>
              <a:p>
                <a:r>
                  <a:rPr lang="en-US" altLang="ja-JP" sz="3600" b="1" dirty="0"/>
                  <a:t>Detection rate of Pop III BBH (GW150914 like BBH)</a:t>
                </a:r>
              </a:p>
              <a:p>
                <a:pPr marL="0" indent="0">
                  <a:buNone/>
                </a:pPr>
                <a:r>
                  <a:rPr lang="en-US" altLang="ja-JP" sz="3600" b="1" dirty="0"/>
                  <a:t>  in our standard model (KAGRA design sensitivity)</a:t>
                </a:r>
              </a:p>
              <a:p>
                <a:pPr marL="0" indent="0">
                  <a:buNone/>
                </a:pPr>
                <a:r>
                  <a:rPr lang="en-US" altLang="ja-JP" sz="3600" b="1" dirty="0"/>
                  <a:t>      </a:t>
                </a:r>
                <a:r>
                  <a:rPr lang="en-US" altLang="ja-JP" sz="3600" b="1" dirty="0">
                    <a:solidFill>
                      <a:srgbClr val="FF0000"/>
                    </a:solidFill>
                  </a:rPr>
                  <a:t>R</a:t>
                </a:r>
                <a:r>
                  <a:rPr lang="ja-JP" altLang="en-US" sz="3600" b="1" dirty="0">
                    <a:solidFill>
                      <a:srgbClr val="FF0000"/>
                    </a:solidFill>
                  </a:rPr>
                  <a:t>～</a:t>
                </a:r>
                <a:r>
                  <a:rPr lang="en-US" altLang="ja-JP" sz="3600" b="1" dirty="0">
                    <a:solidFill>
                      <a:srgbClr val="FF0000"/>
                    </a:solidFill>
                  </a:rPr>
                  <a:t>180 (</a:t>
                </a:r>
                <a14:m>
                  <m:oMath xmlns:m="http://schemas.openxmlformats.org/officeDocument/2006/math">
                    <m:f>
                      <m:fPr>
                        <m:ctrlPr>
                          <a:rPr lang="en-US" altLang="ja-JP" sz="3600" b="1" i="1">
                            <a:solidFill>
                              <a:srgbClr val="FF0000"/>
                            </a:solidFill>
                            <a:latin typeface="Cambria Math" panose="02040503050406030204" pitchFamily="18" charset="0"/>
                          </a:rPr>
                        </m:ctrlPr>
                      </m:fPr>
                      <m:num>
                        <m:sSub>
                          <m:sSubPr>
                            <m:ctrlPr>
                              <a:rPr lang="en-US" altLang="ja-JP" sz="3600" b="1" i="1">
                                <a:solidFill>
                                  <a:srgbClr val="FF0000"/>
                                </a:solidFill>
                                <a:latin typeface="Cambria Math" panose="02040503050406030204" pitchFamily="18" charset="0"/>
                              </a:rPr>
                            </m:ctrlPr>
                          </m:sSubPr>
                          <m:e>
                            <m:r>
                              <a:rPr lang="en-US" altLang="ja-JP" sz="3600" b="1" i="1">
                                <a:solidFill>
                                  <a:srgbClr val="FF0000"/>
                                </a:solidFill>
                                <a:latin typeface="Cambria Math" panose="02040503050406030204" pitchFamily="18" charset="0"/>
                              </a:rPr>
                              <m:t>𝑺𝑭𝑹</m:t>
                            </m:r>
                          </m:e>
                          <m:sub>
                            <m:r>
                              <a:rPr lang="en-US" altLang="ja-JP" sz="3600" b="1" i="1">
                                <a:solidFill>
                                  <a:srgbClr val="FF0000"/>
                                </a:solidFill>
                                <a:latin typeface="Cambria Math" panose="02040503050406030204" pitchFamily="18" charset="0"/>
                              </a:rPr>
                              <m:t>𝒑𝒆𝒂𝒌</m:t>
                            </m:r>
                          </m:sub>
                        </m:sSub>
                      </m:num>
                      <m:den>
                        <m:sSup>
                          <m:sSupPr>
                            <m:ctrlPr>
                              <a:rPr lang="en-US" altLang="ja-JP" sz="3600" b="1" i="1">
                                <a:solidFill>
                                  <a:srgbClr val="FF0000"/>
                                </a:solidFill>
                                <a:latin typeface="Cambria Math" panose="02040503050406030204" pitchFamily="18" charset="0"/>
                              </a:rPr>
                            </m:ctrlPr>
                          </m:sSupPr>
                          <m:e>
                            <m:r>
                              <a:rPr lang="en-US" altLang="ja-JP" sz="3600" b="1" i="1">
                                <a:solidFill>
                                  <a:srgbClr val="FF0000"/>
                                </a:solidFill>
                                <a:latin typeface="Cambria Math" panose="02040503050406030204" pitchFamily="18" charset="0"/>
                              </a:rPr>
                              <m:t>𝟏𝟎</m:t>
                            </m:r>
                          </m:e>
                          <m:sup>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𝟐</m:t>
                            </m:r>
                            <m:r>
                              <a:rPr lang="en-US" altLang="ja-JP" sz="3600" b="1" i="1">
                                <a:solidFill>
                                  <a:srgbClr val="FF0000"/>
                                </a:solidFill>
                                <a:latin typeface="Cambria Math" panose="02040503050406030204" pitchFamily="18" charset="0"/>
                              </a:rPr>
                              <m:t>.</m:t>
                            </m:r>
                            <m:r>
                              <a:rPr lang="en-US" altLang="ja-JP" sz="3600" b="1" i="1">
                                <a:solidFill>
                                  <a:srgbClr val="FF0000"/>
                                </a:solidFill>
                                <a:latin typeface="Cambria Math" panose="02040503050406030204" pitchFamily="18" charset="0"/>
                              </a:rPr>
                              <m:t>𝟓</m:t>
                            </m:r>
                          </m:sup>
                        </m:sSup>
                      </m:den>
                    </m:f>
                  </m:oMath>
                </a14:m>
                <a:r>
                  <a:rPr lang="en-US" altLang="ja-JP" sz="3600" b="1" dirty="0">
                    <a:solidFill>
                      <a:srgbClr val="FF0000"/>
                    </a:solidFill>
                  </a:rPr>
                  <a:t>)</a:t>
                </a:r>
                <a:r>
                  <a:rPr lang="en-US" altLang="ja-JP" sz="3600" b="1" dirty="0"/>
                  <a:t> </a:t>
                </a:r>
                <a14:m>
                  <m:oMath xmlns:m="http://schemas.openxmlformats.org/officeDocument/2006/math">
                    <m:d>
                      <m:dPr>
                        <m:ctrlPr>
                          <a:rPr lang="en-US" altLang="ja-JP" sz="3600" b="1" i="1" dirty="0">
                            <a:solidFill>
                              <a:srgbClr val="FF0000"/>
                            </a:solidFill>
                            <a:latin typeface="Cambria Math" panose="02040503050406030204" pitchFamily="18" charset="0"/>
                          </a:rPr>
                        </m:ctrlPr>
                      </m:dPr>
                      <m:e>
                        <m:f>
                          <m:fPr>
                            <m:ctrlPr>
                              <a:rPr lang="en-US" altLang="ja-JP" sz="3600" b="1" i="1" dirty="0">
                                <a:solidFill>
                                  <a:srgbClr val="FF0000"/>
                                </a:solidFill>
                                <a:latin typeface="Cambria Math" panose="02040503050406030204" pitchFamily="18" charset="0"/>
                              </a:rPr>
                            </m:ctrlPr>
                          </m:fPr>
                          <m:num>
                            <m:sSub>
                              <m:sSubPr>
                                <m:ctrlPr>
                                  <a:rPr lang="en-US" altLang="ja-JP" sz="3600" b="1" i="1" dirty="0">
                                    <a:solidFill>
                                      <a:srgbClr val="FF0000"/>
                                    </a:solidFill>
                                    <a:latin typeface="Cambria Math" panose="02040503050406030204" pitchFamily="18" charset="0"/>
                                  </a:rPr>
                                </m:ctrlPr>
                              </m:sSubPr>
                              <m:e>
                                <m:r>
                                  <a:rPr lang="en-US" altLang="ja-JP" sz="3600" b="1" i="1" dirty="0">
                                    <a:solidFill>
                                      <a:srgbClr val="FF0000"/>
                                    </a:solidFill>
                                    <a:latin typeface="Cambria Math" panose="02040503050406030204" pitchFamily="18" charset="0"/>
                                  </a:rPr>
                                  <m:t>𝒇</m:t>
                                </m:r>
                              </m:e>
                              <m:sub>
                                <m:r>
                                  <a:rPr lang="en-US" altLang="ja-JP" sz="3600" b="1" i="1" dirty="0">
                                    <a:solidFill>
                                      <a:srgbClr val="FF0000"/>
                                    </a:solidFill>
                                    <a:latin typeface="Cambria Math" panose="02040503050406030204" pitchFamily="18" charset="0"/>
                                  </a:rPr>
                                  <m:t>𝒃</m:t>
                                </m:r>
                              </m:sub>
                            </m:sSub>
                            <m:r>
                              <a:rPr lang="en-US" altLang="ja-JP" sz="3600" b="1" i="1" dirty="0">
                                <a:solidFill>
                                  <a:srgbClr val="FF0000"/>
                                </a:solidFill>
                                <a:latin typeface="Cambria Math" panose="02040503050406030204" pitchFamily="18" charset="0"/>
                              </a:rPr>
                              <m:t>/(</m:t>
                            </m:r>
                            <m:r>
                              <a:rPr lang="en-US" altLang="ja-JP" sz="3600" b="1" i="1" dirty="0">
                                <a:solidFill>
                                  <a:srgbClr val="FF0000"/>
                                </a:solidFill>
                                <a:latin typeface="Cambria Math" panose="02040503050406030204" pitchFamily="18" charset="0"/>
                              </a:rPr>
                              <m:t>𝟏</m:t>
                            </m:r>
                            <m:r>
                              <a:rPr lang="en-US" altLang="ja-JP" sz="3600" b="1" i="1" dirty="0">
                                <a:solidFill>
                                  <a:srgbClr val="FF0000"/>
                                </a:solidFill>
                                <a:latin typeface="Cambria Math" panose="02040503050406030204" pitchFamily="18" charset="0"/>
                              </a:rPr>
                              <m:t>+</m:t>
                            </m:r>
                            <m:sSub>
                              <m:sSubPr>
                                <m:ctrlPr>
                                  <a:rPr lang="en-US" altLang="ja-JP" sz="3600" b="1" i="1" dirty="0">
                                    <a:solidFill>
                                      <a:srgbClr val="FF0000"/>
                                    </a:solidFill>
                                    <a:latin typeface="Cambria Math" panose="02040503050406030204" pitchFamily="18" charset="0"/>
                                  </a:rPr>
                                </m:ctrlPr>
                              </m:sSubPr>
                              <m:e>
                                <m:r>
                                  <a:rPr lang="en-US" altLang="ja-JP" sz="3600" b="1" i="1" dirty="0">
                                    <a:solidFill>
                                      <a:srgbClr val="FF0000"/>
                                    </a:solidFill>
                                    <a:latin typeface="Cambria Math" panose="02040503050406030204" pitchFamily="18" charset="0"/>
                                  </a:rPr>
                                  <m:t>𝒇</m:t>
                                </m:r>
                              </m:e>
                              <m:sub>
                                <m:r>
                                  <a:rPr lang="en-US" altLang="ja-JP" sz="3600" b="1" i="1" dirty="0">
                                    <a:solidFill>
                                      <a:srgbClr val="FF0000"/>
                                    </a:solidFill>
                                    <a:latin typeface="Cambria Math" panose="02040503050406030204" pitchFamily="18" charset="0"/>
                                  </a:rPr>
                                  <m:t>𝒃</m:t>
                                </m:r>
                              </m:sub>
                            </m:sSub>
                            <m:r>
                              <a:rPr lang="en-US" altLang="ja-JP" sz="3600" b="1" i="1" dirty="0">
                                <a:solidFill>
                                  <a:srgbClr val="FF0000"/>
                                </a:solidFill>
                                <a:latin typeface="Cambria Math" panose="02040503050406030204" pitchFamily="18" charset="0"/>
                              </a:rPr>
                              <m:t>)</m:t>
                            </m:r>
                          </m:num>
                          <m:den>
                            <m:r>
                              <a:rPr lang="en-US" altLang="ja-JP" sz="3600" b="1" i="1" dirty="0">
                                <a:solidFill>
                                  <a:srgbClr val="FF0000"/>
                                </a:solidFill>
                                <a:latin typeface="Cambria Math" panose="02040503050406030204" pitchFamily="18" charset="0"/>
                              </a:rPr>
                              <m:t>𝟎</m:t>
                            </m:r>
                            <m:r>
                              <a:rPr lang="en-US" altLang="ja-JP" sz="3600" b="1" i="1" dirty="0">
                                <a:solidFill>
                                  <a:srgbClr val="FF0000"/>
                                </a:solidFill>
                                <a:latin typeface="Cambria Math" panose="02040503050406030204" pitchFamily="18" charset="0"/>
                              </a:rPr>
                              <m:t>.</m:t>
                            </m:r>
                            <m:r>
                              <a:rPr lang="en-US" altLang="ja-JP" sz="3600" b="1" i="1" dirty="0">
                                <a:solidFill>
                                  <a:srgbClr val="FF0000"/>
                                </a:solidFill>
                                <a:latin typeface="Cambria Math" panose="02040503050406030204" pitchFamily="18" charset="0"/>
                              </a:rPr>
                              <m:t>𝟑𝟑</m:t>
                            </m:r>
                          </m:den>
                        </m:f>
                      </m:e>
                    </m:d>
                  </m:oMath>
                </a14:m>
                <a:r>
                  <a:rPr lang="en-US" altLang="ja-JP" sz="3600" b="1" dirty="0">
                    <a:solidFill>
                      <a:srgbClr val="FF0000"/>
                    </a:solidFill>
                  </a:rPr>
                  <a:t> Err</a:t>
                </a:r>
                <a:r>
                  <a:rPr lang="en-US" altLang="ja-JP" sz="3600" b="1" baseline="-25000" dirty="0">
                    <a:solidFill>
                      <a:srgbClr val="FF0000"/>
                    </a:solidFill>
                  </a:rPr>
                  <a:t>sys</a:t>
                </a:r>
                <a:r>
                  <a:rPr lang="en-US" altLang="ja-JP" sz="3600" b="1" dirty="0">
                    <a:solidFill>
                      <a:srgbClr val="FF0000"/>
                    </a:solidFill>
                  </a:rPr>
                  <a:t> [yr</a:t>
                </a:r>
                <a:r>
                  <a:rPr lang="en-US" altLang="ja-JP" sz="3600" b="1" baseline="30000" dirty="0">
                    <a:solidFill>
                      <a:srgbClr val="FF0000"/>
                    </a:solidFill>
                  </a:rPr>
                  <a:t>-1</a:t>
                </a:r>
                <a:r>
                  <a:rPr lang="en-US" altLang="ja-JP" sz="3600" b="1" dirty="0">
                    <a:solidFill>
                      <a:srgbClr val="FF0000"/>
                    </a:solidFill>
                  </a:rPr>
                  <a:t> ]</a:t>
                </a:r>
                <a:r>
                  <a:rPr lang="en-US" altLang="ja-JP" sz="3600" dirty="0"/>
                  <a:t>(S/N&gt;8) </a:t>
                </a:r>
              </a:p>
              <a:p>
                <a:pPr marL="0" indent="0">
                  <a:buNone/>
                </a:pPr>
                <a:r>
                  <a:rPr lang="en-US" altLang="ja-JP" sz="3600" dirty="0"/>
                  <a:t>                 </a:t>
                </a:r>
                <a:r>
                  <a:rPr lang="en-US" altLang="ja-JP" sz="2400" dirty="0"/>
                  <a:t>(Kinugawa et al. 2014,2016)</a:t>
                </a:r>
                <a:endParaRPr lang="en-US" altLang="ja-JP" sz="3200" dirty="0"/>
              </a:p>
              <a:p>
                <a:endParaRPr lang="en-US" altLang="ja-JP" sz="3600" dirty="0"/>
              </a:p>
              <a:p>
                <a:r>
                  <a:rPr lang="en-US" altLang="ja-JP" sz="3600" dirty="0"/>
                  <a:t>Typical mass   </a:t>
                </a:r>
              </a:p>
              <a:p>
                <a:pPr marL="0" indent="0">
                  <a:buNone/>
                </a:pPr>
                <a:r>
                  <a:rPr lang="en-US" altLang="ja-JP" sz="3600" b="1" dirty="0">
                    <a:solidFill>
                      <a:srgbClr val="FF0000"/>
                    </a:solidFill>
                  </a:rPr>
                  <a:t>      M</a:t>
                </a:r>
                <a:r>
                  <a:rPr lang="ja-JP" altLang="en-US" sz="3600" b="1" dirty="0">
                    <a:solidFill>
                      <a:srgbClr val="FF0000"/>
                    </a:solidFill>
                  </a:rPr>
                  <a:t>～</a:t>
                </a:r>
                <a:r>
                  <a:rPr lang="en-US" altLang="ja-JP" sz="3600" b="1" dirty="0">
                    <a:solidFill>
                      <a:srgbClr val="FF0000"/>
                    </a:solidFill>
                  </a:rPr>
                  <a:t>30 M</a:t>
                </a:r>
                <a:r>
                  <a:rPr lang="en-US" altLang="ja-JP" sz="3600" b="1" baseline="-25000" dirty="0">
                    <a:solidFill>
                      <a:srgbClr val="FF0000"/>
                    </a:solidFill>
                    <a:sym typeface="Wingdings 2"/>
                  </a:rPr>
                  <a:t></a:t>
                </a:r>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xfrm>
                <a:off x="1009933" y="1354931"/>
                <a:ext cx="12191999" cy="5001419"/>
              </a:xfrm>
              <a:blipFill>
                <a:blip r:embed="rId3"/>
                <a:stretch>
                  <a:fillRect l="-1400" t="-2923"/>
                </a:stretch>
              </a:blipFill>
            </p:spPr>
            <p:txBody>
              <a:bodyPr/>
              <a:lstStyle/>
              <a:p>
                <a:r>
                  <a:rPr lang="ja-JP" altLang="en-US">
                    <a:noFill/>
                  </a:rPr>
                  <a:t> </a:t>
                </a:r>
              </a:p>
            </p:txBody>
          </p:sp>
        </mc:Fallback>
      </mc:AlternateContent>
      <p:sp>
        <p:nvSpPr>
          <p:cNvPr id="6" name="スライド番号プレースホルダー 5"/>
          <p:cNvSpPr>
            <a:spLocks noGrp="1"/>
          </p:cNvSpPr>
          <p:nvPr>
            <p:ph type="sldNum" sz="quarter" idx="12"/>
          </p:nvPr>
        </p:nvSpPr>
        <p:spPr/>
        <p:txBody>
          <a:bodyPr/>
          <a:lstStyle/>
          <a:p>
            <a:fld id="{E4D1460F-934D-4930-A805-CCFC53BF585A}" type="slidenum">
              <a:rPr kumimoji="1" lang="ja-JP" altLang="en-US" sz="1600" smtClean="0"/>
              <a:t>29</a:t>
            </a:fld>
            <a:endParaRPr kumimoji="1" lang="ja-JP" altLang="en-US" sz="1600" dirty="0"/>
          </a:p>
        </p:txBody>
      </p:sp>
    </p:spTree>
    <p:extLst>
      <p:ext uri="{BB962C8B-B14F-4D97-AF65-F5344CB8AC3E}">
        <p14:creationId xmlns:p14="http://schemas.microsoft.com/office/powerpoint/2010/main" val="1925108365"/>
      </p:ext>
    </p:extLst>
  </p:cSld>
  <p:clrMapOvr>
    <a:masterClrMapping/>
  </p:clrMapOvr>
  <mc:AlternateContent xmlns:mc="http://schemas.openxmlformats.org/markup-compatibility/2006" xmlns:p14="http://schemas.microsoft.com/office/powerpoint/2010/main">
    <mc:Choice Requires="p14">
      <p:transition spd="slow" p14:dur="2000" advTm="79076"/>
    </mc:Choice>
    <mc:Fallback xmlns="">
      <p:transition spd="slow" advTm="790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0FF07C6-4ACA-4B11-BE37-B58DDC8439CF}"/>
              </a:ext>
            </a:extLst>
          </p:cNvPr>
          <p:cNvSpPr>
            <a:spLocks noGrp="1"/>
          </p:cNvSpPr>
          <p:nvPr>
            <p:ph type="title"/>
          </p:nvPr>
        </p:nvSpPr>
        <p:spPr/>
        <p:txBody>
          <a:bodyPr/>
          <a:lstStyle/>
          <a:p>
            <a:r>
              <a:rPr kumimoji="1" lang="en-US" altLang="ja-JP" dirty="0"/>
              <a:t>Introduction</a:t>
            </a:r>
            <a:endParaRPr kumimoji="1" lang="ja-JP" altLang="en-US" dirty="0"/>
          </a:p>
        </p:txBody>
      </p:sp>
      <p:sp>
        <p:nvSpPr>
          <p:cNvPr id="3" name="テキスト プレースホルダー 2">
            <a:extLst>
              <a:ext uri="{FF2B5EF4-FFF2-40B4-BE49-F238E27FC236}">
                <a16:creationId xmlns:a16="http://schemas.microsoft.com/office/drawing/2014/main" xmlns="" id="{C5527120-68A4-42EF-B6F5-F41BCAD708B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35937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0"/>
            <a:ext cx="10515600" cy="1325563"/>
          </a:xfrm>
        </p:spPr>
        <p:txBody>
          <a:bodyPr/>
          <a:lstStyle/>
          <a:p>
            <a:r>
              <a:rPr kumimoji="1" lang="en-US" altLang="ja-JP" dirty="0"/>
              <a:t>Pop</a:t>
            </a:r>
            <a:r>
              <a:rPr kumimoji="1" lang="ja-JP" altLang="en-US" dirty="0"/>
              <a:t> </a:t>
            </a:r>
            <a:r>
              <a:rPr kumimoji="1" lang="en-US" altLang="ja-JP" dirty="0"/>
              <a:t>III</a:t>
            </a:r>
            <a:r>
              <a:rPr kumimoji="1" lang="ja-JP" altLang="en-US" dirty="0"/>
              <a:t> </a:t>
            </a:r>
            <a:r>
              <a:rPr kumimoji="1" lang="en-US" altLang="ja-JP" dirty="0"/>
              <a:t>BBH?</a:t>
            </a:r>
            <a:endParaRPr kumimoji="1" lang="ja-JP" altLang="en-US" dirty="0"/>
          </a:p>
        </p:txBody>
      </p:sp>
      <p:pic>
        <p:nvPicPr>
          <p:cNvPr id="7" name="図 6"/>
          <p:cNvPicPr>
            <a:picLocks noChangeAspect="1"/>
          </p:cNvPicPr>
          <p:nvPr/>
        </p:nvPicPr>
        <p:blipFill>
          <a:blip r:embed="rId3"/>
          <a:stretch>
            <a:fillRect/>
          </a:stretch>
        </p:blipFill>
        <p:spPr>
          <a:xfrm>
            <a:off x="458535" y="978314"/>
            <a:ext cx="11559375" cy="409100"/>
          </a:xfrm>
          <a:prstGeom prst="rect">
            <a:avLst/>
          </a:prstGeom>
        </p:spPr>
      </p:pic>
      <p:sp>
        <p:nvSpPr>
          <p:cNvPr id="8" name="テキスト ボックス 7"/>
          <p:cNvSpPr txBox="1"/>
          <p:nvPr/>
        </p:nvSpPr>
        <p:spPr>
          <a:xfrm>
            <a:off x="4277032" y="1291133"/>
            <a:ext cx="6017342" cy="523220"/>
          </a:xfrm>
          <a:prstGeom prst="rect">
            <a:avLst/>
          </a:prstGeom>
          <a:noFill/>
        </p:spPr>
        <p:txBody>
          <a:bodyPr wrap="square" rtlCol="0">
            <a:spAutoFit/>
          </a:bodyPr>
          <a:lstStyle/>
          <a:p>
            <a:r>
              <a:rPr kumimoji="1" lang="en-US" altLang="ja-JP" sz="2800" dirty="0" err="1"/>
              <a:t>A</a:t>
            </a:r>
            <a:r>
              <a:rPr lang="en-US" altLang="ja-JP" sz="2800" dirty="0" err="1"/>
              <a:t>p</a:t>
            </a:r>
            <a:r>
              <a:rPr kumimoji="1" lang="en-US" altLang="ja-JP" sz="2800" dirty="0" err="1"/>
              <a:t>JL</a:t>
            </a:r>
            <a:r>
              <a:rPr kumimoji="1" lang="en-US" altLang="ja-JP" sz="2800" dirty="0"/>
              <a:t> Abbot. </a:t>
            </a:r>
            <a:r>
              <a:rPr lang="en-US" altLang="ja-JP" sz="2800" dirty="0"/>
              <a:t>e</a:t>
            </a:r>
            <a:r>
              <a:rPr kumimoji="1" lang="en-US" altLang="ja-JP" sz="2800" dirty="0"/>
              <a:t>t al 2016</a:t>
            </a:r>
            <a:endParaRPr kumimoji="1" lang="ja-JP" altLang="en-US" sz="2800" dirty="0"/>
          </a:p>
        </p:txBody>
      </p:sp>
      <p:pic>
        <p:nvPicPr>
          <p:cNvPr id="18" name="図 17"/>
          <p:cNvPicPr>
            <a:picLocks noChangeAspect="1"/>
          </p:cNvPicPr>
          <p:nvPr/>
        </p:nvPicPr>
        <p:blipFill>
          <a:blip r:embed="rId4"/>
          <a:stretch>
            <a:fillRect/>
          </a:stretch>
        </p:blipFill>
        <p:spPr>
          <a:xfrm>
            <a:off x="2059828" y="1837990"/>
            <a:ext cx="8683804" cy="5129935"/>
          </a:xfrm>
          <a:prstGeom prst="rect">
            <a:avLst/>
          </a:prstGeom>
        </p:spPr>
      </p:pic>
      <p:cxnSp>
        <p:nvCxnSpPr>
          <p:cNvPr id="20" name="直線コネクタ 19"/>
          <p:cNvCxnSpPr/>
          <p:nvPr/>
        </p:nvCxnSpPr>
        <p:spPr>
          <a:xfrm>
            <a:off x="2576052" y="5083277"/>
            <a:ext cx="2998838" cy="98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434348" y="5781368"/>
            <a:ext cx="58600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76052" y="6135329"/>
            <a:ext cx="7718322" cy="98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2576052" y="6499123"/>
            <a:ext cx="7718322" cy="196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76052" y="6823588"/>
            <a:ext cx="1396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xmlns="" id="{DBA5C303-1FD3-4EE5-90F3-D57A18192E99}"/>
              </a:ext>
            </a:extLst>
          </p:cNvPr>
          <p:cNvPicPr>
            <a:picLocks noChangeAspect="1"/>
          </p:cNvPicPr>
          <p:nvPr/>
        </p:nvPicPr>
        <p:blipFill>
          <a:blip r:embed="rId5"/>
          <a:stretch>
            <a:fillRect/>
          </a:stretch>
        </p:blipFill>
        <p:spPr>
          <a:xfrm>
            <a:off x="3557500" y="564689"/>
            <a:ext cx="4232616" cy="5643487"/>
          </a:xfrm>
          <a:prstGeom prst="rect">
            <a:avLst/>
          </a:prstGeom>
        </p:spPr>
      </p:pic>
    </p:spTree>
    <p:extLst>
      <p:ext uri="{BB962C8B-B14F-4D97-AF65-F5344CB8AC3E}">
        <p14:creationId xmlns:p14="http://schemas.microsoft.com/office/powerpoint/2010/main" val="340882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552A037-3A7C-4889-97D8-B66227EC9DAD}"/>
              </a:ext>
            </a:extLst>
          </p:cNvPr>
          <p:cNvSpPr>
            <a:spLocks noGrp="1"/>
          </p:cNvSpPr>
          <p:nvPr>
            <p:ph type="title"/>
          </p:nvPr>
        </p:nvSpPr>
        <p:spPr/>
        <p:txBody>
          <a:bodyPr/>
          <a:lstStyle/>
          <a:p>
            <a:r>
              <a:rPr kumimoji="1" lang="en-US" altLang="ja-JP" b="1" i="1" dirty="0"/>
              <a:t>However....</a:t>
            </a:r>
            <a:endParaRPr kumimoji="1" lang="ja-JP" altLang="en-US" b="1" i="1" dirty="0"/>
          </a:p>
        </p:txBody>
      </p:sp>
      <p:sp>
        <p:nvSpPr>
          <p:cNvPr id="3" name="コンテンツ プレースホルダー 2">
            <a:extLst>
              <a:ext uri="{FF2B5EF4-FFF2-40B4-BE49-F238E27FC236}">
                <a16:creationId xmlns:a16="http://schemas.microsoft.com/office/drawing/2014/main" xmlns="" id="{7B27DAA2-ABB0-4FDE-87FD-9B1BE3998471}"/>
              </a:ext>
            </a:extLst>
          </p:cNvPr>
          <p:cNvSpPr>
            <a:spLocks noGrp="1"/>
          </p:cNvSpPr>
          <p:nvPr>
            <p:ph idx="1"/>
          </p:nvPr>
        </p:nvSpPr>
        <p:spPr>
          <a:xfrm>
            <a:off x="139149" y="1825624"/>
            <a:ext cx="11999842" cy="5184775"/>
          </a:xfrm>
        </p:spPr>
        <p:txBody>
          <a:bodyPr>
            <a:normAutofit/>
          </a:bodyPr>
          <a:lstStyle/>
          <a:p>
            <a:pPr marL="0" indent="0">
              <a:buNone/>
            </a:pPr>
            <a:r>
              <a:rPr kumimoji="1" lang="en-US" altLang="ja-JP" dirty="0"/>
              <a:t>After GW150914, there are 1 bad news and 1 objection for Pop III BBH </a:t>
            </a:r>
            <a:r>
              <a:rPr lang="en-US" altLang="ja-JP" dirty="0"/>
              <a:t>scenario</a:t>
            </a:r>
            <a:endParaRPr kumimoji="1" lang="en-US" altLang="ja-JP" dirty="0"/>
          </a:p>
          <a:p>
            <a:pPr marL="0" indent="0">
              <a:buNone/>
            </a:pPr>
            <a:r>
              <a:rPr lang="en-US" altLang="ja-JP" dirty="0"/>
              <a:t>1.Bad news</a:t>
            </a:r>
          </a:p>
          <a:p>
            <a:pPr marL="0" indent="0">
              <a:buNone/>
            </a:pPr>
            <a:r>
              <a:rPr lang="en-US" altLang="ja-JP" dirty="0"/>
              <a:t>       ~</a:t>
            </a:r>
            <a:r>
              <a:rPr lang="en-US" altLang="ja-JP" dirty="0">
                <a:solidFill>
                  <a:srgbClr val="FF0000"/>
                </a:solidFill>
              </a:rPr>
              <a:t>1/3 decreasing </a:t>
            </a:r>
            <a:r>
              <a:rPr lang="en-US" altLang="ja-JP" dirty="0"/>
              <a:t>expected </a:t>
            </a:r>
            <a:r>
              <a:rPr lang="en-US" altLang="ja-JP" dirty="0">
                <a:solidFill>
                  <a:srgbClr val="FF0000"/>
                </a:solidFill>
              </a:rPr>
              <a:t>Pop III SFR</a:t>
            </a:r>
          </a:p>
          <a:p>
            <a:pPr marL="0" indent="0">
              <a:buNone/>
            </a:pPr>
            <a:r>
              <a:rPr lang="en-US" altLang="ja-JP" dirty="0"/>
              <a:t>       Because of constraints by Planck </a:t>
            </a:r>
            <a:r>
              <a:rPr lang="el-GR" altLang="ja-JP" dirty="0"/>
              <a:t>τ</a:t>
            </a:r>
            <a:r>
              <a:rPr lang="en-US" altLang="ja-JP" dirty="0"/>
              <a:t>e</a:t>
            </a:r>
          </a:p>
          <a:p>
            <a:pPr marL="0" indent="0">
              <a:buNone/>
            </a:pPr>
            <a:r>
              <a:rPr lang="en-US" altLang="ja-JP" dirty="0"/>
              <a:t>       </a:t>
            </a:r>
            <a:r>
              <a:rPr lang="en-US" altLang="ja-JP" sz="1900" dirty="0"/>
              <a:t>(</a:t>
            </a:r>
            <a:r>
              <a:rPr lang="en-US" altLang="ja-JP" sz="1900" dirty="0" err="1"/>
              <a:t>Visbal</a:t>
            </a:r>
            <a:r>
              <a:rPr lang="en-US" altLang="ja-JP" sz="1900" dirty="0"/>
              <a:t> et al.2015, Hartwig et al.2016, </a:t>
            </a:r>
            <a:r>
              <a:rPr lang="en-US" altLang="ja-JP" sz="1900" dirty="0" err="1"/>
              <a:t>Inayoshi</a:t>
            </a:r>
            <a:r>
              <a:rPr lang="en-US" altLang="ja-JP" sz="1900" dirty="0"/>
              <a:t> et al.2016)</a:t>
            </a:r>
          </a:p>
          <a:p>
            <a:pPr marL="0" indent="0">
              <a:buNone/>
            </a:pPr>
            <a:r>
              <a:rPr kumimoji="1" lang="en-US" altLang="ja-JP" dirty="0"/>
              <a:t>2.Objection</a:t>
            </a:r>
          </a:p>
          <a:p>
            <a:pPr marL="0" indent="0">
              <a:buNone/>
            </a:pPr>
            <a:r>
              <a:rPr lang="en-US" altLang="ja-JP" dirty="0"/>
              <a:t>       </a:t>
            </a:r>
            <a:r>
              <a:rPr kumimoji="1" lang="en-US" altLang="ja-JP" dirty="0"/>
              <a:t>Chris </a:t>
            </a:r>
            <a:r>
              <a:rPr kumimoji="1" lang="en-US" altLang="ja-JP" dirty="0" err="1"/>
              <a:t>Belczynski</a:t>
            </a:r>
            <a:r>
              <a:rPr kumimoji="1" lang="en-US" altLang="ja-JP" dirty="0"/>
              <a:t> tried to calculate </a:t>
            </a:r>
          </a:p>
          <a:p>
            <a:pPr marL="0" indent="0">
              <a:buNone/>
            </a:pPr>
            <a:r>
              <a:rPr lang="en-US" altLang="ja-JP" dirty="0"/>
              <a:t>       </a:t>
            </a:r>
            <a:r>
              <a:rPr kumimoji="1" lang="en-US" altLang="ja-JP" dirty="0"/>
              <a:t>Pop III BBH merger rate.</a:t>
            </a:r>
          </a:p>
          <a:p>
            <a:pPr marL="0" indent="0">
              <a:buNone/>
            </a:pPr>
            <a:r>
              <a:rPr lang="en-US" altLang="ja-JP" dirty="0"/>
              <a:t>       In his calculation, almost</a:t>
            </a:r>
            <a:r>
              <a:rPr lang="ja-JP" altLang="en-US" dirty="0"/>
              <a:t> </a:t>
            </a:r>
            <a:r>
              <a:rPr lang="en-US" altLang="ja-JP" dirty="0"/>
              <a:t>all</a:t>
            </a:r>
            <a:r>
              <a:rPr lang="ja-JP" altLang="en-US" dirty="0"/>
              <a:t> </a:t>
            </a:r>
            <a:r>
              <a:rPr lang="en-US" altLang="ja-JP" dirty="0"/>
              <a:t>Pop III </a:t>
            </a:r>
          </a:p>
          <a:p>
            <a:pPr marL="0" indent="0">
              <a:buNone/>
            </a:pPr>
            <a:r>
              <a:rPr lang="en-US" altLang="ja-JP" dirty="0"/>
              <a:t>       BBHs </a:t>
            </a:r>
            <a:r>
              <a:rPr lang="en-US" altLang="ja-JP" b="1" i="1" dirty="0">
                <a:solidFill>
                  <a:srgbClr val="FF0000"/>
                </a:solidFill>
              </a:rPr>
              <a:t>merge at the early universe</a:t>
            </a:r>
          </a:p>
        </p:txBody>
      </p:sp>
      <p:pic>
        <p:nvPicPr>
          <p:cNvPr id="5" name="図 4" descr="テキスト, 地図 が含まれている画像&#10;&#10;自動的に生成された説明">
            <a:extLst>
              <a:ext uri="{FF2B5EF4-FFF2-40B4-BE49-F238E27FC236}">
                <a16:creationId xmlns:a16="http://schemas.microsoft.com/office/drawing/2014/main" xmlns="" id="{000E0D63-446E-45D6-BA4A-9A60D8580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220" y="2780652"/>
            <a:ext cx="4981631" cy="3841604"/>
          </a:xfrm>
          <a:prstGeom prst="rect">
            <a:avLst/>
          </a:prstGeom>
        </p:spPr>
      </p:pic>
      <p:sp>
        <p:nvSpPr>
          <p:cNvPr id="4" name="正方形/長方形 3">
            <a:extLst>
              <a:ext uri="{FF2B5EF4-FFF2-40B4-BE49-F238E27FC236}">
                <a16:creationId xmlns:a16="http://schemas.microsoft.com/office/drawing/2014/main" xmlns="" id="{A182B8F4-34E5-43B9-910C-971904261AFB}"/>
              </a:ext>
            </a:extLst>
          </p:cNvPr>
          <p:cNvSpPr/>
          <p:nvPr/>
        </p:nvSpPr>
        <p:spPr>
          <a:xfrm>
            <a:off x="139149" y="2369127"/>
            <a:ext cx="6455615" cy="1960418"/>
          </a:xfrm>
          <a:prstGeom prst="rect">
            <a:avLst/>
          </a:prstGeom>
          <a:noFill/>
          <a:ln w="57150">
            <a:solidFill>
              <a:srgbClr val="100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xmlns="" id="{FE8385B4-429F-4811-A9BF-3FD543F1FF10}"/>
              </a:ext>
            </a:extLst>
          </p:cNvPr>
          <p:cNvSpPr txBox="1"/>
          <p:nvPr/>
        </p:nvSpPr>
        <p:spPr>
          <a:xfrm>
            <a:off x="8366328" y="2369127"/>
            <a:ext cx="4010891" cy="400110"/>
          </a:xfrm>
          <a:prstGeom prst="rect">
            <a:avLst/>
          </a:prstGeom>
          <a:noFill/>
        </p:spPr>
        <p:txBody>
          <a:bodyPr wrap="square" rtlCol="0">
            <a:spAutoFit/>
          </a:bodyPr>
          <a:lstStyle/>
          <a:p>
            <a:r>
              <a:rPr kumimoji="1" lang="en-US" altLang="ja-JP" sz="2000" dirty="0" err="1"/>
              <a:t>Belczynski</a:t>
            </a:r>
            <a:r>
              <a:rPr kumimoji="1" lang="en-US" altLang="ja-JP" sz="2000" dirty="0"/>
              <a:t> et al. 2017</a:t>
            </a:r>
            <a:endParaRPr kumimoji="1" lang="ja-JP" altLang="en-US" sz="2000" dirty="0"/>
          </a:p>
        </p:txBody>
      </p:sp>
    </p:spTree>
    <p:extLst>
      <p:ext uri="{BB962C8B-B14F-4D97-AF65-F5344CB8AC3E}">
        <p14:creationId xmlns:p14="http://schemas.microsoft.com/office/powerpoint/2010/main" val="418171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47527" y="960650"/>
            <a:ext cx="6991455" cy="5922526"/>
            <a:chOff x="1135828" y="967746"/>
            <a:chExt cx="8804156" cy="5922526"/>
          </a:xfrm>
        </p:grpSpPr>
        <p:pic>
          <p:nvPicPr>
            <p:cNvPr id="4" name="図 3"/>
            <p:cNvPicPr>
              <a:picLocks noChangeAspect="1"/>
            </p:cNvPicPr>
            <p:nvPr/>
          </p:nvPicPr>
          <p:blipFill>
            <a:blip r:embed="rId2"/>
            <a:stretch>
              <a:fillRect/>
            </a:stretch>
          </p:blipFill>
          <p:spPr>
            <a:xfrm>
              <a:off x="2284075" y="1016198"/>
              <a:ext cx="6721812" cy="5142768"/>
            </a:xfrm>
            <a:prstGeom prst="rect">
              <a:avLst/>
            </a:prstGeom>
          </p:spPr>
        </p:pic>
        <p:sp>
          <p:nvSpPr>
            <p:cNvPr id="3" name="テキスト ボックス 2"/>
            <p:cNvSpPr txBox="1"/>
            <p:nvPr/>
          </p:nvSpPr>
          <p:spPr>
            <a:xfrm>
              <a:off x="4455267" y="6367052"/>
              <a:ext cx="5484717" cy="523220"/>
            </a:xfrm>
            <a:prstGeom prst="rect">
              <a:avLst/>
            </a:prstGeom>
            <a:solidFill>
              <a:schemeClr val="bg1"/>
            </a:solidFill>
          </p:spPr>
          <p:txBody>
            <a:bodyPr wrap="square" rtlCol="0">
              <a:spAutoFit/>
            </a:bodyPr>
            <a:lstStyle/>
            <a:p>
              <a:r>
                <a:rPr lang="en-US" altLang="ja-JP" dirty="0"/>
                <a:t> </a:t>
              </a:r>
              <a:r>
                <a:rPr lang="en-US" altLang="ja-JP" sz="2800" dirty="0"/>
                <a:t>Redshift z</a:t>
              </a:r>
              <a:endParaRPr kumimoji="1" lang="ja-JP" altLang="en-US" sz="2800" dirty="0"/>
            </a:p>
          </p:txBody>
        </p:sp>
        <p:sp>
          <p:nvSpPr>
            <p:cNvPr id="9" name="テキスト ボックス 8"/>
            <p:cNvSpPr txBox="1"/>
            <p:nvPr/>
          </p:nvSpPr>
          <p:spPr>
            <a:xfrm rot="16200000">
              <a:off x="-404301" y="2845432"/>
              <a:ext cx="3661621" cy="581363"/>
            </a:xfrm>
            <a:prstGeom prst="rect">
              <a:avLst/>
            </a:prstGeom>
            <a:solidFill>
              <a:schemeClr val="bg1"/>
            </a:solidFill>
          </p:spPr>
          <p:txBody>
            <a:bodyPr wrap="square" rtlCol="0">
              <a:spAutoFit/>
            </a:bodyPr>
            <a:lstStyle/>
            <a:p>
              <a:r>
                <a:rPr kumimoji="1" lang="en-US" altLang="ja-JP" sz="2400" dirty="0"/>
                <a:t>R(t) [yr</a:t>
              </a:r>
              <a:r>
                <a:rPr kumimoji="1" lang="en-US" altLang="ja-JP" sz="2400" baseline="30000" dirty="0"/>
                <a:t>-1</a:t>
              </a:r>
              <a:r>
                <a:rPr kumimoji="1" lang="en-US" altLang="ja-JP" sz="2400" dirty="0"/>
                <a:t> Mpc</a:t>
              </a:r>
              <a:r>
                <a:rPr kumimoji="1" lang="en-US" altLang="ja-JP" sz="2400" baseline="30000" dirty="0"/>
                <a:t>-3</a:t>
              </a:r>
              <a:r>
                <a:rPr kumimoji="1" lang="en-US" altLang="ja-JP" sz="2400" dirty="0"/>
                <a:t>]</a:t>
              </a:r>
              <a:endParaRPr kumimoji="1" lang="ja-JP" altLang="en-US" sz="2400" dirty="0"/>
            </a:p>
          </p:txBody>
        </p:sp>
        <p:sp>
          <p:nvSpPr>
            <p:cNvPr id="10" name="テキスト ボックス 9"/>
            <p:cNvSpPr txBox="1"/>
            <p:nvPr/>
          </p:nvSpPr>
          <p:spPr>
            <a:xfrm>
              <a:off x="2057566" y="6158966"/>
              <a:ext cx="7086433" cy="369332"/>
            </a:xfrm>
            <a:prstGeom prst="rect">
              <a:avLst/>
            </a:prstGeom>
            <a:noFill/>
          </p:spPr>
          <p:txBody>
            <a:bodyPr wrap="square" rtlCol="0">
              <a:spAutoFit/>
            </a:bodyPr>
            <a:lstStyle/>
            <a:p>
              <a:r>
                <a:rPr kumimoji="1" lang="en-US" altLang="ja-JP" dirty="0"/>
                <a:t>40        35        30         25        20        15        10         5          0 </a:t>
              </a:r>
              <a:endParaRPr kumimoji="1" lang="ja-JP" altLang="en-US" dirty="0"/>
            </a:p>
          </p:txBody>
        </p:sp>
        <p:sp>
          <p:nvSpPr>
            <p:cNvPr id="11" name="テキスト ボックス 10"/>
            <p:cNvSpPr txBox="1"/>
            <p:nvPr/>
          </p:nvSpPr>
          <p:spPr>
            <a:xfrm>
              <a:off x="1581326" y="967746"/>
              <a:ext cx="839603" cy="5816977"/>
            </a:xfrm>
            <a:prstGeom prst="rect">
              <a:avLst/>
            </a:prstGeom>
            <a:noFill/>
          </p:spPr>
          <p:txBody>
            <a:bodyPr wrap="square" rtlCol="0">
              <a:spAutoFit/>
            </a:bodyPr>
            <a:lstStyle/>
            <a:p>
              <a:r>
                <a:rPr kumimoji="1" lang="en-US" altLang="ja-JP" dirty="0"/>
                <a:t>10</a:t>
              </a:r>
              <a:r>
                <a:rPr kumimoji="1" lang="en-US" altLang="ja-JP" baseline="30000" dirty="0"/>
                <a:t>-6</a:t>
              </a:r>
            </a:p>
            <a:p>
              <a:endParaRPr lang="en-US" altLang="ja-JP" dirty="0"/>
            </a:p>
            <a:p>
              <a:r>
                <a:rPr kumimoji="1" lang="en-US" altLang="ja-JP" dirty="0"/>
                <a:t>10</a:t>
              </a:r>
              <a:r>
                <a:rPr kumimoji="1" lang="en-US" altLang="ja-JP" baseline="30000" dirty="0"/>
                <a:t>-7</a:t>
              </a:r>
            </a:p>
            <a:p>
              <a:endParaRPr lang="en-US" altLang="ja-JP" sz="2400" dirty="0"/>
            </a:p>
            <a:p>
              <a:r>
                <a:rPr kumimoji="1" lang="en-US" altLang="ja-JP" dirty="0"/>
                <a:t>10</a:t>
              </a:r>
              <a:r>
                <a:rPr kumimoji="1" lang="en-US" altLang="ja-JP" baseline="30000" dirty="0"/>
                <a:t>-8 </a:t>
              </a:r>
            </a:p>
            <a:p>
              <a:endParaRPr lang="en-US" altLang="ja-JP" sz="2400" dirty="0"/>
            </a:p>
            <a:p>
              <a:r>
                <a:rPr kumimoji="1" lang="en-US" altLang="ja-JP" dirty="0"/>
                <a:t>10</a:t>
              </a:r>
              <a:r>
                <a:rPr kumimoji="1" lang="en-US" altLang="ja-JP" baseline="30000" dirty="0"/>
                <a:t>-9</a:t>
              </a:r>
            </a:p>
            <a:p>
              <a:endParaRPr lang="en-US" altLang="ja-JP" sz="2400" dirty="0"/>
            </a:p>
            <a:p>
              <a:r>
                <a:rPr lang="en-US" altLang="ja-JP" dirty="0"/>
                <a:t>10</a:t>
              </a:r>
              <a:r>
                <a:rPr lang="en-US" altLang="ja-JP" baseline="30000" dirty="0"/>
                <a:t>-10</a:t>
              </a:r>
            </a:p>
            <a:p>
              <a:endParaRPr lang="en-US" altLang="ja-JP" sz="2400" dirty="0"/>
            </a:p>
            <a:p>
              <a:r>
                <a:rPr kumimoji="1" lang="en-US" altLang="ja-JP" dirty="0"/>
                <a:t>10</a:t>
              </a:r>
              <a:r>
                <a:rPr kumimoji="1" lang="en-US" altLang="ja-JP" baseline="30000" dirty="0"/>
                <a:t>-11</a:t>
              </a:r>
            </a:p>
            <a:p>
              <a:endParaRPr lang="en-US" altLang="ja-JP" sz="2400" dirty="0"/>
            </a:p>
            <a:p>
              <a:r>
                <a:rPr lang="en-US" altLang="ja-JP" dirty="0"/>
                <a:t>10</a:t>
              </a:r>
              <a:r>
                <a:rPr lang="en-US" altLang="ja-JP" baseline="30000" dirty="0"/>
                <a:t>-12</a:t>
              </a:r>
            </a:p>
            <a:p>
              <a:endParaRPr kumimoji="1" lang="en-US" altLang="ja-JP" sz="2400" dirty="0"/>
            </a:p>
            <a:p>
              <a:r>
                <a:rPr lang="en-US" altLang="ja-JP" dirty="0"/>
                <a:t>10</a:t>
              </a:r>
              <a:r>
                <a:rPr lang="en-US" altLang="ja-JP" baseline="30000" dirty="0"/>
                <a:t>-13</a:t>
              </a:r>
            </a:p>
            <a:p>
              <a:endParaRPr lang="en-US" altLang="ja-JP" sz="2400" dirty="0"/>
            </a:p>
            <a:p>
              <a:r>
                <a:rPr kumimoji="1" lang="en-US" altLang="ja-JP" dirty="0"/>
                <a:t>10</a:t>
              </a:r>
              <a:r>
                <a:rPr kumimoji="1" lang="en-US" altLang="ja-JP" baseline="30000" dirty="0"/>
                <a:t>-14</a:t>
              </a:r>
            </a:p>
            <a:p>
              <a:endParaRPr lang="en-US" altLang="ja-JP" sz="2400" dirty="0"/>
            </a:p>
          </p:txBody>
        </p:sp>
      </p:grpSp>
      <p:sp>
        <p:nvSpPr>
          <p:cNvPr id="2" name="タイトル 1"/>
          <p:cNvSpPr>
            <a:spLocks noGrp="1"/>
          </p:cNvSpPr>
          <p:nvPr>
            <p:ph type="title"/>
          </p:nvPr>
        </p:nvSpPr>
        <p:spPr>
          <a:xfrm>
            <a:off x="916021" y="-164539"/>
            <a:ext cx="10515600" cy="1325563"/>
          </a:xfrm>
        </p:spPr>
        <p:txBody>
          <a:bodyPr/>
          <a:lstStyle/>
          <a:p>
            <a:pPr algn="ctr"/>
            <a:r>
              <a:rPr kumimoji="1" lang="en-US" altLang="ja-JP" dirty="0"/>
              <a:t>The </a:t>
            </a:r>
            <a:r>
              <a:rPr lang="en-US" altLang="ja-JP" dirty="0"/>
              <a:t>Pop</a:t>
            </a:r>
            <a:r>
              <a:rPr lang="ja-JP" altLang="en-US" dirty="0"/>
              <a:t> </a:t>
            </a:r>
            <a:r>
              <a:rPr lang="en-US" altLang="ja-JP" dirty="0"/>
              <a:t>III</a:t>
            </a:r>
            <a:r>
              <a:rPr lang="ja-JP" altLang="en-US" dirty="0"/>
              <a:t> </a:t>
            </a:r>
            <a:r>
              <a:rPr lang="en-US" altLang="ja-JP" dirty="0"/>
              <a:t>BH-BH</a:t>
            </a:r>
            <a:r>
              <a:rPr kumimoji="1" lang="en-US" altLang="ja-JP" dirty="0"/>
              <a:t> merger rate density</a:t>
            </a:r>
            <a:endParaRPr kumimoji="1" lang="ja-JP" altLang="en-US" dirty="0"/>
          </a:p>
        </p:txBody>
      </p:sp>
      <p:sp>
        <p:nvSpPr>
          <p:cNvPr id="7" name="テキスト ボックス 6"/>
          <p:cNvSpPr txBox="1"/>
          <p:nvPr/>
        </p:nvSpPr>
        <p:spPr>
          <a:xfrm>
            <a:off x="6173821" y="1854093"/>
            <a:ext cx="6849477" cy="3170099"/>
          </a:xfrm>
          <a:prstGeom prst="rect">
            <a:avLst/>
          </a:prstGeom>
          <a:noFill/>
        </p:spPr>
        <p:txBody>
          <a:bodyPr wrap="square" rtlCol="0">
            <a:spAutoFit/>
          </a:bodyPr>
          <a:lstStyle/>
          <a:p>
            <a:r>
              <a:rPr lang="en-US" altLang="ja-JP" sz="2400" dirty="0"/>
              <a:t>Pop III BHBH merger rate at the present day</a:t>
            </a:r>
          </a:p>
          <a:p>
            <a:r>
              <a:rPr lang="en-US" altLang="ja-JP" sz="2400" dirty="0"/>
              <a:t>In our standard model </a:t>
            </a:r>
          </a:p>
          <a:p>
            <a:r>
              <a:rPr lang="en-US" altLang="ja-JP" sz="2400" dirty="0"/>
              <a:t>(Kinugawa et al. 2014,2016)</a:t>
            </a:r>
          </a:p>
          <a:p>
            <a:r>
              <a:rPr lang="en-US" altLang="ja-JP" sz="2600" b="1" dirty="0">
                <a:solidFill>
                  <a:schemeClr val="tx1"/>
                </a:solidFill>
              </a:rPr>
              <a:t>R</a:t>
            </a:r>
            <a:r>
              <a:rPr lang="ja-JP" altLang="en-US" sz="2600" b="1" dirty="0">
                <a:solidFill>
                  <a:schemeClr val="tx1"/>
                </a:solidFill>
              </a:rPr>
              <a:t>～</a:t>
            </a:r>
            <a:r>
              <a:rPr lang="en-US" altLang="ja-JP" sz="2600" b="1" dirty="0">
                <a:solidFill>
                  <a:schemeClr val="tx1"/>
                </a:solidFill>
              </a:rPr>
              <a:t>25 </a:t>
            </a:r>
            <a:r>
              <a:rPr lang="en-US" altLang="ja-JP" sz="2600" b="1" baseline="-25000" dirty="0">
                <a:solidFill>
                  <a:schemeClr val="tx1"/>
                </a:solidFill>
              </a:rPr>
              <a:t> </a:t>
            </a:r>
            <a:r>
              <a:rPr lang="en-US" altLang="ja-JP" sz="2600" b="1" dirty="0">
                <a:solidFill>
                  <a:schemeClr val="tx1"/>
                </a:solidFill>
              </a:rPr>
              <a:t>[yr</a:t>
            </a:r>
            <a:r>
              <a:rPr lang="en-US" altLang="ja-JP" sz="2600" b="1" baseline="30000" dirty="0">
                <a:solidFill>
                  <a:schemeClr val="tx1"/>
                </a:solidFill>
              </a:rPr>
              <a:t>-1</a:t>
            </a:r>
            <a:r>
              <a:rPr lang="en-US" altLang="ja-JP" sz="2600" b="1" dirty="0">
                <a:solidFill>
                  <a:schemeClr val="tx1"/>
                </a:solidFill>
              </a:rPr>
              <a:t> Gpc</a:t>
            </a:r>
            <a:r>
              <a:rPr lang="en-US" altLang="ja-JP" sz="2600" b="1" baseline="30000" dirty="0">
                <a:solidFill>
                  <a:schemeClr val="tx1"/>
                </a:solidFill>
              </a:rPr>
              <a:t>-3</a:t>
            </a:r>
            <a:r>
              <a:rPr lang="en-US" altLang="ja-JP" sz="2600" b="1" dirty="0">
                <a:solidFill>
                  <a:schemeClr val="tx1"/>
                </a:solidFill>
              </a:rPr>
              <a:t>]</a:t>
            </a:r>
          </a:p>
          <a:p>
            <a:r>
              <a:rPr lang="en-US" altLang="ja-JP" sz="2600" b="1" dirty="0">
                <a:solidFill>
                  <a:schemeClr val="tx1"/>
                </a:solidFill>
              </a:rPr>
              <a:t>(Kinugawa et al. 2014,2016)</a:t>
            </a:r>
          </a:p>
          <a:p>
            <a:r>
              <a:rPr lang="en-US" altLang="ja-JP" sz="2600" b="1" dirty="0">
                <a:solidFill>
                  <a:srgbClr val="FF0000"/>
                </a:solidFill>
              </a:rPr>
              <a:t>SFR</a:t>
            </a:r>
            <a:r>
              <a:rPr lang="ja-JP" altLang="en-US" sz="2600" b="1" dirty="0">
                <a:solidFill>
                  <a:srgbClr val="FF0000"/>
                </a:solidFill>
              </a:rPr>
              <a:t> </a:t>
            </a:r>
            <a:r>
              <a:rPr lang="en-US" altLang="ja-JP" sz="2600" b="1" dirty="0">
                <a:solidFill>
                  <a:srgbClr val="FF0000"/>
                </a:solidFill>
              </a:rPr>
              <a:t>decreased</a:t>
            </a:r>
            <a:r>
              <a:rPr lang="ja-JP" altLang="en-US" sz="2600" b="1" dirty="0">
                <a:solidFill>
                  <a:srgbClr val="FF0000"/>
                </a:solidFill>
              </a:rPr>
              <a:t> </a:t>
            </a:r>
            <a:r>
              <a:rPr lang="en-US" altLang="ja-JP" sz="2600" b="1" dirty="0">
                <a:solidFill>
                  <a:srgbClr val="FF0000"/>
                </a:solidFill>
              </a:rPr>
              <a:t>factor 1/3</a:t>
            </a:r>
          </a:p>
          <a:p>
            <a:r>
              <a:rPr lang="ja-JP" altLang="en-US" sz="2600" b="1" dirty="0">
                <a:solidFill>
                  <a:srgbClr val="FF0000"/>
                </a:solidFill>
              </a:rPr>
              <a:t>→～</a:t>
            </a:r>
            <a:r>
              <a:rPr lang="en-US" altLang="ja-JP" sz="2600" b="1" dirty="0">
                <a:solidFill>
                  <a:srgbClr val="FF0000"/>
                </a:solidFill>
              </a:rPr>
              <a:t>10 [</a:t>
            </a:r>
            <a:r>
              <a:rPr lang="ja-JP" altLang="en-US" sz="2600" b="1" dirty="0">
                <a:solidFill>
                  <a:srgbClr val="FF0000"/>
                </a:solidFill>
              </a:rPr>
              <a:t>ｙｒ</a:t>
            </a:r>
            <a:r>
              <a:rPr lang="en-US" altLang="ja-JP" sz="2600" b="1" baseline="30000" dirty="0">
                <a:solidFill>
                  <a:srgbClr val="FF0000"/>
                </a:solidFill>
              </a:rPr>
              <a:t>-1</a:t>
            </a:r>
            <a:r>
              <a:rPr lang="en-US" altLang="ja-JP" sz="2600" b="1" dirty="0">
                <a:solidFill>
                  <a:srgbClr val="FF0000"/>
                </a:solidFill>
              </a:rPr>
              <a:t>Gpc</a:t>
            </a:r>
            <a:r>
              <a:rPr lang="en-US" altLang="ja-JP" sz="2600" b="1" baseline="30000" dirty="0">
                <a:solidFill>
                  <a:srgbClr val="FF0000"/>
                </a:solidFill>
              </a:rPr>
              <a:t>-3</a:t>
            </a:r>
            <a:r>
              <a:rPr lang="en-US" altLang="ja-JP" sz="2600" b="1" dirty="0">
                <a:solidFill>
                  <a:srgbClr val="FF0000"/>
                </a:solidFill>
              </a:rPr>
              <a:t>]</a:t>
            </a:r>
          </a:p>
          <a:p>
            <a:endParaRPr lang="en-US" altLang="ja-JP" sz="2400" dirty="0"/>
          </a:p>
        </p:txBody>
      </p:sp>
      <p:sp>
        <p:nvSpPr>
          <p:cNvPr id="19" name="正方形/長方形 18"/>
          <p:cNvSpPr/>
          <p:nvPr/>
        </p:nvSpPr>
        <p:spPr>
          <a:xfrm>
            <a:off x="1332284" y="1062110"/>
            <a:ext cx="4441088" cy="5004000"/>
          </a:xfrm>
          <a:prstGeom prst="rect">
            <a:avLst/>
          </a:prstGeom>
          <a:gradFill flip="none" rotWithShape="1">
            <a:gsLst>
              <a:gs pos="0">
                <a:schemeClr val="accent1">
                  <a:tint val="66000"/>
                  <a:satMod val="160000"/>
                  <a:alpha val="0"/>
                </a:schemeClr>
              </a:gs>
              <a:gs pos="10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323469" y="5503538"/>
            <a:ext cx="4299879" cy="523220"/>
          </a:xfrm>
          <a:prstGeom prst="rect">
            <a:avLst/>
          </a:prstGeom>
          <a:noFill/>
        </p:spPr>
        <p:txBody>
          <a:bodyPr wrap="square" rtlCol="0">
            <a:spAutoFit/>
          </a:bodyPr>
          <a:lstStyle/>
          <a:p>
            <a:r>
              <a:rPr kumimoji="1" lang="en-US" altLang="ja-JP" sz="2800" dirty="0">
                <a:solidFill>
                  <a:srgbClr val="1003BD"/>
                </a:solidFill>
              </a:rPr>
              <a:t>Pop III star formation region</a:t>
            </a:r>
            <a:endParaRPr kumimoji="1" lang="ja-JP" altLang="en-US" sz="2800" dirty="0">
              <a:solidFill>
                <a:srgbClr val="1003BD"/>
              </a:solidFill>
            </a:endParaRPr>
          </a:p>
        </p:txBody>
      </p:sp>
      <p:sp>
        <p:nvSpPr>
          <p:cNvPr id="21" name="テキスト ボックス 20"/>
          <p:cNvSpPr txBox="1"/>
          <p:nvPr/>
        </p:nvSpPr>
        <p:spPr>
          <a:xfrm>
            <a:off x="947531" y="1023563"/>
            <a:ext cx="2504661" cy="584775"/>
          </a:xfrm>
          <a:prstGeom prst="rect">
            <a:avLst/>
          </a:prstGeom>
          <a:noFill/>
        </p:spPr>
        <p:txBody>
          <a:bodyPr wrap="square" rtlCol="0">
            <a:spAutoFit/>
          </a:bodyPr>
          <a:lstStyle/>
          <a:p>
            <a:r>
              <a:rPr kumimoji="1" lang="en-US" altLang="ja-JP" sz="3200" dirty="0"/>
              <a:t>IMF: Flat</a:t>
            </a:r>
            <a:endParaRPr kumimoji="1" lang="ja-JP" altLang="en-US" sz="3200" dirty="0"/>
          </a:p>
        </p:txBody>
      </p:sp>
      <p:sp>
        <p:nvSpPr>
          <p:cNvPr id="5" name="テキスト ボックス 4">
            <a:extLst>
              <a:ext uri="{FF2B5EF4-FFF2-40B4-BE49-F238E27FC236}">
                <a16:creationId xmlns:a16="http://schemas.microsoft.com/office/drawing/2014/main" xmlns="" id="{DA106C4F-04E6-496B-A2E7-CDB559BFCBFA}"/>
              </a:ext>
            </a:extLst>
          </p:cNvPr>
          <p:cNvSpPr txBox="1"/>
          <p:nvPr/>
        </p:nvSpPr>
        <p:spPr>
          <a:xfrm>
            <a:off x="6210969" y="4959828"/>
            <a:ext cx="5826356" cy="1969770"/>
          </a:xfrm>
          <a:prstGeom prst="rect">
            <a:avLst/>
          </a:prstGeom>
          <a:noFill/>
        </p:spPr>
        <p:txBody>
          <a:bodyPr wrap="square" rtlCol="0">
            <a:spAutoFit/>
          </a:bodyPr>
          <a:lstStyle/>
          <a:p>
            <a:r>
              <a:rPr kumimoji="1" lang="en-US" altLang="ja-JP" sz="2400" dirty="0"/>
              <a:t>BBH merger rate estimated by LIGO</a:t>
            </a:r>
          </a:p>
          <a:p>
            <a:r>
              <a:rPr kumimoji="1" lang="en-US" altLang="ja-JP" sz="2600" dirty="0"/>
              <a:t> </a:t>
            </a:r>
            <a:r>
              <a:rPr kumimoji="1" lang="en-US" altLang="ja-JP" sz="2600" b="1" dirty="0"/>
              <a:t>R=9.7-101</a:t>
            </a:r>
            <a:r>
              <a:rPr lang="en-US" altLang="ja-JP" sz="2600" b="1" baseline="-25000" dirty="0">
                <a:solidFill>
                  <a:srgbClr val="FF0000"/>
                </a:solidFill>
              </a:rPr>
              <a:t> </a:t>
            </a:r>
            <a:r>
              <a:rPr lang="en-US" altLang="ja-JP" sz="2400" b="1" dirty="0"/>
              <a:t>[yr</a:t>
            </a:r>
            <a:r>
              <a:rPr lang="en-US" altLang="ja-JP" sz="2400" b="1" baseline="30000" dirty="0"/>
              <a:t>-1</a:t>
            </a:r>
            <a:r>
              <a:rPr lang="en-US" altLang="ja-JP" sz="2400" b="1" dirty="0"/>
              <a:t> Gpc</a:t>
            </a:r>
            <a:r>
              <a:rPr lang="en-US" altLang="ja-JP" sz="2400" b="1" baseline="30000" dirty="0"/>
              <a:t>-3</a:t>
            </a:r>
            <a:r>
              <a:rPr lang="en-US" altLang="ja-JP" sz="2400" b="1" dirty="0"/>
              <a:t>]</a:t>
            </a:r>
            <a:r>
              <a:rPr lang="en-US" altLang="ja-JP" sz="2400" dirty="0"/>
              <a:t> (1811.12907)</a:t>
            </a:r>
            <a:endParaRPr lang="en-US" altLang="ja-JP" sz="2400" b="1" dirty="0"/>
          </a:p>
          <a:p>
            <a:r>
              <a:rPr lang="en-US" altLang="ja-JP" sz="2400" b="1" dirty="0"/>
              <a:t>Merger rate of massive BBH (~30Msun)</a:t>
            </a:r>
          </a:p>
          <a:p>
            <a:r>
              <a:rPr lang="en-US" altLang="ja-JP" sz="2400" b="1" dirty="0"/>
              <a:t>R</a:t>
            </a:r>
            <a:r>
              <a:rPr lang="ja-JP" altLang="en-US" sz="2400" b="1" dirty="0"/>
              <a:t>～</a:t>
            </a:r>
            <a:r>
              <a:rPr lang="en-US" altLang="ja-JP" sz="2400" b="1" dirty="0"/>
              <a:t>several [yr</a:t>
            </a:r>
            <a:r>
              <a:rPr lang="en-US" altLang="ja-JP" sz="2400" b="1" baseline="30000" dirty="0"/>
              <a:t>-1</a:t>
            </a:r>
            <a:r>
              <a:rPr lang="en-US" altLang="ja-JP" sz="2400" b="1" dirty="0"/>
              <a:t> Gpc</a:t>
            </a:r>
            <a:r>
              <a:rPr lang="en-US" altLang="ja-JP" sz="2400" b="1" baseline="30000" dirty="0"/>
              <a:t>-3</a:t>
            </a:r>
            <a:r>
              <a:rPr lang="en-US" altLang="ja-JP" sz="2400" b="1" dirty="0"/>
              <a:t>]</a:t>
            </a:r>
            <a:r>
              <a:rPr lang="ja-JP" altLang="en-US" sz="2400" b="1" dirty="0"/>
              <a:t> </a:t>
            </a:r>
            <a:r>
              <a:rPr lang="en-US" altLang="ja-JP" sz="2400" b="1" dirty="0"/>
              <a:t>(1811.12940)</a:t>
            </a:r>
          </a:p>
          <a:p>
            <a:endParaRPr kumimoji="1" lang="ja-JP" altLang="en-US" sz="2400" dirty="0"/>
          </a:p>
        </p:txBody>
      </p:sp>
    </p:spTree>
    <p:extLst>
      <p:ext uri="{BB962C8B-B14F-4D97-AF65-F5344CB8AC3E}">
        <p14:creationId xmlns:p14="http://schemas.microsoft.com/office/powerpoint/2010/main" val="827241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552A037-3A7C-4889-97D8-B66227EC9DAD}"/>
              </a:ext>
            </a:extLst>
          </p:cNvPr>
          <p:cNvSpPr>
            <a:spLocks noGrp="1"/>
          </p:cNvSpPr>
          <p:nvPr>
            <p:ph type="title"/>
          </p:nvPr>
        </p:nvSpPr>
        <p:spPr/>
        <p:txBody>
          <a:bodyPr/>
          <a:lstStyle/>
          <a:p>
            <a:r>
              <a:rPr kumimoji="1" lang="en-US" altLang="ja-JP" b="1" i="1" dirty="0"/>
              <a:t>However....</a:t>
            </a:r>
            <a:endParaRPr kumimoji="1" lang="ja-JP" altLang="en-US" b="1" i="1" dirty="0"/>
          </a:p>
        </p:txBody>
      </p:sp>
      <p:sp>
        <p:nvSpPr>
          <p:cNvPr id="3" name="コンテンツ プレースホルダー 2">
            <a:extLst>
              <a:ext uri="{FF2B5EF4-FFF2-40B4-BE49-F238E27FC236}">
                <a16:creationId xmlns:a16="http://schemas.microsoft.com/office/drawing/2014/main" xmlns="" id="{7B27DAA2-ABB0-4FDE-87FD-9B1BE3998471}"/>
              </a:ext>
            </a:extLst>
          </p:cNvPr>
          <p:cNvSpPr>
            <a:spLocks noGrp="1"/>
          </p:cNvSpPr>
          <p:nvPr>
            <p:ph idx="1"/>
          </p:nvPr>
        </p:nvSpPr>
        <p:spPr>
          <a:xfrm>
            <a:off x="139149" y="1825624"/>
            <a:ext cx="11999842" cy="5184775"/>
          </a:xfrm>
        </p:spPr>
        <p:txBody>
          <a:bodyPr>
            <a:normAutofit/>
          </a:bodyPr>
          <a:lstStyle/>
          <a:p>
            <a:pPr marL="0" indent="0">
              <a:buNone/>
            </a:pPr>
            <a:r>
              <a:rPr kumimoji="1" lang="en-US" altLang="ja-JP" dirty="0"/>
              <a:t>After GW150914, there are 1 bad news and 1 objection for Pop III BBH </a:t>
            </a:r>
            <a:r>
              <a:rPr lang="en-US" altLang="ja-JP" dirty="0"/>
              <a:t>scenario</a:t>
            </a:r>
            <a:endParaRPr kumimoji="1" lang="en-US" altLang="ja-JP" dirty="0"/>
          </a:p>
          <a:p>
            <a:pPr marL="0" indent="0">
              <a:buNone/>
            </a:pPr>
            <a:r>
              <a:rPr lang="en-US" altLang="ja-JP" dirty="0"/>
              <a:t>1.Bad news</a:t>
            </a:r>
          </a:p>
          <a:p>
            <a:pPr marL="0" indent="0">
              <a:buNone/>
            </a:pPr>
            <a:r>
              <a:rPr lang="en-US" altLang="ja-JP" dirty="0"/>
              <a:t>       </a:t>
            </a:r>
            <a:r>
              <a:rPr lang="ja-JP" altLang="en-US" dirty="0"/>
              <a:t>≲</a:t>
            </a:r>
            <a:r>
              <a:rPr lang="en-US" altLang="ja-JP" dirty="0">
                <a:solidFill>
                  <a:srgbClr val="FF0000"/>
                </a:solidFill>
              </a:rPr>
              <a:t>1/3 decreasing </a:t>
            </a:r>
            <a:r>
              <a:rPr lang="en-US" altLang="ja-JP" dirty="0"/>
              <a:t>expected </a:t>
            </a:r>
            <a:r>
              <a:rPr lang="en-US" altLang="ja-JP" dirty="0">
                <a:solidFill>
                  <a:srgbClr val="FF0000"/>
                </a:solidFill>
              </a:rPr>
              <a:t>Pop III SFR</a:t>
            </a:r>
          </a:p>
          <a:p>
            <a:pPr marL="0" indent="0">
              <a:buNone/>
            </a:pPr>
            <a:r>
              <a:rPr lang="en-US" altLang="ja-JP" dirty="0"/>
              <a:t>       Because of constraints by Planck </a:t>
            </a:r>
            <a:r>
              <a:rPr lang="el-GR" altLang="ja-JP" dirty="0"/>
              <a:t>τ</a:t>
            </a:r>
            <a:r>
              <a:rPr lang="en-US" altLang="ja-JP" dirty="0"/>
              <a:t>e</a:t>
            </a:r>
          </a:p>
          <a:p>
            <a:pPr marL="0" indent="0">
              <a:buNone/>
            </a:pPr>
            <a:r>
              <a:rPr lang="en-US" altLang="ja-JP" dirty="0"/>
              <a:t>       </a:t>
            </a:r>
            <a:r>
              <a:rPr lang="en-US" altLang="ja-JP" sz="1900" dirty="0"/>
              <a:t>(</a:t>
            </a:r>
            <a:r>
              <a:rPr lang="en-US" altLang="ja-JP" sz="1900" dirty="0" err="1"/>
              <a:t>Visbal</a:t>
            </a:r>
            <a:r>
              <a:rPr lang="en-US" altLang="ja-JP" sz="1900" dirty="0"/>
              <a:t> et al.2015, Hartwig et al.2016, </a:t>
            </a:r>
            <a:r>
              <a:rPr lang="en-US" altLang="ja-JP" sz="1900" dirty="0" err="1"/>
              <a:t>Inayoshi</a:t>
            </a:r>
            <a:r>
              <a:rPr lang="en-US" altLang="ja-JP" sz="1900" dirty="0"/>
              <a:t> et al.2016)</a:t>
            </a:r>
          </a:p>
          <a:p>
            <a:pPr marL="0" indent="0">
              <a:buNone/>
            </a:pPr>
            <a:r>
              <a:rPr kumimoji="1" lang="en-US" altLang="ja-JP" dirty="0"/>
              <a:t>2.Objection</a:t>
            </a:r>
          </a:p>
          <a:p>
            <a:pPr marL="0" indent="0">
              <a:buNone/>
            </a:pPr>
            <a:r>
              <a:rPr lang="en-US" altLang="ja-JP" dirty="0"/>
              <a:t>       </a:t>
            </a:r>
            <a:r>
              <a:rPr kumimoji="1" lang="en-US" altLang="ja-JP" dirty="0"/>
              <a:t>Chris </a:t>
            </a:r>
            <a:r>
              <a:rPr kumimoji="1" lang="en-US" altLang="ja-JP" dirty="0" err="1"/>
              <a:t>Belczynski</a:t>
            </a:r>
            <a:r>
              <a:rPr kumimoji="1" lang="en-US" altLang="ja-JP" dirty="0"/>
              <a:t> tried to calculate </a:t>
            </a:r>
          </a:p>
          <a:p>
            <a:pPr marL="0" indent="0">
              <a:buNone/>
            </a:pPr>
            <a:r>
              <a:rPr lang="en-US" altLang="ja-JP" dirty="0"/>
              <a:t>       </a:t>
            </a:r>
            <a:r>
              <a:rPr kumimoji="1" lang="en-US" altLang="ja-JP" dirty="0"/>
              <a:t>Pop III BBH merger rate.</a:t>
            </a:r>
          </a:p>
          <a:p>
            <a:pPr marL="0" indent="0">
              <a:buNone/>
            </a:pPr>
            <a:r>
              <a:rPr lang="en-US" altLang="ja-JP" dirty="0"/>
              <a:t>       In his calculation, almost</a:t>
            </a:r>
            <a:r>
              <a:rPr lang="ja-JP" altLang="en-US" dirty="0"/>
              <a:t> </a:t>
            </a:r>
            <a:r>
              <a:rPr lang="en-US" altLang="ja-JP" dirty="0"/>
              <a:t>all</a:t>
            </a:r>
            <a:r>
              <a:rPr lang="ja-JP" altLang="en-US" dirty="0"/>
              <a:t> </a:t>
            </a:r>
            <a:r>
              <a:rPr lang="en-US" altLang="ja-JP" dirty="0"/>
              <a:t>Pop III </a:t>
            </a:r>
          </a:p>
          <a:p>
            <a:pPr marL="0" indent="0">
              <a:buNone/>
            </a:pPr>
            <a:r>
              <a:rPr lang="en-US" altLang="ja-JP" dirty="0"/>
              <a:t>       BBHs </a:t>
            </a:r>
            <a:r>
              <a:rPr lang="en-US" altLang="ja-JP" b="1" i="1" dirty="0">
                <a:solidFill>
                  <a:srgbClr val="FF0000"/>
                </a:solidFill>
              </a:rPr>
              <a:t>merge at the early universe</a:t>
            </a:r>
          </a:p>
        </p:txBody>
      </p:sp>
      <p:pic>
        <p:nvPicPr>
          <p:cNvPr id="5" name="図 4" descr="テキスト, 地図 が含まれている画像&#10;&#10;自動的に生成された説明">
            <a:extLst>
              <a:ext uri="{FF2B5EF4-FFF2-40B4-BE49-F238E27FC236}">
                <a16:creationId xmlns:a16="http://schemas.microsoft.com/office/drawing/2014/main" xmlns="" id="{000E0D63-446E-45D6-BA4A-9A60D8580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220" y="2780652"/>
            <a:ext cx="4981631" cy="3841604"/>
          </a:xfrm>
          <a:prstGeom prst="rect">
            <a:avLst/>
          </a:prstGeom>
        </p:spPr>
      </p:pic>
      <p:sp>
        <p:nvSpPr>
          <p:cNvPr id="4" name="正方形/長方形 3">
            <a:extLst>
              <a:ext uri="{FF2B5EF4-FFF2-40B4-BE49-F238E27FC236}">
                <a16:creationId xmlns:a16="http://schemas.microsoft.com/office/drawing/2014/main" xmlns="" id="{9C5935CF-5693-4AD1-9640-9DC0A58E01B5}"/>
              </a:ext>
            </a:extLst>
          </p:cNvPr>
          <p:cNvSpPr/>
          <p:nvPr/>
        </p:nvSpPr>
        <p:spPr>
          <a:xfrm>
            <a:off x="139149" y="4378036"/>
            <a:ext cx="6268578" cy="2479964"/>
          </a:xfrm>
          <a:prstGeom prst="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xmlns="" id="{69D2210C-63A6-4E16-85DC-35CEBC352051}"/>
              </a:ext>
            </a:extLst>
          </p:cNvPr>
          <p:cNvSpPr txBox="1"/>
          <p:nvPr/>
        </p:nvSpPr>
        <p:spPr>
          <a:xfrm>
            <a:off x="8366328" y="2369127"/>
            <a:ext cx="4010891" cy="400110"/>
          </a:xfrm>
          <a:prstGeom prst="rect">
            <a:avLst/>
          </a:prstGeom>
          <a:noFill/>
        </p:spPr>
        <p:txBody>
          <a:bodyPr wrap="square" rtlCol="0">
            <a:spAutoFit/>
          </a:bodyPr>
          <a:lstStyle/>
          <a:p>
            <a:r>
              <a:rPr kumimoji="1" lang="en-US" altLang="ja-JP" sz="2000" dirty="0" err="1"/>
              <a:t>Belczynski</a:t>
            </a:r>
            <a:r>
              <a:rPr kumimoji="1" lang="en-US" altLang="ja-JP" sz="2000" dirty="0"/>
              <a:t> et al. 2017</a:t>
            </a:r>
            <a:endParaRPr kumimoji="1" lang="ja-JP" altLang="en-US" sz="2000" dirty="0"/>
          </a:p>
        </p:txBody>
      </p:sp>
    </p:spTree>
    <p:extLst>
      <p:ext uri="{BB962C8B-B14F-4D97-AF65-F5344CB8AC3E}">
        <p14:creationId xmlns:p14="http://schemas.microsoft.com/office/powerpoint/2010/main" val="191008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DFECB3C-C1FE-47CD-8222-15903FF9F443}"/>
              </a:ext>
            </a:extLst>
          </p:cNvPr>
          <p:cNvSpPr>
            <a:spLocks noGrp="1"/>
          </p:cNvSpPr>
          <p:nvPr>
            <p:ph type="title"/>
          </p:nvPr>
        </p:nvSpPr>
        <p:spPr>
          <a:xfrm>
            <a:off x="109181" y="378773"/>
            <a:ext cx="12016855" cy="1325563"/>
          </a:xfrm>
        </p:spPr>
        <p:txBody>
          <a:bodyPr/>
          <a:lstStyle/>
          <a:p>
            <a:r>
              <a:rPr kumimoji="1" lang="en-US" altLang="ja-JP" dirty="0"/>
              <a:t>Difference between K14 and </a:t>
            </a:r>
            <a:r>
              <a:rPr kumimoji="1" lang="en-US" altLang="ja-JP" dirty="0" err="1"/>
              <a:t>Belczynski’s</a:t>
            </a:r>
            <a:r>
              <a:rPr kumimoji="1" lang="en-US" altLang="ja-JP" dirty="0"/>
              <a:t> Pop III calc.</a:t>
            </a:r>
            <a:endParaRPr kumimoji="1" lang="ja-JP" altLang="en-US" dirty="0"/>
          </a:p>
        </p:txBody>
      </p:sp>
      <p:sp>
        <p:nvSpPr>
          <p:cNvPr id="3" name="コンテンツ プレースホルダー 2">
            <a:extLst>
              <a:ext uri="{FF2B5EF4-FFF2-40B4-BE49-F238E27FC236}">
                <a16:creationId xmlns:a16="http://schemas.microsoft.com/office/drawing/2014/main" xmlns="" id="{48946E24-CBAB-48C8-A137-AE2FCD54DABA}"/>
              </a:ext>
            </a:extLst>
          </p:cNvPr>
          <p:cNvSpPr>
            <a:spLocks noGrp="1"/>
          </p:cNvSpPr>
          <p:nvPr>
            <p:ph idx="1"/>
          </p:nvPr>
        </p:nvSpPr>
        <p:spPr>
          <a:xfrm>
            <a:off x="437841" y="1405548"/>
            <a:ext cx="12016854" cy="4351338"/>
          </a:xfrm>
        </p:spPr>
        <p:txBody>
          <a:bodyPr/>
          <a:lstStyle/>
          <a:p>
            <a:r>
              <a:rPr kumimoji="1" lang="en-US" altLang="ja-JP" dirty="0"/>
              <a:t>Kinugawa</a:t>
            </a:r>
            <a:r>
              <a:rPr kumimoji="1" lang="ja-JP" altLang="en-US" dirty="0"/>
              <a:t> </a:t>
            </a:r>
            <a:r>
              <a:rPr kumimoji="1" lang="en-US" altLang="ja-JP" dirty="0"/>
              <a:t>2014:</a:t>
            </a:r>
            <a:r>
              <a:rPr lang="ja-JP" altLang="en-US" dirty="0"/>
              <a:t> </a:t>
            </a:r>
            <a:r>
              <a:rPr lang="en-US" altLang="ja-JP" dirty="0"/>
              <a:t>use</a:t>
            </a:r>
            <a:r>
              <a:rPr lang="ja-JP" altLang="en-US" dirty="0"/>
              <a:t> </a:t>
            </a:r>
            <a:r>
              <a:rPr lang="en-US" altLang="ja-JP" dirty="0"/>
              <a:t>Pop</a:t>
            </a:r>
            <a:r>
              <a:rPr lang="ja-JP" altLang="en-US" dirty="0"/>
              <a:t> </a:t>
            </a:r>
            <a:r>
              <a:rPr lang="en-US" altLang="ja-JP" dirty="0"/>
              <a:t>III</a:t>
            </a:r>
            <a:r>
              <a:rPr lang="ja-JP" altLang="en-US" dirty="0"/>
              <a:t> </a:t>
            </a:r>
            <a:r>
              <a:rPr lang="en-US" altLang="ja-JP" dirty="0"/>
              <a:t>stellar</a:t>
            </a:r>
            <a:r>
              <a:rPr lang="ja-JP" altLang="en-US" dirty="0"/>
              <a:t> </a:t>
            </a:r>
            <a:r>
              <a:rPr lang="en-US" altLang="ja-JP" dirty="0"/>
              <a:t>evolution</a:t>
            </a:r>
            <a:r>
              <a:rPr lang="ja-JP" altLang="en-US" dirty="0"/>
              <a:t> </a:t>
            </a:r>
            <a:r>
              <a:rPr lang="en-US" altLang="ja-JP" dirty="0"/>
              <a:t>model</a:t>
            </a:r>
            <a:r>
              <a:rPr lang="ja-JP" altLang="en-US" dirty="0"/>
              <a:t> </a:t>
            </a:r>
            <a:r>
              <a:rPr lang="en-US" altLang="ja-JP" dirty="0"/>
              <a:t>(</a:t>
            </a:r>
            <a:r>
              <a:rPr lang="en-US" altLang="ja-JP" dirty="0" err="1"/>
              <a:t>Marigo</a:t>
            </a:r>
            <a:r>
              <a:rPr lang="ja-JP" altLang="en-US" dirty="0"/>
              <a:t> </a:t>
            </a:r>
            <a:r>
              <a:rPr lang="en-US" altLang="ja-JP" dirty="0"/>
              <a:t>et al.2001)</a:t>
            </a:r>
          </a:p>
          <a:p>
            <a:r>
              <a:rPr kumimoji="1" lang="en-US" altLang="ja-JP" dirty="0" err="1"/>
              <a:t>Bel</a:t>
            </a:r>
            <a:r>
              <a:rPr lang="en-US" altLang="ja-JP" dirty="0" err="1"/>
              <a:t>czynski</a:t>
            </a:r>
            <a:r>
              <a:rPr lang="en-US" altLang="ja-JP" dirty="0"/>
              <a:t> 2017: use  modified Z=0.005Zsun model.</a:t>
            </a:r>
          </a:p>
          <a:p>
            <a:pPr marL="0" indent="0">
              <a:buNone/>
            </a:pPr>
            <a:r>
              <a:rPr lang="en-US" altLang="ja-JP" dirty="0"/>
              <a:t> (HR and radius evolution is  changed like Pop III, but MT stability is not changed)</a:t>
            </a:r>
            <a:endParaRPr kumimoji="1" lang="ja-JP" altLang="en-US" dirty="0"/>
          </a:p>
        </p:txBody>
      </p:sp>
      <p:grpSp>
        <p:nvGrpSpPr>
          <p:cNvPr id="10" name="グループ化 9">
            <a:extLst>
              <a:ext uri="{FF2B5EF4-FFF2-40B4-BE49-F238E27FC236}">
                <a16:creationId xmlns:a16="http://schemas.microsoft.com/office/drawing/2014/main" xmlns="" id="{1A9BA6A5-3350-4CE8-9E7B-92B54A4EDA54}"/>
              </a:ext>
            </a:extLst>
          </p:cNvPr>
          <p:cNvGrpSpPr/>
          <p:nvPr/>
        </p:nvGrpSpPr>
        <p:grpSpPr>
          <a:xfrm>
            <a:off x="0" y="2907523"/>
            <a:ext cx="5707933" cy="3884033"/>
            <a:chOff x="324281" y="1290935"/>
            <a:chExt cx="5707933" cy="3884033"/>
          </a:xfrm>
        </p:grpSpPr>
        <p:pic>
          <p:nvPicPr>
            <p:cNvPr id="11" name="図 10">
              <a:extLst>
                <a:ext uri="{FF2B5EF4-FFF2-40B4-BE49-F238E27FC236}">
                  <a16:creationId xmlns:a16="http://schemas.microsoft.com/office/drawing/2014/main" xmlns="" id="{504285BE-D260-45A0-ADEA-6429D8A3C116}"/>
                </a:ext>
              </a:extLst>
            </p:cNvPr>
            <p:cNvPicPr>
              <a:picLocks noChangeAspect="1"/>
            </p:cNvPicPr>
            <p:nvPr/>
          </p:nvPicPr>
          <p:blipFill>
            <a:blip r:embed="rId2"/>
            <a:stretch>
              <a:fillRect/>
            </a:stretch>
          </p:blipFill>
          <p:spPr>
            <a:xfrm>
              <a:off x="324281" y="1300948"/>
              <a:ext cx="5516542" cy="3874020"/>
            </a:xfrm>
            <a:prstGeom prst="rect">
              <a:avLst/>
            </a:prstGeom>
          </p:spPr>
        </p:pic>
        <p:sp>
          <p:nvSpPr>
            <p:cNvPr id="12" name="円/楕円 14">
              <a:extLst>
                <a:ext uri="{FF2B5EF4-FFF2-40B4-BE49-F238E27FC236}">
                  <a16:creationId xmlns:a16="http://schemas.microsoft.com/office/drawing/2014/main" xmlns="" id="{7C506C7F-B320-4EDC-A720-7552D6FB46DF}"/>
                </a:ext>
              </a:extLst>
            </p:cNvPr>
            <p:cNvSpPr/>
            <p:nvPr/>
          </p:nvSpPr>
          <p:spPr>
            <a:xfrm>
              <a:off x="4533900" y="1752600"/>
              <a:ext cx="1172876" cy="1045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5">
              <a:extLst>
                <a:ext uri="{FF2B5EF4-FFF2-40B4-BE49-F238E27FC236}">
                  <a16:creationId xmlns:a16="http://schemas.microsoft.com/office/drawing/2014/main" xmlns="" id="{8FA96668-C4C4-4107-A6C3-2F2BEE32FFFF}"/>
                </a:ext>
              </a:extLst>
            </p:cNvPr>
            <p:cNvSpPr/>
            <p:nvPr/>
          </p:nvSpPr>
          <p:spPr>
            <a:xfrm>
              <a:off x="3183176" y="2548495"/>
              <a:ext cx="1024235" cy="10437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xmlns="" id="{1A335BF8-64FA-4667-BE70-2D0C439CE5E2}"/>
                </a:ext>
              </a:extLst>
            </p:cNvPr>
            <p:cNvSpPr txBox="1"/>
            <p:nvPr/>
          </p:nvSpPr>
          <p:spPr>
            <a:xfrm>
              <a:off x="4191891" y="1290935"/>
              <a:ext cx="1840323" cy="461665"/>
            </a:xfrm>
            <a:prstGeom prst="rect">
              <a:avLst/>
            </a:prstGeom>
            <a:noFill/>
          </p:spPr>
          <p:txBody>
            <a:bodyPr wrap="square" rtlCol="0">
              <a:spAutoFit/>
            </a:bodyPr>
            <a:lstStyle/>
            <a:p>
              <a:r>
                <a:rPr lang="en-US" altLang="ja-JP" sz="2400" dirty="0">
                  <a:solidFill>
                    <a:srgbClr val="FF0000"/>
                  </a:solidFill>
                </a:rPr>
                <a:t>red giant</a:t>
              </a:r>
              <a:endParaRPr kumimoji="1" lang="ja-JP" altLang="en-US" sz="2400" dirty="0">
                <a:solidFill>
                  <a:srgbClr val="FF0000"/>
                </a:solidFill>
              </a:endParaRPr>
            </a:p>
          </p:txBody>
        </p:sp>
        <p:sp>
          <p:nvSpPr>
            <p:cNvPr id="15" name="テキスト ボックス 14">
              <a:extLst>
                <a:ext uri="{FF2B5EF4-FFF2-40B4-BE49-F238E27FC236}">
                  <a16:creationId xmlns:a16="http://schemas.microsoft.com/office/drawing/2014/main" xmlns="" id="{A39A92EB-CE9A-4738-87AF-838B323AE310}"/>
                </a:ext>
              </a:extLst>
            </p:cNvPr>
            <p:cNvSpPr txBox="1"/>
            <p:nvPr/>
          </p:nvSpPr>
          <p:spPr>
            <a:xfrm>
              <a:off x="4231481" y="2820469"/>
              <a:ext cx="1638014" cy="461665"/>
            </a:xfrm>
            <a:prstGeom prst="rect">
              <a:avLst/>
            </a:prstGeom>
            <a:noFill/>
          </p:spPr>
          <p:txBody>
            <a:bodyPr wrap="square" rtlCol="0">
              <a:spAutoFit/>
            </a:bodyPr>
            <a:lstStyle/>
            <a:p>
              <a:r>
                <a:rPr kumimoji="1" lang="en-US" altLang="ja-JP" sz="2400" dirty="0">
                  <a:solidFill>
                    <a:srgbClr val="0070C0"/>
                  </a:solidFill>
                </a:rPr>
                <a:t>blue giant</a:t>
              </a:r>
              <a:endParaRPr kumimoji="1" lang="ja-JP" altLang="en-US" sz="2400" dirty="0">
                <a:solidFill>
                  <a:srgbClr val="0070C0"/>
                </a:solidFill>
              </a:endParaRPr>
            </a:p>
          </p:txBody>
        </p:sp>
      </p:grpSp>
      <p:pic>
        <p:nvPicPr>
          <p:cNvPr id="16" name="図 15">
            <a:extLst>
              <a:ext uri="{FF2B5EF4-FFF2-40B4-BE49-F238E27FC236}">
                <a16:creationId xmlns:a16="http://schemas.microsoft.com/office/drawing/2014/main" xmlns="" id="{870F4D21-52B1-43B1-98A7-58D483EFA867}"/>
              </a:ext>
            </a:extLst>
          </p:cNvPr>
          <p:cNvPicPr>
            <a:picLocks noChangeAspect="1"/>
          </p:cNvPicPr>
          <p:nvPr/>
        </p:nvPicPr>
        <p:blipFill>
          <a:blip r:embed="rId3"/>
          <a:stretch>
            <a:fillRect/>
          </a:stretch>
        </p:blipFill>
        <p:spPr>
          <a:xfrm>
            <a:off x="6007359" y="2907523"/>
            <a:ext cx="5065692" cy="4015019"/>
          </a:xfrm>
          <a:prstGeom prst="rect">
            <a:avLst/>
          </a:prstGeom>
        </p:spPr>
      </p:pic>
      <p:sp>
        <p:nvSpPr>
          <p:cNvPr id="17" name="楕円 16">
            <a:extLst>
              <a:ext uri="{FF2B5EF4-FFF2-40B4-BE49-F238E27FC236}">
                <a16:creationId xmlns:a16="http://schemas.microsoft.com/office/drawing/2014/main" xmlns="" id="{9653E0EA-5996-4ADC-8A3C-C623DCBEA281}"/>
              </a:ext>
            </a:extLst>
          </p:cNvPr>
          <p:cNvSpPr/>
          <p:nvPr/>
        </p:nvSpPr>
        <p:spPr>
          <a:xfrm rot="2496727">
            <a:off x="8797948" y="2403201"/>
            <a:ext cx="1220149" cy="3862316"/>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xmlns="" id="{82253139-38A4-427F-9CE3-0489CF351370}"/>
              </a:ext>
            </a:extLst>
          </p:cNvPr>
          <p:cNvSpPr txBox="1"/>
          <p:nvPr/>
        </p:nvSpPr>
        <p:spPr>
          <a:xfrm>
            <a:off x="8913782" y="5458098"/>
            <a:ext cx="3559769" cy="1384995"/>
          </a:xfrm>
          <a:prstGeom prst="rect">
            <a:avLst/>
          </a:prstGeom>
          <a:noFill/>
        </p:spPr>
        <p:txBody>
          <a:bodyPr wrap="square" rtlCol="0">
            <a:spAutoFit/>
          </a:bodyPr>
          <a:lstStyle/>
          <a:p>
            <a:r>
              <a:rPr kumimoji="1" lang="en-US" altLang="ja-JP" sz="2800" b="1" dirty="0"/>
              <a:t>all giants treat as the </a:t>
            </a:r>
            <a:r>
              <a:rPr kumimoji="1" lang="en-US" altLang="ja-JP" sz="2800" b="1" dirty="0">
                <a:solidFill>
                  <a:srgbClr val="FF0000"/>
                </a:solidFill>
              </a:rPr>
              <a:t>red giant</a:t>
            </a:r>
          </a:p>
          <a:p>
            <a:r>
              <a:rPr kumimoji="1" lang="ja-JP" altLang="en-US" sz="2800" b="1" dirty="0"/>
              <a:t>→</a:t>
            </a:r>
            <a:r>
              <a:rPr kumimoji="1" lang="en-US" altLang="ja-JP" sz="2800" b="1" dirty="0">
                <a:solidFill>
                  <a:srgbClr val="FF0000"/>
                </a:solidFill>
              </a:rPr>
              <a:t>common envelope</a:t>
            </a:r>
            <a:endParaRPr kumimoji="1" lang="ja-JP" altLang="en-US" sz="2800" b="1" dirty="0">
              <a:solidFill>
                <a:srgbClr val="FF0000"/>
              </a:solidFill>
            </a:endParaRPr>
          </a:p>
        </p:txBody>
      </p:sp>
    </p:spTree>
    <p:extLst>
      <p:ext uri="{BB962C8B-B14F-4D97-AF65-F5344CB8AC3E}">
        <p14:creationId xmlns:p14="http://schemas.microsoft.com/office/powerpoint/2010/main" val="1514735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C5B3914-49AD-45D4-8C22-0222056587D5}"/>
              </a:ext>
            </a:extLst>
          </p:cNvPr>
          <p:cNvSpPr>
            <a:spLocks noGrp="1"/>
          </p:cNvSpPr>
          <p:nvPr>
            <p:ph type="title"/>
          </p:nvPr>
        </p:nvSpPr>
        <p:spPr/>
        <p:txBody>
          <a:bodyPr/>
          <a:lstStyle/>
          <a:p>
            <a:pPr algn="ctr"/>
            <a:r>
              <a:rPr lang="en-US" altLang="ja-JP" dirty="0"/>
              <a:t>Merger time distribution of Pop III BBH</a:t>
            </a:r>
            <a:endParaRPr kumimoji="1" lang="ja-JP" altLang="en-US" dirty="0"/>
          </a:p>
        </p:txBody>
      </p:sp>
      <p:sp>
        <p:nvSpPr>
          <p:cNvPr id="3" name="コンテンツ プレースホルダー 2">
            <a:extLst>
              <a:ext uri="{FF2B5EF4-FFF2-40B4-BE49-F238E27FC236}">
                <a16:creationId xmlns:a16="http://schemas.microsoft.com/office/drawing/2014/main" xmlns="" id="{5D1673BC-A469-4A80-8FEB-35970770F569}"/>
              </a:ext>
            </a:extLst>
          </p:cNvPr>
          <p:cNvSpPr>
            <a:spLocks noGrp="1"/>
          </p:cNvSpPr>
          <p:nvPr>
            <p:ph idx="1"/>
          </p:nvPr>
        </p:nvSpPr>
        <p:spPr/>
        <p:txBody>
          <a:bodyPr/>
          <a:lstStyle/>
          <a:p>
            <a:endParaRPr kumimoji="1" lang="ja-JP" altLang="en-US" dirty="0"/>
          </a:p>
        </p:txBody>
      </p:sp>
      <p:pic>
        <p:nvPicPr>
          <p:cNvPr id="4" name="図 3">
            <a:extLst>
              <a:ext uri="{FF2B5EF4-FFF2-40B4-BE49-F238E27FC236}">
                <a16:creationId xmlns:a16="http://schemas.microsoft.com/office/drawing/2014/main" xmlns="" id="{2EBAFB93-BA3C-4525-BAF1-65AB0AB312EE}"/>
              </a:ext>
            </a:extLst>
          </p:cNvPr>
          <p:cNvPicPr>
            <a:picLocks noChangeAspect="1"/>
          </p:cNvPicPr>
          <p:nvPr/>
        </p:nvPicPr>
        <p:blipFill>
          <a:blip r:embed="rId2"/>
          <a:stretch>
            <a:fillRect/>
          </a:stretch>
        </p:blipFill>
        <p:spPr>
          <a:xfrm>
            <a:off x="2302667" y="1573863"/>
            <a:ext cx="7384257" cy="5940711"/>
          </a:xfrm>
          <a:prstGeom prst="rect">
            <a:avLst/>
          </a:prstGeom>
        </p:spPr>
      </p:pic>
      <p:sp>
        <p:nvSpPr>
          <p:cNvPr id="5" name="正方形/長方形 4">
            <a:extLst>
              <a:ext uri="{FF2B5EF4-FFF2-40B4-BE49-F238E27FC236}">
                <a16:creationId xmlns:a16="http://schemas.microsoft.com/office/drawing/2014/main" xmlns="" id="{4E09A5A1-9EC9-4613-A3EF-63BCB42A83E1}"/>
              </a:ext>
            </a:extLst>
          </p:cNvPr>
          <p:cNvSpPr/>
          <p:nvPr/>
        </p:nvSpPr>
        <p:spPr>
          <a:xfrm>
            <a:off x="7259782" y="5160818"/>
            <a:ext cx="1856509" cy="58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4452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552A037-3A7C-4889-97D8-B66227EC9DAD}"/>
              </a:ext>
            </a:extLst>
          </p:cNvPr>
          <p:cNvSpPr>
            <a:spLocks noGrp="1"/>
          </p:cNvSpPr>
          <p:nvPr>
            <p:ph type="title"/>
          </p:nvPr>
        </p:nvSpPr>
        <p:spPr/>
        <p:txBody>
          <a:bodyPr/>
          <a:lstStyle/>
          <a:p>
            <a:r>
              <a:rPr kumimoji="1" lang="en-US" altLang="ja-JP" b="1" i="1" dirty="0"/>
              <a:t>However....</a:t>
            </a:r>
            <a:endParaRPr kumimoji="1" lang="ja-JP" altLang="en-US" b="1" i="1" dirty="0"/>
          </a:p>
        </p:txBody>
      </p:sp>
      <p:sp>
        <p:nvSpPr>
          <p:cNvPr id="3" name="コンテンツ プレースホルダー 2">
            <a:extLst>
              <a:ext uri="{FF2B5EF4-FFF2-40B4-BE49-F238E27FC236}">
                <a16:creationId xmlns:a16="http://schemas.microsoft.com/office/drawing/2014/main" xmlns="" id="{7B27DAA2-ABB0-4FDE-87FD-9B1BE3998471}"/>
              </a:ext>
            </a:extLst>
          </p:cNvPr>
          <p:cNvSpPr>
            <a:spLocks noGrp="1"/>
          </p:cNvSpPr>
          <p:nvPr>
            <p:ph idx="1"/>
          </p:nvPr>
        </p:nvSpPr>
        <p:spPr>
          <a:xfrm>
            <a:off x="139149" y="1825624"/>
            <a:ext cx="11999842" cy="5184775"/>
          </a:xfrm>
        </p:spPr>
        <p:txBody>
          <a:bodyPr>
            <a:normAutofit/>
          </a:bodyPr>
          <a:lstStyle/>
          <a:p>
            <a:pPr marL="0" indent="0">
              <a:buNone/>
            </a:pPr>
            <a:r>
              <a:rPr kumimoji="1" lang="en-US" altLang="ja-JP" dirty="0"/>
              <a:t>After GW150914, there are 1 bad news and 1 objection for Pop III BBH </a:t>
            </a:r>
            <a:r>
              <a:rPr lang="en-US" altLang="ja-JP" dirty="0"/>
              <a:t>scenario</a:t>
            </a:r>
            <a:endParaRPr kumimoji="1" lang="en-US" altLang="ja-JP" dirty="0"/>
          </a:p>
          <a:p>
            <a:pPr marL="0" indent="0">
              <a:buNone/>
            </a:pPr>
            <a:r>
              <a:rPr lang="en-US" altLang="ja-JP" dirty="0"/>
              <a:t>1.Bad news</a:t>
            </a:r>
          </a:p>
          <a:p>
            <a:pPr marL="0" indent="0">
              <a:buNone/>
            </a:pPr>
            <a:r>
              <a:rPr lang="en-US" altLang="ja-JP" dirty="0"/>
              <a:t>       </a:t>
            </a:r>
            <a:r>
              <a:rPr lang="ja-JP" altLang="en-US" dirty="0"/>
              <a:t>≲</a:t>
            </a:r>
            <a:r>
              <a:rPr lang="en-US" altLang="ja-JP" dirty="0">
                <a:solidFill>
                  <a:srgbClr val="FF0000"/>
                </a:solidFill>
              </a:rPr>
              <a:t>1/3 decreasing </a:t>
            </a:r>
            <a:r>
              <a:rPr lang="en-US" altLang="ja-JP" dirty="0"/>
              <a:t>expected </a:t>
            </a:r>
            <a:r>
              <a:rPr lang="en-US" altLang="ja-JP" dirty="0">
                <a:solidFill>
                  <a:srgbClr val="FF0000"/>
                </a:solidFill>
              </a:rPr>
              <a:t>Pop III SFR</a:t>
            </a:r>
          </a:p>
          <a:p>
            <a:pPr marL="0" indent="0">
              <a:buNone/>
            </a:pPr>
            <a:r>
              <a:rPr lang="en-US" altLang="ja-JP" dirty="0"/>
              <a:t>       Because of constraints by Planck </a:t>
            </a:r>
            <a:r>
              <a:rPr lang="el-GR" altLang="ja-JP" dirty="0"/>
              <a:t>τ</a:t>
            </a:r>
            <a:r>
              <a:rPr lang="en-US" altLang="ja-JP" dirty="0"/>
              <a:t>e</a:t>
            </a:r>
          </a:p>
          <a:p>
            <a:pPr marL="0" indent="0">
              <a:buNone/>
            </a:pPr>
            <a:r>
              <a:rPr lang="en-US" altLang="ja-JP" dirty="0"/>
              <a:t>       </a:t>
            </a:r>
            <a:r>
              <a:rPr lang="en-US" altLang="ja-JP" sz="1900" dirty="0"/>
              <a:t>(</a:t>
            </a:r>
            <a:r>
              <a:rPr lang="en-US" altLang="ja-JP" sz="1900" dirty="0" err="1"/>
              <a:t>Visbal</a:t>
            </a:r>
            <a:r>
              <a:rPr lang="en-US" altLang="ja-JP" sz="1900" dirty="0"/>
              <a:t> et al.2015, Hartwig et al.2016, </a:t>
            </a:r>
            <a:r>
              <a:rPr lang="en-US" altLang="ja-JP" sz="1900" dirty="0" err="1"/>
              <a:t>Inayoshi</a:t>
            </a:r>
            <a:r>
              <a:rPr lang="en-US" altLang="ja-JP" sz="1900" dirty="0"/>
              <a:t> et al.2016)</a:t>
            </a:r>
          </a:p>
          <a:p>
            <a:pPr marL="0" indent="0">
              <a:buNone/>
            </a:pPr>
            <a:r>
              <a:rPr kumimoji="1" lang="en-US" altLang="ja-JP" dirty="0"/>
              <a:t>2.Objection</a:t>
            </a:r>
          </a:p>
          <a:p>
            <a:pPr marL="0" indent="0">
              <a:buNone/>
            </a:pPr>
            <a:r>
              <a:rPr lang="en-US" altLang="ja-JP" dirty="0"/>
              <a:t>       </a:t>
            </a:r>
            <a:r>
              <a:rPr kumimoji="1" lang="en-US" altLang="ja-JP" dirty="0" err="1"/>
              <a:t>Cryzs</a:t>
            </a:r>
            <a:r>
              <a:rPr kumimoji="1" lang="en-US" altLang="ja-JP" dirty="0"/>
              <a:t> </a:t>
            </a:r>
            <a:r>
              <a:rPr kumimoji="1" lang="en-US" altLang="ja-JP" dirty="0" err="1"/>
              <a:t>Belczynski</a:t>
            </a:r>
            <a:r>
              <a:rPr kumimoji="1" lang="en-US" altLang="ja-JP" dirty="0"/>
              <a:t> tried to calculate </a:t>
            </a:r>
          </a:p>
          <a:p>
            <a:pPr marL="0" indent="0">
              <a:buNone/>
            </a:pPr>
            <a:r>
              <a:rPr lang="en-US" altLang="ja-JP" dirty="0"/>
              <a:t>       </a:t>
            </a:r>
            <a:r>
              <a:rPr kumimoji="1" lang="en-US" altLang="ja-JP" dirty="0"/>
              <a:t>Pop III BBH merger rate.</a:t>
            </a:r>
          </a:p>
          <a:p>
            <a:pPr marL="0" indent="0">
              <a:buNone/>
            </a:pPr>
            <a:r>
              <a:rPr lang="en-US" altLang="ja-JP" dirty="0"/>
              <a:t>       In his calculation, almost</a:t>
            </a:r>
            <a:r>
              <a:rPr lang="ja-JP" altLang="en-US" dirty="0"/>
              <a:t> </a:t>
            </a:r>
            <a:r>
              <a:rPr lang="en-US" altLang="ja-JP" dirty="0"/>
              <a:t>all</a:t>
            </a:r>
            <a:r>
              <a:rPr lang="ja-JP" altLang="en-US" dirty="0"/>
              <a:t> </a:t>
            </a:r>
            <a:r>
              <a:rPr lang="en-US" altLang="ja-JP" dirty="0"/>
              <a:t>Pop III </a:t>
            </a:r>
          </a:p>
          <a:p>
            <a:pPr marL="0" indent="0">
              <a:buNone/>
            </a:pPr>
            <a:r>
              <a:rPr lang="en-US" altLang="ja-JP" dirty="0"/>
              <a:t>       BBHs </a:t>
            </a:r>
            <a:r>
              <a:rPr lang="en-US" altLang="ja-JP" b="1" i="1" dirty="0">
                <a:solidFill>
                  <a:srgbClr val="FF0000"/>
                </a:solidFill>
              </a:rPr>
              <a:t>merge at the early universe</a:t>
            </a:r>
          </a:p>
        </p:txBody>
      </p:sp>
      <p:pic>
        <p:nvPicPr>
          <p:cNvPr id="5" name="図 4" descr="テキスト, 地図 が含まれている画像&#10;&#10;自動的に生成された説明">
            <a:extLst>
              <a:ext uri="{FF2B5EF4-FFF2-40B4-BE49-F238E27FC236}">
                <a16:creationId xmlns:a16="http://schemas.microsoft.com/office/drawing/2014/main" xmlns="" id="{000E0D63-446E-45D6-BA4A-9A60D8580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220" y="2780652"/>
            <a:ext cx="4981631" cy="3841604"/>
          </a:xfrm>
          <a:prstGeom prst="rect">
            <a:avLst/>
          </a:prstGeom>
        </p:spPr>
      </p:pic>
      <p:sp>
        <p:nvSpPr>
          <p:cNvPr id="4" name="正方形/長方形 3">
            <a:extLst>
              <a:ext uri="{FF2B5EF4-FFF2-40B4-BE49-F238E27FC236}">
                <a16:creationId xmlns:a16="http://schemas.microsoft.com/office/drawing/2014/main" xmlns="" id="{9C5935CF-5693-4AD1-9640-9DC0A58E01B5}"/>
              </a:ext>
            </a:extLst>
          </p:cNvPr>
          <p:cNvSpPr/>
          <p:nvPr/>
        </p:nvSpPr>
        <p:spPr>
          <a:xfrm>
            <a:off x="139149" y="4378036"/>
            <a:ext cx="6268578" cy="2479964"/>
          </a:xfrm>
          <a:prstGeom prst="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xmlns="" id="{BE4A0228-7F06-48DC-9A9C-61A0E3C75399}"/>
              </a:ext>
            </a:extLst>
          </p:cNvPr>
          <p:cNvSpPr txBox="1"/>
          <p:nvPr/>
        </p:nvSpPr>
        <p:spPr>
          <a:xfrm>
            <a:off x="8366328" y="2369127"/>
            <a:ext cx="4010891" cy="400110"/>
          </a:xfrm>
          <a:prstGeom prst="rect">
            <a:avLst/>
          </a:prstGeom>
          <a:noFill/>
        </p:spPr>
        <p:txBody>
          <a:bodyPr wrap="square" rtlCol="0">
            <a:spAutoFit/>
          </a:bodyPr>
          <a:lstStyle/>
          <a:p>
            <a:r>
              <a:rPr kumimoji="1" lang="en-US" altLang="ja-JP" sz="2000" dirty="0" err="1"/>
              <a:t>Belczynski</a:t>
            </a:r>
            <a:r>
              <a:rPr kumimoji="1" lang="en-US" altLang="ja-JP" sz="2000" dirty="0"/>
              <a:t> et al. 2017</a:t>
            </a:r>
            <a:endParaRPr kumimoji="1" lang="ja-JP" altLang="en-US" sz="2000" dirty="0"/>
          </a:p>
        </p:txBody>
      </p:sp>
    </p:spTree>
    <p:extLst>
      <p:ext uri="{BB962C8B-B14F-4D97-AF65-F5344CB8AC3E}">
        <p14:creationId xmlns:p14="http://schemas.microsoft.com/office/powerpoint/2010/main" val="103668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11210499" cy="1325563"/>
          </a:xfrm>
        </p:spPr>
        <p:txBody>
          <a:bodyPr/>
          <a:lstStyle/>
          <a:p>
            <a:r>
              <a:rPr kumimoji="1" lang="en-US" altLang="ja-JP" dirty="0"/>
              <a:t>Mass distributions of observable BBHs (KAGRA)</a:t>
            </a:r>
            <a:endParaRPr kumimoji="1" lang="ja-JP" altLang="en-US" dirty="0"/>
          </a:p>
        </p:txBody>
      </p:sp>
      <p:sp>
        <p:nvSpPr>
          <p:cNvPr id="3" name="コンテンツ プレースホルダー 2"/>
          <p:cNvSpPr>
            <a:spLocks noGrp="1"/>
          </p:cNvSpPr>
          <p:nvPr>
            <p:ph idx="1"/>
          </p:nvPr>
        </p:nvSpPr>
        <p:spPr>
          <a:xfrm>
            <a:off x="8097422" y="2680519"/>
            <a:ext cx="4260832" cy="4351338"/>
          </a:xfrm>
        </p:spPr>
        <p:txBody>
          <a:bodyPr>
            <a:normAutofit/>
          </a:bodyPr>
          <a:lstStyle/>
          <a:p>
            <a:r>
              <a:rPr lang="en-US" altLang="ja-JP" dirty="0"/>
              <a:t>The mass distribution might distinguish Pop III from Pop I, Pop II</a:t>
            </a:r>
          </a:p>
          <a:p>
            <a:pPr marL="0" indent="0">
              <a:buNone/>
            </a:pPr>
            <a:r>
              <a:rPr lang="ja-JP" altLang="en-US" dirty="0"/>
              <a:t>→</a:t>
            </a:r>
            <a:r>
              <a:rPr lang="en-US" altLang="ja-JP" dirty="0">
                <a:solidFill>
                  <a:srgbClr val="FF0000"/>
                </a:solidFill>
              </a:rPr>
              <a:t>The evidence of Pop III</a:t>
            </a:r>
          </a:p>
          <a:p>
            <a:pPr marL="0" indent="0">
              <a:buNone/>
            </a:pPr>
            <a:endParaRPr lang="en-US" altLang="ja-JP" dirty="0">
              <a:solidFill>
                <a:srgbClr val="FF0000"/>
              </a:solidFill>
            </a:endParaRPr>
          </a:p>
          <a:p>
            <a:pPr marL="0" indent="0">
              <a:buNone/>
            </a:pPr>
            <a:r>
              <a:rPr lang="en-US" altLang="ja-JP" dirty="0"/>
              <a:t>Even if Mass dist. cannot distinguish</a:t>
            </a:r>
          </a:p>
          <a:p>
            <a:pPr marL="0" indent="0">
              <a:buNone/>
            </a:pPr>
            <a:r>
              <a:rPr lang="ja-JP" altLang="en-US" dirty="0"/>
              <a:t>→</a:t>
            </a:r>
            <a:r>
              <a:rPr lang="en-US" altLang="ja-JP" dirty="0">
                <a:solidFill>
                  <a:srgbClr val="FF0000"/>
                </a:solidFill>
              </a:rPr>
              <a:t>redshift dependence</a:t>
            </a:r>
            <a:endParaRPr lang="en-US" altLang="ja-JP" dirty="0"/>
          </a:p>
          <a:p>
            <a:pPr marL="0" indent="0">
              <a:buNone/>
            </a:pPr>
            <a:r>
              <a:rPr lang="en-US" altLang="ja-JP" dirty="0">
                <a:solidFill>
                  <a:srgbClr val="FF0000"/>
                </a:solidFill>
              </a:rPr>
              <a:t> </a:t>
            </a:r>
          </a:p>
          <a:p>
            <a:pPr lvl="1"/>
            <a:endParaRPr kumimoji="1" lang="ja-JP" altLang="en-US" dirty="0"/>
          </a:p>
        </p:txBody>
      </p:sp>
      <p:grpSp>
        <p:nvGrpSpPr>
          <p:cNvPr id="8" name="グループ化 7">
            <a:extLst>
              <a:ext uri="{FF2B5EF4-FFF2-40B4-BE49-F238E27FC236}">
                <a16:creationId xmlns:a16="http://schemas.microsoft.com/office/drawing/2014/main" xmlns="" id="{68AE45AC-22C9-4FDC-987D-494AA9D1032B}"/>
              </a:ext>
            </a:extLst>
          </p:cNvPr>
          <p:cNvGrpSpPr/>
          <p:nvPr/>
        </p:nvGrpSpPr>
        <p:grpSpPr>
          <a:xfrm>
            <a:off x="0" y="1518707"/>
            <a:ext cx="7763256" cy="4939905"/>
            <a:chOff x="0" y="1373843"/>
            <a:chExt cx="7763256" cy="4939905"/>
          </a:xfrm>
        </p:grpSpPr>
        <p:pic>
          <p:nvPicPr>
            <p:cNvPr id="4" name="図 3"/>
            <p:cNvPicPr>
              <a:picLocks noChangeAspect="1"/>
            </p:cNvPicPr>
            <p:nvPr/>
          </p:nvPicPr>
          <p:blipFill>
            <a:blip r:embed="rId3"/>
            <a:stretch>
              <a:fillRect/>
            </a:stretch>
          </p:blipFill>
          <p:spPr>
            <a:xfrm>
              <a:off x="0" y="1373843"/>
              <a:ext cx="7763256" cy="4939905"/>
            </a:xfrm>
            <a:prstGeom prst="rect">
              <a:avLst/>
            </a:prstGeom>
          </p:spPr>
        </p:pic>
        <p:pic>
          <p:nvPicPr>
            <p:cNvPr id="7" name="図 6">
              <a:extLst>
                <a:ext uri="{FF2B5EF4-FFF2-40B4-BE49-F238E27FC236}">
                  <a16:creationId xmlns:a16="http://schemas.microsoft.com/office/drawing/2014/main" xmlns="" id="{0A14983C-C059-4A08-BE88-227EC3C0F59C}"/>
                </a:ext>
              </a:extLst>
            </p:cNvPr>
            <p:cNvPicPr>
              <a:picLocks noChangeAspect="1"/>
            </p:cNvPicPr>
            <p:nvPr/>
          </p:nvPicPr>
          <p:blipFill>
            <a:blip r:embed="rId4"/>
            <a:stretch>
              <a:fillRect/>
            </a:stretch>
          </p:blipFill>
          <p:spPr>
            <a:xfrm>
              <a:off x="1161730" y="1625941"/>
              <a:ext cx="6546376" cy="3936016"/>
            </a:xfrm>
            <a:prstGeom prst="rect">
              <a:avLst/>
            </a:prstGeom>
          </p:spPr>
        </p:pic>
      </p:grpSp>
      <p:sp>
        <p:nvSpPr>
          <p:cNvPr id="9" name="テキスト ボックス 8">
            <a:extLst>
              <a:ext uri="{FF2B5EF4-FFF2-40B4-BE49-F238E27FC236}">
                <a16:creationId xmlns:a16="http://schemas.microsoft.com/office/drawing/2014/main" xmlns="" id="{DD7594C5-672C-4C67-B54C-A059E9FB307D}"/>
              </a:ext>
            </a:extLst>
          </p:cNvPr>
          <p:cNvSpPr txBox="1"/>
          <p:nvPr/>
        </p:nvSpPr>
        <p:spPr>
          <a:xfrm>
            <a:off x="3858491" y="1711953"/>
            <a:ext cx="3750138" cy="1569660"/>
          </a:xfrm>
          <a:prstGeom prst="rect">
            <a:avLst/>
          </a:prstGeom>
          <a:noFill/>
        </p:spPr>
        <p:txBody>
          <a:bodyPr wrap="square" rtlCol="0">
            <a:spAutoFit/>
          </a:bodyPr>
          <a:lstStyle/>
          <a:p>
            <a:r>
              <a:rPr lang="en-US" altLang="ja-JP" sz="2400" b="1" dirty="0">
                <a:solidFill>
                  <a:srgbClr val="0070C0"/>
                </a:solidFill>
              </a:rPr>
              <a:t>Pop I/II(Zsun,1/10Zsun BBH (Dominik et al. 2012)</a:t>
            </a:r>
          </a:p>
          <a:p>
            <a:r>
              <a:rPr kumimoji="1" lang="en-US" altLang="ja-JP" sz="2400" b="1" dirty="0">
                <a:solidFill>
                  <a:srgbClr val="FF0000"/>
                </a:solidFill>
              </a:rPr>
              <a:t>Pop III BBH</a:t>
            </a:r>
          </a:p>
          <a:p>
            <a:r>
              <a:rPr kumimoji="1" lang="en-US" altLang="ja-JP" sz="2400" b="1" dirty="0">
                <a:solidFill>
                  <a:srgbClr val="FF0000"/>
                </a:solidFill>
              </a:rPr>
              <a:t> (Kinugawa et al. 2016)</a:t>
            </a:r>
            <a:endParaRPr kumimoji="1" lang="ja-JP" altLang="en-US" sz="2400" b="1" dirty="0">
              <a:solidFill>
                <a:srgbClr val="FF0000"/>
              </a:solidFill>
            </a:endParaRPr>
          </a:p>
        </p:txBody>
      </p:sp>
      <p:sp>
        <p:nvSpPr>
          <p:cNvPr id="10" name="テキスト ボックス 9">
            <a:extLst>
              <a:ext uri="{FF2B5EF4-FFF2-40B4-BE49-F238E27FC236}">
                <a16:creationId xmlns:a16="http://schemas.microsoft.com/office/drawing/2014/main" xmlns="" id="{AEE570F4-36E3-4247-8B38-315C767577BD}"/>
              </a:ext>
            </a:extLst>
          </p:cNvPr>
          <p:cNvSpPr txBox="1"/>
          <p:nvPr/>
        </p:nvSpPr>
        <p:spPr>
          <a:xfrm>
            <a:off x="2103425" y="6286630"/>
            <a:ext cx="6546376" cy="523220"/>
          </a:xfrm>
          <a:prstGeom prst="rect">
            <a:avLst/>
          </a:prstGeom>
          <a:noFill/>
        </p:spPr>
        <p:txBody>
          <a:bodyPr wrap="square" rtlCol="0">
            <a:spAutoFit/>
          </a:bodyPr>
          <a:lstStyle/>
          <a:p>
            <a:r>
              <a:rPr kumimoji="1" lang="en-US" altLang="ja-JP" sz="2800" dirty="0"/>
              <a:t>(Miyamoto et al. 2017)</a:t>
            </a:r>
            <a:endParaRPr kumimoji="1" lang="ja-JP" altLang="en-US" sz="2800"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xmlns="" id="{A1BCB120-0905-4970-B6B3-155DF826E5E2}"/>
                  </a:ext>
                </a:extLst>
              </p:cNvPr>
              <p:cNvSpPr txBox="1"/>
              <p:nvPr/>
            </p:nvSpPr>
            <p:spPr>
              <a:xfrm>
                <a:off x="8031637" y="1820492"/>
                <a:ext cx="3398363" cy="690574"/>
              </a:xfrm>
              <a:prstGeom prst="rect">
                <a:avLst/>
              </a:prstGeom>
              <a:noFill/>
            </p:spPr>
            <p:txBody>
              <a:bodyPr wrap="square" lIns="0" tIns="0" rIns="0" bIns="0" rtlCol="0">
                <a:spAutoFit/>
              </a:bodyPr>
              <a:lstStyle/>
              <a:p>
                <a:r>
                  <a:rPr kumimoji="1" lang="en-US" altLang="ja-JP" sz="2400" b="0" dirty="0">
                    <a:latin typeface="Lucida Calligraphy" panose="03010101010101010101" pitchFamily="66" charset="0"/>
                  </a:rPr>
                  <a:t>M</a:t>
                </a:r>
                <a14:m>
                  <m:oMath xmlns:m="http://schemas.openxmlformats.org/officeDocument/2006/math">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f>
                      <m:fPr>
                        <m:ctrlPr>
                          <a:rPr kumimoji="1" lang="en-US" altLang="ja-JP" sz="2400" i="1" smtClean="0">
                            <a:latin typeface="Cambria Math" panose="02040503050406030204" pitchFamily="18" charset="0"/>
                          </a:rPr>
                        </m:ctrlPr>
                      </m:fPr>
                      <m:num>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𝑀</m:t>
                                </m:r>
                              </m:e>
                              <m:sub>
                                <m:r>
                                  <a:rPr lang="en-US" altLang="ja-JP" sz="2400" b="0" i="1" smtClean="0">
                                    <a:latin typeface="Cambria Math" panose="02040503050406030204" pitchFamily="18" charset="0"/>
                                  </a:rPr>
                                  <m:t>1</m:t>
                                </m:r>
                              </m:sub>
                              <m:sup/>
                            </m:sSubSup>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𝑀</m:t>
                                </m:r>
                              </m:e>
                              <m:sub>
                                <m:r>
                                  <a:rPr lang="en-US" altLang="ja-JP" sz="2400" b="0" i="1" smtClean="0">
                                    <a:latin typeface="Cambria Math" panose="02040503050406030204" pitchFamily="18" charset="0"/>
                                  </a:rPr>
                                  <m:t>2</m:t>
                                </m:r>
                              </m:sub>
                              <m:sup/>
                            </m:sSubSup>
                            <m:r>
                              <a:rPr kumimoji="1" lang="en-US" altLang="ja-JP" sz="2400" b="0" i="1" smtClean="0">
                                <a:latin typeface="Cambria Math" panose="02040503050406030204" pitchFamily="18" charset="0"/>
                              </a:rPr>
                              <m:t>)</m:t>
                            </m:r>
                          </m:e>
                          <m:sup>
                            <m:r>
                              <a:rPr kumimoji="1" lang="en-US" altLang="ja-JP" sz="2400" b="0" i="1" smtClean="0">
                                <a:latin typeface="Cambria Math" panose="02040503050406030204" pitchFamily="18" charset="0"/>
                              </a:rPr>
                              <m:t>3/5</m:t>
                            </m:r>
                          </m:sup>
                        </m:sSup>
                      </m:num>
                      <m:den>
                        <m:sSup>
                          <m:sSupPr>
                            <m:ctrlPr>
                              <a:rPr lang="en-US" altLang="ja-JP" sz="2400" i="1" smtClean="0">
                                <a:latin typeface="Cambria Math" panose="02040503050406030204" pitchFamily="18" charset="0"/>
                              </a:rPr>
                            </m:ctrlPr>
                          </m:sSupPr>
                          <m:e>
                            <m:r>
                              <a:rPr lang="en-US" altLang="ja-JP" sz="2400" b="0" i="1" smtClean="0">
                                <a:latin typeface="Cambria Math" panose="02040503050406030204" pitchFamily="18" charset="0"/>
                              </a:rPr>
                              <m:t>(</m:t>
                            </m:r>
                            <m:sSubSup>
                              <m:sSubSupPr>
                                <m:ctrlPr>
                                  <a:rPr lang="en-US" altLang="ja-JP" sz="2400" b="0" i="1" smtClean="0">
                                    <a:latin typeface="Cambria Math" panose="02040503050406030204" pitchFamily="18" charset="0"/>
                                  </a:rPr>
                                </m:ctrlPr>
                              </m:sSubSupPr>
                              <m:e>
                                <m:r>
                                  <a:rPr lang="en-US" altLang="ja-JP" sz="2400" b="0" i="1" smtClean="0">
                                    <a:latin typeface="Cambria Math" panose="02040503050406030204" pitchFamily="18" charset="0"/>
                                  </a:rPr>
                                  <m:t>𝑀</m:t>
                                </m:r>
                              </m:e>
                              <m:sub>
                                <m:r>
                                  <a:rPr lang="en-US" altLang="ja-JP" sz="2400" b="0" i="1" smtClean="0">
                                    <a:latin typeface="Cambria Math" panose="02040503050406030204" pitchFamily="18" charset="0"/>
                                  </a:rPr>
                                  <m:t>1</m:t>
                                </m:r>
                              </m:sub>
                              <m:sup/>
                            </m:sSubSup>
                            <m:r>
                              <a:rPr lang="en-US" altLang="ja-JP" sz="2400" b="0" i="1" smtClean="0">
                                <a:latin typeface="Cambria Math" panose="02040503050406030204" pitchFamily="18" charset="0"/>
                              </a:rPr>
                              <m:t>+</m:t>
                            </m:r>
                            <m:sSubSup>
                              <m:sSubSupPr>
                                <m:ctrlPr>
                                  <a:rPr lang="en-US" altLang="ja-JP" sz="2400" b="0" i="1" smtClean="0">
                                    <a:latin typeface="Cambria Math" panose="02040503050406030204" pitchFamily="18" charset="0"/>
                                  </a:rPr>
                                </m:ctrlPr>
                              </m:sSubSupPr>
                              <m:e>
                                <m:r>
                                  <a:rPr lang="en-US" altLang="ja-JP" sz="2400" b="0" i="1" smtClean="0">
                                    <a:latin typeface="Cambria Math" panose="02040503050406030204" pitchFamily="18" charset="0"/>
                                  </a:rPr>
                                  <m:t>𝑀</m:t>
                                </m:r>
                              </m:e>
                              <m:sub>
                                <m:r>
                                  <a:rPr lang="en-US" altLang="ja-JP" sz="2400" b="0" i="1" smtClean="0">
                                    <a:latin typeface="Cambria Math" panose="02040503050406030204" pitchFamily="18" charset="0"/>
                                  </a:rPr>
                                  <m:t>2</m:t>
                                </m:r>
                              </m:sub>
                              <m:sup/>
                            </m:sSubSup>
                            <m:r>
                              <a:rPr lang="en-US" altLang="ja-JP" sz="2400" b="0" i="1" smtClean="0">
                                <a:latin typeface="Cambria Math" panose="02040503050406030204" pitchFamily="18" charset="0"/>
                              </a:rPr>
                              <m:t>)</m:t>
                            </m:r>
                          </m:e>
                          <m:sup>
                            <m:r>
                              <a:rPr lang="en-US" altLang="ja-JP" sz="2400" b="0" i="1" smtClean="0">
                                <a:latin typeface="Cambria Math" panose="02040503050406030204" pitchFamily="18" charset="0"/>
                              </a:rPr>
                              <m:t>1/5</m:t>
                            </m:r>
                          </m:sup>
                        </m:sSup>
                      </m:den>
                    </m:f>
                  </m:oMath>
                </a14:m>
                <a:endParaRPr kumimoji="1" lang="ja-JP" altLang="en-US" dirty="0"/>
              </a:p>
            </p:txBody>
          </p:sp>
        </mc:Choice>
        <mc:Fallback xmlns="">
          <p:sp>
            <p:nvSpPr>
              <p:cNvPr id="5" name="テキスト ボックス 4">
                <a:extLst>
                  <a:ext uri="{FF2B5EF4-FFF2-40B4-BE49-F238E27FC236}">
                    <a16:creationId xmlns:a16="http://schemas.microsoft.com/office/drawing/2014/main" id="{A1BCB120-0905-4970-B6B3-155DF826E5E2}"/>
                  </a:ext>
                </a:extLst>
              </p:cNvPr>
              <p:cNvSpPr txBox="1">
                <a:spLocks noRot="1" noChangeAspect="1" noMove="1" noResize="1" noEditPoints="1" noAdjustHandles="1" noChangeArrowheads="1" noChangeShapeType="1" noTextEdit="1"/>
              </p:cNvSpPr>
              <p:nvPr/>
            </p:nvSpPr>
            <p:spPr>
              <a:xfrm>
                <a:off x="8031637" y="1820492"/>
                <a:ext cx="3398363" cy="690574"/>
              </a:xfrm>
              <a:prstGeom prst="rect">
                <a:avLst/>
              </a:prstGeom>
              <a:blipFill>
                <a:blip r:embed="rId5"/>
                <a:stretch>
                  <a:fillRect l="-5566" b="-619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177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Cumulative BBH m</a:t>
            </a:r>
            <a:r>
              <a:rPr kumimoji="1" lang="en-US" altLang="ja-JP" dirty="0"/>
              <a:t>erger rate  </a:t>
            </a:r>
            <a:endParaRPr kumimoji="1" lang="ja-JP" altLang="en-US" dirty="0"/>
          </a:p>
        </p:txBody>
      </p:sp>
      <p:grpSp>
        <p:nvGrpSpPr>
          <p:cNvPr id="11" name="グループ化 10"/>
          <p:cNvGrpSpPr/>
          <p:nvPr/>
        </p:nvGrpSpPr>
        <p:grpSpPr>
          <a:xfrm>
            <a:off x="-63650" y="1141640"/>
            <a:ext cx="13016109" cy="5481581"/>
            <a:chOff x="-63650" y="1141640"/>
            <a:chExt cx="13016109" cy="5481581"/>
          </a:xfrm>
        </p:grpSpPr>
        <p:pic>
          <p:nvPicPr>
            <p:cNvPr id="4" name="図 3"/>
            <p:cNvPicPr>
              <a:picLocks noChangeAspect="1"/>
            </p:cNvPicPr>
            <p:nvPr/>
          </p:nvPicPr>
          <p:blipFill>
            <a:blip r:embed="rId3"/>
            <a:stretch>
              <a:fillRect/>
            </a:stretch>
          </p:blipFill>
          <p:spPr>
            <a:xfrm>
              <a:off x="-63650" y="1764096"/>
              <a:ext cx="6456898" cy="4859125"/>
            </a:xfrm>
            <a:prstGeom prst="rect">
              <a:avLst/>
            </a:prstGeom>
          </p:spPr>
        </p:pic>
        <p:pic>
          <p:nvPicPr>
            <p:cNvPr id="5" name="図 4"/>
            <p:cNvPicPr>
              <a:picLocks noChangeAspect="1"/>
            </p:cNvPicPr>
            <p:nvPr/>
          </p:nvPicPr>
          <p:blipFill>
            <a:blip r:embed="rId4"/>
            <a:stretch>
              <a:fillRect/>
            </a:stretch>
          </p:blipFill>
          <p:spPr>
            <a:xfrm>
              <a:off x="6210300" y="1825625"/>
              <a:ext cx="6186616" cy="4665322"/>
            </a:xfrm>
            <a:prstGeom prst="rect">
              <a:avLst/>
            </a:prstGeom>
          </p:spPr>
        </p:pic>
        <p:sp>
          <p:nvSpPr>
            <p:cNvPr id="6" name="下矢印 5"/>
            <p:cNvSpPr/>
            <p:nvPr/>
          </p:nvSpPr>
          <p:spPr>
            <a:xfrm rot="10800000">
              <a:off x="2009014" y="2648494"/>
              <a:ext cx="617837" cy="144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10800000">
              <a:off x="7258217" y="2604530"/>
              <a:ext cx="617837" cy="144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86218" y="4885023"/>
              <a:ext cx="5143501" cy="584775"/>
            </a:xfrm>
            <a:prstGeom prst="rect">
              <a:avLst/>
            </a:prstGeom>
            <a:noFill/>
          </p:spPr>
          <p:txBody>
            <a:bodyPr wrap="square" rtlCol="0">
              <a:spAutoFit/>
            </a:bodyPr>
            <a:lstStyle/>
            <a:p>
              <a:r>
                <a:rPr kumimoji="1" lang="en-US" altLang="ja-JP" sz="3200" dirty="0"/>
                <a:t>Pop III BBH (~30 </a:t>
              </a:r>
              <a:r>
                <a:rPr kumimoji="1" lang="en-US" altLang="ja-JP" sz="3200" dirty="0" err="1"/>
                <a:t>Msun</a:t>
              </a:r>
              <a:r>
                <a:rPr kumimoji="1" lang="en-US" altLang="ja-JP" sz="3200" dirty="0"/>
                <a:t>)</a:t>
              </a:r>
              <a:endParaRPr kumimoji="1" lang="ja-JP" altLang="en-US" sz="3200" dirty="0"/>
            </a:p>
          </p:txBody>
        </p:sp>
        <p:sp>
          <p:nvSpPr>
            <p:cNvPr id="9" name="テキスト ボックス 8"/>
            <p:cNvSpPr txBox="1"/>
            <p:nvPr/>
          </p:nvSpPr>
          <p:spPr>
            <a:xfrm>
              <a:off x="7145420" y="4577247"/>
              <a:ext cx="5807039" cy="1200329"/>
            </a:xfrm>
            <a:prstGeom prst="rect">
              <a:avLst/>
            </a:prstGeom>
            <a:noFill/>
          </p:spPr>
          <p:txBody>
            <a:bodyPr wrap="square" rtlCol="0">
              <a:spAutoFit/>
            </a:bodyPr>
            <a:lstStyle/>
            <a:p>
              <a:r>
                <a:rPr kumimoji="1" lang="en-US" altLang="ja-JP" sz="2400" dirty="0"/>
                <a:t>Pop I and II BBH (</a:t>
              </a:r>
              <a:r>
                <a:rPr kumimoji="1" lang="ja-JP" altLang="en-US" sz="2400" dirty="0"/>
                <a:t>≳</a:t>
              </a:r>
              <a:r>
                <a:rPr kumimoji="1" lang="en-US" altLang="ja-JP" sz="2400" dirty="0"/>
                <a:t>5Msun)</a:t>
              </a:r>
            </a:p>
            <a:p>
              <a:r>
                <a:rPr kumimoji="1" lang="en-US" altLang="ja-JP" sz="2400" dirty="0"/>
                <a:t> (</a:t>
              </a:r>
              <a:r>
                <a:rPr kumimoji="1" lang="en-US" altLang="ja-JP" sz="2400" dirty="0" err="1"/>
                <a:t>Belczynski</a:t>
              </a:r>
              <a:r>
                <a:rPr kumimoji="1" lang="en-US" altLang="ja-JP" sz="2400" dirty="0"/>
                <a:t> et al. 2016)</a:t>
              </a:r>
            </a:p>
            <a:p>
              <a:r>
                <a:rPr lang="en-US" altLang="ja-JP" sz="2400" dirty="0"/>
                <a:t>(2 metallicity evolution models)</a:t>
              </a:r>
              <a:endParaRPr kumimoji="1" lang="ja-JP" altLang="en-US" sz="2400" dirty="0"/>
            </a:p>
          </p:txBody>
        </p:sp>
        <p:sp>
          <p:nvSpPr>
            <p:cNvPr id="10" name="テキスト ボックス 9"/>
            <p:cNvSpPr txBox="1"/>
            <p:nvPr/>
          </p:nvSpPr>
          <p:spPr>
            <a:xfrm>
              <a:off x="1442357" y="4277743"/>
              <a:ext cx="3262183" cy="523220"/>
            </a:xfrm>
            <a:prstGeom prst="rect">
              <a:avLst/>
            </a:prstGeom>
            <a:noFill/>
          </p:spPr>
          <p:txBody>
            <a:bodyPr wrap="square" rtlCol="0">
              <a:spAutoFit/>
            </a:bodyPr>
            <a:lstStyle/>
            <a:p>
              <a:r>
                <a:rPr kumimoji="1" lang="en-US" altLang="ja-JP" sz="2800" dirty="0"/>
                <a:t>Saturated at z</a:t>
              </a:r>
              <a:r>
                <a:rPr kumimoji="1" lang="ja-JP" altLang="en-US" sz="2800"/>
                <a:t>≳</a:t>
              </a:r>
              <a:r>
                <a:rPr kumimoji="1" lang="en-US" altLang="ja-JP" sz="2800"/>
                <a:t>10 </a:t>
              </a:r>
              <a:endParaRPr kumimoji="1" lang="ja-JP" altLang="en-US" sz="2800" dirty="0"/>
            </a:p>
          </p:txBody>
        </p:sp>
        <p:sp>
          <p:nvSpPr>
            <p:cNvPr id="12" name="テキスト ボックス 11"/>
            <p:cNvSpPr txBox="1"/>
            <p:nvPr/>
          </p:nvSpPr>
          <p:spPr>
            <a:xfrm>
              <a:off x="7153532" y="4089041"/>
              <a:ext cx="3349368" cy="523220"/>
            </a:xfrm>
            <a:prstGeom prst="rect">
              <a:avLst/>
            </a:prstGeom>
            <a:noFill/>
          </p:spPr>
          <p:txBody>
            <a:bodyPr wrap="square" rtlCol="0">
              <a:spAutoFit/>
            </a:bodyPr>
            <a:lstStyle/>
            <a:p>
              <a:r>
                <a:rPr kumimoji="1" lang="en-US" altLang="ja-JP" sz="2800" dirty="0"/>
                <a:t>Saturated at z</a:t>
              </a:r>
              <a:r>
                <a:rPr kumimoji="1" lang="ja-JP" altLang="en-US" sz="2800" dirty="0"/>
                <a:t>≲</a:t>
              </a:r>
              <a:r>
                <a:rPr lang="en-US" altLang="ja-JP" sz="2800" dirty="0"/>
                <a:t>3</a:t>
              </a:r>
              <a:endParaRPr kumimoji="1" lang="ja-JP" altLang="en-US" sz="2800" dirty="0"/>
            </a:p>
          </p:txBody>
        </p:sp>
        <p:sp>
          <p:nvSpPr>
            <p:cNvPr id="13" name="テキスト ボックス 12"/>
            <p:cNvSpPr txBox="1"/>
            <p:nvPr/>
          </p:nvSpPr>
          <p:spPr>
            <a:xfrm rot="16200000">
              <a:off x="-1637957" y="2759630"/>
              <a:ext cx="3759200" cy="523220"/>
            </a:xfrm>
            <a:prstGeom prst="rect">
              <a:avLst/>
            </a:prstGeom>
            <a:solidFill>
              <a:schemeClr val="bg1"/>
            </a:solidFill>
          </p:spPr>
          <p:txBody>
            <a:bodyPr wrap="square" rtlCol="0">
              <a:spAutoFit/>
            </a:bodyPr>
            <a:lstStyle/>
            <a:p>
              <a:r>
                <a:rPr kumimoji="1" lang="en-US" altLang="ja-JP" sz="2800" dirty="0"/>
                <a:t>Log(events/</a:t>
              </a:r>
              <a:r>
                <a:rPr kumimoji="1" lang="en-US" altLang="ja-JP" sz="2800" dirty="0" err="1"/>
                <a:t>yr</a:t>
              </a:r>
              <a:r>
                <a:rPr kumimoji="1" lang="en-US" altLang="ja-JP" sz="2800" dirty="0"/>
                <a:t>)</a:t>
              </a:r>
              <a:endParaRPr kumimoji="1" lang="ja-JP" altLang="en-US" sz="2800" dirty="0"/>
            </a:p>
          </p:txBody>
        </p:sp>
        <p:sp>
          <p:nvSpPr>
            <p:cNvPr id="14" name="テキスト ボックス 13"/>
            <p:cNvSpPr txBox="1"/>
            <p:nvPr/>
          </p:nvSpPr>
          <p:spPr>
            <a:xfrm>
              <a:off x="2685975" y="5985736"/>
              <a:ext cx="3073400" cy="461665"/>
            </a:xfrm>
            <a:prstGeom prst="rect">
              <a:avLst/>
            </a:prstGeom>
            <a:solidFill>
              <a:schemeClr val="bg1"/>
            </a:solidFill>
          </p:spPr>
          <p:txBody>
            <a:bodyPr wrap="square" rtlCol="0">
              <a:spAutoFit/>
            </a:bodyPr>
            <a:lstStyle/>
            <a:p>
              <a:r>
                <a:rPr lang="en-US" altLang="ja-JP" sz="2400" dirty="0"/>
                <a:t>Redshift</a:t>
              </a:r>
              <a:endParaRPr kumimoji="1" lang="ja-JP" altLang="en-US" sz="2400" dirty="0"/>
            </a:p>
          </p:txBody>
        </p:sp>
        <p:sp>
          <p:nvSpPr>
            <p:cNvPr id="15" name="テキスト ボックス 14"/>
            <p:cNvSpPr txBox="1"/>
            <p:nvPr/>
          </p:nvSpPr>
          <p:spPr>
            <a:xfrm>
              <a:off x="8940950" y="5988779"/>
              <a:ext cx="3073400" cy="461665"/>
            </a:xfrm>
            <a:prstGeom prst="rect">
              <a:avLst/>
            </a:prstGeom>
            <a:solidFill>
              <a:schemeClr val="bg1"/>
            </a:solidFill>
          </p:spPr>
          <p:txBody>
            <a:bodyPr wrap="square" rtlCol="0">
              <a:spAutoFit/>
            </a:bodyPr>
            <a:lstStyle/>
            <a:p>
              <a:r>
                <a:rPr lang="en-US" altLang="ja-JP" sz="2400" dirty="0"/>
                <a:t>Redshift</a:t>
              </a:r>
              <a:endParaRPr kumimoji="1" lang="ja-JP" altLang="en-US" sz="2400" dirty="0"/>
            </a:p>
          </p:txBody>
        </p:sp>
      </p:grpSp>
    </p:spTree>
    <p:extLst>
      <p:ext uri="{BB962C8B-B14F-4D97-AF65-F5344CB8AC3E}">
        <p14:creationId xmlns:p14="http://schemas.microsoft.com/office/powerpoint/2010/main" val="3398251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1113F8C-9888-4897-94A0-73C660AA7AF6}"/>
              </a:ext>
            </a:extLst>
          </p:cNvPr>
          <p:cNvSpPr>
            <a:spLocks noGrp="1"/>
          </p:cNvSpPr>
          <p:nvPr>
            <p:ph type="title"/>
          </p:nvPr>
        </p:nvSpPr>
        <p:spPr>
          <a:xfrm>
            <a:off x="913618" y="44507"/>
            <a:ext cx="10192826" cy="1325563"/>
          </a:xfrm>
        </p:spPr>
        <p:txBody>
          <a:bodyPr/>
          <a:lstStyle/>
          <a:p>
            <a:r>
              <a:rPr lang="en-US" altLang="ja-JP" dirty="0"/>
              <a:t>Merger time dependence of Pop III BBH spin</a:t>
            </a:r>
            <a:endParaRPr kumimoji="1" lang="ja-JP" altLang="en-US" dirty="0"/>
          </a:p>
        </p:txBody>
      </p:sp>
      <p:sp>
        <p:nvSpPr>
          <p:cNvPr id="3" name="コンテンツ プレースホルダー 2">
            <a:extLst>
              <a:ext uri="{FF2B5EF4-FFF2-40B4-BE49-F238E27FC236}">
                <a16:creationId xmlns:a16="http://schemas.microsoft.com/office/drawing/2014/main" xmlns="" id="{4E637EF2-A01B-4D73-BA2A-5560F95E7124}"/>
              </a:ext>
            </a:extLst>
          </p:cNvPr>
          <p:cNvSpPr>
            <a:spLocks noGrp="1"/>
          </p:cNvSpPr>
          <p:nvPr>
            <p:ph idx="1"/>
          </p:nvPr>
        </p:nvSpPr>
        <p:spPr>
          <a:xfrm>
            <a:off x="767862" y="5465297"/>
            <a:ext cx="11424138" cy="1448974"/>
          </a:xfrm>
        </p:spPr>
        <p:txBody>
          <a:bodyPr>
            <a:normAutofit/>
          </a:bodyPr>
          <a:lstStyle/>
          <a:p>
            <a:r>
              <a:rPr lang="en-US" altLang="ja-JP" dirty="0"/>
              <a:t>If the origin of massive BBHs is Pop III, </a:t>
            </a:r>
          </a:p>
          <a:p>
            <a:pPr marL="0" indent="0">
              <a:buNone/>
            </a:pPr>
            <a:r>
              <a:rPr lang="en-US" altLang="ja-JP" dirty="0"/>
              <a:t>   </a:t>
            </a:r>
            <a:r>
              <a:rPr lang="en-US" altLang="ja-JP" dirty="0">
                <a:solidFill>
                  <a:srgbClr val="FF0000"/>
                </a:solidFill>
              </a:rPr>
              <a:t>high spin BBH</a:t>
            </a:r>
            <a:r>
              <a:rPr lang="en-US" altLang="ja-JP" dirty="0"/>
              <a:t>s are easier to be detected at </a:t>
            </a:r>
            <a:r>
              <a:rPr lang="en-US" altLang="ja-JP" dirty="0">
                <a:solidFill>
                  <a:srgbClr val="FF0000"/>
                </a:solidFill>
              </a:rPr>
              <a:t>high redshift  </a:t>
            </a:r>
            <a:endParaRPr kumimoji="1" lang="ja-JP" altLang="en-US" dirty="0">
              <a:solidFill>
                <a:srgbClr val="FF0000"/>
              </a:solidFill>
            </a:endParaRPr>
          </a:p>
        </p:txBody>
      </p:sp>
      <p:graphicFrame>
        <p:nvGraphicFramePr>
          <p:cNvPr id="4" name="表 4">
            <a:extLst>
              <a:ext uri="{FF2B5EF4-FFF2-40B4-BE49-F238E27FC236}">
                <a16:creationId xmlns:a16="http://schemas.microsoft.com/office/drawing/2014/main" xmlns="" id="{2A57A37F-33AA-4EDE-A9B5-7512A81F5EB6}"/>
              </a:ext>
            </a:extLst>
          </p:cNvPr>
          <p:cNvGraphicFramePr>
            <a:graphicFrameLocks noGrp="1"/>
          </p:cNvGraphicFramePr>
          <p:nvPr/>
        </p:nvGraphicFramePr>
        <p:xfrm>
          <a:off x="626013" y="2089052"/>
          <a:ext cx="10297550" cy="3157932"/>
        </p:xfrm>
        <a:graphic>
          <a:graphicData uri="http://schemas.openxmlformats.org/drawingml/2006/table">
            <a:tbl>
              <a:tblPr firstRow="1" bandRow="1">
                <a:tableStyleId>{5C22544A-7EE6-4342-B048-85BDC9FD1C3A}</a:tableStyleId>
              </a:tblPr>
              <a:tblGrid>
                <a:gridCol w="2059510">
                  <a:extLst>
                    <a:ext uri="{9D8B030D-6E8A-4147-A177-3AD203B41FA5}">
                      <a16:colId xmlns:a16="http://schemas.microsoft.com/office/drawing/2014/main" xmlns="" val="3588789109"/>
                    </a:ext>
                  </a:extLst>
                </a:gridCol>
                <a:gridCol w="2059510">
                  <a:extLst>
                    <a:ext uri="{9D8B030D-6E8A-4147-A177-3AD203B41FA5}">
                      <a16:colId xmlns:a16="http://schemas.microsoft.com/office/drawing/2014/main" xmlns="" val="1152185463"/>
                    </a:ext>
                  </a:extLst>
                </a:gridCol>
                <a:gridCol w="2059510">
                  <a:extLst>
                    <a:ext uri="{9D8B030D-6E8A-4147-A177-3AD203B41FA5}">
                      <a16:colId xmlns:a16="http://schemas.microsoft.com/office/drawing/2014/main" xmlns="" val="3456502417"/>
                    </a:ext>
                  </a:extLst>
                </a:gridCol>
                <a:gridCol w="2059510">
                  <a:extLst>
                    <a:ext uri="{9D8B030D-6E8A-4147-A177-3AD203B41FA5}">
                      <a16:colId xmlns:a16="http://schemas.microsoft.com/office/drawing/2014/main" xmlns="" val="2302028037"/>
                    </a:ext>
                  </a:extLst>
                </a:gridCol>
                <a:gridCol w="2059510">
                  <a:extLst>
                    <a:ext uri="{9D8B030D-6E8A-4147-A177-3AD203B41FA5}">
                      <a16:colId xmlns:a16="http://schemas.microsoft.com/office/drawing/2014/main" xmlns="" val="1749170569"/>
                    </a:ext>
                  </a:extLst>
                </a:gridCol>
              </a:tblGrid>
              <a:tr h="846273">
                <a:tc>
                  <a:txBody>
                    <a:bodyPr/>
                    <a:lstStyle/>
                    <a:p>
                      <a:endParaRPr kumimoji="1" lang="ja-JP" altLang="en-US"/>
                    </a:p>
                  </a:txBody>
                  <a:tcPr/>
                </a:tc>
                <a:tc>
                  <a:txBody>
                    <a:bodyPr/>
                    <a:lstStyle/>
                    <a:p>
                      <a:r>
                        <a:rPr kumimoji="1" lang="en-US" altLang="ja-JP" sz="2800" dirty="0"/>
                        <a:t>a1/M1&lt;0.1</a:t>
                      </a:r>
                    </a:p>
                    <a:p>
                      <a:r>
                        <a:rPr kumimoji="1" lang="en-US" altLang="ja-JP" sz="2800" dirty="0"/>
                        <a:t>a2/M2&lt;0.1</a:t>
                      </a:r>
                      <a:endParaRPr kumimoji="1" lang="ja-JP" altLang="en-US" sz="2800" dirty="0"/>
                    </a:p>
                  </a:txBody>
                  <a:tcPr/>
                </a:tc>
                <a:tc>
                  <a:txBody>
                    <a:bodyPr/>
                    <a:lstStyle/>
                    <a:p>
                      <a:r>
                        <a:rPr kumimoji="1" lang="en-US" altLang="ja-JP" sz="2800" dirty="0"/>
                        <a:t>a1/M1&lt;0.1</a:t>
                      </a:r>
                    </a:p>
                    <a:p>
                      <a:r>
                        <a:rPr kumimoji="1" lang="en-US" altLang="ja-JP" sz="2800" dirty="0"/>
                        <a:t>a2/M2&gt;0.9</a:t>
                      </a:r>
                      <a:endParaRPr kumimoji="1" lang="ja-JP" altLang="en-US" sz="2800" dirty="0"/>
                    </a:p>
                  </a:txBody>
                  <a:tcPr/>
                </a:tc>
                <a:tc>
                  <a:txBody>
                    <a:bodyPr/>
                    <a:lstStyle/>
                    <a:p>
                      <a:r>
                        <a:rPr kumimoji="1" lang="en-US" altLang="ja-JP" sz="2800" dirty="0"/>
                        <a:t>a1/M1&gt;0.9</a:t>
                      </a:r>
                    </a:p>
                    <a:p>
                      <a:r>
                        <a:rPr kumimoji="1" lang="en-US" altLang="ja-JP" sz="2800" dirty="0"/>
                        <a:t>a2/M2&lt;0.1</a:t>
                      </a:r>
                      <a:endParaRPr kumimoji="1" lang="ja-JP" altLang="en-US" sz="2800" dirty="0"/>
                    </a:p>
                  </a:txBody>
                  <a:tcPr/>
                </a:tc>
                <a:tc>
                  <a:txBody>
                    <a:bodyPr/>
                    <a:lstStyle/>
                    <a:p>
                      <a:r>
                        <a:rPr kumimoji="1" lang="en-US" altLang="ja-JP" sz="2800" dirty="0"/>
                        <a:t>a1/M1&gt;0.9</a:t>
                      </a:r>
                    </a:p>
                    <a:p>
                      <a:r>
                        <a:rPr kumimoji="1" lang="en-US" altLang="ja-JP" sz="2800" dirty="0"/>
                        <a:t>a2/M2&gt;0.9</a:t>
                      </a:r>
                      <a:endParaRPr kumimoji="1" lang="ja-JP" altLang="en-US" sz="2800" dirty="0"/>
                    </a:p>
                  </a:txBody>
                  <a:tcPr/>
                </a:tc>
                <a:extLst>
                  <a:ext uri="{0D108BD9-81ED-4DB2-BD59-A6C34878D82A}">
                    <a16:rowId xmlns:a16="http://schemas.microsoft.com/office/drawing/2014/main" xmlns="" val="3632349412"/>
                  </a:ext>
                </a:extLst>
              </a:tr>
              <a:tr h="1106526">
                <a:tc>
                  <a:txBody>
                    <a:bodyPr/>
                    <a:lstStyle/>
                    <a:p>
                      <a:r>
                        <a:rPr kumimoji="1" lang="en-US" altLang="ja-JP" sz="2800" dirty="0"/>
                        <a:t>Merger time</a:t>
                      </a:r>
                    </a:p>
                    <a:p>
                      <a:r>
                        <a:rPr kumimoji="1" lang="en-US" altLang="ja-JP" sz="2800" dirty="0"/>
                        <a:t>&lt;1Gyr</a:t>
                      </a:r>
                      <a:endParaRPr kumimoji="1" lang="ja-JP" altLang="en-US" sz="2800" dirty="0"/>
                    </a:p>
                  </a:txBody>
                  <a:tcPr/>
                </a:tc>
                <a:tc>
                  <a:txBody>
                    <a:bodyPr/>
                    <a:lstStyle/>
                    <a:p>
                      <a:r>
                        <a:rPr kumimoji="1" lang="en-US" altLang="ja-JP" sz="4000" dirty="0"/>
                        <a:t>25%</a:t>
                      </a:r>
                      <a:endParaRPr kumimoji="1" lang="ja-JP" altLang="en-US" sz="4000" dirty="0"/>
                    </a:p>
                  </a:txBody>
                  <a:tcPr/>
                </a:tc>
                <a:tc>
                  <a:txBody>
                    <a:bodyPr/>
                    <a:lstStyle/>
                    <a:p>
                      <a:r>
                        <a:rPr kumimoji="1" lang="en-US" altLang="ja-JP" sz="4000" dirty="0"/>
                        <a:t>36%</a:t>
                      </a:r>
                      <a:endParaRPr kumimoji="1" lang="ja-JP" altLang="en-US" sz="4000" dirty="0"/>
                    </a:p>
                  </a:txBody>
                  <a:tcPr/>
                </a:tc>
                <a:tc>
                  <a:txBody>
                    <a:bodyPr/>
                    <a:lstStyle/>
                    <a:p>
                      <a:r>
                        <a:rPr kumimoji="1" lang="en-US" altLang="ja-JP" sz="4000" dirty="0"/>
                        <a:t>0%</a:t>
                      </a:r>
                      <a:endParaRPr kumimoji="1" lang="ja-JP" altLang="en-US" sz="4000" dirty="0"/>
                    </a:p>
                  </a:txBody>
                  <a:tcPr/>
                </a:tc>
                <a:tc>
                  <a:txBody>
                    <a:bodyPr/>
                    <a:lstStyle/>
                    <a:p>
                      <a:r>
                        <a:rPr kumimoji="1" lang="en-US" altLang="ja-JP" sz="4000" dirty="0"/>
                        <a:t>23%</a:t>
                      </a:r>
                      <a:endParaRPr kumimoji="1" lang="ja-JP" altLang="en-US" sz="4000" dirty="0"/>
                    </a:p>
                  </a:txBody>
                  <a:tcPr/>
                </a:tc>
                <a:extLst>
                  <a:ext uri="{0D108BD9-81ED-4DB2-BD59-A6C34878D82A}">
                    <a16:rowId xmlns:a16="http://schemas.microsoft.com/office/drawing/2014/main" xmlns="" val="4290967204"/>
                  </a:ext>
                </a:extLst>
              </a:tr>
              <a:tr h="1106526">
                <a:tc>
                  <a:txBody>
                    <a:bodyPr/>
                    <a:lstStyle/>
                    <a:p>
                      <a:r>
                        <a:rPr kumimoji="1" lang="en-US" altLang="ja-JP" sz="2800" dirty="0"/>
                        <a:t>Merger time</a:t>
                      </a:r>
                    </a:p>
                    <a:p>
                      <a:r>
                        <a:rPr kumimoji="1" lang="en-US" altLang="ja-JP" sz="2800" dirty="0"/>
                        <a:t>&gt;10Gyr</a:t>
                      </a:r>
                      <a:endParaRPr kumimoji="1" lang="ja-JP" altLang="en-US" sz="2800" dirty="0"/>
                    </a:p>
                  </a:txBody>
                  <a:tcPr/>
                </a:tc>
                <a:tc>
                  <a:txBody>
                    <a:bodyPr/>
                    <a:lstStyle/>
                    <a:p>
                      <a:r>
                        <a:rPr kumimoji="1" lang="en-US" altLang="ja-JP" sz="4000" dirty="0"/>
                        <a:t>70%</a:t>
                      </a:r>
                      <a:endParaRPr kumimoji="1" lang="ja-JP" altLang="en-US" sz="4000" dirty="0"/>
                    </a:p>
                  </a:txBody>
                  <a:tcPr/>
                </a:tc>
                <a:tc>
                  <a:txBody>
                    <a:bodyPr/>
                    <a:lstStyle/>
                    <a:p>
                      <a:r>
                        <a:rPr kumimoji="1" lang="en-US" altLang="ja-JP" sz="4000" dirty="0"/>
                        <a:t>0.3%</a:t>
                      </a:r>
                      <a:endParaRPr kumimoji="1" lang="ja-JP" altLang="en-US" sz="4000" dirty="0"/>
                    </a:p>
                  </a:txBody>
                  <a:tcPr/>
                </a:tc>
                <a:tc>
                  <a:txBody>
                    <a:bodyPr/>
                    <a:lstStyle/>
                    <a:p>
                      <a:r>
                        <a:rPr kumimoji="1" lang="en-US" altLang="ja-JP" sz="4000" dirty="0"/>
                        <a:t>4%</a:t>
                      </a:r>
                      <a:endParaRPr kumimoji="1" lang="ja-JP" altLang="en-US" sz="4000" dirty="0"/>
                    </a:p>
                  </a:txBody>
                  <a:tcPr/>
                </a:tc>
                <a:tc>
                  <a:txBody>
                    <a:bodyPr/>
                    <a:lstStyle/>
                    <a:p>
                      <a:r>
                        <a:rPr kumimoji="1" lang="en-US" altLang="ja-JP" sz="4000" dirty="0"/>
                        <a:t>0%</a:t>
                      </a:r>
                      <a:endParaRPr kumimoji="1" lang="ja-JP" altLang="en-US" sz="4000" dirty="0"/>
                    </a:p>
                  </a:txBody>
                  <a:tcPr/>
                </a:tc>
                <a:extLst>
                  <a:ext uri="{0D108BD9-81ED-4DB2-BD59-A6C34878D82A}">
                    <a16:rowId xmlns:a16="http://schemas.microsoft.com/office/drawing/2014/main" xmlns="" val="829851605"/>
                  </a:ext>
                </a:extLst>
              </a:tr>
            </a:tbl>
          </a:graphicData>
        </a:graphic>
      </p:graphicFrame>
    </p:spTree>
    <p:extLst>
      <p:ext uri="{BB962C8B-B14F-4D97-AF65-F5344CB8AC3E}">
        <p14:creationId xmlns:p14="http://schemas.microsoft.com/office/powerpoint/2010/main" val="804258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7585" y="365125"/>
            <a:ext cx="11119449" cy="1325563"/>
          </a:xfrm>
        </p:spPr>
        <p:txBody>
          <a:bodyPr/>
          <a:lstStyle/>
          <a:p>
            <a:r>
              <a:rPr kumimoji="1" lang="en-US" altLang="ja-JP" dirty="0"/>
              <a:t>The beginning of Gravitational wave astronomy</a:t>
            </a:r>
            <a:endParaRPr kumimoji="1" lang="ja-JP" altLang="en-US" dirty="0"/>
          </a:p>
        </p:txBody>
      </p:sp>
      <p:sp>
        <p:nvSpPr>
          <p:cNvPr id="3" name="コンテンツ プレースホルダー 2"/>
          <p:cNvSpPr>
            <a:spLocks noGrp="1"/>
          </p:cNvSpPr>
          <p:nvPr>
            <p:ph idx="1"/>
          </p:nvPr>
        </p:nvSpPr>
        <p:spPr>
          <a:xfrm>
            <a:off x="138023" y="1825625"/>
            <a:ext cx="12053977" cy="4351338"/>
          </a:xfrm>
        </p:spPr>
        <p:txBody>
          <a:bodyPr>
            <a:normAutofit/>
          </a:bodyPr>
          <a:lstStyle/>
          <a:p>
            <a:r>
              <a:rPr kumimoji="1" lang="en-US" altLang="ja-JP" sz="3200" dirty="0"/>
              <a:t>Gravitational wave detectors </a:t>
            </a:r>
          </a:p>
          <a:p>
            <a:pPr marL="0" indent="0">
              <a:buNone/>
            </a:pPr>
            <a:r>
              <a:rPr lang="en-US" altLang="ja-JP" sz="3200" dirty="0"/>
              <a:t>              KAGRA                    Advanced LIGO                   Advanced VIRGO</a:t>
            </a:r>
            <a:endParaRPr kumimoji="1" lang="ja-JP" altLang="en-US" sz="3200" dirty="0"/>
          </a:p>
        </p:txBody>
      </p:sp>
      <p:pic>
        <p:nvPicPr>
          <p:cNvPr id="4" name="Picture 2" descr="http://gwcenter.icrr.u-tokyo.ac.jp/wp-content/themes/lcgt/images/img_abt_lcgt.jpg"/>
          <p:cNvPicPr>
            <a:picLocks noChangeAspect="1" noChangeArrowheads="1"/>
          </p:cNvPicPr>
          <p:nvPr/>
        </p:nvPicPr>
        <p:blipFill>
          <a:blip r:embed="rId3" cstate="print"/>
          <a:srcRect/>
          <a:stretch>
            <a:fillRect/>
          </a:stretch>
        </p:blipFill>
        <p:spPr bwMode="auto">
          <a:xfrm>
            <a:off x="838200" y="3070676"/>
            <a:ext cx="2848221" cy="2747156"/>
          </a:xfrm>
          <a:prstGeom prst="rect">
            <a:avLst/>
          </a:prstGeom>
          <a:noFill/>
        </p:spPr>
      </p:pic>
      <p:sp>
        <p:nvSpPr>
          <p:cNvPr id="5" name="テキスト ボックス 4"/>
          <p:cNvSpPr txBox="1"/>
          <p:nvPr/>
        </p:nvSpPr>
        <p:spPr>
          <a:xfrm>
            <a:off x="1823621" y="5858898"/>
            <a:ext cx="13681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©KAGRA</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026" name="Picture 2" descr="http://www.stfc.ac.uk/images/web/182_web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656" y="3209025"/>
            <a:ext cx="3687794" cy="24585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infn.it/ISAPP/editionsold/seillacnew2007/www.apc.univ-paris7.fr/APC_CS/system/files/FCKeditor/image/Virgo/vir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894" y="3319750"/>
            <a:ext cx="3904808" cy="211510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271303" y="5804271"/>
            <a:ext cx="13681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©LIGO</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9601755" y="5459212"/>
            <a:ext cx="13681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©VIRGO</a:t>
            </a: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爆発 1 5">
            <a:extLst>
              <a:ext uri="{FF2B5EF4-FFF2-40B4-BE49-F238E27FC236}">
                <a16:creationId xmlns:a16="http://schemas.microsoft.com/office/drawing/2014/main" xmlns="" id="{38B297E4-813D-4167-B7FE-6FC739D52E65}"/>
              </a:ext>
            </a:extLst>
          </p:cNvPr>
          <p:cNvSpPr/>
          <p:nvPr/>
        </p:nvSpPr>
        <p:spPr>
          <a:xfrm>
            <a:off x="2733369" y="1825626"/>
            <a:ext cx="6567948" cy="5312594"/>
          </a:xfrm>
          <a:prstGeom prst="irregularSeal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xmlns="" id="{B807AB81-972B-4939-8931-6B1BAE0E9E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4447" y="2521446"/>
            <a:ext cx="5714286" cy="3971429"/>
          </a:xfrm>
          <a:prstGeom prst="rect">
            <a:avLst/>
          </a:prstGeom>
        </p:spPr>
      </p:pic>
    </p:spTree>
    <p:extLst>
      <p:ext uri="{BB962C8B-B14F-4D97-AF65-F5344CB8AC3E}">
        <p14:creationId xmlns:p14="http://schemas.microsoft.com/office/powerpoint/2010/main" val="25723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11210499" cy="1325563"/>
          </a:xfrm>
        </p:spPr>
        <p:txBody>
          <a:bodyPr/>
          <a:lstStyle/>
          <a:p>
            <a:r>
              <a:rPr kumimoji="1" lang="en-US" altLang="ja-JP" dirty="0"/>
              <a:t>Mass distributions of observable BBHs (KAGRA)</a:t>
            </a:r>
            <a:endParaRPr kumimoji="1" lang="ja-JP" altLang="en-US" dirty="0"/>
          </a:p>
        </p:txBody>
      </p:sp>
      <p:sp>
        <p:nvSpPr>
          <p:cNvPr id="3" name="コンテンツ プレースホルダー 2"/>
          <p:cNvSpPr>
            <a:spLocks noGrp="1"/>
          </p:cNvSpPr>
          <p:nvPr>
            <p:ph idx="1"/>
          </p:nvPr>
        </p:nvSpPr>
        <p:spPr>
          <a:xfrm>
            <a:off x="7854969" y="1826549"/>
            <a:ext cx="4193730" cy="4351338"/>
          </a:xfrm>
        </p:spPr>
        <p:txBody>
          <a:bodyPr/>
          <a:lstStyle/>
          <a:p>
            <a:r>
              <a:rPr lang="en-US" altLang="ja-JP" dirty="0"/>
              <a:t>The mass distribution might distinguish Pop III from Pop I, Pop II</a:t>
            </a:r>
          </a:p>
          <a:p>
            <a:pPr marL="0" indent="0">
              <a:buNone/>
            </a:pPr>
            <a:r>
              <a:rPr lang="ja-JP" altLang="en-US" dirty="0"/>
              <a:t>→</a:t>
            </a:r>
            <a:r>
              <a:rPr lang="en-US" altLang="ja-JP" dirty="0">
                <a:solidFill>
                  <a:srgbClr val="FF0000"/>
                </a:solidFill>
              </a:rPr>
              <a:t>The evidence of Pop III</a:t>
            </a:r>
          </a:p>
          <a:p>
            <a:pPr marL="0" indent="0">
              <a:buNone/>
            </a:pPr>
            <a:endParaRPr lang="en-US" altLang="ja-JP" dirty="0">
              <a:solidFill>
                <a:srgbClr val="FF0000"/>
              </a:solidFill>
            </a:endParaRPr>
          </a:p>
          <a:p>
            <a:pPr marL="0" indent="0">
              <a:buNone/>
            </a:pPr>
            <a:r>
              <a:rPr lang="en-US" altLang="ja-JP" dirty="0"/>
              <a:t>Even if it cannot distinguish</a:t>
            </a:r>
          </a:p>
          <a:p>
            <a:pPr marL="0" indent="0">
              <a:buNone/>
            </a:pPr>
            <a:r>
              <a:rPr lang="ja-JP" altLang="en-US" dirty="0"/>
              <a:t>→</a:t>
            </a:r>
            <a:r>
              <a:rPr lang="en-US" altLang="ja-JP" dirty="0">
                <a:solidFill>
                  <a:srgbClr val="FF0000"/>
                </a:solidFill>
              </a:rPr>
              <a:t>redshift dependence</a:t>
            </a:r>
            <a:endParaRPr lang="en-US" altLang="ja-JP" dirty="0"/>
          </a:p>
          <a:p>
            <a:pPr marL="0" indent="0">
              <a:buNone/>
            </a:pPr>
            <a:r>
              <a:rPr lang="en-US" altLang="ja-JP" dirty="0">
                <a:solidFill>
                  <a:srgbClr val="FF0000"/>
                </a:solidFill>
              </a:rPr>
              <a:t> </a:t>
            </a:r>
          </a:p>
          <a:p>
            <a:pPr lvl="1"/>
            <a:endParaRPr kumimoji="1" lang="ja-JP" altLang="en-US" dirty="0"/>
          </a:p>
        </p:txBody>
      </p:sp>
      <p:grpSp>
        <p:nvGrpSpPr>
          <p:cNvPr id="8" name="グループ化 7">
            <a:extLst>
              <a:ext uri="{FF2B5EF4-FFF2-40B4-BE49-F238E27FC236}">
                <a16:creationId xmlns:a16="http://schemas.microsoft.com/office/drawing/2014/main" xmlns="" id="{68AE45AC-22C9-4FDC-987D-494AA9D1032B}"/>
              </a:ext>
            </a:extLst>
          </p:cNvPr>
          <p:cNvGrpSpPr/>
          <p:nvPr/>
        </p:nvGrpSpPr>
        <p:grpSpPr>
          <a:xfrm>
            <a:off x="0" y="1373843"/>
            <a:ext cx="7763256" cy="4939905"/>
            <a:chOff x="0" y="1373843"/>
            <a:chExt cx="7763256" cy="4939905"/>
          </a:xfrm>
        </p:grpSpPr>
        <p:pic>
          <p:nvPicPr>
            <p:cNvPr id="4" name="図 3"/>
            <p:cNvPicPr>
              <a:picLocks noChangeAspect="1"/>
            </p:cNvPicPr>
            <p:nvPr/>
          </p:nvPicPr>
          <p:blipFill>
            <a:blip r:embed="rId3"/>
            <a:stretch>
              <a:fillRect/>
            </a:stretch>
          </p:blipFill>
          <p:spPr>
            <a:xfrm>
              <a:off x="0" y="1373843"/>
              <a:ext cx="7763256" cy="4939905"/>
            </a:xfrm>
            <a:prstGeom prst="rect">
              <a:avLst/>
            </a:prstGeom>
          </p:spPr>
        </p:pic>
        <p:pic>
          <p:nvPicPr>
            <p:cNvPr id="7" name="図 6">
              <a:extLst>
                <a:ext uri="{FF2B5EF4-FFF2-40B4-BE49-F238E27FC236}">
                  <a16:creationId xmlns:a16="http://schemas.microsoft.com/office/drawing/2014/main" xmlns="" id="{0A14983C-C059-4A08-BE88-227EC3C0F59C}"/>
                </a:ext>
              </a:extLst>
            </p:cNvPr>
            <p:cNvPicPr>
              <a:picLocks noChangeAspect="1"/>
            </p:cNvPicPr>
            <p:nvPr/>
          </p:nvPicPr>
          <p:blipFill>
            <a:blip r:embed="rId4"/>
            <a:stretch>
              <a:fillRect/>
            </a:stretch>
          </p:blipFill>
          <p:spPr>
            <a:xfrm>
              <a:off x="1161730" y="1625941"/>
              <a:ext cx="6546376" cy="3936016"/>
            </a:xfrm>
            <a:prstGeom prst="rect">
              <a:avLst/>
            </a:prstGeom>
          </p:spPr>
        </p:pic>
      </p:grpSp>
      <p:sp>
        <p:nvSpPr>
          <p:cNvPr id="9" name="テキスト ボックス 8">
            <a:extLst>
              <a:ext uri="{FF2B5EF4-FFF2-40B4-BE49-F238E27FC236}">
                <a16:creationId xmlns:a16="http://schemas.microsoft.com/office/drawing/2014/main" xmlns="" id="{DD7594C5-672C-4C67-B54C-A059E9FB307D}"/>
              </a:ext>
            </a:extLst>
          </p:cNvPr>
          <p:cNvSpPr txBox="1"/>
          <p:nvPr/>
        </p:nvSpPr>
        <p:spPr>
          <a:xfrm>
            <a:off x="3022981" y="1711953"/>
            <a:ext cx="4585648" cy="830997"/>
          </a:xfrm>
          <a:prstGeom prst="rect">
            <a:avLst/>
          </a:prstGeom>
          <a:noFill/>
        </p:spPr>
        <p:txBody>
          <a:bodyPr wrap="square" rtlCol="0">
            <a:spAutoFit/>
          </a:bodyPr>
          <a:lstStyle/>
          <a:p>
            <a:r>
              <a:rPr lang="en-US" altLang="ja-JP" sz="2400" b="1" dirty="0">
                <a:solidFill>
                  <a:srgbClr val="0070C0"/>
                </a:solidFill>
              </a:rPr>
              <a:t>Pop I/II BBH (Dominik et al. 2012)</a:t>
            </a:r>
          </a:p>
          <a:p>
            <a:r>
              <a:rPr kumimoji="1" lang="en-US" altLang="ja-JP" sz="2400" b="1" dirty="0">
                <a:solidFill>
                  <a:srgbClr val="FF0000"/>
                </a:solidFill>
              </a:rPr>
              <a:t>Pop III BBH (Kinugawa et al. 2016)</a:t>
            </a:r>
            <a:endParaRPr kumimoji="1" lang="ja-JP" altLang="en-US" sz="2400" b="1" dirty="0">
              <a:solidFill>
                <a:srgbClr val="FF0000"/>
              </a:solidFill>
            </a:endParaRPr>
          </a:p>
        </p:txBody>
      </p:sp>
      <p:sp>
        <p:nvSpPr>
          <p:cNvPr id="10" name="テキスト ボックス 9">
            <a:extLst>
              <a:ext uri="{FF2B5EF4-FFF2-40B4-BE49-F238E27FC236}">
                <a16:creationId xmlns:a16="http://schemas.microsoft.com/office/drawing/2014/main" xmlns="" id="{AEE570F4-36E3-4247-8B38-315C767577BD}"/>
              </a:ext>
            </a:extLst>
          </p:cNvPr>
          <p:cNvSpPr txBox="1"/>
          <p:nvPr/>
        </p:nvSpPr>
        <p:spPr>
          <a:xfrm>
            <a:off x="2103425" y="6286630"/>
            <a:ext cx="6546376" cy="523220"/>
          </a:xfrm>
          <a:prstGeom prst="rect">
            <a:avLst/>
          </a:prstGeom>
          <a:noFill/>
        </p:spPr>
        <p:txBody>
          <a:bodyPr wrap="square" rtlCol="0">
            <a:spAutoFit/>
          </a:bodyPr>
          <a:lstStyle/>
          <a:p>
            <a:r>
              <a:rPr kumimoji="1" lang="en-US" altLang="ja-JP" sz="2800" dirty="0"/>
              <a:t>(Miyamoto et al. 2017)</a:t>
            </a:r>
            <a:endParaRPr kumimoji="1" lang="ja-JP" altLang="en-US" sz="2800" dirty="0"/>
          </a:p>
        </p:txBody>
      </p:sp>
    </p:spTree>
    <p:extLst>
      <p:ext uri="{BB962C8B-B14F-4D97-AF65-F5344CB8AC3E}">
        <p14:creationId xmlns:p14="http://schemas.microsoft.com/office/powerpoint/2010/main" val="150226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Cumulative BBH m</a:t>
            </a:r>
            <a:r>
              <a:rPr kumimoji="1" lang="en-US" altLang="ja-JP" dirty="0"/>
              <a:t>erger rate  </a:t>
            </a:r>
            <a:endParaRPr kumimoji="1" lang="ja-JP" altLang="en-US" dirty="0"/>
          </a:p>
        </p:txBody>
      </p:sp>
      <p:grpSp>
        <p:nvGrpSpPr>
          <p:cNvPr id="11" name="グループ化 10"/>
          <p:cNvGrpSpPr/>
          <p:nvPr/>
        </p:nvGrpSpPr>
        <p:grpSpPr>
          <a:xfrm>
            <a:off x="-63650" y="1141640"/>
            <a:ext cx="13016109" cy="5481581"/>
            <a:chOff x="-63650" y="1141640"/>
            <a:chExt cx="13016109" cy="5481581"/>
          </a:xfrm>
        </p:grpSpPr>
        <p:pic>
          <p:nvPicPr>
            <p:cNvPr id="4" name="図 3"/>
            <p:cNvPicPr>
              <a:picLocks noChangeAspect="1"/>
            </p:cNvPicPr>
            <p:nvPr/>
          </p:nvPicPr>
          <p:blipFill>
            <a:blip r:embed="rId3"/>
            <a:stretch>
              <a:fillRect/>
            </a:stretch>
          </p:blipFill>
          <p:spPr>
            <a:xfrm>
              <a:off x="-63650" y="1764096"/>
              <a:ext cx="6456898" cy="4859125"/>
            </a:xfrm>
            <a:prstGeom prst="rect">
              <a:avLst/>
            </a:prstGeom>
          </p:spPr>
        </p:pic>
        <p:pic>
          <p:nvPicPr>
            <p:cNvPr id="5" name="図 4"/>
            <p:cNvPicPr>
              <a:picLocks noChangeAspect="1"/>
            </p:cNvPicPr>
            <p:nvPr/>
          </p:nvPicPr>
          <p:blipFill>
            <a:blip r:embed="rId4"/>
            <a:stretch>
              <a:fillRect/>
            </a:stretch>
          </p:blipFill>
          <p:spPr>
            <a:xfrm>
              <a:off x="6210300" y="1825625"/>
              <a:ext cx="6186616" cy="4665322"/>
            </a:xfrm>
            <a:prstGeom prst="rect">
              <a:avLst/>
            </a:prstGeom>
          </p:spPr>
        </p:pic>
        <p:sp>
          <p:nvSpPr>
            <p:cNvPr id="6" name="下矢印 5"/>
            <p:cNvSpPr/>
            <p:nvPr/>
          </p:nvSpPr>
          <p:spPr>
            <a:xfrm rot="10800000">
              <a:off x="2009014" y="2648494"/>
              <a:ext cx="617837" cy="144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10800000">
              <a:off x="7258217" y="2604530"/>
              <a:ext cx="617837" cy="1445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186218" y="4885023"/>
              <a:ext cx="5143501" cy="584775"/>
            </a:xfrm>
            <a:prstGeom prst="rect">
              <a:avLst/>
            </a:prstGeom>
            <a:noFill/>
          </p:spPr>
          <p:txBody>
            <a:bodyPr wrap="square" rtlCol="0">
              <a:spAutoFit/>
            </a:bodyPr>
            <a:lstStyle/>
            <a:p>
              <a:r>
                <a:rPr kumimoji="1" lang="en-US" altLang="ja-JP" sz="3200" dirty="0"/>
                <a:t>Pop III BBH (~30 </a:t>
              </a:r>
              <a:r>
                <a:rPr kumimoji="1" lang="en-US" altLang="ja-JP" sz="3200" dirty="0" err="1"/>
                <a:t>Msun</a:t>
              </a:r>
              <a:r>
                <a:rPr kumimoji="1" lang="en-US" altLang="ja-JP" sz="3200" dirty="0"/>
                <a:t>)</a:t>
              </a:r>
              <a:endParaRPr kumimoji="1" lang="ja-JP" altLang="en-US" sz="3200" dirty="0"/>
            </a:p>
          </p:txBody>
        </p:sp>
        <p:sp>
          <p:nvSpPr>
            <p:cNvPr id="9" name="テキスト ボックス 8"/>
            <p:cNvSpPr txBox="1"/>
            <p:nvPr/>
          </p:nvSpPr>
          <p:spPr>
            <a:xfrm>
              <a:off x="7145420" y="4577247"/>
              <a:ext cx="5807039" cy="1200329"/>
            </a:xfrm>
            <a:prstGeom prst="rect">
              <a:avLst/>
            </a:prstGeom>
            <a:noFill/>
          </p:spPr>
          <p:txBody>
            <a:bodyPr wrap="square" rtlCol="0">
              <a:spAutoFit/>
            </a:bodyPr>
            <a:lstStyle/>
            <a:p>
              <a:r>
                <a:rPr kumimoji="1" lang="en-US" altLang="ja-JP" sz="2400" dirty="0"/>
                <a:t>Pop I and II BBH (</a:t>
              </a:r>
              <a:r>
                <a:rPr kumimoji="1" lang="ja-JP" altLang="en-US" sz="2400" dirty="0"/>
                <a:t>≳</a:t>
              </a:r>
              <a:r>
                <a:rPr kumimoji="1" lang="en-US" altLang="ja-JP" sz="2400" dirty="0"/>
                <a:t>5Msun)</a:t>
              </a:r>
            </a:p>
            <a:p>
              <a:r>
                <a:rPr kumimoji="1" lang="en-US" altLang="ja-JP" sz="2400" dirty="0"/>
                <a:t> (</a:t>
              </a:r>
              <a:r>
                <a:rPr kumimoji="1" lang="en-US" altLang="ja-JP" sz="2400" dirty="0" err="1"/>
                <a:t>Belczynski</a:t>
              </a:r>
              <a:r>
                <a:rPr kumimoji="1" lang="en-US" altLang="ja-JP" sz="2400" dirty="0"/>
                <a:t> et al. 2016)</a:t>
              </a:r>
            </a:p>
            <a:p>
              <a:r>
                <a:rPr lang="en-US" altLang="ja-JP" sz="2400" dirty="0"/>
                <a:t>(2 metallicity evolution models)</a:t>
              </a:r>
              <a:endParaRPr kumimoji="1" lang="ja-JP" altLang="en-US" sz="2400" dirty="0"/>
            </a:p>
          </p:txBody>
        </p:sp>
        <p:sp>
          <p:nvSpPr>
            <p:cNvPr id="10" name="テキスト ボックス 9"/>
            <p:cNvSpPr txBox="1"/>
            <p:nvPr/>
          </p:nvSpPr>
          <p:spPr>
            <a:xfrm>
              <a:off x="1442357" y="4277743"/>
              <a:ext cx="3262183" cy="523220"/>
            </a:xfrm>
            <a:prstGeom prst="rect">
              <a:avLst/>
            </a:prstGeom>
            <a:noFill/>
          </p:spPr>
          <p:txBody>
            <a:bodyPr wrap="square" rtlCol="0">
              <a:spAutoFit/>
            </a:bodyPr>
            <a:lstStyle/>
            <a:p>
              <a:r>
                <a:rPr kumimoji="1" lang="en-US" altLang="ja-JP" sz="2800" dirty="0"/>
                <a:t>Saturated at z</a:t>
              </a:r>
              <a:r>
                <a:rPr kumimoji="1" lang="ja-JP" altLang="en-US" sz="2800"/>
                <a:t>≳</a:t>
              </a:r>
              <a:r>
                <a:rPr kumimoji="1" lang="en-US" altLang="ja-JP" sz="2800"/>
                <a:t>10 </a:t>
              </a:r>
              <a:endParaRPr kumimoji="1" lang="ja-JP" altLang="en-US" sz="2800" dirty="0"/>
            </a:p>
          </p:txBody>
        </p:sp>
        <p:sp>
          <p:nvSpPr>
            <p:cNvPr id="12" name="テキスト ボックス 11"/>
            <p:cNvSpPr txBox="1"/>
            <p:nvPr/>
          </p:nvSpPr>
          <p:spPr>
            <a:xfrm>
              <a:off x="7153532" y="4089041"/>
              <a:ext cx="3349368" cy="523220"/>
            </a:xfrm>
            <a:prstGeom prst="rect">
              <a:avLst/>
            </a:prstGeom>
            <a:noFill/>
          </p:spPr>
          <p:txBody>
            <a:bodyPr wrap="square" rtlCol="0">
              <a:spAutoFit/>
            </a:bodyPr>
            <a:lstStyle/>
            <a:p>
              <a:r>
                <a:rPr kumimoji="1" lang="en-US" altLang="ja-JP" sz="2800" dirty="0"/>
                <a:t>Saturated at z</a:t>
              </a:r>
              <a:r>
                <a:rPr kumimoji="1" lang="ja-JP" altLang="en-US" sz="2800" dirty="0"/>
                <a:t>≲</a:t>
              </a:r>
              <a:r>
                <a:rPr lang="en-US" altLang="ja-JP" sz="2800" dirty="0"/>
                <a:t>3</a:t>
              </a:r>
              <a:endParaRPr kumimoji="1" lang="ja-JP" altLang="en-US" sz="2800" dirty="0"/>
            </a:p>
          </p:txBody>
        </p:sp>
        <p:sp>
          <p:nvSpPr>
            <p:cNvPr id="13" name="テキスト ボックス 12"/>
            <p:cNvSpPr txBox="1"/>
            <p:nvPr/>
          </p:nvSpPr>
          <p:spPr>
            <a:xfrm rot="16200000">
              <a:off x="-1637957" y="2759630"/>
              <a:ext cx="3759200" cy="523220"/>
            </a:xfrm>
            <a:prstGeom prst="rect">
              <a:avLst/>
            </a:prstGeom>
            <a:solidFill>
              <a:schemeClr val="bg1"/>
            </a:solidFill>
          </p:spPr>
          <p:txBody>
            <a:bodyPr wrap="square" rtlCol="0">
              <a:spAutoFit/>
            </a:bodyPr>
            <a:lstStyle/>
            <a:p>
              <a:r>
                <a:rPr kumimoji="1" lang="en-US" altLang="ja-JP" sz="2800" dirty="0"/>
                <a:t>Log(events/</a:t>
              </a:r>
              <a:r>
                <a:rPr kumimoji="1" lang="en-US" altLang="ja-JP" sz="2800" dirty="0" err="1"/>
                <a:t>yr</a:t>
              </a:r>
              <a:r>
                <a:rPr kumimoji="1" lang="en-US" altLang="ja-JP" sz="2800" dirty="0"/>
                <a:t>)</a:t>
              </a:r>
              <a:endParaRPr kumimoji="1" lang="ja-JP" altLang="en-US" sz="2800" dirty="0"/>
            </a:p>
          </p:txBody>
        </p:sp>
        <p:sp>
          <p:nvSpPr>
            <p:cNvPr id="14" name="テキスト ボックス 13"/>
            <p:cNvSpPr txBox="1"/>
            <p:nvPr/>
          </p:nvSpPr>
          <p:spPr>
            <a:xfrm>
              <a:off x="2685975" y="5985736"/>
              <a:ext cx="3073400" cy="461665"/>
            </a:xfrm>
            <a:prstGeom prst="rect">
              <a:avLst/>
            </a:prstGeom>
            <a:solidFill>
              <a:schemeClr val="bg1"/>
            </a:solidFill>
          </p:spPr>
          <p:txBody>
            <a:bodyPr wrap="square" rtlCol="0">
              <a:spAutoFit/>
            </a:bodyPr>
            <a:lstStyle/>
            <a:p>
              <a:r>
                <a:rPr lang="en-US" altLang="ja-JP" sz="2400" dirty="0"/>
                <a:t>Redshift</a:t>
              </a:r>
              <a:endParaRPr kumimoji="1" lang="ja-JP" altLang="en-US" sz="2400" dirty="0"/>
            </a:p>
          </p:txBody>
        </p:sp>
        <p:sp>
          <p:nvSpPr>
            <p:cNvPr id="15" name="テキスト ボックス 14"/>
            <p:cNvSpPr txBox="1"/>
            <p:nvPr/>
          </p:nvSpPr>
          <p:spPr>
            <a:xfrm>
              <a:off x="8940950" y="5988779"/>
              <a:ext cx="3073400" cy="461665"/>
            </a:xfrm>
            <a:prstGeom prst="rect">
              <a:avLst/>
            </a:prstGeom>
            <a:solidFill>
              <a:schemeClr val="bg1"/>
            </a:solidFill>
          </p:spPr>
          <p:txBody>
            <a:bodyPr wrap="square" rtlCol="0">
              <a:spAutoFit/>
            </a:bodyPr>
            <a:lstStyle/>
            <a:p>
              <a:r>
                <a:rPr lang="en-US" altLang="ja-JP" sz="2400" dirty="0"/>
                <a:t>Redshift</a:t>
              </a:r>
              <a:endParaRPr kumimoji="1" lang="ja-JP" altLang="en-US" sz="2400" dirty="0"/>
            </a:p>
          </p:txBody>
        </p:sp>
      </p:grpSp>
    </p:spTree>
    <p:extLst>
      <p:ext uri="{BB962C8B-B14F-4D97-AF65-F5344CB8AC3E}">
        <p14:creationId xmlns:p14="http://schemas.microsoft.com/office/powerpoint/2010/main" val="758355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1113F8C-9888-4897-94A0-73C660AA7AF6}"/>
              </a:ext>
            </a:extLst>
          </p:cNvPr>
          <p:cNvSpPr>
            <a:spLocks noGrp="1"/>
          </p:cNvSpPr>
          <p:nvPr>
            <p:ph type="title"/>
          </p:nvPr>
        </p:nvSpPr>
        <p:spPr>
          <a:xfrm>
            <a:off x="913618" y="44507"/>
            <a:ext cx="10192826" cy="1325563"/>
          </a:xfrm>
        </p:spPr>
        <p:txBody>
          <a:bodyPr/>
          <a:lstStyle/>
          <a:p>
            <a:r>
              <a:rPr lang="en-US" altLang="ja-JP" dirty="0"/>
              <a:t>Merger time dependence of Pop III BBH spin distribution</a:t>
            </a:r>
            <a:endParaRPr kumimoji="1" lang="ja-JP" altLang="en-US" dirty="0"/>
          </a:p>
        </p:txBody>
      </p:sp>
      <p:sp>
        <p:nvSpPr>
          <p:cNvPr id="3" name="コンテンツ プレースホルダー 2">
            <a:extLst>
              <a:ext uri="{FF2B5EF4-FFF2-40B4-BE49-F238E27FC236}">
                <a16:creationId xmlns:a16="http://schemas.microsoft.com/office/drawing/2014/main" xmlns="" id="{4E637EF2-A01B-4D73-BA2A-5560F95E7124}"/>
              </a:ext>
            </a:extLst>
          </p:cNvPr>
          <p:cNvSpPr>
            <a:spLocks noGrp="1"/>
          </p:cNvSpPr>
          <p:nvPr>
            <p:ph idx="1"/>
          </p:nvPr>
        </p:nvSpPr>
        <p:spPr>
          <a:xfrm>
            <a:off x="767862" y="5465297"/>
            <a:ext cx="11424138" cy="1448974"/>
          </a:xfrm>
        </p:spPr>
        <p:txBody>
          <a:bodyPr>
            <a:normAutofit/>
          </a:bodyPr>
          <a:lstStyle/>
          <a:p>
            <a:r>
              <a:rPr lang="en-US" altLang="ja-JP" dirty="0"/>
              <a:t>If the origin of massive BBHs is Pop III, </a:t>
            </a:r>
          </a:p>
          <a:p>
            <a:pPr marL="0" indent="0">
              <a:buNone/>
            </a:pPr>
            <a:r>
              <a:rPr lang="en-US" altLang="ja-JP" dirty="0"/>
              <a:t>   high spin BBHs are easier to be detected at high redshift  </a:t>
            </a:r>
            <a:endParaRPr kumimoji="1" lang="ja-JP" altLang="en-US" dirty="0"/>
          </a:p>
        </p:txBody>
      </p:sp>
      <p:graphicFrame>
        <p:nvGraphicFramePr>
          <p:cNvPr id="4" name="表 4">
            <a:extLst>
              <a:ext uri="{FF2B5EF4-FFF2-40B4-BE49-F238E27FC236}">
                <a16:creationId xmlns:a16="http://schemas.microsoft.com/office/drawing/2014/main" xmlns="" id="{2A57A37F-33AA-4EDE-A9B5-7512A81F5EB6}"/>
              </a:ext>
            </a:extLst>
          </p:cNvPr>
          <p:cNvGraphicFramePr>
            <a:graphicFrameLocks noGrp="1"/>
          </p:cNvGraphicFramePr>
          <p:nvPr>
            <p:extLst>
              <p:ext uri="{D42A27DB-BD31-4B8C-83A1-F6EECF244321}">
                <p14:modId xmlns:p14="http://schemas.microsoft.com/office/powerpoint/2010/main" val="1234604496"/>
              </p:ext>
            </p:extLst>
          </p:nvPr>
        </p:nvGraphicFramePr>
        <p:xfrm>
          <a:off x="626013" y="2089052"/>
          <a:ext cx="10297550" cy="3157932"/>
        </p:xfrm>
        <a:graphic>
          <a:graphicData uri="http://schemas.openxmlformats.org/drawingml/2006/table">
            <a:tbl>
              <a:tblPr firstRow="1" bandRow="1">
                <a:tableStyleId>{5C22544A-7EE6-4342-B048-85BDC9FD1C3A}</a:tableStyleId>
              </a:tblPr>
              <a:tblGrid>
                <a:gridCol w="2059510">
                  <a:extLst>
                    <a:ext uri="{9D8B030D-6E8A-4147-A177-3AD203B41FA5}">
                      <a16:colId xmlns:a16="http://schemas.microsoft.com/office/drawing/2014/main" xmlns="" val="3588789109"/>
                    </a:ext>
                  </a:extLst>
                </a:gridCol>
                <a:gridCol w="2059510">
                  <a:extLst>
                    <a:ext uri="{9D8B030D-6E8A-4147-A177-3AD203B41FA5}">
                      <a16:colId xmlns:a16="http://schemas.microsoft.com/office/drawing/2014/main" xmlns="" val="1152185463"/>
                    </a:ext>
                  </a:extLst>
                </a:gridCol>
                <a:gridCol w="2059510">
                  <a:extLst>
                    <a:ext uri="{9D8B030D-6E8A-4147-A177-3AD203B41FA5}">
                      <a16:colId xmlns:a16="http://schemas.microsoft.com/office/drawing/2014/main" xmlns="" val="3456502417"/>
                    </a:ext>
                  </a:extLst>
                </a:gridCol>
                <a:gridCol w="2059510">
                  <a:extLst>
                    <a:ext uri="{9D8B030D-6E8A-4147-A177-3AD203B41FA5}">
                      <a16:colId xmlns:a16="http://schemas.microsoft.com/office/drawing/2014/main" xmlns="" val="2302028037"/>
                    </a:ext>
                  </a:extLst>
                </a:gridCol>
                <a:gridCol w="2059510">
                  <a:extLst>
                    <a:ext uri="{9D8B030D-6E8A-4147-A177-3AD203B41FA5}">
                      <a16:colId xmlns:a16="http://schemas.microsoft.com/office/drawing/2014/main" xmlns="" val="1749170569"/>
                    </a:ext>
                  </a:extLst>
                </a:gridCol>
              </a:tblGrid>
              <a:tr h="846273">
                <a:tc>
                  <a:txBody>
                    <a:bodyPr/>
                    <a:lstStyle/>
                    <a:p>
                      <a:endParaRPr kumimoji="1" lang="ja-JP" altLang="en-US"/>
                    </a:p>
                  </a:txBody>
                  <a:tcPr/>
                </a:tc>
                <a:tc>
                  <a:txBody>
                    <a:bodyPr/>
                    <a:lstStyle/>
                    <a:p>
                      <a:r>
                        <a:rPr kumimoji="1" lang="en-US" altLang="ja-JP" sz="2800" dirty="0"/>
                        <a:t>a1/M1&lt;0.1</a:t>
                      </a:r>
                    </a:p>
                    <a:p>
                      <a:r>
                        <a:rPr kumimoji="1" lang="en-US" altLang="ja-JP" sz="2800" dirty="0"/>
                        <a:t>a2/M2&lt;0.1</a:t>
                      </a:r>
                      <a:endParaRPr kumimoji="1" lang="ja-JP" altLang="en-US" sz="2800" dirty="0"/>
                    </a:p>
                  </a:txBody>
                  <a:tcPr/>
                </a:tc>
                <a:tc>
                  <a:txBody>
                    <a:bodyPr/>
                    <a:lstStyle/>
                    <a:p>
                      <a:r>
                        <a:rPr kumimoji="1" lang="en-US" altLang="ja-JP" sz="2800" dirty="0"/>
                        <a:t>a1/M1&lt;0.1</a:t>
                      </a:r>
                    </a:p>
                    <a:p>
                      <a:r>
                        <a:rPr kumimoji="1" lang="en-US" altLang="ja-JP" sz="2800" dirty="0"/>
                        <a:t>a2/M2&gt;0.9</a:t>
                      </a:r>
                      <a:endParaRPr kumimoji="1" lang="ja-JP" altLang="en-US" sz="2800" dirty="0"/>
                    </a:p>
                  </a:txBody>
                  <a:tcPr/>
                </a:tc>
                <a:tc>
                  <a:txBody>
                    <a:bodyPr/>
                    <a:lstStyle/>
                    <a:p>
                      <a:r>
                        <a:rPr kumimoji="1" lang="en-US" altLang="ja-JP" sz="2800" dirty="0"/>
                        <a:t>a1/M1&gt;0.9</a:t>
                      </a:r>
                    </a:p>
                    <a:p>
                      <a:r>
                        <a:rPr kumimoji="1" lang="en-US" altLang="ja-JP" sz="2800" dirty="0"/>
                        <a:t>a2/M2&lt;0.1</a:t>
                      </a:r>
                      <a:endParaRPr kumimoji="1" lang="ja-JP" altLang="en-US" sz="2800" dirty="0"/>
                    </a:p>
                  </a:txBody>
                  <a:tcPr/>
                </a:tc>
                <a:tc>
                  <a:txBody>
                    <a:bodyPr/>
                    <a:lstStyle/>
                    <a:p>
                      <a:r>
                        <a:rPr kumimoji="1" lang="en-US" altLang="ja-JP" sz="2800" dirty="0"/>
                        <a:t>a1/M1&gt;0.9</a:t>
                      </a:r>
                    </a:p>
                    <a:p>
                      <a:r>
                        <a:rPr kumimoji="1" lang="en-US" altLang="ja-JP" sz="2800" dirty="0"/>
                        <a:t>a2/M2&gt;0.9</a:t>
                      </a:r>
                      <a:endParaRPr kumimoji="1" lang="ja-JP" altLang="en-US" sz="2800" dirty="0"/>
                    </a:p>
                  </a:txBody>
                  <a:tcPr/>
                </a:tc>
                <a:extLst>
                  <a:ext uri="{0D108BD9-81ED-4DB2-BD59-A6C34878D82A}">
                    <a16:rowId xmlns:a16="http://schemas.microsoft.com/office/drawing/2014/main" xmlns="" val="3632349412"/>
                  </a:ext>
                </a:extLst>
              </a:tr>
              <a:tr h="1106526">
                <a:tc>
                  <a:txBody>
                    <a:bodyPr/>
                    <a:lstStyle/>
                    <a:p>
                      <a:r>
                        <a:rPr kumimoji="1" lang="en-US" altLang="ja-JP" sz="2800" dirty="0"/>
                        <a:t>Merger time</a:t>
                      </a:r>
                    </a:p>
                    <a:p>
                      <a:r>
                        <a:rPr kumimoji="1" lang="en-US" altLang="ja-JP" sz="2800" dirty="0"/>
                        <a:t>&lt;1Gyr</a:t>
                      </a:r>
                      <a:endParaRPr kumimoji="1" lang="ja-JP" altLang="en-US" sz="2800" dirty="0"/>
                    </a:p>
                  </a:txBody>
                  <a:tcPr/>
                </a:tc>
                <a:tc>
                  <a:txBody>
                    <a:bodyPr/>
                    <a:lstStyle/>
                    <a:p>
                      <a:r>
                        <a:rPr kumimoji="1" lang="en-US" altLang="ja-JP" sz="4000" dirty="0"/>
                        <a:t>25%</a:t>
                      </a:r>
                      <a:endParaRPr kumimoji="1" lang="ja-JP" altLang="en-US" sz="4000" dirty="0"/>
                    </a:p>
                  </a:txBody>
                  <a:tcPr/>
                </a:tc>
                <a:tc>
                  <a:txBody>
                    <a:bodyPr/>
                    <a:lstStyle/>
                    <a:p>
                      <a:r>
                        <a:rPr kumimoji="1" lang="en-US" altLang="ja-JP" sz="4000" dirty="0"/>
                        <a:t>36%</a:t>
                      </a:r>
                      <a:endParaRPr kumimoji="1" lang="ja-JP" altLang="en-US" sz="4000" dirty="0"/>
                    </a:p>
                  </a:txBody>
                  <a:tcPr/>
                </a:tc>
                <a:tc>
                  <a:txBody>
                    <a:bodyPr/>
                    <a:lstStyle/>
                    <a:p>
                      <a:r>
                        <a:rPr kumimoji="1" lang="en-US" altLang="ja-JP" sz="4000" dirty="0"/>
                        <a:t>0%</a:t>
                      </a:r>
                      <a:endParaRPr kumimoji="1" lang="ja-JP" altLang="en-US" sz="4000" dirty="0"/>
                    </a:p>
                  </a:txBody>
                  <a:tcPr/>
                </a:tc>
                <a:tc>
                  <a:txBody>
                    <a:bodyPr/>
                    <a:lstStyle/>
                    <a:p>
                      <a:r>
                        <a:rPr kumimoji="1" lang="en-US" altLang="ja-JP" sz="4000" dirty="0"/>
                        <a:t>23%</a:t>
                      </a:r>
                      <a:endParaRPr kumimoji="1" lang="ja-JP" altLang="en-US" sz="4000" dirty="0"/>
                    </a:p>
                  </a:txBody>
                  <a:tcPr/>
                </a:tc>
                <a:extLst>
                  <a:ext uri="{0D108BD9-81ED-4DB2-BD59-A6C34878D82A}">
                    <a16:rowId xmlns:a16="http://schemas.microsoft.com/office/drawing/2014/main" xmlns="" val="4290967204"/>
                  </a:ext>
                </a:extLst>
              </a:tr>
              <a:tr h="1106526">
                <a:tc>
                  <a:txBody>
                    <a:bodyPr/>
                    <a:lstStyle/>
                    <a:p>
                      <a:r>
                        <a:rPr kumimoji="1" lang="en-US" altLang="ja-JP" sz="2800" dirty="0"/>
                        <a:t>Merger time</a:t>
                      </a:r>
                    </a:p>
                    <a:p>
                      <a:r>
                        <a:rPr kumimoji="1" lang="en-US" altLang="ja-JP" sz="2800" dirty="0"/>
                        <a:t>&gt;10Gyr</a:t>
                      </a:r>
                      <a:endParaRPr kumimoji="1" lang="ja-JP" altLang="en-US" sz="2800" dirty="0"/>
                    </a:p>
                  </a:txBody>
                  <a:tcPr/>
                </a:tc>
                <a:tc>
                  <a:txBody>
                    <a:bodyPr/>
                    <a:lstStyle/>
                    <a:p>
                      <a:r>
                        <a:rPr kumimoji="1" lang="en-US" altLang="ja-JP" sz="4000" dirty="0"/>
                        <a:t>70%</a:t>
                      </a:r>
                      <a:endParaRPr kumimoji="1" lang="ja-JP" altLang="en-US" sz="4000" dirty="0"/>
                    </a:p>
                  </a:txBody>
                  <a:tcPr/>
                </a:tc>
                <a:tc>
                  <a:txBody>
                    <a:bodyPr/>
                    <a:lstStyle/>
                    <a:p>
                      <a:r>
                        <a:rPr kumimoji="1" lang="en-US" altLang="ja-JP" sz="4000" dirty="0"/>
                        <a:t>0.3%</a:t>
                      </a:r>
                      <a:endParaRPr kumimoji="1" lang="ja-JP" altLang="en-US" sz="4000" dirty="0"/>
                    </a:p>
                  </a:txBody>
                  <a:tcPr/>
                </a:tc>
                <a:tc>
                  <a:txBody>
                    <a:bodyPr/>
                    <a:lstStyle/>
                    <a:p>
                      <a:r>
                        <a:rPr kumimoji="1" lang="en-US" altLang="ja-JP" sz="4000" dirty="0"/>
                        <a:t>4%</a:t>
                      </a:r>
                      <a:endParaRPr kumimoji="1" lang="ja-JP" altLang="en-US" sz="4000" dirty="0"/>
                    </a:p>
                  </a:txBody>
                  <a:tcPr/>
                </a:tc>
                <a:tc>
                  <a:txBody>
                    <a:bodyPr/>
                    <a:lstStyle/>
                    <a:p>
                      <a:r>
                        <a:rPr kumimoji="1" lang="en-US" altLang="ja-JP" sz="4000" dirty="0"/>
                        <a:t>0%</a:t>
                      </a:r>
                      <a:endParaRPr kumimoji="1" lang="ja-JP" altLang="en-US" sz="4000" dirty="0"/>
                    </a:p>
                  </a:txBody>
                  <a:tcPr/>
                </a:tc>
                <a:extLst>
                  <a:ext uri="{0D108BD9-81ED-4DB2-BD59-A6C34878D82A}">
                    <a16:rowId xmlns:a16="http://schemas.microsoft.com/office/drawing/2014/main" xmlns="" val="829851605"/>
                  </a:ext>
                </a:extLst>
              </a:tr>
            </a:tbl>
          </a:graphicData>
        </a:graphic>
      </p:graphicFrame>
    </p:spTree>
    <p:extLst>
      <p:ext uri="{BB962C8B-B14F-4D97-AF65-F5344CB8AC3E}">
        <p14:creationId xmlns:p14="http://schemas.microsoft.com/office/powerpoint/2010/main" val="882446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325563"/>
          </a:xfrm>
        </p:spPr>
        <p:txBody>
          <a:bodyPr/>
          <a:lstStyle/>
          <a:p>
            <a:r>
              <a:rPr lang="en-US" altLang="ja-JP" dirty="0"/>
              <a:t>Future plan of GW observer :</a:t>
            </a:r>
            <a:br>
              <a:rPr lang="en-US" altLang="ja-JP" dirty="0"/>
            </a:br>
            <a:r>
              <a:rPr lang="en-US" altLang="ja-JP" dirty="0"/>
              <a:t>ET, CE, B-DECIGO and DECIGO</a:t>
            </a:r>
            <a:endParaRPr kumimoji="1" lang="ja-JP" altLang="en-US" dirty="0"/>
          </a:p>
        </p:txBody>
      </p:sp>
      <p:sp>
        <p:nvSpPr>
          <p:cNvPr id="3" name="コンテンツ プレースホルダー 2"/>
          <p:cNvSpPr>
            <a:spLocks noGrp="1"/>
          </p:cNvSpPr>
          <p:nvPr>
            <p:ph idx="1"/>
          </p:nvPr>
        </p:nvSpPr>
        <p:spPr>
          <a:xfrm>
            <a:off x="436728" y="1433016"/>
            <a:ext cx="11046726" cy="7196942"/>
          </a:xfrm>
        </p:spPr>
        <p:txBody>
          <a:bodyPr>
            <a:normAutofit/>
          </a:bodyPr>
          <a:lstStyle/>
          <a:p>
            <a:r>
              <a:rPr kumimoji="1" lang="en-US" altLang="ja-JP" dirty="0"/>
              <a:t>Einstein telescope (ET): the next generation GW observatory of </a:t>
            </a:r>
            <a:r>
              <a:rPr lang="en-US" altLang="ja-JP" dirty="0"/>
              <a:t>Europe</a:t>
            </a:r>
            <a:endParaRPr kumimoji="1" lang="en-US" altLang="ja-JP" dirty="0"/>
          </a:p>
          <a:p>
            <a:r>
              <a:rPr lang="en-US" altLang="ja-JP" dirty="0"/>
              <a:t>Cosmic explorer (CE) : the next generation GW observatory of US.</a:t>
            </a:r>
          </a:p>
          <a:p>
            <a:r>
              <a:rPr kumimoji="1" lang="en-US" altLang="ja-JP" dirty="0"/>
              <a:t>DECIGO: Japanese space gravitational wave observatory project</a:t>
            </a:r>
          </a:p>
          <a:p>
            <a:r>
              <a:rPr lang="en-US" altLang="ja-JP" dirty="0"/>
              <a:t>B-DECIGO: test version of DECIGO</a:t>
            </a:r>
          </a:p>
          <a:p>
            <a:pPr marL="0" indent="0">
              <a:buNone/>
            </a:pPr>
            <a:r>
              <a:rPr lang="en-US" altLang="ja-JP" dirty="0"/>
              <a:t>     ET, CE, B</a:t>
            </a:r>
            <a:r>
              <a:rPr kumimoji="1" lang="en-US" altLang="ja-JP" dirty="0"/>
              <a:t>-DECIGO :</a:t>
            </a:r>
            <a:r>
              <a:rPr lang="en-US" altLang="ja-JP" dirty="0"/>
              <a:t> z~10</a:t>
            </a:r>
            <a:r>
              <a:rPr kumimoji="1" lang="en-US" altLang="ja-JP" dirty="0"/>
              <a:t> (30 </a:t>
            </a:r>
            <a:r>
              <a:rPr kumimoji="1" lang="en-US" altLang="ja-JP" dirty="0" err="1"/>
              <a:t>Msun</a:t>
            </a:r>
            <a:r>
              <a:rPr kumimoji="1" lang="en-US" altLang="ja-JP" dirty="0"/>
              <a:t> BH-BH)</a:t>
            </a:r>
          </a:p>
          <a:p>
            <a:pPr marL="0" indent="0">
              <a:buNone/>
            </a:pPr>
            <a:r>
              <a:rPr lang="en-US" altLang="ja-JP" dirty="0"/>
              <a:t>                                      </a:t>
            </a:r>
            <a:endParaRPr kumimoji="1" lang="en-US" altLang="ja-JP" dirty="0"/>
          </a:p>
          <a:p>
            <a:pPr marL="0" indent="0">
              <a:buNone/>
            </a:pPr>
            <a:r>
              <a:rPr lang="en-US" altLang="ja-JP" dirty="0"/>
              <a:t>     DECIGO can see Pop III BH-BHs </a:t>
            </a:r>
          </a:p>
          <a:p>
            <a:pPr marL="0" indent="0">
              <a:buNone/>
            </a:pPr>
            <a:r>
              <a:rPr lang="en-US" altLang="ja-JP" dirty="0"/>
              <a:t>     when Pop III stars were born (z~20)!</a:t>
            </a:r>
          </a:p>
          <a:p>
            <a:pPr marL="0" indent="0">
              <a:buNone/>
            </a:pPr>
            <a:r>
              <a:rPr lang="ja-JP" altLang="en-US" dirty="0"/>
              <a:t>　   </a:t>
            </a:r>
            <a:r>
              <a:rPr lang="en-US" altLang="ja-JP" dirty="0"/>
              <a:t>(Nakamura, Ando, Kinugawa et al. 2016)</a:t>
            </a:r>
          </a:p>
          <a:p>
            <a:pPr marL="0" indent="0">
              <a:buNone/>
            </a:pPr>
            <a:endParaRPr kumimoji="1" lang="ja-JP" altLang="en-US" dirty="0"/>
          </a:p>
        </p:txBody>
      </p:sp>
      <p:pic>
        <p:nvPicPr>
          <p:cNvPr id="7" name="図 6"/>
          <p:cNvPicPr>
            <a:picLocks noChangeAspect="1"/>
          </p:cNvPicPr>
          <p:nvPr/>
        </p:nvPicPr>
        <p:blipFill>
          <a:blip r:embed="rId3"/>
          <a:stretch>
            <a:fillRect/>
          </a:stretch>
        </p:blipFill>
        <p:spPr>
          <a:xfrm>
            <a:off x="8823278" y="4533523"/>
            <a:ext cx="3368722" cy="2130986"/>
          </a:xfrm>
          <a:prstGeom prst="rect">
            <a:avLst/>
          </a:prstGeom>
        </p:spPr>
      </p:pic>
      <p:pic>
        <p:nvPicPr>
          <p:cNvPr id="5" name="図 4">
            <a:extLst>
              <a:ext uri="{FF2B5EF4-FFF2-40B4-BE49-F238E27FC236}">
                <a16:creationId xmlns:a16="http://schemas.microsoft.com/office/drawing/2014/main" xmlns="" id="{2876B268-EF51-48F4-9CF6-93884FEB1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883" y="2825829"/>
            <a:ext cx="3975571" cy="1391450"/>
          </a:xfrm>
          <a:prstGeom prst="rect">
            <a:avLst/>
          </a:prstGeom>
        </p:spPr>
      </p:pic>
    </p:spTree>
    <p:extLst>
      <p:ext uri="{BB962C8B-B14F-4D97-AF65-F5344CB8AC3E}">
        <p14:creationId xmlns:p14="http://schemas.microsoft.com/office/powerpoint/2010/main" val="2619504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オブジェクト 13">
            <a:extLst>
              <a:ext uri="{FF2B5EF4-FFF2-40B4-BE49-F238E27FC236}">
                <a16:creationId xmlns:a16="http://schemas.microsoft.com/office/drawing/2014/main" xmlns="" id="{81B514F3-9FAA-465C-83EA-06D53407A115}"/>
              </a:ext>
            </a:extLst>
          </p:cNvPr>
          <p:cNvGraphicFramePr>
            <a:graphicFrameLocks noChangeAspect="1"/>
          </p:cNvGraphicFramePr>
          <p:nvPr>
            <p:extLst>
              <p:ext uri="{D42A27DB-BD31-4B8C-83A1-F6EECF244321}">
                <p14:modId xmlns:p14="http://schemas.microsoft.com/office/powerpoint/2010/main" val="3658213829"/>
              </p:ext>
            </p:extLst>
          </p:nvPr>
        </p:nvGraphicFramePr>
        <p:xfrm>
          <a:off x="6069496" y="1353857"/>
          <a:ext cx="6940112" cy="4626741"/>
        </p:xfrm>
        <a:graphic>
          <a:graphicData uri="http://schemas.openxmlformats.org/presentationml/2006/ole">
            <mc:AlternateContent xmlns:mc="http://schemas.openxmlformats.org/markup-compatibility/2006">
              <mc:Choice xmlns:v="urn:schemas-microsoft-com:vml" Requires="v">
                <p:oleObj spid="_x0000_s1028" name="Acrobat Document" r:id="rId3" imgW="2057268" imgH="1371309" progId="AcroExch.Document.DC">
                  <p:embed/>
                </p:oleObj>
              </mc:Choice>
              <mc:Fallback>
                <p:oleObj name="Acrobat Document" r:id="rId3" imgW="2057268" imgH="1371309" progId="AcroExch.Document.DC">
                  <p:embed/>
                  <p:pic>
                    <p:nvPicPr>
                      <p:cNvPr id="14" name="オブジェクト 13">
                        <a:extLst>
                          <a:ext uri="{FF2B5EF4-FFF2-40B4-BE49-F238E27FC236}">
                            <a16:creationId xmlns:a16="http://schemas.microsoft.com/office/drawing/2014/main" xmlns="" id="{81B514F3-9FAA-465C-83EA-06D53407A115}"/>
                          </a:ext>
                        </a:extLst>
                      </p:cNvPr>
                      <p:cNvPicPr/>
                      <p:nvPr/>
                    </p:nvPicPr>
                    <p:blipFill>
                      <a:blip r:embed="rId4"/>
                      <a:stretch>
                        <a:fillRect/>
                      </a:stretch>
                    </p:blipFill>
                    <p:spPr>
                      <a:xfrm>
                        <a:off x="6069496" y="1353857"/>
                        <a:ext cx="6940112" cy="4626741"/>
                      </a:xfrm>
                      <a:prstGeom prst="rect">
                        <a:avLst/>
                      </a:prstGeom>
                    </p:spPr>
                  </p:pic>
                </p:oleObj>
              </mc:Fallback>
            </mc:AlternateContent>
          </a:graphicData>
        </a:graphic>
      </p:graphicFrame>
      <p:graphicFrame>
        <p:nvGraphicFramePr>
          <p:cNvPr id="6" name="オブジェクト 5">
            <a:extLst>
              <a:ext uri="{FF2B5EF4-FFF2-40B4-BE49-F238E27FC236}">
                <a16:creationId xmlns:a16="http://schemas.microsoft.com/office/drawing/2014/main" xmlns="" id="{EF0A4246-9411-4DEE-BA4E-FD8655D34153}"/>
              </a:ext>
            </a:extLst>
          </p:cNvPr>
          <p:cNvGraphicFramePr>
            <a:graphicFrameLocks noChangeAspect="1"/>
          </p:cNvGraphicFramePr>
          <p:nvPr>
            <p:extLst>
              <p:ext uri="{D42A27DB-BD31-4B8C-83A1-F6EECF244321}">
                <p14:modId xmlns:p14="http://schemas.microsoft.com/office/powerpoint/2010/main" val="2628877893"/>
              </p:ext>
            </p:extLst>
          </p:nvPr>
        </p:nvGraphicFramePr>
        <p:xfrm>
          <a:off x="-135415" y="1353857"/>
          <a:ext cx="7054563" cy="4703042"/>
        </p:xfrm>
        <a:graphic>
          <a:graphicData uri="http://schemas.openxmlformats.org/presentationml/2006/ole">
            <mc:AlternateContent xmlns:mc="http://schemas.openxmlformats.org/markup-compatibility/2006">
              <mc:Choice xmlns:v="urn:schemas-microsoft-com:vml" Requires="v">
                <p:oleObj spid="_x0000_s1029" name="Acrobat Document" r:id="rId5" imgW="2057268" imgH="1371309" progId="AcroExch.Document.DC">
                  <p:embed/>
                </p:oleObj>
              </mc:Choice>
              <mc:Fallback>
                <p:oleObj name="Acrobat Document" r:id="rId5" imgW="2057268" imgH="1371309" progId="AcroExch.Document.DC">
                  <p:embed/>
                  <p:pic>
                    <p:nvPicPr>
                      <p:cNvPr id="6" name="オブジェクト 5">
                        <a:extLst>
                          <a:ext uri="{FF2B5EF4-FFF2-40B4-BE49-F238E27FC236}">
                            <a16:creationId xmlns:a16="http://schemas.microsoft.com/office/drawing/2014/main" xmlns="" id="{EF0A4246-9411-4DEE-BA4E-FD8655D34153}"/>
                          </a:ext>
                        </a:extLst>
                      </p:cNvPr>
                      <p:cNvPicPr/>
                      <p:nvPr/>
                    </p:nvPicPr>
                    <p:blipFill>
                      <a:blip r:embed="rId6"/>
                      <a:stretch>
                        <a:fillRect/>
                      </a:stretch>
                    </p:blipFill>
                    <p:spPr>
                      <a:xfrm>
                        <a:off x="-135415" y="1353857"/>
                        <a:ext cx="7054563" cy="4703042"/>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xmlns="" id="{752CFB78-62EB-4EDD-9FAB-2ADF1208F8F9}"/>
              </a:ext>
            </a:extLst>
          </p:cNvPr>
          <p:cNvSpPr>
            <a:spLocks noGrp="1"/>
          </p:cNvSpPr>
          <p:nvPr>
            <p:ph type="title"/>
          </p:nvPr>
        </p:nvSpPr>
        <p:spPr>
          <a:xfrm>
            <a:off x="385103" y="287753"/>
            <a:ext cx="11421794" cy="1325563"/>
          </a:xfrm>
        </p:spPr>
        <p:txBody>
          <a:bodyPr/>
          <a:lstStyle/>
          <a:p>
            <a:pPr algn="ctr"/>
            <a:r>
              <a:rPr kumimoji="1" lang="en-US" altLang="ja-JP" dirty="0"/>
              <a:t>Detection rate for ET and </a:t>
            </a:r>
            <a:r>
              <a:rPr kumimoji="1" lang="en-US" altLang="ja-JP" dirty="0" err="1"/>
              <a:t>aLIGO</a:t>
            </a:r>
            <a:r>
              <a:rPr kumimoji="1" lang="en-US" altLang="ja-JP" dirty="0"/>
              <a:t> design sensitivity</a:t>
            </a:r>
            <a:br>
              <a:rPr kumimoji="1" lang="en-US" altLang="ja-JP" dirty="0"/>
            </a:br>
            <a:endParaRPr kumimoji="1" lang="ja-JP" altLang="en-US" dirty="0">
              <a:solidFill>
                <a:srgbClr val="FF0000"/>
              </a:solidFill>
            </a:endParaRPr>
          </a:p>
        </p:txBody>
      </p:sp>
      <p:sp>
        <p:nvSpPr>
          <p:cNvPr id="8" name="テキスト ボックス 7">
            <a:extLst>
              <a:ext uri="{FF2B5EF4-FFF2-40B4-BE49-F238E27FC236}">
                <a16:creationId xmlns:a16="http://schemas.microsoft.com/office/drawing/2014/main" xmlns="" id="{0D73AEA8-5466-4546-9E45-044816AC1DB4}"/>
              </a:ext>
            </a:extLst>
          </p:cNvPr>
          <p:cNvSpPr txBox="1"/>
          <p:nvPr/>
        </p:nvSpPr>
        <p:spPr>
          <a:xfrm>
            <a:off x="1833435" y="6177700"/>
            <a:ext cx="3650457" cy="523220"/>
          </a:xfrm>
          <a:prstGeom prst="rect">
            <a:avLst/>
          </a:prstGeom>
          <a:noFill/>
        </p:spPr>
        <p:txBody>
          <a:bodyPr wrap="square" rtlCol="0">
            <a:spAutoFit/>
          </a:bodyPr>
          <a:lstStyle/>
          <a:p>
            <a:r>
              <a:rPr kumimoji="1" lang="en-US" altLang="ja-JP" sz="2800" dirty="0"/>
              <a:t>Chirp mass [</a:t>
            </a:r>
            <a:r>
              <a:rPr kumimoji="1" lang="en-US" altLang="ja-JP" sz="2800" dirty="0" err="1"/>
              <a:t>Msun</a:t>
            </a:r>
            <a:r>
              <a:rPr kumimoji="1" lang="en-US" altLang="ja-JP" sz="2800" dirty="0"/>
              <a:t>]</a:t>
            </a:r>
            <a:endParaRPr kumimoji="1" lang="ja-JP" altLang="en-US" sz="2800" dirty="0"/>
          </a:p>
        </p:txBody>
      </p:sp>
      <p:sp>
        <p:nvSpPr>
          <p:cNvPr id="12" name="テキスト ボックス 11">
            <a:extLst>
              <a:ext uri="{FF2B5EF4-FFF2-40B4-BE49-F238E27FC236}">
                <a16:creationId xmlns:a16="http://schemas.microsoft.com/office/drawing/2014/main" xmlns="" id="{ADC1C05F-ADF7-4404-AFC4-DEE2F5F2ACEA}"/>
              </a:ext>
            </a:extLst>
          </p:cNvPr>
          <p:cNvSpPr txBox="1"/>
          <p:nvPr/>
        </p:nvSpPr>
        <p:spPr>
          <a:xfrm>
            <a:off x="8349175" y="1030692"/>
            <a:ext cx="3409695" cy="646331"/>
          </a:xfrm>
          <a:prstGeom prst="rect">
            <a:avLst/>
          </a:prstGeom>
          <a:noFill/>
        </p:spPr>
        <p:txBody>
          <a:bodyPr wrap="square" rtlCol="0">
            <a:spAutoFit/>
          </a:bodyPr>
          <a:lstStyle/>
          <a:p>
            <a:r>
              <a:rPr kumimoji="1" lang="en-US" altLang="ja-JP" sz="3600" dirty="0"/>
              <a:t>ET</a:t>
            </a:r>
            <a:endParaRPr kumimoji="1" lang="ja-JP" altLang="en-US" sz="3600" dirty="0"/>
          </a:p>
        </p:txBody>
      </p:sp>
      <p:sp>
        <p:nvSpPr>
          <p:cNvPr id="13" name="テキスト ボックス 12">
            <a:extLst>
              <a:ext uri="{FF2B5EF4-FFF2-40B4-BE49-F238E27FC236}">
                <a16:creationId xmlns:a16="http://schemas.microsoft.com/office/drawing/2014/main" xmlns="" id="{C5212796-E02F-40F7-943E-AA2B6DC09A70}"/>
              </a:ext>
            </a:extLst>
          </p:cNvPr>
          <p:cNvSpPr txBox="1"/>
          <p:nvPr/>
        </p:nvSpPr>
        <p:spPr>
          <a:xfrm>
            <a:off x="2826942" y="973936"/>
            <a:ext cx="3409695" cy="646331"/>
          </a:xfrm>
          <a:prstGeom prst="rect">
            <a:avLst/>
          </a:prstGeom>
          <a:noFill/>
        </p:spPr>
        <p:txBody>
          <a:bodyPr wrap="square" rtlCol="0">
            <a:spAutoFit/>
          </a:bodyPr>
          <a:lstStyle/>
          <a:p>
            <a:r>
              <a:rPr lang="en-US" altLang="ja-JP" sz="3600" dirty="0" err="1"/>
              <a:t>aLIGO</a:t>
            </a:r>
            <a:endParaRPr kumimoji="1" lang="ja-JP" altLang="en-US" sz="3600" dirty="0"/>
          </a:p>
        </p:txBody>
      </p:sp>
    </p:spTree>
    <p:extLst>
      <p:ext uri="{BB962C8B-B14F-4D97-AF65-F5344CB8AC3E}">
        <p14:creationId xmlns:p14="http://schemas.microsoft.com/office/powerpoint/2010/main" val="3233938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Pop III BBH </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52400" y="1825624"/>
                <a:ext cx="12039600" cy="5032375"/>
              </a:xfrm>
            </p:spPr>
            <p:txBody>
              <a:bodyPr>
                <a:normAutofit/>
              </a:bodyPr>
              <a:lstStyle/>
              <a:p>
                <a:r>
                  <a:rPr kumimoji="1" lang="en-US" altLang="ja-JP" sz="3200" dirty="0"/>
                  <a:t>7 out of 10 BBHs are massive BHs</a:t>
                </a:r>
              </a:p>
              <a:p>
                <a:r>
                  <a:rPr lang="en-US" altLang="ja-JP" sz="3200" dirty="0"/>
                  <a:t>Low metallicity binaries are easier to become massive BBHs</a:t>
                </a:r>
              </a:p>
              <a:p>
                <a:r>
                  <a:rPr kumimoji="1" lang="en-US" altLang="ja-JP" sz="3200" dirty="0"/>
                  <a:t>Pop III binaries tend to become </a:t>
                </a:r>
                <a:r>
                  <a:rPr kumimoji="1" lang="en-US" altLang="ja-JP" sz="3200" b="1" dirty="0"/>
                  <a:t>30Msun+30Msun BH-BH</a:t>
                </a:r>
              </a:p>
              <a:p>
                <a:r>
                  <a:rPr lang="en-US" altLang="ja-JP" sz="3600" b="1" dirty="0">
                    <a:solidFill>
                      <a:prstClr val="black"/>
                    </a:solidFill>
                  </a:rPr>
                  <a:t>Pop III BBH merger rate density at present day.</a:t>
                </a:r>
              </a:p>
              <a:p>
                <a:pPr marL="0" indent="0">
                  <a:buNone/>
                </a:pPr>
                <a:r>
                  <a:rPr lang="en-US" altLang="ja-JP" sz="3600" b="1" dirty="0">
                    <a:solidFill>
                      <a:prstClr val="black"/>
                    </a:solidFill>
                  </a:rPr>
                  <a:t>      </a:t>
                </a:r>
                <a:r>
                  <a:rPr lang="en-US" altLang="ja-JP" sz="3200" b="1" dirty="0">
                    <a:solidFill>
                      <a:srgbClr val="FF0000"/>
                    </a:solidFill>
                  </a:rPr>
                  <a:t>R</a:t>
                </a:r>
                <a:r>
                  <a:rPr lang="ja-JP" altLang="en-US" sz="3200" b="1" dirty="0">
                    <a:solidFill>
                      <a:srgbClr val="FF0000"/>
                    </a:solidFill>
                  </a:rPr>
                  <a:t>～</a:t>
                </a:r>
                <a:r>
                  <a:rPr lang="en-US" altLang="ja-JP" sz="3200" b="1" dirty="0">
                    <a:solidFill>
                      <a:srgbClr val="FF0000"/>
                    </a:solidFill>
                  </a:rPr>
                  <a:t>25 (</a:t>
                </a:r>
                <a14:m>
                  <m:oMath xmlns:m="http://schemas.openxmlformats.org/officeDocument/2006/math">
                    <m:box>
                      <m:boxPr>
                        <m:ctrlPr>
                          <a:rPr lang="en-US" altLang="ja-JP" sz="3200" b="1" i="1">
                            <a:solidFill>
                              <a:srgbClr val="FF0000"/>
                            </a:solidFill>
                            <a:latin typeface="Cambria Math" panose="02040503050406030204" pitchFamily="18" charset="0"/>
                          </a:rPr>
                        </m:ctrlPr>
                      </m:boxPr>
                      <m:e>
                        <m:f>
                          <m:fPr>
                            <m:ctrlPr>
                              <a:rPr lang="en-US" altLang="ja-JP" sz="3200" b="1" i="1">
                                <a:solidFill>
                                  <a:srgbClr val="FF0000"/>
                                </a:solidFill>
                                <a:latin typeface="Cambria Math" panose="02040503050406030204" pitchFamily="18" charset="0"/>
                              </a:rPr>
                            </m:ctrlPr>
                          </m:fPr>
                          <m:num>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𝑺𝑭𝑹</m:t>
                                </m:r>
                              </m:e>
                              <m:sub>
                                <m:r>
                                  <a:rPr lang="en-US" altLang="ja-JP" sz="3200" b="1" i="1">
                                    <a:solidFill>
                                      <a:srgbClr val="FF0000"/>
                                    </a:solidFill>
                                    <a:latin typeface="Cambria Math" panose="02040503050406030204" pitchFamily="18" charset="0"/>
                                  </a:rPr>
                                  <m:t>𝒑𝒆𝒂𝒌</m:t>
                                </m:r>
                              </m:sub>
                            </m:sSub>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𝟏𝟎</m:t>
                                </m:r>
                              </m:e>
                              <m:sup>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𝟓</m:t>
                                </m:r>
                              </m:sup>
                            </m:sSup>
                          </m:den>
                        </m:f>
                      </m:e>
                    </m:box>
                  </m:oMath>
                </a14:m>
                <a:r>
                  <a:rPr lang="en-US" altLang="ja-JP" sz="3200" b="1" dirty="0">
                    <a:solidFill>
                      <a:srgbClr val="FF0000"/>
                    </a:solidFill>
                  </a:rPr>
                  <a:t>)(</a:t>
                </a:r>
                <a14:m>
                  <m:oMath xmlns:m="http://schemas.openxmlformats.org/officeDocument/2006/math">
                    <m:f>
                      <m:fPr>
                        <m:ctrlPr>
                          <a:rPr lang="en-US" altLang="ja-JP" sz="3200" b="1" i="1" dirty="0">
                            <a:solidFill>
                              <a:srgbClr val="FF0000"/>
                            </a:solidFill>
                            <a:latin typeface="Cambria Math" panose="02040503050406030204" pitchFamily="18" charset="0"/>
                          </a:rPr>
                        </m:ctrlPr>
                      </m:fPr>
                      <m:num>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𝟏</m:t>
                        </m:r>
                        <m:r>
                          <a:rPr lang="en-US" altLang="ja-JP" sz="3200" b="1" i="1" dirty="0">
                            <a:solidFill>
                              <a:srgbClr val="FF0000"/>
                            </a:solidFill>
                            <a:latin typeface="Cambria Math" panose="02040503050406030204" pitchFamily="18" charset="0"/>
                          </a:rPr>
                          <m:t>+</m:t>
                        </m:r>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num>
                      <m:den>
                        <m:r>
                          <a:rPr lang="en-US" altLang="ja-JP" sz="3200" b="1" i="1" dirty="0">
                            <a:solidFill>
                              <a:srgbClr val="FF0000"/>
                            </a:solidFill>
                            <a:latin typeface="Cambria Math" panose="02040503050406030204" pitchFamily="18" charset="0"/>
                          </a:rPr>
                          <m:t>𝟎</m:t>
                        </m:r>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𝟑𝟑</m:t>
                        </m:r>
                      </m:den>
                    </m:f>
                  </m:oMath>
                </a14:m>
                <a:r>
                  <a:rPr lang="en-US" altLang="ja-JP" sz="3200" b="1" dirty="0">
                    <a:solidFill>
                      <a:srgbClr val="FF0000"/>
                    </a:solidFill>
                  </a:rPr>
                  <a:t>) </a:t>
                </a:r>
                <a:r>
                  <a:rPr lang="en-US" altLang="ja-JP" sz="3200" b="1" dirty="0" err="1">
                    <a:solidFill>
                      <a:srgbClr val="FF0000"/>
                    </a:solidFill>
                  </a:rPr>
                  <a:t>Err</a:t>
                </a:r>
                <a:r>
                  <a:rPr lang="en-US" altLang="ja-JP" sz="3200" b="1" baseline="-25000" dirty="0" err="1">
                    <a:solidFill>
                      <a:srgbClr val="FF0000"/>
                    </a:solidFill>
                  </a:rPr>
                  <a:t>sys</a:t>
                </a:r>
                <a:r>
                  <a:rPr lang="en-US" altLang="ja-JP" sz="3200" b="1" baseline="-25000" dirty="0">
                    <a:solidFill>
                      <a:srgbClr val="FF0000"/>
                    </a:solidFill>
                  </a:rPr>
                  <a:t> </a:t>
                </a:r>
                <a:r>
                  <a:rPr lang="en-US" altLang="ja-JP" sz="3200" b="1" dirty="0">
                    <a:solidFill>
                      <a:srgbClr val="FF0000"/>
                    </a:solidFill>
                  </a:rPr>
                  <a:t>[yr</a:t>
                </a:r>
                <a:r>
                  <a:rPr lang="en-US" altLang="ja-JP" sz="3200" b="1" baseline="30000" dirty="0">
                    <a:solidFill>
                      <a:srgbClr val="FF0000"/>
                    </a:solidFill>
                  </a:rPr>
                  <a:t>-1</a:t>
                </a:r>
                <a:r>
                  <a:rPr lang="en-US" altLang="ja-JP" sz="3200" b="1" dirty="0">
                    <a:solidFill>
                      <a:srgbClr val="FF0000"/>
                    </a:solidFill>
                  </a:rPr>
                  <a:t> Gpc</a:t>
                </a:r>
                <a:r>
                  <a:rPr lang="en-US" altLang="ja-JP" sz="3200" b="1" baseline="30000" dirty="0">
                    <a:solidFill>
                      <a:srgbClr val="FF0000"/>
                    </a:solidFill>
                  </a:rPr>
                  <a:t>-3</a:t>
                </a:r>
                <a:r>
                  <a:rPr lang="en-US" altLang="ja-JP" sz="3200" b="1" dirty="0">
                    <a:solidFill>
                      <a:srgbClr val="FF0000"/>
                    </a:solidFill>
                  </a:rPr>
                  <a:t>]</a:t>
                </a:r>
                <a:endParaRPr lang="en-US" altLang="ja-JP" sz="3200" dirty="0">
                  <a:solidFill>
                    <a:prstClr val="black"/>
                  </a:solidFill>
                </a:endParaRPr>
              </a:p>
              <a:p>
                <a:r>
                  <a:rPr kumimoji="1" lang="en-US" altLang="ja-JP" sz="3200" dirty="0">
                    <a:solidFill>
                      <a:prstClr val="black"/>
                    </a:solidFill>
                  </a:rPr>
                  <a:t>The mass distribution or the redshift dependence might distinguish Pop III from Pop I,II.</a:t>
                </a:r>
              </a:p>
              <a:p>
                <a:r>
                  <a:rPr lang="en-US" altLang="ja-JP" sz="3200" dirty="0">
                    <a:solidFill>
                      <a:prstClr val="black"/>
                    </a:solidFill>
                  </a:rPr>
                  <a:t>DECIGO can see Pop III BH-BH mergers when they were born</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52400" y="1825624"/>
                <a:ext cx="12039600" cy="5032375"/>
              </a:xfrm>
              <a:blipFill>
                <a:blip r:embed="rId3"/>
                <a:stretch>
                  <a:fillRect l="-1367" t="-254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48467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2B14CD2-482D-47DC-9504-08F6255EA920}"/>
              </a:ext>
            </a:extLst>
          </p:cNvPr>
          <p:cNvSpPr>
            <a:spLocks noGrp="1"/>
          </p:cNvSpPr>
          <p:nvPr>
            <p:ph type="title"/>
          </p:nvPr>
        </p:nvSpPr>
        <p:spPr/>
        <p:txBody>
          <a:bodyPr/>
          <a:lstStyle/>
          <a:p>
            <a:r>
              <a:rPr kumimoji="1" lang="en-US" altLang="ja-JP" dirty="0"/>
              <a:t>Outline</a:t>
            </a:r>
            <a:endParaRPr kumimoji="1" lang="ja-JP" altLang="en-US" dirty="0"/>
          </a:p>
        </p:txBody>
      </p:sp>
      <p:sp>
        <p:nvSpPr>
          <p:cNvPr id="3" name="コンテンツ プレースホルダー 2">
            <a:extLst>
              <a:ext uri="{FF2B5EF4-FFF2-40B4-BE49-F238E27FC236}">
                <a16:creationId xmlns:a16="http://schemas.microsoft.com/office/drawing/2014/main" xmlns="" id="{956B0E79-6112-4431-86A6-A71FB8E82ED3}"/>
              </a:ext>
            </a:extLst>
          </p:cNvPr>
          <p:cNvSpPr>
            <a:spLocks noGrp="1"/>
          </p:cNvSpPr>
          <p:nvPr>
            <p:ph idx="1"/>
          </p:nvPr>
        </p:nvSpPr>
        <p:spPr/>
        <p:txBody>
          <a:bodyPr/>
          <a:lstStyle/>
          <a:p>
            <a:r>
              <a:rPr kumimoji="1" lang="en-US" altLang="ja-JP" sz="4400" dirty="0"/>
              <a:t>Pop III stellar remnants as the origin of massive BH+BH (30Msun+30Msun)</a:t>
            </a:r>
          </a:p>
          <a:p>
            <a:r>
              <a:rPr kumimoji="1" lang="en-US" altLang="ja-JP" sz="4400" dirty="0"/>
              <a:t>Formation pass of extraordinary BH event from Pop III (GW190521)</a:t>
            </a:r>
          </a:p>
          <a:p>
            <a:endParaRPr kumimoji="1" lang="ja-JP" altLang="en-US" dirty="0"/>
          </a:p>
        </p:txBody>
      </p:sp>
      <p:sp>
        <p:nvSpPr>
          <p:cNvPr id="4" name="正方形/長方形 3">
            <a:extLst>
              <a:ext uri="{FF2B5EF4-FFF2-40B4-BE49-F238E27FC236}">
                <a16:creationId xmlns:a16="http://schemas.microsoft.com/office/drawing/2014/main" xmlns="" id="{578A6472-67D8-4C86-8E91-92E7DDDDB244}"/>
              </a:ext>
            </a:extLst>
          </p:cNvPr>
          <p:cNvSpPr/>
          <p:nvPr/>
        </p:nvSpPr>
        <p:spPr>
          <a:xfrm>
            <a:off x="894521" y="3141038"/>
            <a:ext cx="9866243" cy="1325563"/>
          </a:xfrm>
          <a:prstGeom prst="rect">
            <a:avLst/>
          </a:prstGeom>
          <a:noFill/>
          <a:ln w="57150">
            <a:solidFill>
              <a:srgbClr val="FF0000"/>
            </a:solidFill>
          </a:ln>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03343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CE97A3C-E301-4CF0-9AED-82A77E6043CC}"/>
              </a:ext>
            </a:extLst>
          </p:cNvPr>
          <p:cNvSpPr>
            <a:spLocks noGrp="1"/>
          </p:cNvSpPr>
          <p:nvPr>
            <p:ph type="title"/>
          </p:nvPr>
        </p:nvSpPr>
        <p:spPr>
          <a:xfrm>
            <a:off x="0" y="-52801"/>
            <a:ext cx="12065794" cy="2852737"/>
          </a:xfrm>
        </p:spPr>
        <p:txBody>
          <a:bodyPr>
            <a:normAutofit/>
          </a:bodyPr>
          <a:lstStyle/>
          <a:p>
            <a:r>
              <a:rPr kumimoji="1" lang="en-US" altLang="ja-JP" sz="5400" dirty="0"/>
              <a:t>Formation of extraordinary</a:t>
            </a:r>
            <a:br>
              <a:rPr kumimoji="1" lang="en-US" altLang="ja-JP" sz="5400" dirty="0"/>
            </a:br>
            <a:r>
              <a:rPr kumimoji="1" lang="en-US" altLang="ja-JP" sz="5400" dirty="0"/>
              <a:t> event of O3</a:t>
            </a:r>
            <a:br>
              <a:rPr kumimoji="1" lang="en-US" altLang="ja-JP" sz="5400" dirty="0"/>
            </a:br>
            <a:r>
              <a:rPr kumimoji="1" lang="en-US" altLang="ja-JP" sz="5400" dirty="0"/>
              <a:t>GW190521</a:t>
            </a:r>
            <a:endParaRPr kumimoji="1" lang="ja-JP" altLang="en-US" sz="5400" dirty="0"/>
          </a:p>
        </p:txBody>
      </p:sp>
      <p:sp>
        <p:nvSpPr>
          <p:cNvPr id="4" name="テキスト プレースホルダー 3">
            <a:extLst>
              <a:ext uri="{FF2B5EF4-FFF2-40B4-BE49-F238E27FC236}">
                <a16:creationId xmlns:a16="http://schemas.microsoft.com/office/drawing/2014/main" xmlns="" id="{D785261B-8EC1-4882-95A6-74C5125AFAED}"/>
              </a:ext>
            </a:extLst>
          </p:cNvPr>
          <p:cNvSpPr>
            <a:spLocks noGrp="1"/>
          </p:cNvSpPr>
          <p:nvPr>
            <p:ph type="body" idx="1"/>
          </p:nvPr>
        </p:nvSpPr>
        <p:spPr/>
        <p:txBody>
          <a:bodyPr/>
          <a:lstStyle/>
          <a:p>
            <a:endParaRPr lang="ja-JP" altLang="en-US"/>
          </a:p>
        </p:txBody>
      </p:sp>
      <p:pic>
        <p:nvPicPr>
          <p:cNvPr id="6" name="図 5" descr="ダイアグラム が含まれている画像&#10;&#10;自動的に生成された説明">
            <a:extLst>
              <a:ext uri="{FF2B5EF4-FFF2-40B4-BE49-F238E27FC236}">
                <a16:creationId xmlns:a16="http://schemas.microsoft.com/office/drawing/2014/main" xmlns="" id="{9E000611-6CAC-469C-947E-DAE1B196F1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6923" y="1"/>
            <a:ext cx="4625078" cy="6539572"/>
          </a:xfrm>
          <a:prstGeom prst="rect">
            <a:avLst/>
          </a:prstGeom>
        </p:spPr>
      </p:pic>
    </p:spTree>
    <p:extLst>
      <p:ext uri="{BB962C8B-B14F-4D97-AF65-F5344CB8AC3E}">
        <p14:creationId xmlns:p14="http://schemas.microsoft.com/office/powerpoint/2010/main" val="1695180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20E9C0A-010A-4E68-BDAC-BC66DF115391}"/>
              </a:ext>
            </a:extLst>
          </p:cNvPr>
          <p:cNvSpPr>
            <a:spLocks noGrp="1"/>
          </p:cNvSpPr>
          <p:nvPr>
            <p:ph type="title"/>
          </p:nvPr>
        </p:nvSpPr>
        <p:spPr>
          <a:xfrm>
            <a:off x="895349" y="-129534"/>
            <a:ext cx="10515599" cy="932688"/>
          </a:xfrm>
        </p:spPr>
        <p:txBody>
          <a:bodyPr vert="horz" lIns="91440" tIns="45720" rIns="91440" bIns="45720" rtlCol="0" anchor="b">
            <a:normAutofit/>
          </a:bodyPr>
          <a:lstStyle/>
          <a:p>
            <a:r>
              <a:rPr kumimoji="1" lang="en-US" altLang="ja-JP" sz="5400" kern="1200" dirty="0">
                <a:solidFill>
                  <a:schemeClr val="tx1"/>
                </a:solidFill>
                <a:latin typeface="+mj-lt"/>
                <a:ea typeface="+mj-ea"/>
                <a:cs typeface="+mj-cs"/>
              </a:rPr>
              <a:t>Why GW190521 is extraordinary BH</a:t>
            </a:r>
          </a:p>
        </p:txBody>
      </p:sp>
      <p:sp>
        <p:nvSpPr>
          <p:cNvPr id="3" name="コンテンツ プレースホルダー 2">
            <a:extLst>
              <a:ext uri="{FF2B5EF4-FFF2-40B4-BE49-F238E27FC236}">
                <a16:creationId xmlns:a16="http://schemas.microsoft.com/office/drawing/2014/main" xmlns="" id="{E4DD6F85-92C7-414B-B849-4C699C53472F}"/>
              </a:ext>
            </a:extLst>
          </p:cNvPr>
          <p:cNvSpPr>
            <a:spLocks noGrp="1"/>
          </p:cNvSpPr>
          <p:nvPr>
            <p:ph idx="1"/>
          </p:nvPr>
        </p:nvSpPr>
        <p:spPr>
          <a:xfrm>
            <a:off x="1295400" y="694332"/>
            <a:ext cx="10515599" cy="420624"/>
          </a:xfrm>
        </p:spPr>
        <p:txBody>
          <a:bodyPr vert="horz" lIns="91440" tIns="45720" rIns="91440" bIns="45720" rtlCol="0">
            <a:normAutofit/>
          </a:bodyPr>
          <a:lstStyle/>
          <a:p>
            <a:pPr marL="0" indent="0">
              <a:buNone/>
            </a:pPr>
            <a:r>
              <a:rPr kumimoji="1" lang="en-US" altLang="ja-JP" sz="2400" kern="1200" dirty="0">
                <a:solidFill>
                  <a:schemeClr val="tx1"/>
                </a:solidFill>
                <a:latin typeface="+mn-lt"/>
                <a:ea typeface="+mn-ea"/>
                <a:cs typeface="+mn-cs"/>
              </a:rPr>
              <a:t>Mass 85Msun+66Msun</a:t>
            </a:r>
          </a:p>
        </p:txBody>
      </p:sp>
      <p:pic>
        <p:nvPicPr>
          <p:cNvPr id="4" name="図 3">
            <a:extLst>
              <a:ext uri="{FF2B5EF4-FFF2-40B4-BE49-F238E27FC236}">
                <a16:creationId xmlns:a16="http://schemas.microsoft.com/office/drawing/2014/main" xmlns="" id="{C1E391A9-608C-467B-8F0B-FC4B2F0C7720}"/>
              </a:ext>
            </a:extLst>
          </p:cNvPr>
          <p:cNvPicPr>
            <a:picLocks noChangeAspect="1"/>
          </p:cNvPicPr>
          <p:nvPr/>
        </p:nvPicPr>
        <p:blipFill>
          <a:blip r:embed="rId2"/>
          <a:stretch>
            <a:fillRect/>
          </a:stretch>
        </p:blipFill>
        <p:spPr>
          <a:xfrm>
            <a:off x="435231" y="1013466"/>
            <a:ext cx="11157079" cy="5807511"/>
          </a:xfrm>
          <a:prstGeom prst="rect">
            <a:avLst/>
          </a:prstGeom>
        </p:spPr>
      </p:pic>
      <p:sp>
        <p:nvSpPr>
          <p:cNvPr id="5" name="テキスト ボックス 4">
            <a:extLst>
              <a:ext uri="{FF2B5EF4-FFF2-40B4-BE49-F238E27FC236}">
                <a16:creationId xmlns:a16="http://schemas.microsoft.com/office/drawing/2014/main" xmlns="" id="{59EBA6D4-F10E-4010-B783-34AB7FBC419D}"/>
              </a:ext>
            </a:extLst>
          </p:cNvPr>
          <p:cNvSpPr txBox="1"/>
          <p:nvPr/>
        </p:nvSpPr>
        <p:spPr>
          <a:xfrm>
            <a:off x="9458325" y="3078956"/>
            <a:ext cx="907256" cy="461665"/>
          </a:xfrm>
          <a:prstGeom prst="rect">
            <a:avLst/>
          </a:prstGeom>
          <a:noFill/>
        </p:spPr>
        <p:txBody>
          <a:bodyPr wrap="square" rtlCol="0">
            <a:spAutoFit/>
          </a:bodyPr>
          <a:lstStyle/>
          <a:p>
            <a:r>
              <a:rPr kumimoji="1" lang="en-US" altLang="ja-JP" sz="2400" dirty="0">
                <a:solidFill>
                  <a:srgbClr val="FF0000"/>
                </a:solidFill>
              </a:rPr>
              <a:t>PISN</a:t>
            </a:r>
            <a:endParaRPr kumimoji="1" lang="ja-JP" altLang="en-US" sz="2400" dirty="0">
              <a:solidFill>
                <a:srgbClr val="FF0000"/>
              </a:solidFill>
            </a:endParaRPr>
          </a:p>
        </p:txBody>
      </p:sp>
      <p:sp>
        <p:nvSpPr>
          <p:cNvPr id="7" name="テキスト ボックス 6">
            <a:extLst>
              <a:ext uri="{FF2B5EF4-FFF2-40B4-BE49-F238E27FC236}">
                <a16:creationId xmlns:a16="http://schemas.microsoft.com/office/drawing/2014/main" xmlns="" id="{DBA938BA-E644-4E83-800C-7010CB0ADD26}"/>
              </a:ext>
            </a:extLst>
          </p:cNvPr>
          <p:cNvSpPr txBox="1"/>
          <p:nvPr/>
        </p:nvSpPr>
        <p:spPr>
          <a:xfrm>
            <a:off x="8360968" y="2967335"/>
            <a:ext cx="1331843" cy="461665"/>
          </a:xfrm>
          <a:prstGeom prst="rect">
            <a:avLst/>
          </a:prstGeom>
          <a:noFill/>
        </p:spPr>
        <p:txBody>
          <a:bodyPr wrap="square" rtlCol="0">
            <a:spAutoFit/>
          </a:bodyPr>
          <a:lstStyle/>
          <a:p>
            <a:r>
              <a:rPr kumimoji="1" lang="en-US" altLang="ja-JP" sz="2400" dirty="0"/>
              <a:t>PPISN</a:t>
            </a:r>
            <a:endParaRPr kumimoji="1" lang="ja-JP" altLang="en-US" sz="2400" dirty="0"/>
          </a:p>
        </p:txBody>
      </p:sp>
    </p:spTree>
    <p:extLst>
      <p:ext uri="{BB962C8B-B14F-4D97-AF65-F5344CB8AC3E}">
        <p14:creationId xmlns:p14="http://schemas.microsoft.com/office/powerpoint/2010/main" val="2850636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4F00394-B057-429E-8E61-410B30A2D985}"/>
              </a:ext>
            </a:extLst>
          </p:cNvPr>
          <p:cNvSpPr>
            <a:spLocks noGrp="1"/>
          </p:cNvSpPr>
          <p:nvPr>
            <p:ph type="title"/>
          </p:nvPr>
        </p:nvSpPr>
        <p:spPr/>
        <p:txBody>
          <a:bodyPr/>
          <a:lstStyle/>
          <a:p>
            <a:r>
              <a:rPr kumimoji="1" lang="en-US" altLang="ja-JP" dirty="0"/>
              <a:t>GW190521 Formation models</a:t>
            </a:r>
            <a:endParaRPr kumimoji="1" lang="ja-JP" altLang="en-US" dirty="0"/>
          </a:p>
        </p:txBody>
      </p:sp>
      <p:sp>
        <p:nvSpPr>
          <p:cNvPr id="3" name="コンテンツ プレースホルダー 2">
            <a:extLst>
              <a:ext uri="{FF2B5EF4-FFF2-40B4-BE49-F238E27FC236}">
                <a16:creationId xmlns:a16="http://schemas.microsoft.com/office/drawing/2014/main" xmlns="" id="{A9C1F618-AC36-4A56-A187-EDE7A0A6C793}"/>
              </a:ext>
            </a:extLst>
          </p:cNvPr>
          <p:cNvSpPr>
            <a:spLocks noGrp="1"/>
          </p:cNvSpPr>
          <p:nvPr>
            <p:ph idx="1"/>
          </p:nvPr>
        </p:nvSpPr>
        <p:spPr>
          <a:xfrm>
            <a:off x="838199" y="1825625"/>
            <a:ext cx="11565835" cy="4351338"/>
          </a:xfrm>
        </p:spPr>
        <p:txBody>
          <a:bodyPr/>
          <a:lstStyle/>
          <a:p>
            <a:r>
              <a:rPr kumimoji="1" lang="en-US" altLang="ja-JP" dirty="0"/>
              <a:t>Hierarchical Black-Hole Mergers (e.g. Liu &amp;Lai 2020)</a:t>
            </a:r>
          </a:p>
          <a:p>
            <a:r>
              <a:rPr lang="en-US" altLang="ja-JP" dirty="0"/>
              <a:t>Pop II without PPISN (</a:t>
            </a:r>
            <a:r>
              <a:rPr lang="en-US" altLang="ja-JP" dirty="0" err="1"/>
              <a:t>Belczynski</a:t>
            </a:r>
            <a:r>
              <a:rPr lang="en-US" altLang="ja-JP" dirty="0"/>
              <a:t> 2020)</a:t>
            </a:r>
          </a:p>
          <a:p>
            <a:r>
              <a:rPr lang="en-US" altLang="ja-JP" dirty="0"/>
              <a:t>Pop III (Farrell et al. 2020, </a:t>
            </a:r>
            <a:r>
              <a:rPr lang="en-US" altLang="ja-JP" i="1" dirty="0">
                <a:solidFill>
                  <a:srgbClr val="FF0000"/>
                </a:solidFill>
              </a:rPr>
              <a:t>Kinugawa et al.2020</a:t>
            </a:r>
            <a:r>
              <a:rPr lang="en-US" altLang="ja-JP" dirty="0"/>
              <a:t>, </a:t>
            </a:r>
            <a:r>
              <a:rPr lang="en-US" altLang="ja-JP" dirty="0" err="1"/>
              <a:t>Safarzadeh</a:t>
            </a:r>
            <a:r>
              <a:rPr lang="en-US" altLang="ja-JP" dirty="0"/>
              <a:t>&amp; </a:t>
            </a:r>
            <a:r>
              <a:rPr lang="en-US" altLang="ja-JP" dirty="0" err="1"/>
              <a:t>Haiman</a:t>
            </a:r>
            <a:r>
              <a:rPr lang="en-US" altLang="ja-JP" dirty="0"/>
              <a:t> 2020 )</a:t>
            </a:r>
          </a:p>
          <a:p>
            <a:r>
              <a:rPr lang="en-US" altLang="ja-JP" dirty="0"/>
              <a:t>Accretion onto BHs in dense molecular cloud (Rice et al.2020)</a:t>
            </a:r>
          </a:p>
          <a:p>
            <a:r>
              <a:rPr kumimoji="1" lang="en-US" altLang="ja-JP" dirty="0"/>
              <a:t>Primordial BH, Modified Gravitation Theory, Beyond standard theory.....</a:t>
            </a:r>
          </a:p>
          <a:p>
            <a:endParaRPr kumimoji="1" lang="ja-JP" altLang="en-US" dirty="0"/>
          </a:p>
        </p:txBody>
      </p:sp>
    </p:spTree>
    <p:extLst>
      <p:ext uri="{BB962C8B-B14F-4D97-AF65-F5344CB8AC3E}">
        <p14:creationId xmlns:p14="http://schemas.microsoft.com/office/powerpoint/2010/main" val="184730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2262170" y="4748214"/>
            <a:ext cx="7523018" cy="1997505"/>
          </a:xfrm>
          <a:prstGeom prst="rect">
            <a:avLst/>
          </a:prstGeom>
        </p:spPr>
      </p:pic>
      <p:grpSp>
        <p:nvGrpSpPr>
          <p:cNvPr id="5" name="グループ化 4">
            <a:extLst>
              <a:ext uri="{FF2B5EF4-FFF2-40B4-BE49-F238E27FC236}">
                <a16:creationId xmlns:a16="http://schemas.microsoft.com/office/drawing/2014/main" xmlns="" id="{5DE892A4-714D-4CA6-BF2B-65B583CE3F83}"/>
              </a:ext>
            </a:extLst>
          </p:cNvPr>
          <p:cNvGrpSpPr/>
          <p:nvPr/>
        </p:nvGrpSpPr>
        <p:grpSpPr>
          <a:xfrm>
            <a:off x="1295400" y="1444"/>
            <a:ext cx="9268691" cy="4494356"/>
            <a:chOff x="921488" y="1364512"/>
            <a:chExt cx="10108017" cy="5493488"/>
          </a:xfrm>
        </p:grpSpPr>
        <p:pic>
          <p:nvPicPr>
            <p:cNvPr id="6" name="図 5">
              <a:extLst>
                <a:ext uri="{FF2B5EF4-FFF2-40B4-BE49-F238E27FC236}">
                  <a16:creationId xmlns:a16="http://schemas.microsoft.com/office/drawing/2014/main" xmlns="" id="{D5695B41-4B72-4A34-BD20-AF2571F9CC3E}"/>
                </a:ext>
              </a:extLst>
            </p:cNvPr>
            <p:cNvPicPr>
              <a:picLocks noChangeAspect="1"/>
            </p:cNvPicPr>
            <p:nvPr/>
          </p:nvPicPr>
          <p:blipFill>
            <a:blip r:embed="rId4"/>
            <a:stretch>
              <a:fillRect/>
            </a:stretch>
          </p:blipFill>
          <p:spPr>
            <a:xfrm>
              <a:off x="921488" y="1364512"/>
              <a:ext cx="10108017" cy="5493488"/>
            </a:xfrm>
            <a:prstGeom prst="rect">
              <a:avLst/>
            </a:prstGeom>
          </p:spPr>
        </p:pic>
        <p:cxnSp>
          <p:nvCxnSpPr>
            <p:cNvPr id="7" name="直線コネクタ 6">
              <a:extLst>
                <a:ext uri="{FF2B5EF4-FFF2-40B4-BE49-F238E27FC236}">
                  <a16:creationId xmlns:a16="http://schemas.microsoft.com/office/drawing/2014/main" xmlns="" id="{CEF35032-1236-4975-9253-56161F98ACF8}"/>
                </a:ext>
              </a:extLst>
            </p:cNvPr>
            <p:cNvCxnSpPr/>
            <p:nvPr/>
          </p:nvCxnSpPr>
          <p:spPr>
            <a:xfrm>
              <a:off x="5851298" y="6046625"/>
              <a:ext cx="1668956"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36407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48EC8C9-5424-4503-B35D-C9EAB9AE8F52}"/>
              </a:ext>
            </a:extLst>
          </p:cNvPr>
          <p:cNvSpPr>
            <a:spLocks noGrp="1"/>
          </p:cNvSpPr>
          <p:nvPr>
            <p:ph type="title"/>
          </p:nvPr>
        </p:nvSpPr>
        <p:spPr/>
        <p:txBody>
          <a:bodyPr/>
          <a:lstStyle/>
          <a:p>
            <a:r>
              <a:rPr kumimoji="1" lang="en-US" altLang="ja-JP" dirty="0"/>
              <a:t>Calculation models</a:t>
            </a:r>
            <a:endParaRPr kumimoji="1" lang="ja-JP" altLang="en-US" dirty="0"/>
          </a:p>
        </p:txBody>
      </p:sp>
      <p:sp>
        <p:nvSpPr>
          <p:cNvPr id="3" name="コンテンツ プレースホルダー 2">
            <a:extLst>
              <a:ext uri="{FF2B5EF4-FFF2-40B4-BE49-F238E27FC236}">
                <a16:creationId xmlns:a16="http://schemas.microsoft.com/office/drawing/2014/main" xmlns="" id="{68A859F7-86C5-4C74-9033-DA83993E5988}"/>
              </a:ext>
            </a:extLst>
          </p:cNvPr>
          <p:cNvSpPr>
            <a:spLocks noGrp="1"/>
          </p:cNvSpPr>
          <p:nvPr>
            <p:ph idx="1"/>
          </p:nvPr>
        </p:nvSpPr>
        <p:spPr>
          <a:xfrm>
            <a:off x="192157" y="1497496"/>
            <a:ext cx="11887200" cy="5280991"/>
          </a:xfrm>
        </p:spPr>
        <p:txBody>
          <a:bodyPr>
            <a:normAutofit/>
          </a:bodyPr>
          <a:lstStyle/>
          <a:p>
            <a:pPr marL="0" indent="0">
              <a:buNone/>
            </a:pPr>
            <a:r>
              <a:rPr kumimoji="1" lang="en-US" altLang="ja-JP" dirty="0"/>
              <a:t>In the case of Pop III, it is still unknown how much envelope is elected by PPISN </a:t>
            </a:r>
          </a:p>
          <a:p>
            <a:r>
              <a:rPr kumimoji="1" lang="en-US" altLang="ja-JP" dirty="0"/>
              <a:t>No PPISN mode</a:t>
            </a:r>
            <a:r>
              <a:rPr lang="en-US" altLang="ja-JP" dirty="0"/>
              <a:t>l</a:t>
            </a:r>
          </a:p>
          <a:p>
            <a:r>
              <a:rPr kumimoji="1" lang="en-US" altLang="ja-JP" dirty="0"/>
              <a:t>PPISN model</a:t>
            </a:r>
          </a:p>
          <a:p>
            <a:pPr marL="0" indent="0">
              <a:buNone/>
            </a:pPr>
            <a:endParaRPr kumimoji="1" lang="en-US" altLang="ja-JP" dirty="0"/>
          </a:p>
          <a:p>
            <a:pPr marL="0" indent="0">
              <a:buNone/>
            </a:pPr>
            <a:r>
              <a:rPr kumimoji="1" lang="en-US" altLang="ja-JP" dirty="0"/>
              <a:t>We calculate 10^6 </a:t>
            </a:r>
            <a:r>
              <a:rPr lang="en-US" altLang="ja-JP" dirty="0"/>
              <a:t>Pop III binaries for each model.</a:t>
            </a:r>
          </a:p>
          <a:p>
            <a:pPr marL="0" indent="0">
              <a:buNone/>
            </a:pPr>
            <a:endParaRPr kumimoji="1" lang="en-US" altLang="ja-JP" dirty="0"/>
          </a:p>
          <a:p>
            <a:pPr marL="0" indent="0">
              <a:buNone/>
            </a:pPr>
            <a:r>
              <a:rPr kumimoji="1" lang="en-US" altLang="ja-JP" dirty="0"/>
              <a:t>IMF: flat 10Msun&lt;M&lt;150Msun</a:t>
            </a:r>
          </a:p>
          <a:p>
            <a:pPr marL="0" indent="0">
              <a:buNone/>
            </a:pPr>
            <a:r>
              <a:rPr lang="en-US" altLang="ja-JP" dirty="0"/>
              <a:t>Mass ration: flat 0&lt;q&lt;1</a:t>
            </a:r>
          </a:p>
          <a:p>
            <a:pPr marL="0" indent="0">
              <a:buNone/>
            </a:pPr>
            <a:r>
              <a:rPr kumimoji="1" lang="en-US" altLang="ja-JP" dirty="0"/>
              <a:t>Separation: </a:t>
            </a:r>
            <a:r>
              <a:rPr kumimoji="1" lang="en-US" altLang="ja-JP" dirty="0" err="1"/>
              <a:t>logflat</a:t>
            </a:r>
            <a:r>
              <a:rPr kumimoji="1" lang="en-US" altLang="ja-JP" dirty="0"/>
              <a:t> a</a:t>
            </a:r>
            <a:r>
              <a:rPr kumimoji="1" lang="en-US" altLang="ja-JP" baseline="-25000" dirty="0"/>
              <a:t>min</a:t>
            </a:r>
            <a:r>
              <a:rPr kumimoji="1" lang="en-US" altLang="ja-JP" dirty="0"/>
              <a:t>&lt;a&lt;10</a:t>
            </a:r>
            <a:r>
              <a:rPr kumimoji="1" lang="en-US" altLang="ja-JP" baseline="30000" dirty="0"/>
              <a:t>6</a:t>
            </a:r>
            <a:r>
              <a:rPr kumimoji="1" lang="en-US" altLang="ja-JP" dirty="0"/>
              <a:t>Rsun</a:t>
            </a:r>
          </a:p>
          <a:p>
            <a:pPr marL="0" indent="0">
              <a:buNone/>
            </a:pPr>
            <a:r>
              <a:rPr lang="en-US" altLang="ja-JP" dirty="0"/>
              <a:t>Eccentricity: proportional to e 0&lt;e&lt;1</a:t>
            </a:r>
            <a:endParaRPr kumimoji="1" lang="en-US" altLang="ja-JP" dirty="0"/>
          </a:p>
          <a:p>
            <a:endParaRPr lang="en-US" altLang="ja-JP" dirty="0"/>
          </a:p>
          <a:p>
            <a:endParaRPr kumimoji="1" lang="en-US" altLang="ja-JP" dirty="0"/>
          </a:p>
        </p:txBody>
      </p:sp>
    </p:spTree>
    <p:extLst>
      <p:ext uri="{BB962C8B-B14F-4D97-AF65-F5344CB8AC3E}">
        <p14:creationId xmlns:p14="http://schemas.microsoft.com/office/powerpoint/2010/main" val="3203977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CADF3A2-30F9-4EB8-B061-CCE020173C49}"/>
              </a:ext>
            </a:extLst>
          </p:cNvPr>
          <p:cNvSpPr>
            <a:spLocks noGrp="1"/>
          </p:cNvSpPr>
          <p:nvPr>
            <p:ph type="title"/>
          </p:nvPr>
        </p:nvSpPr>
        <p:spPr/>
        <p:txBody>
          <a:bodyPr/>
          <a:lstStyle/>
          <a:p>
            <a:r>
              <a:rPr kumimoji="1" lang="en-US" altLang="ja-JP" dirty="0"/>
              <a:t>Pop III remnant mass for single star case</a:t>
            </a:r>
            <a:endParaRPr kumimoji="1" lang="ja-JP" altLang="en-US" dirty="0"/>
          </a:p>
        </p:txBody>
      </p:sp>
      <p:sp>
        <p:nvSpPr>
          <p:cNvPr id="3" name="コンテンツ プレースホルダー 2">
            <a:extLst>
              <a:ext uri="{FF2B5EF4-FFF2-40B4-BE49-F238E27FC236}">
                <a16:creationId xmlns:a16="http://schemas.microsoft.com/office/drawing/2014/main" xmlns="" id="{AF4F7824-5294-47DF-A916-467FBF9ED88F}"/>
              </a:ext>
            </a:extLst>
          </p:cNvPr>
          <p:cNvSpPr>
            <a:spLocks noGrp="1"/>
          </p:cNvSpPr>
          <p:nvPr>
            <p:ph idx="1"/>
          </p:nvPr>
        </p:nvSpPr>
        <p:spPr/>
        <p:txBody>
          <a:bodyPr/>
          <a:lstStyle/>
          <a:p>
            <a:endParaRPr kumimoji="1" lang="ja-JP" altLang="en-US"/>
          </a:p>
        </p:txBody>
      </p:sp>
      <p:graphicFrame>
        <p:nvGraphicFramePr>
          <p:cNvPr id="4" name="オブジェクト 3">
            <a:extLst>
              <a:ext uri="{FF2B5EF4-FFF2-40B4-BE49-F238E27FC236}">
                <a16:creationId xmlns:a16="http://schemas.microsoft.com/office/drawing/2014/main" xmlns="" id="{FF86BF00-53AC-45CC-8FC1-63788C17FBAE}"/>
              </a:ext>
            </a:extLst>
          </p:cNvPr>
          <p:cNvGraphicFramePr>
            <a:graphicFrameLocks noChangeAspect="1"/>
          </p:cNvGraphicFramePr>
          <p:nvPr>
            <p:extLst>
              <p:ext uri="{D42A27DB-BD31-4B8C-83A1-F6EECF244321}">
                <p14:modId xmlns:p14="http://schemas.microsoft.com/office/powerpoint/2010/main" val="3018242721"/>
              </p:ext>
            </p:extLst>
          </p:nvPr>
        </p:nvGraphicFramePr>
        <p:xfrm>
          <a:off x="2100470" y="1642636"/>
          <a:ext cx="7566991" cy="5044661"/>
        </p:xfrm>
        <a:graphic>
          <a:graphicData uri="http://schemas.openxmlformats.org/presentationml/2006/ole">
            <mc:AlternateContent xmlns:mc="http://schemas.openxmlformats.org/markup-compatibility/2006">
              <mc:Choice xmlns:v="urn:schemas-microsoft-com:vml" Requires="v">
                <p:oleObj spid="_x0000_s2051" name="Acrobat Document" r:id="rId3" imgW="2057268" imgH="1371309" progId="AcroExch.Document.DC">
                  <p:embed/>
                </p:oleObj>
              </mc:Choice>
              <mc:Fallback>
                <p:oleObj name="Acrobat Document" r:id="rId3" imgW="2057268" imgH="1371309" progId="AcroExch.Document.DC">
                  <p:embed/>
                  <p:pic>
                    <p:nvPicPr>
                      <p:cNvPr id="4" name="オブジェクト 3">
                        <a:extLst>
                          <a:ext uri="{FF2B5EF4-FFF2-40B4-BE49-F238E27FC236}">
                            <a16:creationId xmlns:a16="http://schemas.microsoft.com/office/drawing/2014/main" xmlns="" id="{FF86BF00-53AC-45CC-8FC1-63788C17FBAE}"/>
                          </a:ext>
                        </a:extLst>
                      </p:cNvPr>
                      <p:cNvPicPr/>
                      <p:nvPr/>
                    </p:nvPicPr>
                    <p:blipFill>
                      <a:blip r:embed="rId4"/>
                      <a:stretch>
                        <a:fillRect/>
                      </a:stretch>
                    </p:blipFill>
                    <p:spPr>
                      <a:xfrm>
                        <a:off x="2100470" y="1642636"/>
                        <a:ext cx="7566991" cy="5044661"/>
                      </a:xfrm>
                      <a:prstGeom prst="rect">
                        <a:avLst/>
                      </a:prstGeom>
                    </p:spPr>
                  </p:pic>
                </p:oleObj>
              </mc:Fallback>
            </mc:AlternateContent>
          </a:graphicData>
        </a:graphic>
      </p:graphicFrame>
    </p:spTree>
    <p:extLst>
      <p:ext uri="{BB962C8B-B14F-4D97-AF65-F5344CB8AC3E}">
        <p14:creationId xmlns:p14="http://schemas.microsoft.com/office/powerpoint/2010/main" val="3290041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20E9C0A-010A-4E68-BDAC-BC66DF115391}"/>
              </a:ext>
            </a:extLst>
          </p:cNvPr>
          <p:cNvSpPr>
            <a:spLocks noGrp="1"/>
          </p:cNvSpPr>
          <p:nvPr>
            <p:ph type="title"/>
          </p:nvPr>
        </p:nvSpPr>
        <p:spPr>
          <a:xfrm>
            <a:off x="895349" y="-129534"/>
            <a:ext cx="10515599" cy="932688"/>
          </a:xfrm>
        </p:spPr>
        <p:txBody>
          <a:bodyPr vert="horz" lIns="91440" tIns="45720" rIns="91440" bIns="45720" rtlCol="0" anchor="b">
            <a:normAutofit/>
          </a:bodyPr>
          <a:lstStyle/>
          <a:p>
            <a:r>
              <a:rPr kumimoji="1" lang="en-US" altLang="ja-JP" sz="5400" kern="1200" dirty="0">
                <a:solidFill>
                  <a:schemeClr val="tx1"/>
                </a:solidFill>
                <a:latin typeface="+mj-lt"/>
                <a:ea typeface="+mj-ea"/>
                <a:cs typeface="+mj-cs"/>
              </a:rPr>
              <a:t>Why GW190521 is extraordinary BH</a:t>
            </a:r>
          </a:p>
        </p:txBody>
      </p:sp>
      <p:sp>
        <p:nvSpPr>
          <p:cNvPr id="3" name="コンテンツ プレースホルダー 2">
            <a:extLst>
              <a:ext uri="{FF2B5EF4-FFF2-40B4-BE49-F238E27FC236}">
                <a16:creationId xmlns:a16="http://schemas.microsoft.com/office/drawing/2014/main" xmlns="" id="{E4DD6F85-92C7-414B-B849-4C699C53472F}"/>
              </a:ext>
            </a:extLst>
          </p:cNvPr>
          <p:cNvSpPr>
            <a:spLocks noGrp="1"/>
          </p:cNvSpPr>
          <p:nvPr>
            <p:ph idx="1"/>
          </p:nvPr>
        </p:nvSpPr>
        <p:spPr>
          <a:xfrm>
            <a:off x="1295400" y="694332"/>
            <a:ext cx="10515599" cy="420624"/>
          </a:xfrm>
        </p:spPr>
        <p:txBody>
          <a:bodyPr vert="horz" lIns="91440" tIns="45720" rIns="91440" bIns="45720" rtlCol="0">
            <a:normAutofit/>
          </a:bodyPr>
          <a:lstStyle/>
          <a:p>
            <a:pPr marL="0" indent="0">
              <a:buNone/>
            </a:pPr>
            <a:r>
              <a:rPr kumimoji="1" lang="en-US" altLang="ja-JP" sz="2400" kern="1200" dirty="0">
                <a:solidFill>
                  <a:schemeClr val="tx1"/>
                </a:solidFill>
                <a:latin typeface="+mn-lt"/>
                <a:ea typeface="+mn-ea"/>
                <a:cs typeface="+mn-cs"/>
              </a:rPr>
              <a:t>Mass 85Msun+66Msun</a:t>
            </a:r>
          </a:p>
        </p:txBody>
      </p:sp>
      <p:pic>
        <p:nvPicPr>
          <p:cNvPr id="4" name="図 3">
            <a:extLst>
              <a:ext uri="{FF2B5EF4-FFF2-40B4-BE49-F238E27FC236}">
                <a16:creationId xmlns:a16="http://schemas.microsoft.com/office/drawing/2014/main" xmlns="" id="{C1E391A9-608C-467B-8F0B-FC4B2F0C7720}"/>
              </a:ext>
            </a:extLst>
          </p:cNvPr>
          <p:cNvPicPr>
            <a:picLocks noChangeAspect="1"/>
          </p:cNvPicPr>
          <p:nvPr/>
        </p:nvPicPr>
        <p:blipFill>
          <a:blip r:embed="rId2"/>
          <a:stretch>
            <a:fillRect/>
          </a:stretch>
        </p:blipFill>
        <p:spPr>
          <a:xfrm>
            <a:off x="435231" y="1013466"/>
            <a:ext cx="11157079" cy="5807511"/>
          </a:xfrm>
          <a:prstGeom prst="rect">
            <a:avLst/>
          </a:prstGeom>
        </p:spPr>
      </p:pic>
      <p:sp>
        <p:nvSpPr>
          <p:cNvPr id="5" name="テキスト ボックス 4">
            <a:extLst>
              <a:ext uri="{FF2B5EF4-FFF2-40B4-BE49-F238E27FC236}">
                <a16:creationId xmlns:a16="http://schemas.microsoft.com/office/drawing/2014/main" xmlns="" id="{59EBA6D4-F10E-4010-B783-34AB7FBC419D}"/>
              </a:ext>
            </a:extLst>
          </p:cNvPr>
          <p:cNvSpPr txBox="1"/>
          <p:nvPr/>
        </p:nvSpPr>
        <p:spPr>
          <a:xfrm>
            <a:off x="9458325" y="3078956"/>
            <a:ext cx="907256" cy="461665"/>
          </a:xfrm>
          <a:prstGeom prst="rect">
            <a:avLst/>
          </a:prstGeom>
          <a:noFill/>
        </p:spPr>
        <p:txBody>
          <a:bodyPr wrap="square" rtlCol="0">
            <a:spAutoFit/>
          </a:bodyPr>
          <a:lstStyle/>
          <a:p>
            <a:r>
              <a:rPr kumimoji="1" lang="en-US" altLang="ja-JP" sz="2400" dirty="0">
                <a:solidFill>
                  <a:srgbClr val="FF0000"/>
                </a:solidFill>
              </a:rPr>
              <a:t>PISN</a:t>
            </a:r>
            <a:endParaRPr kumimoji="1" lang="ja-JP" altLang="en-US" sz="2400" dirty="0">
              <a:solidFill>
                <a:srgbClr val="FF0000"/>
              </a:solidFill>
            </a:endParaRPr>
          </a:p>
        </p:txBody>
      </p:sp>
      <p:sp>
        <p:nvSpPr>
          <p:cNvPr id="7" name="テキスト ボックス 6">
            <a:extLst>
              <a:ext uri="{FF2B5EF4-FFF2-40B4-BE49-F238E27FC236}">
                <a16:creationId xmlns:a16="http://schemas.microsoft.com/office/drawing/2014/main" xmlns="" id="{DBA938BA-E644-4E83-800C-7010CB0ADD26}"/>
              </a:ext>
            </a:extLst>
          </p:cNvPr>
          <p:cNvSpPr txBox="1"/>
          <p:nvPr/>
        </p:nvSpPr>
        <p:spPr>
          <a:xfrm>
            <a:off x="8360968" y="2967335"/>
            <a:ext cx="1331843" cy="461665"/>
          </a:xfrm>
          <a:prstGeom prst="rect">
            <a:avLst/>
          </a:prstGeom>
          <a:noFill/>
        </p:spPr>
        <p:txBody>
          <a:bodyPr wrap="square" rtlCol="0">
            <a:spAutoFit/>
          </a:bodyPr>
          <a:lstStyle/>
          <a:p>
            <a:r>
              <a:rPr kumimoji="1" lang="en-US" altLang="ja-JP" sz="2400" dirty="0"/>
              <a:t>PPISN</a:t>
            </a:r>
            <a:endParaRPr kumimoji="1" lang="ja-JP" altLang="en-US" sz="2400" dirty="0"/>
          </a:p>
        </p:txBody>
      </p:sp>
    </p:spTree>
    <p:extLst>
      <p:ext uri="{BB962C8B-B14F-4D97-AF65-F5344CB8AC3E}">
        <p14:creationId xmlns:p14="http://schemas.microsoft.com/office/powerpoint/2010/main" val="1149496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CADF3A2-30F9-4EB8-B061-CCE020173C49}"/>
              </a:ext>
            </a:extLst>
          </p:cNvPr>
          <p:cNvSpPr>
            <a:spLocks noGrp="1"/>
          </p:cNvSpPr>
          <p:nvPr>
            <p:ph type="title"/>
          </p:nvPr>
        </p:nvSpPr>
        <p:spPr/>
        <p:txBody>
          <a:bodyPr/>
          <a:lstStyle/>
          <a:p>
            <a:r>
              <a:rPr kumimoji="1" lang="en-US" altLang="ja-JP" dirty="0"/>
              <a:t>Pop III remnant mass for single star case</a:t>
            </a:r>
            <a:endParaRPr kumimoji="1" lang="ja-JP" altLang="en-US" dirty="0"/>
          </a:p>
        </p:txBody>
      </p:sp>
      <p:sp>
        <p:nvSpPr>
          <p:cNvPr id="3" name="コンテンツ プレースホルダー 2">
            <a:extLst>
              <a:ext uri="{FF2B5EF4-FFF2-40B4-BE49-F238E27FC236}">
                <a16:creationId xmlns:a16="http://schemas.microsoft.com/office/drawing/2014/main" xmlns="" id="{AF4F7824-5294-47DF-A916-467FBF9ED88F}"/>
              </a:ext>
            </a:extLst>
          </p:cNvPr>
          <p:cNvSpPr>
            <a:spLocks noGrp="1"/>
          </p:cNvSpPr>
          <p:nvPr>
            <p:ph idx="1"/>
          </p:nvPr>
        </p:nvSpPr>
        <p:spPr/>
        <p:txBody>
          <a:bodyPr/>
          <a:lstStyle/>
          <a:p>
            <a:endParaRPr kumimoji="1" lang="ja-JP" altLang="en-US"/>
          </a:p>
        </p:txBody>
      </p:sp>
      <p:graphicFrame>
        <p:nvGraphicFramePr>
          <p:cNvPr id="4" name="オブジェクト 3">
            <a:extLst>
              <a:ext uri="{FF2B5EF4-FFF2-40B4-BE49-F238E27FC236}">
                <a16:creationId xmlns:a16="http://schemas.microsoft.com/office/drawing/2014/main" xmlns="" id="{FF86BF00-53AC-45CC-8FC1-63788C17FBAE}"/>
              </a:ext>
            </a:extLst>
          </p:cNvPr>
          <p:cNvGraphicFramePr>
            <a:graphicFrameLocks noChangeAspect="1"/>
          </p:cNvGraphicFramePr>
          <p:nvPr/>
        </p:nvGraphicFramePr>
        <p:xfrm>
          <a:off x="2100470" y="1642636"/>
          <a:ext cx="7566991" cy="5044661"/>
        </p:xfrm>
        <a:graphic>
          <a:graphicData uri="http://schemas.openxmlformats.org/presentationml/2006/ole">
            <mc:AlternateContent xmlns:mc="http://schemas.openxmlformats.org/markup-compatibility/2006">
              <mc:Choice xmlns:v="urn:schemas-microsoft-com:vml" Requires="v">
                <p:oleObj spid="_x0000_s3075" name="Acrobat Document" r:id="rId3" imgW="2057268" imgH="1371309" progId="AcroExch.Document.DC">
                  <p:embed/>
                </p:oleObj>
              </mc:Choice>
              <mc:Fallback>
                <p:oleObj name="Acrobat Document" r:id="rId3" imgW="2057268" imgH="1371309" progId="AcroExch.Document.DC">
                  <p:embed/>
                  <p:pic>
                    <p:nvPicPr>
                      <p:cNvPr id="4" name="オブジェクト 3">
                        <a:extLst>
                          <a:ext uri="{FF2B5EF4-FFF2-40B4-BE49-F238E27FC236}">
                            <a16:creationId xmlns:a16="http://schemas.microsoft.com/office/drawing/2014/main" xmlns="" id="{FF86BF00-53AC-45CC-8FC1-63788C17FBAE}"/>
                          </a:ext>
                        </a:extLst>
                      </p:cNvPr>
                      <p:cNvPicPr/>
                      <p:nvPr/>
                    </p:nvPicPr>
                    <p:blipFill>
                      <a:blip r:embed="rId4"/>
                      <a:stretch>
                        <a:fillRect/>
                      </a:stretch>
                    </p:blipFill>
                    <p:spPr>
                      <a:xfrm>
                        <a:off x="2100470" y="1642636"/>
                        <a:ext cx="7566991" cy="5044661"/>
                      </a:xfrm>
                      <a:prstGeom prst="rect">
                        <a:avLst/>
                      </a:prstGeom>
                    </p:spPr>
                  </p:pic>
                </p:oleObj>
              </mc:Fallback>
            </mc:AlternateContent>
          </a:graphicData>
        </a:graphic>
      </p:graphicFrame>
    </p:spTree>
    <p:extLst>
      <p:ext uri="{BB962C8B-B14F-4D97-AF65-F5344CB8AC3E}">
        <p14:creationId xmlns:p14="http://schemas.microsoft.com/office/powerpoint/2010/main" val="3512896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C08A943-1089-4F9E-B0C8-C162E2C78981}"/>
              </a:ext>
            </a:extLst>
          </p:cNvPr>
          <p:cNvSpPr>
            <a:spLocks noGrp="1"/>
          </p:cNvSpPr>
          <p:nvPr>
            <p:ph type="title"/>
          </p:nvPr>
        </p:nvSpPr>
        <p:spPr/>
        <p:txBody>
          <a:bodyPr/>
          <a:lstStyle/>
          <a:p>
            <a:r>
              <a:rPr kumimoji="1" lang="en-US" altLang="ja-JP" dirty="0"/>
              <a:t>Masses of merging BBHs</a:t>
            </a:r>
            <a:endParaRPr kumimoji="1" lang="ja-JP" altLang="en-US" dirty="0"/>
          </a:p>
        </p:txBody>
      </p:sp>
      <p:sp>
        <p:nvSpPr>
          <p:cNvPr id="3" name="コンテンツ プレースホルダー 2">
            <a:extLst>
              <a:ext uri="{FF2B5EF4-FFF2-40B4-BE49-F238E27FC236}">
                <a16:creationId xmlns:a16="http://schemas.microsoft.com/office/drawing/2014/main" xmlns="" id="{F0B58F13-F7C8-42C3-8BD8-8B13B17E7D7E}"/>
              </a:ext>
            </a:extLst>
          </p:cNvPr>
          <p:cNvSpPr>
            <a:spLocks noGrp="1"/>
          </p:cNvSpPr>
          <p:nvPr>
            <p:ph idx="1"/>
          </p:nvPr>
        </p:nvSpPr>
        <p:spPr/>
        <p:txBody>
          <a:bodyPr/>
          <a:lstStyle/>
          <a:p>
            <a:endParaRPr kumimoji="1" lang="ja-JP" altLang="en-US"/>
          </a:p>
        </p:txBody>
      </p:sp>
      <p:graphicFrame>
        <p:nvGraphicFramePr>
          <p:cNvPr id="4" name="オブジェクト 3">
            <a:extLst>
              <a:ext uri="{FF2B5EF4-FFF2-40B4-BE49-F238E27FC236}">
                <a16:creationId xmlns:a16="http://schemas.microsoft.com/office/drawing/2014/main" xmlns="" id="{1D2B7B27-539B-41D1-BC7D-C6C27C9205EC}"/>
              </a:ext>
            </a:extLst>
          </p:cNvPr>
          <p:cNvGraphicFramePr>
            <a:graphicFrameLocks noChangeAspect="1"/>
          </p:cNvGraphicFramePr>
          <p:nvPr>
            <p:extLst>
              <p:ext uri="{D42A27DB-BD31-4B8C-83A1-F6EECF244321}">
                <p14:modId xmlns:p14="http://schemas.microsoft.com/office/powerpoint/2010/main" val="4134114721"/>
              </p:ext>
            </p:extLst>
          </p:nvPr>
        </p:nvGraphicFramePr>
        <p:xfrm>
          <a:off x="27436" y="2114089"/>
          <a:ext cx="6175513" cy="4117008"/>
        </p:xfrm>
        <a:graphic>
          <a:graphicData uri="http://schemas.openxmlformats.org/presentationml/2006/ole">
            <mc:AlternateContent xmlns:mc="http://schemas.openxmlformats.org/markup-compatibility/2006">
              <mc:Choice xmlns:v="urn:schemas-microsoft-com:vml" Requires="v">
                <p:oleObj spid="_x0000_s4100" name="Acrobat Document" r:id="rId3" imgW="2057268" imgH="1371309" progId="AcroExch.Document.DC">
                  <p:embed/>
                </p:oleObj>
              </mc:Choice>
              <mc:Fallback>
                <p:oleObj name="Acrobat Document" r:id="rId3" imgW="2057268" imgH="1371309" progId="AcroExch.Document.DC">
                  <p:embed/>
                  <p:pic>
                    <p:nvPicPr>
                      <p:cNvPr id="4" name="オブジェクト 3">
                        <a:extLst>
                          <a:ext uri="{FF2B5EF4-FFF2-40B4-BE49-F238E27FC236}">
                            <a16:creationId xmlns:a16="http://schemas.microsoft.com/office/drawing/2014/main" xmlns="" id="{1D2B7B27-539B-41D1-BC7D-C6C27C9205EC}"/>
                          </a:ext>
                        </a:extLst>
                      </p:cNvPr>
                      <p:cNvPicPr/>
                      <p:nvPr/>
                    </p:nvPicPr>
                    <p:blipFill>
                      <a:blip r:embed="rId4"/>
                      <a:stretch>
                        <a:fillRect/>
                      </a:stretch>
                    </p:blipFill>
                    <p:spPr>
                      <a:xfrm>
                        <a:off x="27436" y="2114089"/>
                        <a:ext cx="6175513" cy="411700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xmlns="" id="{95DEB4DE-CA10-4923-9BE3-4C173586FDF9}"/>
              </a:ext>
            </a:extLst>
          </p:cNvPr>
          <p:cNvGraphicFramePr>
            <a:graphicFrameLocks noChangeAspect="1"/>
          </p:cNvGraphicFramePr>
          <p:nvPr>
            <p:extLst>
              <p:ext uri="{D42A27DB-BD31-4B8C-83A1-F6EECF244321}">
                <p14:modId xmlns:p14="http://schemas.microsoft.com/office/powerpoint/2010/main" val="4246411092"/>
              </p:ext>
            </p:extLst>
          </p:nvPr>
        </p:nvGraphicFramePr>
        <p:xfrm>
          <a:off x="6016487" y="2114089"/>
          <a:ext cx="6175513" cy="4117008"/>
        </p:xfrm>
        <a:graphic>
          <a:graphicData uri="http://schemas.openxmlformats.org/presentationml/2006/ole">
            <mc:AlternateContent xmlns:mc="http://schemas.openxmlformats.org/markup-compatibility/2006">
              <mc:Choice xmlns:v="urn:schemas-microsoft-com:vml" Requires="v">
                <p:oleObj spid="_x0000_s4101" name="Acrobat Document" r:id="rId5" imgW="2057268" imgH="1371309" progId="AcroExch.Document.DC">
                  <p:embed/>
                </p:oleObj>
              </mc:Choice>
              <mc:Fallback>
                <p:oleObj name="Acrobat Document" r:id="rId5" imgW="2057268" imgH="1371309" progId="AcroExch.Document.DC">
                  <p:embed/>
                  <p:pic>
                    <p:nvPicPr>
                      <p:cNvPr id="5" name="オブジェクト 4">
                        <a:extLst>
                          <a:ext uri="{FF2B5EF4-FFF2-40B4-BE49-F238E27FC236}">
                            <a16:creationId xmlns:a16="http://schemas.microsoft.com/office/drawing/2014/main" xmlns="" id="{95DEB4DE-CA10-4923-9BE3-4C173586FDF9}"/>
                          </a:ext>
                        </a:extLst>
                      </p:cNvPr>
                      <p:cNvPicPr/>
                      <p:nvPr/>
                    </p:nvPicPr>
                    <p:blipFill>
                      <a:blip r:embed="rId6"/>
                      <a:stretch>
                        <a:fillRect/>
                      </a:stretch>
                    </p:blipFill>
                    <p:spPr>
                      <a:xfrm>
                        <a:off x="6016487" y="2114089"/>
                        <a:ext cx="6175513" cy="4117008"/>
                      </a:xfrm>
                      <a:prstGeom prst="rect">
                        <a:avLst/>
                      </a:prstGeom>
                    </p:spPr>
                  </p:pic>
                </p:oleObj>
              </mc:Fallback>
            </mc:AlternateContent>
          </a:graphicData>
        </a:graphic>
      </p:graphicFrame>
      <p:sp>
        <p:nvSpPr>
          <p:cNvPr id="6" name="テキスト ボックス 5">
            <a:extLst>
              <a:ext uri="{FF2B5EF4-FFF2-40B4-BE49-F238E27FC236}">
                <a16:creationId xmlns:a16="http://schemas.microsoft.com/office/drawing/2014/main" xmlns="" id="{95F1EE14-40BD-4A50-8BAD-85E6A959C458}"/>
              </a:ext>
            </a:extLst>
          </p:cNvPr>
          <p:cNvSpPr txBox="1"/>
          <p:nvPr/>
        </p:nvSpPr>
        <p:spPr>
          <a:xfrm>
            <a:off x="3344983" y="2955235"/>
            <a:ext cx="1510748" cy="646331"/>
          </a:xfrm>
          <a:prstGeom prst="rect">
            <a:avLst/>
          </a:prstGeom>
          <a:noFill/>
        </p:spPr>
        <p:txBody>
          <a:bodyPr wrap="square" rtlCol="0">
            <a:spAutoFit/>
          </a:bodyPr>
          <a:lstStyle/>
          <a:p>
            <a:r>
              <a:rPr kumimoji="1" lang="en-US" altLang="ja-JP" dirty="0"/>
              <a:t>Primary mass of GW190521</a:t>
            </a:r>
            <a:endParaRPr kumimoji="1" lang="ja-JP" altLang="en-US" dirty="0"/>
          </a:p>
        </p:txBody>
      </p:sp>
      <p:sp>
        <p:nvSpPr>
          <p:cNvPr id="8" name="テキスト ボックス 7">
            <a:extLst>
              <a:ext uri="{FF2B5EF4-FFF2-40B4-BE49-F238E27FC236}">
                <a16:creationId xmlns:a16="http://schemas.microsoft.com/office/drawing/2014/main" xmlns="" id="{8CDF76D5-E800-4BC4-98F4-086AAE5065DA}"/>
              </a:ext>
            </a:extLst>
          </p:cNvPr>
          <p:cNvSpPr txBox="1"/>
          <p:nvPr/>
        </p:nvSpPr>
        <p:spPr>
          <a:xfrm>
            <a:off x="8201904" y="2895600"/>
            <a:ext cx="1832113" cy="646331"/>
          </a:xfrm>
          <a:prstGeom prst="rect">
            <a:avLst/>
          </a:prstGeom>
          <a:noFill/>
        </p:spPr>
        <p:txBody>
          <a:bodyPr wrap="square" rtlCol="0">
            <a:spAutoFit/>
          </a:bodyPr>
          <a:lstStyle/>
          <a:p>
            <a:r>
              <a:rPr lang="en-US" altLang="ja-JP" dirty="0"/>
              <a:t>Secondary</a:t>
            </a:r>
            <a:r>
              <a:rPr kumimoji="1" lang="en-US" altLang="ja-JP" dirty="0"/>
              <a:t> mass of GW190521</a:t>
            </a:r>
            <a:endParaRPr kumimoji="1" lang="ja-JP" altLang="en-US" dirty="0"/>
          </a:p>
        </p:txBody>
      </p:sp>
    </p:spTree>
    <p:extLst>
      <p:ext uri="{BB962C8B-B14F-4D97-AF65-F5344CB8AC3E}">
        <p14:creationId xmlns:p14="http://schemas.microsoft.com/office/powerpoint/2010/main" val="247554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C5C2212-2E99-48B3-B6A9-966C1F3CEB19}"/>
              </a:ext>
            </a:extLst>
          </p:cNvPr>
          <p:cNvSpPr>
            <a:spLocks noGrp="1"/>
          </p:cNvSpPr>
          <p:nvPr>
            <p:ph type="title"/>
          </p:nvPr>
        </p:nvSpPr>
        <p:spPr/>
        <p:txBody>
          <a:bodyPr/>
          <a:lstStyle/>
          <a:p>
            <a:r>
              <a:rPr lang="en-US" altLang="ja-JP" dirty="0"/>
              <a:t>Event rate</a:t>
            </a:r>
            <a:endParaRPr kumimoji="1" lang="ja-JP" altLang="en-US" dirty="0"/>
          </a:p>
        </p:txBody>
      </p:sp>
      <p:sp>
        <p:nvSpPr>
          <p:cNvPr id="3" name="コンテンツ プレースホルダー 2">
            <a:extLst>
              <a:ext uri="{FF2B5EF4-FFF2-40B4-BE49-F238E27FC236}">
                <a16:creationId xmlns:a16="http://schemas.microsoft.com/office/drawing/2014/main" xmlns="" id="{2A3570E4-26B5-47CD-A52D-45B662EF1477}"/>
              </a:ext>
            </a:extLst>
          </p:cNvPr>
          <p:cNvSpPr>
            <a:spLocks noGrp="1"/>
          </p:cNvSpPr>
          <p:nvPr>
            <p:ph idx="1"/>
          </p:nvPr>
        </p:nvSpPr>
        <p:spPr/>
        <p:txBody>
          <a:bodyPr>
            <a:normAutofit/>
          </a:bodyPr>
          <a:lstStyle/>
          <a:p>
            <a:r>
              <a:rPr kumimoji="1" lang="en-US" altLang="ja-JP" sz="3600" dirty="0"/>
              <a:t>0.13 /</a:t>
            </a:r>
            <a:r>
              <a:rPr kumimoji="1" lang="en-US" altLang="ja-JP" sz="3600" dirty="0" err="1"/>
              <a:t>yr</a:t>
            </a:r>
            <a:r>
              <a:rPr kumimoji="1" lang="en-US" altLang="ja-JP" sz="3600" dirty="0"/>
              <a:t>/Gpc</a:t>
            </a:r>
            <a:r>
              <a:rPr kumimoji="1" lang="en-US" altLang="ja-JP" sz="3600" baseline="30000" dirty="0"/>
              <a:t>3</a:t>
            </a:r>
            <a:r>
              <a:rPr kumimoji="1" lang="en-US" altLang="ja-JP" sz="3600" dirty="0"/>
              <a:t> for PPISN model</a:t>
            </a:r>
          </a:p>
          <a:p>
            <a:r>
              <a:rPr kumimoji="1" lang="en-US" altLang="ja-JP" sz="3600" dirty="0"/>
              <a:t>0.66 /</a:t>
            </a:r>
            <a:r>
              <a:rPr kumimoji="1" lang="en-US" altLang="ja-JP" sz="3600" dirty="0" err="1"/>
              <a:t>yr</a:t>
            </a:r>
            <a:r>
              <a:rPr kumimoji="1" lang="en-US" altLang="ja-JP" sz="3600" dirty="0"/>
              <a:t>/Gpc</a:t>
            </a:r>
            <a:r>
              <a:rPr kumimoji="1" lang="en-US" altLang="ja-JP" sz="3600" baseline="30000" dirty="0"/>
              <a:t>3</a:t>
            </a:r>
            <a:r>
              <a:rPr kumimoji="1" lang="en-US" altLang="ja-JP" sz="3600" dirty="0"/>
              <a:t> for no PPISN model</a:t>
            </a:r>
          </a:p>
          <a:p>
            <a:endParaRPr lang="en-US" altLang="ja-JP" sz="3600" dirty="0"/>
          </a:p>
          <a:p>
            <a:endParaRPr kumimoji="1" lang="en-US" altLang="ja-JP" sz="3600" dirty="0"/>
          </a:p>
          <a:p>
            <a:r>
              <a:rPr lang="en-US" altLang="ja-JP" sz="3600" dirty="0"/>
              <a:t>Detection rate of GW190521 is 0.02--0.43 /</a:t>
            </a:r>
            <a:r>
              <a:rPr lang="en-US" altLang="ja-JP" sz="3600" dirty="0" err="1"/>
              <a:t>yr</a:t>
            </a:r>
            <a:r>
              <a:rPr lang="en-US" altLang="ja-JP" sz="3600" dirty="0"/>
              <a:t>/Gpc</a:t>
            </a:r>
            <a:r>
              <a:rPr lang="en-US" altLang="ja-JP" sz="3600" baseline="30000" dirty="0"/>
              <a:t>3</a:t>
            </a:r>
            <a:endParaRPr kumimoji="1" lang="ja-JP" altLang="en-US" sz="3600" baseline="30000" dirty="0"/>
          </a:p>
        </p:txBody>
      </p:sp>
    </p:spTree>
    <p:extLst>
      <p:ext uri="{BB962C8B-B14F-4D97-AF65-F5344CB8AC3E}">
        <p14:creationId xmlns:p14="http://schemas.microsoft.com/office/powerpoint/2010/main" val="2511645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ED9D8D4-D6D5-4547-BB6F-B1B59AD24E34}"/>
              </a:ext>
            </a:extLst>
          </p:cNvPr>
          <p:cNvSpPr>
            <a:spLocks noGrp="1"/>
          </p:cNvSpPr>
          <p:nvPr>
            <p:ph type="title"/>
          </p:nvPr>
        </p:nvSpPr>
        <p:spPr/>
        <p:txBody>
          <a:bodyPr/>
          <a:lstStyle/>
          <a:p>
            <a:r>
              <a:rPr kumimoji="1" lang="en-US" altLang="ja-JP" dirty="0"/>
              <a:t>GW190521-like BBHs formation pass of </a:t>
            </a:r>
            <a:r>
              <a:rPr kumimoji="1" lang="en-US" altLang="ja-JP" dirty="0" err="1"/>
              <a:t>PopIII</a:t>
            </a:r>
            <a:endParaRPr kumimoji="1" lang="ja-JP" altLang="en-US" dirty="0"/>
          </a:p>
        </p:txBody>
      </p:sp>
      <p:sp>
        <p:nvSpPr>
          <p:cNvPr id="3" name="コンテンツ プレースホルダー 2">
            <a:extLst>
              <a:ext uri="{FF2B5EF4-FFF2-40B4-BE49-F238E27FC236}">
                <a16:creationId xmlns:a16="http://schemas.microsoft.com/office/drawing/2014/main" xmlns="" id="{8195E599-AB70-4E33-AB5C-1AEBBB306012}"/>
              </a:ext>
            </a:extLst>
          </p:cNvPr>
          <p:cNvSpPr>
            <a:spLocks noGrp="1"/>
          </p:cNvSpPr>
          <p:nvPr>
            <p:ph idx="1"/>
          </p:nvPr>
        </p:nvSpPr>
        <p:spPr/>
        <p:txBody>
          <a:bodyPr>
            <a:normAutofit/>
          </a:bodyPr>
          <a:lstStyle/>
          <a:p>
            <a:r>
              <a:rPr lang="en-US" altLang="ja-JP" sz="4000" dirty="0"/>
              <a:t>GW190521 mass is consistent with GW190521 for no PPISN, and PPISN models</a:t>
            </a:r>
          </a:p>
          <a:p>
            <a:r>
              <a:rPr kumimoji="1" lang="en-US" altLang="ja-JP" sz="4000" dirty="0"/>
              <a:t>Event rate 0.13-0.66 /</a:t>
            </a:r>
            <a:r>
              <a:rPr kumimoji="1" lang="en-US" altLang="ja-JP" sz="4000" dirty="0" err="1"/>
              <a:t>yr</a:t>
            </a:r>
            <a:r>
              <a:rPr kumimoji="1" lang="en-US" altLang="ja-JP" sz="4000" dirty="0"/>
              <a:t>/Gpc3 is consistent with observational event rate 0.02--0.43 /</a:t>
            </a:r>
            <a:r>
              <a:rPr kumimoji="1" lang="en-US" altLang="ja-JP" sz="4000" dirty="0" err="1"/>
              <a:t>yr</a:t>
            </a:r>
            <a:r>
              <a:rPr kumimoji="1" lang="en-US" altLang="ja-JP" sz="4000" dirty="0"/>
              <a:t>/Gpc3</a:t>
            </a:r>
            <a:endParaRPr kumimoji="1" lang="ja-JP" altLang="en-US" sz="4000" dirty="0"/>
          </a:p>
        </p:txBody>
      </p:sp>
    </p:spTree>
    <p:extLst>
      <p:ext uri="{BB962C8B-B14F-4D97-AF65-F5344CB8AC3E}">
        <p14:creationId xmlns:p14="http://schemas.microsoft.com/office/powerpoint/2010/main" val="1186041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summary</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152400" y="1825624"/>
                <a:ext cx="12039600" cy="5032375"/>
              </a:xfrm>
            </p:spPr>
            <p:txBody>
              <a:bodyPr>
                <a:normAutofit/>
              </a:bodyPr>
              <a:lstStyle/>
              <a:p>
                <a:r>
                  <a:rPr kumimoji="1" lang="en-US" altLang="ja-JP" sz="3200" dirty="0"/>
                  <a:t>7 out of 10 BBHs are massive BHs (30Msun+30Msun) in O1+O2 results</a:t>
                </a:r>
              </a:p>
              <a:p>
                <a:r>
                  <a:rPr kumimoji="1" lang="en-US" altLang="ja-JP" sz="3200" dirty="0"/>
                  <a:t>Pop III binaries tend to become </a:t>
                </a:r>
                <a:r>
                  <a:rPr kumimoji="1" lang="en-US" altLang="ja-JP" sz="3200" b="1" dirty="0"/>
                  <a:t>30Msun+30Msun BH-BH</a:t>
                </a:r>
              </a:p>
              <a:p>
                <a:r>
                  <a:rPr lang="en-US" altLang="ja-JP" sz="3600" b="1" dirty="0">
                    <a:solidFill>
                      <a:prstClr val="black"/>
                    </a:solidFill>
                  </a:rPr>
                  <a:t>Pop III BBH merger rate density at present day.</a:t>
                </a:r>
              </a:p>
              <a:p>
                <a:pPr marL="0" indent="0">
                  <a:buNone/>
                </a:pPr>
                <a:r>
                  <a:rPr lang="en-US" altLang="ja-JP" sz="3600" b="1" dirty="0">
                    <a:solidFill>
                      <a:prstClr val="black"/>
                    </a:solidFill>
                  </a:rPr>
                  <a:t>      </a:t>
                </a:r>
                <a:r>
                  <a:rPr lang="en-US" altLang="ja-JP" sz="3200" b="1" dirty="0">
                    <a:solidFill>
                      <a:srgbClr val="FF0000"/>
                    </a:solidFill>
                  </a:rPr>
                  <a:t>R</a:t>
                </a:r>
                <a:r>
                  <a:rPr lang="ja-JP" altLang="en-US" sz="3200" b="1" dirty="0">
                    <a:solidFill>
                      <a:srgbClr val="FF0000"/>
                    </a:solidFill>
                  </a:rPr>
                  <a:t>～</a:t>
                </a:r>
                <a:r>
                  <a:rPr lang="en-US" altLang="ja-JP" sz="3200" b="1" dirty="0">
                    <a:solidFill>
                      <a:srgbClr val="FF0000"/>
                    </a:solidFill>
                  </a:rPr>
                  <a:t>25 (</a:t>
                </a:r>
                <a14:m>
                  <m:oMath xmlns:m="http://schemas.openxmlformats.org/officeDocument/2006/math">
                    <m:box>
                      <m:boxPr>
                        <m:ctrlPr>
                          <a:rPr lang="en-US" altLang="ja-JP" sz="3200" b="1" i="1">
                            <a:solidFill>
                              <a:srgbClr val="FF0000"/>
                            </a:solidFill>
                            <a:latin typeface="Cambria Math" panose="02040503050406030204" pitchFamily="18" charset="0"/>
                          </a:rPr>
                        </m:ctrlPr>
                      </m:boxPr>
                      <m:e>
                        <m:f>
                          <m:fPr>
                            <m:ctrlPr>
                              <a:rPr lang="en-US" altLang="ja-JP" sz="3200" b="1" i="1">
                                <a:solidFill>
                                  <a:srgbClr val="FF0000"/>
                                </a:solidFill>
                                <a:latin typeface="Cambria Math" panose="02040503050406030204" pitchFamily="18" charset="0"/>
                              </a:rPr>
                            </m:ctrlPr>
                          </m:fPr>
                          <m:num>
                            <m:sSub>
                              <m:sSubPr>
                                <m:ctrlPr>
                                  <a:rPr lang="en-US" altLang="ja-JP" sz="3200" b="1" i="1">
                                    <a:solidFill>
                                      <a:srgbClr val="FF0000"/>
                                    </a:solidFill>
                                    <a:latin typeface="Cambria Math" panose="02040503050406030204" pitchFamily="18" charset="0"/>
                                  </a:rPr>
                                </m:ctrlPr>
                              </m:sSubPr>
                              <m:e>
                                <m:r>
                                  <a:rPr lang="en-US" altLang="ja-JP" sz="3200" b="1" i="1">
                                    <a:solidFill>
                                      <a:srgbClr val="FF0000"/>
                                    </a:solidFill>
                                    <a:latin typeface="Cambria Math" panose="02040503050406030204" pitchFamily="18" charset="0"/>
                                  </a:rPr>
                                  <m:t>𝑺𝑭𝑹</m:t>
                                </m:r>
                              </m:e>
                              <m:sub>
                                <m:r>
                                  <a:rPr lang="en-US" altLang="ja-JP" sz="3200" b="1" i="1">
                                    <a:solidFill>
                                      <a:srgbClr val="FF0000"/>
                                    </a:solidFill>
                                    <a:latin typeface="Cambria Math" panose="02040503050406030204" pitchFamily="18" charset="0"/>
                                  </a:rPr>
                                  <m:t>𝒑𝒆𝒂𝒌</m:t>
                                </m:r>
                              </m:sub>
                            </m:sSub>
                          </m:num>
                          <m:den>
                            <m:sSup>
                              <m:sSupPr>
                                <m:ctrlPr>
                                  <a:rPr lang="en-US" altLang="ja-JP" sz="3200" b="1" i="1">
                                    <a:solidFill>
                                      <a:srgbClr val="FF0000"/>
                                    </a:solidFill>
                                    <a:latin typeface="Cambria Math" panose="02040503050406030204" pitchFamily="18" charset="0"/>
                                  </a:rPr>
                                </m:ctrlPr>
                              </m:sSupPr>
                              <m:e>
                                <m:r>
                                  <a:rPr lang="en-US" altLang="ja-JP" sz="3200" b="1" i="1">
                                    <a:solidFill>
                                      <a:srgbClr val="FF0000"/>
                                    </a:solidFill>
                                    <a:latin typeface="Cambria Math" panose="02040503050406030204" pitchFamily="18" charset="0"/>
                                  </a:rPr>
                                  <m:t>𝟏𝟎</m:t>
                                </m:r>
                              </m:e>
                              <m:sup>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𝟐</m:t>
                                </m:r>
                                <m:r>
                                  <a:rPr lang="en-US" altLang="ja-JP" sz="3200" b="1" i="1">
                                    <a:solidFill>
                                      <a:srgbClr val="FF0000"/>
                                    </a:solidFill>
                                    <a:latin typeface="Cambria Math" panose="02040503050406030204" pitchFamily="18" charset="0"/>
                                  </a:rPr>
                                  <m:t>.</m:t>
                                </m:r>
                                <m:r>
                                  <a:rPr lang="en-US" altLang="ja-JP" sz="3200" b="1" i="1">
                                    <a:solidFill>
                                      <a:srgbClr val="FF0000"/>
                                    </a:solidFill>
                                    <a:latin typeface="Cambria Math" panose="02040503050406030204" pitchFamily="18" charset="0"/>
                                  </a:rPr>
                                  <m:t>𝟓</m:t>
                                </m:r>
                              </m:sup>
                            </m:sSup>
                          </m:den>
                        </m:f>
                      </m:e>
                    </m:box>
                  </m:oMath>
                </a14:m>
                <a:r>
                  <a:rPr lang="en-US" altLang="ja-JP" sz="3200" b="1" dirty="0">
                    <a:solidFill>
                      <a:srgbClr val="FF0000"/>
                    </a:solidFill>
                  </a:rPr>
                  <a:t>)(</a:t>
                </a:r>
                <a14:m>
                  <m:oMath xmlns:m="http://schemas.openxmlformats.org/officeDocument/2006/math">
                    <m:f>
                      <m:fPr>
                        <m:ctrlPr>
                          <a:rPr lang="en-US" altLang="ja-JP" sz="3200" b="1" i="1" dirty="0">
                            <a:solidFill>
                              <a:srgbClr val="FF0000"/>
                            </a:solidFill>
                            <a:latin typeface="Cambria Math" panose="02040503050406030204" pitchFamily="18" charset="0"/>
                          </a:rPr>
                        </m:ctrlPr>
                      </m:fPr>
                      <m:num>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𝟏</m:t>
                        </m:r>
                        <m:r>
                          <a:rPr lang="en-US" altLang="ja-JP" sz="3200" b="1" i="1" dirty="0">
                            <a:solidFill>
                              <a:srgbClr val="FF0000"/>
                            </a:solidFill>
                            <a:latin typeface="Cambria Math" panose="02040503050406030204" pitchFamily="18" charset="0"/>
                          </a:rPr>
                          <m:t>+</m:t>
                        </m:r>
                        <m:sSub>
                          <m:sSubPr>
                            <m:ctrlPr>
                              <a:rPr lang="en-US" altLang="ja-JP" sz="3200" b="1" i="1" dirty="0">
                                <a:solidFill>
                                  <a:srgbClr val="FF0000"/>
                                </a:solidFill>
                                <a:latin typeface="Cambria Math" panose="02040503050406030204" pitchFamily="18" charset="0"/>
                              </a:rPr>
                            </m:ctrlPr>
                          </m:sSubPr>
                          <m:e>
                            <m:r>
                              <a:rPr lang="en-US" altLang="ja-JP" sz="3200" b="1" i="1" dirty="0">
                                <a:solidFill>
                                  <a:srgbClr val="FF0000"/>
                                </a:solidFill>
                                <a:latin typeface="Cambria Math" panose="02040503050406030204" pitchFamily="18" charset="0"/>
                              </a:rPr>
                              <m:t>𝒇</m:t>
                            </m:r>
                          </m:e>
                          <m:sub>
                            <m:r>
                              <a:rPr lang="en-US" altLang="ja-JP" sz="3200" b="1" i="1" dirty="0">
                                <a:solidFill>
                                  <a:srgbClr val="FF0000"/>
                                </a:solidFill>
                                <a:latin typeface="Cambria Math" panose="02040503050406030204" pitchFamily="18" charset="0"/>
                              </a:rPr>
                              <m:t>𝒃</m:t>
                            </m:r>
                          </m:sub>
                        </m:sSub>
                        <m:r>
                          <a:rPr lang="en-US" altLang="ja-JP" sz="3200" b="1" i="1" dirty="0">
                            <a:solidFill>
                              <a:srgbClr val="FF0000"/>
                            </a:solidFill>
                            <a:latin typeface="Cambria Math" panose="02040503050406030204" pitchFamily="18" charset="0"/>
                          </a:rPr>
                          <m:t>)</m:t>
                        </m:r>
                      </m:num>
                      <m:den>
                        <m:r>
                          <a:rPr lang="en-US" altLang="ja-JP" sz="3200" b="1" i="1" dirty="0">
                            <a:solidFill>
                              <a:srgbClr val="FF0000"/>
                            </a:solidFill>
                            <a:latin typeface="Cambria Math" panose="02040503050406030204" pitchFamily="18" charset="0"/>
                          </a:rPr>
                          <m:t>𝟎</m:t>
                        </m:r>
                        <m:r>
                          <a:rPr lang="en-US" altLang="ja-JP" sz="3200" b="1" i="1" dirty="0">
                            <a:solidFill>
                              <a:srgbClr val="FF0000"/>
                            </a:solidFill>
                            <a:latin typeface="Cambria Math" panose="02040503050406030204" pitchFamily="18" charset="0"/>
                          </a:rPr>
                          <m:t>.</m:t>
                        </m:r>
                        <m:r>
                          <a:rPr lang="en-US" altLang="ja-JP" sz="3200" b="1" i="1" dirty="0">
                            <a:solidFill>
                              <a:srgbClr val="FF0000"/>
                            </a:solidFill>
                            <a:latin typeface="Cambria Math" panose="02040503050406030204" pitchFamily="18" charset="0"/>
                          </a:rPr>
                          <m:t>𝟑𝟑</m:t>
                        </m:r>
                      </m:den>
                    </m:f>
                  </m:oMath>
                </a14:m>
                <a:r>
                  <a:rPr lang="en-US" altLang="ja-JP" sz="3200" b="1" dirty="0">
                    <a:solidFill>
                      <a:srgbClr val="FF0000"/>
                    </a:solidFill>
                  </a:rPr>
                  <a:t>) </a:t>
                </a:r>
                <a:r>
                  <a:rPr lang="en-US" altLang="ja-JP" sz="3200" b="1" dirty="0" err="1">
                    <a:solidFill>
                      <a:srgbClr val="FF0000"/>
                    </a:solidFill>
                  </a:rPr>
                  <a:t>Err</a:t>
                </a:r>
                <a:r>
                  <a:rPr lang="en-US" altLang="ja-JP" sz="3200" b="1" baseline="-25000" dirty="0" err="1">
                    <a:solidFill>
                      <a:srgbClr val="FF0000"/>
                    </a:solidFill>
                  </a:rPr>
                  <a:t>sys</a:t>
                </a:r>
                <a:r>
                  <a:rPr lang="en-US" altLang="ja-JP" sz="3200" b="1" baseline="-25000" dirty="0">
                    <a:solidFill>
                      <a:srgbClr val="FF0000"/>
                    </a:solidFill>
                  </a:rPr>
                  <a:t> </a:t>
                </a:r>
                <a:r>
                  <a:rPr lang="en-US" altLang="ja-JP" sz="3200" b="1" dirty="0">
                    <a:solidFill>
                      <a:srgbClr val="FF0000"/>
                    </a:solidFill>
                  </a:rPr>
                  <a:t>[yr</a:t>
                </a:r>
                <a:r>
                  <a:rPr lang="en-US" altLang="ja-JP" sz="3200" b="1" baseline="30000" dirty="0">
                    <a:solidFill>
                      <a:srgbClr val="FF0000"/>
                    </a:solidFill>
                  </a:rPr>
                  <a:t>-1</a:t>
                </a:r>
                <a:r>
                  <a:rPr lang="en-US" altLang="ja-JP" sz="3200" b="1" dirty="0">
                    <a:solidFill>
                      <a:srgbClr val="FF0000"/>
                    </a:solidFill>
                  </a:rPr>
                  <a:t> Gpc</a:t>
                </a:r>
                <a:r>
                  <a:rPr lang="en-US" altLang="ja-JP" sz="3200" b="1" baseline="30000" dirty="0">
                    <a:solidFill>
                      <a:srgbClr val="FF0000"/>
                    </a:solidFill>
                  </a:rPr>
                  <a:t>-3</a:t>
                </a:r>
                <a:r>
                  <a:rPr lang="en-US" altLang="ja-JP" sz="3200" b="1" dirty="0">
                    <a:solidFill>
                      <a:srgbClr val="FF0000"/>
                    </a:solidFill>
                  </a:rPr>
                  <a:t>]</a:t>
                </a:r>
                <a:endParaRPr lang="en-US" altLang="ja-JP" sz="3200" dirty="0">
                  <a:solidFill>
                    <a:prstClr val="black"/>
                  </a:solidFill>
                </a:endParaRPr>
              </a:p>
              <a:p>
                <a:r>
                  <a:rPr kumimoji="1" lang="en-US" altLang="ja-JP" sz="3200" dirty="0">
                    <a:solidFill>
                      <a:prstClr val="black"/>
                    </a:solidFill>
                  </a:rPr>
                  <a:t>The mass distribution or the redshift dependence might distinguish Pop III from Pop I,II.</a:t>
                </a:r>
              </a:p>
              <a:p>
                <a:r>
                  <a:rPr lang="en-US" altLang="ja-JP" sz="3200" dirty="0">
                    <a:solidFill>
                      <a:prstClr val="black"/>
                    </a:solidFill>
                  </a:rPr>
                  <a:t>Pop III also explain the extraordinary BBH in O3 result</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152400" y="1825624"/>
                <a:ext cx="12039600" cy="5032375"/>
              </a:xfrm>
              <a:blipFill>
                <a:blip r:embed="rId3"/>
                <a:stretch>
                  <a:fillRect l="-1367" t="-2542" r="-810"/>
                </a:stretch>
              </a:blipFill>
            </p:spPr>
            <p:txBody>
              <a:bodyPr/>
              <a:lstStyle/>
              <a:p>
                <a:r>
                  <a:rPr lang="ja-JP" altLang="en-US">
                    <a:noFill/>
                  </a:rPr>
                  <a:t> </a:t>
                </a:r>
              </a:p>
            </p:txBody>
          </p:sp>
        </mc:Fallback>
      </mc:AlternateContent>
      <p:pic>
        <p:nvPicPr>
          <p:cNvPr id="30" name="図 29">
            <a:extLst>
              <a:ext uri="{FF2B5EF4-FFF2-40B4-BE49-F238E27FC236}">
                <a16:creationId xmlns:a16="http://schemas.microsoft.com/office/drawing/2014/main" xmlns="" id="{B640F2CE-4D0B-4F5F-BBC6-AF42DE1031EA}"/>
              </a:ext>
            </a:extLst>
          </p:cNvPr>
          <p:cNvPicPr>
            <a:picLocks noChangeAspect="1"/>
          </p:cNvPicPr>
          <p:nvPr/>
        </p:nvPicPr>
        <p:blipFill>
          <a:blip r:embed="rId4"/>
          <a:stretch>
            <a:fillRect/>
          </a:stretch>
        </p:blipFill>
        <p:spPr>
          <a:xfrm>
            <a:off x="1523790" y="1314521"/>
            <a:ext cx="2990850" cy="3810000"/>
          </a:xfrm>
          <a:prstGeom prst="rect">
            <a:avLst/>
          </a:prstGeom>
        </p:spPr>
      </p:pic>
      <p:pic>
        <p:nvPicPr>
          <p:cNvPr id="31" name="図 30" descr="爬虫類, 恐竜, 動物 が含まれている画像&#10;&#10;自動的に生成された説明">
            <a:extLst>
              <a:ext uri="{FF2B5EF4-FFF2-40B4-BE49-F238E27FC236}">
                <a16:creationId xmlns:a16="http://schemas.microsoft.com/office/drawing/2014/main" xmlns="" id="{4B7B0D99-2E46-400E-BB3B-7F5EEE86E7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3863" y="557940"/>
            <a:ext cx="7620000" cy="5181600"/>
          </a:xfrm>
          <a:prstGeom prst="rect">
            <a:avLst/>
          </a:prstGeom>
        </p:spPr>
      </p:pic>
      <p:sp>
        <p:nvSpPr>
          <p:cNvPr id="32" name="テキスト ボックス 31">
            <a:extLst>
              <a:ext uri="{FF2B5EF4-FFF2-40B4-BE49-F238E27FC236}">
                <a16:creationId xmlns:a16="http://schemas.microsoft.com/office/drawing/2014/main" xmlns="" id="{1AFBE131-56BC-4F7A-BF41-65348AA605E6}"/>
              </a:ext>
            </a:extLst>
          </p:cNvPr>
          <p:cNvSpPr txBox="1"/>
          <p:nvPr/>
        </p:nvSpPr>
        <p:spPr>
          <a:xfrm>
            <a:off x="2060917" y="4341811"/>
            <a:ext cx="8391713" cy="707886"/>
          </a:xfrm>
          <a:prstGeom prst="rect">
            <a:avLst/>
          </a:prstGeom>
          <a:noFill/>
        </p:spPr>
        <p:txBody>
          <a:bodyPr wrap="square" rtlCol="0">
            <a:spAutoFit/>
          </a:bodyPr>
          <a:lstStyle/>
          <a:p>
            <a:r>
              <a:rPr kumimoji="1" lang="en-US" altLang="ja-JP" sz="4000" dirty="0">
                <a:solidFill>
                  <a:srgbClr val="FF0000"/>
                </a:solidFill>
                <a:highlight>
                  <a:srgbClr val="FFFF00"/>
                </a:highlight>
              </a:rPr>
              <a:t>Massive BBHs = the fossil of Pop III ?</a:t>
            </a:r>
            <a:endParaRPr kumimoji="1" lang="ja-JP" altLang="en-US" sz="4000" dirty="0">
              <a:solidFill>
                <a:srgbClr val="FF0000"/>
              </a:solidFill>
              <a:highlight>
                <a:srgbClr val="FFFF00"/>
              </a:highlight>
            </a:endParaRPr>
          </a:p>
        </p:txBody>
      </p:sp>
    </p:spTree>
    <p:extLst>
      <p:ext uri="{BB962C8B-B14F-4D97-AF65-F5344CB8AC3E}">
        <p14:creationId xmlns:p14="http://schemas.microsoft.com/office/powerpoint/2010/main" val="222034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82C23D3-4706-4E00-9147-2CB9B2AEA0FD}"/>
              </a:ext>
            </a:extLst>
          </p:cNvPr>
          <p:cNvSpPr>
            <a:spLocks noGrp="1"/>
          </p:cNvSpPr>
          <p:nvPr>
            <p:ph type="title"/>
          </p:nvPr>
        </p:nvSpPr>
        <p:spPr/>
        <p:txBody>
          <a:bodyPr/>
          <a:lstStyle/>
          <a:p>
            <a:endParaRPr kumimoji="1" lang="ja-JP" altLang="en-US"/>
          </a:p>
        </p:txBody>
      </p:sp>
      <p:pic>
        <p:nvPicPr>
          <p:cNvPr id="8" name="コンテンツ プレースホルダー 7" descr="グラフ&#10;&#10;自動的に生成された説明">
            <a:extLst>
              <a:ext uri="{FF2B5EF4-FFF2-40B4-BE49-F238E27FC236}">
                <a16:creationId xmlns:a16="http://schemas.microsoft.com/office/drawing/2014/main" xmlns="" id="{9BCDADF5-F6F5-428F-80E3-270AAD84E69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351" y="66272"/>
            <a:ext cx="9315448" cy="6984591"/>
          </a:xfrm>
        </p:spPr>
      </p:pic>
      <p:sp>
        <p:nvSpPr>
          <p:cNvPr id="5" name="テキスト ボックス 4">
            <a:extLst>
              <a:ext uri="{FF2B5EF4-FFF2-40B4-BE49-F238E27FC236}">
                <a16:creationId xmlns:a16="http://schemas.microsoft.com/office/drawing/2014/main" xmlns="" id="{3CE3CFAC-7DBE-405E-9972-C1222A281FB9}"/>
              </a:ext>
            </a:extLst>
          </p:cNvPr>
          <p:cNvSpPr txBox="1"/>
          <p:nvPr/>
        </p:nvSpPr>
        <p:spPr>
          <a:xfrm>
            <a:off x="9271656" y="365125"/>
            <a:ext cx="2608918" cy="369332"/>
          </a:xfrm>
          <a:prstGeom prst="rect">
            <a:avLst/>
          </a:prstGeom>
          <a:noFill/>
        </p:spPr>
        <p:txBody>
          <a:bodyPr wrap="square" rtlCol="0">
            <a:spAutoFit/>
          </a:bodyPr>
          <a:lstStyle/>
          <a:p>
            <a:r>
              <a:rPr kumimoji="1" lang="en-US" altLang="ja-JP" dirty="0"/>
              <a:t>Until April 2020</a:t>
            </a:r>
            <a:endParaRPr kumimoji="1" lang="ja-JP" altLang="en-US" dirty="0"/>
          </a:p>
        </p:txBody>
      </p:sp>
      <p:sp>
        <p:nvSpPr>
          <p:cNvPr id="6" name="テキスト ボックス 5">
            <a:extLst>
              <a:ext uri="{FF2B5EF4-FFF2-40B4-BE49-F238E27FC236}">
                <a16:creationId xmlns:a16="http://schemas.microsoft.com/office/drawing/2014/main" xmlns="" id="{4F09A39C-AA65-41AC-8384-5CA2AE796443}"/>
              </a:ext>
            </a:extLst>
          </p:cNvPr>
          <p:cNvSpPr txBox="1"/>
          <p:nvPr/>
        </p:nvSpPr>
        <p:spPr>
          <a:xfrm>
            <a:off x="10031895" y="5665569"/>
            <a:ext cx="1994452" cy="646331"/>
          </a:xfrm>
          <a:prstGeom prst="rect">
            <a:avLst/>
          </a:prstGeom>
          <a:noFill/>
        </p:spPr>
        <p:txBody>
          <a:bodyPr wrap="square" rtlCol="0">
            <a:spAutoFit/>
          </a:bodyPr>
          <a:lstStyle/>
          <a:p>
            <a:r>
              <a:rPr lang="en-US" altLang="ja-JP" dirty="0">
                <a:solidFill>
                  <a:schemeClr val="bg1"/>
                </a:solidFill>
              </a:rPr>
              <a:t>From Dr. Ben Farr’s slide</a:t>
            </a:r>
            <a:endParaRPr kumimoji="1" lang="ja-JP" altLang="en-US" dirty="0">
              <a:solidFill>
                <a:schemeClr val="bg1"/>
              </a:solidFill>
            </a:endParaRPr>
          </a:p>
        </p:txBody>
      </p:sp>
    </p:spTree>
    <p:extLst>
      <p:ext uri="{BB962C8B-B14F-4D97-AF65-F5344CB8AC3E}">
        <p14:creationId xmlns:p14="http://schemas.microsoft.com/office/powerpoint/2010/main" val="2236245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CC9AF6E-CC21-4AB2-A372-EF3AE2157422}"/>
              </a:ext>
            </a:extLst>
          </p:cNvPr>
          <p:cNvSpPr>
            <a:spLocks noGrp="1"/>
          </p:cNvSpPr>
          <p:nvPr>
            <p:ph type="title"/>
          </p:nvPr>
        </p:nvSpPr>
        <p:spPr>
          <a:xfrm>
            <a:off x="838200" y="-15110"/>
            <a:ext cx="10515600" cy="914939"/>
          </a:xfrm>
        </p:spPr>
        <p:txBody>
          <a:bodyPr>
            <a:normAutofit/>
          </a:bodyPr>
          <a:lstStyle/>
          <a:p>
            <a:r>
              <a:rPr kumimoji="1" lang="en-US" altLang="ja-JP" dirty="0"/>
              <a:t>Masses of GW events in O1+O2</a:t>
            </a:r>
            <a:endParaRPr kumimoji="1" lang="ja-JP" altLang="en-US" dirty="0"/>
          </a:p>
        </p:txBody>
      </p:sp>
      <p:sp>
        <p:nvSpPr>
          <p:cNvPr id="3" name="コンテンツ プレースホルダー 2">
            <a:extLst>
              <a:ext uri="{FF2B5EF4-FFF2-40B4-BE49-F238E27FC236}">
                <a16:creationId xmlns:a16="http://schemas.microsoft.com/office/drawing/2014/main" xmlns="" id="{501EF1C6-2AD9-4264-BF67-997A6400021D}"/>
              </a:ext>
            </a:extLst>
          </p:cNvPr>
          <p:cNvSpPr>
            <a:spLocks noGrp="1"/>
          </p:cNvSpPr>
          <p:nvPr>
            <p:ph idx="1"/>
          </p:nvPr>
        </p:nvSpPr>
        <p:spPr>
          <a:xfrm>
            <a:off x="686937" y="1157523"/>
            <a:ext cx="5945776" cy="5272184"/>
          </a:xfrm>
        </p:spPr>
        <p:txBody>
          <a:bodyPr>
            <a:normAutofit lnSpcReduction="10000"/>
          </a:bodyPr>
          <a:lstStyle/>
          <a:p>
            <a:r>
              <a:rPr kumimoji="1" lang="en-US" altLang="ja-JP" sz="3200" dirty="0"/>
              <a:t>GW events show that there are many massive BHs (</a:t>
            </a:r>
            <a:r>
              <a:rPr kumimoji="1" lang="ja-JP" altLang="en-US" sz="3200" dirty="0"/>
              <a:t>≳</a:t>
            </a:r>
            <a:r>
              <a:rPr kumimoji="1" lang="en-US" altLang="ja-JP" sz="3200" dirty="0"/>
              <a:t>30 </a:t>
            </a:r>
            <a:r>
              <a:rPr kumimoji="1" lang="en-US" altLang="ja-JP" sz="3200" dirty="0" err="1"/>
              <a:t>Msun</a:t>
            </a:r>
            <a:r>
              <a:rPr kumimoji="1" lang="en-US" altLang="ja-JP" sz="3200" dirty="0"/>
              <a:t>).</a:t>
            </a:r>
          </a:p>
          <a:p>
            <a:r>
              <a:rPr lang="en-US" altLang="ja-JP" sz="3200" dirty="0"/>
              <a:t>7/10 BBHs are massive BBHs in O1 and O2</a:t>
            </a:r>
            <a:endParaRPr kumimoji="1" lang="en-US" altLang="ja-JP" sz="3200" dirty="0"/>
          </a:p>
          <a:p>
            <a:pPr marL="0" indent="0">
              <a:buNone/>
            </a:pPr>
            <a:r>
              <a:rPr kumimoji="1" lang="en-US" altLang="ja-JP" sz="3200" dirty="0"/>
              <a:t> </a:t>
            </a:r>
          </a:p>
          <a:p>
            <a:r>
              <a:rPr lang="en-US" altLang="ja-JP" sz="3200" dirty="0"/>
              <a:t>On the other hand, the typical mass of BHs in X-ray binaries is ~10 </a:t>
            </a:r>
            <a:r>
              <a:rPr lang="en-US" altLang="ja-JP" sz="3200" dirty="0" err="1"/>
              <a:t>Msun</a:t>
            </a:r>
            <a:r>
              <a:rPr lang="en-US" altLang="ja-JP" sz="3200" dirty="0"/>
              <a:t>. </a:t>
            </a:r>
          </a:p>
          <a:p>
            <a:endParaRPr kumimoji="1" lang="en-US" altLang="ja-JP" sz="3200" dirty="0"/>
          </a:p>
          <a:p>
            <a:r>
              <a:rPr kumimoji="1" lang="en-US" altLang="ja-JP" sz="3200" dirty="0"/>
              <a:t>The origin of massi</a:t>
            </a:r>
            <a:r>
              <a:rPr lang="en-US" altLang="ja-JP" sz="3200" dirty="0"/>
              <a:t>ve BBHs is mystery </a:t>
            </a:r>
            <a:endParaRPr kumimoji="1" lang="ja-JP" altLang="en-US" sz="3200" dirty="0"/>
          </a:p>
        </p:txBody>
      </p:sp>
      <p:grpSp>
        <p:nvGrpSpPr>
          <p:cNvPr id="16" name="グループ化 15">
            <a:extLst>
              <a:ext uri="{FF2B5EF4-FFF2-40B4-BE49-F238E27FC236}">
                <a16:creationId xmlns:a16="http://schemas.microsoft.com/office/drawing/2014/main" xmlns="" id="{0750B2AA-205D-4F01-B55F-D61C5B451630}"/>
              </a:ext>
            </a:extLst>
          </p:cNvPr>
          <p:cNvGrpSpPr/>
          <p:nvPr/>
        </p:nvGrpSpPr>
        <p:grpSpPr>
          <a:xfrm>
            <a:off x="7124131" y="757451"/>
            <a:ext cx="4380932" cy="5664124"/>
            <a:chOff x="449950" y="428625"/>
            <a:chExt cx="4366361" cy="6252257"/>
          </a:xfrm>
        </p:grpSpPr>
        <p:pic>
          <p:nvPicPr>
            <p:cNvPr id="4" name="図 3">
              <a:extLst>
                <a:ext uri="{FF2B5EF4-FFF2-40B4-BE49-F238E27FC236}">
                  <a16:creationId xmlns:a16="http://schemas.microsoft.com/office/drawing/2014/main" xmlns="" id="{572414D7-B4DF-4E4B-85A7-B414ECC14E1A}"/>
                </a:ext>
              </a:extLst>
            </p:cNvPr>
            <p:cNvPicPr>
              <a:picLocks noChangeAspect="1"/>
            </p:cNvPicPr>
            <p:nvPr/>
          </p:nvPicPr>
          <p:blipFill>
            <a:blip r:embed="rId3"/>
            <a:stretch>
              <a:fillRect/>
            </a:stretch>
          </p:blipFill>
          <p:spPr>
            <a:xfrm>
              <a:off x="449950" y="428625"/>
              <a:ext cx="4366361" cy="6252257"/>
            </a:xfrm>
            <a:prstGeom prst="rect">
              <a:avLst/>
            </a:prstGeom>
          </p:spPr>
        </p:pic>
        <p:cxnSp>
          <p:nvCxnSpPr>
            <p:cNvPr id="6" name="直線コネクタ 5">
              <a:extLst>
                <a:ext uri="{FF2B5EF4-FFF2-40B4-BE49-F238E27FC236}">
                  <a16:creationId xmlns:a16="http://schemas.microsoft.com/office/drawing/2014/main" xmlns="" id="{0B35B6B6-80F0-4439-9EC1-A4993E570671}"/>
                </a:ext>
              </a:extLst>
            </p:cNvPr>
            <p:cNvCxnSpPr/>
            <p:nvPr/>
          </p:nvCxnSpPr>
          <p:spPr>
            <a:xfrm>
              <a:off x="2243138" y="1527484"/>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xmlns="" id="{CCA85240-3B07-416F-8751-B4AFCE01D1F4}"/>
                </a:ext>
              </a:extLst>
            </p:cNvPr>
            <p:cNvCxnSpPr/>
            <p:nvPr/>
          </p:nvCxnSpPr>
          <p:spPr>
            <a:xfrm>
              <a:off x="2231762" y="3051485"/>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直線コネクタ 10">
              <a:extLst>
                <a:ext uri="{FF2B5EF4-FFF2-40B4-BE49-F238E27FC236}">
                  <a16:creationId xmlns:a16="http://schemas.microsoft.com/office/drawing/2014/main" xmlns="" id="{C1A104E4-F254-4A57-AACF-2D1ADE013814}"/>
                </a:ext>
              </a:extLst>
            </p:cNvPr>
            <p:cNvCxnSpPr/>
            <p:nvPr/>
          </p:nvCxnSpPr>
          <p:spPr>
            <a:xfrm>
              <a:off x="2218114" y="4061426"/>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2" name="直線コネクタ 11">
              <a:extLst>
                <a:ext uri="{FF2B5EF4-FFF2-40B4-BE49-F238E27FC236}">
                  <a16:creationId xmlns:a16="http://schemas.microsoft.com/office/drawing/2014/main" xmlns="" id="{F44C5213-8AC4-4818-8F76-A8B46B5B0A47}"/>
                </a:ext>
              </a:extLst>
            </p:cNvPr>
            <p:cNvCxnSpPr/>
            <p:nvPr/>
          </p:nvCxnSpPr>
          <p:spPr>
            <a:xfrm>
              <a:off x="2190818" y="4518626"/>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3" name="直線コネクタ 12">
              <a:extLst>
                <a:ext uri="{FF2B5EF4-FFF2-40B4-BE49-F238E27FC236}">
                  <a16:creationId xmlns:a16="http://schemas.microsoft.com/office/drawing/2014/main" xmlns="" id="{139F3D53-F98E-4818-B42F-9C3B45AA2423}"/>
                </a:ext>
              </a:extLst>
            </p:cNvPr>
            <p:cNvCxnSpPr/>
            <p:nvPr/>
          </p:nvCxnSpPr>
          <p:spPr>
            <a:xfrm>
              <a:off x="2224938" y="5003125"/>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4" name="直線コネクタ 13">
              <a:extLst>
                <a:ext uri="{FF2B5EF4-FFF2-40B4-BE49-F238E27FC236}">
                  <a16:creationId xmlns:a16="http://schemas.microsoft.com/office/drawing/2014/main" xmlns="" id="{351F4272-8186-489B-8E9B-DC23A86D81E1}"/>
                </a:ext>
              </a:extLst>
            </p:cNvPr>
            <p:cNvCxnSpPr/>
            <p:nvPr/>
          </p:nvCxnSpPr>
          <p:spPr>
            <a:xfrm>
              <a:off x="2238586" y="5999410"/>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5" name="直線コネクタ 14">
              <a:extLst>
                <a:ext uri="{FF2B5EF4-FFF2-40B4-BE49-F238E27FC236}">
                  <a16:creationId xmlns:a16="http://schemas.microsoft.com/office/drawing/2014/main" xmlns="" id="{B0FAE77E-1448-4F69-B8D1-131A666FB543}"/>
                </a:ext>
              </a:extLst>
            </p:cNvPr>
            <p:cNvCxnSpPr/>
            <p:nvPr/>
          </p:nvCxnSpPr>
          <p:spPr>
            <a:xfrm>
              <a:off x="2259058" y="6470265"/>
              <a:ext cx="2293143" cy="0"/>
            </a:xfrm>
            <a:prstGeom prst="line">
              <a:avLst/>
            </a:prstGeom>
            <a:ln w="57150"/>
          </p:spPr>
          <p:style>
            <a:lnRef idx="1">
              <a:schemeClr val="accent2"/>
            </a:lnRef>
            <a:fillRef idx="0">
              <a:schemeClr val="accent2"/>
            </a:fillRef>
            <a:effectRef idx="0">
              <a:schemeClr val="accent2"/>
            </a:effectRef>
            <a:fontRef idx="minor">
              <a:schemeClr val="tx1"/>
            </a:fontRef>
          </p:style>
        </p:cxnSp>
      </p:grpSp>
      <p:sp>
        <p:nvSpPr>
          <p:cNvPr id="19" name="テキスト ボックス 18">
            <a:extLst>
              <a:ext uri="{FF2B5EF4-FFF2-40B4-BE49-F238E27FC236}">
                <a16:creationId xmlns:a16="http://schemas.microsoft.com/office/drawing/2014/main" xmlns="" id="{E29C3636-4CC5-4F6C-8F22-5BB9316A9051}"/>
              </a:ext>
            </a:extLst>
          </p:cNvPr>
          <p:cNvSpPr txBox="1"/>
          <p:nvPr/>
        </p:nvSpPr>
        <p:spPr>
          <a:xfrm>
            <a:off x="7559900" y="6429707"/>
            <a:ext cx="4470175" cy="369332"/>
          </a:xfrm>
          <a:prstGeom prst="rect">
            <a:avLst/>
          </a:prstGeom>
          <a:noFill/>
        </p:spPr>
        <p:txBody>
          <a:bodyPr wrap="square" rtlCol="0">
            <a:spAutoFit/>
          </a:bodyPr>
          <a:lstStyle/>
          <a:p>
            <a:r>
              <a:rPr kumimoji="1" lang="en-US" altLang="ja-JP" dirty="0"/>
              <a:t>The LIGO scientific collaboration 2018</a:t>
            </a:r>
            <a:endParaRPr kumimoji="1" lang="ja-JP" altLang="en-US" dirty="0"/>
          </a:p>
        </p:txBody>
      </p:sp>
    </p:spTree>
    <p:extLst>
      <p:ext uri="{BB962C8B-B14F-4D97-AF65-F5344CB8AC3E}">
        <p14:creationId xmlns:p14="http://schemas.microsoft.com/office/powerpoint/2010/main" val="323884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C9F9BFC-854C-402C-BEBB-9B37EBF6EBAF}"/>
              </a:ext>
            </a:extLst>
          </p:cNvPr>
          <p:cNvSpPr>
            <a:spLocks noGrp="1"/>
          </p:cNvSpPr>
          <p:nvPr>
            <p:ph type="title"/>
          </p:nvPr>
        </p:nvSpPr>
        <p:spPr>
          <a:xfrm>
            <a:off x="838200" y="60329"/>
            <a:ext cx="10515600" cy="1325563"/>
          </a:xfrm>
        </p:spPr>
        <p:txBody>
          <a:bodyPr/>
          <a:lstStyle/>
          <a:p>
            <a:pPr algn="ctr"/>
            <a:r>
              <a:rPr lang="en-US" altLang="ja-JP" dirty="0"/>
              <a:t>Extraordinary</a:t>
            </a:r>
            <a:r>
              <a:rPr kumimoji="1" lang="en-US" altLang="ja-JP" dirty="0"/>
              <a:t> BH events in O3 run </a:t>
            </a:r>
            <a:endParaRPr kumimoji="1" lang="ja-JP" altLang="en-US" dirty="0"/>
          </a:p>
        </p:txBody>
      </p:sp>
      <p:pic>
        <p:nvPicPr>
          <p:cNvPr id="11" name="コンテンツ プレースホルダー 10" descr="グラフィカル ユーザー インターフェイス, アプリケーション&#10;&#10;自動的に生成された説明">
            <a:extLst>
              <a:ext uri="{FF2B5EF4-FFF2-40B4-BE49-F238E27FC236}">
                <a16:creationId xmlns:a16="http://schemas.microsoft.com/office/drawing/2014/main" xmlns="" id="{B906B0E2-3593-48D2-811D-4C3BBAE729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93" y="1376363"/>
            <a:ext cx="3837636" cy="5421628"/>
          </a:xfrm>
        </p:spPr>
      </p:pic>
      <p:pic>
        <p:nvPicPr>
          <p:cNvPr id="7" name="図 6" descr="ダイアグラム, タイムライン&#10;&#10;自動的に生成された説明">
            <a:extLst>
              <a:ext uri="{FF2B5EF4-FFF2-40B4-BE49-F238E27FC236}">
                <a16:creationId xmlns:a16="http://schemas.microsoft.com/office/drawing/2014/main" xmlns="" id="{EF98CC15-459D-4573-86DB-48AB451BB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4812" y="1376363"/>
            <a:ext cx="3834417" cy="5421628"/>
          </a:xfrm>
          <a:prstGeom prst="rect">
            <a:avLst/>
          </a:prstGeom>
        </p:spPr>
      </p:pic>
      <p:pic>
        <p:nvPicPr>
          <p:cNvPr id="9" name="図 8" descr="ダイアグラム が含まれている画像&#10;&#10;自動的に生成された説明">
            <a:extLst>
              <a:ext uri="{FF2B5EF4-FFF2-40B4-BE49-F238E27FC236}">
                <a16:creationId xmlns:a16="http://schemas.microsoft.com/office/drawing/2014/main" xmlns="" id="{ACCDF9E6-B585-41FE-A519-C95B5D6D5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2011" y="1376362"/>
            <a:ext cx="3834417" cy="5421627"/>
          </a:xfrm>
          <a:prstGeom prst="rect">
            <a:avLst/>
          </a:prstGeom>
        </p:spPr>
      </p:pic>
    </p:spTree>
    <p:extLst>
      <p:ext uri="{BB962C8B-B14F-4D97-AF65-F5344CB8AC3E}">
        <p14:creationId xmlns:p14="http://schemas.microsoft.com/office/powerpoint/2010/main" val="235476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2B14CD2-482D-47DC-9504-08F6255EA920}"/>
              </a:ext>
            </a:extLst>
          </p:cNvPr>
          <p:cNvSpPr>
            <a:spLocks noGrp="1"/>
          </p:cNvSpPr>
          <p:nvPr>
            <p:ph type="title"/>
          </p:nvPr>
        </p:nvSpPr>
        <p:spPr/>
        <p:txBody>
          <a:bodyPr/>
          <a:lstStyle/>
          <a:p>
            <a:r>
              <a:rPr kumimoji="1" lang="en-US" altLang="ja-JP" dirty="0"/>
              <a:t>Topics</a:t>
            </a:r>
            <a:endParaRPr kumimoji="1" lang="ja-JP" altLang="en-US" dirty="0"/>
          </a:p>
        </p:txBody>
      </p:sp>
      <p:sp>
        <p:nvSpPr>
          <p:cNvPr id="3" name="コンテンツ プレースホルダー 2">
            <a:extLst>
              <a:ext uri="{FF2B5EF4-FFF2-40B4-BE49-F238E27FC236}">
                <a16:creationId xmlns:a16="http://schemas.microsoft.com/office/drawing/2014/main" xmlns="" id="{956B0E79-6112-4431-86A6-A71FB8E82ED3}"/>
              </a:ext>
            </a:extLst>
          </p:cNvPr>
          <p:cNvSpPr>
            <a:spLocks noGrp="1"/>
          </p:cNvSpPr>
          <p:nvPr>
            <p:ph idx="1"/>
          </p:nvPr>
        </p:nvSpPr>
        <p:spPr/>
        <p:txBody>
          <a:bodyPr>
            <a:normAutofit fontScale="92500" lnSpcReduction="10000"/>
          </a:bodyPr>
          <a:lstStyle/>
          <a:p>
            <a:r>
              <a:rPr kumimoji="1" lang="en-US" altLang="ja-JP" sz="4400" dirty="0"/>
              <a:t>Pop III stellar remnants as the origin of massive BH+BH (30Msun+30Msun)</a:t>
            </a:r>
          </a:p>
          <a:p>
            <a:pPr marL="0" indent="0">
              <a:buNone/>
            </a:pPr>
            <a:r>
              <a:rPr kumimoji="1" lang="en-US" altLang="ja-JP" sz="4400" dirty="0"/>
              <a:t> 1. Our prediction before GW150914</a:t>
            </a:r>
          </a:p>
          <a:p>
            <a:pPr marL="0" indent="0">
              <a:buNone/>
            </a:pPr>
            <a:r>
              <a:rPr kumimoji="1" lang="en-US" altLang="ja-JP" sz="4400" dirty="0"/>
              <a:t> 2. Recent studies of Pop III scenario</a:t>
            </a:r>
          </a:p>
          <a:p>
            <a:endParaRPr lang="en-US" altLang="ja-JP" sz="4400" dirty="0"/>
          </a:p>
          <a:p>
            <a:r>
              <a:rPr kumimoji="1" lang="en-US" altLang="ja-JP" sz="4400" dirty="0"/>
              <a:t>Formation pass of extraordinary BH event from Pop III (GW190521)</a:t>
            </a:r>
          </a:p>
          <a:p>
            <a:endParaRPr kumimoji="1" lang="ja-JP" altLang="en-US" dirty="0"/>
          </a:p>
        </p:txBody>
      </p:sp>
      <p:sp>
        <p:nvSpPr>
          <p:cNvPr id="4" name="正方形/長方形 3">
            <a:extLst>
              <a:ext uri="{FF2B5EF4-FFF2-40B4-BE49-F238E27FC236}">
                <a16:creationId xmlns:a16="http://schemas.microsoft.com/office/drawing/2014/main" xmlns="" id="{578A6472-67D8-4C86-8E91-92E7DDDDB244}"/>
              </a:ext>
            </a:extLst>
          </p:cNvPr>
          <p:cNvSpPr/>
          <p:nvPr/>
        </p:nvSpPr>
        <p:spPr>
          <a:xfrm>
            <a:off x="901147" y="1825625"/>
            <a:ext cx="10290313" cy="2507836"/>
          </a:xfrm>
          <a:prstGeom prst="rect">
            <a:avLst/>
          </a:prstGeom>
          <a:noFill/>
          <a:ln w="57150">
            <a:solidFill>
              <a:srgbClr val="FF0000"/>
            </a:solidFill>
          </a:ln>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1667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4288</Words>
  <Application>Microsoft Office PowerPoint</Application>
  <PresentationFormat>ワイド画面</PresentationFormat>
  <Paragraphs>675</Paragraphs>
  <Slides>57</Slides>
  <Notes>30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57</vt:i4>
      </vt:variant>
    </vt:vector>
  </HeadingPairs>
  <TitlesOfParts>
    <vt:vector size="67" baseType="lpstr">
      <vt:lpstr>Lucida Calligraphy</vt:lpstr>
      <vt:lpstr>ＭＳ Ｐゴシック</vt:lpstr>
      <vt:lpstr>Arial</vt:lpstr>
      <vt:lpstr>Calibri</vt:lpstr>
      <vt:lpstr>Calibri Light</vt:lpstr>
      <vt:lpstr>Cambria Math</vt:lpstr>
      <vt:lpstr>Trebuchet MS</vt:lpstr>
      <vt:lpstr>Wingdings 2</vt:lpstr>
      <vt:lpstr>Office テーマ</vt:lpstr>
      <vt:lpstr>Acrobat Document</vt:lpstr>
      <vt:lpstr>Remnants of first stars for gravitational wave sources</vt:lpstr>
      <vt:lpstr>Self introduction</vt:lpstr>
      <vt:lpstr>Introduction</vt:lpstr>
      <vt:lpstr>The beginning of Gravitational wave astronomy</vt:lpstr>
      <vt:lpstr>PowerPoint プレゼンテーション</vt:lpstr>
      <vt:lpstr>PowerPoint プレゼンテーション</vt:lpstr>
      <vt:lpstr>Masses of GW events in O1+O2</vt:lpstr>
      <vt:lpstr>Extraordinary BH events in O3 run </vt:lpstr>
      <vt:lpstr>Topics</vt:lpstr>
      <vt:lpstr>Masses of GW events in O1+O2</vt:lpstr>
      <vt:lpstr>Origin of massive BBHs </vt:lpstr>
      <vt:lpstr>Pop III binary population synthesis</vt:lpstr>
      <vt:lpstr>Total mass distribution of BBH  which merge within the Hubble time</vt:lpstr>
      <vt:lpstr>Wind mass loss &amp; IMF</vt:lpstr>
      <vt:lpstr>Wind mass loss &amp; IMF</vt:lpstr>
      <vt:lpstr>Binary interaction changes progenitor mass</vt:lpstr>
      <vt:lpstr>PowerPoint プレゼンテーション</vt:lpstr>
      <vt:lpstr>Why Pop III binaries become 30Msun BH-BH</vt:lpstr>
      <vt:lpstr>Total mass distribution of BBH  which merge within the Hubble time</vt:lpstr>
      <vt:lpstr>Transition from Pop III to Pop II</vt:lpstr>
      <vt:lpstr>PowerPoint プレゼンテーション</vt:lpstr>
      <vt:lpstr>Pop III BBH remnants for gravitational wave</vt:lpstr>
      <vt:lpstr>Results in Kinugawa et al. 2014</vt:lpstr>
      <vt:lpstr>The star formation rate of Pop III </vt:lpstr>
      <vt:lpstr>The Pop III BH-BH merger rate density</vt:lpstr>
      <vt:lpstr>Detection range of KAGRA and Adv. LIGO</vt:lpstr>
      <vt:lpstr>Detection rate of Pop III BH-BH</vt:lpstr>
      <vt:lpstr>Errsys (Example)</vt:lpstr>
      <vt:lpstr>Detection rate of Pop III BH-BH</vt:lpstr>
      <vt:lpstr>Pop III BBH?</vt:lpstr>
      <vt:lpstr>However....</vt:lpstr>
      <vt:lpstr>The Pop III BH-BH merger rate density</vt:lpstr>
      <vt:lpstr>However....</vt:lpstr>
      <vt:lpstr>Difference between K14 and Belczynski’s Pop III calc.</vt:lpstr>
      <vt:lpstr>Merger time distribution of Pop III BBH</vt:lpstr>
      <vt:lpstr>However....</vt:lpstr>
      <vt:lpstr>Mass distributions of observable BBHs (KAGRA)</vt:lpstr>
      <vt:lpstr>Cumulative BBH merger rate  </vt:lpstr>
      <vt:lpstr>Merger time dependence of Pop III BBH spin</vt:lpstr>
      <vt:lpstr>Mass distributions of observable BBHs (KAGRA)</vt:lpstr>
      <vt:lpstr>Cumulative BBH merger rate  </vt:lpstr>
      <vt:lpstr>Merger time dependence of Pop III BBH spin distribution</vt:lpstr>
      <vt:lpstr>Future plan of GW observer : ET, CE, B-DECIGO and DECIGO</vt:lpstr>
      <vt:lpstr>Detection rate for ET and aLIGO design sensitivity </vt:lpstr>
      <vt:lpstr>Pop III BBH </vt:lpstr>
      <vt:lpstr>Outline</vt:lpstr>
      <vt:lpstr>Formation of extraordinary  event of O3 GW190521</vt:lpstr>
      <vt:lpstr>Why GW190521 is extraordinary BH</vt:lpstr>
      <vt:lpstr>GW190521 Formation models</vt:lpstr>
      <vt:lpstr>Calculation models</vt:lpstr>
      <vt:lpstr>Pop III remnant mass for single star case</vt:lpstr>
      <vt:lpstr>Why GW190521 is extraordinary BH</vt:lpstr>
      <vt:lpstr>Pop III remnant mass for single star case</vt:lpstr>
      <vt:lpstr>Masses of merging BBHs</vt:lpstr>
      <vt:lpstr>Event rate</vt:lpstr>
      <vt:lpstr>GW190521-like BBHs formation pass of PopIII</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remnants of first stars for gravitational wave sources</dc:title>
  <dc:creator>衣川 智弥</dc:creator>
  <cp:lastModifiedBy>Asano</cp:lastModifiedBy>
  <cp:revision>2</cp:revision>
  <dcterms:created xsi:type="dcterms:W3CDTF">2020-10-08T14:43:02Z</dcterms:created>
  <dcterms:modified xsi:type="dcterms:W3CDTF">2020-10-09T08:01:33Z</dcterms:modified>
</cp:coreProperties>
</file>