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364" r:id="rId3"/>
    <p:sldId id="365" r:id="rId4"/>
    <p:sldId id="367" r:id="rId5"/>
    <p:sldId id="393" r:id="rId6"/>
    <p:sldId id="394" r:id="rId7"/>
    <p:sldId id="370" r:id="rId8"/>
    <p:sldId id="392" r:id="rId9"/>
    <p:sldId id="345" r:id="rId10"/>
    <p:sldId id="346" r:id="rId11"/>
    <p:sldId id="362" r:id="rId12"/>
    <p:sldId id="372" r:id="rId13"/>
    <p:sldId id="373" r:id="rId14"/>
    <p:sldId id="374" r:id="rId15"/>
    <p:sldId id="375" r:id="rId16"/>
    <p:sldId id="376" r:id="rId17"/>
    <p:sldId id="377" r:id="rId18"/>
    <p:sldId id="348" r:id="rId19"/>
    <p:sldId id="349" r:id="rId20"/>
    <p:sldId id="396" r:id="rId21"/>
    <p:sldId id="382" r:id="rId22"/>
    <p:sldId id="388" r:id="rId23"/>
    <p:sldId id="380" r:id="rId24"/>
    <p:sldId id="386" r:id="rId25"/>
    <p:sldId id="385" r:id="rId26"/>
    <p:sldId id="387" r:id="rId27"/>
    <p:sldId id="351" r:id="rId2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B508"/>
    <a:srgbClr val="BD1EA3"/>
    <a:srgbClr val="BD41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120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02982-6713-F942-8011-A1B09ED686B3}" type="datetimeFigureOut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D7674-CA35-BC4B-A45D-5F58CF8F55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2763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D7674-CA35-BC4B-A45D-5F58CF8F55E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0844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D7674-CA35-BC4B-A45D-5F58CF8F55E6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237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D7674-CA35-BC4B-A45D-5F58CF8F55E6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4654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D7674-CA35-BC4B-A45D-5F58CF8F55E6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7809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D7674-CA35-BC4B-A45D-5F58CF8F55E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855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D7674-CA35-BC4B-A45D-5F58CF8F55E6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0415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D7674-CA35-BC4B-A45D-5F58CF8F55E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6861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D7674-CA35-BC4B-A45D-5F58CF8F55E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237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D7674-CA35-BC4B-A45D-5F58CF8F55E6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237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D7674-CA35-BC4B-A45D-5F58CF8F55E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237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D7674-CA35-BC4B-A45D-5F58CF8F55E6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237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D7674-CA35-BC4B-A45D-5F58CF8F55E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23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D17C-463B-6E4E-AE75-546815A57023}" type="datetimeFigureOut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B6E7-9E24-3541-98BE-4FAEE0CC0E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2510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D17C-463B-6E4E-AE75-546815A57023}" type="datetimeFigureOut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B6E7-9E24-3541-98BE-4FAEE0CC0E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4240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D17C-463B-6E4E-AE75-546815A57023}" type="datetimeFigureOut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B6E7-9E24-3541-98BE-4FAEE0CC0E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6197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D17C-463B-6E4E-AE75-546815A57023}" type="datetimeFigureOut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B6E7-9E24-3541-98BE-4FAEE0CC0E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9060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D17C-463B-6E4E-AE75-546815A57023}" type="datetimeFigureOut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B6E7-9E24-3541-98BE-4FAEE0CC0E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8391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D17C-463B-6E4E-AE75-546815A57023}" type="datetimeFigureOut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B6E7-9E24-3541-98BE-4FAEE0CC0E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27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D17C-463B-6E4E-AE75-546815A57023}" type="datetimeFigureOut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B6E7-9E24-3541-98BE-4FAEE0CC0E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0557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D17C-463B-6E4E-AE75-546815A57023}" type="datetimeFigureOut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B6E7-9E24-3541-98BE-4FAEE0CC0E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6086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D17C-463B-6E4E-AE75-546815A57023}" type="datetimeFigureOut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B6E7-9E24-3541-98BE-4FAEE0CC0E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1961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D17C-463B-6E4E-AE75-546815A57023}" type="datetimeFigureOut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B6E7-9E24-3541-98BE-4FAEE0CC0E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8149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D17C-463B-6E4E-AE75-546815A57023}" type="datetimeFigureOut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B6E7-9E24-3541-98BE-4FAEE0CC0E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235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6D17C-463B-6E4E-AE75-546815A57023}" type="datetimeFigureOut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6B6E7-9E24-3541-98BE-4FAEE0CC0EB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8" name="テキスト ボックス 7"/>
          <p:cNvSpPr txBox="1"/>
          <p:nvPr userDrawn="1"/>
        </p:nvSpPr>
        <p:spPr>
          <a:xfrm>
            <a:off x="7994962" y="6352143"/>
            <a:ext cx="958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ABF2EF2-5BE7-AA41-A491-83CF2AFE1CCD}" type="slidenum">
              <a:rPr kumimoji="1" lang="ja-JP" altLang="en-US" sz="1800" smtClean="0">
                <a:solidFill>
                  <a:schemeClr val="tx1"/>
                </a:solidFill>
              </a:rPr>
              <a:pPr/>
              <a:t>‹#›</a:t>
            </a:fld>
            <a:r>
              <a:rPr kumimoji="1" lang="en-US" altLang="ja-JP" sz="1800" dirty="0" smtClean="0">
                <a:solidFill>
                  <a:schemeClr val="tx1"/>
                </a:solidFill>
              </a:rPr>
              <a:t> / 27</a:t>
            </a:r>
            <a:endParaRPr kumimoji="1" lang="ja-JP" alt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45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33.png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39058" y="1058250"/>
            <a:ext cx="8172823" cy="1839052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4800" b="1" dirty="0" err="1" smtClean="0">
                <a:solidFill>
                  <a:srgbClr val="604A7B"/>
                </a:solidFill>
              </a:rPr>
              <a:t>Axion</a:t>
            </a:r>
            <a:r>
              <a:rPr kumimoji="1" lang="en-US" altLang="ja-JP" sz="4800" b="1" dirty="0" smtClean="0">
                <a:solidFill>
                  <a:srgbClr val="604A7B"/>
                </a:solidFill>
              </a:rPr>
              <a:t> Dark Matter Search with </a:t>
            </a:r>
            <a:r>
              <a:rPr kumimoji="1" lang="en-US" altLang="ja-JP" sz="4800" b="1" dirty="0" err="1" smtClean="0">
                <a:solidFill>
                  <a:srgbClr val="604A7B"/>
                </a:solidFill>
              </a:rPr>
              <a:t>Interferometric</a:t>
            </a:r>
            <a:r>
              <a:rPr kumimoji="1" lang="en-US" altLang="ja-JP" sz="4800" b="1" dirty="0" smtClean="0">
                <a:solidFill>
                  <a:srgbClr val="604A7B"/>
                </a:solidFill>
              </a:rPr>
              <a:t> Gravitational Wave Detectors</a:t>
            </a:r>
            <a:endParaRPr kumimoji="1" lang="ja-JP" altLang="en-US" sz="4800" b="1" dirty="0">
              <a:solidFill>
                <a:srgbClr val="604A7B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39058" y="3421529"/>
            <a:ext cx="8710706" cy="2899417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kumimoji="1" lang="en-US" altLang="ja-JP" sz="5800" b="1" dirty="0" err="1" smtClean="0">
                <a:solidFill>
                  <a:schemeClr val="tx1"/>
                </a:solidFill>
              </a:rPr>
              <a:t>Ippei</a:t>
            </a:r>
            <a:r>
              <a:rPr kumimoji="1" lang="en-US" altLang="ja-JP" sz="5800" b="1" dirty="0" smtClean="0">
                <a:solidFill>
                  <a:schemeClr val="tx1"/>
                </a:solidFill>
              </a:rPr>
              <a:t> Obata</a:t>
            </a:r>
            <a:r>
              <a:rPr kumimoji="1" lang="en-US" altLang="ja-JP" sz="3600" b="1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3300" dirty="0" smtClean="0">
                <a:solidFill>
                  <a:schemeClr val="tx1"/>
                </a:solidFill>
              </a:rPr>
              <a:t>(ICRR, University of Tokyo)</a:t>
            </a:r>
          </a:p>
          <a:p>
            <a:pPr algn="l"/>
            <a:endParaRPr lang="en-US" altLang="ja-JP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ja-JP" sz="3800" b="1" dirty="0" smtClean="0">
                <a:solidFill>
                  <a:schemeClr val="tx1"/>
                </a:solidFill>
              </a:rPr>
              <a:t>arXiv</a:t>
            </a:r>
            <a:r>
              <a:rPr lang="en-US" altLang="en-US" sz="3800" b="1" dirty="0">
                <a:solidFill>
                  <a:schemeClr val="tx1"/>
                </a:solidFill>
              </a:rPr>
              <a:t>:</a:t>
            </a:r>
            <a:r>
              <a:rPr lang="en-US" altLang="ja-JP" sz="3800" b="1" dirty="0" smtClean="0">
                <a:solidFill>
                  <a:schemeClr val="tx1"/>
                </a:solidFill>
              </a:rPr>
              <a:t>1903.02017,</a:t>
            </a:r>
            <a:r>
              <a:rPr lang="ja-JP" altLang="en-US" sz="3800" b="1" dirty="0" smtClean="0">
                <a:solidFill>
                  <a:schemeClr val="tx1"/>
                </a:solidFill>
              </a:rPr>
              <a:t> </a:t>
            </a:r>
            <a:endParaRPr lang="en-US" altLang="ja-JP" sz="3800" b="1" dirty="0" smtClean="0">
              <a:solidFill>
                <a:schemeClr val="tx1"/>
              </a:solidFill>
            </a:endParaRPr>
          </a:p>
          <a:p>
            <a:pPr algn="l"/>
            <a:r>
              <a:rPr lang="pt-BR" altLang="ja-JP" sz="4000" b="1" dirty="0" smtClean="0">
                <a:solidFill>
                  <a:schemeClr val="tx1"/>
                </a:solidFill>
              </a:rPr>
              <a:t>Phys.Rev.Lett</a:t>
            </a:r>
            <a:r>
              <a:rPr lang="pt-BR" altLang="ja-JP" sz="4000" b="1" dirty="0">
                <a:solidFill>
                  <a:schemeClr val="tx1"/>
                </a:solidFill>
              </a:rPr>
              <a:t>.121 (2018) 161301 [arXiv:1805.11753]</a:t>
            </a:r>
            <a:endParaRPr lang="en-US" altLang="ja-JP" sz="38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ja-JP" sz="3800" dirty="0" smtClean="0">
                <a:solidFill>
                  <a:schemeClr val="tx1"/>
                </a:solidFill>
              </a:rPr>
              <a:t>Collaborators</a:t>
            </a:r>
            <a:r>
              <a:rPr lang="ja-JP" altLang="en-US" sz="3800" dirty="0" smtClean="0">
                <a:solidFill>
                  <a:schemeClr val="tx1"/>
                </a:solidFill>
              </a:rPr>
              <a:t>：</a:t>
            </a:r>
            <a:endParaRPr lang="en-US" altLang="ja-JP" sz="3800" dirty="0" smtClean="0">
              <a:solidFill>
                <a:schemeClr val="tx1"/>
              </a:solidFill>
            </a:endParaRPr>
          </a:p>
          <a:p>
            <a:pPr algn="l"/>
            <a:r>
              <a:rPr lang="en-US" altLang="ja-JP" sz="3800" dirty="0" smtClean="0">
                <a:solidFill>
                  <a:schemeClr val="tx1"/>
                </a:solidFill>
              </a:rPr>
              <a:t>Koji Nagano (ICRR)</a:t>
            </a:r>
          </a:p>
          <a:p>
            <a:pPr algn="l"/>
            <a:r>
              <a:rPr lang="en-US" altLang="ja-JP" sz="3800" dirty="0" smtClean="0">
                <a:solidFill>
                  <a:schemeClr val="tx1"/>
                </a:solidFill>
              </a:rPr>
              <a:t>Tomohiro Fujita (Kyoto University)</a:t>
            </a:r>
          </a:p>
          <a:p>
            <a:pPr algn="l"/>
            <a:r>
              <a:rPr lang="en-US" altLang="ja-JP" sz="3800" dirty="0" err="1" smtClean="0">
                <a:solidFill>
                  <a:schemeClr val="tx1"/>
                </a:solidFill>
              </a:rPr>
              <a:t>Yuta</a:t>
            </a:r>
            <a:r>
              <a:rPr lang="en-US" altLang="ja-JP" sz="3800" dirty="0" smtClean="0">
                <a:solidFill>
                  <a:schemeClr val="tx1"/>
                </a:solidFill>
              </a:rPr>
              <a:t> </a:t>
            </a:r>
            <a:r>
              <a:rPr lang="en-US" altLang="ja-JP" sz="3800" dirty="0" err="1" smtClean="0">
                <a:solidFill>
                  <a:schemeClr val="tx1"/>
                </a:solidFill>
              </a:rPr>
              <a:t>Michimura</a:t>
            </a:r>
            <a:r>
              <a:rPr lang="en-US" altLang="ja-JP" sz="3800" dirty="0" smtClean="0">
                <a:solidFill>
                  <a:schemeClr val="tx1"/>
                </a:solidFill>
              </a:rPr>
              <a:t> (University of Tokyo)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82827" y="6371745"/>
            <a:ext cx="231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2019.5.9 ICRR Seminar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727" y="2897302"/>
            <a:ext cx="2295482" cy="121525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887" y="2897302"/>
            <a:ext cx="1342826" cy="134282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2407" y="4520346"/>
            <a:ext cx="1448654" cy="14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2952486" y="4986824"/>
            <a:ext cx="1694052" cy="2430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1299760" y="4639199"/>
            <a:ext cx="1500326" cy="4860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3423420" y="2078179"/>
            <a:ext cx="3169028" cy="7680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b="1" u="sng" dirty="0" err="1"/>
              <a:t>Axion</a:t>
            </a:r>
            <a:r>
              <a:rPr lang="en-US" altLang="ja-JP" b="1" u="sng" dirty="0"/>
              <a:t> DM </a:t>
            </a:r>
            <a:r>
              <a:rPr lang="mr-IN" altLang="ja-JP" b="1" u="sng" dirty="0"/>
              <a:t>–</a:t>
            </a:r>
            <a:r>
              <a:rPr lang="en-US" altLang="ja-JP" b="1" u="sng" dirty="0"/>
              <a:t> Photon Interaction </a:t>
            </a:r>
            <a:endParaRPr kumimoji="1" lang="ja-JP" altLang="en-US" b="1" u="sng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57200" y="1644292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n"/>
            </a:pPr>
            <a:r>
              <a:rPr kumimoji="1" lang="en-US" altLang="ja-JP" dirty="0" smtClean="0"/>
              <a:t>The phase velocity of each polarized photon is given by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3365" y="3238826"/>
            <a:ext cx="728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n"/>
            </a:pPr>
            <a:r>
              <a:rPr kumimoji="1" lang="en-US" altLang="ja-JP" dirty="0" smtClean="0"/>
              <a:t>Therefore, we get the difference of phase velocities between two modes</a:t>
            </a:r>
            <a:endParaRPr kumimoji="1" lang="ja-JP" altLang="en-US" dirty="0"/>
          </a:p>
        </p:txBody>
      </p:sp>
      <p:pic>
        <p:nvPicPr>
          <p:cNvPr id="6" name="図 5" descr="c_text_L_∕_text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83" y="2093297"/>
            <a:ext cx="6365456" cy="676988"/>
          </a:xfrm>
          <a:prstGeom prst="rect">
            <a:avLst/>
          </a:prstGeom>
        </p:spPr>
      </p:pic>
      <p:pic>
        <p:nvPicPr>
          <p:cNvPr id="7" name="図 6" descr="c_text_L_∕_text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83" y="3829679"/>
            <a:ext cx="6124703" cy="355055"/>
          </a:xfrm>
          <a:prstGeom prst="rect">
            <a:avLst/>
          </a:prstGeom>
        </p:spPr>
      </p:pic>
      <p:pic>
        <p:nvPicPr>
          <p:cNvPr id="14" name="図 13" descr="dfrac_delta_c_0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86" y="4491815"/>
            <a:ext cx="8272280" cy="738048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519829" y="5695199"/>
            <a:ext cx="798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6600"/>
                </a:solidFill>
              </a:rPr>
              <a:t>Is it possible to test this tiny phase difference?</a:t>
            </a:r>
            <a:endParaRPr kumimoji="1" lang="ja-JP" altLang="en-US" sz="28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1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kumimoji="1" lang="en-US" altLang="ja-JP" b="1" u="sng" dirty="0" smtClean="0"/>
              <a:t>Modulation of photon polarization</a:t>
            </a:r>
            <a:endParaRPr kumimoji="1" lang="ja-JP" altLang="en-US" b="1" u="sng" dirty="0"/>
          </a:p>
        </p:txBody>
      </p:sp>
      <p:pic>
        <p:nvPicPr>
          <p:cNvPr id="7" name="図 6" descr="bm_E^text_L_∕_t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81" y="1996995"/>
            <a:ext cx="2637814" cy="386252"/>
          </a:xfrm>
          <a:prstGeom prst="rect">
            <a:avLst/>
          </a:prstGeom>
        </p:spPr>
      </p:pic>
      <p:sp>
        <p:nvSpPr>
          <p:cNvPr id="4" name="円/楕円 3"/>
          <p:cNvSpPr/>
          <p:nvPr/>
        </p:nvSpPr>
        <p:spPr>
          <a:xfrm>
            <a:off x="948768" y="4919380"/>
            <a:ext cx="1613616" cy="1569985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871208" y="2190121"/>
            <a:ext cx="6275656" cy="410557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967629" y="5721418"/>
            <a:ext cx="1594755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4" idx="0"/>
          </p:cNvCxnSpPr>
          <p:nvPr/>
        </p:nvCxnSpPr>
        <p:spPr>
          <a:xfrm flipH="1">
            <a:off x="1754976" y="4919380"/>
            <a:ext cx="628" cy="1560243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円/楕円 28"/>
          <p:cNvSpPr/>
          <p:nvPr/>
        </p:nvSpPr>
        <p:spPr>
          <a:xfrm>
            <a:off x="2070090" y="4172667"/>
            <a:ext cx="1613616" cy="1569985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コネクタ 31"/>
          <p:cNvCxnSpPr/>
          <p:nvPr/>
        </p:nvCxnSpPr>
        <p:spPr>
          <a:xfrm>
            <a:off x="2088951" y="4974705"/>
            <a:ext cx="1594755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>
            <a:stCxn id="29" idx="0"/>
          </p:cNvCxnSpPr>
          <p:nvPr/>
        </p:nvCxnSpPr>
        <p:spPr>
          <a:xfrm flipH="1">
            <a:off x="2876300" y="4172667"/>
            <a:ext cx="598" cy="1560243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円/楕円 35"/>
          <p:cNvSpPr/>
          <p:nvPr/>
        </p:nvSpPr>
        <p:spPr>
          <a:xfrm>
            <a:off x="3205861" y="3438811"/>
            <a:ext cx="1613616" cy="1569985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/>
          <p:cNvCxnSpPr/>
          <p:nvPr/>
        </p:nvCxnSpPr>
        <p:spPr>
          <a:xfrm>
            <a:off x="3224722" y="4240849"/>
            <a:ext cx="1594755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>
            <a:stCxn id="36" idx="0"/>
          </p:cNvCxnSpPr>
          <p:nvPr/>
        </p:nvCxnSpPr>
        <p:spPr>
          <a:xfrm flipH="1">
            <a:off x="4012071" y="3438811"/>
            <a:ext cx="598" cy="1560243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円/楕円 38"/>
          <p:cNvSpPr/>
          <p:nvPr/>
        </p:nvSpPr>
        <p:spPr>
          <a:xfrm>
            <a:off x="4340382" y="2690967"/>
            <a:ext cx="1613616" cy="1569985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0" name="直線コネクタ 39"/>
          <p:cNvCxnSpPr/>
          <p:nvPr/>
        </p:nvCxnSpPr>
        <p:spPr>
          <a:xfrm>
            <a:off x="4359243" y="3493005"/>
            <a:ext cx="1594755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>
            <a:stCxn id="39" idx="0"/>
          </p:cNvCxnSpPr>
          <p:nvPr/>
        </p:nvCxnSpPr>
        <p:spPr>
          <a:xfrm flipH="1">
            <a:off x="5146592" y="2690967"/>
            <a:ext cx="598" cy="1560243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円/楕円 41"/>
          <p:cNvSpPr/>
          <p:nvPr/>
        </p:nvSpPr>
        <p:spPr>
          <a:xfrm>
            <a:off x="5476098" y="1940065"/>
            <a:ext cx="1613616" cy="1569985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3" name="直線コネクタ 42"/>
          <p:cNvCxnSpPr/>
          <p:nvPr/>
        </p:nvCxnSpPr>
        <p:spPr>
          <a:xfrm>
            <a:off x="5494959" y="2742103"/>
            <a:ext cx="1594755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>
            <a:stCxn id="42" idx="0"/>
          </p:cNvCxnSpPr>
          <p:nvPr/>
        </p:nvCxnSpPr>
        <p:spPr>
          <a:xfrm flipH="1">
            <a:off x="6282308" y="1940065"/>
            <a:ext cx="598" cy="1560243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V="1">
            <a:off x="1755604" y="4909096"/>
            <a:ext cx="0" cy="82381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 flipV="1">
            <a:off x="4012071" y="3438811"/>
            <a:ext cx="0" cy="82381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 flipV="1">
            <a:off x="6281179" y="1918289"/>
            <a:ext cx="0" cy="82381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V="1">
            <a:off x="2876300" y="4172667"/>
            <a:ext cx="0" cy="823814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 flipV="1">
            <a:off x="5146592" y="2686236"/>
            <a:ext cx="0" cy="823814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/>
          <p:cNvSpPr txBox="1"/>
          <p:nvPr/>
        </p:nvSpPr>
        <p:spPr>
          <a:xfrm>
            <a:off x="6971183" y="1801746"/>
            <a:ext cx="1759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Propagating direction</a:t>
            </a:r>
            <a:endParaRPr kumimoji="1" lang="ja-JP" altLang="en-US" sz="1400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57200" y="2558532"/>
            <a:ext cx="4239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err="1" smtClean="0"/>
              <a:t>Axion</a:t>
            </a:r>
            <a:r>
              <a:rPr kumimoji="1" lang="en-US" altLang="ja-JP" sz="2400" b="1" dirty="0" smtClean="0"/>
              <a:t> DM modulates</a:t>
            </a:r>
          </a:p>
          <a:p>
            <a:r>
              <a:rPr kumimoji="1" lang="en-US" altLang="ja-JP" sz="2400" b="1" dirty="0" smtClean="0"/>
              <a:t>the linear-polarized light!</a:t>
            </a:r>
            <a:endParaRPr kumimoji="1" lang="ja-JP" altLang="en-US" sz="2400" b="1" dirty="0"/>
          </a:p>
        </p:txBody>
      </p:sp>
      <p:cxnSp>
        <p:nvCxnSpPr>
          <p:cNvPr id="67" name="直線矢印コネクタ 66"/>
          <p:cNvCxnSpPr/>
          <p:nvPr/>
        </p:nvCxnSpPr>
        <p:spPr>
          <a:xfrm>
            <a:off x="2844797" y="4014533"/>
            <a:ext cx="372534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/>
          <p:cNvCxnSpPr/>
          <p:nvPr/>
        </p:nvCxnSpPr>
        <p:spPr>
          <a:xfrm flipH="1">
            <a:off x="4785611" y="2592130"/>
            <a:ext cx="372534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/>
          <p:cNvSpPr txBox="1"/>
          <p:nvPr/>
        </p:nvSpPr>
        <p:spPr>
          <a:xfrm>
            <a:off x="221519" y="4425246"/>
            <a:ext cx="1299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Photon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polarization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4944532" y="4639733"/>
            <a:ext cx="37422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n"/>
            </a:pPr>
            <a:r>
              <a:rPr kumimoji="1" lang="en-US" altLang="ja-JP" sz="2400" dirty="0" smtClean="0"/>
              <a:t>Its magnitude depends on the </a:t>
            </a:r>
            <a:r>
              <a:rPr kumimoji="1" lang="en-US" altLang="ja-JP" sz="2400" dirty="0" err="1" smtClean="0"/>
              <a:t>axion</a:t>
            </a:r>
            <a:r>
              <a:rPr kumimoji="1" lang="en-US" altLang="ja-JP" sz="2400" dirty="0" smtClean="0"/>
              <a:t>-photon coupling</a:t>
            </a:r>
          </a:p>
          <a:p>
            <a:endParaRPr kumimoji="1" lang="en-US" altLang="ja-JP" sz="2400" dirty="0" smtClean="0"/>
          </a:p>
          <a:p>
            <a:pPr marL="285750" indent="-285750">
              <a:buFont typeface="Wingdings" charset="2"/>
              <a:buChar char="n"/>
            </a:pPr>
            <a:r>
              <a:rPr lang="en-US" altLang="ja-JP" sz="2400" dirty="0" smtClean="0"/>
              <a:t>Its frequency depends on the </a:t>
            </a:r>
            <a:r>
              <a:rPr lang="en-US" altLang="ja-JP" sz="2400" dirty="0" err="1" smtClean="0"/>
              <a:t>axion</a:t>
            </a:r>
            <a:r>
              <a:rPr lang="en-US" altLang="ja-JP" sz="2400" dirty="0" smtClean="0"/>
              <a:t> mass</a:t>
            </a:r>
            <a:endParaRPr kumimoji="1" lang="ja-JP" altLang="en-US" sz="2400" dirty="0"/>
          </a:p>
        </p:txBody>
      </p:sp>
      <p:cxnSp>
        <p:nvCxnSpPr>
          <p:cNvPr id="50" name="直線矢印コネクタ 49"/>
          <p:cNvCxnSpPr/>
          <p:nvPr/>
        </p:nvCxnSpPr>
        <p:spPr>
          <a:xfrm flipH="1" flipV="1">
            <a:off x="4819477" y="2742103"/>
            <a:ext cx="319821" cy="75090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 flipV="1">
            <a:off x="2876300" y="4240849"/>
            <a:ext cx="329561" cy="75563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91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b="1" u="sng" dirty="0" smtClean="0"/>
              <a:t>Experimental Setup</a:t>
            </a:r>
            <a:endParaRPr kumimoji="1" lang="ja-JP" altLang="en-US" b="1" u="sng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574559"/>
            <a:ext cx="8352141" cy="281117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384910" y="646332"/>
            <a:ext cx="350885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K.Nagano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T.Fujita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Y.Michimura</a:t>
            </a:r>
            <a:r>
              <a:rPr kumimoji="1" lang="en-US" altLang="ja-JP" dirty="0" smtClean="0"/>
              <a:t>, IO</a:t>
            </a:r>
          </a:p>
          <a:p>
            <a:r>
              <a:rPr lang="en-US" altLang="ja-JP" b="1" dirty="0"/>
              <a:t>1903.02017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7199" y="4809067"/>
            <a:ext cx="3760465" cy="1569660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FI: Faraday isolator</a:t>
            </a:r>
          </a:p>
          <a:p>
            <a:r>
              <a:rPr lang="en-US" altLang="ja-JP" sz="2400" dirty="0" smtClean="0"/>
              <a:t>HWP: half wave plate</a:t>
            </a:r>
          </a:p>
          <a:p>
            <a:r>
              <a:rPr kumimoji="1" lang="en-US" altLang="ja-JP" sz="2400" dirty="0" smtClean="0"/>
              <a:t>PBS: polarizing beam splitter</a:t>
            </a:r>
          </a:p>
          <a:p>
            <a:r>
              <a:rPr kumimoji="1" lang="en-US" altLang="ja-JP" sz="2400" dirty="0" smtClean="0"/>
              <a:t>BD: beam dump</a:t>
            </a:r>
            <a:endParaRPr kumimoji="1" lang="ja-JP" altLang="en-US" sz="2400" dirty="0"/>
          </a:p>
        </p:txBody>
      </p:sp>
      <p:pic>
        <p:nvPicPr>
          <p:cNvPr id="9" name="図 8" descr="(r_i,_t_i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25" y="4959839"/>
            <a:ext cx="933450" cy="36927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719426" y="5350935"/>
            <a:ext cx="4174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reflectivity and </a:t>
            </a:r>
            <a:r>
              <a:rPr kumimoji="1" lang="en-US" altLang="ja-JP" sz="2400" dirty="0" err="1" smtClean="0"/>
              <a:t>transmissivity</a:t>
            </a:r>
            <a:r>
              <a:rPr kumimoji="1" lang="en-US" altLang="ja-JP" sz="2400" dirty="0" smtClean="0"/>
              <a:t> of</a:t>
            </a:r>
          </a:p>
          <a:p>
            <a:r>
              <a:rPr kumimoji="1" lang="en-US" altLang="ja-JP" sz="2400" dirty="0" smtClean="0"/>
              <a:t>cavity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mirrors</a:t>
            </a:r>
          </a:p>
        </p:txBody>
      </p:sp>
      <p:pic>
        <p:nvPicPr>
          <p:cNvPr id="3" name="図 2" descr="r_i^2_+_t_i^2_=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3" y="4990874"/>
            <a:ext cx="1361017" cy="33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b="1" u="sng" dirty="0" smtClean="0"/>
              <a:t>Experimental Setup</a:t>
            </a:r>
            <a:endParaRPr kumimoji="1" lang="ja-JP" altLang="en-US" b="1" u="sng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574559"/>
            <a:ext cx="8352141" cy="281117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384910" y="646332"/>
            <a:ext cx="350885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K.Nagano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T.Fujita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Y.Michimura</a:t>
            </a:r>
            <a:r>
              <a:rPr kumimoji="1" lang="en-US" altLang="ja-JP" dirty="0" smtClean="0"/>
              <a:t>, IO</a:t>
            </a:r>
          </a:p>
          <a:p>
            <a:r>
              <a:rPr lang="en-US" altLang="ja-JP" b="1" dirty="0"/>
              <a:t>1903.02017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6451600" y="1693335"/>
            <a:ext cx="2319866" cy="2590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1998133" y="2937933"/>
            <a:ext cx="1811865" cy="1346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623731" y="3627967"/>
            <a:ext cx="1058332" cy="67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934609"/>
            <a:ext cx="5088465" cy="172018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960534" y="4833011"/>
            <a:ext cx="250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(superposition of reflected beams)</a:t>
            </a:r>
            <a:endParaRPr kumimoji="1" lang="ja-JP" altLang="en-US" dirty="0"/>
          </a:p>
        </p:txBody>
      </p:sp>
      <p:pic>
        <p:nvPicPr>
          <p:cNvPr id="14" name="図 13" descr="L_text_cavity_l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1" y="6375829"/>
            <a:ext cx="1727307" cy="22179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57199" y="4538134"/>
            <a:ext cx="2845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Electric vecto</a:t>
            </a:r>
            <a:r>
              <a:rPr lang="en-US" altLang="ja-JP" b="1" dirty="0" smtClean="0"/>
              <a:t>r inside cavity: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9020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b="1" u="sng" dirty="0" smtClean="0"/>
              <a:t>Experimental Setup</a:t>
            </a:r>
            <a:endParaRPr kumimoji="1" lang="ja-JP" altLang="en-US" b="1" u="sng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574559"/>
            <a:ext cx="8352141" cy="281117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384910" y="646332"/>
            <a:ext cx="350885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K.Nagano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T.Fujita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Y.Michimura</a:t>
            </a:r>
            <a:r>
              <a:rPr kumimoji="1" lang="en-US" altLang="ja-JP" dirty="0" smtClean="0"/>
              <a:t>, IO</a:t>
            </a:r>
          </a:p>
          <a:p>
            <a:r>
              <a:rPr lang="en-US" altLang="ja-JP" b="1" dirty="0"/>
              <a:t>1903.02017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6451600" y="1693335"/>
            <a:ext cx="2319866" cy="2590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1998133" y="2937933"/>
            <a:ext cx="1811865" cy="1346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623731" y="3627967"/>
            <a:ext cx="1058332" cy="67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18" y="4947789"/>
            <a:ext cx="3527481" cy="153251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063" y="4993431"/>
            <a:ext cx="3431228" cy="71706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57199" y="4624099"/>
            <a:ext cx="1623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Transfer matrix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72003" y="460586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Reflection matrix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2065865" y="5791201"/>
            <a:ext cx="2065866" cy="638307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 descr="c_text_L_∕_text_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12" y="6179238"/>
            <a:ext cx="4228167" cy="24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0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b="1" u="sng" dirty="0" smtClean="0"/>
              <a:t>Experimental Setup</a:t>
            </a:r>
            <a:endParaRPr kumimoji="1" lang="ja-JP" altLang="en-US" b="1" u="sng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574559"/>
            <a:ext cx="8352141" cy="281117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384910" y="646332"/>
            <a:ext cx="350885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K.Nagano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T.Fujita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Y.Michimura</a:t>
            </a:r>
            <a:r>
              <a:rPr kumimoji="1" lang="en-US" altLang="ja-JP" dirty="0" smtClean="0"/>
              <a:t>, IO</a:t>
            </a:r>
          </a:p>
          <a:p>
            <a:r>
              <a:rPr lang="en-US" altLang="ja-JP" b="1" dirty="0"/>
              <a:t>1903.02017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6451600" y="1693335"/>
            <a:ext cx="2319866" cy="2590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1998133" y="2937933"/>
            <a:ext cx="1811865" cy="1346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623731" y="3627967"/>
            <a:ext cx="1058332" cy="67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 descr="bm_E_text_cav_(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07467"/>
            <a:ext cx="8004020" cy="1461180"/>
          </a:xfrm>
          <a:prstGeom prst="rect">
            <a:avLst/>
          </a:prstGeom>
          <a:noFill/>
        </p:spPr>
      </p:pic>
      <p:sp>
        <p:nvSpPr>
          <p:cNvPr id="16" name="テキスト ボックス 15"/>
          <p:cNvSpPr txBox="1"/>
          <p:nvPr/>
        </p:nvSpPr>
        <p:spPr>
          <a:xfrm>
            <a:off x="1691150" y="6233067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6600"/>
                </a:solidFill>
              </a:rPr>
              <a:t>The signal is enhanced inside the cavity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1691150" y="6233067"/>
            <a:ext cx="115365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図 9" descr="(2kL_=_2_pi_mat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311" y="5694628"/>
            <a:ext cx="1640417" cy="2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b="1" u="sng" dirty="0" smtClean="0"/>
              <a:t>Experimental Setup</a:t>
            </a:r>
            <a:endParaRPr kumimoji="1" lang="ja-JP" altLang="en-US" b="1" u="sng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574559"/>
            <a:ext cx="8352141" cy="281117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384910" y="646332"/>
            <a:ext cx="350885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K.Nagano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T.Fujita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Y.Michimura</a:t>
            </a:r>
            <a:r>
              <a:rPr kumimoji="1" lang="en-US" altLang="ja-JP" dirty="0" smtClean="0"/>
              <a:t>, IO</a:t>
            </a:r>
          </a:p>
          <a:p>
            <a:r>
              <a:rPr lang="en-US" altLang="ja-JP" b="1" dirty="0"/>
              <a:t>1903.02017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998133" y="2937933"/>
            <a:ext cx="1811865" cy="1346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623731" y="3627967"/>
            <a:ext cx="1058332" cy="67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 descr="bm_E_text_PD_(t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5" y="4899285"/>
            <a:ext cx="4373033" cy="668817"/>
          </a:xfrm>
          <a:prstGeom prst="rect">
            <a:avLst/>
          </a:prstGeom>
          <a:solidFill>
            <a:srgbClr val="FDEADA"/>
          </a:solidFill>
        </p:spPr>
      </p:pic>
      <p:cxnSp>
        <p:nvCxnSpPr>
          <p:cNvPr id="11" name="直線矢印コネクタ 10"/>
          <p:cNvCxnSpPr/>
          <p:nvPr/>
        </p:nvCxnSpPr>
        <p:spPr>
          <a:xfrm>
            <a:off x="7844512" y="3007320"/>
            <a:ext cx="0" cy="31626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7854986" y="2960746"/>
            <a:ext cx="71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S-pol.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pic>
        <p:nvPicPr>
          <p:cNvPr id="13" name="図 12" descr="alpha_ll_1_text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163" y="5077034"/>
            <a:ext cx="2926783" cy="29718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40264" y="5977467"/>
            <a:ext cx="3712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Available for the detector of </a:t>
            </a:r>
            <a:r>
              <a:rPr lang="en-US" altLang="ja-JP" dirty="0" smtClean="0">
                <a:solidFill>
                  <a:srgbClr val="FF0000"/>
                </a:solidFill>
              </a:rPr>
              <a:t>large</a:t>
            </a:r>
            <a:r>
              <a:rPr lang="en-US" altLang="ja-JP" dirty="0" smtClean="0"/>
              <a:t> t_2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939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b="1" u="sng" dirty="0" smtClean="0"/>
              <a:t>Experimental Setup</a:t>
            </a:r>
            <a:endParaRPr kumimoji="1" lang="ja-JP" altLang="en-US" b="1" u="sng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574559"/>
            <a:ext cx="8352141" cy="281117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384910" y="646332"/>
            <a:ext cx="350885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K.Nagano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T.Fujita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Y.Michimura</a:t>
            </a:r>
            <a:r>
              <a:rPr kumimoji="1" lang="en-US" altLang="ja-JP" dirty="0" smtClean="0"/>
              <a:t>, IO</a:t>
            </a:r>
          </a:p>
          <a:p>
            <a:r>
              <a:rPr lang="en-US" altLang="ja-JP" b="1" dirty="0"/>
              <a:t>1903.02017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6451600" y="1693335"/>
            <a:ext cx="2319866" cy="2590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 descr="bm_E_text_PD_(t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0" y="4894554"/>
            <a:ext cx="4318000" cy="660401"/>
          </a:xfrm>
          <a:prstGeom prst="rect">
            <a:avLst/>
          </a:prstGeom>
          <a:solidFill>
            <a:srgbClr val="FDEADA"/>
          </a:solidFill>
        </p:spPr>
      </p:pic>
      <p:cxnSp>
        <p:nvCxnSpPr>
          <p:cNvPr id="11" name="直線矢印コネクタ 10"/>
          <p:cNvCxnSpPr/>
          <p:nvPr/>
        </p:nvCxnSpPr>
        <p:spPr>
          <a:xfrm>
            <a:off x="2929397" y="2798857"/>
            <a:ext cx="0" cy="31626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2939871" y="2752283"/>
            <a:ext cx="71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S-pol.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0264" y="5977467"/>
            <a:ext cx="3735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Available for the detector of </a:t>
            </a:r>
            <a:r>
              <a:rPr lang="en-US" altLang="ja-JP" dirty="0" smtClean="0">
                <a:solidFill>
                  <a:srgbClr val="0000FF"/>
                </a:solidFill>
              </a:rPr>
              <a:t>small</a:t>
            </a:r>
            <a:r>
              <a:rPr lang="en-US" altLang="ja-JP" dirty="0" smtClean="0"/>
              <a:t> t_2</a:t>
            </a:r>
            <a:endParaRPr kumimoji="1" lang="ja-JP" altLang="en-US" dirty="0"/>
          </a:p>
        </p:txBody>
      </p:sp>
      <p:pic>
        <p:nvPicPr>
          <p:cNvPr id="14" name="図 13" descr="alpha_ll_1_text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163" y="5077034"/>
            <a:ext cx="2926783" cy="29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1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b="1" u="sng" dirty="0" smtClean="0"/>
              <a:t>Response </a:t>
            </a:r>
            <a:r>
              <a:rPr kumimoji="1" lang="en-US" altLang="ja-JP" b="1" u="sng" dirty="0" err="1" smtClean="0"/>
              <a:t>funcition</a:t>
            </a:r>
            <a:endParaRPr kumimoji="1" lang="ja-JP" altLang="en-US" b="1" u="sng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644" y="637554"/>
            <a:ext cx="3384156" cy="59309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31" y="2450352"/>
            <a:ext cx="5878327" cy="4369779"/>
          </a:xfrm>
          <a:prstGeom prst="rect">
            <a:avLst/>
          </a:prstGeom>
        </p:spPr>
      </p:pic>
      <p:pic>
        <p:nvPicPr>
          <p:cNvPr id="13" name="図 12" descr="H_text_a_(m)_equ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70" y="1469130"/>
            <a:ext cx="5788688" cy="860089"/>
          </a:xfrm>
          <a:prstGeom prst="rect">
            <a:avLst/>
          </a:prstGeom>
          <a:solidFill>
            <a:srgbClr val="FDEADA"/>
          </a:solidFill>
        </p:spPr>
      </p:pic>
      <p:pic>
        <p:nvPicPr>
          <p:cNvPr id="14" name="図 13" descr="L_=_10^6_text_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89" y="5655680"/>
            <a:ext cx="1455400" cy="31391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158304" y="2586414"/>
            <a:ext cx="307525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 L ~ 1</a:t>
            </a:r>
            <a:r>
              <a:rPr lang="ja-JP" altLang="en-US" dirty="0" smtClean="0"/>
              <a:t> </a:t>
            </a:r>
            <a:r>
              <a:rPr lang="en-US" altLang="ja-JP" dirty="0" smtClean="0"/>
              <a:t>is</a:t>
            </a:r>
            <a:r>
              <a:rPr lang="ja-JP" altLang="en-US" dirty="0" smtClean="0"/>
              <a:t> </a:t>
            </a:r>
            <a:r>
              <a:rPr lang="en-US" altLang="ja-JP" dirty="0" smtClean="0"/>
              <a:t>best</a:t>
            </a:r>
            <a:r>
              <a:rPr lang="ja-JP" altLang="en-US" dirty="0" smtClean="0"/>
              <a:t> </a:t>
            </a:r>
            <a:r>
              <a:rPr lang="en-US" altLang="ja-JP" dirty="0" smtClean="0"/>
              <a:t>sensitivity</a:t>
            </a:r>
          </a:p>
          <a:p>
            <a:r>
              <a:rPr lang="en-US" altLang="ja-JP" dirty="0" smtClean="0"/>
              <a:t>(proportional to 1/m)</a:t>
            </a:r>
          </a:p>
          <a:p>
            <a:endParaRPr lang="en-US" altLang="ja-JP" dirty="0"/>
          </a:p>
          <a:p>
            <a:r>
              <a:rPr lang="en-US" altLang="ja-JP" dirty="0" smtClean="0"/>
              <a:t>→longer cavity length is better</a:t>
            </a:r>
          </a:p>
          <a:p>
            <a:endParaRPr lang="en-US" altLang="ja-JP" dirty="0"/>
          </a:p>
          <a:p>
            <a:r>
              <a:rPr lang="en-US" altLang="ja-JP" dirty="0" smtClean="0"/>
              <a:t>→GW detectors!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5778" y="4401213"/>
            <a:ext cx="2506189" cy="183004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293639" y="5784924"/>
            <a:ext cx="638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</a:rPr>
              <a:t>LIGO</a:t>
            </a:r>
            <a:endParaRPr kumimoji="1"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5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b="1" u="sng" dirty="0" smtClean="0"/>
              <a:t>SN</a:t>
            </a:r>
            <a:r>
              <a:rPr kumimoji="1" lang="ja-JP" altLang="en-US" b="1" u="sng" dirty="0" smtClean="0"/>
              <a:t> </a:t>
            </a:r>
            <a:r>
              <a:rPr kumimoji="1" lang="en-US" altLang="ja-JP" b="1" u="sng" dirty="0" smtClean="0"/>
              <a:t>ratio</a:t>
            </a:r>
            <a:endParaRPr kumimoji="1" lang="ja-JP" altLang="en-US" b="1" u="sng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859" y="389224"/>
            <a:ext cx="6110941" cy="205682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215989" y="5439316"/>
            <a:ext cx="2850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(coherent time of </a:t>
            </a:r>
            <a:r>
              <a:rPr kumimoji="1" lang="en-US" altLang="ja-JP" dirty="0" err="1" smtClean="0"/>
              <a:t>axion</a:t>
            </a:r>
            <a:r>
              <a:rPr kumimoji="1" lang="en-US" altLang="ja-JP" dirty="0" smtClean="0"/>
              <a:t> DM)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57200" y="2402297"/>
            <a:ext cx="513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The sensitivity is determined by quantum shot noise</a:t>
            </a:r>
            <a:endParaRPr kumimoji="1" lang="ja-JP" altLang="en-US" dirty="0"/>
          </a:p>
        </p:txBody>
      </p:sp>
      <p:pic>
        <p:nvPicPr>
          <p:cNvPr id="14" name="図 13" descr="sqrt_S_text_sho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904" y="3952058"/>
            <a:ext cx="3013261" cy="851413"/>
          </a:xfrm>
          <a:prstGeom prst="rect">
            <a:avLst/>
          </a:prstGeom>
          <a:solidFill>
            <a:srgbClr val="DBEEF4"/>
          </a:solidFill>
        </p:spPr>
      </p:pic>
      <p:pic>
        <p:nvPicPr>
          <p:cNvPr id="15" name="図 14" descr="text_SNR_=_dfra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2" y="5114632"/>
            <a:ext cx="4367306" cy="1494281"/>
          </a:xfrm>
          <a:prstGeom prst="rect">
            <a:avLst/>
          </a:prstGeom>
          <a:solidFill>
            <a:srgbClr val="FDEADA"/>
          </a:solidFill>
        </p:spPr>
      </p:pic>
      <p:pic>
        <p:nvPicPr>
          <p:cNvPr id="16" name="図 15" descr="tau_=_dfrac_2_pi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076" y="5969915"/>
            <a:ext cx="2780552" cy="461347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pic>
        <p:nvPicPr>
          <p:cNvPr id="18" name="図 17" descr="bm_E_text_PD_(t)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2" y="2944660"/>
            <a:ext cx="8053294" cy="6487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9" name="図 18" descr="P_text_PD_(t)_pr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3" y="4232544"/>
            <a:ext cx="2304016" cy="323641"/>
          </a:xfrm>
          <a:prstGeom prst="rect">
            <a:avLst/>
          </a:prstGeom>
        </p:spPr>
      </p:pic>
      <p:cxnSp>
        <p:nvCxnSpPr>
          <p:cNvPr id="21" name="直線矢印コネクタ 20"/>
          <p:cNvCxnSpPr/>
          <p:nvPr/>
        </p:nvCxnSpPr>
        <p:spPr>
          <a:xfrm>
            <a:off x="3212353" y="4377765"/>
            <a:ext cx="70223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44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b="1" u="sng" dirty="0" smtClean="0"/>
              <a:t>What</a:t>
            </a:r>
            <a:r>
              <a:rPr kumimoji="1" lang="ja-JP" altLang="en-US" b="1" u="sng" dirty="0" smtClean="0"/>
              <a:t> </a:t>
            </a:r>
            <a:r>
              <a:rPr kumimoji="1" lang="en-US" altLang="ja-JP" b="1" u="sng" dirty="0" smtClean="0"/>
              <a:t>is</a:t>
            </a:r>
            <a:r>
              <a:rPr kumimoji="1" lang="ja-JP" altLang="en-US" b="1" u="sng" dirty="0" smtClean="0"/>
              <a:t> </a:t>
            </a:r>
            <a:r>
              <a:rPr kumimoji="1" lang="en-US" altLang="ja-JP" b="1" u="sng" dirty="0" err="1" smtClean="0"/>
              <a:t>A</a:t>
            </a:r>
            <a:r>
              <a:rPr lang="en-US" altLang="ja-JP" b="1" u="sng" dirty="0" err="1" smtClean="0"/>
              <a:t>xion</a:t>
            </a:r>
            <a:r>
              <a:rPr lang="en-US" altLang="ja-JP" b="1" u="sng" dirty="0" smtClean="0"/>
              <a:t>?</a:t>
            </a:r>
            <a:endParaRPr kumimoji="1" lang="ja-JP" altLang="en-US" b="1" u="sng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5927" y="2086223"/>
            <a:ext cx="5109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pseudo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NG boson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PQ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mechanism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in order to solve</a:t>
            </a:r>
            <a:r>
              <a:rPr kumimoji="1" lang="is-IS" altLang="ja-JP" dirty="0" smtClean="0"/>
              <a:t> the strong CP problem in QCD physics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83883" y="5484540"/>
            <a:ext cx="6468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n"/>
            </a:pPr>
            <a:r>
              <a:rPr kumimoji="1" lang="en-US" altLang="ja-JP" sz="2400" b="1" dirty="0" smtClean="0">
                <a:solidFill>
                  <a:srgbClr val="FF6600"/>
                </a:solidFill>
              </a:rPr>
              <a:t>A scalar field with small mass, tiny interactions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871116" y="1688352"/>
            <a:ext cx="1617225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(</a:t>
            </a:r>
            <a:r>
              <a:rPr kumimoji="1" lang="en-US" altLang="ja-JP" sz="1200" dirty="0" err="1" smtClean="0"/>
              <a:t>Peccei</a:t>
            </a:r>
            <a:r>
              <a:rPr kumimoji="1" lang="en-US" altLang="ja-JP" sz="1200" dirty="0" smtClean="0"/>
              <a:t> &amp; Quinn, 1977)</a:t>
            </a:r>
            <a:endParaRPr kumimoji="1" lang="ja-JP" altLang="en-US" sz="1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31905" y="4623627"/>
            <a:ext cx="4936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 plentitude of </a:t>
            </a:r>
            <a:r>
              <a:rPr kumimoji="1" lang="en-US" altLang="ja-JP" dirty="0" err="1" smtClean="0"/>
              <a:t>axion</a:t>
            </a:r>
            <a:r>
              <a:rPr kumimoji="1" lang="en-US" altLang="ja-JP" dirty="0" smtClean="0"/>
              <a:t>-like particles provided by the </a:t>
            </a:r>
            <a:r>
              <a:rPr kumimoji="1" lang="en-US" altLang="ja-JP" dirty="0" err="1" smtClean="0"/>
              <a:t>compactifications</a:t>
            </a:r>
            <a:r>
              <a:rPr kumimoji="1" lang="en-US" altLang="ja-JP" dirty="0" smtClean="0"/>
              <a:t> of extra dimensions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534688" y="4185207"/>
            <a:ext cx="163202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00"/>
                </a:solidFill>
              </a:rPr>
              <a:t>(</a:t>
            </a:r>
            <a:r>
              <a:rPr kumimoji="1" lang="en-US" altLang="ja-JP" sz="1200" dirty="0" err="1" smtClean="0">
                <a:solidFill>
                  <a:srgbClr val="000000"/>
                </a:solidFill>
              </a:rPr>
              <a:t>Svrcek</a:t>
            </a:r>
            <a:r>
              <a:rPr kumimoji="1" lang="en-US" altLang="ja-JP" sz="1200" dirty="0" smtClean="0">
                <a:solidFill>
                  <a:srgbClr val="000000"/>
                </a:solidFill>
              </a:rPr>
              <a:t> &amp; Witten 2006)</a:t>
            </a:r>
            <a:endParaRPr kumimoji="1" lang="ja-JP" altLang="en-US" sz="1200" dirty="0">
              <a:solidFill>
                <a:srgbClr val="000000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31059" y="6024274"/>
            <a:ext cx="3784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→ candidate for </a:t>
            </a:r>
            <a:r>
              <a:rPr kumimoji="1" lang="en-US" altLang="ja-JP" sz="2400" b="1" dirty="0" smtClean="0"/>
              <a:t>dark matter</a:t>
            </a:r>
            <a:endParaRPr kumimoji="1" lang="ja-JP" altLang="en-US" sz="240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6610" y="1642186"/>
            <a:ext cx="12134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QCD </a:t>
            </a:r>
            <a:r>
              <a:rPr kumimoji="1" lang="en-US" altLang="ja-JP" b="1" dirty="0" err="1" smtClean="0"/>
              <a:t>Axion</a:t>
            </a:r>
            <a:endParaRPr kumimoji="1" lang="ja-JP" altLang="en-US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06610" y="4119904"/>
            <a:ext cx="38962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/>
              <a:t>Axion</a:t>
            </a:r>
            <a:r>
              <a:rPr kumimoji="1" lang="en-US" altLang="ja-JP" b="1" dirty="0" smtClean="0"/>
              <a:t>-like particles (ALPs, string </a:t>
            </a:r>
            <a:r>
              <a:rPr kumimoji="1" lang="en-US" altLang="ja-JP" b="1" dirty="0" err="1" smtClean="0"/>
              <a:t>axion</a:t>
            </a:r>
            <a:r>
              <a:rPr kumimoji="1" lang="en-US" altLang="ja-JP" b="1" dirty="0" smtClean="0"/>
              <a:t>)</a:t>
            </a:r>
            <a:endParaRPr kumimoji="1" lang="ja-JP" altLang="en-US" b="1" dirty="0"/>
          </a:p>
        </p:txBody>
      </p:sp>
      <p:pic>
        <p:nvPicPr>
          <p:cNvPr id="7" name="図 6" descr="&amp;_mathcal_L_tex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10" y="2895438"/>
            <a:ext cx="4117027" cy="9085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542" y="1269999"/>
            <a:ext cx="2109408" cy="376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2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b="1" u="sng" dirty="0" smtClean="0"/>
              <a:t>Sensitivity curves</a:t>
            </a:r>
            <a:endParaRPr kumimoji="1" lang="ja-JP" altLang="en-US" b="1" u="sng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9" y="1521819"/>
            <a:ext cx="6638936" cy="489453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062273" y="2135060"/>
            <a:ext cx="170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←current limit</a:t>
            </a:r>
          </a:p>
          <a:p>
            <a:r>
              <a:rPr lang="ja-JP" altLang="ja-JP" dirty="0" smtClean="0"/>
              <a:t> </a:t>
            </a:r>
            <a:r>
              <a:rPr lang="ja-JP" altLang="en-US" dirty="0" smtClean="0"/>
              <a:t>  </a:t>
            </a:r>
            <a:r>
              <a:rPr lang="en-US" altLang="ja-JP" dirty="0" smtClean="0"/>
              <a:t>(CAST@CERN)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73234" y="2667493"/>
            <a:ext cx="74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B5B508"/>
                </a:solidFill>
              </a:rPr>
              <a:t>aLIGO</a:t>
            </a:r>
            <a:endParaRPr kumimoji="1" lang="ja-JP" altLang="en-US" dirty="0">
              <a:solidFill>
                <a:srgbClr val="B5B508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73234" y="3231067"/>
            <a:ext cx="91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DECIGO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21019" y="4184134"/>
            <a:ext cx="169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Cosmic Explorer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568352"/>
            <a:ext cx="4199467" cy="7165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482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b="1" u="sng" dirty="0" smtClean="0"/>
              <a:t>Sensitivity</a:t>
            </a:r>
            <a:r>
              <a:rPr kumimoji="1" lang="ja-JP" altLang="en-US" b="1" u="sng" dirty="0" smtClean="0"/>
              <a:t> </a:t>
            </a:r>
            <a:r>
              <a:rPr lang="en-US" altLang="ja-JP" b="1" u="sng" dirty="0" smtClean="0"/>
              <a:t>curves</a:t>
            </a:r>
            <a:endParaRPr kumimoji="1" lang="ja-JP" altLang="en-US" b="1" u="sng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934"/>
            <a:ext cx="6797853" cy="509693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019055" y="2170361"/>
            <a:ext cx="170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←current limit</a:t>
            </a:r>
          </a:p>
          <a:p>
            <a:r>
              <a:rPr lang="ja-JP" altLang="ja-JP" dirty="0" smtClean="0"/>
              <a:t> </a:t>
            </a:r>
            <a:r>
              <a:rPr lang="ja-JP" altLang="en-US" dirty="0" smtClean="0"/>
              <a:t>  </a:t>
            </a:r>
            <a:r>
              <a:rPr lang="en-US" altLang="ja-JP" dirty="0" smtClean="0"/>
              <a:t>(CAST@CERN)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88266" y="2632026"/>
            <a:ext cx="84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B5B508"/>
                </a:solidFill>
              </a:rPr>
              <a:t>KAGRA</a:t>
            </a:r>
            <a:endParaRPr kumimoji="1" lang="ja-JP" altLang="en-US" dirty="0">
              <a:solidFill>
                <a:srgbClr val="B5B508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11848" y="3217334"/>
            <a:ext cx="91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DECIGO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39552" y="3999468"/>
            <a:ext cx="169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Cosmic Explorer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00133" y="558800"/>
            <a:ext cx="86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KAGRA</a:t>
            </a:r>
            <a:endParaRPr kumimoji="1" lang="ja-JP" altLang="en-US" b="1" dirty="0"/>
          </a:p>
        </p:txBody>
      </p:sp>
      <p:pic>
        <p:nvPicPr>
          <p:cNvPr id="11" name="図 10" descr="&amp;L=3_times_10^3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133" y="972794"/>
            <a:ext cx="3580520" cy="54168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356164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5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b="1" u="sng" dirty="0" smtClean="0"/>
              <a:t>Bow-Tie Rin</a:t>
            </a:r>
            <a:r>
              <a:rPr lang="en-US" altLang="ja-JP" b="1" u="sng" dirty="0" smtClean="0"/>
              <a:t>g Cavity</a:t>
            </a:r>
            <a:endParaRPr kumimoji="1" lang="ja-JP" altLang="en-US" b="1" u="sng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12533"/>
            <a:ext cx="4413054" cy="362453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5331204" y="726800"/>
            <a:ext cx="3694265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IO+ </a:t>
            </a:r>
            <a:r>
              <a:rPr lang="pt-BR" altLang="ja-JP" b="1" dirty="0"/>
              <a:t>Phys.Rev.Lett.121 (2018) 161301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784" y="4080933"/>
            <a:ext cx="3610016" cy="228204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40267" y="1423479"/>
            <a:ext cx="8585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The optical cavity which measures the difference of resonant frequencies between two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circular-polarizations</a:t>
            </a:r>
            <a:r>
              <a:rPr kumimoji="1" lang="en-US" altLang="ja-JP" sz="2800" dirty="0" smtClean="0"/>
              <a:t> of the laser beams</a:t>
            </a:r>
            <a:endParaRPr kumimoji="1" lang="ja-JP" altLang="en-US" sz="2800" dirty="0"/>
          </a:p>
        </p:txBody>
      </p:sp>
      <p:pic>
        <p:nvPicPr>
          <p:cNvPr id="8" name="図 7" descr="c_text_L_∕_text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84" y="2620079"/>
            <a:ext cx="3955038" cy="4206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pic>
        <p:nvPicPr>
          <p:cNvPr id="9" name="図 8" descr="sqrt_S_text_sho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199" y="3485650"/>
            <a:ext cx="2311127" cy="3960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15363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9144000" cy="616180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6040372" y="1416370"/>
            <a:ext cx="2881795" cy="5088339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右矢印 5"/>
          <p:cNvSpPr/>
          <p:nvPr/>
        </p:nvSpPr>
        <p:spPr>
          <a:xfrm rot="2911266">
            <a:off x="5216622" y="993087"/>
            <a:ext cx="748941" cy="537244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/>
          <p:cNvCxnSpPr/>
          <p:nvPr/>
        </p:nvCxnSpPr>
        <p:spPr>
          <a:xfrm>
            <a:off x="6499411" y="3257176"/>
            <a:ext cx="702235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85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254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915205" y="6480010"/>
            <a:ext cx="222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 err="1" smtClean="0"/>
              <a:t>Michimura</a:t>
            </a:r>
            <a:r>
              <a:rPr lang="en-US" altLang="en-US" dirty="0" smtClean="0"/>
              <a:t>-san’s slide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497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254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915205" y="6480010"/>
            <a:ext cx="222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 err="1" smtClean="0"/>
              <a:t>Michimura</a:t>
            </a:r>
            <a:r>
              <a:rPr lang="en-US" altLang="en-US" dirty="0" smtClean="0"/>
              <a:t>-san’s slide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464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b="1" u="sng" dirty="0" smtClean="0"/>
              <a:t>Summary &amp; Outlook</a:t>
            </a:r>
            <a:endParaRPr kumimoji="1" lang="ja-JP" altLang="en-US" b="1" u="sng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p"/>
            </a:pPr>
            <a:r>
              <a:rPr lang="en-US" altLang="ja-JP" sz="2400" dirty="0" smtClean="0"/>
              <a:t>We suggest an experimental scheme to search for </a:t>
            </a:r>
            <a:r>
              <a:rPr lang="en-US" altLang="ja-JP" sz="2400" dirty="0" err="1" smtClean="0"/>
              <a:t>axion</a:t>
            </a:r>
            <a:r>
              <a:rPr lang="en-US" altLang="ja-JP" sz="2400" dirty="0" smtClean="0"/>
              <a:t> dark matter with the linear optical cavity used in gravitational wave detectors.</a:t>
            </a:r>
            <a:endParaRPr lang="en-US" altLang="ja-JP" sz="2400" dirty="0"/>
          </a:p>
          <a:p>
            <a:pPr>
              <a:buFont typeface="Wingdings" charset="2"/>
              <a:buChar char="p"/>
            </a:pPr>
            <a:r>
              <a:rPr lang="en-US" altLang="ja-JP" sz="2400" dirty="0" smtClean="0"/>
              <a:t>We found that these sensitivities can reach beyond the current limit with a wide range of </a:t>
            </a:r>
            <a:r>
              <a:rPr lang="en-US" altLang="ja-JP" sz="2400" dirty="0" err="1" smtClean="0"/>
              <a:t>axion</a:t>
            </a:r>
            <a:r>
              <a:rPr lang="en-US" altLang="ja-JP" sz="2400" dirty="0" smtClean="0"/>
              <a:t> mass and our new scheme can coexist with the observation run for </a:t>
            </a:r>
            <a:r>
              <a:rPr lang="en-US" altLang="ja-JP" sz="2400" dirty="0"/>
              <a:t>gravitational </a:t>
            </a:r>
            <a:r>
              <a:rPr lang="en-US" altLang="ja-JP" sz="2400" dirty="0" smtClean="0"/>
              <a:t>waves.</a:t>
            </a:r>
          </a:p>
          <a:p>
            <a:pPr>
              <a:buFont typeface="Wingdings" charset="2"/>
              <a:buChar char="p"/>
            </a:pPr>
            <a:endParaRPr lang="en-US" altLang="ja-JP" sz="2400" dirty="0"/>
          </a:p>
          <a:p>
            <a:pPr>
              <a:buFont typeface="Wingdings" charset="2"/>
              <a:buChar char="p"/>
            </a:pPr>
            <a:r>
              <a:rPr lang="en-US" altLang="ja-JP" sz="2400" dirty="0" smtClean="0"/>
              <a:t>Which detection port (a) or (b) can be constructed depends on the gravitational wave detectors.</a:t>
            </a:r>
          </a:p>
          <a:p>
            <a:pPr>
              <a:buFont typeface="Wingdings" charset="2"/>
              <a:buChar char="p"/>
            </a:pPr>
            <a:endParaRPr lang="ja-JP" altLang="en-US" sz="2400" dirty="0" smtClean="0"/>
          </a:p>
          <a:p>
            <a:pPr>
              <a:buFont typeface="Wingdings" charset="2"/>
              <a:buChar char="p"/>
            </a:pPr>
            <a:r>
              <a:rPr lang="en-US" altLang="ja-JP" sz="2400" dirty="0" smtClean="0"/>
              <a:t>We hope that our scheme is applied to KAGRA,DECIGO, </a:t>
            </a:r>
            <a:r>
              <a:rPr lang="mr-IN" altLang="ja-JP" sz="2400" dirty="0" smtClean="0"/>
              <a:t>…</a:t>
            </a:r>
            <a:r>
              <a:rPr lang="en-US" altLang="ja-JP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510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kumimoji="1" lang="en-US" altLang="ja-JP" b="1" u="sng" dirty="0" err="1" smtClean="0"/>
              <a:t>Axion</a:t>
            </a:r>
            <a:r>
              <a:rPr kumimoji="1" lang="en-US" altLang="ja-JP" b="1" u="sng" dirty="0" smtClean="0"/>
              <a:t> as Dark Matter </a:t>
            </a:r>
            <a:r>
              <a:rPr kumimoji="1" lang="en-US" altLang="ja-JP" sz="2700" b="1" u="sng" dirty="0" smtClean="0"/>
              <a:t>(misalignment production)</a:t>
            </a:r>
            <a:endParaRPr kumimoji="1" lang="ja-JP" altLang="en-US" sz="2700" b="1" u="sng" dirty="0"/>
          </a:p>
        </p:txBody>
      </p:sp>
      <p:pic>
        <p:nvPicPr>
          <p:cNvPr id="16" name="図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4" y="1876291"/>
            <a:ext cx="3045593" cy="407372"/>
          </a:xfrm>
          <a:prstGeom prst="rect">
            <a:avLst/>
          </a:prstGeom>
          <a:solidFill>
            <a:srgbClr val="DCE6F2"/>
          </a:solidFill>
        </p:spPr>
      </p:pic>
      <p:sp>
        <p:nvSpPr>
          <p:cNvPr id="19" name="円弧 18"/>
          <p:cNvSpPr/>
          <p:nvPr/>
        </p:nvSpPr>
        <p:spPr>
          <a:xfrm rot="5400000">
            <a:off x="7213256" y="749324"/>
            <a:ext cx="1180353" cy="1649742"/>
          </a:xfrm>
          <a:prstGeom prst="arc">
            <a:avLst>
              <a:gd name="adj1" fmla="val 17461924"/>
              <a:gd name="adj2" fmla="val 402789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/>
          <p:cNvCxnSpPr/>
          <p:nvPr/>
        </p:nvCxnSpPr>
        <p:spPr>
          <a:xfrm flipV="1">
            <a:off x="6978562" y="1466667"/>
            <a:ext cx="0" cy="9537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V="1">
            <a:off x="6978562" y="2194256"/>
            <a:ext cx="1649742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円/楕円 25"/>
          <p:cNvSpPr/>
          <p:nvPr/>
        </p:nvSpPr>
        <p:spPr>
          <a:xfrm>
            <a:off x="8246534" y="1876291"/>
            <a:ext cx="120562" cy="1344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157790"/>
            <a:ext cx="159149" cy="262596"/>
          </a:xfrm>
          <a:prstGeom prst="rect">
            <a:avLst/>
          </a:prstGeom>
        </p:spPr>
      </p:pic>
      <p:pic>
        <p:nvPicPr>
          <p:cNvPr id="28" name="図 2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496" y="1294871"/>
            <a:ext cx="463550" cy="228600"/>
          </a:xfrm>
          <a:prstGeom prst="rect">
            <a:avLst/>
          </a:prstGeom>
        </p:spPr>
      </p:pic>
      <p:pic>
        <p:nvPicPr>
          <p:cNvPr id="7" name="図 6" descr="rho_&amp;=_dfrac_1_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4" y="4921423"/>
            <a:ext cx="5521315" cy="15032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8" name="テキスト ボックス 7"/>
          <p:cNvSpPr txBox="1"/>
          <p:nvPr/>
        </p:nvSpPr>
        <p:spPr>
          <a:xfrm>
            <a:off x="3839631" y="1914331"/>
            <a:ext cx="237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(background evolution)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8118" y="2719295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n"/>
            </a:pPr>
            <a:r>
              <a:rPr kumimoji="1" lang="en-US" altLang="ja-JP" dirty="0" smtClean="0"/>
              <a:t>In early universe (m &lt; H), </a:t>
            </a:r>
            <a:endParaRPr kumimoji="1" lang="ja-JP" altLang="en-US" dirty="0"/>
          </a:p>
        </p:txBody>
      </p:sp>
      <p:pic>
        <p:nvPicPr>
          <p:cNvPr id="11" name="図 10" descr="phi_simeq_text_c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78" y="2762356"/>
            <a:ext cx="1481172" cy="311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12" name="テキスト ボックス 11"/>
          <p:cNvSpPr txBox="1"/>
          <p:nvPr/>
        </p:nvSpPr>
        <p:spPr>
          <a:xfrm>
            <a:off x="5208135" y="2715098"/>
            <a:ext cx="3404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(frozen due to the Hubble friction)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78118" y="3412566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n"/>
            </a:pPr>
            <a:r>
              <a:rPr kumimoji="1" lang="en-US" altLang="ja-JP" dirty="0" smtClean="0"/>
              <a:t>In late universe (m &gt; H), </a:t>
            </a:r>
            <a:endParaRPr kumimoji="1" lang="ja-JP" altLang="en-US" dirty="0"/>
          </a:p>
        </p:txBody>
      </p:sp>
      <p:pic>
        <p:nvPicPr>
          <p:cNvPr id="13" name="図 12" descr="phi_simeq_a^-3∕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78" y="3374302"/>
            <a:ext cx="2918018" cy="407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14" name="テキスト ボックス 13"/>
          <p:cNvSpPr txBox="1"/>
          <p:nvPr/>
        </p:nvSpPr>
        <p:spPr>
          <a:xfrm>
            <a:off x="6648824" y="3412566"/>
            <a:ext cx="1835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(start to oscillate)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78118" y="4198471"/>
            <a:ext cx="677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n"/>
            </a:pPr>
            <a:r>
              <a:rPr kumimoji="1" lang="en-US" altLang="ja-JP" dirty="0" smtClean="0"/>
              <a:t>After oscillation begins, </a:t>
            </a:r>
            <a:r>
              <a:rPr kumimoji="1" lang="en-US" altLang="ja-JP" dirty="0" err="1" smtClean="0"/>
              <a:t>axion</a:t>
            </a:r>
            <a:r>
              <a:rPr kumimoji="1" lang="en-US" altLang="ja-JP" dirty="0" smtClean="0"/>
              <a:t> behaves as a </a:t>
            </a:r>
            <a:r>
              <a:rPr kumimoji="1" lang="en-US" altLang="ja-JP" dirty="0" err="1" smtClean="0"/>
              <a:t>pressureless</a:t>
            </a:r>
            <a:r>
              <a:rPr kumimoji="1" lang="en-US" altLang="ja-JP" dirty="0" smtClean="0"/>
              <a:t> matter fluid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403965" y="5778374"/>
            <a:ext cx="2171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(Pressure) &lt; (Gravity)</a:t>
            </a:r>
          </a:p>
          <a:p>
            <a:r>
              <a:rPr lang="en-US" altLang="ja-JP" dirty="0" smtClean="0"/>
              <a:t>→Dark Matter!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853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ja-JP" b="1" u="sng" dirty="0" smtClean="0"/>
              <a:t>Search</a:t>
            </a:r>
            <a:r>
              <a:rPr kumimoji="1" lang="ja-JP" altLang="en-US" b="1" u="sng" dirty="0" smtClean="0"/>
              <a:t> </a:t>
            </a:r>
            <a:r>
              <a:rPr kumimoji="1" lang="en-US" altLang="ja-JP" b="1" u="sng" dirty="0" smtClean="0"/>
              <a:t>for</a:t>
            </a:r>
            <a:r>
              <a:rPr kumimoji="1" lang="ja-JP" altLang="en-US" b="1" u="sng" dirty="0" smtClean="0"/>
              <a:t> </a:t>
            </a:r>
            <a:r>
              <a:rPr kumimoji="1" lang="en-US" altLang="ja-JP" b="1" u="sng" dirty="0" err="1" smtClean="0"/>
              <a:t>Axion</a:t>
            </a:r>
            <a:r>
              <a:rPr lang="ja-JP" altLang="en-US" b="1" u="sng" dirty="0" smtClean="0"/>
              <a:t> </a:t>
            </a:r>
            <a:r>
              <a:rPr lang="en-US" altLang="ja-JP" b="1" u="sng" dirty="0" smtClean="0"/>
              <a:t>(DM) via</a:t>
            </a:r>
            <a:r>
              <a:rPr lang="ja-JP" altLang="en-US" b="1" u="sng" dirty="0" smtClean="0"/>
              <a:t> </a:t>
            </a:r>
            <a:r>
              <a:rPr lang="en-US" altLang="ja-JP" b="1" u="sng" dirty="0" smtClean="0"/>
              <a:t>Photon</a:t>
            </a:r>
            <a:endParaRPr kumimoji="1" lang="ja-JP" altLang="en-US" b="1" u="sng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09" y="3308926"/>
            <a:ext cx="3366862" cy="24173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テキスト ボックス 2"/>
          <p:cNvSpPr txBox="1"/>
          <p:nvPr/>
        </p:nvSpPr>
        <p:spPr>
          <a:xfrm>
            <a:off x="457200" y="1774533"/>
            <a:ext cx="6096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n"/>
            </a:pPr>
            <a:r>
              <a:rPr kumimoji="1" lang="en-US" altLang="ja-JP" dirty="0" err="1" smtClean="0"/>
              <a:t>Axion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generically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couples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to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photon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via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the topological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term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200" y="5943903"/>
            <a:ext cx="7043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n"/>
            </a:pPr>
            <a:r>
              <a:rPr kumimoji="1" lang="en-US" altLang="ja-JP" b="1" dirty="0" err="1" smtClean="0"/>
              <a:t>Axion</a:t>
            </a:r>
            <a:r>
              <a:rPr kumimoji="1" lang="en-US" altLang="ja-JP" b="1" dirty="0" smtClean="0"/>
              <a:t> is converted into photon under the background magnetic field (“</a:t>
            </a:r>
            <a:r>
              <a:rPr kumimoji="1" lang="en-US" altLang="ja-JP" b="1" dirty="0" err="1" smtClean="0"/>
              <a:t>axion</a:t>
            </a:r>
            <a:r>
              <a:rPr kumimoji="1" lang="en-US" altLang="ja-JP" b="1" dirty="0" smtClean="0"/>
              <a:t>-photon conversion”)</a:t>
            </a:r>
            <a:endParaRPr kumimoji="1" lang="ja-JP" altLang="en-US" b="1" dirty="0"/>
          </a:p>
        </p:txBody>
      </p:sp>
      <p:pic>
        <p:nvPicPr>
          <p:cNvPr id="4" name="図 3" descr="&amp;a_text_axion_&amp;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991" y="3719226"/>
            <a:ext cx="2981964" cy="1496365"/>
          </a:xfrm>
          <a:prstGeom prst="rect">
            <a:avLst/>
          </a:prstGeom>
        </p:spPr>
      </p:pic>
      <p:pic>
        <p:nvPicPr>
          <p:cNvPr id="6" name="図 5" descr="dfrac_g_a_gamma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09" y="2330243"/>
            <a:ext cx="4141382" cy="6799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6437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39" y="2085123"/>
            <a:ext cx="2292875" cy="308045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ja-JP" sz="3600" b="1" u="sng" dirty="0" err="1" smtClean="0"/>
              <a:t>Axion</a:t>
            </a:r>
            <a:r>
              <a:rPr kumimoji="1" lang="en-US" altLang="ja-JP" sz="3600" b="1" u="sng" dirty="0" smtClean="0"/>
              <a:t>-photon conversion Experiments (1)</a:t>
            </a:r>
            <a:endParaRPr kumimoji="1" lang="ja-JP" altLang="en-US" sz="3600" b="1" u="sng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548" y="2294298"/>
            <a:ext cx="4976582" cy="271112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テキスト ボックス 5"/>
          <p:cNvSpPr txBox="1"/>
          <p:nvPr/>
        </p:nvSpPr>
        <p:spPr>
          <a:xfrm>
            <a:off x="7075584" y="5045038"/>
            <a:ext cx="1548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ADMX </a:t>
            </a:r>
            <a:r>
              <a:rPr kumimoji="1" lang="en-US" altLang="ja-JP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Patras</a:t>
            </a:r>
            <a:r>
              <a:rPr kumimoji="1" lang="en-US" altLang="ja-JP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2016</a:t>
            </a:r>
            <a:endParaRPr kumimoji="1" lang="ja-JP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84028" y="4909788"/>
            <a:ext cx="1050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7F7F7F"/>
                </a:solidFill>
              </a:rPr>
              <a:t>ADMX 2014</a:t>
            </a:r>
            <a:endParaRPr kumimoji="1" lang="ja-JP" altLang="en-US" sz="1400" dirty="0">
              <a:solidFill>
                <a:srgbClr val="7F7F7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6218" y="5564842"/>
            <a:ext cx="8468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n"/>
            </a:pPr>
            <a:r>
              <a:rPr lang="en-US" altLang="ja-JP" dirty="0" smtClean="0"/>
              <a:t>A microwave resonant</a:t>
            </a:r>
            <a:r>
              <a:rPr lang="ja-JP" altLang="en-US" dirty="0" smtClean="0"/>
              <a:t> </a:t>
            </a:r>
            <a:r>
              <a:rPr lang="en-US" altLang="ja-JP" dirty="0" smtClean="0"/>
              <a:t>cavity using a superconducting magnet B~8T.</a:t>
            </a:r>
          </a:p>
          <a:p>
            <a:pPr marL="285750" indent="-285750">
              <a:buFont typeface="Wingdings" charset="2"/>
              <a:buChar char="n"/>
            </a:pPr>
            <a:endParaRPr kumimoji="1" lang="en-US" altLang="ja-JP" dirty="0"/>
          </a:p>
          <a:p>
            <a:pPr marL="285750" indent="-285750">
              <a:buFont typeface="Wingdings" charset="2"/>
              <a:buChar char="n"/>
            </a:pPr>
            <a:r>
              <a:rPr kumimoji="1" lang="en-US" altLang="ja-JP" dirty="0" smtClean="0"/>
              <a:t>It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can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probe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the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power signal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axionDM</a:t>
            </a:r>
            <a:r>
              <a:rPr kumimoji="1" lang="en-US" altLang="ja-JP" dirty="0" smtClean="0"/>
              <a:t>-photon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conversion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around </a:t>
            </a:r>
            <a:r>
              <a:rPr kumimoji="1" lang="en-US" altLang="ja-JP" dirty="0" err="1" smtClean="0"/>
              <a:t>μeV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axion</a:t>
            </a:r>
            <a:r>
              <a:rPr kumimoji="1" lang="en-US" altLang="ja-JP" dirty="0" smtClean="0"/>
              <a:t> mass.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57200" y="1410786"/>
            <a:ext cx="2014469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Axion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Haloscopes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69355" y="1425284"/>
            <a:ext cx="3949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ADMX (</a:t>
            </a:r>
            <a:r>
              <a:rPr kumimoji="1" lang="en-US" altLang="ja-JP" b="1" dirty="0" err="1" smtClean="0"/>
              <a:t>Axion</a:t>
            </a:r>
            <a:r>
              <a:rPr kumimoji="1" lang="en-US" altLang="ja-JP" b="1" dirty="0" smtClean="0"/>
              <a:t> Dark Matter </a:t>
            </a:r>
            <a:r>
              <a:rPr kumimoji="1" lang="en-US" altLang="ja-JP" b="1" dirty="0" err="1" smtClean="0"/>
              <a:t>eXperiment</a:t>
            </a:r>
            <a:r>
              <a:rPr kumimoji="1" lang="en-US" altLang="ja-JP" b="1" dirty="0" smtClean="0"/>
              <a:t>)</a:t>
            </a:r>
            <a:endParaRPr kumimoji="1" lang="ja-JP" altLang="en-US" b="1" dirty="0"/>
          </a:p>
        </p:txBody>
      </p:sp>
      <p:sp>
        <p:nvSpPr>
          <p:cNvPr id="4" name="正方形/長方形 3"/>
          <p:cNvSpPr/>
          <p:nvPr/>
        </p:nvSpPr>
        <p:spPr>
          <a:xfrm>
            <a:off x="6639886" y="1432150"/>
            <a:ext cx="202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(</a:t>
            </a:r>
            <a:r>
              <a:rPr lang="en-US" altLang="ja-JP" dirty="0" err="1" smtClean="0"/>
              <a:t>Asztalos</a:t>
            </a:r>
            <a:r>
              <a:rPr lang="en-US" altLang="ja-JP" dirty="0"/>
              <a:t>+ </a:t>
            </a:r>
            <a:r>
              <a:rPr lang="en-US" altLang="ja-JP" dirty="0" smtClean="0"/>
              <a:t>2009, </a:t>
            </a:r>
            <a:r>
              <a:rPr lang="mr-IN" altLang="ja-JP" dirty="0" smtClean="0"/>
              <a:t>…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87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3600" b="1" u="sng" dirty="0" err="1"/>
              <a:t>Axion</a:t>
            </a:r>
            <a:r>
              <a:rPr lang="en-US" altLang="ja-JP" sz="3600" b="1" u="sng" dirty="0"/>
              <a:t>-photon conversion Experiments </a:t>
            </a:r>
            <a:r>
              <a:rPr lang="en-US" altLang="ja-JP" sz="3600" b="1" u="sng" dirty="0" smtClean="0"/>
              <a:t>(2)</a:t>
            </a:r>
            <a:endParaRPr kumimoji="1" lang="ja-JP" altLang="en-US" sz="3600" b="1" u="sng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97" y="1675659"/>
            <a:ext cx="7065489" cy="175288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テキスト ボックス 15"/>
          <p:cNvSpPr txBox="1"/>
          <p:nvPr/>
        </p:nvSpPr>
        <p:spPr>
          <a:xfrm>
            <a:off x="6829017" y="1675659"/>
            <a:ext cx="958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7F7F7F"/>
                </a:solidFill>
              </a:rPr>
              <a:t>CAST 2017</a:t>
            </a:r>
            <a:endParaRPr kumimoji="1" lang="ja-JP" altLang="en-US" sz="1400" dirty="0">
              <a:solidFill>
                <a:srgbClr val="7F7F7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7200" y="3428547"/>
            <a:ext cx="6006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l"/>
            </a:pPr>
            <a:r>
              <a:rPr kumimoji="1" lang="en-US" altLang="ja-JP" b="1" dirty="0" smtClean="0"/>
              <a:t>CAST (CERN </a:t>
            </a:r>
            <a:r>
              <a:rPr kumimoji="1" lang="en-US" altLang="ja-JP" b="1" dirty="0" err="1" smtClean="0"/>
              <a:t>Axion</a:t>
            </a:r>
            <a:r>
              <a:rPr kumimoji="1" lang="en-US" altLang="ja-JP" b="1" dirty="0" smtClean="0"/>
              <a:t> Solar Telescope)</a:t>
            </a:r>
          </a:p>
          <a:p>
            <a:pPr marL="342900" indent="-342900">
              <a:buFont typeface="Wingdings" charset="2"/>
              <a:buChar char="l"/>
            </a:pPr>
            <a:r>
              <a:rPr lang="en-US" altLang="ja-JP" b="1" dirty="0" smtClean="0"/>
              <a:t>IAXO (International </a:t>
            </a:r>
            <a:r>
              <a:rPr lang="en-US" altLang="ja-JP" b="1" dirty="0" err="1" smtClean="0"/>
              <a:t>Axion</a:t>
            </a:r>
            <a:r>
              <a:rPr lang="en-US" altLang="ja-JP" b="1" dirty="0" smtClean="0"/>
              <a:t> Observatory) : Next generation</a:t>
            </a:r>
            <a:endParaRPr kumimoji="1" lang="ja-JP" altLang="en-US" b="1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97" y="4375187"/>
            <a:ext cx="6438682" cy="183823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457200" y="4167710"/>
            <a:ext cx="3673639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Light-Shinning-through-a-Wall (LSW)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57200" y="6213421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ja-JP" b="1" dirty="0" smtClean="0"/>
              <a:t>ALPS (Any Light Particle Search) @ DESY</a:t>
            </a:r>
            <a:endParaRPr kumimoji="1" lang="ja-JP" altLang="en-US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095944" y="5637002"/>
            <a:ext cx="670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ALPS II</a:t>
            </a:r>
            <a:endParaRPr kumimoji="1" lang="ja-JP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57200" y="1392213"/>
            <a:ext cx="197777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Axion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Helioscope</a:t>
            </a:r>
            <a:endParaRPr kumimoji="1" lang="ja-JP" altLang="en-US" sz="20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480" y="3171847"/>
            <a:ext cx="1528830" cy="995863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434975" y="1360807"/>
            <a:ext cx="1892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(</a:t>
            </a:r>
            <a:r>
              <a:rPr lang="en-US" altLang="ja-JP" dirty="0" err="1" smtClean="0"/>
              <a:t>Zioutas</a:t>
            </a:r>
            <a:r>
              <a:rPr lang="en-US" altLang="ja-JP" dirty="0"/>
              <a:t>+ </a:t>
            </a:r>
            <a:r>
              <a:rPr lang="en-US" altLang="ja-JP" dirty="0" smtClean="0"/>
              <a:t>2004,</a:t>
            </a:r>
            <a:r>
              <a:rPr lang="mr-IN" altLang="ja-JP" dirty="0" smtClean="0"/>
              <a:t>…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46174" y="4258253"/>
            <a:ext cx="1716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Ehret</a:t>
            </a:r>
            <a:r>
              <a:rPr kumimoji="1" lang="en-US" altLang="ja-JP" dirty="0" smtClean="0"/>
              <a:t>+ 2009,</a:t>
            </a:r>
            <a:r>
              <a:rPr kumimoji="1" lang="mr-IN" altLang="ja-JP" dirty="0" smtClean="0"/>
              <a:t>…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292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3114"/>
            <a:ext cx="9144000" cy="4916495"/>
          </a:xfrm>
          <a:prstGeom prst="rect">
            <a:avLst/>
          </a:prstGeom>
        </p:spPr>
      </p:pic>
      <p:cxnSp>
        <p:nvCxnSpPr>
          <p:cNvPr id="10" name="直線コネクタ 9"/>
          <p:cNvCxnSpPr/>
          <p:nvPr/>
        </p:nvCxnSpPr>
        <p:spPr>
          <a:xfrm>
            <a:off x="1787254" y="1828471"/>
            <a:ext cx="3699930" cy="0"/>
          </a:xfrm>
          <a:prstGeom prst="line">
            <a:avLst/>
          </a:prstGeom>
          <a:ln>
            <a:solidFill>
              <a:srgbClr val="BD1E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1966633" y="2059270"/>
            <a:ext cx="3699930" cy="0"/>
          </a:xfrm>
          <a:prstGeom prst="line">
            <a:avLst/>
          </a:prstGeom>
          <a:ln>
            <a:solidFill>
              <a:srgbClr val="BD1E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1747147" y="2274389"/>
            <a:ext cx="3699930" cy="0"/>
          </a:xfrm>
          <a:prstGeom prst="line">
            <a:avLst/>
          </a:prstGeom>
          <a:ln>
            <a:solidFill>
              <a:srgbClr val="BD1E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1966633" y="2507669"/>
            <a:ext cx="3699930" cy="0"/>
          </a:xfrm>
          <a:prstGeom prst="line">
            <a:avLst/>
          </a:prstGeom>
          <a:ln>
            <a:solidFill>
              <a:srgbClr val="BD1E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1939654" y="4301497"/>
            <a:ext cx="849392" cy="0"/>
          </a:xfrm>
          <a:prstGeom prst="line">
            <a:avLst/>
          </a:prstGeom>
          <a:ln>
            <a:solidFill>
              <a:srgbClr val="BD1E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2119033" y="4532296"/>
            <a:ext cx="3699930" cy="0"/>
          </a:xfrm>
          <a:prstGeom prst="line">
            <a:avLst/>
          </a:prstGeom>
          <a:ln>
            <a:solidFill>
              <a:srgbClr val="BD1E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2119033" y="4980695"/>
            <a:ext cx="3699930" cy="0"/>
          </a:xfrm>
          <a:prstGeom prst="line">
            <a:avLst/>
          </a:prstGeom>
          <a:ln>
            <a:solidFill>
              <a:srgbClr val="BD1E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2789046" y="4301497"/>
            <a:ext cx="2810431" cy="0"/>
          </a:xfrm>
          <a:prstGeom prst="line">
            <a:avLst/>
          </a:prstGeom>
          <a:ln>
            <a:solidFill>
              <a:srgbClr val="CCFFCC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1966633" y="4783175"/>
            <a:ext cx="560018" cy="0"/>
          </a:xfrm>
          <a:prstGeom prst="line">
            <a:avLst/>
          </a:prstGeom>
          <a:ln>
            <a:solidFill>
              <a:srgbClr val="BD1E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2526651" y="4783175"/>
            <a:ext cx="2364781" cy="0"/>
          </a:xfrm>
          <a:prstGeom prst="line">
            <a:avLst/>
          </a:prstGeom>
          <a:ln>
            <a:solidFill>
              <a:srgbClr val="CCFFCC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図 27" descr="gamm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33" y="1387483"/>
            <a:ext cx="254000" cy="317500"/>
          </a:xfrm>
          <a:prstGeom prst="rect">
            <a:avLst/>
          </a:prstGeom>
        </p:spPr>
      </p:pic>
      <p:pic>
        <p:nvPicPr>
          <p:cNvPr id="29" name="図 28" descr="gamm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32" y="3797790"/>
            <a:ext cx="254000" cy="317500"/>
          </a:xfrm>
          <a:prstGeom prst="rect">
            <a:avLst/>
          </a:prstGeom>
        </p:spPr>
      </p:pic>
      <p:pic>
        <p:nvPicPr>
          <p:cNvPr id="30" name="図 29" descr="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12" y="3829150"/>
            <a:ext cx="215900" cy="228600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2526651" y="3766430"/>
            <a:ext cx="39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CCFFCC"/>
                </a:solidFill>
              </a:rPr>
              <a:t>→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140514" y="5591637"/>
            <a:ext cx="2003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>
                    <a:lumMod val="65000"/>
                  </a:schemeClr>
                </a:solidFill>
              </a:rPr>
              <a:t>nasa</a:t>
            </a:r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</a:rPr>
              <a:t>-</a:t>
            </a:r>
            <a:r>
              <a:rPr kumimoji="1" lang="en-US" altLang="ja-JP" dirty="0" err="1" smtClean="0">
                <a:solidFill>
                  <a:schemeClr val="bg1">
                    <a:lumMod val="65000"/>
                  </a:schemeClr>
                </a:solidFill>
              </a:rPr>
              <a:t>fermi</a:t>
            </a:r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</a:rPr>
              <a:t>-mission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>
            <a:off x="4927166" y="4783175"/>
            <a:ext cx="672311" cy="0"/>
          </a:xfrm>
          <a:prstGeom prst="line">
            <a:avLst/>
          </a:prstGeom>
          <a:ln>
            <a:solidFill>
              <a:srgbClr val="BD1E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200584" y="5895646"/>
            <a:ext cx="85844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n"/>
            </a:pPr>
            <a:r>
              <a:rPr kumimoji="1" lang="en-US" altLang="ja-JP" dirty="0" err="1" smtClean="0">
                <a:solidFill>
                  <a:srgbClr val="FFFF00"/>
                </a:solidFill>
              </a:rPr>
              <a:t>Axion</a:t>
            </a:r>
            <a:r>
              <a:rPr kumimoji="1" lang="en-US" altLang="ja-JP" dirty="0" smtClean="0">
                <a:solidFill>
                  <a:srgbClr val="FFFF00"/>
                </a:solidFill>
              </a:rPr>
              <a:t>-photon conversion will modify the spectrum of cosmic rays.</a:t>
            </a:r>
          </a:p>
          <a:p>
            <a:pPr marL="342900" indent="-342900">
              <a:buFont typeface="Wingdings" charset="2"/>
              <a:buChar char="n"/>
            </a:pPr>
            <a:endParaRPr lang="en-US" altLang="ja-JP" dirty="0">
              <a:solidFill>
                <a:srgbClr val="FFFF00"/>
              </a:solidFill>
            </a:endParaRPr>
          </a:p>
          <a:p>
            <a:pPr marL="342900" indent="-342900">
              <a:buFont typeface="Wingdings" charset="2"/>
              <a:buChar char="n"/>
            </a:pPr>
            <a:r>
              <a:rPr kumimoji="1" lang="en-US" altLang="ja-JP" dirty="0" smtClean="0">
                <a:solidFill>
                  <a:srgbClr val="FFFF00"/>
                </a:solidFill>
              </a:rPr>
              <a:t>The prediction depends on the uncertainty of magnetic filed in the cluster background.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42" name="図 41" descr="B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82" y="5041930"/>
            <a:ext cx="342900" cy="330200"/>
          </a:xfrm>
          <a:prstGeom prst="rect">
            <a:avLst/>
          </a:prstGeom>
        </p:spPr>
      </p:pic>
      <p:pic>
        <p:nvPicPr>
          <p:cNvPr id="45" name="図 44" descr="B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32" y="5041930"/>
            <a:ext cx="342900" cy="330200"/>
          </a:xfrm>
          <a:prstGeom prst="rect">
            <a:avLst/>
          </a:prstGeom>
        </p:spPr>
      </p:pic>
      <p:pic>
        <p:nvPicPr>
          <p:cNvPr id="46" name="図 45" descr="B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85" y="2685545"/>
            <a:ext cx="342900" cy="330200"/>
          </a:xfrm>
          <a:prstGeom prst="rect">
            <a:avLst/>
          </a:prstGeom>
        </p:spPr>
      </p:pic>
      <p:pic>
        <p:nvPicPr>
          <p:cNvPr id="47" name="図 46" descr="B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35" y="2685545"/>
            <a:ext cx="342900" cy="330200"/>
          </a:xfrm>
          <a:prstGeom prst="rect">
            <a:avLst/>
          </a:prstGeom>
        </p:spPr>
      </p:pic>
      <p:sp>
        <p:nvSpPr>
          <p:cNvPr id="26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b="1" u="sng" dirty="0" err="1">
                <a:solidFill>
                  <a:srgbClr val="FFFF00"/>
                </a:solidFill>
              </a:rPr>
              <a:t>Axion</a:t>
            </a:r>
            <a:r>
              <a:rPr lang="en-US" altLang="ja-JP" sz="3600" b="1" u="sng" dirty="0">
                <a:solidFill>
                  <a:srgbClr val="FFFF00"/>
                </a:solidFill>
              </a:rPr>
              <a:t>-photon conversion </a:t>
            </a:r>
            <a:r>
              <a:rPr lang="en-US" altLang="ja-JP" sz="3600" b="1" u="sng" dirty="0" smtClean="0">
                <a:solidFill>
                  <a:srgbClr val="FFFF00"/>
                </a:solidFill>
              </a:rPr>
              <a:t>Observations</a:t>
            </a:r>
            <a:endParaRPr kumimoji="1" lang="ja-JP" altLang="en-US" sz="3600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25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b="1" u="sng" dirty="0"/>
              <a:t>Overview of Target Spaces</a:t>
            </a:r>
            <a:endParaRPr kumimoji="1" lang="ja-JP" altLang="en-US" b="1" u="sng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5" y="1189717"/>
            <a:ext cx="8057934" cy="552820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773774" y="6402158"/>
            <a:ext cx="1481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Conlon+ 2017</a:t>
            </a:r>
            <a:endParaRPr kumimoji="1" lang="ja-JP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63008" y="3766292"/>
            <a:ext cx="1149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(prospect)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22522" y="4574181"/>
            <a:ext cx="2733040" cy="58477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solidFill>
                  <a:schemeClr val="accent4">
                    <a:lumMod val="75000"/>
                  </a:schemeClr>
                </a:solidFill>
              </a:rPr>
              <a:t>Unknown Area</a:t>
            </a:r>
            <a:endParaRPr kumimoji="1" lang="ja-JP" alt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05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4968643" y="3238348"/>
            <a:ext cx="1926369" cy="4710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2838448" y="5636866"/>
            <a:ext cx="3468483" cy="7376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en-US" altLang="ja-JP" b="1" u="sng" dirty="0" err="1" smtClean="0"/>
              <a:t>Axion</a:t>
            </a:r>
            <a:r>
              <a:rPr kumimoji="1" lang="en-US" altLang="ja-JP" b="1" u="sng" dirty="0" smtClean="0"/>
              <a:t> DM </a:t>
            </a:r>
            <a:r>
              <a:rPr kumimoji="1" lang="mr-IN" altLang="ja-JP" b="1" u="sng" dirty="0" smtClean="0"/>
              <a:t>–</a:t>
            </a:r>
            <a:r>
              <a:rPr kumimoji="1" lang="en-US" altLang="ja-JP" b="1" u="sng" dirty="0" smtClean="0"/>
              <a:t> Photon Interaction </a:t>
            </a:r>
            <a:endParaRPr kumimoji="1" lang="ja-JP" altLang="en-US" b="1" u="sng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7200" y="4522800"/>
            <a:ext cx="846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n"/>
            </a:pPr>
            <a:r>
              <a:rPr kumimoji="1" lang="en-US" altLang="ja-JP" dirty="0" smtClean="0"/>
              <a:t>Decomposing two circular polarized photons, we get the following dispersion relation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8281" y="3229163"/>
            <a:ext cx="1823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EOM for photon :</a:t>
            </a:r>
            <a:endParaRPr kumimoji="1" lang="ja-JP" altLang="en-US" dirty="0"/>
          </a:p>
        </p:txBody>
      </p:sp>
      <p:pic>
        <p:nvPicPr>
          <p:cNvPr id="17" name="図 16" descr="dfrac_g_a_gamma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24" y="2236555"/>
            <a:ext cx="6314758" cy="5242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3" name="図 2" descr="&amp;_ddot_A_i_-_na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099" y="3252733"/>
            <a:ext cx="4441190" cy="87189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78281" y="3755291"/>
            <a:ext cx="121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Axion</a:t>
            </a:r>
            <a:r>
              <a:rPr kumimoji="1" lang="en-US" altLang="ja-JP" dirty="0" smtClean="0"/>
              <a:t> DM :</a:t>
            </a:r>
            <a:endParaRPr kumimoji="1" lang="ja-JP" altLang="en-US" dirty="0"/>
          </a:p>
        </p:txBody>
      </p:sp>
      <p:pic>
        <p:nvPicPr>
          <p:cNvPr id="14" name="図 13" descr="&amp;_ddot_A^text_L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34" y="5110884"/>
            <a:ext cx="5500445" cy="1263616"/>
          </a:xfrm>
          <a:prstGeom prst="rect">
            <a:avLst/>
          </a:prstGeom>
        </p:spPr>
      </p:pic>
      <p:pic>
        <p:nvPicPr>
          <p:cNvPr id="8" name="図 7" descr="F_mu_nu_=_parti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24" y="1657727"/>
            <a:ext cx="2557224" cy="311457"/>
          </a:xfrm>
          <a:prstGeom prst="rect">
            <a:avLst/>
          </a:prstGeom>
          <a:ln>
            <a:solidFill>
              <a:srgbClr val="000000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389115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47846</TotalTime>
  <Words>778</Words>
  <Application>Microsoft Office PowerPoint</Application>
  <PresentationFormat>画面に合わせる (4:3)</PresentationFormat>
  <Paragraphs>159</Paragraphs>
  <Slides>27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3" baseType="lpstr">
      <vt:lpstr>ＭＳ Ｐゴシック</vt:lpstr>
      <vt:lpstr>Arial</vt:lpstr>
      <vt:lpstr>Calibri</vt:lpstr>
      <vt:lpstr>Mangal</vt:lpstr>
      <vt:lpstr>Wingdings</vt:lpstr>
      <vt:lpstr>ホワイト</vt:lpstr>
      <vt:lpstr>Axion Dark Matter Search with Interferometric Gravitational Wave Detectors</vt:lpstr>
      <vt:lpstr>What is Axion?</vt:lpstr>
      <vt:lpstr>Axion as Dark Matter (misalignment production)</vt:lpstr>
      <vt:lpstr>Search for Axion (DM) via Photon</vt:lpstr>
      <vt:lpstr>Axion-photon conversion Experiments (1)</vt:lpstr>
      <vt:lpstr>Axion-photon conversion Experiments (2)</vt:lpstr>
      <vt:lpstr>Axion-photon conversion Observations</vt:lpstr>
      <vt:lpstr>Overview of Target Spaces</vt:lpstr>
      <vt:lpstr>Axion DM – Photon Interaction </vt:lpstr>
      <vt:lpstr>Axion DM – Photon Interaction </vt:lpstr>
      <vt:lpstr>Modulation of photon polarization</vt:lpstr>
      <vt:lpstr>Experimental Setup</vt:lpstr>
      <vt:lpstr>Experimental Setup</vt:lpstr>
      <vt:lpstr>Experimental Setup</vt:lpstr>
      <vt:lpstr>Experimental Setup</vt:lpstr>
      <vt:lpstr>Experimental Setup</vt:lpstr>
      <vt:lpstr>Experimental Setup</vt:lpstr>
      <vt:lpstr>Response funcition</vt:lpstr>
      <vt:lpstr>SN ratio</vt:lpstr>
      <vt:lpstr>Sensitivity curves</vt:lpstr>
      <vt:lpstr>Sensitivity curves</vt:lpstr>
      <vt:lpstr>PowerPoint プレゼンテーション</vt:lpstr>
      <vt:lpstr>Bow-Tie Ring Cavity</vt:lpstr>
      <vt:lpstr>PowerPoint プレゼンテーション</vt:lpstr>
      <vt:lpstr>PowerPoint プレゼンテーション</vt:lpstr>
      <vt:lpstr>PowerPoint プレゼンテーション</vt:lpstr>
      <vt:lpstr>Summary &amp; Outlook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for Axion Dark Matter Using Optical Ring Cavity</dc:title>
  <dc:creator>小幡 一平</dc:creator>
  <cp:lastModifiedBy>Asano</cp:lastModifiedBy>
  <cp:revision>976</cp:revision>
  <dcterms:created xsi:type="dcterms:W3CDTF">2018-05-06T08:50:07Z</dcterms:created>
  <dcterms:modified xsi:type="dcterms:W3CDTF">2019-05-09T09:19:31Z</dcterms:modified>
</cp:coreProperties>
</file>