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80" r:id="rId2"/>
  </p:sldMasterIdLst>
  <p:notesMasterIdLst>
    <p:notesMasterId r:id="rId46"/>
  </p:notesMasterIdLst>
  <p:sldIdLst>
    <p:sldId id="256" r:id="rId3"/>
    <p:sldId id="261" r:id="rId4"/>
    <p:sldId id="262" r:id="rId5"/>
    <p:sldId id="278" r:id="rId6"/>
    <p:sldId id="279" r:id="rId7"/>
    <p:sldId id="267" r:id="rId8"/>
    <p:sldId id="312" r:id="rId9"/>
    <p:sldId id="347" r:id="rId10"/>
    <p:sldId id="313" r:id="rId11"/>
    <p:sldId id="314" r:id="rId12"/>
    <p:sldId id="270" r:id="rId13"/>
    <p:sldId id="288" r:id="rId14"/>
    <p:sldId id="345" r:id="rId15"/>
    <p:sldId id="346" r:id="rId16"/>
    <p:sldId id="281" r:id="rId17"/>
    <p:sldId id="289" r:id="rId18"/>
    <p:sldId id="292" r:id="rId19"/>
    <p:sldId id="318" r:id="rId20"/>
    <p:sldId id="316" r:id="rId21"/>
    <p:sldId id="297" r:id="rId22"/>
    <p:sldId id="319" r:id="rId23"/>
    <p:sldId id="320" r:id="rId24"/>
    <p:sldId id="321" r:id="rId25"/>
    <p:sldId id="322" r:id="rId26"/>
    <p:sldId id="348" r:id="rId27"/>
    <p:sldId id="349" r:id="rId28"/>
    <p:sldId id="350" r:id="rId29"/>
    <p:sldId id="351" r:id="rId30"/>
    <p:sldId id="352" r:id="rId31"/>
    <p:sldId id="328"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276" r:id="rId45"/>
  </p:sldIdLst>
  <p:sldSz cx="9906000" cy="6858000" type="A4"/>
  <p:notesSz cx="7099300" cy="10234613"/>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p15:clr>
            <a:srgbClr val="A4A3A4"/>
          </p15:clr>
        </p15:guide>
        <p15:guide id="2" orient="horz" pos="531">
          <p15:clr>
            <a:srgbClr val="A4A3A4"/>
          </p15:clr>
        </p15:guide>
        <p15:guide id="3" orient="horz" pos="914">
          <p15:clr>
            <a:srgbClr val="A4A3A4"/>
          </p15:clr>
        </p15:guide>
        <p15:guide id="4" orient="horz" pos="3888">
          <p15:clr>
            <a:srgbClr val="A4A3A4"/>
          </p15:clr>
        </p15:guide>
        <p15:guide id="5" orient="horz" pos="4096">
          <p15:clr>
            <a:srgbClr val="A4A3A4"/>
          </p15:clr>
        </p15:guide>
        <p15:guide id="6" pos="343">
          <p15:clr>
            <a:srgbClr val="A4A3A4"/>
          </p15:clr>
        </p15:guide>
        <p15:guide id="7" pos="5716">
          <p15:clr>
            <a:srgbClr val="A4A3A4"/>
          </p15:clr>
        </p15:guide>
        <p15:guide id="8" pos="3015">
          <p15:clr>
            <a:srgbClr val="A4A3A4"/>
          </p15:clr>
        </p15:guide>
        <p15:guide id="9" pos="3228">
          <p15:clr>
            <a:srgbClr val="A4A3A4"/>
          </p15:clr>
        </p15:guide>
        <p15:guide id="10" pos="527">
          <p15:clr>
            <a:srgbClr val="A4A3A4"/>
          </p15:clr>
        </p15:guide>
        <p15:guide id="11" pos="59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9598"/>
    <a:srgbClr val="ED1C24"/>
    <a:srgbClr val="E6E7E8"/>
    <a:srgbClr val="D1D3D4"/>
    <a:srgbClr val="DCDDDE"/>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autoAdjust="0"/>
  </p:normalViewPr>
  <p:slideViewPr>
    <p:cSldViewPr snapToGrid="0" snapToObjects="1" showGuides="1">
      <p:cViewPr varScale="1">
        <p:scale>
          <a:sx n="129" d="100"/>
          <a:sy n="129" d="100"/>
        </p:scale>
        <p:origin x="810" y="114"/>
      </p:cViewPr>
      <p:guideLst>
        <p:guide orient="horz" pos="346"/>
        <p:guide orient="horz" pos="531"/>
        <p:guide orient="horz" pos="914"/>
        <p:guide orient="horz" pos="3888"/>
        <p:guide orient="horz" pos="4096"/>
        <p:guide pos="343"/>
        <p:guide pos="5716"/>
        <p:guide pos="3015"/>
        <p:guide pos="3228"/>
        <p:guide pos="527"/>
        <p:guide pos="5924"/>
      </p:guideLst>
    </p:cSldViewPr>
  </p:slideViewPr>
  <p:outlineViewPr>
    <p:cViewPr>
      <p:scale>
        <a:sx n="33" d="100"/>
        <a:sy n="33" d="100"/>
      </p:scale>
      <p:origin x="0" y="1504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F663524-8982-4CB9-BFD0-82FE5448CE48}" type="datetimeFigureOut">
              <a:rPr lang="en-GB" smtClean="0"/>
              <a:t>02/04/2019</a:t>
            </a:fld>
            <a:endParaRPr lang="en-GB"/>
          </a:p>
        </p:txBody>
      </p:sp>
      <p:sp>
        <p:nvSpPr>
          <p:cNvPr id="4" name="Slide Image Placeholder 3"/>
          <p:cNvSpPr>
            <a:spLocks noGrp="1" noRot="1" noChangeAspect="1"/>
          </p:cNvSpPr>
          <p:nvPr>
            <p:ph type="sldImg" idx="2"/>
          </p:nvPr>
        </p:nvSpPr>
        <p:spPr>
          <a:xfrm>
            <a:off x="779463" y="768350"/>
            <a:ext cx="554037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5771514-2FD0-4356-B274-01503EB6B74B}" type="slidenum">
              <a:rPr lang="en-GB" smtClean="0"/>
              <a:t>‹#›</a:t>
            </a:fld>
            <a:endParaRPr lang="en-GB"/>
          </a:p>
        </p:txBody>
      </p:sp>
    </p:spTree>
    <p:extLst>
      <p:ext uri="{BB962C8B-B14F-4D97-AF65-F5344CB8AC3E}">
        <p14:creationId xmlns:p14="http://schemas.microsoft.com/office/powerpoint/2010/main" val="172949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771514-2FD0-4356-B274-01503EB6B74B}" type="slidenum">
              <a:rPr lang="en-GB" smtClean="0"/>
              <a:t>3</a:t>
            </a:fld>
            <a:endParaRPr lang="en-GB"/>
          </a:p>
        </p:txBody>
      </p:sp>
    </p:spTree>
    <p:extLst>
      <p:ext uri="{BB962C8B-B14F-4D97-AF65-F5344CB8AC3E}">
        <p14:creationId xmlns:p14="http://schemas.microsoft.com/office/powerpoint/2010/main" val="116446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771514-2FD0-4356-B274-01503EB6B74B}" type="slidenum">
              <a:rPr lang="en-GB" smtClean="0"/>
              <a:t>30</a:t>
            </a:fld>
            <a:endParaRPr lang="en-GB"/>
          </a:p>
        </p:txBody>
      </p:sp>
    </p:spTree>
    <p:extLst>
      <p:ext uri="{BB962C8B-B14F-4D97-AF65-F5344CB8AC3E}">
        <p14:creationId xmlns:p14="http://schemas.microsoft.com/office/powerpoint/2010/main" val="16589361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4.emf"/><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3.e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oleObject" Target="../embeddings/oleObject2.bin"/><Relationship Id="rId5" Type="http://schemas.openxmlformats.org/officeDocument/2006/relationships/tags" Target="../tags/tag10.xml"/><Relationship Id="rId15" Type="http://schemas.openxmlformats.org/officeDocument/2006/relationships/image" Target="../media/image5.emf"/><Relationship Id="rId10" Type="http://schemas.openxmlformats.org/officeDocument/2006/relationships/slideMaster" Target="../slideMasters/slideMaster1.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9.v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2.emf"/><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3.emf"/><Relationship Id="rId2" Type="http://schemas.openxmlformats.org/officeDocument/2006/relationships/tags" Target="../tags/tag72.xml"/><Relationship Id="rId1" Type="http://schemas.openxmlformats.org/officeDocument/2006/relationships/vmlDrawing" Target="../drawings/vmlDrawing10.vml"/><Relationship Id="rId6" Type="http://schemas.openxmlformats.org/officeDocument/2006/relationships/tags" Target="../tags/tag76.xml"/><Relationship Id="rId11" Type="http://schemas.openxmlformats.org/officeDocument/2006/relationships/oleObject" Target="../embeddings/oleObject10.bin"/><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4.emf"/><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3.emf"/><Relationship Id="rId2" Type="http://schemas.openxmlformats.org/officeDocument/2006/relationships/tags" Target="../tags/tag85.xml"/><Relationship Id="rId1" Type="http://schemas.openxmlformats.org/officeDocument/2006/relationships/vmlDrawing" Target="../drawings/vmlDrawing12.vml"/><Relationship Id="rId6" Type="http://schemas.openxmlformats.org/officeDocument/2006/relationships/tags" Target="../tags/tag89.xml"/><Relationship Id="rId11" Type="http://schemas.openxmlformats.org/officeDocument/2006/relationships/oleObject" Target="../embeddings/oleObject12.bin"/><Relationship Id="rId5" Type="http://schemas.openxmlformats.org/officeDocument/2006/relationships/tags" Target="../tags/tag88.xml"/><Relationship Id="rId15" Type="http://schemas.openxmlformats.org/officeDocument/2006/relationships/image" Target="../media/image5.emf"/><Relationship Id="rId10" Type="http://schemas.openxmlformats.org/officeDocument/2006/relationships/slideMaster" Target="../slideMasters/slideMaster2.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6.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3.emf"/><Relationship Id="rId2" Type="http://schemas.openxmlformats.org/officeDocument/2006/relationships/tags" Target="../tags/tag93.xml"/><Relationship Id="rId1" Type="http://schemas.openxmlformats.org/officeDocument/2006/relationships/vmlDrawing" Target="../drawings/vmlDrawing13.vml"/><Relationship Id="rId6" Type="http://schemas.openxmlformats.org/officeDocument/2006/relationships/tags" Target="../tags/tag97.xml"/><Relationship Id="rId11" Type="http://schemas.openxmlformats.org/officeDocument/2006/relationships/oleObject" Target="../embeddings/oleObject13.bin"/><Relationship Id="rId5" Type="http://schemas.openxmlformats.org/officeDocument/2006/relationships/tags" Target="../tags/tag96.xml"/><Relationship Id="rId15" Type="http://schemas.openxmlformats.org/officeDocument/2006/relationships/image" Target="../media/image5.emf"/><Relationship Id="rId10" Type="http://schemas.openxmlformats.org/officeDocument/2006/relationships/slideMaster" Target="../slideMasters/slideMaster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7.emf"/><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3.emf"/><Relationship Id="rId2" Type="http://schemas.openxmlformats.org/officeDocument/2006/relationships/tags" Target="../tags/tag101.xml"/><Relationship Id="rId1" Type="http://schemas.openxmlformats.org/officeDocument/2006/relationships/vmlDrawing" Target="../drawings/vmlDrawing14.vml"/><Relationship Id="rId6" Type="http://schemas.openxmlformats.org/officeDocument/2006/relationships/tags" Target="../tags/tag105.xml"/><Relationship Id="rId11" Type="http://schemas.openxmlformats.org/officeDocument/2006/relationships/oleObject" Target="../embeddings/oleObject14.bin"/><Relationship Id="rId5" Type="http://schemas.openxmlformats.org/officeDocument/2006/relationships/tags" Target="../tags/tag104.xml"/><Relationship Id="rId15" Type="http://schemas.openxmlformats.org/officeDocument/2006/relationships/image" Target="../media/image5.emf"/><Relationship Id="rId10" Type="http://schemas.openxmlformats.org/officeDocument/2006/relationships/slideMaster" Target="../slideMasters/slideMaster2.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8.emf"/><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2.emf"/><Relationship Id="rId2" Type="http://schemas.openxmlformats.org/officeDocument/2006/relationships/tags" Target="../tags/tag109.xml"/><Relationship Id="rId1" Type="http://schemas.openxmlformats.org/officeDocument/2006/relationships/vmlDrawing" Target="../drawings/vmlDrawing15.vml"/><Relationship Id="rId6" Type="http://schemas.openxmlformats.org/officeDocument/2006/relationships/tags" Target="../tags/tag113.xml"/><Relationship Id="rId11" Type="http://schemas.openxmlformats.org/officeDocument/2006/relationships/image" Target="../media/image3.emf"/><Relationship Id="rId5" Type="http://schemas.openxmlformats.org/officeDocument/2006/relationships/tags" Target="../tags/tag112.xml"/><Relationship Id="rId10" Type="http://schemas.openxmlformats.org/officeDocument/2006/relationships/oleObject" Target="../embeddings/oleObject15.bin"/><Relationship Id="rId4" Type="http://schemas.openxmlformats.org/officeDocument/2006/relationships/tags" Target="../tags/tag111.xml"/><Relationship Id="rId9" Type="http://schemas.openxmlformats.org/officeDocument/2006/relationships/slideMaster" Target="../slideMasters/slideMaster2.xml"/><Relationship Id="rId1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Master" Target="../slideMasters/slideMaster2.xml"/><Relationship Id="rId18" Type="http://schemas.openxmlformats.org/officeDocument/2006/relationships/image" Target="../media/image5.emf"/><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image" Target="../media/image9.png"/><Relationship Id="rId2" Type="http://schemas.openxmlformats.org/officeDocument/2006/relationships/tags" Target="../tags/tag116.xml"/><Relationship Id="rId16" Type="http://schemas.openxmlformats.org/officeDocument/2006/relationships/image" Target="../media/image2.emf"/><Relationship Id="rId1" Type="http://schemas.openxmlformats.org/officeDocument/2006/relationships/vmlDrawing" Target="../drawings/vmlDrawing16.v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3.emf"/><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6.emf"/><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emf"/><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oleObject" Target="../embeddings/oleObject3.bin"/><Relationship Id="rId5" Type="http://schemas.openxmlformats.org/officeDocument/2006/relationships/tags" Target="../tags/tag18.xml"/><Relationship Id="rId15" Type="http://schemas.openxmlformats.org/officeDocument/2006/relationships/image" Target="../media/image5.emf"/><Relationship Id="rId10" Type="http://schemas.openxmlformats.org/officeDocument/2006/relationships/slideMaster" Target="../slideMasters/slideMaster1.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2.emf"/><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3.emf"/><Relationship Id="rId2" Type="http://schemas.openxmlformats.org/officeDocument/2006/relationships/tags" Target="../tags/tag127.xml"/><Relationship Id="rId1" Type="http://schemas.openxmlformats.org/officeDocument/2006/relationships/vmlDrawing" Target="../drawings/vmlDrawing17.vml"/><Relationship Id="rId6" Type="http://schemas.openxmlformats.org/officeDocument/2006/relationships/tags" Target="../tags/tag131.xml"/><Relationship Id="rId11" Type="http://schemas.openxmlformats.org/officeDocument/2006/relationships/oleObject" Target="../embeddings/oleObject17.bin"/><Relationship Id="rId5" Type="http://schemas.openxmlformats.org/officeDocument/2006/relationships/tags" Target="../tags/tag130.xml"/><Relationship Id="rId10" Type="http://schemas.openxmlformats.org/officeDocument/2006/relationships/slideMaster" Target="../slideMasters/slideMaster2.xml"/><Relationship Id="rId4" Type="http://schemas.openxmlformats.org/officeDocument/2006/relationships/tags" Target="../tags/tag129.xml"/><Relationship Id="rId9" Type="http://schemas.openxmlformats.org/officeDocument/2006/relationships/tags" Target="../tags/tag134.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image" Target="../media/image2.emf"/><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3.emf"/><Relationship Id="rId2" Type="http://schemas.openxmlformats.org/officeDocument/2006/relationships/tags" Target="../tags/tag135.xml"/><Relationship Id="rId1" Type="http://schemas.openxmlformats.org/officeDocument/2006/relationships/vmlDrawing" Target="../drawings/vmlDrawing18.vml"/><Relationship Id="rId6" Type="http://schemas.openxmlformats.org/officeDocument/2006/relationships/tags" Target="../tags/tag139.xml"/><Relationship Id="rId11" Type="http://schemas.openxmlformats.org/officeDocument/2006/relationships/oleObject" Target="../embeddings/oleObject18.bin"/><Relationship Id="rId5" Type="http://schemas.openxmlformats.org/officeDocument/2006/relationships/tags" Target="../tags/tag138.xml"/><Relationship Id="rId10" Type="http://schemas.openxmlformats.org/officeDocument/2006/relationships/slideMaster" Target="../slideMasters/slideMaster2.xml"/><Relationship Id="rId4" Type="http://schemas.openxmlformats.org/officeDocument/2006/relationships/tags" Target="../tags/tag137.xml"/><Relationship Id="rId9" Type="http://schemas.openxmlformats.org/officeDocument/2006/relationships/tags" Target="../tags/tag14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46.xml"/><Relationship Id="rId7"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vmlDrawing" Target="../drawings/vmlDrawing19.v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image" Target="../media/image2.emf"/><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3.emf"/><Relationship Id="rId2" Type="http://schemas.openxmlformats.org/officeDocument/2006/relationships/tags" Target="../tags/tag150.xml"/><Relationship Id="rId1" Type="http://schemas.openxmlformats.org/officeDocument/2006/relationships/vmlDrawing" Target="../drawings/vmlDrawing20.vml"/><Relationship Id="rId6" Type="http://schemas.openxmlformats.org/officeDocument/2006/relationships/tags" Target="../tags/tag154.xml"/><Relationship Id="rId11" Type="http://schemas.openxmlformats.org/officeDocument/2006/relationships/oleObject" Target="../embeddings/oleObject20.bin"/><Relationship Id="rId5" Type="http://schemas.openxmlformats.org/officeDocument/2006/relationships/tags" Target="../tags/tag153.xml"/><Relationship Id="rId10" Type="http://schemas.openxmlformats.org/officeDocument/2006/relationships/slideMaster" Target="../slideMasters/slideMaster2.xml"/><Relationship Id="rId4" Type="http://schemas.openxmlformats.org/officeDocument/2006/relationships/tags" Target="../tags/tag152.xml"/><Relationship Id="rId9" Type="http://schemas.openxmlformats.org/officeDocument/2006/relationships/tags" Target="../tags/tag157.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7.emf"/><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3.emf"/><Relationship Id="rId2" Type="http://schemas.openxmlformats.org/officeDocument/2006/relationships/tags" Target="../tags/tag23.xml"/><Relationship Id="rId1" Type="http://schemas.openxmlformats.org/officeDocument/2006/relationships/vmlDrawing" Target="../drawings/vmlDrawing4.vml"/><Relationship Id="rId6" Type="http://schemas.openxmlformats.org/officeDocument/2006/relationships/tags" Target="../tags/tag27.xml"/><Relationship Id="rId11" Type="http://schemas.openxmlformats.org/officeDocument/2006/relationships/oleObject" Target="../embeddings/oleObject4.bin"/><Relationship Id="rId5" Type="http://schemas.openxmlformats.org/officeDocument/2006/relationships/tags" Target="../tags/tag26.xml"/><Relationship Id="rId15" Type="http://schemas.openxmlformats.org/officeDocument/2006/relationships/image" Target="../media/image5.emf"/><Relationship Id="rId10" Type="http://schemas.openxmlformats.org/officeDocument/2006/relationships/slideMaster" Target="../slideMasters/slideMaster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8.emf"/><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emf"/><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tags" Target="../tags/tag35.xml"/><Relationship Id="rId11" Type="http://schemas.openxmlformats.org/officeDocument/2006/relationships/image" Target="../media/image3.emf"/><Relationship Id="rId5" Type="http://schemas.openxmlformats.org/officeDocument/2006/relationships/tags" Target="../tags/tag34.xml"/><Relationship Id="rId10" Type="http://schemas.openxmlformats.org/officeDocument/2006/relationships/oleObject" Target="../embeddings/oleObject5.bin"/><Relationship Id="rId4" Type="http://schemas.openxmlformats.org/officeDocument/2006/relationships/tags" Target="../tags/tag33.xml"/><Relationship Id="rId9" Type="http://schemas.openxmlformats.org/officeDocument/2006/relationships/slideMaster" Target="../slideMasters/slideMaster1.xml"/><Relationship Id="rId1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slideMaster" Target="../slideMasters/slideMaster1.xml"/><Relationship Id="rId18" Type="http://schemas.openxmlformats.org/officeDocument/2006/relationships/image" Target="../media/image5.emf"/><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9.png"/><Relationship Id="rId2" Type="http://schemas.openxmlformats.org/officeDocument/2006/relationships/tags" Target="../tags/tag38.xml"/><Relationship Id="rId16" Type="http://schemas.openxmlformats.org/officeDocument/2006/relationships/image" Target="../media/image2.emf"/><Relationship Id="rId1" Type="http://schemas.openxmlformats.org/officeDocument/2006/relationships/vmlDrawing" Target="../drawings/vmlDrawing6.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3.emf"/><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2.emf"/><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3.emf"/><Relationship Id="rId2" Type="http://schemas.openxmlformats.org/officeDocument/2006/relationships/tags" Target="../tags/tag49.xml"/><Relationship Id="rId1" Type="http://schemas.openxmlformats.org/officeDocument/2006/relationships/vmlDrawing" Target="../drawings/vmlDrawing7.vml"/><Relationship Id="rId6" Type="http://schemas.openxmlformats.org/officeDocument/2006/relationships/tags" Target="../tags/tag53.xml"/><Relationship Id="rId11" Type="http://schemas.openxmlformats.org/officeDocument/2006/relationships/oleObject" Target="../embeddings/oleObject7.bin"/><Relationship Id="rId5" Type="http://schemas.openxmlformats.org/officeDocument/2006/relationships/tags" Target="../tags/tag52.xml"/><Relationship Id="rId10" Type="http://schemas.openxmlformats.org/officeDocument/2006/relationships/slideMaster" Target="../slideMasters/slideMaster1.xml"/><Relationship Id="rId4" Type="http://schemas.openxmlformats.org/officeDocument/2006/relationships/tags" Target="../tags/tag51.xml"/><Relationship Id="rId9" Type="http://schemas.openxmlformats.org/officeDocument/2006/relationships/tags" Target="../tags/tag56.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2.emf"/><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3.emf"/><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11" Type="http://schemas.openxmlformats.org/officeDocument/2006/relationships/oleObject" Target="../embeddings/oleObject8.bin"/><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29781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86"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4" name="Rectangle 3"/>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pic>
        <p:nvPicPr>
          <p:cNvPr id="1031" name="Picture 7" descr="C:\~GLUE - Hannah\01. Clients\01. HB\1. Small clients for HB\Projects\BRG Nature research (Antony Johnson) Jul 2016\2. Data and graphics\hodgkin banner_nr_colours_grey.emf"/>
          <p:cNvPicPr>
            <a:picLocks noChangeAspect="1" noChangeArrowheads="1"/>
          </p:cNvPicPr>
          <p:nvPr userDrawn="1">
            <p:custDataLst>
              <p:tags r:id="rId5"/>
            </p:custDataLst>
          </p:nvPr>
        </p:nvPicPr>
        <p:blipFill rotWithShape="1">
          <a:blip r:embed="rId13" cstate="print">
            <a:extLst>
              <a:ext uri="{28A0092B-C50C-407E-A947-70E740481C1C}">
                <a14:useLocalDpi xmlns:a14="http://schemas.microsoft.com/office/drawing/2010/main" val="0"/>
              </a:ext>
            </a:extLst>
          </a:blip>
          <a:srcRect l="4885" t="51825" r="6324" b="38081"/>
          <a:stretch/>
        </p:blipFill>
        <p:spPr bwMode="auto">
          <a:xfrm>
            <a:off x="534599" y="829425"/>
            <a:ext cx="9370800" cy="206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custDataLst>
              <p:tags r:id="rId6"/>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7"/>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6" descr="C:\Users\Hannah\AppData\Roaming\Skype\My Skype Received Files\springernature_logo_v02.emf"/>
          <p:cNvPicPr>
            <a:picLocks noChangeAspect="1" noChangeArrowheads="1"/>
          </p:cNvPicPr>
          <p:nvPr userDrawn="1">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016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
        <p:nvSpPr>
          <p:cNvPr id="8" name="Text Placeholder 10"/>
          <p:cNvSpPr>
            <a:spLocks noGrp="1"/>
          </p:cNvSpPr>
          <p:nvPr>
            <p:ph type="body" sz="quarter" idx="14"/>
          </p:nvPr>
        </p:nvSpPr>
        <p:spPr>
          <a:xfrm>
            <a:off x="825500"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4910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7"/>
            <a:ext cx="3945600" cy="4656137"/>
          </a:xfrm>
          <a:solidFill>
            <a:schemeClr val="bg2"/>
          </a:solidFill>
        </p:spPr>
        <p:txBody>
          <a:bodyPr/>
          <a:lstStyle/>
          <a:p>
            <a:r>
              <a:rPr lang="en-US" smtClean="0"/>
              <a:t>Click icon to add picture</a:t>
            </a:r>
            <a:endParaRPr lang="en-GB" dirty="0"/>
          </a:p>
        </p:txBody>
      </p:sp>
      <p:sp>
        <p:nvSpPr>
          <p:cNvPr id="4" name="Title 3"/>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5" name="Group 4"/>
          <p:cNvGrpSpPr/>
          <p:nvPr userDrawn="1"/>
        </p:nvGrpSpPr>
        <p:grpSpPr>
          <a:xfrm>
            <a:off x="10137575" y="2364724"/>
            <a:ext cx="2359223" cy="3385201"/>
            <a:chOff x="10137575" y="14622"/>
            <a:chExt cx="2359223" cy="3385201"/>
          </a:xfrm>
        </p:grpSpPr>
        <p:sp>
          <p:nvSpPr>
            <p:cNvPr id="6" name="TextBox 5"/>
            <p:cNvSpPr txBox="1"/>
            <p:nvPr userDrawn="1">
              <p:custDataLst>
                <p:tags r:id="rId1"/>
              </p:custDataLst>
            </p:nvPr>
          </p:nvSpPr>
          <p:spPr>
            <a:xfrm>
              <a:off x="10137575" y="14622"/>
              <a:ext cx="2359223" cy="3385201"/>
            </a:xfrm>
            <a:prstGeom prst="rect">
              <a:avLst/>
            </a:prstGeom>
            <a:solidFill>
              <a:schemeClr val="bg2"/>
            </a:solidFill>
            <a:ln w="9525">
              <a:noFill/>
              <a:miter lim="800000"/>
              <a:headEnd/>
              <a:tailEnd/>
            </a:ln>
            <a:effectLst/>
          </p:spPr>
          <p:txBody>
            <a:bodyPr lIns="36000" tIns="36000" rIns="36000" bIns="36000"/>
            <a:lstStyle/>
            <a:p>
              <a:pPr marL="0" indent="0">
                <a:spcAft>
                  <a:spcPts val="600"/>
                </a:spcAft>
                <a:buFont typeface="+mj-lt"/>
                <a:buNone/>
              </a:pPr>
              <a:r>
                <a:rPr lang="en-GB" sz="1000" b="1" dirty="0">
                  <a:solidFill>
                    <a:schemeClr val="tx1"/>
                  </a:solidFill>
                </a:rPr>
                <a:t>Updating image</a:t>
              </a:r>
            </a:p>
            <a:p>
              <a:pPr marL="0" indent="0">
                <a:spcAft>
                  <a:spcPts val="600"/>
                </a:spcAft>
                <a:buFont typeface="+mj-lt"/>
                <a:buNone/>
              </a:pPr>
              <a:r>
                <a:rPr lang="en-NZ" sz="1000" dirty="0">
                  <a:solidFill>
                    <a:schemeClr val="tx1"/>
                  </a:solidFill>
                </a:rPr>
                <a:t>To update the background image</a:t>
              </a:r>
              <a:r>
                <a:rPr lang="en-GB" sz="1000" dirty="0">
                  <a:solidFill>
                    <a:schemeClr val="tx1"/>
                  </a:solidFill>
                </a:rPr>
                <a:t>, click on the picture placeholder icon</a:t>
              </a:r>
            </a:p>
            <a:p>
              <a:pPr marL="171450" indent="-171450">
                <a:spcAft>
                  <a:spcPts val="600"/>
                </a:spcAft>
                <a:buFont typeface="+mj-lt"/>
                <a:buAutoNum type="arabicPeriod"/>
              </a:pPr>
              <a:endParaRPr lang="en-GB" sz="1000" dirty="0">
                <a:solidFill>
                  <a:schemeClr val="tx1"/>
                </a:solidFill>
              </a:endParaRPr>
            </a:p>
            <a:p>
              <a:pPr marL="171450" indent="-171450">
                <a:spcAft>
                  <a:spcPts val="600"/>
                </a:spcAft>
                <a:buFont typeface="+mj-lt"/>
                <a:buAutoNum type="arabicPeriod"/>
              </a:pPr>
              <a:endParaRPr lang="en-GB" sz="1000" dirty="0">
                <a:solidFill>
                  <a:schemeClr val="tx1"/>
                </a:solidFill>
              </a:endParaRPr>
            </a:p>
            <a:p>
              <a:pPr marL="171450" indent="-171450">
                <a:spcAft>
                  <a:spcPts val="600"/>
                </a:spcAft>
                <a:buFont typeface="+mj-lt"/>
                <a:buAutoNum type="arabicPeriod"/>
              </a:pPr>
              <a:r>
                <a:rPr lang="en-GB" sz="1000" dirty="0">
                  <a:solidFill>
                    <a:schemeClr val="tx1"/>
                  </a:solidFill>
                </a:rPr>
                <a:t>Windows Explorer or Finder will open</a:t>
              </a:r>
            </a:p>
            <a:p>
              <a:pPr marL="171450" indent="-171450">
                <a:spcAft>
                  <a:spcPts val="600"/>
                </a:spcAft>
                <a:buFont typeface="+mj-lt"/>
                <a:buAutoNum type="arabicPeriod"/>
              </a:pPr>
              <a:r>
                <a:rPr lang="en-GB" sz="1000" baseline="0" dirty="0">
                  <a:solidFill>
                    <a:schemeClr val="tx1"/>
                  </a:solidFill>
                </a:rPr>
                <a:t>F</a:t>
              </a:r>
              <a:r>
                <a:rPr lang="en-GB" sz="1000" dirty="0">
                  <a:solidFill>
                    <a:schemeClr val="tx1"/>
                  </a:solidFill>
                </a:rPr>
                <a:t>ind your required image and click ‘Insert’ </a:t>
              </a:r>
            </a:p>
            <a:p>
              <a:pPr marL="171450" indent="-171450">
                <a:spcAft>
                  <a:spcPts val="600"/>
                </a:spcAft>
                <a:buFont typeface="+mj-lt"/>
                <a:buAutoNum type="arabicPeriod"/>
              </a:pPr>
              <a:r>
                <a:rPr lang="en-GB" sz="1000" dirty="0">
                  <a:solidFill>
                    <a:schemeClr val="tx1"/>
                  </a:solidFill>
                </a:rPr>
                <a:t>When cover image inserted, right-click in the grey area directly below this text box and select ‘Reset slide’</a:t>
              </a:r>
            </a:p>
            <a:p>
              <a:pPr marL="0" indent="0">
                <a:spcAft>
                  <a:spcPts val="600"/>
                </a:spcAft>
                <a:buFont typeface="+mj-lt"/>
                <a:buNone/>
              </a:pPr>
              <a:r>
                <a:rPr lang="en-GB" sz="1000" dirty="0">
                  <a:solidFill>
                    <a:schemeClr val="tx1"/>
                  </a:solidFill>
                </a:rPr>
                <a:t>NOTE:</a:t>
              </a:r>
            </a:p>
            <a:p>
              <a:pPr marL="0" indent="0">
                <a:spcAft>
                  <a:spcPts val="600"/>
                </a:spcAft>
                <a:buFont typeface="+mj-lt"/>
                <a:buNone/>
              </a:pPr>
              <a:r>
                <a:rPr lang="en-GB" sz="1000" dirty="0">
                  <a:solidFill>
                    <a:schemeClr val="tx1"/>
                  </a:solidFill>
                </a:rPr>
                <a:t>If an image is already in place and you want to change it:</a:t>
              </a:r>
            </a:p>
            <a:p>
              <a:pPr marL="180975" indent="-180975">
                <a:spcAft>
                  <a:spcPts val="600"/>
                </a:spcAft>
                <a:buFont typeface="+mj-lt"/>
                <a:buAutoNum type="arabicPeriod"/>
              </a:pPr>
              <a:r>
                <a:rPr lang="en-GB" sz="1000" kern="1200" dirty="0">
                  <a:solidFill>
                    <a:schemeClr val="tx1"/>
                  </a:solidFill>
                  <a:latin typeface="+mn-lt"/>
                  <a:ea typeface="+mn-ea"/>
                  <a:cs typeface="+mn-cs"/>
                </a:rPr>
                <a:t>Select the image, and hit your</a:t>
              </a:r>
              <a:r>
                <a:rPr lang="en-GB" sz="1000" kern="1200" baseline="0" dirty="0">
                  <a:solidFill>
                    <a:schemeClr val="tx1"/>
                  </a:solidFill>
                  <a:latin typeface="+mn-lt"/>
                  <a:ea typeface="+mn-ea"/>
                  <a:cs typeface="+mn-cs"/>
                </a:rPr>
                <a:t> delete key</a:t>
              </a:r>
            </a:p>
            <a:p>
              <a:pPr marL="180975" indent="-180975">
                <a:spcAft>
                  <a:spcPts val="600"/>
                </a:spcAft>
                <a:buFont typeface="+mj-lt"/>
                <a:buAutoNum type="arabicPeriod"/>
              </a:pPr>
              <a:r>
                <a:rPr lang="en-GB" sz="1000" kern="1200" baseline="0" dirty="0">
                  <a:solidFill>
                    <a:schemeClr val="tx1"/>
                  </a:solidFill>
                  <a:latin typeface="+mn-lt"/>
                  <a:ea typeface="+mn-ea"/>
                  <a:cs typeface="+mn-cs"/>
                </a:rPr>
                <a:t>Follow steps 1-4 above</a:t>
              </a:r>
              <a:endParaRPr lang="en-GB" sz="1000" kern="1200" dirty="0">
                <a:solidFill>
                  <a:schemeClr val="tx1"/>
                </a:solidFill>
                <a:latin typeface="+mn-lt"/>
                <a:ea typeface="+mn-ea"/>
                <a:cs typeface="+mn-cs"/>
              </a:endParaRPr>
            </a:p>
          </p:txBody>
        </p:sp>
        <p:pic>
          <p:nvPicPr>
            <p:cNvPr id="7" name="Picture 2"/>
            <p:cNvPicPr>
              <a:picLocks noChangeAspect="1" noChangeArrowheads="1"/>
            </p:cNvPicPr>
            <p:nvPr userDrawn="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0253954" y="676295"/>
              <a:ext cx="285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8950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53943"/>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42796424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quot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70079258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41" name="think-cell Slide" r:id="rId8" imgW="287" imgH="287" progId="TCLayout.ActiveDocument.1">
                  <p:embed/>
                </p:oleObj>
              </mc:Choice>
              <mc:Fallback>
                <p:oleObj name="think-cell Slide" r:id="rId8" imgW="287" imgH="287"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13" name="Rectangle 3"/>
          <p:cNvSpPr/>
          <p:nvPr userDrawn="1">
            <p:custDataLst>
              <p:tags r:id="rId3"/>
            </p:custDataLst>
          </p:nvPr>
        </p:nvSpPr>
        <p:spPr>
          <a:xfrm>
            <a:off x="534600" y="-13580"/>
            <a:ext cx="9394260" cy="610671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6110526"/>
              <a:gd name="connsiteX1" fmla="*/ 9371400 w 9371400"/>
              <a:gd name="connsiteY1" fmla="*/ 15240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110526"/>
              <a:gd name="connsiteX1" fmla="*/ 9371400 w 9371400"/>
              <a:gd name="connsiteY1" fmla="*/ 1905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096012"/>
              <a:gd name="connsiteX1" fmla="*/ 9371400 w 9371400"/>
              <a:gd name="connsiteY1" fmla="*/ 4536 h 6096012"/>
              <a:gd name="connsiteX2" fmla="*/ 9371400 w 9371400"/>
              <a:gd name="connsiteY2" fmla="*/ 3641500 h 6096012"/>
              <a:gd name="connsiteX3" fmla="*/ 773906 w 9371400"/>
              <a:gd name="connsiteY3" fmla="*/ 6074341 h 6096012"/>
              <a:gd name="connsiteX4" fmla="*/ 535782 w 9371400"/>
              <a:gd name="connsiteY4" fmla="*/ 6091804 h 6096012"/>
              <a:gd name="connsiteX5" fmla="*/ 198438 w 9371400"/>
              <a:gd name="connsiteY5" fmla="*/ 5930674 h 6096012"/>
              <a:gd name="connsiteX6" fmla="*/ 0 w 9371400"/>
              <a:gd name="connsiteY6" fmla="*/ 5460775 h 6096012"/>
              <a:gd name="connsiteX7" fmla="*/ 0 w 9371400"/>
              <a:gd name="connsiteY7" fmla="*/ 0 h 6096012"/>
              <a:gd name="connsiteX0" fmla="*/ 0 w 9371400"/>
              <a:gd name="connsiteY0" fmla="*/ 18324 h 6114336"/>
              <a:gd name="connsiteX1" fmla="*/ 9356160 w 9371400"/>
              <a:gd name="connsiteY1" fmla="*/ 0 h 6114336"/>
              <a:gd name="connsiteX2" fmla="*/ 9371400 w 9371400"/>
              <a:gd name="connsiteY2" fmla="*/ 3659824 h 6114336"/>
              <a:gd name="connsiteX3" fmla="*/ 773906 w 9371400"/>
              <a:gd name="connsiteY3" fmla="*/ 6092665 h 6114336"/>
              <a:gd name="connsiteX4" fmla="*/ 535782 w 9371400"/>
              <a:gd name="connsiteY4" fmla="*/ 6110128 h 6114336"/>
              <a:gd name="connsiteX5" fmla="*/ 198438 w 9371400"/>
              <a:gd name="connsiteY5" fmla="*/ 5948998 h 6114336"/>
              <a:gd name="connsiteX6" fmla="*/ 0 w 9371400"/>
              <a:gd name="connsiteY6" fmla="*/ 5479099 h 6114336"/>
              <a:gd name="connsiteX7" fmla="*/ 0 w 9371400"/>
              <a:gd name="connsiteY7" fmla="*/ 18324 h 6114336"/>
              <a:gd name="connsiteX0" fmla="*/ 0 w 9386640"/>
              <a:gd name="connsiteY0" fmla="*/ 18324 h 6114336"/>
              <a:gd name="connsiteX1" fmla="*/ 9386640 w 9386640"/>
              <a:gd name="connsiteY1" fmla="*/ 0 h 6114336"/>
              <a:gd name="connsiteX2" fmla="*/ 9371400 w 9386640"/>
              <a:gd name="connsiteY2" fmla="*/ 3659824 h 6114336"/>
              <a:gd name="connsiteX3" fmla="*/ 773906 w 9386640"/>
              <a:gd name="connsiteY3" fmla="*/ 6092665 h 6114336"/>
              <a:gd name="connsiteX4" fmla="*/ 535782 w 9386640"/>
              <a:gd name="connsiteY4" fmla="*/ 6110128 h 6114336"/>
              <a:gd name="connsiteX5" fmla="*/ 198438 w 9386640"/>
              <a:gd name="connsiteY5" fmla="*/ 5948998 h 6114336"/>
              <a:gd name="connsiteX6" fmla="*/ 0 w 9386640"/>
              <a:gd name="connsiteY6" fmla="*/ 5479099 h 6114336"/>
              <a:gd name="connsiteX7" fmla="*/ 0 w 9386640"/>
              <a:gd name="connsiteY7" fmla="*/ 18324 h 6114336"/>
              <a:gd name="connsiteX0" fmla="*/ 0 w 9394260"/>
              <a:gd name="connsiteY0" fmla="*/ 10704 h 6106716"/>
              <a:gd name="connsiteX1" fmla="*/ 9394260 w 9394260"/>
              <a:gd name="connsiteY1" fmla="*/ 0 h 6106716"/>
              <a:gd name="connsiteX2" fmla="*/ 9371400 w 9394260"/>
              <a:gd name="connsiteY2" fmla="*/ 3652204 h 6106716"/>
              <a:gd name="connsiteX3" fmla="*/ 773906 w 9394260"/>
              <a:gd name="connsiteY3" fmla="*/ 6085045 h 6106716"/>
              <a:gd name="connsiteX4" fmla="*/ 535782 w 9394260"/>
              <a:gd name="connsiteY4" fmla="*/ 6102508 h 6106716"/>
              <a:gd name="connsiteX5" fmla="*/ 198438 w 9394260"/>
              <a:gd name="connsiteY5" fmla="*/ 5941378 h 6106716"/>
              <a:gd name="connsiteX6" fmla="*/ 0 w 9394260"/>
              <a:gd name="connsiteY6" fmla="*/ 5471479 h 6106716"/>
              <a:gd name="connsiteX7" fmla="*/ 0 w 9394260"/>
              <a:gd name="connsiteY7" fmla="*/ 10704 h 6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260" h="6106716">
                <a:moveTo>
                  <a:pt x="0" y="10704"/>
                </a:moveTo>
                <a:lnTo>
                  <a:pt x="9394260" y="0"/>
                </a:lnTo>
                <a:lnTo>
                  <a:pt x="9371400" y="3652204"/>
                </a:lnTo>
                <a:lnTo>
                  <a:pt x="773906" y="6085045"/>
                </a:lnTo>
                <a:cubicBezTo>
                  <a:pt x="728663" y="6090072"/>
                  <a:pt x="626930" y="6116927"/>
                  <a:pt x="535782" y="6102508"/>
                </a:cubicBezTo>
                <a:cubicBezTo>
                  <a:pt x="444634" y="6088089"/>
                  <a:pt x="337741" y="6065600"/>
                  <a:pt x="198438" y="5941378"/>
                </a:cubicBezTo>
                <a:cubicBezTo>
                  <a:pt x="59135" y="5817156"/>
                  <a:pt x="3016" y="5583293"/>
                  <a:pt x="0" y="5471479"/>
                </a:cubicBezTo>
                <a:lnTo>
                  <a:pt x="0" y="10704"/>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6" name="Freeform 6"/>
          <p:cNvSpPr>
            <a:spLocks/>
          </p:cNvSpPr>
          <p:nvPr userDrawn="1">
            <p:custDataLst>
              <p:tags r:id="rId4"/>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3" name="Title 2"/>
          <p:cNvSpPr>
            <a:spLocks noGrp="1"/>
          </p:cNvSpPr>
          <p:nvPr>
            <p:ph type="title" hasCustomPrompt="1"/>
            <p:custDataLst>
              <p:tags r:id="rId5"/>
            </p:custDataLst>
          </p:nvPr>
        </p:nvSpPr>
        <p:spPr/>
        <p:txBody>
          <a:bodyPr/>
          <a:lstStyle>
            <a:lvl1pPr>
              <a:defRPr baseline="0"/>
            </a:lvl1pPr>
          </a:lstStyle>
          <a:p>
            <a:r>
              <a:rPr lang="en-US" dirty="0"/>
              <a:t>Statement/quote slide</a:t>
            </a:r>
            <a:endParaRPr lang="en-GB" dirty="0"/>
          </a:p>
        </p:txBody>
      </p:sp>
      <p:sp>
        <p:nvSpPr>
          <p:cNvPr id="5" name="Text Placeholder 4"/>
          <p:cNvSpPr>
            <a:spLocks noGrp="1"/>
          </p:cNvSpPr>
          <p:nvPr>
            <p:ph type="body" sz="quarter" idx="10" hasCustomPrompt="1"/>
            <p:custDataLst>
              <p:tags r:id="rId6"/>
            </p:custDataLst>
          </p:nvPr>
        </p:nvSpPr>
        <p:spPr>
          <a:xfrm>
            <a:off x="825500" y="1444625"/>
            <a:ext cx="7416000" cy="1338828"/>
          </a:xfrm>
        </p:spPr>
        <p:txBody>
          <a:bodyPr/>
          <a:lstStyle>
            <a:lvl1pPr>
              <a:defRPr b="0"/>
            </a:lvl1pPr>
            <a:lvl2pPr marL="219075" indent="-219075">
              <a:buClr>
                <a:schemeClr val="tx2"/>
              </a:buClr>
              <a:buFont typeface="Calibri" panose="020F0502020204030204" pitchFamily="34" charset="0"/>
              <a:buChar char="•"/>
              <a:defRPr baseline="0"/>
            </a:lvl2pPr>
            <a:lvl3pPr marL="446088" indent="-222250">
              <a:defRPr baseline="0"/>
            </a:lvl3pPr>
            <a:lvl4pPr marL="0" indent="0">
              <a:buNone/>
              <a:defRPr b="1"/>
            </a:lvl4pPr>
          </a:lstStyle>
          <a:p>
            <a:pPr lvl="0"/>
            <a:r>
              <a:rPr lang="en-US" dirty="0"/>
              <a:t>Statement/quote text</a:t>
            </a:r>
          </a:p>
          <a:p>
            <a:pPr lvl="1"/>
            <a:r>
              <a:rPr lang="en-US" dirty="0"/>
              <a:t>Bullet level 1</a:t>
            </a:r>
          </a:p>
          <a:p>
            <a:pPr lvl="2"/>
            <a:r>
              <a:rPr lang="en-US" dirty="0"/>
              <a:t>Bullet level 2</a:t>
            </a:r>
          </a:p>
          <a:p>
            <a:pPr lvl="3"/>
            <a:r>
              <a:rPr lang="en-US" dirty="0"/>
              <a:t>Author of statement</a:t>
            </a:r>
            <a:endParaRPr lang="en-GB" dirty="0"/>
          </a:p>
        </p:txBody>
      </p:sp>
    </p:spTree>
    <p:extLst>
      <p:ext uri="{BB962C8B-B14F-4D97-AF65-F5344CB8AC3E}">
        <p14:creationId xmlns:p14="http://schemas.microsoft.com/office/powerpoint/2010/main" val="109840072"/>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page 1">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93985802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66"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9" name="Rectangle 8"/>
          <p:cNvSpPr/>
          <p:nvPr userDrawn="1">
            <p:custDataLst>
              <p:tags r:id="rId3"/>
            </p:custDataLst>
          </p:nvPr>
        </p:nvSpPr>
        <p:spPr>
          <a:xfrm>
            <a:off x="7696200" y="6092825"/>
            <a:ext cx="1866900" cy="61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Rectangle 3"/>
          <p:cNvSpPr/>
          <p:nvPr userDrawn="1">
            <p:custDataLst>
              <p:tags r:id="rId4"/>
            </p:custDataLst>
          </p:nvPr>
        </p:nvSpPr>
        <p:spPr>
          <a:xfrm>
            <a:off x="534600" y="-13580"/>
            <a:ext cx="9394260" cy="610671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6110526"/>
              <a:gd name="connsiteX1" fmla="*/ 9371400 w 9371400"/>
              <a:gd name="connsiteY1" fmla="*/ 15240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110526"/>
              <a:gd name="connsiteX1" fmla="*/ 9371400 w 9371400"/>
              <a:gd name="connsiteY1" fmla="*/ 1905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096012"/>
              <a:gd name="connsiteX1" fmla="*/ 9371400 w 9371400"/>
              <a:gd name="connsiteY1" fmla="*/ 4536 h 6096012"/>
              <a:gd name="connsiteX2" fmla="*/ 9371400 w 9371400"/>
              <a:gd name="connsiteY2" fmla="*/ 3641500 h 6096012"/>
              <a:gd name="connsiteX3" fmla="*/ 773906 w 9371400"/>
              <a:gd name="connsiteY3" fmla="*/ 6074341 h 6096012"/>
              <a:gd name="connsiteX4" fmla="*/ 535782 w 9371400"/>
              <a:gd name="connsiteY4" fmla="*/ 6091804 h 6096012"/>
              <a:gd name="connsiteX5" fmla="*/ 198438 w 9371400"/>
              <a:gd name="connsiteY5" fmla="*/ 5930674 h 6096012"/>
              <a:gd name="connsiteX6" fmla="*/ 0 w 9371400"/>
              <a:gd name="connsiteY6" fmla="*/ 5460775 h 6096012"/>
              <a:gd name="connsiteX7" fmla="*/ 0 w 9371400"/>
              <a:gd name="connsiteY7" fmla="*/ 0 h 6096012"/>
              <a:gd name="connsiteX0" fmla="*/ 0 w 9371400"/>
              <a:gd name="connsiteY0" fmla="*/ 18324 h 6114336"/>
              <a:gd name="connsiteX1" fmla="*/ 9356160 w 9371400"/>
              <a:gd name="connsiteY1" fmla="*/ 0 h 6114336"/>
              <a:gd name="connsiteX2" fmla="*/ 9371400 w 9371400"/>
              <a:gd name="connsiteY2" fmla="*/ 3659824 h 6114336"/>
              <a:gd name="connsiteX3" fmla="*/ 773906 w 9371400"/>
              <a:gd name="connsiteY3" fmla="*/ 6092665 h 6114336"/>
              <a:gd name="connsiteX4" fmla="*/ 535782 w 9371400"/>
              <a:gd name="connsiteY4" fmla="*/ 6110128 h 6114336"/>
              <a:gd name="connsiteX5" fmla="*/ 198438 w 9371400"/>
              <a:gd name="connsiteY5" fmla="*/ 5948998 h 6114336"/>
              <a:gd name="connsiteX6" fmla="*/ 0 w 9371400"/>
              <a:gd name="connsiteY6" fmla="*/ 5479099 h 6114336"/>
              <a:gd name="connsiteX7" fmla="*/ 0 w 9371400"/>
              <a:gd name="connsiteY7" fmla="*/ 18324 h 6114336"/>
              <a:gd name="connsiteX0" fmla="*/ 0 w 9386640"/>
              <a:gd name="connsiteY0" fmla="*/ 18324 h 6114336"/>
              <a:gd name="connsiteX1" fmla="*/ 9386640 w 9386640"/>
              <a:gd name="connsiteY1" fmla="*/ 0 h 6114336"/>
              <a:gd name="connsiteX2" fmla="*/ 9371400 w 9386640"/>
              <a:gd name="connsiteY2" fmla="*/ 3659824 h 6114336"/>
              <a:gd name="connsiteX3" fmla="*/ 773906 w 9386640"/>
              <a:gd name="connsiteY3" fmla="*/ 6092665 h 6114336"/>
              <a:gd name="connsiteX4" fmla="*/ 535782 w 9386640"/>
              <a:gd name="connsiteY4" fmla="*/ 6110128 h 6114336"/>
              <a:gd name="connsiteX5" fmla="*/ 198438 w 9386640"/>
              <a:gd name="connsiteY5" fmla="*/ 5948998 h 6114336"/>
              <a:gd name="connsiteX6" fmla="*/ 0 w 9386640"/>
              <a:gd name="connsiteY6" fmla="*/ 5479099 h 6114336"/>
              <a:gd name="connsiteX7" fmla="*/ 0 w 9386640"/>
              <a:gd name="connsiteY7" fmla="*/ 18324 h 6114336"/>
              <a:gd name="connsiteX0" fmla="*/ 0 w 9394260"/>
              <a:gd name="connsiteY0" fmla="*/ 10704 h 6106716"/>
              <a:gd name="connsiteX1" fmla="*/ 9394260 w 9394260"/>
              <a:gd name="connsiteY1" fmla="*/ 0 h 6106716"/>
              <a:gd name="connsiteX2" fmla="*/ 9371400 w 9394260"/>
              <a:gd name="connsiteY2" fmla="*/ 3652204 h 6106716"/>
              <a:gd name="connsiteX3" fmla="*/ 773906 w 9394260"/>
              <a:gd name="connsiteY3" fmla="*/ 6085045 h 6106716"/>
              <a:gd name="connsiteX4" fmla="*/ 535782 w 9394260"/>
              <a:gd name="connsiteY4" fmla="*/ 6102508 h 6106716"/>
              <a:gd name="connsiteX5" fmla="*/ 198438 w 9394260"/>
              <a:gd name="connsiteY5" fmla="*/ 5941378 h 6106716"/>
              <a:gd name="connsiteX6" fmla="*/ 0 w 9394260"/>
              <a:gd name="connsiteY6" fmla="*/ 5471479 h 6106716"/>
              <a:gd name="connsiteX7" fmla="*/ 0 w 9394260"/>
              <a:gd name="connsiteY7" fmla="*/ 10704 h 6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260" h="6106716">
                <a:moveTo>
                  <a:pt x="0" y="10704"/>
                </a:moveTo>
                <a:lnTo>
                  <a:pt x="9394260" y="0"/>
                </a:lnTo>
                <a:lnTo>
                  <a:pt x="9371400" y="3652204"/>
                </a:lnTo>
                <a:lnTo>
                  <a:pt x="773906" y="6085045"/>
                </a:lnTo>
                <a:cubicBezTo>
                  <a:pt x="728663" y="6090072"/>
                  <a:pt x="626930" y="6116927"/>
                  <a:pt x="535782" y="6102508"/>
                </a:cubicBezTo>
                <a:cubicBezTo>
                  <a:pt x="444634" y="6088089"/>
                  <a:pt x="337741" y="6065600"/>
                  <a:pt x="198438" y="5941378"/>
                </a:cubicBezTo>
                <a:cubicBezTo>
                  <a:pt x="59135" y="5817156"/>
                  <a:pt x="3016" y="5583293"/>
                  <a:pt x="0" y="5471479"/>
                </a:cubicBezTo>
                <a:lnTo>
                  <a:pt x="0" y="10704"/>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6" name="Freeform 6"/>
          <p:cNvSpPr>
            <a:spLocks/>
          </p:cNvSpPr>
          <p:nvPr userDrawn="1">
            <p:custDataLst>
              <p:tags r:id="rId5"/>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3" name="Title 2"/>
          <p:cNvSpPr>
            <a:spLocks noGrp="1"/>
          </p:cNvSpPr>
          <p:nvPr>
            <p:ph type="title" hasCustomPrompt="1"/>
            <p:custDataLst>
              <p:tags r:id="rId6"/>
            </p:custDataLst>
          </p:nvPr>
        </p:nvSpPr>
        <p:spPr>
          <a:xfrm>
            <a:off x="825501" y="500063"/>
            <a:ext cx="8239126" cy="553998"/>
          </a:xfrm>
        </p:spPr>
        <p:txBody>
          <a:bodyPr/>
          <a:lstStyle>
            <a:lvl1pPr>
              <a:defRPr sz="3600" baseline="0">
                <a:solidFill>
                  <a:schemeClr val="bg1"/>
                </a:solidFill>
              </a:defRPr>
            </a:lvl1pPr>
          </a:lstStyle>
          <a:p>
            <a:r>
              <a:rPr lang="en-US" dirty="0"/>
              <a:t>Thank you</a:t>
            </a:r>
            <a:endParaRPr lang="en-GB" dirty="0"/>
          </a:p>
        </p:txBody>
      </p:sp>
      <p:sp>
        <p:nvSpPr>
          <p:cNvPr id="5" name="Text Placeholder 4"/>
          <p:cNvSpPr>
            <a:spLocks noGrp="1"/>
          </p:cNvSpPr>
          <p:nvPr>
            <p:ph type="body" sz="quarter" idx="10" hasCustomPrompt="1"/>
            <p:custDataLst>
              <p:tags r:id="rId7"/>
            </p:custDataLst>
          </p:nvPr>
        </p:nvSpPr>
        <p:spPr>
          <a:xfrm>
            <a:off x="825500" y="1444625"/>
            <a:ext cx="7416000" cy="1123384"/>
          </a:xfrm>
        </p:spPr>
        <p:txBody>
          <a:bodyPr/>
          <a:lstStyle>
            <a:lvl1pPr>
              <a:spcAft>
                <a:spcPts val="1200"/>
              </a:spcAft>
              <a:defRPr sz="2200" b="0">
                <a:solidFill>
                  <a:srgbClr val="FFFFFF"/>
                </a:solidFill>
              </a:defRPr>
            </a:lvl1pPr>
            <a:lvl2pPr marL="0" indent="0">
              <a:buClr>
                <a:schemeClr val="accent3"/>
              </a:buClr>
              <a:buFont typeface="Calibri" panose="020F0502020204030204" pitchFamily="34" charset="0"/>
              <a:buNone/>
              <a:defRPr sz="1800" baseline="0">
                <a:solidFill>
                  <a:srgbClr val="FFFFFF"/>
                </a:solidFill>
              </a:defRPr>
            </a:lvl2pPr>
            <a:lvl3pPr marL="222250" indent="-222250">
              <a:buClr>
                <a:srgbClr val="FFFFFF"/>
              </a:buClr>
              <a:defRPr sz="1800" baseline="0">
                <a:solidFill>
                  <a:srgbClr val="FFFFFF"/>
                </a:solidFill>
              </a:defRPr>
            </a:lvl3pPr>
            <a:lvl4pPr marL="0" indent="0">
              <a:buNone/>
              <a:defRPr sz="1600" b="1">
                <a:solidFill>
                  <a:schemeClr val="bg1"/>
                </a:solidFill>
              </a:defRPr>
            </a:lvl4pPr>
          </a:lstStyle>
          <a:p>
            <a:pPr lvl="0"/>
            <a:r>
              <a:rPr lang="en-US" dirty="0"/>
              <a:t>Statement/quote text</a:t>
            </a:r>
          </a:p>
          <a:p>
            <a:pPr lvl="1"/>
            <a:r>
              <a:rPr lang="en-US" dirty="0"/>
              <a:t>Body text</a:t>
            </a:r>
          </a:p>
          <a:p>
            <a:pPr lvl="2"/>
            <a:r>
              <a:rPr lang="en-US" dirty="0"/>
              <a:t>Bullet level 1</a:t>
            </a:r>
          </a:p>
        </p:txBody>
      </p:sp>
      <p:pic>
        <p:nvPicPr>
          <p:cNvPr id="17" name="Picture 5"/>
          <p:cNvPicPr>
            <a:picLocks noChangeAspect="1" noChangeArrowheads="1"/>
          </p:cNvPicPr>
          <p:nvPr userDrawn="1">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400801" y="6100179"/>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custDataLst>
              <p:tags r:id="rId9"/>
            </p:custDataLst>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a:solidFill>
                  <a:schemeClr val="tx1"/>
                </a:solidFill>
              </a:rPr>
              <a:t>Updating footer</a:t>
            </a:r>
          </a:p>
          <a:p>
            <a:pPr algn="l"/>
            <a:r>
              <a:rPr lang="en-US" sz="1050" b="0" dirty="0">
                <a:solidFill>
                  <a:schemeClr val="tx1"/>
                </a:solidFill>
              </a:rPr>
              <a:t>To update the footer:</a:t>
            </a:r>
          </a:p>
          <a:p>
            <a:pPr marL="177800" indent="-177800" algn="l">
              <a:buFont typeface="Arial" panose="020B0604020202020204" pitchFamily="34" charset="0"/>
              <a:buChar char="•"/>
            </a:pPr>
            <a:r>
              <a:rPr lang="en-US" sz="1050" b="0" dirty="0">
                <a:solidFill>
                  <a:schemeClr val="tx1"/>
                </a:solidFill>
              </a:rPr>
              <a:t>Click into the text box</a:t>
            </a:r>
            <a:r>
              <a:rPr lang="en-US" sz="1050" b="0" baseline="0" dirty="0">
                <a:solidFill>
                  <a:schemeClr val="tx1"/>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a:solidFill>
                  <a:schemeClr val="tx1"/>
                </a:solidFill>
                <a:latin typeface="+mn-lt"/>
                <a:ea typeface="+mn-ea"/>
                <a:cs typeface="+mn-cs"/>
              </a:rPr>
              <a:t>Checking updates</a:t>
            </a:r>
          </a:p>
          <a:p>
            <a:pPr marL="177800" indent="-177800" algn="l">
              <a:buFont typeface="Arial" panose="020B0604020202020204" pitchFamily="34" charset="0"/>
              <a:buChar char="•"/>
            </a:pPr>
            <a:r>
              <a:rPr lang="en-US" sz="1050" b="0" baseline="0" dirty="0">
                <a:solidFill>
                  <a:schemeClr val="tx1"/>
                </a:solidFill>
              </a:rPr>
              <a:t>The text updates will not flow through to all the slide layouts as some have been placed manually. Therefore you may need to manually update other text boxes such as the divider slides etc</a:t>
            </a:r>
          </a:p>
          <a:p>
            <a:pPr marL="177800" indent="-177800" algn="l">
              <a:buFont typeface="Arial" panose="020B0604020202020204" pitchFamily="34" charset="0"/>
              <a:buChar char="•"/>
            </a:pPr>
            <a:endParaRPr lang="en-US" sz="1050" b="0" kern="1200" baseline="0" dirty="0">
              <a:solidFill>
                <a:schemeClr val="tx1"/>
              </a:solidFill>
              <a:latin typeface="+mn-lt"/>
              <a:ea typeface="+mn-ea"/>
              <a:cs typeface="+mn-cs"/>
            </a:endParaRPr>
          </a:p>
        </p:txBody>
      </p:sp>
    </p:spTree>
    <p:extLst>
      <p:ext uri="{BB962C8B-B14F-4D97-AF65-F5344CB8AC3E}">
        <p14:creationId xmlns:p14="http://schemas.microsoft.com/office/powerpoint/2010/main" val="25184314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4351048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73"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4" name="Rectangle 3"/>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031" name="Picture 7" descr="C:\~GLUE - Hannah\01. Clients\01. HB\1. Small clients for HB\Projects\BRG Nature research (Antony Johnson) Jul 2016\2. Data and graphics\hodgkin banner_nr_colours_grey.emf"/>
          <p:cNvPicPr>
            <a:picLocks noChangeAspect="1" noChangeArrowheads="1"/>
          </p:cNvPicPr>
          <p:nvPr userDrawn="1">
            <p:custDataLst>
              <p:tags r:id="rId5"/>
            </p:custDataLst>
          </p:nvPr>
        </p:nvPicPr>
        <p:blipFill rotWithShape="1">
          <a:blip r:embed="rId13" cstate="print">
            <a:extLst>
              <a:ext uri="{28A0092B-C50C-407E-A947-70E740481C1C}">
                <a14:useLocalDpi xmlns:a14="http://schemas.microsoft.com/office/drawing/2010/main" val="0"/>
              </a:ext>
            </a:extLst>
          </a:blip>
          <a:srcRect l="4885" t="51825" r="6324" b="38081"/>
          <a:stretch/>
        </p:blipFill>
        <p:spPr bwMode="auto">
          <a:xfrm>
            <a:off x="534599" y="829425"/>
            <a:ext cx="9370800" cy="206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custDataLst>
              <p:tags r:id="rId6"/>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7"/>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6" descr="C:\Users\Hannah\AppData\Roaming\Skype\My Skype Received Files\springernature_logo_v02.emf"/>
          <p:cNvPicPr>
            <a:picLocks noChangeAspect="1" noChangeArrowheads="1"/>
          </p:cNvPicPr>
          <p:nvPr userDrawn="1">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6411"/>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553718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697"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032" name="Picture 8" descr="C:\~GLUE - Hannah\01. Clients\01. HB\1. Small clients for HB\Projects\BRG Nature research (Antony Johnson) Jul 2016\2. Data and graphics\keynes_NR_adapted.emf"/>
          <p:cNvPicPr>
            <a:picLocks noChangeAspect="1" noChangeArrowheads="1"/>
          </p:cNvPicPr>
          <p:nvPr userDrawn="1">
            <p:custDataLst>
              <p:tags r:id="rId5"/>
            </p:custDataLst>
          </p:nvPr>
        </p:nvPicPr>
        <p:blipFill rotWithShape="1">
          <a:blip r:embed="rId13" cstate="print">
            <a:extLst>
              <a:ext uri="{28A0092B-C50C-407E-A947-70E740481C1C}">
                <a14:useLocalDpi xmlns:a14="http://schemas.microsoft.com/office/drawing/2010/main" val="0"/>
              </a:ext>
            </a:extLst>
          </a:blip>
          <a:srcRect l="582" t="28000" r="532" b="14861"/>
          <a:stretch/>
        </p:blipFill>
        <p:spPr bwMode="auto">
          <a:xfrm>
            <a:off x="535200" y="829425"/>
            <a:ext cx="9370800" cy="206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custDataLst>
              <p:tags r:id="rId6"/>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7"/>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6" descr="C:\Users\Hannah\AppData\Roaming\Skype\My Skype Received Files\springernature_logo_v02.emf"/>
          <p:cNvPicPr>
            <a:picLocks noChangeAspect="1" noChangeArrowheads="1"/>
          </p:cNvPicPr>
          <p:nvPr userDrawn="1">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43627"/>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_Image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380302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721"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7" name="Picture 5" descr="C:\~GLUE - Hannah\01. Clients\01. HB\1. Small clients for HB\Projects\BRG Nature research (Antony Johnson) Jul 2016\2. Data and graphics\bonnie bassler_NR_colours.emf"/>
          <p:cNvPicPr>
            <a:picLocks noChangeAspect="1" noChangeArrowheads="1"/>
          </p:cNvPicPr>
          <p:nvPr userDrawn="1">
            <p:custDataLst>
              <p:tags r:id="rId5"/>
            </p:custDataLst>
          </p:nvPr>
        </p:nvPicPr>
        <p:blipFill rotWithShape="1">
          <a:blip r:embed="rId13" cstate="print">
            <a:extLst>
              <a:ext uri="{28A0092B-C50C-407E-A947-70E740481C1C}">
                <a14:useLocalDpi xmlns:a14="http://schemas.microsoft.com/office/drawing/2010/main" val="0"/>
              </a:ext>
            </a:extLst>
          </a:blip>
          <a:srcRect l="2352" t="22845" r="423" b="55501"/>
          <a:stretch/>
        </p:blipFill>
        <p:spPr bwMode="auto">
          <a:xfrm>
            <a:off x="534600" y="829426"/>
            <a:ext cx="9370800" cy="206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custDataLst>
              <p:tags r:id="rId6"/>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7"/>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6" descr="C:\Users\Hannah\AppData\Roaming\Skype\My Skype Received Files\springernature_logo_v02.emf"/>
          <p:cNvPicPr>
            <a:picLocks noChangeAspect="1" noChangeArrowheads="1"/>
          </p:cNvPicPr>
          <p:nvPr userDrawn="1">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040801"/>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_Image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2269064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45" name="think-cell Slide" r:id="rId10" imgW="287" imgH="287" progId="TCLayout.ActiveDocument.1">
                  <p:embed/>
                </p:oleObj>
              </mc:Choice>
              <mc:Fallback>
                <p:oleObj name="think-cell Slide" r:id="rId10" imgW="287" imgH="287"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599"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itle 1"/>
          <p:cNvSpPr>
            <a:spLocks noGrp="1"/>
          </p:cNvSpPr>
          <p:nvPr>
            <p:ph type="title" hasCustomPrompt="1"/>
            <p:custDataLst>
              <p:tags r:id="rId5"/>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6"/>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GLUEFACTORY\Factory\Clients\¬HB\01. Small clients\Projects\BRG Nature research (Antony Johnson) Jul 2016\2. Data and graphics\curie_NR_colours_v05.emf"/>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3962" t="44333" r="24488" b="26089"/>
          <a:stretch/>
        </p:blipFill>
        <p:spPr bwMode="auto">
          <a:xfrm>
            <a:off x="534598" y="828000"/>
            <a:ext cx="9371402" cy="20569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6" descr="C:\Users\Hannah\AppData\Roaming\Skype\My Skype Received Files\springernature_logo_v02.emf"/>
          <p:cNvPicPr>
            <a:picLocks noChangeAspect="1" noChangeArrowheads="1"/>
          </p:cNvPicPr>
          <p:nvPr userDrawn="1">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20116"/>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age_Image oth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52587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69" name="think-cell Slide" r:id="rId14" imgW="287" imgH="287" progId="TCLayout.ActiveDocument.1">
                  <p:embed/>
                </p:oleObj>
              </mc:Choice>
              <mc:Fallback>
                <p:oleObj name="think-cell Slide" r:id="rId14" imgW="287" imgH="287" progId="TCLayout.ActiveDocument.1">
                  <p:embed/>
                  <p:pic>
                    <p:nvPicPr>
                      <p:cNvPr id="0" name=""/>
                      <p:cNvPicPr/>
                      <p:nvPr/>
                    </p:nvPicPr>
                    <p:blipFill>
                      <a:blip r:embed="rId15"/>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599"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Title 1"/>
          <p:cNvSpPr>
            <a:spLocks noGrp="1"/>
          </p:cNvSpPr>
          <p:nvPr>
            <p:ph type="title" hasCustomPrompt="1"/>
            <p:custDataLst>
              <p:tags r:id="rId5"/>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6"/>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icture Placeholder 4"/>
          <p:cNvSpPr>
            <a:spLocks noGrp="1"/>
          </p:cNvSpPr>
          <p:nvPr>
            <p:ph type="pic" sz="quarter" idx="13" hasCustomPrompt="1"/>
            <p:custDataLst>
              <p:tags r:id="rId8"/>
            </p:custDataLst>
          </p:nvPr>
        </p:nvSpPr>
        <p:spPr>
          <a:xfrm>
            <a:off x="535200" y="829625"/>
            <a:ext cx="9370800" cy="2062800"/>
          </a:xfrm>
          <a:solidFill>
            <a:schemeClr val="accent3"/>
          </a:solidFill>
        </p:spPr>
        <p:txBody>
          <a:bodyPr anchor="ctr" anchorCtr="1">
            <a:noAutofit/>
          </a:bodyPr>
          <a:lstStyle>
            <a:lvl1pPr>
              <a:defRPr>
                <a:solidFill>
                  <a:schemeClr val="bg1"/>
                </a:solidFill>
              </a:defRPr>
            </a:lvl1pPr>
          </a:lstStyle>
          <a:p>
            <a:r>
              <a:rPr lang="en-GB" dirty="0"/>
              <a:t>Click here to add image</a:t>
            </a:r>
          </a:p>
        </p:txBody>
      </p:sp>
      <p:grpSp>
        <p:nvGrpSpPr>
          <p:cNvPr id="17" name="Group 16"/>
          <p:cNvGrpSpPr/>
          <p:nvPr userDrawn="1">
            <p:custDataLst>
              <p:tags r:id="rId9"/>
            </p:custDataLst>
          </p:nvPr>
        </p:nvGrpSpPr>
        <p:grpSpPr>
          <a:xfrm>
            <a:off x="10137575" y="14622"/>
            <a:ext cx="2359223" cy="3385201"/>
            <a:chOff x="10137575" y="14622"/>
            <a:chExt cx="2359223" cy="3385201"/>
          </a:xfrm>
        </p:grpSpPr>
        <p:sp>
          <p:nvSpPr>
            <p:cNvPr id="19" name="TextBox 18"/>
            <p:cNvSpPr txBox="1"/>
            <p:nvPr userDrawn="1">
              <p:custDataLst>
                <p:tags r:id="rId11"/>
              </p:custDataLst>
            </p:nvPr>
          </p:nvSpPr>
          <p:spPr>
            <a:xfrm>
              <a:off x="10137575" y="14622"/>
              <a:ext cx="2359223" cy="3385201"/>
            </a:xfrm>
            <a:prstGeom prst="rect">
              <a:avLst/>
            </a:prstGeom>
            <a:solidFill>
              <a:schemeClr val="bg2"/>
            </a:solidFill>
            <a:ln w="9525">
              <a:noFill/>
              <a:miter lim="800000"/>
              <a:headEnd/>
              <a:tailEnd/>
            </a:ln>
            <a:effectLst/>
          </p:spPr>
          <p:txBody>
            <a:bodyPr lIns="36000" tIns="36000" rIns="36000" bIns="36000"/>
            <a:lstStyle/>
            <a:p>
              <a:pPr>
                <a:spcAft>
                  <a:spcPts val="600"/>
                </a:spcAft>
                <a:buFont typeface="+mj-lt"/>
                <a:buNone/>
              </a:pPr>
              <a:r>
                <a:rPr lang="en-GB" sz="1000" b="1" dirty="0">
                  <a:solidFill>
                    <a:srgbClr val="58635B"/>
                  </a:solidFill>
                </a:rPr>
                <a:t>Updating image</a:t>
              </a:r>
            </a:p>
            <a:p>
              <a:pPr>
                <a:spcAft>
                  <a:spcPts val="600"/>
                </a:spcAft>
                <a:buFont typeface="+mj-lt"/>
                <a:buNone/>
              </a:pPr>
              <a:r>
                <a:rPr lang="en-NZ" sz="1000" dirty="0">
                  <a:solidFill>
                    <a:srgbClr val="58635B"/>
                  </a:solidFill>
                </a:rPr>
                <a:t>To update the background image</a:t>
              </a:r>
              <a:r>
                <a:rPr lang="en-GB" sz="1000" dirty="0">
                  <a:solidFill>
                    <a:srgbClr val="58635B"/>
                  </a:solidFill>
                </a:rPr>
                <a:t>, click on the picture placeholder icon</a:t>
              </a:r>
            </a:p>
            <a:p>
              <a:pPr marL="171450" indent="-171450">
                <a:spcAft>
                  <a:spcPts val="600"/>
                </a:spcAft>
                <a:buFont typeface="+mj-lt"/>
                <a:buAutoNum type="arabicPeriod"/>
              </a:pPr>
              <a:endParaRPr lang="en-GB" sz="1000" dirty="0">
                <a:solidFill>
                  <a:srgbClr val="58635B"/>
                </a:solidFill>
              </a:endParaRPr>
            </a:p>
            <a:p>
              <a:pPr marL="171450" indent="-171450">
                <a:spcAft>
                  <a:spcPts val="600"/>
                </a:spcAft>
                <a:buFont typeface="+mj-lt"/>
                <a:buAutoNum type="arabicPeriod"/>
              </a:pPr>
              <a:endParaRPr lang="en-GB" sz="1000" dirty="0">
                <a:solidFill>
                  <a:srgbClr val="58635B"/>
                </a:solidFill>
              </a:endParaRPr>
            </a:p>
            <a:p>
              <a:pPr marL="171450" indent="-171450">
                <a:spcAft>
                  <a:spcPts val="600"/>
                </a:spcAft>
                <a:buFont typeface="+mj-lt"/>
                <a:buAutoNum type="arabicPeriod"/>
              </a:pPr>
              <a:r>
                <a:rPr lang="en-GB" sz="1000" dirty="0">
                  <a:solidFill>
                    <a:srgbClr val="58635B"/>
                  </a:solidFill>
                </a:rPr>
                <a:t>Windows Explorer or Finder will open</a:t>
              </a:r>
            </a:p>
            <a:p>
              <a:pPr marL="171450" indent="-171450">
                <a:spcAft>
                  <a:spcPts val="600"/>
                </a:spcAft>
                <a:buFont typeface="+mj-lt"/>
                <a:buAutoNum type="arabicPeriod"/>
              </a:pPr>
              <a:r>
                <a:rPr lang="en-GB" sz="1000" dirty="0">
                  <a:solidFill>
                    <a:srgbClr val="58635B"/>
                  </a:solidFill>
                </a:rPr>
                <a:t>Find your required image and click ‘Insert’ </a:t>
              </a:r>
            </a:p>
            <a:p>
              <a:pPr marL="171450" indent="-171450">
                <a:spcAft>
                  <a:spcPts val="600"/>
                </a:spcAft>
                <a:buFont typeface="+mj-lt"/>
                <a:buAutoNum type="arabicPeriod"/>
              </a:pPr>
              <a:r>
                <a:rPr lang="en-GB" sz="1000" dirty="0">
                  <a:solidFill>
                    <a:srgbClr val="58635B"/>
                  </a:solidFill>
                </a:rPr>
                <a:t>When cover image inserted, right-click in the grey area directly below this text box and select ‘Reset slide’</a:t>
              </a:r>
            </a:p>
            <a:p>
              <a:pPr>
                <a:spcAft>
                  <a:spcPts val="600"/>
                </a:spcAft>
                <a:buFont typeface="+mj-lt"/>
                <a:buNone/>
              </a:pPr>
              <a:r>
                <a:rPr lang="en-GB" sz="1000" dirty="0">
                  <a:solidFill>
                    <a:srgbClr val="58635B"/>
                  </a:solidFill>
                </a:rPr>
                <a:t>NOTE:</a:t>
              </a:r>
            </a:p>
            <a:p>
              <a:pPr>
                <a:spcAft>
                  <a:spcPts val="600"/>
                </a:spcAft>
                <a:buFont typeface="+mj-lt"/>
                <a:buNone/>
              </a:pPr>
              <a:r>
                <a:rPr lang="en-GB" sz="1000" dirty="0">
                  <a:solidFill>
                    <a:srgbClr val="58635B"/>
                  </a:solidFill>
                </a:rPr>
                <a:t>If an image is already in place and you want to change it:</a:t>
              </a:r>
            </a:p>
            <a:p>
              <a:pPr marL="180975" indent="-180975">
                <a:spcAft>
                  <a:spcPts val="600"/>
                </a:spcAft>
                <a:buFont typeface="+mj-lt"/>
                <a:buAutoNum type="arabicPeriod"/>
              </a:pPr>
              <a:r>
                <a:rPr lang="en-GB" sz="1000" dirty="0">
                  <a:solidFill>
                    <a:srgbClr val="58635B"/>
                  </a:solidFill>
                </a:rPr>
                <a:t>Select the image, and hit your delete key</a:t>
              </a:r>
            </a:p>
            <a:p>
              <a:pPr marL="180975" indent="-180975">
                <a:spcAft>
                  <a:spcPts val="600"/>
                </a:spcAft>
                <a:buFont typeface="+mj-lt"/>
                <a:buAutoNum type="arabicPeriod"/>
              </a:pPr>
              <a:r>
                <a:rPr lang="en-GB" sz="1000" dirty="0">
                  <a:solidFill>
                    <a:srgbClr val="58635B"/>
                  </a:solidFill>
                </a:rPr>
                <a:t>Follow steps 1-4 above</a:t>
              </a:r>
            </a:p>
          </p:txBody>
        </p:sp>
        <p:pic>
          <p:nvPicPr>
            <p:cNvPr id="20" name="Picture 2"/>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10253954" y="676295"/>
              <a:ext cx="285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6" descr="C:\Users\Hannah\AppData\Roaming\Skype\My Skype Received Files\springernature_logo_v02.emf"/>
          <p:cNvPicPr>
            <a:picLocks noChangeAspect="1" noChangeArrowheads="1"/>
          </p:cNvPicPr>
          <p:nvPr userDrawn="1">
            <p:custDataLst>
              <p:tags r:id="rId10"/>
            </p:custDataLst>
          </p:nvPr>
        </p:nvPicPr>
        <p:blipFill>
          <a:blip r:embed="rId18">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46667"/>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863813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01"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pic>
        <p:nvPicPr>
          <p:cNvPr id="1032" name="Picture 8" descr="C:\~GLUE - Hannah\01. Clients\01. HB\1. Small clients for HB\Projects\BRG Nature research (Antony Johnson) Jul 2016\2. Data and graphics\keynes_NR_adapted.emf"/>
          <p:cNvPicPr>
            <a:picLocks noChangeAspect="1" noChangeArrowheads="1"/>
          </p:cNvPicPr>
          <p:nvPr userDrawn="1">
            <p:custDataLst>
              <p:tags r:id="rId5"/>
            </p:custDataLst>
          </p:nvPr>
        </p:nvPicPr>
        <p:blipFill rotWithShape="1">
          <a:blip r:embed="rId13" cstate="print">
            <a:extLst>
              <a:ext uri="{28A0092B-C50C-407E-A947-70E740481C1C}">
                <a14:useLocalDpi xmlns:a14="http://schemas.microsoft.com/office/drawing/2010/main" val="0"/>
              </a:ext>
            </a:extLst>
          </a:blip>
          <a:srcRect l="582" t="28000" r="532" b="14861"/>
          <a:stretch/>
        </p:blipFill>
        <p:spPr bwMode="auto">
          <a:xfrm>
            <a:off x="535200" y="829425"/>
            <a:ext cx="9370800" cy="206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custDataLst>
              <p:tags r:id="rId6"/>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7"/>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6" descr="C:\Users\Hannah\AppData\Roaming\Skype\My Skype Received Files\springernature_logo_v02.emf"/>
          <p:cNvPicPr>
            <a:picLocks noChangeAspect="1" noChangeArrowheads="1"/>
          </p:cNvPicPr>
          <p:nvPr userDrawn="1">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34598"/>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4735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93"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1"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A7A9A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4" name="Freeform 6"/>
          <p:cNvSpPr>
            <a:spLocks/>
          </p:cNvSpPr>
          <p:nvPr userDrawn="1">
            <p:custDataLst>
              <p:tags r:id="rId4"/>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635B"/>
                </a:solidFill>
              </a:rPr>
              <a:pPr algn="ctr" defTabSz="872722">
                <a:defRPr/>
              </a:pPr>
              <a:t>‹#›</a:t>
            </a:fld>
            <a:endParaRPr lang="en-GB" sz="1200" dirty="0">
              <a:solidFill>
                <a:srgbClr val="58635B"/>
              </a:solidFill>
            </a:endParaRPr>
          </a:p>
        </p:txBody>
      </p:sp>
      <p:sp>
        <p:nvSpPr>
          <p:cNvPr id="13" name="Text Placeholder 10"/>
          <p:cNvSpPr>
            <a:spLocks noGrp="1"/>
          </p:cNvSpPr>
          <p:nvPr>
            <p:ph type="body" sz="quarter" idx="14" hasCustomPrompt="1"/>
            <p:custDataLst>
              <p:tags r:id="rId5"/>
            </p:custDataLst>
          </p:nvPr>
        </p:nvSpPr>
        <p:spPr>
          <a:xfrm>
            <a:off x="817880" y="4710113"/>
            <a:ext cx="2260600" cy="819150"/>
          </a:xfrm>
        </p:spPr>
        <p:txBody>
          <a:bodyPr wrap="square" anchor="b">
            <a:noAutofit/>
          </a:bodyPr>
          <a:lstStyle>
            <a:lvl1pPr>
              <a:lnSpc>
                <a:spcPct val="100000"/>
              </a:lnSpc>
              <a:spcAft>
                <a:spcPts val="0"/>
              </a:spcAft>
              <a:defRPr sz="8200" b="1">
                <a:solidFill>
                  <a:schemeClr val="bg1"/>
                </a:solidFill>
              </a:defRPr>
            </a:lvl1pPr>
          </a:lstStyle>
          <a:p>
            <a:pPr lvl="0"/>
            <a:r>
              <a:rPr lang="en-US" dirty="0"/>
              <a:t>#.#</a:t>
            </a:r>
          </a:p>
        </p:txBody>
      </p:sp>
      <p:sp>
        <p:nvSpPr>
          <p:cNvPr id="5" name="Title 4"/>
          <p:cNvSpPr>
            <a:spLocks noGrp="1"/>
          </p:cNvSpPr>
          <p:nvPr>
            <p:ph type="title" hasCustomPrompt="1"/>
            <p:custDataLst>
              <p:tags r:id="rId6"/>
            </p:custDataLst>
          </p:nvPr>
        </p:nvSpPr>
        <p:spPr>
          <a:xfrm>
            <a:off x="824400" y="1052513"/>
            <a:ext cx="5232399" cy="370558"/>
          </a:xfrm>
        </p:spPr>
        <p:txBody>
          <a:bodyPr/>
          <a:lstStyle>
            <a:lvl1pPr>
              <a:lnSpc>
                <a:spcPct val="95000"/>
              </a:lnSpc>
              <a:defRPr baseline="0">
                <a:solidFill>
                  <a:schemeClr val="bg1"/>
                </a:solidFill>
              </a:defRPr>
            </a:lvl1pPr>
          </a:lstStyle>
          <a:p>
            <a:r>
              <a:rPr lang="en-US" dirty="0"/>
              <a:t>Chapter section title</a:t>
            </a:r>
            <a:endParaRPr lang="en-GB" dirty="0"/>
          </a:p>
        </p:txBody>
      </p:sp>
      <p:sp>
        <p:nvSpPr>
          <p:cNvPr id="17" name="Rectangle 16"/>
          <p:cNvSpPr/>
          <p:nvPr userDrawn="1">
            <p:custDataLst>
              <p:tags r:id="rId7"/>
            </p:custDataLst>
          </p:nvPr>
        </p:nvSpPr>
        <p:spPr>
          <a:xfrm>
            <a:off x="535200" y="829625"/>
            <a:ext cx="9370800" cy="20628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8" name="Rectangle 17"/>
          <p:cNvSpPr/>
          <p:nvPr userDrawn="1">
            <p:custDataLst>
              <p:tags r:id="rId8"/>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0" name="Picture 5"/>
          <p:cNvPicPr>
            <a:picLocks noChangeAspect="1" noChangeArrowheads="1"/>
          </p:cNvPicPr>
          <p:nvPr userDrawn="1">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60613" y="6354772"/>
            <a:ext cx="1116000"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734686"/>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7646162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817"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1"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4" name="Freeform 6"/>
          <p:cNvSpPr>
            <a:spLocks/>
          </p:cNvSpPr>
          <p:nvPr userDrawn="1">
            <p:custDataLst>
              <p:tags r:id="rId4"/>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635B"/>
                </a:solidFill>
              </a:rPr>
              <a:pPr algn="ctr" defTabSz="872722">
                <a:defRPr/>
              </a:pPr>
              <a:t>‹#›</a:t>
            </a:fld>
            <a:endParaRPr lang="en-GB" sz="1200" dirty="0">
              <a:solidFill>
                <a:srgbClr val="58635B"/>
              </a:solidFill>
            </a:endParaRPr>
          </a:p>
        </p:txBody>
      </p:sp>
      <p:sp>
        <p:nvSpPr>
          <p:cNvPr id="13" name="Text Placeholder 10"/>
          <p:cNvSpPr>
            <a:spLocks noGrp="1"/>
          </p:cNvSpPr>
          <p:nvPr>
            <p:ph type="body" sz="quarter" idx="14" hasCustomPrompt="1"/>
            <p:custDataLst>
              <p:tags r:id="rId5"/>
            </p:custDataLst>
          </p:nvPr>
        </p:nvSpPr>
        <p:spPr>
          <a:xfrm>
            <a:off x="817880" y="4710113"/>
            <a:ext cx="2260600" cy="819150"/>
          </a:xfrm>
        </p:spPr>
        <p:txBody>
          <a:bodyPr wrap="square" anchor="b">
            <a:noAutofit/>
          </a:bodyPr>
          <a:lstStyle>
            <a:lvl1pPr>
              <a:lnSpc>
                <a:spcPct val="100000"/>
              </a:lnSpc>
              <a:spcAft>
                <a:spcPts val="0"/>
              </a:spcAft>
              <a:defRPr sz="8200" b="1">
                <a:solidFill>
                  <a:schemeClr val="bg1"/>
                </a:solidFill>
              </a:defRPr>
            </a:lvl1pPr>
          </a:lstStyle>
          <a:p>
            <a:pPr lvl="0"/>
            <a:r>
              <a:rPr lang="en-US" dirty="0"/>
              <a:t>#.#</a:t>
            </a:r>
          </a:p>
        </p:txBody>
      </p:sp>
      <p:sp>
        <p:nvSpPr>
          <p:cNvPr id="5" name="Title 4"/>
          <p:cNvSpPr>
            <a:spLocks noGrp="1"/>
          </p:cNvSpPr>
          <p:nvPr>
            <p:ph type="title" hasCustomPrompt="1"/>
            <p:custDataLst>
              <p:tags r:id="rId6"/>
            </p:custDataLst>
          </p:nvPr>
        </p:nvSpPr>
        <p:spPr>
          <a:xfrm>
            <a:off x="824400" y="1052513"/>
            <a:ext cx="5232399" cy="370558"/>
          </a:xfrm>
        </p:spPr>
        <p:txBody>
          <a:bodyPr/>
          <a:lstStyle>
            <a:lvl1pPr>
              <a:lnSpc>
                <a:spcPct val="95000"/>
              </a:lnSpc>
              <a:defRPr baseline="0">
                <a:solidFill>
                  <a:schemeClr val="bg1"/>
                </a:solidFill>
              </a:defRPr>
            </a:lvl1pPr>
          </a:lstStyle>
          <a:p>
            <a:r>
              <a:rPr lang="en-US" dirty="0"/>
              <a:t>Chapter section title</a:t>
            </a:r>
            <a:endParaRPr lang="en-GB" dirty="0"/>
          </a:p>
        </p:txBody>
      </p:sp>
      <p:sp>
        <p:nvSpPr>
          <p:cNvPr id="16" name="Rectangle 15"/>
          <p:cNvSpPr/>
          <p:nvPr userDrawn="1">
            <p:custDataLst>
              <p:tags r:id="rId7"/>
            </p:custDataLst>
          </p:nvPr>
        </p:nvSpPr>
        <p:spPr>
          <a:xfrm>
            <a:off x="534600" y="829625"/>
            <a:ext cx="9370800" cy="20628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8" name="Rectangle 17"/>
          <p:cNvSpPr/>
          <p:nvPr userDrawn="1">
            <p:custDataLst>
              <p:tags r:id="rId8"/>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pic>
        <p:nvPicPr>
          <p:cNvPr id="10" name="Picture 5"/>
          <p:cNvPicPr>
            <a:picLocks noChangeAspect="1" noChangeArrowheads="1"/>
          </p:cNvPicPr>
          <p:nvPr userDrawn="1">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60613" y="6354772"/>
            <a:ext cx="1116000"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265209"/>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Tree>
    <p:extLst>
      <p:ext uri="{BB962C8B-B14F-4D97-AF65-F5344CB8AC3E}">
        <p14:creationId xmlns:p14="http://schemas.microsoft.com/office/powerpoint/2010/main" val="3282516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Tree>
    <p:extLst>
      <p:ext uri="{BB962C8B-B14F-4D97-AF65-F5344CB8AC3E}">
        <p14:creationId xmlns:p14="http://schemas.microsoft.com/office/powerpoint/2010/main" val="3395571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
        <p:nvSpPr>
          <p:cNvPr id="8" name="Text Placeholder 10"/>
          <p:cNvSpPr>
            <a:spLocks noGrp="1"/>
          </p:cNvSpPr>
          <p:nvPr>
            <p:ph type="body" sz="quarter" idx="14"/>
          </p:nvPr>
        </p:nvSpPr>
        <p:spPr>
          <a:xfrm>
            <a:off x="825500"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164940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7"/>
            <a:ext cx="3945600" cy="4656137"/>
          </a:xfrm>
          <a:solidFill>
            <a:schemeClr val="bg2"/>
          </a:solidFill>
        </p:spPr>
        <p:txBody>
          <a:bodyPr/>
          <a:lstStyle/>
          <a:p>
            <a:r>
              <a:rPr lang="en-US" smtClean="0"/>
              <a:t>Click icon to add picture</a:t>
            </a:r>
            <a:endParaRPr lang="en-GB" dirty="0"/>
          </a:p>
        </p:txBody>
      </p:sp>
      <p:sp>
        <p:nvSpPr>
          <p:cNvPr id="4" name="Title 3"/>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5" name="Group 4"/>
          <p:cNvGrpSpPr/>
          <p:nvPr userDrawn="1"/>
        </p:nvGrpSpPr>
        <p:grpSpPr>
          <a:xfrm>
            <a:off x="10137575" y="2364724"/>
            <a:ext cx="2359223" cy="3385201"/>
            <a:chOff x="10137575" y="14622"/>
            <a:chExt cx="2359223" cy="3385201"/>
          </a:xfrm>
        </p:grpSpPr>
        <p:sp>
          <p:nvSpPr>
            <p:cNvPr id="6" name="TextBox 5"/>
            <p:cNvSpPr txBox="1"/>
            <p:nvPr userDrawn="1">
              <p:custDataLst>
                <p:tags r:id="rId1"/>
              </p:custDataLst>
            </p:nvPr>
          </p:nvSpPr>
          <p:spPr>
            <a:xfrm>
              <a:off x="10137575" y="14622"/>
              <a:ext cx="2359223" cy="3385201"/>
            </a:xfrm>
            <a:prstGeom prst="rect">
              <a:avLst/>
            </a:prstGeom>
            <a:solidFill>
              <a:schemeClr val="bg2"/>
            </a:solidFill>
            <a:ln w="9525">
              <a:noFill/>
              <a:miter lim="800000"/>
              <a:headEnd/>
              <a:tailEnd/>
            </a:ln>
            <a:effectLst/>
          </p:spPr>
          <p:txBody>
            <a:bodyPr lIns="36000" tIns="36000" rIns="36000" bIns="36000"/>
            <a:lstStyle/>
            <a:p>
              <a:pPr>
                <a:spcAft>
                  <a:spcPts val="600"/>
                </a:spcAft>
                <a:buFont typeface="+mj-lt"/>
                <a:buNone/>
              </a:pPr>
              <a:r>
                <a:rPr lang="en-GB" sz="1000" b="1" dirty="0">
                  <a:solidFill>
                    <a:srgbClr val="58635B"/>
                  </a:solidFill>
                </a:rPr>
                <a:t>Updating image</a:t>
              </a:r>
            </a:p>
            <a:p>
              <a:pPr>
                <a:spcAft>
                  <a:spcPts val="600"/>
                </a:spcAft>
                <a:buFont typeface="+mj-lt"/>
                <a:buNone/>
              </a:pPr>
              <a:r>
                <a:rPr lang="en-NZ" sz="1000" dirty="0">
                  <a:solidFill>
                    <a:srgbClr val="58635B"/>
                  </a:solidFill>
                </a:rPr>
                <a:t>To update the background image</a:t>
              </a:r>
              <a:r>
                <a:rPr lang="en-GB" sz="1000" dirty="0">
                  <a:solidFill>
                    <a:srgbClr val="58635B"/>
                  </a:solidFill>
                </a:rPr>
                <a:t>, click on the picture placeholder icon</a:t>
              </a:r>
            </a:p>
            <a:p>
              <a:pPr marL="171450" indent="-171450">
                <a:spcAft>
                  <a:spcPts val="600"/>
                </a:spcAft>
                <a:buFont typeface="+mj-lt"/>
                <a:buAutoNum type="arabicPeriod"/>
              </a:pPr>
              <a:endParaRPr lang="en-GB" sz="1000" dirty="0">
                <a:solidFill>
                  <a:srgbClr val="58635B"/>
                </a:solidFill>
              </a:endParaRPr>
            </a:p>
            <a:p>
              <a:pPr marL="171450" indent="-171450">
                <a:spcAft>
                  <a:spcPts val="600"/>
                </a:spcAft>
                <a:buFont typeface="+mj-lt"/>
                <a:buAutoNum type="arabicPeriod"/>
              </a:pPr>
              <a:endParaRPr lang="en-GB" sz="1000" dirty="0">
                <a:solidFill>
                  <a:srgbClr val="58635B"/>
                </a:solidFill>
              </a:endParaRPr>
            </a:p>
            <a:p>
              <a:pPr marL="171450" indent="-171450">
                <a:spcAft>
                  <a:spcPts val="600"/>
                </a:spcAft>
                <a:buFont typeface="+mj-lt"/>
                <a:buAutoNum type="arabicPeriod"/>
              </a:pPr>
              <a:r>
                <a:rPr lang="en-GB" sz="1000" dirty="0">
                  <a:solidFill>
                    <a:srgbClr val="58635B"/>
                  </a:solidFill>
                </a:rPr>
                <a:t>Windows Explorer or Finder will open</a:t>
              </a:r>
            </a:p>
            <a:p>
              <a:pPr marL="171450" indent="-171450">
                <a:spcAft>
                  <a:spcPts val="600"/>
                </a:spcAft>
                <a:buFont typeface="+mj-lt"/>
                <a:buAutoNum type="arabicPeriod"/>
              </a:pPr>
              <a:r>
                <a:rPr lang="en-GB" sz="1000" dirty="0">
                  <a:solidFill>
                    <a:srgbClr val="58635B"/>
                  </a:solidFill>
                </a:rPr>
                <a:t>Find your required image and click ‘Insert’ </a:t>
              </a:r>
            </a:p>
            <a:p>
              <a:pPr marL="171450" indent="-171450">
                <a:spcAft>
                  <a:spcPts val="600"/>
                </a:spcAft>
                <a:buFont typeface="+mj-lt"/>
                <a:buAutoNum type="arabicPeriod"/>
              </a:pPr>
              <a:r>
                <a:rPr lang="en-GB" sz="1000" dirty="0">
                  <a:solidFill>
                    <a:srgbClr val="58635B"/>
                  </a:solidFill>
                </a:rPr>
                <a:t>When cover image inserted, right-click in the grey area directly below this text box and select ‘Reset slide’</a:t>
              </a:r>
            </a:p>
            <a:p>
              <a:pPr>
                <a:spcAft>
                  <a:spcPts val="600"/>
                </a:spcAft>
                <a:buFont typeface="+mj-lt"/>
                <a:buNone/>
              </a:pPr>
              <a:r>
                <a:rPr lang="en-GB" sz="1000" dirty="0">
                  <a:solidFill>
                    <a:srgbClr val="58635B"/>
                  </a:solidFill>
                </a:rPr>
                <a:t>NOTE:</a:t>
              </a:r>
            </a:p>
            <a:p>
              <a:pPr>
                <a:spcAft>
                  <a:spcPts val="600"/>
                </a:spcAft>
                <a:buFont typeface="+mj-lt"/>
                <a:buNone/>
              </a:pPr>
              <a:r>
                <a:rPr lang="en-GB" sz="1000" dirty="0">
                  <a:solidFill>
                    <a:srgbClr val="58635B"/>
                  </a:solidFill>
                </a:rPr>
                <a:t>If an image is already in place and you want to change it:</a:t>
              </a:r>
            </a:p>
            <a:p>
              <a:pPr marL="180975" indent="-180975">
                <a:spcAft>
                  <a:spcPts val="600"/>
                </a:spcAft>
                <a:buFont typeface="+mj-lt"/>
                <a:buAutoNum type="arabicPeriod"/>
              </a:pPr>
              <a:r>
                <a:rPr lang="en-GB" sz="1000" dirty="0">
                  <a:solidFill>
                    <a:srgbClr val="58635B"/>
                  </a:solidFill>
                </a:rPr>
                <a:t>Select the image, and hit your delete key</a:t>
              </a:r>
            </a:p>
            <a:p>
              <a:pPr marL="180975" indent="-180975">
                <a:spcAft>
                  <a:spcPts val="600"/>
                </a:spcAft>
                <a:buFont typeface="+mj-lt"/>
                <a:buAutoNum type="arabicPeriod"/>
              </a:pPr>
              <a:r>
                <a:rPr lang="en-GB" sz="1000" dirty="0">
                  <a:solidFill>
                    <a:srgbClr val="58635B"/>
                  </a:solidFill>
                </a:rPr>
                <a:t>Follow steps 1-4 above</a:t>
              </a:r>
            </a:p>
          </p:txBody>
        </p:sp>
        <p:pic>
          <p:nvPicPr>
            <p:cNvPr id="7" name="Picture 2"/>
            <p:cNvPicPr>
              <a:picLocks noChangeAspect="1" noChangeArrowheads="1"/>
            </p:cNvPicPr>
            <p:nvPr userDrawn="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0253954" y="676295"/>
              <a:ext cx="285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57750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53943"/>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5133724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quot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84927932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41" name="think-cell Slide" r:id="rId8" imgW="287" imgH="287" progId="TCLayout.ActiveDocument.1">
                  <p:embed/>
                </p:oleObj>
              </mc:Choice>
              <mc:Fallback>
                <p:oleObj name="think-cell Slide" r:id="rId8" imgW="287" imgH="287"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13" name="Rectangle 3"/>
          <p:cNvSpPr/>
          <p:nvPr userDrawn="1">
            <p:custDataLst>
              <p:tags r:id="rId3"/>
            </p:custDataLst>
          </p:nvPr>
        </p:nvSpPr>
        <p:spPr>
          <a:xfrm>
            <a:off x="534600" y="-13580"/>
            <a:ext cx="9394260" cy="610671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6110526"/>
              <a:gd name="connsiteX1" fmla="*/ 9371400 w 9371400"/>
              <a:gd name="connsiteY1" fmla="*/ 15240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110526"/>
              <a:gd name="connsiteX1" fmla="*/ 9371400 w 9371400"/>
              <a:gd name="connsiteY1" fmla="*/ 1905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096012"/>
              <a:gd name="connsiteX1" fmla="*/ 9371400 w 9371400"/>
              <a:gd name="connsiteY1" fmla="*/ 4536 h 6096012"/>
              <a:gd name="connsiteX2" fmla="*/ 9371400 w 9371400"/>
              <a:gd name="connsiteY2" fmla="*/ 3641500 h 6096012"/>
              <a:gd name="connsiteX3" fmla="*/ 773906 w 9371400"/>
              <a:gd name="connsiteY3" fmla="*/ 6074341 h 6096012"/>
              <a:gd name="connsiteX4" fmla="*/ 535782 w 9371400"/>
              <a:gd name="connsiteY4" fmla="*/ 6091804 h 6096012"/>
              <a:gd name="connsiteX5" fmla="*/ 198438 w 9371400"/>
              <a:gd name="connsiteY5" fmla="*/ 5930674 h 6096012"/>
              <a:gd name="connsiteX6" fmla="*/ 0 w 9371400"/>
              <a:gd name="connsiteY6" fmla="*/ 5460775 h 6096012"/>
              <a:gd name="connsiteX7" fmla="*/ 0 w 9371400"/>
              <a:gd name="connsiteY7" fmla="*/ 0 h 6096012"/>
              <a:gd name="connsiteX0" fmla="*/ 0 w 9371400"/>
              <a:gd name="connsiteY0" fmla="*/ 18324 h 6114336"/>
              <a:gd name="connsiteX1" fmla="*/ 9356160 w 9371400"/>
              <a:gd name="connsiteY1" fmla="*/ 0 h 6114336"/>
              <a:gd name="connsiteX2" fmla="*/ 9371400 w 9371400"/>
              <a:gd name="connsiteY2" fmla="*/ 3659824 h 6114336"/>
              <a:gd name="connsiteX3" fmla="*/ 773906 w 9371400"/>
              <a:gd name="connsiteY3" fmla="*/ 6092665 h 6114336"/>
              <a:gd name="connsiteX4" fmla="*/ 535782 w 9371400"/>
              <a:gd name="connsiteY4" fmla="*/ 6110128 h 6114336"/>
              <a:gd name="connsiteX5" fmla="*/ 198438 w 9371400"/>
              <a:gd name="connsiteY5" fmla="*/ 5948998 h 6114336"/>
              <a:gd name="connsiteX6" fmla="*/ 0 w 9371400"/>
              <a:gd name="connsiteY6" fmla="*/ 5479099 h 6114336"/>
              <a:gd name="connsiteX7" fmla="*/ 0 w 9371400"/>
              <a:gd name="connsiteY7" fmla="*/ 18324 h 6114336"/>
              <a:gd name="connsiteX0" fmla="*/ 0 w 9386640"/>
              <a:gd name="connsiteY0" fmla="*/ 18324 h 6114336"/>
              <a:gd name="connsiteX1" fmla="*/ 9386640 w 9386640"/>
              <a:gd name="connsiteY1" fmla="*/ 0 h 6114336"/>
              <a:gd name="connsiteX2" fmla="*/ 9371400 w 9386640"/>
              <a:gd name="connsiteY2" fmla="*/ 3659824 h 6114336"/>
              <a:gd name="connsiteX3" fmla="*/ 773906 w 9386640"/>
              <a:gd name="connsiteY3" fmla="*/ 6092665 h 6114336"/>
              <a:gd name="connsiteX4" fmla="*/ 535782 w 9386640"/>
              <a:gd name="connsiteY4" fmla="*/ 6110128 h 6114336"/>
              <a:gd name="connsiteX5" fmla="*/ 198438 w 9386640"/>
              <a:gd name="connsiteY5" fmla="*/ 5948998 h 6114336"/>
              <a:gd name="connsiteX6" fmla="*/ 0 w 9386640"/>
              <a:gd name="connsiteY6" fmla="*/ 5479099 h 6114336"/>
              <a:gd name="connsiteX7" fmla="*/ 0 w 9386640"/>
              <a:gd name="connsiteY7" fmla="*/ 18324 h 6114336"/>
              <a:gd name="connsiteX0" fmla="*/ 0 w 9394260"/>
              <a:gd name="connsiteY0" fmla="*/ 10704 h 6106716"/>
              <a:gd name="connsiteX1" fmla="*/ 9394260 w 9394260"/>
              <a:gd name="connsiteY1" fmla="*/ 0 h 6106716"/>
              <a:gd name="connsiteX2" fmla="*/ 9371400 w 9394260"/>
              <a:gd name="connsiteY2" fmla="*/ 3652204 h 6106716"/>
              <a:gd name="connsiteX3" fmla="*/ 773906 w 9394260"/>
              <a:gd name="connsiteY3" fmla="*/ 6085045 h 6106716"/>
              <a:gd name="connsiteX4" fmla="*/ 535782 w 9394260"/>
              <a:gd name="connsiteY4" fmla="*/ 6102508 h 6106716"/>
              <a:gd name="connsiteX5" fmla="*/ 198438 w 9394260"/>
              <a:gd name="connsiteY5" fmla="*/ 5941378 h 6106716"/>
              <a:gd name="connsiteX6" fmla="*/ 0 w 9394260"/>
              <a:gd name="connsiteY6" fmla="*/ 5471479 h 6106716"/>
              <a:gd name="connsiteX7" fmla="*/ 0 w 9394260"/>
              <a:gd name="connsiteY7" fmla="*/ 10704 h 6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260" h="6106716">
                <a:moveTo>
                  <a:pt x="0" y="10704"/>
                </a:moveTo>
                <a:lnTo>
                  <a:pt x="9394260" y="0"/>
                </a:lnTo>
                <a:lnTo>
                  <a:pt x="9371400" y="3652204"/>
                </a:lnTo>
                <a:lnTo>
                  <a:pt x="773906" y="6085045"/>
                </a:lnTo>
                <a:cubicBezTo>
                  <a:pt x="728663" y="6090072"/>
                  <a:pt x="626930" y="6116927"/>
                  <a:pt x="535782" y="6102508"/>
                </a:cubicBezTo>
                <a:cubicBezTo>
                  <a:pt x="444634" y="6088089"/>
                  <a:pt x="337741" y="6065600"/>
                  <a:pt x="198438" y="5941378"/>
                </a:cubicBezTo>
                <a:cubicBezTo>
                  <a:pt x="59135" y="5817156"/>
                  <a:pt x="3016" y="5583293"/>
                  <a:pt x="0" y="5471479"/>
                </a:cubicBezTo>
                <a:lnTo>
                  <a:pt x="0" y="10704"/>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userDrawn="1">
            <p:custDataLst>
              <p:tags r:id="rId4"/>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635B"/>
                </a:solidFill>
              </a:rPr>
              <a:pPr algn="ctr" defTabSz="872722">
                <a:defRPr/>
              </a:pPr>
              <a:t>‹#›</a:t>
            </a:fld>
            <a:endParaRPr lang="en-GB" sz="1200" dirty="0">
              <a:solidFill>
                <a:srgbClr val="58635B"/>
              </a:solidFill>
            </a:endParaRPr>
          </a:p>
        </p:txBody>
      </p:sp>
      <p:sp>
        <p:nvSpPr>
          <p:cNvPr id="3" name="Title 2"/>
          <p:cNvSpPr>
            <a:spLocks noGrp="1"/>
          </p:cNvSpPr>
          <p:nvPr>
            <p:ph type="title" hasCustomPrompt="1"/>
            <p:custDataLst>
              <p:tags r:id="rId5"/>
            </p:custDataLst>
          </p:nvPr>
        </p:nvSpPr>
        <p:spPr/>
        <p:txBody>
          <a:bodyPr/>
          <a:lstStyle>
            <a:lvl1pPr>
              <a:defRPr baseline="0"/>
            </a:lvl1pPr>
          </a:lstStyle>
          <a:p>
            <a:r>
              <a:rPr lang="en-US" dirty="0"/>
              <a:t>Statement/quote slide</a:t>
            </a:r>
            <a:endParaRPr lang="en-GB" dirty="0"/>
          </a:p>
        </p:txBody>
      </p:sp>
      <p:sp>
        <p:nvSpPr>
          <p:cNvPr id="5" name="Text Placeholder 4"/>
          <p:cNvSpPr>
            <a:spLocks noGrp="1"/>
          </p:cNvSpPr>
          <p:nvPr>
            <p:ph type="body" sz="quarter" idx="10" hasCustomPrompt="1"/>
            <p:custDataLst>
              <p:tags r:id="rId6"/>
            </p:custDataLst>
          </p:nvPr>
        </p:nvSpPr>
        <p:spPr>
          <a:xfrm>
            <a:off x="825500" y="1444625"/>
            <a:ext cx="7416000" cy="1338828"/>
          </a:xfrm>
        </p:spPr>
        <p:txBody>
          <a:bodyPr/>
          <a:lstStyle>
            <a:lvl1pPr>
              <a:defRPr b="0"/>
            </a:lvl1pPr>
            <a:lvl2pPr marL="219075" indent="-219075">
              <a:buClr>
                <a:schemeClr val="tx2"/>
              </a:buClr>
              <a:buFont typeface="Calibri" panose="020F0502020204030204" pitchFamily="34" charset="0"/>
              <a:buChar char="•"/>
              <a:defRPr baseline="0"/>
            </a:lvl2pPr>
            <a:lvl3pPr marL="446088" indent="-222250">
              <a:defRPr baseline="0"/>
            </a:lvl3pPr>
            <a:lvl4pPr marL="0" indent="0">
              <a:buNone/>
              <a:defRPr b="1"/>
            </a:lvl4pPr>
          </a:lstStyle>
          <a:p>
            <a:pPr lvl="0"/>
            <a:r>
              <a:rPr lang="en-US" dirty="0"/>
              <a:t>Statement/quote text</a:t>
            </a:r>
          </a:p>
          <a:p>
            <a:pPr lvl="1"/>
            <a:r>
              <a:rPr lang="en-US" dirty="0"/>
              <a:t>Bullet level 1</a:t>
            </a:r>
          </a:p>
          <a:p>
            <a:pPr lvl="2"/>
            <a:r>
              <a:rPr lang="en-US" dirty="0"/>
              <a:t>Bullet level 2</a:t>
            </a:r>
          </a:p>
          <a:p>
            <a:pPr lvl="3"/>
            <a:r>
              <a:rPr lang="en-US" dirty="0"/>
              <a:t>Author of statement</a:t>
            </a:r>
            <a:endParaRPr lang="en-GB" dirty="0"/>
          </a:p>
        </p:txBody>
      </p:sp>
    </p:spTree>
    <p:extLst>
      <p:ext uri="{BB962C8B-B14F-4D97-AF65-F5344CB8AC3E}">
        <p14:creationId xmlns:p14="http://schemas.microsoft.com/office/powerpoint/2010/main" val="3854018184"/>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page 1">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79182631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865"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9" name="Rectangle 8"/>
          <p:cNvSpPr/>
          <p:nvPr userDrawn="1">
            <p:custDataLst>
              <p:tags r:id="rId3"/>
            </p:custDataLst>
          </p:nvPr>
        </p:nvSpPr>
        <p:spPr>
          <a:xfrm>
            <a:off x="7696200" y="6092825"/>
            <a:ext cx="1866900" cy="61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3" name="Rectangle 3"/>
          <p:cNvSpPr/>
          <p:nvPr userDrawn="1">
            <p:custDataLst>
              <p:tags r:id="rId4"/>
            </p:custDataLst>
          </p:nvPr>
        </p:nvSpPr>
        <p:spPr>
          <a:xfrm>
            <a:off x="534600" y="-13580"/>
            <a:ext cx="9394260" cy="610671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6110526"/>
              <a:gd name="connsiteX1" fmla="*/ 9371400 w 9371400"/>
              <a:gd name="connsiteY1" fmla="*/ 15240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110526"/>
              <a:gd name="connsiteX1" fmla="*/ 9371400 w 9371400"/>
              <a:gd name="connsiteY1" fmla="*/ 1905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096012"/>
              <a:gd name="connsiteX1" fmla="*/ 9371400 w 9371400"/>
              <a:gd name="connsiteY1" fmla="*/ 4536 h 6096012"/>
              <a:gd name="connsiteX2" fmla="*/ 9371400 w 9371400"/>
              <a:gd name="connsiteY2" fmla="*/ 3641500 h 6096012"/>
              <a:gd name="connsiteX3" fmla="*/ 773906 w 9371400"/>
              <a:gd name="connsiteY3" fmla="*/ 6074341 h 6096012"/>
              <a:gd name="connsiteX4" fmla="*/ 535782 w 9371400"/>
              <a:gd name="connsiteY4" fmla="*/ 6091804 h 6096012"/>
              <a:gd name="connsiteX5" fmla="*/ 198438 w 9371400"/>
              <a:gd name="connsiteY5" fmla="*/ 5930674 h 6096012"/>
              <a:gd name="connsiteX6" fmla="*/ 0 w 9371400"/>
              <a:gd name="connsiteY6" fmla="*/ 5460775 h 6096012"/>
              <a:gd name="connsiteX7" fmla="*/ 0 w 9371400"/>
              <a:gd name="connsiteY7" fmla="*/ 0 h 6096012"/>
              <a:gd name="connsiteX0" fmla="*/ 0 w 9371400"/>
              <a:gd name="connsiteY0" fmla="*/ 18324 h 6114336"/>
              <a:gd name="connsiteX1" fmla="*/ 9356160 w 9371400"/>
              <a:gd name="connsiteY1" fmla="*/ 0 h 6114336"/>
              <a:gd name="connsiteX2" fmla="*/ 9371400 w 9371400"/>
              <a:gd name="connsiteY2" fmla="*/ 3659824 h 6114336"/>
              <a:gd name="connsiteX3" fmla="*/ 773906 w 9371400"/>
              <a:gd name="connsiteY3" fmla="*/ 6092665 h 6114336"/>
              <a:gd name="connsiteX4" fmla="*/ 535782 w 9371400"/>
              <a:gd name="connsiteY4" fmla="*/ 6110128 h 6114336"/>
              <a:gd name="connsiteX5" fmla="*/ 198438 w 9371400"/>
              <a:gd name="connsiteY5" fmla="*/ 5948998 h 6114336"/>
              <a:gd name="connsiteX6" fmla="*/ 0 w 9371400"/>
              <a:gd name="connsiteY6" fmla="*/ 5479099 h 6114336"/>
              <a:gd name="connsiteX7" fmla="*/ 0 w 9371400"/>
              <a:gd name="connsiteY7" fmla="*/ 18324 h 6114336"/>
              <a:gd name="connsiteX0" fmla="*/ 0 w 9386640"/>
              <a:gd name="connsiteY0" fmla="*/ 18324 h 6114336"/>
              <a:gd name="connsiteX1" fmla="*/ 9386640 w 9386640"/>
              <a:gd name="connsiteY1" fmla="*/ 0 h 6114336"/>
              <a:gd name="connsiteX2" fmla="*/ 9371400 w 9386640"/>
              <a:gd name="connsiteY2" fmla="*/ 3659824 h 6114336"/>
              <a:gd name="connsiteX3" fmla="*/ 773906 w 9386640"/>
              <a:gd name="connsiteY3" fmla="*/ 6092665 h 6114336"/>
              <a:gd name="connsiteX4" fmla="*/ 535782 w 9386640"/>
              <a:gd name="connsiteY4" fmla="*/ 6110128 h 6114336"/>
              <a:gd name="connsiteX5" fmla="*/ 198438 w 9386640"/>
              <a:gd name="connsiteY5" fmla="*/ 5948998 h 6114336"/>
              <a:gd name="connsiteX6" fmla="*/ 0 w 9386640"/>
              <a:gd name="connsiteY6" fmla="*/ 5479099 h 6114336"/>
              <a:gd name="connsiteX7" fmla="*/ 0 w 9386640"/>
              <a:gd name="connsiteY7" fmla="*/ 18324 h 6114336"/>
              <a:gd name="connsiteX0" fmla="*/ 0 w 9394260"/>
              <a:gd name="connsiteY0" fmla="*/ 10704 h 6106716"/>
              <a:gd name="connsiteX1" fmla="*/ 9394260 w 9394260"/>
              <a:gd name="connsiteY1" fmla="*/ 0 h 6106716"/>
              <a:gd name="connsiteX2" fmla="*/ 9371400 w 9394260"/>
              <a:gd name="connsiteY2" fmla="*/ 3652204 h 6106716"/>
              <a:gd name="connsiteX3" fmla="*/ 773906 w 9394260"/>
              <a:gd name="connsiteY3" fmla="*/ 6085045 h 6106716"/>
              <a:gd name="connsiteX4" fmla="*/ 535782 w 9394260"/>
              <a:gd name="connsiteY4" fmla="*/ 6102508 h 6106716"/>
              <a:gd name="connsiteX5" fmla="*/ 198438 w 9394260"/>
              <a:gd name="connsiteY5" fmla="*/ 5941378 h 6106716"/>
              <a:gd name="connsiteX6" fmla="*/ 0 w 9394260"/>
              <a:gd name="connsiteY6" fmla="*/ 5471479 h 6106716"/>
              <a:gd name="connsiteX7" fmla="*/ 0 w 9394260"/>
              <a:gd name="connsiteY7" fmla="*/ 10704 h 6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260" h="6106716">
                <a:moveTo>
                  <a:pt x="0" y="10704"/>
                </a:moveTo>
                <a:lnTo>
                  <a:pt x="9394260" y="0"/>
                </a:lnTo>
                <a:lnTo>
                  <a:pt x="9371400" y="3652204"/>
                </a:lnTo>
                <a:lnTo>
                  <a:pt x="773906" y="6085045"/>
                </a:lnTo>
                <a:cubicBezTo>
                  <a:pt x="728663" y="6090072"/>
                  <a:pt x="626930" y="6116927"/>
                  <a:pt x="535782" y="6102508"/>
                </a:cubicBezTo>
                <a:cubicBezTo>
                  <a:pt x="444634" y="6088089"/>
                  <a:pt x="337741" y="6065600"/>
                  <a:pt x="198438" y="5941378"/>
                </a:cubicBezTo>
                <a:cubicBezTo>
                  <a:pt x="59135" y="5817156"/>
                  <a:pt x="3016" y="5583293"/>
                  <a:pt x="0" y="5471479"/>
                </a:cubicBezTo>
                <a:lnTo>
                  <a:pt x="0" y="10704"/>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solidFill>
                <a:srgbClr val="FFFFFF"/>
              </a:solidFill>
            </a:endParaRPr>
          </a:p>
        </p:txBody>
      </p:sp>
      <p:sp>
        <p:nvSpPr>
          <p:cNvPr id="16" name="Freeform 6"/>
          <p:cNvSpPr>
            <a:spLocks/>
          </p:cNvSpPr>
          <p:nvPr userDrawn="1">
            <p:custDataLst>
              <p:tags r:id="rId5"/>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635B"/>
                </a:solidFill>
              </a:rPr>
              <a:pPr algn="ctr" defTabSz="872722">
                <a:defRPr/>
              </a:pPr>
              <a:t>‹#›</a:t>
            </a:fld>
            <a:endParaRPr lang="en-GB" sz="1200" dirty="0">
              <a:solidFill>
                <a:srgbClr val="58635B"/>
              </a:solidFill>
            </a:endParaRPr>
          </a:p>
        </p:txBody>
      </p:sp>
      <p:sp>
        <p:nvSpPr>
          <p:cNvPr id="3" name="Title 2"/>
          <p:cNvSpPr>
            <a:spLocks noGrp="1"/>
          </p:cNvSpPr>
          <p:nvPr>
            <p:ph type="title" hasCustomPrompt="1"/>
            <p:custDataLst>
              <p:tags r:id="rId6"/>
            </p:custDataLst>
          </p:nvPr>
        </p:nvSpPr>
        <p:spPr>
          <a:xfrm>
            <a:off x="825501" y="500063"/>
            <a:ext cx="8239126" cy="553998"/>
          </a:xfrm>
        </p:spPr>
        <p:txBody>
          <a:bodyPr/>
          <a:lstStyle>
            <a:lvl1pPr>
              <a:defRPr sz="3600" baseline="0">
                <a:solidFill>
                  <a:schemeClr val="bg1"/>
                </a:solidFill>
              </a:defRPr>
            </a:lvl1pPr>
          </a:lstStyle>
          <a:p>
            <a:r>
              <a:rPr lang="en-US" dirty="0"/>
              <a:t>Thank you</a:t>
            </a:r>
            <a:endParaRPr lang="en-GB" dirty="0"/>
          </a:p>
        </p:txBody>
      </p:sp>
      <p:sp>
        <p:nvSpPr>
          <p:cNvPr id="5" name="Text Placeholder 4"/>
          <p:cNvSpPr>
            <a:spLocks noGrp="1"/>
          </p:cNvSpPr>
          <p:nvPr>
            <p:ph type="body" sz="quarter" idx="10" hasCustomPrompt="1"/>
            <p:custDataLst>
              <p:tags r:id="rId7"/>
            </p:custDataLst>
          </p:nvPr>
        </p:nvSpPr>
        <p:spPr>
          <a:xfrm>
            <a:off x="825500" y="1444625"/>
            <a:ext cx="7416000" cy="1123384"/>
          </a:xfrm>
        </p:spPr>
        <p:txBody>
          <a:bodyPr/>
          <a:lstStyle>
            <a:lvl1pPr>
              <a:spcAft>
                <a:spcPts val="1200"/>
              </a:spcAft>
              <a:defRPr sz="2200" b="0">
                <a:solidFill>
                  <a:srgbClr val="FFFFFF"/>
                </a:solidFill>
              </a:defRPr>
            </a:lvl1pPr>
            <a:lvl2pPr marL="0" indent="0">
              <a:buClr>
                <a:schemeClr val="accent3"/>
              </a:buClr>
              <a:buFont typeface="Calibri" panose="020F0502020204030204" pitchFamily="34" charset="0"/>
              <a:buNone/>
              <a:defRPr sz="1800" baseline="0">
                <a:solidFill>
                  <a:srgbClr val="FFFFFF"/>
                </a:solidFill>
              </a:defRPr>
            </a:lvl2pPr>
            <a:lvl3pPr marL="222250" indent="-222250">
              <a:buClr>
                <a:srgbClr val="FFFFFF"/>
              </a:buClr>
              <a:defRPr sz="1800" baseline="0">
                <a:solidFill>
                  <a:srgbClr val="FFFFFF"/>
                </a:solidFill>
              </a:defRPr>
            </a:lvl3pPr>
            <a:lvl4pPr marL="0" indent="0">
              <a:buNone/>
              <a:defRPr sz="1600" b="1">
                <a:solidFill>
                  <a:schemeClr val="bg1"/>
                </a:solidFill>
              </a:defRPr>
            </a:lvl4pPr>
          </a:lstStyle>
          <a:p>
            <a:pPr lvl="0"/>
            <a:r>
              <a:rPr lang="en-US" dirty="0"/>
              <a:t>Statement/quote text</a:t>
            </a:r>
          </a:p>
          <a:p>
            <a:pPr lvl="1"/>
            <a:r>
              <a:rPr lang="en-US" dirty="0"/>
              <a:t>Body text</a:t>
            </a:r>
          </a:p>
          <a:p>
            <a:pPr lvl="2"/>
            <a:r>
              <a:rPr lang="en-US" dirty="0"/>
              <a:t>Bullet level 1</a:t>
            </a:r>
          </a:p>
        </p:txBody>
      </p:sp>
      <p:pic>
        <p:nvPicPr>
          <p:cNvPr id="17" name="Picture 5"/>
          <p:cNvPicPr>
            <a:picLocks noChangeAspect="1" noChangeArrowheads="1"/>
          </p:cNvPicPr>
          <p:nvPr userDrawn="1">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400801" y="6100179"/>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custDataLst>
              <p:tags r:id="rId9"/>
            </p:custDataLst>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r>
              <a:rPr lang="en-US" sz="1050" b="1" dirty="0">
                <a:solidFill>
                  <a:srgbClr val="58635B"/>
                </a:solidFill>
              </a:rPr>
              <a:t>Updating footer</a:t>
            </a:r>
          </a:p>
          <a:p>
            <a:r>
              <a:rPr lang="en-US" sz="1050" dirty="0">
                <a:solidFill>
                  <a:srgbClr val="58635B"/>
                </a:solidFill>
              </a:rPr>
              <a:t>To update the footer:</a:t>
            </a:r>
          </a:p>
          <a:p>
            <a:pPr marL="177800" indent="-177800">
              <a:buFont typeface="Arial" panose="020B0604020202020204" pitchFamily="34" charset="0"/>
              <a:buChar char="•"/>
            </a:pPr>
            <a:r>
              <a:rPr lang="en-US" sz="1050" dirty="0">
                <a:solidFill>
                  <a:srgbClr val="58635B"/>
                </a:solidFill>
              </a:rPr>
              <a:t>Click into the text box on the slide master page and update the information</a:t>
            </a:r>
          </a:p>
          <a:p>
            <a:pPr defTabSz="872722">
              <a:buFont typeface="Arial" panose="020B0604020202020204" pitchFamily="34" charset="0"/>
              <a:buNone/>
            </a:pPr>
            <a:r>
              <a:rPr lang="en-US" sz="1050" b="1" dirty="0">
                <a:solidFill>
                  <a:srgbClr val="58635B"/>
                </a:solidFill>
              </a:rPr>
              <a:t>Checking updates</a:t>
            </a:r>
          </a:p>
          <a:p>
            <a:pPr marL="177800" indent="-177800">
              <a:buFont typeface="Arial" panose="020B0604020202020204" pitchFamily="34" charset="0"/>
              <a:buChar char="•"/>
            </a:pPr>
            <a:r>
              <a:rPr lang="en-US" sz="1050" dirty="0">
                <a:solidFill>
                  <a:srgbClr val="58635B"/>
                </a:solidFill>
              </a:rPr>
              <a:t>The text updates will not flow through to all the slide layouts as some have been placed manually. Therefore you may need to manually update other text boxes such as the divider slides etc</a:t>
            </a:r>
          </a:p>
          <a:p>
            <a:pPr marL="177800" indent="-177800">
              <a:buFont typeface="Arial" panose="020B0604020202020204" pitchFamily="34" charset="0"/>
              <a:buChar char="•"/>
            </a:pPr>
            <a:endParaRPr lang="en-US" sz="1050" dirty="0">
              <a:solidFill>
                <a:srgbClr val="58635B"/>
              </a:solidFill>
            </a:endParaRPr>
          </a:p>
        </p:txBody>
      </p:sp>
    </p:spTree>
    <p:extLst>
      <p:ext uri="{BB962C8B-B14F-4D97-AF65-F5344CB8AC3E}">
        <p14:creationId xmlns:p14="http://schemas.microsoft.com/office/powerpoint/2010/main" val="28230858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ge_Image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4816317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24"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pic>
        <p:nvPicPr>
          <p:cNvPr id="17" name="Picture 5" descr="C:\~GLUE - Hannah\01. Clients\01. HB\1. Small clients for HB\Projects\BRG Nature research (Antony Johnson) Jul 2016\2. Data and graphics\bonnie bassler_NR_colours.emf"/>
          <p:cNvPicPr>
            <a:picLocks noChangeAspect="1" noChangeArrowheads="1"/>
          </p:cNvPicPr>
          <p:nvPr userDrawn="1">
            <p:custDataLst>
              <p:tags r:id="rId5"/>
            </p:custDataLst>
          </p:nvPr>
        </p:nvPicPr>
        <p:blipFill rotWithShape="1">
          <a:blip r:embed="rId13" cstate="print">
            <a:extLst>
              <a:ext uri="{28A0092B-C50C-407E-A947-70E740481C1C}">
                <a14:useLocalDpi xmlns:a14="http://schemas.microsoft.com/office/drawing/2010/main" val="0"/>
              </a:ext>
            </a:extLst>
          </a:blip>
          <a:srcRect l="2352" t="22845" r="423" b="55501"/>
          <a:stretch/>
        </p:blipFill>
        <p:spPr bwMode="auto">
          <a:xfrm>
            <a:off x="534600" y="829426"/>
            <a:ext cx="9370800" cy="206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custDataLst>
              <p:tags r:id="rId6"/>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7"/>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6" descr="C:\Users\Hannah\AppData\Roaming\Skype\My Skype Received Files\springernature_logo_v02.emf"/>
          <p:cNvPicPr>
            <a:picLocks noChangeAspect="1" noChangeArrowheads="1"/>
          </p:cNvPicPr>
          <p:nvPr userDrawn="1">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471884"/>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age_Image 4">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7076455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848" name="think-cell Slide" r:id="rId10" imgW="287" imgH="287" progId="TCLayout.ActiveDocument.1">
                  <p:embed/>
                </p:oleObj>
              </mc:Choice>
              <mc:Fallback>
                <p:oleObj name="think-cell Slide" r:id="rId10" imgW="287" imgH="287"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599"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itle 1"/>
          <p:cNvSpPr>
            <a:spLocks noGrp="1"/>
          </p:cNvSpPr>
          <p:nvPr>
            <p:ph type="title" hasCustomPrompt="1"/>
            <p:custDataLst>
              <p:tags r:id="rId5"/>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6"/>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GLUEFACTORY\Factory\Clients\¬HB\01. Small clients\Projects\BRG Nature research (Antony Johnson) Jul 2016\2. Data and graphics\curie_NR_colours_v05.emf"/>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3962" t="44333" r="24488" b="26089"/>
          <a:stretch/>
        </p:blipFill>
        <p:spPr bwMode="auto">
          <a:xfrm>
            <a:off x="534598" y="828000"/>
            <a:ext cx="9371402" cy="20569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6" descr="C:\Users\Hannah\AppData\Roaming\Skype\My Skype Received Files\springernature_logo_v02.emf"/>
          <p:cNvPicPr>
            <a:picLocks noChangeAspect="1" noChangeArrowheads="1"/>
          </p:cNvPicPr>
          <p:nvPr userDrawn="1">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34034"/>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age_Image oth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0108781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410" name="think-cell Slide" r:id="rId14" imgW="287" imgH="287" progId="TCLayout.ActiveDocument.1">
                  <p:embed/>
                </p:oleObj>
              </mc:Choice>
              <mc:Fallback>
                <p:oleObj name="think-cell Slide" r:id="rId14" imgW="287" imgH="287" progId="TCLayout.ActiveDocument.1">
                  <p:embed/>
                  <p:pic>
                    <p:nvPicPr>
                      <p:cNvPr id="0" name=""/>
                      <p:cNvPicPr/>
                      <p:nvPr/>
                    </p:nvPicPr>
                    <p:blipFill>
                      <a:blip r:embed="rId15"/>
                      <a:stretch>
                        <a:fillRect/>
                      </a:stretch>
                    </p:blipFill>
                    <p:spPr>
                      <a:xfrm>
                        <a:off x="0" y="0"/>
                        <a:ext cx="158750" cy="158750"/>
                      </a:xfrm>
                      <a:prstGeom prst="rect">
                        <a:avLst/>
                      </a:prstGeom>
                    </p:spPr>
                  </p:pic>
                </p:oleObj>
              </mc:Fallback>
            </mc:AlternateContent>
          </a:graphicData>
        </a:graphic>
      </p:graphicFrame>
      <p:sp>
        <p:nvSpPr>
          <p:cNvPr id="18" name="Rectangle 3"/>
          <p:cNvSpPr/>
          <p:nvPr userDrawn="1">
            <p:custDataLst>
              <p:tags r:id="rId3"/>
            </p:custDataLst>
          </p:nvPr>
        </p:nvSpPr>
        <p:spPr>
          <a:xfrm>
            <a:off x="534599"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1" name="Rectangle 10"/>
          <p:cNvSpPr/>
          <p:nvPr userDrawn="1">
            <p:custDataLst>
              <p:tags r:id="rId4"/>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3" name="Title 1"/>
          <p:cNvSpPr>
            <a:spLocks noGrp="1"/>
          </p:cNvSpPr>
          <p:nvPr>
            <p:ph type="title" hasCustomPrompt="1"/>
            <p:custDataLst>
              <p:tags r:id="rId5"/>
            </p:custDataLst>
          </p:nvPr>
        </p:nvSpPr>
        <p:spPr>
          <a:xfrm>
            <a:off x="824400" y="3155556"/>
            <a:ext cx="4003613" cy="649049"/>
          </a:xfrm>
        </p:spPr>
        <p:txBody>
          <a:bodyPr/>
          <a:lstStyle>
            <a:lvl1pPr>
              <a:defRPr sz="2300" b="1">
                <a:solidFill>
                  <a:schemeClr val="tx1"/>
                </a:solidFill>
              </a:defRPr>
            </a:lvl1pPr>
          </a:lstStyle>
          <a:p>
            <a:r>
              <a:rPr lang="en-US" dirty="0"/>
              <a:t>Document title </a:t>
            </a:r>
            <a:br>
              <a:rPr lang="en-US" dirty="0"/>
            </a:br>
            <a:r>
              <a:rPr lang="en-US" dirty="0"/>
              <a:t>goes here</a:t>
            </a:r>
            <a:endParaRPr lang="en-GB" dirty="0"/>
          </a:p>
        </p:txBody>
      </p:sp>
      <p:sp>
        <p:nvSpPr>
          <p:cNvPr id="15" name="Text Placeholder 3"/>
          <p:cNvSpPr>
            <a:spLocks noGrp="1"/>
          </p:cNvSpPr>
          <p:nvPr>
            <p:ph type="body" sz="quarter" idx="12"/>
            <p:custDataLst>
              <p:tags r:id="rId6"/>
            </p:custDataLst>
          </p:nvPr>
        </p:nvSpPr>
        <p:spPr>
          <a:xfrm>
            <a:off x="825500" y="3936048"/>
            <a:ext cx="4003675" cy="682238"/>
          </a:xfrm>
        </p:spPr>
        <p:txBody>
          <a:bodyPr/>
          <a:lstStyle>
            <a:lvl1pPr>
              <a:spcAft>
                <a:spcPts val="1000"/>
              </a:spcAft>
              <a:defRPr sz="2000" b="0">
                <a:solidFill>
                  <a:schemeClr val="accent3"/>
                </a:solidFill>
                <a:latin typeface="+mj-lt"/>
              </a:defRPr>
            </a:lvl1pPr>
            <a:lvl2pPr>
              <a:spcAft>
                <a:spcPts val="1000"/>
              </a:spcAft>
              <a:defRPr sz="1600">
                <a:solidFill>
                  <a:schemeClr val="accent3"/>
                </a:solidFill>
                <a:latin typeface="+mj-lt"/>
              </a:defRPr>
            </a:lvl2pPr>
          </a:lstStyle>
          <a:p>
            <a:pPr lvl="0"/>
            <a:r>
              <a:rPr lang="en-US" smtClean="0"/>
              <a:t>Click to edit Master text styles</a:t>
            </a:r>
          </a:p>
          <a:p>
            <a:pPr lvl="1"/>
            <a:r>
              <a:rPr lang="en-US" smtClean="0"/>
              <a:t>Second level</a:t>
            </a:r>
          </a:p>
        </p:txBody>
      </p:sp>
      <p:pic>
        <p:nvPicPr>
          <p:cNvPr id="16" name="Picture 5"/>
          <p:cNvPicPr>
            <a:picLocks noChangeAspect="1" noChangeArrowheads="1"/>
          </p:cNvPicPr>
          <p:nvPr userDrawn="1">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6400801" y="5928730"/>
            <a:ext cx="3011486"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icture Placeholder 4"/>
          <p:cNvSpPr>
            <a:spLocks noGrp="1"/>
          </p:cNvSpPr>
          <p:nvPr>
            <p:ph type="pic" sz="quarter" idx="13" hasCustomPrompt="1"/>
            <p:custDataLst>
              <p:tags r:id="rId8"/>
            </p:custDataLst>
          </p:nvPr>
        </p:nvSpPr>
        <p:spPr>
          <a:xfrm>
            <a:off x="535200" y="829625"/>
            <a:ext cx="9370800" cy="2062800"/>
          </a:xfrm>
          <a:solidFill>
            <a:schemeClr val="accent3"/>
          </a:solidFill>
        </p:spPr>
        <p:txBody>
          <a:bodyPr anchor="ctr" anchorCtr="1">
            <a:noAutofit/>
          </a:bodyPr>
          <a:lstStyle>
            <a:lvl1pPr>
              <a:defRPr>
                <a:solidFill>
                  <a:schemeClr val="bg1"/>
                </a:solidFill>
              </a:defRPr>
            </a:lvl1pPr>
          </a:lstStyle>
          <a:p>
            <a:r>
              <a:rPr lang="en-GB" dirty="0"/>
              <a:t>Click here to add image</a:t>
            </a:r>
          </a:p>
        </p:txBody>
      </p:sp>
      <p:grpSp>
        <p:nvGrpSpPr>
          <p:cNvPr id="17" name="Group 16"/>
          <p:cNvGrpSpPr/>
          <p:nvPr userDrawn="1">
            <p:custDataLst>
              <p:tags r:id="rId9"/>
            </p:custDataLst>
          </p:nvPr>
        </p:nvGrpSpPr>
        <p:grpSpPr>
          <a:xfrm>
            <a:off x="10137575" y="14622"/>
            <a:ext cx="2359223" cy="3385201"/>
            <a:chOff x="10137575" y="14622"/>
            <a:chExt cx="2359223" cy="3385201"/>
          </a:xfrm>
        </p:grpSpPr>
        <p:sp>
          <p:nvSpPr>
            <p:cNvPr id="19" name="TextBox 18"/>
            <p:cNvSpPr txBox="1"/>
            <p:nvPr userDrawn="1">
              <p:custDataLst>
                <p:tags r:id="rId11"/>
              </p:custDataLst>
            </p:nvPr>
          </p:nvSpPr>
          <p:spPr>
            <a:xfrm>
              <a:off x="10137575" y="14622"/>
              <a:ext cx="2359223" cy="3385201"/>
            </a:xfrm>
            <a:prstGeom prst="rect">
              <a:avLst/>
            </a:prstGeom>
            <a:solidFill>
              <a:schemeClr val="bg2"/>
            </a:solidFill>
            <a:ln w="9525">
              <a:noFill/>
              <a:miter lim="800000"/>
              <a:headEnd/>
              <a:tailEnd/>
            </a:ln>
            <a:effectLst/>
          </p:spPr>
          <p:txBody>
            <a:bodyPr lIns="36000" tIns="36000" rIns="36000" bIns="36000"/>
            <a:lstStyle/>
            <a:p>
              <a:pPr marL="0" indent="0">
                <a:spcAft>
                  <a:spcPts val="600"/>
                </a:spcAft>
                <a:buFont typeface="+mj-lt"/>
                <a:buNone/>
              </a:pPr>
              <a:r>
                <a:rPr lang="en-GB" sz="1000" b="1" dirty="0">
                  <a:solidFill>
                    <a:schemeClr val="tx1"/>
                  </a:solidFill>
                </a:rPr>
                <a:t>Updating image</a:t>
              </a:r>
            </a:p>
            <a:p>
              <a:pPr marL="0" indent="0">
                <a:spcAft>
                  <a:spcPts val="600"/>
                </a:spcAft>
                <a:buFont typeface="+mj-lt"/>
                <a:buNone/>
              </a:pPr>
              <a:r>
                <a:rPr lang="en-NZ" sz="1000" dirty="0">
                  <a:solidFill>
                    <a:schemeClr val="tx1"/>
                  </a:solidFill>
                </a:rPr>
                <a:t>To update the background image</a:t>
              </a:r>
              <a:r>
                <a:rPr lang="en-GB" sz="1000" dirty="0">
                  <a:solidFill>
                    <a:schemeClr val="tx1"/>
                  </a:solidFill>
                </a:rPr>
                <a:t>, click on the picture placeholder icon</a:t>
              </a:r>
            </a:p>
            <a:p>
              <a:pPr marL="171450" indent="-171450">
                <a:spcAft>
                  <a:spcPts val="600"/>
                </a:spcAft>
                <a:buFont typeface="+mj-lt"/>
                <a:buAutoNum type="arabicPeriod"/>
              </a:pPr>
              <a:endParaRPr lang="en-GB" sz="1000" dirty="0">
                <a:solidFill>
                  <a:schemeClr val="tx1"/>
                </a:solidFill>
              </a:endParaRPr>
            </a:p>
            <a:p>
              <a:pPr marL="171450" indent="-171450">
                <a:spcAft>
                  <a:spcPts val="600"/>
                </a:spcAft>
                <a:buFont typeface="+mj-lt"/>
                <a:buAutoNum type="arabicPeriod"/>
              </a:pPr>
              <a:endParaRPr lang="en-GB" sz="1000" dirty="0">
                <a:solidFill>
                  <a:schemeClr val="tx1"/>
                </a:solidFill>
              </a:endParaRPr>
            </a:p>
            <a:p>
              <a:pPr marL="171450" indent="-171450">
                <a:spcAft>
                  <a:spcPts val="600"/>
                </a:spcAft>
                <a:buFont typeface="+mj-lt"/>
                <a:buAutoNum type="arabicPeriod"/>
              </a:pPr>
              <a:r>
                <a:rPr lang="en-GB" sz="1000" dirty="0">
                  <a:solidFill>
                    <a:schemeClr val="tx1"/>
                  </a:solidFill>
                </a:rPr>
                <a:t>Windows Explorer or Finder will open</a:t>
              </a:r>
            </a:p>
            <a:p>
              <a:pPr marL="171450" indent="-171450">
                <a:spcAft>
                  <a:spcPts val="600"/>
                </a:spcAft>
                <a:buFont typeface="+mj-lt"/>
                <a:buAutoNum type="arabicPeriod"/>
              </a:pPr>
              <a:r>
                <a:rPr lang="en-GB" sz="1000" baseline="0" dirty="0">
                  <a:solidFill>
                    <a:schemeClr val="tx1"/>
                  </a:solidFill>
                </a:rPr>
                <a:t>F</a:t>
              </a:r>
              <a:r>
                <a:rPr lang="en-GB" sz="1000" dirty="0">
                  <a:solidFill>
                    <a:schemeClr val="tx1"/>
                  </a:solidFill>
                </a:rPr>
                <a:t>ind your required image and click ‘Insert’ </a:t>
              </a:r>
            </a:p>
            <a:p>
              <a:pPr marL="171450" indent="-171450">
                <a:spcAft>
                  <a:spcPts val="600"/>
                </a:spcAft>
                <a:buFont typeface="+mj-lt"/>
                <a:buAutoNum type="arabicPeriod"/>
              </a:pPr>
              <a:r>
                <a:rPr lang="en-GB" sz="1000" dirty="0">
                  <a:solidFill>
                    <a:schemeClr val="tx1"/>
                  </a:solidFill>
                </a:rPr>
                <a:t>When cover image inserted, right-click in the grey area directly below this text box and select ‘Reset slide’</a:t>
              </a:r>
            </a:p>
            <a:p>
              <a:pPr marL="0" indent="0">
                <a:spcAft>
                  <a:spcPts val="600"/>
                </a:spcAft>
                <a:buFont typeface="+mj-lt"/>
                <a:buNone/>
              </a:pPr>
              <a:r>
                <a:rPr lang="en-GB" sz="1000" dirty="0">
                  <a:solidFill>
                    <a:schemeClr val="tx1"/>
                  </a:solidFill>
                </a:rPr>
                <a:t>NOTE:</a:t>
              </a:r>
            </a:p>
            <a:p>
              <a:pPr marL="0" indent="0">
                <a:spcAft>
                  <a:spcPts val="600"/>
                </a:spcAft>
                <a:buFont typeface="+mj-lt"/>
                <a:buNone/>
              </a:pPr>
              <a:r>
                <a:rPr lang="en-GB" sz="1000" dirty="0">
                  <a:solidFill>
                    <a:schemeClr val="tx1"/>
                  </a:solidFill>
                </a:rPr>
                <a:t>If an image is already in place and you want to change it:</a:t>
              </a:r>
            </a:p>
            <a:p>
              <a:pPr marL="180975" indent="-180975">
                <a:spcAft>
                  <a:spcPts val="600"/>
                </a:spcAft>
                <a:buFont typeface="+mj-lt"/>
                <a:buAutoNum type="arabicPeriod"/>
              </a:pPr>
              <a:r>
                <a:rPr lang="en-GB" sz="1000" kern="1200" dirty="0">
                  <a:solidFill>
                    <a:schemeClr val="tx1"/>
                  </a:solidFill>
                  <a:latin typeface="+mn-lt"/>
                  <a:ea typeface="+mn-ea"/>
                  <a:cs typeface="+mn-cs"/>
                </a:rPr>
                <a:t>Select the image, and hit your</a:t>
              </a:r>
              <a:r>
                <a:rPr lang="en-GB" sz="1000" kern="1200" baseline="0" dirty="0">
                  <a:solidFill>
                    <a:schemeClr val="tx1"/>
                  </a:solidFill>
                  <a:latin typeface="+mn-lt"/>
                  <a:ea typeface="+mn-ea"/>
                  <a:cs typeface="+mn-cs"/>
                </a:rPr>
                <a:t> delete key</a:t>
              </a:r>
            </a:p>
            <a:p>
              <a:pPr marL="180975" indent="-180975">
                <a:spcAft>
                  <a:spcPts val="600"/>
                </a:spcAft>
                <a:buFont typeface="+mj-lt"/>
                <a:buAutoNum type="arabicPeriod"/>
              </a:pPr>
              <a:r>
                <a:rPr lang="en-GB" sz="1000" kern="1200" baseline="0" dirty="0">
                  <a:solidFill>
                    <a:schemeClr val="tx1"/>
                  </a:solidFill>
                  <a:latin typeface="+mn-lt"/>
                  <a:ea typeface="+mn-ea"/>
                  <a:cs typeface="+mn-cs"/>
                </a:rPr>
                <a:t>Follow steps 1-4 above</a:t>
              </a:r>
              <a:endParaRPr lang="en-GB" sz="1000" kern="1200" dirty="0">
                <a:solidFill>
                  <a:schemeClr val="tx1"/>
                </a:solidFill>
                <a:latin typeface="+mn-lt"/>
                <a:ea typeface="+mn-ea"/>
                <a:cs typeface="+mn-cs"/>
              </a:endParaRPr>
            </a:p>
          </p:txBody>
        </p:sp>
        <p:pic>
          <p:nvPicPr>
            <p:cNvPr id="20" name="Picture 2"/>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10253954" y="676295"/>
              <a:ext cx="285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6" descr="C:\Users\Hannah\AppData\Roaming\Skype\My Skype Received Files\springernature_logo_v02.emf"/>
          <p:cNvPicPr>
            <a:picLocks noChangeAspect="1" noChangeArrowheads="1"/>
          </p:cNvPicPr>
          <p:nvPr userDrawn="1">
            <p:custDataLst>
              <p:tags r:id="rId10"/>
            </p:custDataLst>
          </p:nvPr>
        </p:nvPicPr>
        <p:blipFill>
          <a:blip r:embed="rId18">
            <a:extLst>
              <a:ext uri="{28A0092B-C50C-407E-A947-70E740481C1C}">
                <a14:useLocalDpi xmlns:a14="http://schemas.microsoft.com/office/drawing/2010/main" val="0"/>
              </a:ext>
            </a:extLst>
          </a:blip>
          <a:srcRect/>
          <a:stretch>
            <a:fillRect/>
          </a:stretch>
        </p:blipFill>
        <p:spPr bwMode="auto">
          <a:xfrm>
            <a:off x="539750" y="377218"/>
            <a:ext cx="2269091"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62792"/>
      </p:ext>
    </p:extLst>
  </p:cSld>
  <p:clrMapOvr>
    <a:masterClrMapping/>
  </p:clrMapOvr>
  <p:extLst mod="1">
    <p:ext uri="{DCECCB84-F9BA-43D5-87BE-67443E8EF086}">
      <p15:sldGuideLst xmlns:p15="http://schemas.microsoft.com/office/powerpoint/2012/main">
        <p15:guide id="1" pos="10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32387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96"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1"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A7A9A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4" name="Freeform 6"/>
          <p:cNvSpPr>
            <a:spLocks/>
          </p:cNvSpPr>
          <p:nvPr userDrawn="1">
            <p:custDataLst>
              <p:tags r:id="rId4"/>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13" name="Text Placeholder 10"/>
          <p:cNvSpPr>
            <a:spLocks noGrp="1"/>
          </p:cNvSpPr>
          <p:nvPr>
            <p:ph type="body" sz="quarter" idx="14" hasCustomPrompt="1"/>
            <p:custDataLst>
              <p:tags r:id="rId5"/>
            </p:custDataLst>
          </p:nvPr>
        </p:nvSpPr>
        <p:spPr>
          <a:xfrm>
            <a:off x="817880" y="4710113"/>
            <a:ext cx="2260600" cy="819150"/>
          </a:xfrm>
        </p:spPr>
        <p:txBody>
          <a:bodyPr wrap="square" anchor="b">
            <a:noAutofit/>
          </a:bodyPr>
          <a:lstStyle>
            <a:lvl1pPr>
              <a:lnSpc>
                <a:spcPct val="100000"/>
              </a:lnSpc>
              <a:spcAft>
                <a:spcPts val="0"/>
              </a:spcAft>
              <a:defRPr sz="8200" b="1">
                <a:solidFill>
                  <a:schemeClr val="bg1"/>
                </a:solidFill>
              </a:defRPr>
            </a:lvl1pPr>
          </a:lstStyle>
          <a:p>
            <a:pPr lvl="0"/>
            <a:r>
              <a:rPr lang="en-US" dirty="0"/>
              <a:t>#.#</a:t>
            </a:r>
          </a:p>
        </p:txBody>
      </p:sp>
      <p:sp>
        <p:nvSpPr>
          <p:cNvPr id="5" name="Title 4"/>
          <p:cNvSpPr>
            <a:spLocks noGrp="1"/>
          </p:cNvSpPr>
          <p:nvPr>
            <p:ph type="title" hasCustomPrompt="1"/>
            <p:custDataLst>
              <p:tags r:id="rId6"/>
            </p:custDataLst>
          </p:nvPr>
        </p:nvSpPr>
        <p:spPr>
          <a:xfrm>
            <a:off x="824400" y="1052513"/>
            <a:ext cx="5232399" cy="370558"/>
          </a:xfrm>
        </p:spPr>
        <p:txBody>
          <a:bodyPr/>
          <a:lstStyle>
            <a:lvl1pPr>
              <a:lnSpc>
                <a:spcPct val="95000"/>
              </a:lnSpc>
              <a:defRPr baseline="0">
                <a:solidFill>
                  <a:schemeClr val="bg1"/>
                </a:solidFill>
              </a:defRPr>
            </a:lvl1pPr>
          </a:lstStyle>
          <a:p>
            <a:r>
              <a:rPr lang="en-US" dirty="0"/>
              <a:t>Chapter section title</a:t>
            </a:r>
            <a:endParaRPr lang="en-GB" dirty="0"/>
          </a:p>
        </p:txBody>
      </p:sp>
      <p:sp>
        <p:nvSpPr>
          <p:cNvPr id="17" name="Rectangle 16"/>
          <p:cNvSpPr/>
          <p:nvPr userDrawn="1">
            <p:custDataLst>
              <p:tags r:id="rId7"/>
            </p:custDataLst>
          </p:nvPr>
        </p:nvSpPr>
        <p:spPr>
          <a:xfrm>
            <a:off x="535200" y="829625"/>
            <a:ext cx="9370800" cy="20628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8" name="Rectangle 17"/>
          <p:cNvSpPr/>
          <p:nvPr userDrawn="1">
            <p:custDataLst>
              <p:tags r:id="rId8"/>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pic>
        <p:nvPicPr>
          <p:cNvPr id="10" name="Picture 5"/>
          <p:cNvPicPr>
            <a:picLocks noChangeAspect="1" noChangeArrowheads="1"/>
          </p:cNvPicPr>
          <p:nvPr userDrawn="1">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60613" y="6354772"/>
            <a:ext cx="1116000"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02299"/>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62333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318" name="think-cell Slide" r:id="rId11" imgW="287" imgH="287" progId="TCLayout.ActiveDocument.1">
                  <p:embed/>
                </p:oleObj>
              </mc:Choice>
              <mc:Fallback>
                <p:oleObj name="think-cell Slide" r:id="rId11" imgW="287" imgH="287"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1" name="Rectangle 3"/>
          <p:cNvSpPr/>
          <p:nvPr userDrawn="1">
            <p:custDataLst>
              <p:tags r:id="rId3"/>
            </p:custDataLst>
          </p:nvPr>
        </p:nvSpPr>
        <p:spPr>
          <a:xfrm>
            <a:off x="534600" y="420760"/>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4" name="Freeform 6"/>
          <p:cNvSpPr>
            <a:spLocks/>
          </p:cNvSpPr>
          <p:nvPr userDrawn="1">
            <p:custDataLst>
              <p:tags r:id="rId4"/>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13" name="Text Placeholder 10"/>
          <p:cNvSpPr>
            <a:spLocks noGrp="1"/>
          </p:cNvSpPr>
          <p:nvPr>
            <p:ph type="body" sz="quarter" idx="14" hasCustomPrompt="1"/>
            <p:custDataLst>
              <p:tags r:id="rId5"/>
            </p:custDataLst>
          </p:nvPr>
        </p:nvSpPr>
        <p:spPr>
          <a:xfrm>
            <a:off x="817880" y="4710113"/>
            <a:ext cx="2260600" cy="819150"/>
          </a:xfrm>
        </p:spPr>
        <p:txBody>
          <a:bodyPr wrap="square" anchor="b">
            <a:noAutofit/>
          </a:bodyPr>
          <a:lstStyle>
            <a:lvl1pPr>
              <a:lnSpc>
                <a:spcPct val="100000"/>
              </a:lnSpc>
              <a:spcAft>
                <a:spcPts val="0"/>
              </a:spcAft>
              <a:defRPr sz="8200" b="1">
                <a:solidFill>
                  <a:schemeClr val="bg1"/>
                </a:solidFill>
              </a:defRPr>
            </a:lvl1pPr>
          </a:lstStyle>
          <a:p>
            <a:pPr lvl="0"/>
            <a:r>
              <a:rPr lang="en-US" dirty="0"/>
              <a:t>#.#</a:t>
            </a:r>
          </a:p>
        </p:txBody>
      </p:sp>
      <p:sp>
        <p:nvSpPr>
          <p:cNvPr id="5" name="Title 4"/>
          <p:cNvSpPr>
            <a:spLocks noGrp="1"/>
          </p:cNvSpPr>
          <p:nvPr>
            <p:ph type="title" hasCustomPrompt="1"/>
            <p:custDataLst>
              <p:tags r:id="rId6"/>
            </p:custDataLst>
          </p:nvPr>
        </p:nvSpPr>
        <p:spPr>
          <a:xfrm>
            <a:off x="824400" y="1052513"/>
            <a:ext cx="5232399" cy="370558"/>
          </a:xfrm>
        </p:spPr>
        <p:txBody>
          <a:bodyPr/>
          <a:lstStyle>
            <a:lvl1pPr>
              <a:lnSpc>
                <a:spcPct val="95000"/>
              </a:lnSpc>
              <a:defRPr baseline="0">
                <a:solidFill>
                  <a:schemeClr val="bg1"/>
                </a:solidFill>
              </a:defRPr>
            </a:lvl1pPr>
          </a:lstStyle>
          <a:p>
            <a:r>
              <a:rPr lang="en-US" dirty="0"/>
              <a:t>Chapter section title</a:t>
            </a:r>
            <a:endParaRPr lang="en-GB" dirty="0"/>
          </a:p>
        </p:txBody>
      </p:sp>
      <p:sp>
        <p:nvSpPr>
          <p:cNvPr id="16" name="Rectangle 15"/>
          <p:cNvSpPr/>
          <p:nvPr userDrawn="1">
            <p:custDataLst>
              <p:tags r:id="rId7"/>
            </p:custDataLst>
          </p:nvPr>
        </p:nvSpPr>
        <p:spPr>
          <a:xfrm>
            <a:off x="534600" y="829625"/>
            <a:ext cx="9370800" cy="20628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sp>
        <p:nvSpPr>
          <p:cNvPr id="18" name="Rectangle 17"/>
          <p:cNvSpPr/>
          <p:nvPr userDrawn="1">
            <p:custDataLst>
              <p:tags r:id="rId8"/>
            </p:custDataLst>
          </p:nvPr>
        </p:nvSpPr>
        <p:spPr>
          <a:xfrm>
            <a:off x="-1" y="0"/>
            <a:ext cx="9906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a:p>
        </p:txBody>
      </p:sp>
      <p:pic>
        <p:nvPicPr>
          <p:cNvPr id="10" name="Picture 5"/>
          <p:cNvPicPr>
            <a:picLocks noChangeAspect="1" noChangeArrowheads="1"/>
          </p:cNvPicPr>
          <p:nvPr userDrawn="1">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60613" y="6354772"/>
            <a:ext cx="1116000"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537446"/>
      </p:ext>
    </p:extLst>
  </p:cSld>
  <p:clrMapOvr>
    <a:masterClrMapping/>
  </p:clrMapOvr>
  <p:extLst mod="1">
    <p:ext uri="{DCECCB84-F9BA-43D5-87BE-67443E8EF086}">
      <p15:sldGuideLst xmlns:p15="http://schemas.microsoft.com/office/powerpoint/2012/main">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Tree>
    <p:extLst>
      <p:ext uri="{BB962C8B-B14F-4D97-AF65-F5344CB8AC3E}">
        <p14:creationId xmlns:p14="http://schemas.microsoft.com/office/powerpoint/2010/main" val="3295692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53943"/>
          </a:xfrm>
        </p:spPr>
        <p:txBody>
          <a:bodyPr>
            <a:spAutoFit/>
          </a:bodyPr>
          <a:lstStyle/>
          <a:p>
            <a:r>
              <a:rPr lang="en-US" smtClean="0"/>
              <a:t>Click to edit Master title style</a:t>
            </a:r>
            <a:endParaRPr lang="en-GB" dirty="0"/>
          </a:p>
        </p:txBody>
      </p:sp>
    </p:spTree>
    <p:extLst>
      <p:ext uri="{BB962C8B-B14F-4D97-AF65-F5344CB8AC3E}">
        <p14:creationId xmlns:p14="http://schemas.microsoft.com/office/powerpoint/2010/main" val="228719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81.xml"/><Relationship Id="rId3" Type="http://schemas.openxmlformats.org/officeDocument/2006/relationships/slideLayout" Target="../slideLayouts/slideLayout17.xml"/><Relationship Id="rId21" Type="http://schemas.openxmlformats.org/officeDocument/2006/relationships/tags" Target="../tags/tag84.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80.xml"/><Relationship Id="rId2" Type="http://schemas.openxmlformats.org/officeDocument/2006/relationships/slideLayout" Target="../slideLayouts/slideLayout16.xml"/><Relationship Id="rId16" Type="http://schemas.openxmlformats.org/officeDocument/2006/relationships/vmlDrawing" Target="../drawings/vmlDrawing11.vml"/><Relationship Id="rId20" Type="http://schemas.openxmlformats.org/officeDocument/2006/relationships/tags" Target="../tags/tag8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2.emf"/><Relationship Id="rId5" Type="http://schemas.openxmlformats.org/officeDocument/2006/relationships/slideLayout" Target="../slideLayouts/slideLayout19.xml"/><Relationship Id="rId15" Type="http://schemas.openxmlformats.org/officeDocument/2006/relationships/theme" Target="../theme/theme2.xml"/><Relationship Id="rId23" Type="http://schemas.openxmlformats.org/officeDocument/2006/relationships/image" Target="../media/image1.emf"/><Relationship Id="rId10" Type="http://schemas.openxmlformats.org/officeDocument/2006/relationships/slideLayout" Target="../slideLayouts/slideLayout24.xml"/><Relationship Id="rId19" Type="http://schemas.openxmlformats.org/officeDocument/2006/relationships/tags" Target="../tags/tag8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oleObject" Target="../embeddings/oleObject1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7"/>
            </p:custDataLst>
            <p:extLst>
              <p:ext uri="{D42A27DB-BD31-4B8C-83A1-F6EECF244321}">
                <p14:modId xmlns:p14="http://schemas.microsoft.com/office/powerpoint/2010/main" val="159761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3" name="think-cell Slide" r:id="rId22" imgW="359" imgH="358" progId="TCLayout.ActiveDocument.1">
                  <p:embed/>
                </p:oleObj>
              </mc:Choice>
              <mc:Fallback>
                <p:oleObj name="think-cell Slide" r:id="rId22" imgW="359" imgH="358"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24400" y="540000"/>
            <a:ext cx="8240400" cy="400110"/>
          </a:xfrm>
          <a:prstGeom prst="rect">
            <a:avLst/>
          </a:prstGeom>
        </p:spPr>
        <p:txBody>
          <a:bodyPr vert="horz" lIns="0" tIns="0" rIns="0" bIns="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824400" y="1436400"/>
            <a:ext cx="8240400" cy="1692771"/>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reeform 6"/>
          <p:cNvSpPr>
            <a:spLocks/>
          </p:cNvSpPr>
          <p:nvPr>
            <p:custDataLst>
              <p:tags r:id="rId18"/>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tx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tx1"/>
              </a:solidFill>
            </a:endParaRPr>
          </a:p>
        </p:txBody>
      </p:sp>
      <p:sp>
        <p:nvSpPr>
          <p:cNvPr id="8" name="Rectangle 7"/>
          <p:cNvSpPr/>
          <p:nvPr>
            <p:custDataLst>
              <p:tags r:id="rId19"/>
            </p:custDataLst>
          </p:nvPr>
        </p:nvSpPr>
        <p:spPr>
          <a:xfrm>
            <a:off x="825500" y="6381750"/>
            <a:ext cx="530594" cy="153888"/>
          </a:xfrm>
          <a:prstGeom prst="rect">
            <a:avLst/>
          </a:prstGeom>
        </p:spPr>
        <p:txBody>
          <a:bodyPr wrap="none" lIns="0" tIns="0" rIns="0" bIns="0">
            <a:spAutoFit/>
          </a:bodyPr>
          <a:lstStyle/>
          <a:p>
            <a:r>
              <a:rPr lang="en-GB" sz="1000" b="0" dirty="0" smtClean="0">
                <a:solidFill>
                  <a:schemeClr val="tx1"/>
                </a:solidFill>
              </a:rPr>
              <a:t>ICRR 2019</a:t>
            </a:r>
            <a:endParaRPr lang="en-GB" sz="1000" b="0" dirty="0">
              <a:solidFill>
                <a:schemeClr val="tx1"/>
              </a:solidFill>
            </a:endParaRPr>
          </a:p>
        </p:txBody>
      </p:sp>
      <p:pic>
        <p:nvPicPr>
          <p:cNvPr id="9" name="Picture 5"/>
          <p:cNvPicPr>
            <a:picLocks noChangeAspect="1" noChangeArrowheads="1"/>
          </p:cNvPicPr>
          <p:nvPr>
            <p:custDataLst>
              <p:tags r:id="rId2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7960613" y="6354772"/>
            <a:ext cx="1116000"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custDataLst>
              <p:tags r:id="rId21"/>
            </p:custDataLst>
          </p:nvPr>
        </p:nvSpPr>
        <p:spPr bwMode="auto">
          <a:xfrm>
            <a:off x="10137576" y="2"/>
            <a:ext cx="2359223" cy="1971673"/>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a:solidFill>
                  <a:schemeClr val="tx1"/>
                </a:solidFill>
              </a:rPr>
              <a:t>Updating footer</a:t>
            </a:r>
          </a:p>
          <a:p>
            <a:pPr algn="l"/>
            <a:r>
              <a:rPr lang="en-US" sz="1050" b="0" dirty="0">
                <a:solidFill>
                  <a:schemeClr val="tx1"/>
                </a:solidFill>
              </a:rPr>
              <a:t>To update the footer:</a:t>
            </a:r>
          </a:p>
          <a:p>
            <a:pPr marL="177800" indent="-177800" algn="l">
              <a:buFont typeface="Arial" panose="020B0604020202020204" pitchFamily="34" charset="0"/>
              <a:buChar char="•"/>
            </a:pPr>
            <a:r>
              <a:rPr lang="en-US" sz="1050" b="0" dirty="0">
                <a:solidFill>
                  <a:schemeClr val="tx1"/>
                </a:solidFill>
              </a:rPr>
              <a:t>Click into the text box</a:t>
            </a:r>
            <a:r>
              <a:rPr lang="en-US" sz="1050" b="0" baseline="0" dirty="0">
                <a:solidFill>
                  <a:schemeClr val="tx1"/>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a:solidFill>
                  <a:schemeClr val="tx1"/>
                </a:solidFill>
                <a:latin typeface="+mn-lt"/>
                <a:ea typeface="+mn-ea"/>
                <a:cs typeface="+mn-cs"/>
              </a:rPr>
              <a:t>Checking updates</a:t>
            </a:r>
          </a:p>
          <a:p>
            <a:pPr marL="177800" indent="-177800" algn="l">
              <a:buFont typeface="Arial" panose="020B0604020202020204" pitchFamily="34" charset="0"/>
              <a:buChar char="•"/>
            </a:pPr>
            <a:r>
              <a:rPr lang="en-US" sz="1050" b="0" baseline="0" dirty="0">
                <a:solidFill>
                  <a:schemeClr val="tx1"/>
                </a:solidFill>
              </a:rPr>
              <a:t>The text updates may not flow through to all the slide layouts as some have been placed manually. Therefore you may need to check and manually update other slides</a:t>
            </a:r>
          </a:p>
          <a:p>
            <a:pPr marL="177800" indent="-177800" algn="l">
              <a:buFont typeface="Arial" panose="020B0604020202020204" pitchFamily="34" charset="0"/>
              <a:buChar char="•"/>
            </a:pPr>
            <a:endParaRPr lang="en-US" sz="1050" b="0" kern="1200" baseline="0" dirty="0">
              <a:solidFill>
                <a:schemeClr val="tx1"/>
              </a:solidFill>
              <a:latin typeface="+mn-lt"/>
              <a:ea typeface="+mn-ea"/>
              <a:cs typeface="+mn-cs"/>
            </a:endParaRPr>
          </a:p>
        </p:txBody>
      </p:sp>
    </p:spTree>
    <p:extLst>
      <p:ext uri="{BB962C8B-B14F-4D97-AF65-F5344CB8AC3E}">
        <p14:creationId xmlns:p14="http://schemas.microsoft.com/office/powerpoint/2010/main" val="228737417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txStyles>
    <p:titleStyle>
      <a:lvl1pPr algn="l" defTabSz="914400" rtl="0" eaLnBrk="1" latinLnBrk="0" hangingPunct="1">
        <a:spcBef>
          <a:spcPct val="0"/>
        </a:spcBef>
        <a:buNone/>
        <a:defRPr lang="en-GB" sz="2600" b="1" kern="1200" dirty="0" smtClean="0">
          <a:solidFill>
            <a:schemeClr val="tx1"/>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246063" indent="-246063" algn="l" defTabSz="914400"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3pPr>
      <a:lvl4pPr marL="534988" indent="-266700" algn="l" defTabSz="914400" rtl="0" eaLnBrk="1" latinLnBrk="0" hangingPunct="1">
        <a:spcBef>
          <a:spcPts val="0"/>
        </a:spcBef>
        <a:spcAft>
          <a:spcPts val="600"/>
        </a:spcAft>
        <a:buClr>
          <a:schemeClr val="tx2"/>
        </a:buClr>
        <a:buFont typeface="Calibri" panose="020F0502020204030204" pitchFamily="34" charset="0"/>
        <a:buChar char="•"/>
        <a:tabLst/>
        <a:defRPr sz="1800" kern="1200">
          <a:solidFill>
            <a:schemeClr val="tx1"/>
          </a:solidFill>
          <a:latin typeface="+mn-lt"/>
          <a:ea typeface="+mn-ea"/>
          <a:cs typeface="+mn-cs"/>
        </a:defRPr>
      </a:lvl4pPr>
      <a:lvl5pPr marL="803275" indent="-268288" algn="l" defTabSz="914400" rtl="0" eaLnBrk="1" latinLnBrk="0" hangingPunct="1">
        <a:spcBef>
          <a:spcPts val="0"/>
        </a:spcBef>
        <a:spcAft>
          <a:spcPts val="600"/>
        </a:spcAft>
        <a:buClr>
          <a:srgbClr val="939598"/>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7"/>
            </p:custDataLst>
            <p:extLst>
              <p:ext uri="{D42A27DB-BD31-4B8C-83A1-F6EECF244321}">
                <p14:modId xmlns:p14="http://schemas.microsoft.com/office/powerpoint/2010/main" val="2723836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9" name="think-cell Slide" r:id="rId22" imgW="359" imgH="358" progId="TCLayout.ActiveDocument.1">
                  <p:embed/>
                </p:oleObj>
              </mc:Choice>
              <mc:Fallback>
                <p:oleObj name="think-cell Slide" r:id="rId22" imgW="359" imgH="358"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24400" y="540000"/>
            <a:ext cx="8240400" cy="400110"/>
          </a:xfrm>
          <a:prstGeom prst="rect">
            <a:avLst/>
          </a:prstGeom>
        </p:spPr>
        <p:txBody>
          <a:bodyPr vert="horz" lIns="0" tIns="0" rIns="0" bIns="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824400" y="1436400"/>
            <a:ext cx="8240400" cy="1692771"/>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reeform 6"/>
          <p:cNvSpPr>
            <a:spLocks/>
          </p:cNvSpPr>
          <p:nvPr>
            <p:custDataLst>
              <p:tags r:id="rId18"/>
            </p:custDataLst>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58635B"/>
                </a:solidFill>
              </a:rPr>
              <a:pPr algn="ctr" defTabSz="872722">
                <a:defRPr/>
              </a:pPr>
              <a:t>‹#›</a:t>
            </a:fld>
            <a:endParaRPr lang="en-GB" sz="1200" dirty="0">
              <a:solidFill>
                <a:srgbClr val="58635B"/>
              </a:solidFill>
            </a:endParaRPr>
          </a:p>
        </p:txBody>
      </p:sp>
      <p:sp>
        <p:nvSpPr>
          <p:cNvPr id="8" name="Rectangle 7"/>
          <p:cNvSpPr/>
          <p:nvPr>
            <p:custDataLst>
              <p:tags r:id="rId19"/>
            </p:custDataLst>
          </p:nvPr>
        </p:nvSpPr>
        <p:spPr>
          <a:xfrm>
            <a:off x="825500" y="6381750"/>
            <a:ext cx="530594" cy="153888"/>
          </a:xfrm>
          <a:prstGeom prst="rect">
            <a:avLst/>
          </a:prstGeom>
        </p:spPr>
        <p:txBody>
          <a:bodyPr wrap="none" lIns="0" tIns="0" rIns="0" bIns="0">
            <a:spAutoFit/>
          </a:bodyPr>
          <a:lstStyle/>
          <a:p>
            <a:r>
              <a:rPr lang="en-GB" sz="1000" b="0" dirty="0" smtClean="0">
                <a:solidFill>
                  <a:schemeClr val="tx1"/>
                </a:solidFill>
              </a:rPr>
              <a:t>ICRR 2019</a:t>
            </a:r>
            <a:endParaRPr lang="en-GB" sz="1000" b="0" dirty="0">
              <a:solidFill>
                <a:schemeClr val="tx1"/>
              </a:solidFill>
            </a:endParaRPr>
          </a:p>
        </p:txBody>
      </p:sp>
      <p:pic>
        <p:nvPicPr>
          <p:cNvPr id="9" name="Picture 5"/>
          <p:cNvPicPr>
            <a:picLocks noChangeAspect="1" noChangeArrowheads="1"/>
          </p:cNvPicPr>
          <p:nvPr>
            <p:custDataLst>
              <p:tags r:id="rId2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7960613" y="6354772"/>
            <a:ext cx="1116000"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custDataLst>
              <p:tags r:id="rId21"/>
            </p:custDataLst>
          </p:nvPr>
        </p:nvSpPr>
        <p:spPr bwMode="auto">
          <a:xfrm>
            <a:off x="10137576" y="2"/>
            <a:ext cx="2359223" cy="1971673"/>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r>
              <a:rPr lang="en-US" sz="1050" b="1" dirty="0">
                <a:solidFill>
                  <a:srgbClr val="58635B"/>
                </a:solidFill>
              </a:rPr>
              <a:t>Updating footer</a:t>
            </a:r>
          </a:p>
          <a:p>
            <a:r>
              <a:rPr lang="en-US" sz="1050" dirty="0">
                <a:solidFill>
                  <a:srgbClr val="58635B"/>
                </a:solidFill>
              </a:rPr>
              <a:t>To update the footer:</a:t>
            </a:r>
          </a:p>
          <a:p>
            <a:pPr marL="177800" indent="-177800">
              <a:buFont typeface="Arial" panose="020B0604020202020204" pitchFamily="34" charset="0"/>
              <a:buChar char="•"/>
            </a:pPr>
            <a:r>
              <a:rPr lang="en-US" sz="1050" dirty="0">
                <a:solidFill>
                  <a:srgbClr val="58635B"/>
                </a:solidFill>
              </a:rPr>
              <a:t>Click into the text box on the slide master page and update the information</a:t>
            </a:r>
          </a:p>
          <a:p>
            <a:pPr defTabSz="872722">
              <a:buFont typeface="Arial" panose="020B0604020202020204" pitchFamily="34" charset="0"/>
              <a:buNone/>
            </a:pPr>
            <a:r>
              <a:rPr lang="en-US" sz="1050" b="1" dirty="0">
                <a:solidFill>
                  <a:srgbClr val="58635B"/>
                </a:solidFill>
              </a:rPr>
              <a:t>Checking updates</a:t>
            </a:r>
          </a:p>
          <a:p>
            <a:pPr marL="177800" indent="-177800">
              <a:buFont typeface="Arial" panose="020B0604020202020204" pitchFamily="34" charset="0"/>
              <a:buChar char="•"/>
            </a:pPr>
            <a:r>
              <a:rPr lang="en-US" sz="1050" dirty="0">
                <a:solidFill>
                  <a:srgbClr val="58635B"/>
                </a:solidFill>
              </a:rPr>
              <a:t>The text updates may not flow through to all the slide layouts as some have been placed manually. Therefore you may need to check and manually update other slides</a:t>
            </a:r>
          </a:p>
          <a:p>
            <a:pPr marL="177800" indent="-177800">
              <a:buFont typeface="Arial" panose="020B0604020202020204" pitchFamily="34" charset="0"/>
              <a:buChar char="•"/>
            </a:pPr>
            <a:endParaRPr lang="en-US" sz="1050" dirty="0">
              <a:solidFill>
                <a:srgbClr val="58635B"/>
              </a:solidFill>
            </a:endParaRPr>
          </a:p>
        </p:txBody>
      </p:sp>
    </p:spTree>
    <p:extLst>
      <p:ext uri="{BB962C8B-B14F-4D97-AF65-F5344CB8AC3E}">
        <p14:creationId xmlns:p14="http://schemas.microsoft.com/office/powerpoint/2010/main" val="6064553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iming>
    <p:tnLst>
      <p:par>
        <p:cTn id="1" dur="indefinite" restart="never" nodeType="tmRoot"/>
      </p:par>
    </p:tnLst>
  </p:timing>
  <p:txStyles>
    <p:titleStyle>
      <a:lvl1pPr algn="l" defTabSz="914400" rtl="0" eaLnBrk="1" latinLnBrk="0" hangingPunct="1">
        <a:spcBef>
          <a:spcPct val="0"/>
        </a:spcBef>
        <a:buNone/>
        <a:defRPr lang="en-GB" sz="2600" b="1" kern="1200" dirty="0" smtClean="0">
          <a:solidFill>
            <a:schemeClr val="tx1"/>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246063" indent="-246063" algn="l" defTabSz="914400"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3pPr>
      <a:lvl4pPr marL="534988" indent="-266700" algn="l" defTabSz="914400" rtl="0" eaLnBrk="1" latinLnBrk="0" hangingPunct="1">
        <a:spcBef>
          <a:spcPts val="0"/>
        </a:spcBef>
        <a:spcAft>
          <a:spcPts val="600"/>
        </a:spcAft>
        <a:buClr>
          <a:schemeClr val="tx2"/>
        </a:buClr>
        <a:buFont typeface="Calibri" panose="020F0502020204030204" pitchFamily="34" charset="0"/>
        <a:buChar char="•"/>
        <a:tabLst/>
        <a:defRPr sz="1800" kern="1200">
          <a:solidFill>
            <a:schemeClr val="tx1"/>
          </a:solidFill>
          <a:latin typeface="+mn-lt"/>
          <a:ea typeface="+mn-ea"/>
          <a:cs typeface="+mn-cs"/>
        </a:defRPr>
      </a:lvl4pPr>
      <a:lvl5pPr marL="803275" indent="-268288" algn="l" defTabSz="914400" rtl="0" eaLnBrk="1" latinLnBrk="0" hangingPunct="1">
        <a:spcBef>
          <a:spcPts val="0"/>
        </a:spcBef>
        <a:spcAft>
          <a:spcPts val="600"/>
        </a:spcAft>
        <a:buClr>
          <a:srgbClr val="939598"/>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4400" y="3155556"/>
            <a:ext cx="8121637" cy="923330"/>
          </a:xfrm>
        </p:spPr>
        <p:txBody>
          <a:bodyPr/>
          <a:lstStyle/>
          <a:p>
            <a:r>
              <a:rPr lang="en-GB" sz="6000" dirty="0" smtClean="0"/>
              <a:t>Inside </a:t>
            </a:r>
            <a:r>
              <a:rPr lang="en-GB" sz="6000" i="1" dirty="0" smtClean="0"/>
              <a:t>Nature</a:t>
            </a:r>
            <a:endParaRPr lang="en-GB" sz="6000" dirty="0"/>
          </a:p>
        </p:txBody>
      </p:sp>
      <p:sp>
        <p:nvSpPr>
          <p:cNvPr id="6" name="Text Placeholder 5"/>
          <p:cNvSpPr>
            <a:spLocks noGrp="1"/>
          </p:cNvSpPr>
          <p:nvPr>
            <p:ph type="body" sz="quarter" idx="12"/>
          </p:nvPr>
        </p:nvSpPr>
        <p:spPr>
          <a:xfrm>
            <a:off x="825500" y="4078886"/>
            <a:ext cx="5330203" cy="743793"/>
          </a:xfrm>
        </p:spPr>
        <p:txBody>
          <a:bodyPr/>
          <a:lstStyle/>
          <a:p>
            <a:r>
              <a:rPr lang="en-GB" sz="2400" dirty="0"/>
              <a:t>The Editorial Process Explained</a:t>
            </a:r>
          </a:p>
          <a:p>
            <a:pPr lvl="1"/>
            <a:endParaRPr lang="en-GB" dirty="0"/>
          </a:p>
        </p:txBody>
      </p:sp>
    </p:spTree>
    <p:extLst>
      <p:ext uri="{BB962C8B-B14F-4D97-AF65-F5344CB8AC3E}">
        <p14:creationId xmlns:p14="http://schemas.microsoft.com/office/powerpoint/2010/main" val="3749186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1692771"/>
          </a:xfrm>
        </p:spPr>
        <p:txBody>
          <a:bodyPr/>
          <a:lstStyle/>
          <a:p>
            <a:pPr lvl="2">
              <a:buClrTx/>
            </a:pPr>
            <a:r>
              <a:rPr lang="en-GB" dirty="0"/>
              <a:t>Selection of primary research manuscripts for publication</a:t>
            </a:r>
          </a:p>
          <a:p>
            <a:pPr lvl="2">
              <a:buClrTx/>
            </a:pPr>
            <a:r>
              <a:rPr lang="en-US" altLang="ja-JP" dirty="0"/>
              <a:t>Commissioning Review articles &amp; Insights</a:t>
            </a:r>
          </a:p>
          <a:p>
            <a:pPr lvl="2">
              <a:buClrTx/>
            </a:pPr>
            <a:r>
              <a:rPr lang="en-US" altLang="ja-JP" dirty="0"/>
              <a:t>Attending scientific meetings and visiting labs</a:t>
            </a:r>
          </a:p>
          <a:p>
            <a:pPr lvl="2">
              <a:buClrTx/>
            </a:pPr>
            <a:r>
              <a:rPr lang="en-US" altLang="ja-JP" dirty="0"/>
              <a:t>Consulting and advising other sections of </a:t>
            </a:r>
            <a:r>
              <a:rPr lang="en-US" altLang="ja-JP" i="1" dirty="0"/>
              <a:t>Nature</a:t>
            </a:r>
            <a:r>
              <a:rPr lang="en-US" altLang="ja-JP" dirty="0"/>
              <a:t> on core subject areas</a:t>
            </a:r>
          </a:p>
          <a:p>
            <a:pPr lvl="2">
              <a:buClrTx/>
            </a:pPr>
            <a:r>
              <a:rPr lang="en-US" altLang="ja-JP" dirty="0"/>
              <a:t>… and maybe some science </a:t>
            </a:r>
            <a:r>
              <a:rPr lang="en-US" altLang="ja-JP" dirty="0" smtClean="0"/>
              <a:t>writing</a:t>
            </a:r>
            <a:endParaRPr lang="en-US" altLang="ja-JP" dirty="0"/>
          </a:p>
        </p:txBody>
      </p:sp>
      <p:sp>
        <p:nvSpPr>
          <p:cNvPr id="2" name="Title 1"/>
          <p:cNvSpPr>
            <a:spLocks noGrp="1"/>
          </p:cNvSpPr>
          <p:nvPr>
            <p:ph type="title"/>
          </p:nvPr>
        </p:nvSpPr>
        <p:spPr>
          <a:xfrm>
            <a:off x="825500" y="538163"/>
            <a:ext cx="8239126" cy="400110"/>
          </a:xfrm>
        </p:spPr>
        <p:txBody>
          <a:bodyPr/>
          <a:lstStyle/>
          <a:p>
            <a:r>
              <a:rPr lang="en-GB" dirty="0" smtClean="0"/>
              <a:t>An Editor’s Responsibilities</a:t>
            </a:r>
            <a:endParaRPr lang="en-GB" dirty="0"/>
          </a:p>
        </p:txBody>
      </p:sp>
    </p:spTree>
    <p:extLst>
      <p:ext uri="{BB962C8B-B14F-4D97-AF65-F5344CB8AC3E}">
        <p14:creationId xmlns:p14="http://schemas.microsoft.com/office/powerpoint/2010/main" val="3774214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i="1" dirty="0"/>
              <a:t>Nature</a:t>
            </a:r>
            <a:r>
              <a:rPr lang="en-GB" dirty="0"/>
              <a:t> Editors </a:t>
            </a:r>
            <a:r>
              <a:rPr lang="en-GB" dirty="0" smtClean="0"/>
              <a:t>are…</a:t>
            </a:r>
            <a:endParaRPr lang="en-GB" dirty="0"/>
          </a:p>
        </p:txBody>
      </p:sp>
      <p:sp>
        <p:nvSpPr>
          <p:cNvPr id="9" name="Text Placeholder 8"/>
          <p:cNvSpPr>
            <a:spLocks noGrp="1"/>
          </p:cNvSpPr>
          <p:nvPr>
            <p:ph type="body" sz="quarter" idx="10"/>
          </p:nvPr>
        </p:nvSpPr>
        <p:spPr>
          <a:xfrm>
            <a:off x="825500" y="1444625"/>
            <a:ext cx="7416000" cy="2569934"/>
          </a:xfrm>
        </p:spPr>
        <p:txBody>
          <a:bodyPr/>
          <a:lstStyle/>
          <a:p>
            <a:pPr algn="ctr"/>
            <a:r>
              <a:rPr lang="en-GB" sz="4800" dirty="0">
                <a:solidFill>
                  <a:srgbClr val="ED1C24"/>
                </a:solidFill>
              </a:rPr>
              <a:t>…the interface between the </a:t>
            </a:r>
            <a:r>
              <a:rPr lang="en-GB" altLang="ja-JP" sz="4800" dirty="0">
                <a:solidFill>
                  <a:srgbClr val="ED1C24"/>
                </a:solidFill>
              </a:rPr>
              <a:t>journal and the global </a:t>
            </a:r>
            <a:r>
              <a:rPr lang="en-GB" sz="4800" dirty="0">
                <a:solidFill>
                  <a:srgbClr val="ED1C24"/>
                </a:solidFill>
              </a:rPr>
              <a:t>scientific community</a:t>
            </a:r>
          </a:p>
          <a:p>
            <a:pPr lvl="3"/>
            <a:endParaRPr lang="en-GB" dirty="0"/>
          </a:p>
        </p:txBody>
      </p:sp>
    </p:spTree>
    <p:extLst>
      <p:ext uri="{BB962C8B-B14F-4D97-AF65-F5344CB8AC3E}">
        <p14:creationId xmlns:p14="http://schemas.microsoft.com/office/powerpoint/2010/main" val="260958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500" y="538163"/>
            <a:ext cx="8239126" cy="400110"/>
          </a:xfrm>
        </p:spPr>
        <p:txBody>
          <a:bodyPr/>
          <a:lstStyle/>
          <a:p>
            <a:r>
              <a:rPr lang="en-GB" i="1" dirty="0" smtClean="0"/>
              <a:t>Nature</a:t>
            </a:r>
            <a:r>
              <a:rPr lang="en-GB" dirty="0" smtClean="0"/>
              <a:t>’s Editorial Structure:</a:t>
            </a:r>
            <a:endParaRPr lang="en-GB" i="1"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387" y="1652039"/>
            <a:ext cx="6711058" cy="34189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12124" y="1758694"/>
            <a:ext cx="1894787" cy="6451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350786" y="1715992"/>
            <a:ext cx="3116002" cy="646331"/>
          </a:xfrm>
          <a:prstGeom prst="rect">
            <a:avLst/>
          </a:prstGeom>
          <a:noFill/>
        </p:spPr>
        <p:txBody>
          <a:bodyPr wrap="square" rtlCol="0">
            <a:spAutoFit/>
          </a:bodyPr>
          <a:lstStyle/>
          <a:p>
            <a:pPr algn="ctr"/>
            <a:r>
              <a:rPr lang="en-GB" dirty="0" smtClean="0">
                <a:latin typeface="+mj-lt"/>
              </a:rPr>
              <a:t>Editor-in-Chief</a:t>
            </a:r>
          </a:p>
          <a:p>
            <a:pPr algn="ctr"/>
            <a:r>
              <a:rPr lang="en-GB" dirty="0" smtClean="0">
                <a:latin typeface="+mj-lt"/>
              </a:rPr>
              <a:t>Magdalena Skipper</a:t>
            </a:r>
            <a:endParaRPr lang="en-GB" dirty="0">
              <a:latin typeface="+mj-lt"/>
            </a:endParaRPr>
          </a:p>
        </p:txBody>
      </p:sp>
      <p:sp>
        <p:nvSpPr>
          <p:cNvPr id="13" name="Rectangle 12"/>
          <p:cNvSpPr/>
          <p:nvPr/>
        </p:nvSpPr>
        <p:spPr>
          <a:xfrm>
            <a:off x="1951349" y="2852458"/>
            <a:ext cx="2366128" cy="6221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588387" y="2766741"/>
            <a:ext cx="3200429" cy="646331"/>
          </a:xfrm>
          <a:prstGeom prst="rect">
            <a:avLst/>
          </a:prstGeom>
          <a:noFill/>
        </p:spPr>
        <p:txBody>
          <a:bodyPr wrap="square" rtlCol="0">
            <a:spAutoFit/>
          </a:bodyPr>
          <a:lstStyle/>
          <a:p>
            <a:pPr algn="ctr"/>
            <a:r>
              <a:rPr lang="en-GB" dirty="0" smtClean="0">
                <a:latin typeface="+mj-lt"/>
              </a:rPr>
              <a:t>Chief Biology Editor</a:t>
            </a:r>
          </a:p>
          <a:p>
            <a:pPr algn="ctr"/>
            <a:r>
              <a:rPr lang="en-GB" dirty="0" smtClean="0">
                <a:latin typeface="+mj-lt"/>
              </a:rPr>
              <a:t>Francesca </a:t>
            </a:r>
            <a:r>
              <a:rPr lang="en-GB" dirty="0">
                <a:latin typeface="+mj-lt"/>
              </a:rPr>
              <a:t>C</a:t>
            </a:r>
            <a:r>
              <a:rPr lang="en-GB" dirty="0" smtClean="0">
                <a:latin typeface="+mj-lt"/>
              </a:rPr>
              <a:t>esari</a:t>
            </a:r>
            <a:endParaRPr lang="en-GB" dirty="0">
              <a:latin typeface="+mj-lt"/>
            </a:endParaRPr>
          </a:p>
        </p:txBody>
      </p:sp>
      <p:sp>
        <p:nvSpPr>
          <p:cNvPr id="15" name="Rectangle 14"/>
          <p:cNvSpPr/>
          <p:nvPr/>
        </p:nvSpPr>
        <p:spPr>
          <a:xfrm>
            <a:off x="5392132" y="2852458"/>
            <a:ext cx="2658359" cy="62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128181" y="2766741"/>
            <a:ext cx="3171264" cy="646331"/>
          </a:xfrm>
          <a:prstGeom prst="rect">
            <a:avLst/>
          </a:prstGeom>
          <a:noFill/>
        </p:spPr>
        <p:txBody>
          <a:bodyPr wrap="square" rtlCol="0">
            <a:spAutoFit/>
          </a:bodyPr>
          <a:lstStyle/>
          <a:p>
            <a:pPr algn="ctr"/>
            <a:r>
              <a:rPr lang="en-GB" dirty="0" smtClean="0">
                <a:latin typeface="+mj-lt"/>
              </a:rPr>
              <a:t>Chief Physical Sciences Editor</a:t>
            </a:r>
          </a:p>
          <a:p>
            <a:pPr algn="ctr"/>
            <a:r>
              <a:rPr lang="en-GB" dirty="0" smtClean="0">
                <a:latin typeface="+mj-lt"/>
              </a:rPr>
              <a:t>Karl Ziemelis</a:t>
            </a:r>
            <a:endParaRPr lang="en-GB" dirty="0">
              <a:latin typeface="+mj-lt"/>
            </a:endParaRPr>
          </a:p>
        </p:txBody>
      </p:sp>
      <p:sp>
        <p:nvSpPr>
          <p:cNvPr id="17" name="Rectangle 16"/>
          <p:cNvSpPr/>
          <p:nvPr/>
        </p:nvSpPr>
        <p:spPr>
          <a:xfrm>
            <a:off x="5806911" y="4157221"/>
            <a:ext cx="1819374" cy="650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128181" y="4053526"/>
            <a:ext cx="3171264" cy="646331"/>
          </a:xfrm>
          <a:prstGeom prst="rect">
            <a:avLst/>
          </a:prstGeom>
          <a:noFill/>
        </p:spPr>
        <p:txBody>
          <a:bodyPr wrap="square" rtlCol="0">
            <a:spAutoFit/>
          </a:bodyPr>
          <a:lstStyle/>
          <a:p>
            <a:pPr algn="ctr"/>
            <a:r>
              <a:rPr lang="en-GB" dirty="0" smtClean="0">
                <a:latin typeface="+mj-lt"/>
              </a:rPr>
              <a:t>11 Associate &amp; </a:t>
            </a:r>
          </a:p>
          <a:p>
            <a:pPr algn="ctr"/>
            <a:r>
              <a:rPr lang="en-GB" dirty="0" smtClean="0">
                <a:latin typeface="+mj-lt"/>
              </a:rPr>
              <a:t>Senior Editors</a:t>
            </a:r>
            <a:endParaRPr lang="en-GB" dirty="0">
              <a:latin typeface="+mj-lt"/>
            </a:endParaRPr>
          </a:p>
        </p:txBody>
      </p:sp>
      <p:sp>
        <p:nvSpPr>
          <p:cNvPr id="19" name="Rectangle 18"/>
          <p:cNvSpPr/>
          <p:nvPr/>
        </p:nvSpPr>
        <p:spPr>
          <a:xfrm>
            <a:off x="2215299" y="4157221"/>
            <a:ext cx="2036190" cy="6504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588387" y="4053526"/>
            <a:ext cx="3200429" cy="646331"/>
          </a:xfrm>
          <a:prstGeom prst="rect">
            <a:avLst/>
          </a:prstGeom>
          <a:noFill/>
        </p:spPr>
        <p:txBody>
          <a:bodyPr wrap="square" rtlCol="0">
            <a:spAutoFit/>
          </a:bodyPr>
          <a:lstStyle/>
          <a:p>
            <a:pPr algn="ctr"/>
            <a:r>
              <a:rPr lang="en-GB" dirty="0" smtClean="0">
                <a:latin typeface="+mj-lt"/>
              </a:rPr>
              <a:t>17 Associate &amp;</a:t>
            </a:r>
          </a:p>
          <a:p>
            <a:pPr algn="ctr"/>
            <a:r>
              <a:rPr lang="en-GB" dirty="0" smtClean="0">
                <a:latin typeface="+mj-lt"/>
              </a:rPr>
              <a:t>Senior Editors</a:t>
            </a:r>
            <a:endParaRPr lang="en-GB" dirty="0">
              <a:latin typeface="+mj-lt"/>
            </a:endParaRPr>
          </a:p>
        </p:txBody>
      </p:sp>
    </p:spTree>
    <p:extLst>
      <p:ext uri="{BB962C8B-B14F-4D97-AF65-F5344CB8AC3E}">
        <p14:creationId xmlns:p14="http://schemas.microsoft.com/office/powerpoint/2010/main" val="336171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400110"/>
          </a:xfrm>
        </p:spPr>
        <p:txBody>
          <a:bodyPr/>
          <a:lstStyle/>
          <a:p>
            <a:r>
              <a:rPr lang="en-GB" dirty="0" smtClean="0"/>
              <a:t>The Physical Sciences Team</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646142100"/>
              </p:ext>
            </p:extLst>
          </p:nvPr>
        </p:nvGraphicFramePr>
        <p:xfrm>
          <a:off x="825500" y="1227945"/>
          <a:ext cx="8239126" cy="4687680"/>
        </p:xfrm>
        <a:graphic>
          <a:graphicData uri="http://schemas.openxmlformats.org/drawingml/2006/table">
            <a:tbl>
              <a:tblPr>
                <a:tableStyleId>{5C22544A-7EE6-4342-B048-85BDC9FD1C3A}</a:tableStyleId>
              </a:tblPr>
              <a:tblGrid>
                <a:gridCol w="2886696"/>
                <a:gridCol w="5352430"/>
              </a:tblGrid>
              <a:tr h="196725">
                <a:tc>
                  <a:txBody>
                    <a:bodyPr/>
                    <a:lstStyle/>
                    <a:p>
                      <a:r>
                        <a:rPr lang="en-GB" sz="1600" b="1" dirty="0" smtClean="0">
                          <a:solidFill>
                            <a:schemeClr val="bg1"/>
                          </a:solidFill>
                        </a:rPr>
                        <a:t>London</a:t>
                      </a:r>
                      <a:endParaRPr lang="en-GB" sz="1600" b="1" dirty="0">
                        <a:solidFill>
                          <a:schemeClr val="bg1"/>
                        </a:solidFill>
                      </a:endParaRPr>
                    </a:p>
                  </a:txBody>
                  <a:tcPr marL="72000" marR="72000" marT="72000" marB="72000" anchor="b">
                    <a:lnR w="1905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a:txBody>
                    <a:bodyPr/>
                    <a:lstStyle/>
                    <a:p>
                      <a:endParaRPr lang="en-GB" sz="1400" dirty="0"/>
                    </a:p>
                  </a:txBody>
                  <a:tcPr marL="72000" marR="72000" marT="72000" marB="72000" anchor="b">
                    <a:lnL w="1905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solidFill>
                  </a:tcPr>
                </a:tc>
              </a:tr>
              <a:tr h="196725">
                <a:tc>
                  <a:txBody>
                    <a:bodyPr/>
                    <a:lstStyle/>
                    <a:p>
                      <a:r>
                        <a:rPr lang="en-NZ" sz="1400" dirty="0" err="1" smtClean="0">
                          <a:solidFill>
                            <a:schemeClr val="tx1"/>
                          </a:solidFill>
                        </a:rPr>
                        <a:t>Rosamund</a:t>
                      </a:r>
                      <a:r>
                        <a:rPr lang="en-NZ" sz="1400" baseline="0" dirty="0" smtClean="0">
                          <a:solidFill>
                            <a:schemeClr val="tx1"/>
                          </a:solidFill>
                        </a:rPr>
                        <a:t> Daw</a:t>
                      </a:r>
                    </a:p>
                    <a:p>
                      <a:r>
                        <a:rPr lang="en-NZ" sz="1400" baseline="0" dirty="0" smtClean="0">
                          <a:solidFill>
                            <a:schemeClr val="tx1"/>
                          </a:solidFill>
                        </a:rPr>
                        <a:t>Gaia Donati</a:t>
                      </a:r>
                    </a:p>
                    <a:p>
                      <a:r>
                        <a:rPr lang="en-NZ" sz="1400" baseline="0" dirty="0" smtClean="0">
                          <a:solidFill>
                            <a:schemeClr val="tx1"/>
                          </a:solidFill>
                        </a:rPr>
                        <a:t>Luke Fleet</a:t>
                      </a:r>
                    </a:p>
                    <a:p>
                      <a:r>
                        <a:rPr lang="en-NZ" sz="1400" baseline="0" dirty="0" smtClean="0">
                          <a:solidFill>
                            <a:schemeClr val="tx1"/>
                          </a:solidFill>
                        </a:rPr>
                        <a:t>Claire </a:t>
                      </a:r>
                      <a:r>
                        <a:rPr lang="en-NZ" sz="1400" baseline="0" dirty="0" err="1" smtClean="0">
                          <a:solidFill>
                            <a:schemeClr val="tx1"/>
                          </a:solidFill>
                        </a:rPr>
                        <a:t>Hansell</a:t>
                      </a:r>
                      <a:endParaRPr lang="en-NZ" sz="1400" baseline="0" dirty="0" smtClean="0">
                        <a:solidFill>
                          <a:schemeClr val="tx1"/>
                        </a:solidFill>
                      </a:endParaRPr>
                    </a:p>
                    <a:p>
                      <a:r>
                        <a:rPr lang="en-NZ" sz="1400" baseline="0" dirty="0" smtClean="0">
                          <a:solidFill>
                            <a:schemeClr val="tx1"/>
                          </a:solidFill>
                        </a:rPr>
                        <a:t>Magdalena Helmer</a:t>
                      </a:r>
                    </a:p>
                    <a:p>
                      <a:r>
                        <a:rPr lang="en-NZ" sz="1400" baseline="0" dirty="0" err="1" smtClean="0">
                          <a:solidFill>
                            <a:schemeClr val="tx1"/>
                          </a:solidFill>
                        </a:rPr>
                        <a:t>Bryden</a:t>
                      </a:r>
                      <a:r>
                        <a:rPr lang="en-NZ" sz="1400" baseline="0" dirty="0" smtClean="0">
                          <a:solidFill>
                            <a:schemeClr val="tx1"/>
                          </a:solidFill>
                        </a:rPr>
                        <a:t> Le </a:t>
                      </a:r>
                      <a:r>
                        <a:rPr lang="en-NZ" sz="1400" baseline="0" dirty="0" err="1" smtClean="0">
                          <a:solidFill>
                            <a:schemeClr val="tx1"/>
                          </a:solidFill>
                        </a:rPr>
                        <a:t>Bailly</a:t>
                      </a:r>
                      <a:endParaRPr lang="en-NZ" sz="1400" baseline="0" dirty="0" smtClean="0">
                        <a:solidFill>
                          <a:schemeClr val="tx1"/>
                        </a:solidFill>
                      </a:endParaRPr>
                    </a:p>
                    <a:p>
                      <a:r>
                        <a:rPr lang="en-NZ" sz="1400" baseline="0" dirty="0" smtClean="0">
                          <a:solidFill>
                            <a:schemeClr val="tx1"/>
                          </a:solidFill>
                        </a:rPr>
                        <a:t>Juliane Mossinger</a:t>
                      </a:r>
                    </a:p>
                    <a:p>
                      <a:r>
                        <a:rPr lang="en-NZ" sz="1400" baseline="0" dirty="0" smtClean="0">
                          <a:solidFill>
                            <a:schemeClr val="tx1"/>
                          </a:solidFill>
                        </a:rPr>
                        <a:t>John VanDecar</a:t>
                      </a:r>
                    </a:p>
                    <a:p>
                      <a:r>
                        <a:rPr lang="en-NZ" sz="1400" baseline="0" dirty="0" smtClean="0">
                          <a:solidFill>
                            <a:schemeClr val="tx1"/>
                          </a:solidFill>
                        </a:rPr>
                        <a:t>Karl Ziemelis</a:t>
                      </a:r>
                    </a:p>
                  </a:txBody>
                  <a:tcPr marL="72000" marR="72000" marT="72000" marB="72000" anchor="b">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marL="285750" lvl="0" indent="-285750">
                        <a:buClr>
                          <a:schemeClr val="tx1"/>
                        </a:buClr>
                        <a:buFont typeface="Arial" panose="020B0604020202020204" pitchFamily="34" charset="0"/>
                        <a:buChar char="•"/>
                      </a:pPr>
                      <a:r>
                        <a:rPr lang="en-NZ" sz="1400" dirty="0" smtClean="0">
                          <a:solidFill>
                            <a:schemeClr val="tx1"/>
                          </a:solidFill>
                        </a:rPr>
                        <a:t>Materials science, bioengineering</a:t>
                      </a:r>
                    </a:p>
                    <a:p>
                      <a:pPr marL="285750" marR="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NZ" sz="1400" dirty="0" smtClean="0">
                          <a:solidFill>
                            <a:schemeClr val="tx1"/>
                          </a:solidFill>
                        </a:rPr>
                        <a:t>Physics,</a:t>
                      </a:r>
                      <a:r>
                        <a:rPr lang="en-NZ" sz="1400" baseline="0" dirty="0" smtClean="0">
                          <a:solidFill>
                            <a:schemeClr val="tx1"/>
                          </a:solidFill>
                        </a:rPr>
                        <a:t> mathematics</a:t>
                      </a:r>
                    </a:p>
                    <a:p>
                      <a:pPr marL="285750" marR="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NZ" sz="1400" baseline="0" dirty="0" smtClean="0">
                          <a:solidFill>
                            <a:schemeClr val="tx1"/>
                          </a:solidFill>
                        </a:rPr>
                        <a:t>Applied physics, engineering</a:t>
                      </a:r>
                    </a:p>
                    <a:p>
                      <a:pPr marL="285750" marR="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NZ" sz="1400" dirty="0" smtClean="0">
                          <a:solidFill>
                            <a:schemeClr val="tx1"/>
                          </a:solidFill>
                        </a:rPr>
                        <a:t>Materials chemistry, energy materials</a:t>
                      </a:r>
                    </a:p>
                    <a:p>
                      <a:pPr marL="285750" indent="-285750">
                        <a:buClr>
                          <a:schemeClr val="tx1"/>
                        </a:buClr>
                        <a:buFont typeface="Arial" panose="020B0604020202020204" pitchFamily="34" charset="0"/>
                        <a:buChar char="•"/>
                      </a:pPr>
                      <a:r>
                        <a:rPr lang="en-NZ" sz="1400" dirty="0" smtClean="0">
                          <a:solidFill>
                            <a:schemeClr val="tx1"/>
                          </a:solidFill>
                        </a:rPr>
                        <a:t>Physical and inorganic chemistry</a:t>
                      </a:r>
                    </a:p>
                    <a:p>
                      <a:pPr marL="285750" indent="-285750">
                        <a:buClr>
                          <a:schemeClr val="tx1"/>
                        </a:buClr>
                        <a:buFont typeface="Arial" panose="020B0604020202020204" pitchFamily="34" charset="0"/>
                        <a:buChar char="•"/>
                      </a:pPr>
                      <a:r>
                        <a:rPr lang="en-NZ" sz="1400" dirty="0" smtClean="0">
                          <a:solidFill>
                            <a:schemeClr val="tx1"/>
                          </a:solidFill>
                        </a:rPr>
                        <a:t>Organic chemistry, chemical biology</a:t>
                      </a:r>
                    </a:p>
                    <a:p>
                      <a:pPr marL="285750" indent="-285750">
                        <a:buClr>
                          <a:schemeClr val="tx1"/>
                        </a:buClr>
                        <a:buFont typeface="Arial" panose="020B0604020202020204" pitchFamily="34" charset="0"/>
                        <a:buChar char="•"/>
                      </a:pPr>
                      <a:r>
                        <a:rPr lang="en-NZ" sz="1400" baseline="0" dirty="0" smtClean="0">
                          <a:solidFill>
                            <a:schemeClr val="tx1"/>
                          </a:solidFill>
                        </a:rPr>
                        <a:t>Environmental science, biogeochemistry</a:t>
                      </a:r>
                    </a:p>
                    <a:p>
                      <a:pPr marL="285750" indent="-285750">
                        <a:buClr>
                          <a:schemeClr val="tx1"/>
                        </a:buClr>
                        <a:buFont typeface="Arial" panose="020B0604020202020204" pitchFamily="34" charset="0"/>
                        <a:buChar char="•"/>
                      </a:pPr>
                      <a:r>
                        <a:rPr lang="en-NZ" sz="1400" baseline="0" dirty="0" smtClean="0">
                          <a:solidFill>
                            <a:schemeClr val="tx1"/>
                          </a:solidFill>
                        </a:rPr>
                        <a:t>Geophysics</a:t>
                      </a:r>
                    </a:p>
                    <a:p>
                      <a:pPr marL="285750" indent="-285750">
                        <a:buClr>
                          <a:schemeClr val="tx1"/>
                        </a:buClr>
                        <a:buFont typeface="Arial" panose="020B0604020202020204" pitchFamily="34" charset="0"/>
                        <a:buChar char="•"/>
                      </a:pPr>
                      <a:r>
                        <a:rPr lang="en-NZ" sz="1400" baseline="0" dirty="0" smtClean="0">
                          <a:solidFill>
                            <a:schemeClr val="tx1"/>
                          </a:solidFill>
                        </a:rPr>
                        <a:t>Physics, geophysics</a:t>
                      </a:r>
                      <a:r>
                        <a:rPr lang="en-NZ" sz="1400" dirty="0" smtClean="0">
                          <a:solidFill>
                            <a:schemeClr val="tx1"/>
                          </a:solidFill>
                        </a:rPr>
                        <a:t> </a:t>
                      </a:r>
                      <a:endParaRPr lang="en-GB" sz="1400" dirty="0" smtClean="0">
                        <a:solidFill>
                          <a:schemeClr val="tx1"/>
                        </a:solidFill>
                      </a:endParaRPr>
                    </a:p>
                  </a:txBody>
                  <a:tcPr marL="72000" marR="72000" marT="72000" marB="72000" anchor="b">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r>
              <a:tr h="196725">
                <a:tc>
                  <a:txBody>
                    <a:bodyPr/>
                    <a:lstStyle/>
                    <a:p>
                      <a:r>
                        <a:rPr lang="en-GB" sz="1600" b="1" dirty="0" smtClean="0">
                          <a:solidFill>
                            <a:schemeClr val="bg1"/>
                          </a:solidFill>
                        </a:rPr>
                        <a:t>Berlin</a:t>
                      </a:r>
                      <a:endParaRPr lang="en-GB" sz="1600" b="1" dirty="0">
                        <a:solidFill>
                          <a:schemeClr val="bg1"/>
                        </a:solidFill>
                      </a:endParaRPr>
                    </a:p>
                  </a:txBody>
                  <a:tcPr marL="72000" marR="72000" marT="72000" marB="72000" anchor="b">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endParaRPr lang="en-GB" sz="1400" dirty="0"/>
                    </a:p>
                  </a:txBody>
                  <a:tcPr marL="72000" marR="72000" marT="72000" marB="72000" anchor="b">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r>
              <a:tr h="196725">
                <a:tc>
                  <a:txBody>
                    <a:bodyPr/>
                    <a:lstStyle/>
                    <a:p>
                      <a:r>
                        <a:rPr lang="en-GB" sz="1400" dirty="0" smtClean="0"/>
                        <a:t>Tobias Roedel</a:t>
                      </a:r>
                      <a:endParaRPr lang="en-GB" sz="1400" dirty="0"/>
                    </a:p>
                  </a:txBody>
                  <a:tcPr marL="72000" marR="72000" marT="72000" marB="72000" anchor="b">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marL="285750" indent="-285750">
                        <a:buFont typeface="Arial" pitchFamily="34" charset="0"/>
                        <a:buChar char="•"/>
                      </a:pPr>
                      <a:r>
                        <a:rPr lang="en-GB" sz="1400" dirty="0" smtClean="0"/>
                        <a:t>Condensed-matter/solid-state physics</a:t>
                      </a:r>
                      <a:endParaRPr lang="en-GB" sz="1400" dirty="0"/>
                    </a:p>
                  </a:txBody>
                  <a:tcPr marL="72000" marR="72000" marT="72000" marB="72000" anchor="b">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r>
              <a:tr h="196725">
                <a:tc>
                  <a:txBody>
                    <a:bodyPr/>
                    <a:lstStyle/>
                    <a:p>
                      <a:r>
                        <a:rPr lang="en-GB" sz="1600" b="1" dirty="0" smtClean="0">
                          <a:solidFill>
                            <a:schemeClr val="bg1"/>
                          </a:solidFill>
                        </a:rPr>
                        <a:t>Washington DC</a:t>
                      </a:r>
                      <a:endParaRPr lang="en-GB" sz="1600" b="1" dirty="0">
                        <a:solidFill>
                          <a:schemeClr val="bg1"/>
                        </a:solidFill>
                      </a:endParaRPr>
                    </a:p>
                  </a:txBody>
                  <a:tcPr marL="72000" marR="72000" marT="72000" marB="72000" anchor="b">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endParaRPr lang="en-GB" sz="1400" dirty="0"/>
                    </a:p>
                  </a:txBody>
                  <a:tcPr marL="72000" marR="72000" marT="72000" marB="72000" anchor="b">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r>
              <a:tr h="196725">
                <a:tc>
                  <a:txBody>
                    <a:bodyPr/>
                    <a:lstStyle/>
                    <a:p>
                      <a:r>
                        <a:rPr lang="en-GB" sz="1400" baseline="0" dirty="0" smtClean="0"/>
                        <a:t>Leslie Sage</a:t>
                      </a:r>
                      <a:endParaRPr lang="en-GB" sz="1400" baseline="0" dirty="0"/>
                    </a:p>
                  </a:txBody>
                  <a:tcPr marL="72000" marR="72000" marT="72000" marB="72000" anchor="b">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marL="285750" marR="0" indent="-285750" algn="l" defTabSz="914400" rtl="0" eaLnBrk="1" fontAlgn="auto" latinLnBrk="0" hangingPunct="1">
                        <a:lnSpc>
                          <a:spcPct val="100000"/>
                        </a:lnSpc>
                        <a:spcBef>
                          <a:spcPts val="0"/>
                        </a:spcBef>
                        <a:spcAft>
                          <a:spcPts val="0"/>
                        </a:spcAft>
                        <a:buClr>
                          <a:schemeClr val="tx1"/>
                        </a:buClr>
                        <a:buSzTx/>
                        <a:buFont typeface="Arial" pitchFamily="34" charset="0"/>
                        <a:buChar char="•"/>
                        <a:tabLst/>
                        <a:defRPr/>
                      </a:pPr>
                      <a:r>
                        <a:rPr lang="en-NZ" sz="1400" dirty="0" smtClean="0">
                          <a:solidFill>
                            <a:schemeClr val="tx1"/>
                          </a:solidFill>
                        </a:rPr>
                        <a:t>Astronomy and astrophysics</a:t>
                      </a:r>
                      <a:endParaRPr lang="en-GB" sz="1400" dirty="0" smtClean="0">
                        <a:solidFill>
                          <a:schemeClr val="tx1"/>
                        </a:solidFill>
                      </a:endParaRPr>
                    </a:p>
                  </a:txBody>
                  <a:tcPr marL="72000" marR="72000" marT="72000" marB="72000" anchor="b">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r>
              <a:tr h="196725">
                <a:tc>
                  <a:txBody>
                    <a:bodyPr/>
                    <a:lstStyle/>
                    <a:p>
                      <a:r>
                        <a:rPr lang="en-NZ" sz="1600" b="1" dirty="0" smtClean="0">
                          <a:solidFill>
                            <a:schemeClr val="bg1"/>
                          </a:solidFill>
                        </a:rPr>
                        <a:t>San Francisco</a:t>
                      </a:r>
                      <a:endParaRPr lang="en-GB" sz="1600" b="1" dirty="0">
                        <a:solidFill>
                          <a:schemeClr val="bg1"/>
                        </a:solidFill>
                      </a:endParaRPr>
                    </a:p>
                  </a:txBody>
                  <a:tcPr marL="72000" marR="72000" marT="72000" marB="72000" anchor="b">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endParaRPr lang="en-GB" sz="1400" dirty="0"/>
                    </a:p>
                  </a:txBody>
                  <a:tcPr marL="72000" marR="72000" marT="72000" marB="72000" anchor="b">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r>
              <a:tr h="182391">
                <a:tc>
                  <a:txBody>
                    <a:bodyPr/>
                    <a:lstStyle/>
                    <a:p>
                      <a:r>
                        <a:rPr lang="en-NZ" sz="1400" dirty="0" smtClean="0">
                          <a:solidFill>
                            <a:schemeClr val="tx1"/>
                          </a:solidFill>
                        </a:rPr>
                        <a:t>Michael White</a:t>
                      </a:r>
                      <a:endParaRPr lang="en-NZ" sz="1400" baseline="0" dirty="0" smtClean="0">
                        <a:solidFill>
                          <a:schemeClr val="tx1"/>
                        </a:solidFill>
                      </a:endParaRPr>
                    </a:p>
                  </a:txBody>
                  <a:tcPr marL="72000" marR="72000" marT="72000" marB="72000">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285750" indent="-285750">
                        <a:buClr>
                          <a:schemeClr val="tx1"/>
                        </a:buClr>
                        <a:buFont typeface="Arial" panose="020B0604020202020204" pitchFamily="34" charset="0"/>
                        <a:buChar char="•"/>
                      </a:pPr>
                      <a:r>
                        <a:rPr lang="en-NZ" sz="1400" dirty="0" smtClean="0">
                          <a:solidFill>
                            <a:schemeClr val="tx1"/>
                          </a:solidFill>
                        </a:rPr>
                        <a:t>Climate</a:t>
                      </a:r>
                      <a:r>
                        <a:rPr lang="en-NZ" sz="1400" baseline="0" dirty="0" smtClean="0">
                          <a:solidFill>
                            <a:schemeClr val="tx1"/>
                          </a:solidFill>
                        </a:rPr>
                        <a:t> science</a:t>
                      </a:r>
                      <a:endParaRPr lang="en-GB" sz="1400" dirty="0">
                        <a:solidFill>
                          <a:schemeClr val="tx1"/>
                        </a:solidFill>
                      </a:endParaRPr>
                    </a:p>
                  </a:txBody>
                  <a:tcPr marL="72000" marR="72000" marT="72000" marB="72000">
                    <a:lnL w="1905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r>
            </a:tbl>
          </a:graphicData>
        </a:graphic>
      </p:graphicFrame>
    </p:spTree>
    <p:extLst>
      <p:ext uri="{BB962C8B-B14F-4D97-AF65-F5344CB8AC3E}">
        <p14:creationId xmlns:p14="http://schemas.microsoft.com/office/powerpoint/2010/main" val="289017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238" t="1" r="-3124" b="-7164"/>
          <a:stretch/>
        </p:blipFill>
        <p:spPr>
          <a:xfrm>
            <a:off x="311084" y="320511"/>
            <a:ext cx="9594915" cy="6768445"/>
          </a:xfrm>
          <a:prstGeom prst="rect">
            <a:avLst/>
          </a:prstGeom>
        </p:spPr>
      </p:pic>
    </p:spTree>
    <p:extLst>
      <p:ext uri="{BB962C8B-B14F-4D97-AF65-F5344CB8AC3E}">
        <p14:creationId xmlns:p14="http://schemas.microsoft.com/office/powerpoint/2010/main" val="2233566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3</a:t>
            </a:r>
            <a:r>
              <a:rPr lang="en-GB" dirty="0" smtClean="0"/>
              <a:t>.0</a:t>
            </a:r>
            <a:endParaRPr lang="en-GB" dirty="0"/>
          </a:p>
        </p:txBody>
      </p:sp>
      <p:sp>
        <p:nvSpPr>
          <p:cNvPr id="3" name="Title 2"/>
          <p:cNvSpPr>
            <a:spLocks noGrp="1"/>
          </p:cNvSpPr>
          <p:nvPr>
            <p:ph type="title"/>
          </p:nvPr>
        </p:nvSpPr>
        <p:spPr>
          <a:xfrm>
            <a:off x="824400" y="1052513"/>
            <a:ext cx="5232399" cy="380104"/>
          </a:xfrm>
        </p:spPr>
        <p:txBody>
          <a:bodyPr/>
          <a:lstStyle/>
          <a:p>
            <a:r>
              <a:rPr lang="en-GB" dirty="0" smtClean="0"/>
              <a:t>The Editorial Process</a:t>
            </a:r>
            <a:endParaRPr lang="en-GB" dirty="0"/>
          </a:p>
        </p:txBody>
      </p:sp>
    </p:spTree>
    <p:extLst>
      <p:ext uri="{BB962C8B-B14F-4D97-AF65-F5344CB8AC3E}">
        <p14:creationId xmlns:p14="http://schemas.microsoft.com/office/powerpoint/2010/main" val="2438400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500" y="538163"/>
            <a:ext cx="8239126" cy="400110"/>
          </a:xfrm>
        </p:spPr>
        <p:txBody>
          <a:bodyPr/>
          <a:lstStyle/>
          <a:p>
            <a:r>
              <a:rPr lang="en-GB" dirty="0" smtClean="0"/>
              <a:t>The Editorial Process?</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75" y="2377275"/>
            <a:ext cx="7811360" cy="178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71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500" y="538163"/>
            <a:ext cx="8239126" cy="400110"/>
          </a:xfrm>
        </p:spPr>
        <p:txBody>
          <a:bodyPr/>
          <a:lstStyle/>
          <a:p>
            <a:r>
              <a:rPr lang="en-GB" dirty="0" smtClean="0"/>
              <a:t>The Editorial Process!</a:t>
            </a:r>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68" y="1255762"/>
            <a:ext cx="7183783" cy="430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770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4647426"/>
          </a:xfrm>
        </p:spPr>
        <p:txBody>
          <a:bodyPr/>
          <a:lstStyle/>
          <a:p>
            <a:r>
              <a:rPr lang="de-DE" b="0" dirty="0" smtClean="0"/>
              <a:t>The editors are looking for those papers that have the greatest scientific and/or societal significance. They are </a:t>
            </a:r>
            <a:r>
              <a:rPr lang="de-DE" b="0" u="sng" dirty="0" smtClean="0"/>
              <a:t>not</a:t>
            </a:r>
            <a:r>
              <a:rPr lang="de-DE" b="0" dirty="0" smtClean="0"/>
              <a:t> making a technical judgement on the quality of the work.</a:t>
            </a:r>
            <a:r>
              <a:rPr lang="de-DE" b="0" dirty="0"/>
              <a:t> </a:t>
            </a:r>
            <a:r>
              <a:rPr lang="de-DE" b="0" dirty="0" smtClean="0"/>
              <a:t>They are </a:t>
            </a:r>
            <a:r>
              <a:rPr lang="de-DE" b="0" u="sng" dirty="0" smtClean="0"/>
              <a:t>not</a:t>
            </a:r>
            <a:r>
              <a:rPr lang="de-DE" b="0" dirty="0" smtClean="0"/>
              <a:t> basing their assessment on the quality of the writing.</a:t>
            </a:r>
          </a:p>
          <a:p>
            <a:endParaRPr lang="de-DE" b="0" dirty="0"/>
          </a:p>
          <a:p>
            <a:pPr lvl="2">
              <a:buClrTx/>
            </a:pPr>
            <a:r>
              <a:rPr lang="en-GB" dirty="0"/>
              <a:t>Significant step towards a key disciplinary </a:t>
            </a:r>
            <a:r>
              <a:rPr lang="en-GB" dirty="0" smtClean="0"/>
              <a:t>goal?</a:t>
            </a:r>
            <a:endParaRPr lang="en-GB" dirty="0"/>
          </a:p>
          <a:p>
            <a:pPr lvl="2">
              <a:buClrTx/>
            </a:pPr>
            <a:r>
              <a:rPr lang="en-US" dirty="0"/>
              <a:t>Clear impact in the field… and </a:t>
            </a:r>
            <a:r>
              <a:rPr lang="en-US" dirty="0" smtClean="0"/>
              <a:t>beyond?</a:t>
            </a:r>
            <a:endParaRPr lang="en-US" dirty="0"/>
          </a:p>
          <a:p>
            <a:pPr lvl="2">
              <a:buClrTx/>
            </a:pPr>
            <a:r>
              <a:rPr lang="en-US" dirty="0"/>
              <a:t>Provides new </a:t>
            </a:r>
            <a:r>
              <a:rPr lang="en-US" dirty="0" smtClean="0"/>
              <a:t>and important directions </a:t>
            </a:r>
            <a:r>
              <a:rPr lang="en-US" dirty="0"/>
              <a:t>for </a:t>
            </a:r>
            <a:r>
              <a:rPr lang="en-US" dirty="0" smtClean="0"/>
              <a:t>research?</a:t>
            </a:r>
            <a:endParaRPr lang="en-US" dirty="0"/>
          </a:p>
          <a:p>
            <a:pPr lvl="2">
              <a:buClrTx/>
            </a:pPr>
            <a:r>
              <a:rPr lang="en-US" dirty="0" smtClean="0"/>
              <a:t>Addressing a question that is broadly </a:t>
            </a:r>
            <a:r>
              <a:rPr lang="en-US" dirty="0"/>
              <a:t>interesting for the journal's </a:t>
            </a:r>
            <a:r>
              <a:rPr lang="en-US" dirty="0" smtClean="0"/>
              <a:t>readership?</a:t>
            </a:r>
            <a:endParaRPr lang="en-US" dirty="0"/>
          </a:p>
          <a:p>
            <a:pPr lvl="2">
              <a:buClrTx/>
            </a:pPr>
            <a:r>
              <a:rPr lang="en-US" dirty="0"/>
              <a:t>Novelty/elegance; </a:t>
            </a:r>
            <a:r>
              <a:rPr lang="en-US" dirty="0" smtClean="0"/>
              <a:t>the ‘cleverness’ factor?</a:t>
            </a:r>
          </a:p>
          <a:p>
            <a:pPr lvl="2"/>
            <a:endParaRPr lang="en-US" dirty="0"/>
          </a:p>
          <a:p>
            <a:pPr marL="0" lvl="2" indent="0">
              <a:buNone/>
            </a:pPr>
            <a:r>
              <a:rPr lang="en-GB" dirty="0" smtClean="0"/>
              <a:t>The judgement about which papers are reporting results that are in principle suitable for publication in </a:t>
            </a:r>
            <a:r>
              <a:rPr lang="en-GB" i="1" dirty="0" smtClean="0"/>
              <a:t>Nature</a:t>
            </a:r>
            <a:r>
              <a:rPr lang="en-GB" dirty="0" smtClean="0"/>
              <a:t> is made by </a:t>
            </a:r>
            <a:r>
              <a:rPr lang="en-GB" i="1" dirty="0" smtClean="0"/>
              <a:t>Nature</a:t>
            </a:r>
            <a:r>
              <a:rPr lang="en-GB" dirty="0"/>
              <a:t>'s editors, not its referees. </a:t>
            </a:r>
            <a:endParaRPr lang="en-GB" dirty="0" smtClean="0"/>
          </a:p>
          <a:p>
            <a:pPr marL="0" lvl="2" indent="0">
              <a:buNone/>
            </a:pPr>
            <a:endParaRPr lang="en-GB" dirty="0"/>
          </a:p>
          <a:p>
            <a:pPr marL="0" lvl="2" indent="0">
              <a:buNone/>
            </a:pPr>
            <a:r>
              <a:rPr lang="en-GB" b="1" dirty="0" smtClean="0">
                <a:solidFill>
                  <a:srgbClr val="ED1C24"/>
                </a:solidFill>
              </a:rPr>
              <a:t>Only </a:t>
            </a:r>
            <a:r>
              <a:rPr lang="en-GB" b="1" dirty="0">
                <a:solidFill>
                  <a:srgbClr val="ED1C24"/>
                </a:solidFill>
              </a:rPr>
              <a:t>~20% of submitted papers are sent out for peer </a:t>
            </a:r>
            <a:r>
              <a:rPr lang="en-GB" b="1" dirty="0" smtClean="0">
                <a:solidFill>
                  <a:srgbClr val="ED1C24"/>
                </a:solidFill>
              </a:rPr>
              <a:t>review</a:t>
            </a:r>
            <a:endParaRPr lang="en-GB" b="1" dirty="0">
              <a:solidFill>
                <a:srgbClr val="ED1C24"/>
              </a:solidFill>
            </a:endParaRPr>
          </a:p>
        </p:txBody>
      </p:sp>
      <p:sp>
        <p:nvSpPr>
          <p:cNvPr id="5" name="Title 4"/>
          <p:cNvSpPr>
            <a:spLocks noGrp="1"/>
          </p:cNvSpPr>
          <p:nvPr>
            <p:ph type="title"/>
          </p:nvPr>
        </p:nvSpPr>
        <p:spPr>
          <a:xfrm>
            <a:off x="825500" y="538163"/>
            <a:ext cx="8239126" cy="400110"/>
          </a:xfrm>
        </p:spPr>
        <p:txBody>
          <a:bodyPr/>
          <a:lstStyle/>
          <a:p>
            <a:r>
              <a:rPr lang="en-GB" dirty="0" smtClean="0"/>
              <a:t>Editorial Selection Criteria</a:t>
            </a:r>
            <a:endParaRPr lang="en-GB" dirty="0"/>
          </a:p>
        </p:txBody>
      </p:sp>
    </p:spTree>
    <p:extLst>
      <p:ext uri="{BB962C8B-B14F-4D97-AF65-F5344CB8AC3E}">
        <p14:creationId xmlns:p14="http://schemas.microsoft.com/office/powerpoint/2010/main" val="1054547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4924425"/>
          </a:xfrm>
        </p:spPr>
        <p:txBody>
          <a:bodyPr/>
          <a:lstStyle/>
          <a:p>
            <a:pPr marL="0" lvl="2" indent="0">
              <a:buNone/>
            </a:pPr>
            <a:r>
              <a:rPr lang="en-GB" dirty="0"/>
              <a:t>For the initial submission, papers may be submitted in any reasonable </a:t>
            </a:r>
            <a:r>
              <a:rPr lang="en-GB" dirty="0" smtClean="0"/>
              <a:t>format and of reasonable length. </a:t>
            </a:r>
          </a:p>
          <a:p>
            <a:pPr marL="0" lvl="2" indent="0">
              <a:buNone/>
            </a:pPr>
            <a:r>
              <a:rPr lang="en-GB" dirty="0" smtClean="0"/>
              <a:t>Detailed guidance on </a:t>
            </a:r>
            <a:r>
              <a:rPr lang="en-GB" i="1" dirty="0" smtClean="0"/>
              <a:t>Nature</a:t>
            </a:r>
            <a:r>
              <a:rPr lang="en-GB" dirty="0" smtClean="0"/>
              <a:t> style and format will be given later in the process, for those papers that are moving towards acceptance and publication.</a:t>
            </a:r>
          </a:p>
          <a:p>
            <a:pPr marL="0" lvl="2" indent="0">
              <a:buNone/>
            </a:pPr>
            <a:endParaRPr lang="en-GB" b="1" i="1" dirty="0"/>
          </a:p>
          <a:p>
            <a:pPr marL="0" lvl="2" indent="0">
              <a:buNone/>
            </a:pPr>
            <a:r>
              <a:rPr lang="en-GB" b="1" dirty="0" smtClean="0">
                <a:solidFill>
                  <a:srgbClr val="ED1C24"/>
                </a:solidFill>
              </a:rPr>
              <a:t>Article </a:t>
            </a:r>
            <a:r>
              <a:rPr lang="en-GB" b="1" i="1" dirty="0" smtClean="0">
                <a:solidFill>
                  <a:srgbClr val="ED1C24"/>
                </a:solidFill>
              </a:rPr>
              <a:t>versus </a:t>
            </a:r>
            <a:r>
              <a:rPr lang="en-GB" b="1" dirty="0" smtClean="0">
                <a:solidFill>
                  <a:srgbClr val="ED1C24"/>
                </a:solidFill>
              </a:rPr>
              <a:t>Letter?</a:t>
            </a:r>
          </a:p>
          <a:p>
            <a:pPr marL="0" lvl="2" indent="0">
              <a:buNone/>
            </a:pPr>
            <a:r>
              <a:rPr lang="en-GB" dirty="0"/>
              <a:t>Most </a:t>
            </a:r>
            <a:r>
              <a:rPr lang="en-GB" i="1" dirty="0"/>
              <a:t>Nature</a:t>
            </a:r>
            <a:r>
              <a:rPr lang="en-GB" dirty="0"/>
              <a:t> papers are published in the shorter Letter category – the editorial criteria for Articles are much more stringent.</a:t>
            </a:r>
          </a:p>
          <a:p>
            <a:pPr marL="0" lvl="2" indent="0">
              <a:buNone/>
            </a:pPr>
            <a:r>
              <a:rPr lang="en-GB" dirty="0"/>
              <a:t>Article vs. Letter is ultimately an editorial decision. We may upgrade or downgrade a submission based on:</a:t>
            </a:r>
          </a:p>
          <a:p>
            <a:pPr lvl="2">
              <a:buClrTx/>
            </a:pPr>
            <a:r>
              <a:rPr lang="en-GB" dirty="0"/>
              <a:t>Significance of the study in the field</a:t>
            </a:r>
          </a:p>
          <a:p>
            <a:pPr lvl="2">
              <a:buClrTx/>
            </a:pPr>
            <a:r>
              <a:rPr lang="en-GB" dirty="0"/>
              <a:t>Potential breadth of impact</a:t>
            </a:r>
          </a:p>
          <a:p>
            <a:pPr lvl="2">
              <a:buClrTx/>
            </a:pPr>
            <a:r>
              <a:rPr lang="en-GB" dirty="0"/>
              <a:t>Completion</a:t>
            </a:r>
          </a:p>
          <a:p>
            <a:pPr marL="0" lvl="2" indent="0">
              <a:buNone/>
            </a:pPr>
            <a:r>
              <a:rPr lang="en-GB" dirty="0"/>
              <a:t>Ultimately papers are given the length they need (regardless of category)</a:t>
            </a:r>
          </a:p>
          <a:p>
            <a:pPr lvl="2"/>
            <a:endParaRPr lang="en-GB" dirty="0"/>
          </a:p>
        </p:txBody>
      </p:sp>
      <p:sp>
        <p:nvSpPr>
          <p:cNvPr id="2" name="Title 1"/>
          <p:cNvSpPr>
            <a:spLocks noGrp="1"/>
          </p:cNvSpPr>
          <p:nvPr>
            <p:ph type="title"/>
          </p:nvPr>
        </p:nvSpPr>
        <p:spPr>
          <a:xfrm>
            <a:off x="825500" y="538163"/>
            <a:ext cx="8239126" cy="400110"/>
          </a:xfrm>
        </p:spPr>
        <p:txBody>
          <a:bodyPr/>
          <a:lstStyle/>
          <a:p>
            <a:r>
              <a:rPr lang="en-GB" dirty="0" smtClean="0"/>
              <a:t>Style and Format</a:t>
            </a:r>
            <a:endParaRPr lang="en-GB" dirty="0"/>
          </a:p>
        </p:txBody>
      </p:sp>
    </p:spTree>
    <p:extLst>
      <p:ext uri="{BB962C8B-B14F-4D97-AF65-F5344CB8AC3E}">
        <p14:creationId xmlns:p14="http://schemas.microsoft.com/office/powerpoint/2010/main" val="4076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Agenda table</a:t>
            </a:r>
          </a:p>
        </p:txBody>
      </p:sp>
      <p:graphicFrame>
        <p:nvGraphicFramePr>
          <p:cNvPr id="5" name="Table 4"/>
          <p:cNvGraphicFramePr>
            <a:graphicFrameLocks noGrp="1"/>
          </p:cNvGraphicFramePr>
          <p:nvPr>
            <p:extLst>
              <p:ext uri="{D42A27DB-BD31-4B8C-83A1-F6EECF244321}">
                <p14:modId xmlns:p14="http://schemas.microsoft.com/office/powerpoint/2010/main" val="694701396"/>
              </p:ext>
            </p:extLst>
          </p:nvPr>
        </p:nvGraphicFramePr>
        <p:xfrm>
          <a:off x="824400" y="1436400"/>
          <a:ext cx="8240400" cy="1975625"/>
        </p:xfrm>
        <a:graphic>
          <a:graphicData uri="http://schemas.openxmlformats.org/drawingml/2006/table">
            <a:tbl>
              <a:tblPr firstRow="1" bandRow="1">
                <a:tableStyleId>{5C22544A-7EE6-4342-B048-85BDC9FD1C3A}</a:tableStyleId>
              </a:tblPr>
              <a:tblGrid>
                <a:gridCol w="539803">
                  <a:extLst>
                    <a:ext uri="{9D8B030D-6E8A-4147-A177-3AD203B41FA5}">
                      <a16:colId xmlns:a16="http://schemas.microsoft.com/office/drawing/2014/main" xmlns="" val="20000"/>
                    </a:ext>
                  </a:extLst>
                </a:gridCol>
                <a:gridCol w="7700597">
                  <a:extLst>
                    <a:ext uri="{9D8B030D-6E8A-4147-A177-3AD203B41FA5}">
                      <a16:colId xmlns:a16="http://schemas.microsoft.com/office/drawing/2014/main" xmlns="" val="20001"/>
                    </a:ext>
                  </a:extLst>
                </a:gridCol>
              </a:tblGrid>
              <a:tr h="395125">
                <a:tc>
                  <a:txBody>
                    <a:bodyPr/>
                    <a:lstStyle/>
                    <a:p>
                      <a:pPr algn="l"/>
                      <a:r>
                        <a:rPr lang="en-GB" sz="1800" b="0" dirty="0">
                          <a:solidFill>
                            <a:schemeClr val="bg1"/>
                          </a:solidFill>
                          <a:latin typeface="+mj-lt"/>
                        </a:rPr>
                        <a:t>1</a:t>
                      </a:r>
                    </a:p>
                  </a:txBody>
                  <a:tcPr marL="108000" marR="108000" marT="54000" marB="54000" anchor="ctr" anchorCtr="1">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3"/>
                    </a:solidFill>
                  </a:tcPr>
                </a:tc>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A Brief History of </a:t>
                      </a:r>
                      <a:r>
                        <a:rPr lang="en-US" sz="1400" b="0" i="1" kern="1200" dirty="0" smtClean="0">
                          <a:solidFill>
                            <a:schemeClr val="tx1"/>
                          </a:solidFill>
                          <a:latin typeface="+mn-lt"/>
                          <a:ea typeface="+mn-ea"/>
                          <a:cs typeface="+mn-cs"/>
                        </a:rPr>
                        <a:t>Nature</a:t>
                      </a:r>
                      <a:endParaRPr lang="en-US" sz="1400" b="0" kern="1200" dirty="0">
                        <a:solidFill>
                          <a:schemeClr val="tx1"/>
                        </a:solidFill>
                        <a:latin typeface="+mn-lt"/>
                        <a:ea typeface="+mn-ea"/>
                        <a:cs typeface="+mn-cs"/>
                      </a:endParaRPr>
                    </a:p>
                  </a:txBody>
                  <a:tcPr marL="108000" marR="108000" marT="54000" marB="54000" anchor="ctr">
                    <a:lnL w="3810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D1D3D4"/>
                    </a:solidFill>
                  </a:tcPr>
                </a:tc>
                <a:extLst>
                  <a:ext uri="{0D108BD9-81ED-4DB2-BD59-A6C34878D82A}">
                    <a16:rowId xmlns:a16="http://schemas.microsoft.com/office/drawing/2014/main" xmlns="" val="10000"/>
                  </a:ext>
                </a:extLst>
              </a:tr>
              <a:tr h="395125">
                <a:tc>
                  <a:txBody>
                    <a:bodyPr/>
                    <a:lstStyle/>
                    <a:p>
                      <a:pPr algn="l"/>
                      <a:r>
                        <a:rPr lang="en-GB" sz="1800" b="0" dirty="0">
                          <a:solidFill>
                            <a:schemeClr val="bg1"/>
                          </a:solidFill>
                          <a:latin typeface="+mj-lt"/>
                        </a:rPr>
                        <a:t>2</a:t>
                      </a:r>
                    </a:p>
                  </a:txBody>
                  <a:tcPr marL="108000" marR="108000" marT="54000" marB="54000" anchor="ctr" anchorCtr="1">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Meet</a:t>
                      </a:r>
                      <a:r>
                        <a:rPr lang="en-US" sz="1400" b="0" kern="1200" baseline="0" dirty="0" smtClean="0">
                          <a:solidFill>
                            <a:schemeClr val="tx1"/>
                          </a:solidFill>
                          <a:latin typeface="+mn-lt"/>
                          <a:ea typeface="+mn-ea"/>
                          <a:cs typeface="+mn-cs"/>
                        </a:rPr>
                        <a:t> t</a:t>
                      </a:r>
                      <a:r>
                        <a:rPr lang="en-US" sz="1400" b="0" kern="1200" dirty="0" smtClean="0">
                          <a:solidFill>
                            <a:schemeClr val="tx1"/>
                          </a:solidFill>
                          <a:latin typeface="+mn-lt"/>
                          <a:ea typeface="+mn-ea"/>
                          <a:cs typeface="+mn-cs"/>
                        </a:rPr>
                        <a:t>he Editors</a:t>
                      </a:r>
                      <a:endParaRPr lang="en-US" sz="1400" b="0" kern="1200" dirty="0">
                        <a:solidFill>
                          <a:schemeClr val="tx1"/>
                        </a:solidFill>
                        <a:latin typeface="+mn-lt"/>
                        <a:ea typeface="+mn-ea"/>
                        <a:cs typeface="+mn-cs"/>
                      </a:endParaRPr>
                    </a:p>
                  </a:txBody>
                  <a:tcPr marL="108000" marR="108000" marT="54000" marB="54000" anchor="ct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xmlns="" val="10001"/>
                  </a:ext>
                </a:extLst>
              </a:tr>
              <a:tr h="395125">
                <a:tc>
                  <a:txBody>
                    <a:bodyPr/>
                    <a:lstStyle/>
                    <a:p>
                      <a:pPr algn="l"/>
                      <a:r>
                        <a:rPr lang="en-GB" sz="1800" b="0" dirty="0">
                          <a:solidFill>
                            <a:schemeClr val="bg1"/>
                          </a:solidFill>
                          <a:latin typeface="+mj-lt"/>
                        </a:rPr>
                        <a:t>3</a:t>
                      </a:r>
                    </a:p>
                  </a:txBody>
                  <a:tcPr marL="108000" marR="108000" marT="54000" marB="54000" anchor="ctr" anchorCtr="1">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The Editorial Process</a:t>
                      </a:r>
                      <a:endParaRPr lang="en-US" sz="1400" b="0" kern="1200" dirty="0">
                        <a:solidFill>
                          <a:schemeClr val="tx1"/>
                        </a:solidFill>
                        <a:latin typeface="+mn-lt"/>
                        <a:ea typeface="+mn-ea"/>
                        <a:cs typeface="+mn-cs"/>
                      </a:endParaRPr>
                    </a:p>
                  </a:txBody>
                  <a:tcPr marL="108000" marR="108000" marT="54000" marB="54000" anchor="ct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1D3D4"/>
                    </a:solidFill>
                  </a:tcPr>
                </a:tc>
                <a:extLst>
                  <a:ext uri="{0D108BD9-81ED-4DB2-BD59-A6C34878D82A}">
                    <a16:rowId xmlns:a16="http://schemas.microsoft.com/office/drawing/2014/main" xmlns="" val="10002"/>
                  </a:ext>
                </a:extLst>
              </a:tr>
              <a:tr h="395125">
                <a:tc>
                  <a:txBody>
                    <a:bodyPr/>
                    <a:lstStyle/>
                    <a:p>
                      <a:pPr algn="l"/>
                      <a:r>
                        <a:rPr lang="en-GB" sz="1800" b="0" dirty="0">
                          <a:solidFill>
                            <a:schemeClr val="bg1"/>
                          </a:solidFill>
                          <a:latin typeface="+mj-lt"/>
                        </a:rPr>
                        <a:t>4</a:t>
                      </a:r>
                    </a:p>
                  </a:txBody>
                  <a:tcPr marL="108000" marR="108000" marT="54000" marB="54000" anchor="ctr" anchorCtr="1">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Appeals, Transfers, and Author/Referee Services</a:t>
                      </a:r>
                      <a:endParaRPr lang="en-US" sz="1400" b="0" kern="1200" dirty="0">
                        <a:solidFill>
                          <a:schemeClr val="tx1"/>
                        </a:solidFill>
                        <a:latin typeface="+mn-lt"/>
                        <a:ea typeface="+mn-ea"/>
                        <a:cs typeface="+mn-cs"/>
                      </a:endParaRPr>
                    </a:p>
                  </a:txBody>
                  <a:tcPr marL="108000" marR="108000" marT="54000" marB="54000" anchor="ct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xmlns="" val="10003"/>
                  </a:ext>
                </a:extLst>
              </a:tr>
              <a:tr h="395125">
                <a:tc>
                  <a:txBody>
                    <a:bodyPr/>
                    <a:lstStyle/>
                    <a:p>
                      <a:pPr algn="l"/>
                      <a:r>
                        <a:rPr lang="en-GB" sz="1800" b="0" dirty="0">
                          <a:solidFill>
                            <a:schemeClr val="bg1"/>
                          </a:solidFill>
                          <a:latin typeface="+mj-lt"/>
                        </a:rPr>
                        <a:t>5</a:t>
                      </a:r>
                    </a:p>
                  </a:txBody>
                  <a:tcPr marL="108000" marR="108000" marT="54000" marB="54000" anchor="ctr" anchorCtr="1">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Writing</a:t>
                      </a:r>
                      <a:r>
                        <a:rPr lang="en-US" sz="1400" b="0" kern="1200" baseline="0" dirty="0" smtClean="0">
                          <a:solidFill>
                            <a:schemeClr val="tx1"/>
                          </a:solidFill>
                          <a:latin typeface="+mn-lt"/>
                          <a:ea typeface="+mn-ea"/>
                          <a:cs typeface="+mn-cs"/>
                        </a:rPr>
                        <a:t> for Impact</a:t>
                      </a:r>
                      <a:endParaRPr lang="en-US" sz="1400" b="0" kern="1200" dirty="0">
                        <a:solidFill>
                          <a:schemeClr val="tx1"/>
                        </a:solidFill>
                        <a:latin typeface="+mn-lt"/>
                        <a:ea typeface="+mn-ea"/>
                        <a:cs typeface="+mn-cs"/>
                      </a:endParaRPr>
                    </a:p>
                  </a:txBody>
                  <a:tcPr marL="108000" marR="108000" marT="54000" marB="54000" anchor="ct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1D3D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09771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a:t>
            </a:r>
            <a:endParaRPr lang="en-GB" dirty="0"/>
          </a:p>
        </p:txBody>
      </p:sp>
      <p:sp>
        <p:nvSpPr>
          <p:cNvPr id="5" name="Text Placeholder 4"/>
          <p:cNvSpPr>
            <a:spLocks noGrp="1"/>
          </p:cNvSpPr>
          <p:nvPr>
            <p:ph type="body" sz="quarter" idx="10"/>
          </p:nvPr>
        </p:nvSpPr>
        <p:spPr>
          <a:xfrm>
            <a:off x="825500" y="1225485"/>
            <a:ext cx="7416000" cy="3167021"/>
          </a:xfrm>
        </p:spPr>
        <p:txBody>
          <a:bodyPr/>
          <a:lstStyle/>
          <a:p>
            <a:pPr>
              <a:lnSpc>
                <a:spcPct val="90000"/>
              </a:lnSpc>
            </a:pPr>
            <a:r>
              <a:rPr lang="en-US" altLang="ja-JP" sz="3200" dirty="0">
                <a:solidFill>
                  <a:srgbClr val="ED1C24"/>
                </a:solidFill>
              </a:rPr>
              <a:t>Manuscripts are evaluated based on their </a:t>
            </a:r>
            <a:r>
              <a:rPr lang="en-US" altLang="ja-JP" sz="3200" dirty="0" smtClean="0">
                <a:solidFill>
                  <a:srgbClr val="ED1C24"/>
                </a:solidFill>
              </a:rPr>
              <a:t>content, </a:t>
            </a:r>
            <a:r>
              <a:rPr lang="en-US" altLang="ja-JP" sz="3200" u="sng" dirty="0" smtClean="0">
                <a:solidFill>
                  <a:srgbClr val="ED1C24"/>
                </a:solidFill>
              </a:rPr>
              <a:t>not</a:t>
            </a:r>
            <a:r>
              <a:rPr lang="en-US" altLang="ja-JP" sz="3200" dirty="0" smtClean="0">
                <a:solidFill>
                  <a:srgbClr val="ED1C24"/>
                </a:solidFill>
              </a:rPr>
              <a:t> </a:t>
            </a:r>
            <a:r>
              <a:rPr lang="en-US" altLang="ja-JP" sz="3200" dirty="0">
                <a:solidFill>
                  <a:srgbClr val="ED1C24"/>
                </a:solidFill>
              </a:rPr>
              <a:t>on the cover letter, looks, or proficiency in English…</a:t>
            </a:r>
          </a:p>
          <a:p>
            <a:pPr>
              <a:lnSpc>
                <a:spcPct val="90000"/>
              </a:lnSpc>
            </a:pPr>
            <a:endParaRPr lang="en-US" altLang="ja-JP" sz="3200" dirty="0">
              <a:solidFill>
                <a:srgbClr val="ED1C24"/>
              </a:solidFill>
            </a:endParaRPr>
          </a:p>
          <a:p>
            <a:pPr>
              <a:lnSpc>
                <a:spcPct val="90000"/>
              </a:lnSpc>
            </a:pPr>
            <a:r>
              <a:rPr lang="en-GB" sz="3200" dirty="0">
                <a:solidFill>
                  <a:srgbClr val="ED1C24"/>
                </a:solidFill>
              </a:rPr>
              <a:t>…but be considerate of the editors’ and reviewers’ time</a:t>
            </a:r>
          </a:p>
          <a:p>
            <a:endParaRPr lang="en-GB" dirty="0"/>
          </a:p>
        </p:txBody>
      </p:sp>
    </p:spTree>
    <p:extLst>
      <p:ext uri="{BB962C8B-B14F-4D97-AF65-F5344CB8AC3E}">
        <p14:creationId xmlns:p14="http://schemas.microsoft.com/office/powerpoint/2010/main" val="410752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4093428"/>
          </a:xfrm>
        </p:spPr>
        <p:txBody>
          <a:bodyPr/>
          <a:lstStyle/>
          <a:p>
            <a:pPr marL="0" lvl="2" indent="0">
              <a:buNone/>
            </a:pPr>
            <a:r>
              <a:rPr lang="en-GB" dirty="0"/>
              <a:t>We use experts from around the world and continually add new reviewers to our databases </a:t>
            </a:r>
          </a:p>
          <a:p>
            <a:pPr lvl="2">
              <a:buClrTx/>
            </a:pPr>
            <a:r>
              <a:rPr lang="en-GB" dirty="0" smtClean="0"/>
              <a:t>&gt;</a:t>
            </a:r>
            <a:r>
              <a:rPr lang="en-GB" dirty="0"/>
              <a:t>19,000 reviewers used for the </a:t>
            </a:r>
            <a:r>
              <a:rPr lang="en-GB" i="1" dirty="0"/>
              <a:t>Nature </a:t>
            </a:r>
            <a:r>
              <a:rPr lang="en-GB" dirty="0"/>
              <a:t>journals in </a:t>
            </a:r>
            <a:r>
              <a:rPr lang="en-GB" dirty="0" smtClean="0"/>
              <a:t>2011</a:t>
            </a:r>
          </a:p>
          <a:p>
            <a:pPr lvl="2">
              <a:buClrTx/>
            </a:pPr>
            <a:r>
              <a:rPr lang="en-GB" dirty="0" smtClean="0"/>
              <a:t>~2,500 </a:t>
            </a:r>
            <a:r>
              <a:rPr lang="en-GB" dirty="0"/>
              <a:t>reviewers refereed 3 or more manuscripts across the </a:t>
            </a:r>
            <a:r>
              <a:rPr lang="en-GB" i="1" dirty="0"/>
              <a:t>Nature</a:t>
            </a:r>
            <a:r>
              <a:rPr lang="en-GB" dirty="0"/>
              <a:t> journals in </a:t>
            </a:r>
            <a:r>
              <a:rPr lang="en-GB" dirty="0" smtClean="0"/>
              <a:t>2011</a:t>
            </a:r>
            <a:endParaRPr lang="en-GB" dirty="0"/>
          </a:p>
          <a:p>
            <a:pPr marL="0" lvl="2" indent="0">
              <a:buNone/>
            </a:pPr>
            <a:endParaRPr lang="en-GB" dirty="0" smtClean="0"/>
          </a:p>
          <a:p>
            <a:pPr marL="0" lvl="2" indent="0">
              <a:buNone/>
            </a:pPr>
            <a:r>
              <a:rPr lang="en-GB" dirty="0" smtClean="0"/>
              <a:t>Usually </a:t>
            </a:r>
            <a:r>
              <a:rPr lang="en-GB" dirty="0"/>
              <a:t>2 or 3 referees selected per paper on the basis </a:t>
            </a:r>
            <a:r>
              <a:rPr lang="en-GB" dirty="0" smtClean="0"/>
              <a:t>of:</a:t>
            </a:r>
          </a:p>
          <a:p>
            <a:pPr lvl="2">
              <a:buClrTx/>
            </a:pPr>
            <a:r>
              <a:rPr lang="en-GB" dirty="0" smtClean="0"/>
              <a:t>technical expertise</a:t>
            </a:r>
          </a:p>
          <a:p>
            <a:pPr lvl="2">
              <a:buClrTx/>
            </a:pPr>
            <a:r>
              <a:rPr lang="en-GB" dirty="0" smtClean="0"/>
              <a:t>breadth </a:t>
            </a:r>
            <a:r>
              <a:rPr lang="en-GB" dirty="0"/>
              <a:t>of </a:t>
            </a:r>
            <a:r>
              <a:rPr lang="en-GB" dirty="0" smtClean="0"/>
              <a:t>knowledge</a:t>
            </a:r>
          </a:p>
          <a:p>
            <a:pPr lvl="2">
              <a:buClrTx/>
            </a:pPr>
            <a:r>
              <a:rPr lang="en-GB" dirty="0" smtClean="0"/>
              <a:t>Fairness</a:t>
            </a:r>
            <a:endParaRPr lang="en-GB" dirty="0"/>
          </a:p>
          <a:p>
            <a:pPr lvl="2">
              <a:buClrTx/>
            </a:pPr>
            <a:r>
              <a:rPr lang="en-GB" dirty="0" smtClean="0"/>
              <a:t>Timeliness</a:t>
            </a:r>
            <a:endParaRPr lang="en-GB" dirty="0"/>
          </a:p>
          <a:p>
            <a:pPr lvl="2">
              <a:buClrTx/>
            </a:pPr>
            <a:r>
              <a:rPr lang="en-GB" dirty="0" smtClean="0"/>
              <a:t>usefulness </a:t>
            </a:r>
            <a:r>
              <a:rPr lang="en-GB" dirty="0"/>
              <a:t>of reviews to editors and authors</a:t>
            </a:r>
          </a:p>
          <a:p>
            <a:pPr lvl="3"/>
            <a:endParaRPr lang="en-GB" dirty="0" smtClean="0"/>
          </a:p>
        </p:txBody>
      </p:sp>
      <p:sp>
        <p:nvSpPr>
          <p:cNvPr id="2" name="Title 1"/>
          <p:cNvSpPr>
            <a:spLocks noGrp="1"/>
          </p:cNvSpPr>
          <p:nvPr>
            <p:ph type="title"/>
          </p:nvPr>
        </p:nvSpPr>
        <p:spPr>
          <a:xfrm>
            <a:off x="825500" y="538163"/>
            <a:ext cx="8239126" cy="400110"/>
          </a:xfrm>
        </p:spPr>
        <p:txBody>
          <a:bodyPr/>
          <a:lstStyle/>
          <a:p>
            <a:r>
              <a:rPr lang="en-GB" dirty="0" smtClean="0"/>
              <a:t>Peer Review</a:t>
            </a:r>
            <a:endParaRPr lang="en-GB" dirty="0"/>
          </a:p>
        </p:txBody>
      </p:sp>
    </p:spTree>
    <p:extLst>
      <p:ext uri="{BB962C8B-B14F-4D97-AF65-F5344CB8AC3E}">
        <p14:creationId xmlns:p14="http://schemas.microsoft.com/office/powerpoint/2010/main" val="2785901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3816429"/>
          </a:xfrm>
        </p:spPr>
        <p:txBody>
          <a:bodyPr/>
          <a:lstStyle/>
          <a:p>
            <a:pPr marL="0" lvl="2" indent="0">
              <a:buClrTx/>
              <a:buNone/>
            </a:pPr>
            <a:r>
              <a:rPr lang="en-GB" b="1" dirty="0">
                <a:solidFill>
                  <a:srgbClr val="ED1C24"/>
                </a:solidFill>
              </a:rPr>
              <a:t>Technical </a:t>
            </a:r>
            <a:r>
              <a:rPr lang="en-GB" b="1" dirty="0" smtClean="0">
                <a:solidFill>
                  <a:srgbClr val="ED1C24"/>
                </a:solidFill>
              </a:rPr>
              <a:t>assessment:</a:t>
            </a:r>
          </a:p>
          <a:p>
            <a:pPr lvl="2">
              <a:buClrTx/>
            </a:pPr>
            <a:r>
              <a:rPr lang="en-GB" dirty="0" smtClean="0"/>
              <a:t>General </a:t>
            </a:r>
            <a:r>
              <a:rPr lang="en-GB" dirty="0"/>
              <a:t>quality of the </a:t>
            </a:r>
            <a:r>
              <a:rPr lang="en-GB" dirty="0" smtClean="0"/>
              <a:t>data</a:t>
            </a:r>
          </a:p>
          <a:p>
            <a:pPr lvl="2">
              <a:buClrTx/>
            </a:pPr>
            <a:r>
              <a:rPr lang="en-GB" dirty="0" smtClean="0"/>
              <a:t>Controls</a:t>
            </a:r>
            <a:endParaRPr lang="en-GB" dirty="0"/>
          </a:p>
          <a:p>
            <a:pPr lvl="2">
              <a:buClrTx/>
            </a:pPr>
            <a:r>
              <a:rPr lang="en-GB" dirty="0" smtClean="0"/>
              <a:t>Standards </a:t>
            </a:r>
            <a:r>
              <a:rPr lang="en-GB" dirty="0"/>
              <a:t>in the </a:t>
            </a:r>
            <a:r>
              <a:rPr lang="en-GB" dirty="0" smtClean="0"/>
              <a:t>field</a:t>
            </a:r>
          </a:p>
          <a:p>
            <a:pPr lvl="2">
              <a:buClrTx/>
            </a:pPr>
            <a:r>
              <a:rPr lang="en-GB" dirty="0" smtClean="0"/>
              <a:t>Experimental </a:t>
            </a:r>
            <a:r>
              <a:rPr lang="en-GB" dirty="0"/>
              <a:t>support for conclusions</a:t>
            </a:r>
          </a:p>
          <a:p>
            <a:pPr lvl="3">
              <a:buClrTx/>
            </a:pPr>
            <a:endParaRPr lang="en-GB" b="1" dirty="0" smtClean="0"/>
          </a:p>
          <a:p>
            <a:pPr marL="0" lvl="2" indent="0">
              <a:buClrTx/>
              <a:buNone/>
            </a:pPr>
            <a:r>
              <a:rPr lang="en-GB" b="1" dirty="0">
                <a:solidFill>
                  <a:srgbClr val="ED1C24"/>
                </a:solidFill>
              </a:rPr>
              <a:t>Subjective </a:t>
            </a:r>
            <a:r>
              <a:rPr lang="en-GB" b="1" dirty="0" smtClean="0">
                <a:solidFill>
                  <a:srgbClr val="ED1C24"/>
                </a:solidFill>
              </a:rPr>
              <a:t>assessment:</a:t>
            </a:r>
          </a:p>
          <a:p>
            <a:pPr lvl="2">
              <a:buClrTx/>
            </a:pPr>
            <a:r>
              <a:rPr lang="en-GB" dirty="0" smtClean="0"/>
              <a:t>Extent </a:t>
            </a:r>
            <a:r>
              <a:rPr lang="en-GB" dirty="0"/>
              <a:t>of (conceptual) </a:t>
            </a:r>
            <a:r>
              <a:rPr lang="en-GB" dirty="0" smtClean="0"/>
              <a:t>advance</a:t>
            </a:r>
          </a:p>
          <a:p>
            <a:pPr lvl="2">
              <a:buClrTx/>
            </a:pPr>
            <a:r>
              <a:rPr lang="en-GB" dirty="0" smtClean="0"/>
              <a:t>Likely </a:t>
            </a:r>
            <a:r>
              <a:rPr lang="en-GB" dirty="0"/>
              <a:t>impact on the field</a:t>
            </a:r>
          </a:p>
          <a:p>
            <a:pPr lvl="3"/>
            <a:endParaRPr lang="en-GB" dirty="0" smtClean="0"/>
          </a:p>
          <a:p>
            <a:pPr lvl="3"/>
            <a:endParaRPr lang="en-GB" dirty="0" smtClean="0"/>
          </a:p>
        </p:txBody>
      </p:sp>
      <p:sp>
        <p:nvSpPr>
          <p:cNvPr id="2" name="Title 1"/>
          <p:cNvSpPr>
            <a:spLocks noGrp="1"/>
          </p:cNvSpPr>
          <p:nvPr>
            <p:ph type="title"/>
          </p:nvPr>
        </p:nvSpPr>
        <p:spPr>
          <a:xfrm>
            <a:off x="825500" y="538163"/>
            <a:ext cx="8239126" cy="400110"/>
          </a:xfrm>
        </p:spPr>
        <p:txBody>
          <a:bodyPr/>
          <a:lstStyle/>
          <a:p>
            <a:r>
              <a:rPr lang="en-GB" dirty="0" smtClean="0"/>
              <a:t>Reviewer Assessment</a:t>
            </a:r>
            <a:endParaRPr lang="en-GB" dirty="0"/>
          </a:p>
        </p:txBody>
      </p:sp>
    </p:spTree>
    <p:extLst>
      <p:ext uri="{BB962C8B-B14F-4D97-AF65-F5344CB8AC3E}">
        <p14:creationId xmlns:p14="http://schemas.microsoft.com/office/powerpoint/2010/main" val="4239630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4878259"/>
          </a:xfrm>
        </p:spPr>
        <p:txBody>
          <a:bodyPr/>
          <a:lstStyle/>
          <a:p>
            <a:pPr marL="0" lvl="2" indent="0">
              <a:buNone/>
            </a:pPr>
            <a:r>
              <a:rPr lang="en-GB" altLang="ja-JP" b="1" dirty="0">
                <a:solidFill>
                  <a:srgbClr val="ED1C24"/>
                </a:solidFill>
              </a:rPr>
              <a:t>Reviewer anonymity is assumed by </a:t>
            </a:r>
            <a:r>
              <a:rPr lang="en-GB" altLang="ja-JP" b="1" dirty="0" smtClean="0">
                <a:solidFill>
                  <a:srgbClr val="ED1C24"/>
                </a:solidFill>
              </a:rPr>
              <a:t>default</a:t>
            </a:r>
          </a:p>
          <a:p>
            <a:pPr marL="0" lvl="2" indent="0">
              <a:buNone/>
            </a:pPr>
            <a:endParaRPr lang="en-GB" altLang="ja-JP" dirty="0" smtClean="0"/>
          </a:p>
          <a:p>
            <a:pPr lvl="2">
              <a:buClrTx/>
            </a:pPr>
            <a:r>
              <a:rPr lang="en-GB" dirty="0"/>
              <a:t>Many referees would </a:t>
            </a:r>
            <a:r>
              <a:rPr lang="en-GB" dirty="0" smtClean="0"/>
              <a:t>otherwise refuse </a:t>
            </a:r>
            <a:r>
              <a:rPr lang="en-GB" dirty="0"/>
              <a:t>to </a:t>
            </a:r>
            <a:r>
              <a:rPr lang="en-GB" dirty="0" smtClean="0"/>
              <a:t>review</a:t>
            </a:r>
          </a:p>
          <a:p>
            <a:pPr lvl="2">
              <a:buClrTx/>
            </a:pPr>
            <a:r>
              <a:rPr lang="en-GB" dirty="0" smtClean="0"/>
              <a:t>“</a:t>
            </a:r>
            <a:r>
              <a:rPr lang="en-GB" dirty="0"/>
              <a:t>Let scientists stay friends” </a:t>
            </a:r>
          </a:p>
          <a:p>
            <a:pPr lvl="2">
              <a:buClrTx/>
            </a:pPr>
            <a:r>
              <a:rPr lang="en-GB" dirty="0"/>
              <a:t>Prevents bland, timid reviews &amp; favour-trading </a:t>
            </a:r>
            <a:endParaRPr lang="en-GB" dirty="0" smtClean="0"/>
          </a:p>
          <a:p>
            <a:pPr marL="0" lvl="2" indent="0">
              <a:buNone/>
            </a:pPr>
            <a:r>
              <a:rPr lang="en-US" altLang="ja-JP" dirty="0"/>
              <a:t>…but reviewers </a:t>
            </a:r>
            <a:r>
              <a:rPr lang="en-US" altLang="ja-JP" u="sng" dirty="0"/>
              <a:t>can</a:t>
            </a:r>
            <a:r>
              <a:rPr lang="en-US" altLang="ja-JP" dirty="0"/>
              <a:t> identify themselves if they </a:t>
            </a:r>
            <a:r>
              <a:rPr lang="en-US" altLang="ja-JP" dirty="0" smtClean="0"/>
              <a:t>wish (and many do)</a:t>
            </a:r>
            <a:endParaRPr lang="en-US" altLang="ja-JP" dirty="0"/>
          </a:p>
          <a:p>
            <a:pPr marL="0" lvl="2" indent="0">
              <a:buNone/>
            </a:pPr>
            <a:endParaRPr lang="en-GB" dirty="0"/>
          </a:p>
          <a:p>
            <a:pPr marL="0" lvl="2" indent="0">
              <a:buNone/>
            </a:pPr>
            <a:r>
              <a:rPr lang="en-GB" b="1" dirty="0" smtClean="0">
                <a:solidFill>
                  <a:srgbClr val="ED1C24"/>
                </a:solidFill>
              </a:rPr>
              <a:t>Single-blind peer review is assumed by default, but:</a:t>
            </a:r>
          </a:p>
          <a:p>
            <a:pPr marL="0" lvl="2" indent="0">
              <a:buNone/>
            </a:pPr>
            <a:endParaRPr lang="en-GB" b="1" dirty="0"/>
          </a:p>
          <a:p>
            <a:pPr lvl="2">
              <a:buClrTx/>
            </a:pPr>
            <a:r>
              <a:rPr lang="en-GB" dirty="0" smtClean="0"/>
              <a:t>Authors can opt for double-blind peer review at the initial submission stage</a:t>
            </a:r>
          </a:p>
          <a:p>
            <a:pPr lvl="2">
              <a:buClrTx/>
            </a:pPr>
            <a:r>
              <a:rPr lang="en-GB" dirty="0" smtClean="0"/>
              <a:t>It is the authors’ responsibility to ensure that their submission is fully </a:t>
            </a:r>
            <a:r>
              <a:rPr lang="en-GB" dirty="0" err="1" smtClean="0"/>
              <a:t>anonymized</a:t>
            </a:r>
            <a:endParaRPr lang="en-GB" dirty="0" smtClean="0"/>
          </a:p>
          <a:p>
            <a:pPr lvl="2"/>
            <a:endParaRPr lang="en-GB" dirty="0"/>
          </a:p>
          <a:p>
            <a:pPr marL="0" lvl="2" indent="0">
              <a:buNone/>
            </a:pPr>
            <a:endParaRPr lang="en-GB" dirty="0" smtClean="0"/>
          </a:p>
          <a:p>
            <a:pPr lvl="3"/>
            <a:endParaRPr lang="en-GB" dirty="0" smtClean="0"/>
          </a:p>
        </p:txBody>
      </p:sp>
      <p:sp>
        <p:nvSpPr>
          <p:cNvPr id="2" name="Title 1"/>
          <p:cNvSpPr>
            <a:spLocks noGrp="1"/>
          </p:cNvSpPr>
          <p:nvPr>
            <p:ph type="title"/>
          </p:nvPr>
        </p:nvSpPr>
        <p:spPr>
          <a:xfrm>
            <a:off x="825500" y="538163"/>
            <a:ext cx="8239126" cy="400110"/>
          </a:xfrm>
        </p:spPr>
        <p:txBody>
          <a:bodyPr/>
          <a:lstStyle/>
          <a:p>
            <a:r>
              <a:rPr lang="en-GB" dirty="0" smtClean="0"/>
              <a:t>Reviewer Anonymity and Double-Blind Review</a:t>
            </a:r>
            <a:endParaRPr lang="en-GB" dirty="0"/>
          </a:p>
        </p:txBody>
      </p:sp>
    </p:spTree>
    <p:extLst>
      <p:ext uri="{BB962C8B-B14F-4D97-AF65-F5344CB8AC3E}">
        <p14:creationId xmlns:p14="http://schemas.microsoft.com/office/powerpoint/2010/main" val="782663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2046714"/>
          </a:xfrm>
        </p:spPr>
        <p:txBody>
          <a:bodyPr/>
          <a:lstStyle/>
          <a:p>
            <a:pPr marL="0" lvl="2" indent="0">
              <a:buNone/>
            </a:pPr>
            <a:r>
              <a:rPr lang="en-GB" b="1" dirty="0" smtClean="0">
                <a:solidFill>
                  <a:srgbClr val="ED1C24"/>
                </a:solidFill>
              </a:rPr>
              <a:t>Reject or Revise?</a:t>
            </a:r>
          </a:p>
          <a:p>
            <a:pPr marL="0" lvl="2" indent="0">
              <a:buNone/>
            </a:pPr>
            <a:endParaRPr lang="en-GB" b="1" dirty="0" smtClean="0"/>
          </a:p>
          <a:p>
            <a:pPr lvl="2">
              <a:buClrTx/>
            </a:pPr>
            <a:r>
              <a:rPr lang="en-GB" dirty="0"/>
              <a:t>Peer review is not a ‘show of hands’</a:t>
            </a:r>
          </a:p>
          <a:p>
            <a:pPr lvl="2">
              <a:buClrTx/>
            </a:pPr>
            <a:r>
              <a:rPr lang="en-GB" dirty="0"/>
              <a:t>Reviewers </a:t>
            </a:r>
            <a:r>
              <a:rPr lang="en-GB" altLang="ja-JP" dirty="0"/>
              <a:t>sometimes</a:t>
            </a:r>
            <a:r>
              <a:rPr lang="en-GB" dirty="0"/>
              <a:t> disagree with each other, and for good reasons</a:t>
            </a:r>
          </a:p>
          <a:p>
            <a:pPr lvl="2">
              <a:buClrTx/>
            </a:pPr>
            <a:r>
              <a:rPr lang="en-GB" dirty="0"/>
              <a:t>Editors may overrule reviewers on subjective points</a:t>
            </a:r>
            <a:r>
              <a:rPr lang="en-GB" altLang="ja-JP" dirty="0"/>
              <a:t>…</a:t>
            </a:r>
            <a:endParaRPr lang="en-GB" dirty="0"/>
          </a:p>
          <a:p>
            <a:pPr lvl="2">
              <a:buClrTx/>
            </a:pPr>
            <a:r>
              <a:rPr lang="en-GB" dirty="0"/>
              <a:t>Editors, </a:t>
            </a:r>
            <a:r>
              <a:rPr lang="en-GB" u="sng" dirty="0"/>
              <a:t>not</a:t>
            </a:r>
            <a:r>
              <a:rPr lang="en-GB" dirty="0"/>
              <a:t> the reviewers, decide ultimately what is published in </a:t>
            </a:r>
            <a:r>
              <a:rPr lang="en-GB" i="1" dirty="0" smtClean="0"/>
              <a:t>Nature</a:t>
            </a:r>
            <a:endParaRPr lang="en-GB" i="1" dirty="0"/>
          </a:p>
        </p:txBody>
      </p:sp>
      <p:sp>
        <p:nvSpPr>
          <p:cNvPr id="2" name="Title 1"/>
          <p:cNvSpPr>
            <a:spLocks noGrp="1"/>
          </p:cNvSpPr>
          <p:nvPr>
            <p:ph type="title"/>
          </p:nvPr>
        </p:nvSpPr>
        <p:spPr>
          <a:xfrm>
            <a:off x="825500" y="538163"/>
            <a:ext cx="8239126" cy="400110"/>
          </a:xfrm>
        </p:spPr>
        <p:txBody>
          <a:bodyPr/>
          <a:lstStyle/>
          <a:p>
            <a:r>
              <a:rPr lang="en-GB" dirty="0" smtClean="0"/>
              <a:t>Decisions after Review</a:t>
            </a:r>
            <a:endParaRPr lang="en-GB" dirty="0"/>
          </a:p>
        </p:txBody>
      </p:sp>
    </p:spTree>
    <p:extLst>
      <p:ext uri="{BB962C8B-B14F-4D97-AF65-F5344CB8AC3E}">
        <p14:creationId xmlns:p14="http://schemas.microsoft.com/office/powerpoint/2010/main" val="636010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4</a:t>
            </a:r>
            <a:r>
              <a:rPr lang="en-GB" dirty="0" smtClean="0"/>
              <a:t>.0</a:t>
            </a:r>
            <a:endParaRPr lang="en-GB" dirty="0"/>
          </a:p>
        </p:txBody>
      </p:sp>
      <p:sp>
        <p:nvSpPr>
          <p:cNvPr id="4" name="Title 3"/>
          <p:cNvSpPr>
            <a:spLocks noGrp="1"/>
          </p:cNvSpPr>
          <p:nvPr>
            <p:ph type="title"/>
          </p:nvPr>
        </p:nvSpPr>
        <p:spPr>
          <a:xfrm>
            <a:off x="824400" y="1052513"/>
            <a:ext cx="5232399" cy="760208"/>
          </a:xfrm>
        </p:spPr>
        <p:txBody>
          <a:bodyPr/>
          <a:lstStyle/>
          <a:p>
            <a:r>
              <a:rPr lang="en-GB" dirty="0"/>
              <a:t>Appeals, Transfers, and Author/Referee Services</a:t>
            </a:r>
          </a:p>
        </p:txBody>
      </p:sp>
    </p:spTree>
    <p:extLst>
      <p:ext uri="{BB962C8B-B14F-4D97-AF65-F5344CB8AC3E}">
        <p14:creationId xmlns:p14="http://schemas.microsoft.com/office/powerpoint/2010/main" val="544894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4724370"/>
          </a:xfrm>
        </p:spPr>
        <p:txBody>
          <a:bodyPr/>
          <a:lstStyle/>
          <a:p>
            <a:pPr marL="0" lvl="2" indent="0">
              <a:buNone/>
            </a:pPr>
            <a:r>
              <a:rPr lang="en-GB" b="1" dirty="0" smtClean="0">
                <a:solidFill>
                  <a:srgbClr val="ED1C24"/>
                </a:solidFill>
              </a:rPr>
              <a:t>Yes! </a:t>
            </a:r>
          </a:p>
          <a:p>
            <a:pPr marL="0" lvl="2" indent="0">
              <a:buNone/>
            </a:pPr>
            <a:r>
              <a:rPr lang="en-GB" i="1" dirty="0"/>
              <a:t>Nature</a:t>
            </a:r>
            <a:r>
              <a:rPr lang="en-GB" dirty="0"/>
              <a:t> editors carefully consider all </a:t>
            </a:r>
            <a:r>
              <a:rPr lang="en-GB" dirty="0" smtClean="0"/>
              <a:t>appeals, and all </a:t>
            </a:r>
            <a:r>
              <a:rPr lang="en-GB" dirty="0"/>
              <a:t>appeals are seen by the handling editor and at least one other senior </a:t>
            </a:r>
            <a:r>
              <a:rPr lang="en-GB" dirty="0" smtClean="0"/>
              <a:t>editor.</a:t>
            </a:r>
            <a:r>
              <a:rPr lang="en-US" dirty="0" smtClean="0"/>
              <a:t> </a:t>
            </a:r>
            <a:r>
              <a:rPr lang="en-GB" dirty="0" smtClean="0"/>
              <a:t>But only a few </a:t>
            </a:r>
            <a:r>
              <a:rPr lang="en-GB" dirty="0"/>
              <a:t>appeals ultimately “succeed</a:t>
            </a:r>
            <a:r>
              <a:rPr lang="en-GB" dirty="0" smtClean="0"/>
              <a:t>”.</a:t>
            </a:r>
            <a:endParaRPr lang="en-GB" dirty="0"/>
          </a:p>
          <a:p>
            <a:endParaRPr lang="en-GB" dirty="0" smtClean="0"/>
          </a:p>
          <a:p>
            <a:r>
              <a:rPr lang="en-GB" dirty="0" smtClean="0">
                <a:solidFill>
                  <a:srgbClr val="ED1C24"/>
                </a:solidFill>
              </a:rPr>
              <a:t>What helps?</a:t>
            </a:r>
          </a:p>
          <a:p>
            <a:pPr lvl="2">
              <a:buClrTx/>
            </a:pPr>
            <a:r>
              <a:rPr lang="en-GB" dirty="0" smtClean="0"/>
              <a:t>Compelling </a:t>
            </a:r>
            <a:r>
              <a:rPr lang="en-GB" dirty="0"/>
              <a:t>scientific arguments, not </a:t>
            </a:r>
            <a:r>
              <a:rPr lang="en-GB" dirty="0" smtClean="0"/>
              <a:t>opinion</a:t>
            </a:r>
          </a:p>
          <a:p>
            <a:pPr lvl="2">
              <a:buClrTx/>
            </a:pPr>
            <a:r>
              <a:rPr lang="en-GB" dirty="0" smtClean="0"/>
              <a:t>New data/information</a:t>
            </a:r>
          </a:p>
          <a:p>
            <a:pPr lvl="2">
              <a:buClrTx/>
            </a:pPr>
            <a:r>
              <a:rPr lang="en-GB" dirty="0" smtClean="0"/>
              <a:t>Referees </a:t>
            </a:r>
            <a:r>
              <a:rPr lang="en-GB" dirty="0"/>
              <a:t>and/or editor made significant factual errors or missed important points that directly undermine the </a:t>
            </a:r>
            <a:r>
              <a:rPr lang="en-GB" u="sng" dirty="0"/>
              <a:t>main</a:t>
            </a:r>
            <a:r>
              <a:rPr lang="en-GB" dirty="0"/>
              <a:t> reason for </a:t>
            </a:r>
            <a:r>
              <a:rPr lang="en-GB" dirty="0" smtClean="0"/>
              <a:t>rejection</a:t>
            </a:r>
          </a:p>
          <a:p>
            <a:pPr marL="0" lvl="2" indent="0">
              <a:buClr>
                <a:srgbClr val="939598"/>
              </a:buClr>
              <a:buNone/>
            </a:pPr>
            <a:r>
              <a:rPr lang="en-GB" b="1" dirty="0" smtClean="0">
                <a:solidFill>
                  <a:srgbClr val="ED1C24"/>
                </a:solidFill>
              </a:rPr>
              <a:t>What doesn’t help?</a:t>
            </a:r>
            <a:endParaRPr lang="en-GB" b="1" dirty="0">
              <a:solidFill>
                <a:srgbClr val="ED1C24"/>
              </a:solidFill>
            </a:endParaRPr>
          </a:p>
          <a:p>
            <a:pPr lvl="2">
              <a:buClrTx/>
            </a:pPr>
            <a:r>
              <a:rPr lang="en-GB" dirty="0" smtClean="0"/>
              <a:t>Celebrity endorsement or invoking </a:t>
            </a:r>
            <a:r>
              <a:rPr lang="en-GB" dirty="0"/>
              <a:t>author’s </a:t>
            </a:r>
            <a:r>
              <a:rPr lang="en-GB" dirty="0" smtClean="0"/>
              <a:t>status/reputation</a:t>
            </a:r>
          </a:p>
          <a:p>
            <a:pPr lvl="2">
              <a:buClrTx/>
            </a:pPr>
            <a:r>
              <a:rPr lang="en-GB" dirty="0" smtClean="0"/>
              <a:t>Threats </a:t>
            </a:r>
            <a:r>
              <a:rPr lang="en-GB" dirty="0"/>
              <a:t>and </a:t>
            </a:r>
            <a:r>
              <a:rPr lang="en-GB" dirty="0" smtClean="0"/>
              <a:t>abuse</a:t>
            </a:r>
          </a:p>
          <a:p>
            <a:pPr lvl="2">
              <a:buClrTx/>
            </a:pPr>
            <a:r>
              <a:rPr lang="en-GB" dirty="0" smtClean="0"/>
              <a:t>Cosmetic changes or hype</a:t>
            </a:r>
            <a:endParaRPr lang="en-GB" dirty="0"/>
          </a:p>
          <a:p>
            <a:endParaRPr lang="en-GB" dirty="0"/>
          </a:p>
        </p:txBody>
      </p:sp>
      <p:sp>
        <p:nvSpPr>
          <p:cNvPr id="2" name="Title 1"/>
          <p:cNvSpPr>
            <a:spLocks noGrp="1"/>
          </p:cNvSpPr>
          <p:nvPr>
            <p:ph type="title"/>
          </p:nvPr>
        </p:nvSpPr>
        <p:spPr>
          <a:xfrm>
            <a:off x="825500" y="538163"/>
            <a:ext cx="8239126" cy="400110"/>
          </a:xfrm>
        </p:spPr>
        <p:txBody>
          <a:bodyPr/>
          <a:lstStyle/>
          <a:p>
            <a:r>
              <a:rPr lang="en-GB" dirty="0" smtClean="0"/>
              <a:t>Can you challenge a decision?</a:t>
            </a:r>
            <a:endParaRPr lang="en-GB" dirty="0"/>
          </a:p>
        </p:txBody>
      </p:sp>
    </p:spTree>
    <p:extLst>
      <p:ext uri="{BB962C8B-B14F-4D97-AF65-F5344CB8AC3E}">
        <p14:creationId xmlns:p14="http://schemas.microsoft.com/office/powerpoint/2010/main" val="2998337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3862596"/>
          </a:xfrm>
        </p:spPr>
        <p:txBody>
          <a:bodyPr/>
          <a:lstStyle/>
          <a:p>
            <a:pPr marL="0" lvl="2" indent="0">
              <a:buNone/>
            </a:pPr>
            <a:r>
              <a:rPr lang="en-GB" dirty="0" smtClean="0"/>
              <a:t>A </a:t>
            </a:r>
            <a:r>
              <a:rPr lang="en-GB" dirty="0"/>
              <a:t>manuscript declined by one of the </a:t>
            </a:r>
            <a:r>
              <a:rPr lang="en-GB" i="1" dirty="0"/>
              <a:t>Nature</a:t>
            </a:r>
            <a:r>
              <a:rPr lang="en-GB" dirty="0"/>
              <a:t> journals (at any stage) can be easily transferred, by the author, to another journal published by </a:t>
            </a:r>
            <a:r>
              <a:rPr lang="en-GB" dirty="0" smtClean="0"/>
              <a:t>Springer Nature.</a:t>
            </a:r>
          </a:p>
          <a:p>
            <a:pPr marL="0" lvl="2" indent="0">
              <a:buNone/>
            </a:pPr>
            <a:endParaRPr lang="en-GB" dirty="0"/>
          </a:p>
          <a:p>
            <a:pPr marL="0" lvl="2" indent="0">
              <a:buNone/>
            </a:pPr>
            <a:r>
              <a:rPr lang="en-US" kern="0" dirty="0"/>
              <a:t>When the transfer takes place between </a:t>
            </a:r>
            <a:r>
              <a:rPr lang="en-US" i="1" kern="0" dirty="0"/>
              <a:t>Nature </a:t>
            </a:r>
            <a:r>
              <a:rPr lang="en-US" kern="0" dirty="0"/>
              <a:t>journals, the referee reports and reviewer identities are also transferred, to help deliberation at the receiving journal and to speed up the process</a:t>
            </a:r>
            <a:r>
              <a:rPr lang="en-US" kern="0" dirty="0" smtClean="0"/>
              <a:t>.</a:t>
            </a:r>
          </a:p>
          <a:p>
            <a:pPr marL="0" lvl="2" indent="0">
              <a:buNone/>
            </a:pPr>
            <a:endParaRPr lang="en-US" kern="0" dirty="0"/>
          </a:p>
          <a:p>
            <a:pPr lvl="2">
              <a:buClrTx/>
            </a:pPr>
            <a:r>
              <a:rPr lang="en-GB" dirty="0"/>
              <a:t>Author decides whether to transfer or submit </a:t>
            </a:r>
            <a:r>
              <a:rPr lang="en-GB" dirty="0" smtClean="0"/>
              <a:t>anew</a:t>
            </a:r>
            <a:endParaRPr lang="en-GB" dirty="0"/>
          </a:p>
          <a:p>
            <a:pPr lvl="2">
              <a:buClrTx/>
            </a:pPr>
            <a:r>
              <a:rPr lang="en-GB" dirty="0" smtClean="0"/>
              <a:t>Transfer </a:t>
            </a:r>
            <a:r>
              <a:rPr lang="en-GB" dirty="0"/>
              <a:t>saves author's time – no reformatting, rekeying or </a:t>
            </a:r>
            <a:r>
              <a:rPr lang="en-GB" dirty="0" smtClean="0"/>
              <a:t>re-entering </a:t>
            </a:r>
            <a:r>
              <a:rPr lang="en-GB" dirty="0"/>
              <a:t>of author/manuscript </a:t>
            </a:r>
            <a:r>
              <a:rPr lang="en-GB" dirty="0" smtClean="0"/>
              <a:t>metadata</a:t>
            </a:r>
            <a:endParaRPr lang="en-GB" dirty="0"/>
          </a:p>
          <a:p>
            <a:pPr lvl="2">
              <a:buClrTx/>
            </a:pPr>
            <a:r>
              <a:rPr lang="en-GB" dirty="0" smtClean="0"/>
              <a:t>Transfer </a:t>
            </a:r>
            <a:r>
              <a:rPr lang="en-GB" dirty="0"/>
              <a:t>of referees reports may expedite the decision process at the receiving </a:t>
            </a:r>
            <a:r>
              <a:rPr lang="en-GB" dirty="0" smtClean="0"/>
              <a:t>journal</a:t>
            </a:r>
            <a:endParaRPr lang="en-GB" dirty="0"/>
          </a:p>
          <a:p>
            <a:pPr lvl="2">
              <a:buClrTx/>
            </a:pPr>
            <a:r>
              <a:rPr lang="en-GB" dirty="0" smtClean="0"/>
              <a:t>More </a:t>
            </a:r>
            <a:r>
              <a:rPr lang="en-GB" dirty="0"/>
              <a:t>efficient use of referees’ </a:t>
            </a:r>
            <a:r>
              <a:rPr lang="en-GB" dirty="0" smtClean="0"/>
              <a:t>time</a:t>
            </a:r>
            <a:endParaRPr lang="en-GB" dirty="0"/>
          </a:p>
        </p:txBody>
      </p:sp>
      <p:sp>
        <p:nvSpPr>
          <p:cNvPr id="2" name="Title 1"/>
          <p:cNvSpPr>
            <a:spLocks noGrp="1"/>
          </p:cNvSpPr>
          <p:nvPr>
            <p:ph type="title"/>
          </p:nvPr>
        </p:nvSpPr>
        <p:spPr>
          <a:xfrm>
            <a:off x="825500" y="538163"/>
            <a:ext cx="8239126" cy="400110"/>
          </a:xfrm>
        </p:spPr>
        <p:txBody>
          <a:bodyPr/>
          <a:lstStyle/>
          <a:p>
            <a:r>
              <a:rPr lang="en-GB" dirty="0" smtClean="0"/>
              <a:t>Transferring Manuscripts</a:t>
            </a:r>
            <a:endParaRPr lang="en-GB" dirty="0"/>
          </a:p>
        </p:txBody>
      </p:sp>
    </p:spTree>
    <p:extLst>
      <p:ext uri="{BB962C8B-B14F-4D97-AF65-F5344CB8AC3E}">
        <p14:creationId xmlns:p14="http://schemas.microsoft.com/office/powerpoint/2010/main" val="1395525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500" y="538163"/>
            <a:ext cx="8239126" cy="400110"/>
          </a:xfrm>
        </p:spPr>
        <p:txBody>
          <a:bodyPr/>
          <a:lstStyle/>
          <a:p>
            <a:r>
              <a:rPr lang="en-GB" dirty="0" smtClean="0"/>
              <a:t>The </a:t>
            </a:r>
            <a:r>
              <a:rPr lang="en-GB" i="1" dirty="0" smtClean="0"/>
              <a:t>Nature</a:t>
            </a:r>
            <a:r>
              <a:rPr lang="en-GB" dirty="0" smtClean="0"/>
              <a:t> </a:t>
            </a:r>
            <a:r>
              <a:rPr lang="en-GB" dirty="0" err="1" smtClean="0"/>
              <a:t>Heirarchy</a:t>
            </a:r>
            <a:endParaRPr lang="en-GB" dirty="0"/>
          </a:p>
        </p:txBody>
      </p:sp>
      <p:sp>
        <p:nvSpPr>
          <p:cNvPr id="5" name="Text Placeholder 4"/>
          <p:cNvSpPr>
            <a:spLocks noGrp="1"/>
          </p:cNvSpPr>
          <p:nvPr>
            <p:ph type="body" sz="quarter" idx="14"/>
          </p:nvPr>
        </p:nvSpPr>
        <p:spPr>
          <a:xfrm>
            <a:off x="825500" y="1436688"/>
            <a:ext cx="3945600" cy="4893647"/>
          </a:xfrm>
        </p:spPr>
        <p:txBody>
          <a:bodyPr/>
          <a:lstStyle/>
          <a:p>
            <a:pPr marL="0" lvl="2" indent="0">
              <a:buClr>
                <a:srgbClr val="939598"/>
              </a:buClr>
              <a:buNone/>
            </a:pPr>
            <a:r>
              <a:rPr lang="en-GB" i="1" dirty="0" smtClean="0"/>
              <a:t>Nature</a:t>
            </a:r>
            <a:r>
              <a:rPr lang="en-GB" dirty="0" smtClean="0"/>
              <a:t> </a:t>
            </a:r>
            <a:r>
              <a:rPr lang="en-GB" dirty="0"/>
              <a:t>and the Nature Research </a:t>
            </a:r>
            <a:r>
              <a:rPr lang="en-GB" dirty="0" smtClean="0"/>
              <a:t>journals offer </a:t>
            </a:r>
            <a:r>
              <a:rPr lang="en-GB" dirty="0"/>
              <a:t>the highest selectivity and </a:t>
            </a:r>
            <a:r>
              <a:rPr lang="en-GB" dirty="0" smtClean="0"/>
              <a:t>editing added value</a:t>
            </a:r>
          </a:p>
          <a:p>
            <a:pPr marL="0" lvl="2" indent="0">
              <a:buClr>
                <a:srgbClr val="939598"/>
              </a:buClr>
              <a:buNone/>
            </a:pPr>
            <a:endParaRPr lang="en-GB" dirty="0"/>
          </a:p>
          <a:p>
            <a:pPr marL="0" lvl="2" indent="0">
              <a:buClr>
                <a:srgbClr val="939598"/>
              </a:buClr>
              <a:buNone/>
            </a:pPr>
            <a:r>
              <a:rPr lang="en-GB" dirty="0"/>
              <a:t>Nature Communication applies the </a:t>
            </a:r>
            <a:r>
              <a:rPr lang="en-GB" dirty="0" smtClean="0"/>
              <a:t>same selectivity </a:t>
            </a:r>
            <a:r>
              <a:rPr lang="en-GB" dirty="0"/>
              <a:t>for validity and quality but </a:t>
            </a:r>
            <a:r>
              <a:rPr lang="en-GB" dirty="0" smtClean="0"/>
              <a:t>slightly lower </a:t>
            </a:r>
            <a:r>
              <a:rPr lang="en-GB" dirty="0"/>
              <a:t>researcher </a:t>
            </a:r>
            <a:r>
              <a:rPr lang="en-GB" dirty="0" smtClean="0"/>
              <a:t>impact and a reduced </a:t>
            </a:r>
            <a:r>
              <a:rPr lang="en-GB" dirty="0"/>
              <a:t>level of copyediting</a:t>
            </a:r>
          </a:p>
          <a:p>
            <a:pPr marL="0" lvl="2" indent="0">
              <a:buClr>
                <a:srgbClr val="939598"/>
              </a:buClr>
              <a:buNone/>
            </a:pPr>
            <a:endParaRPr lang="en-GB" dirty="0" smtClean="0"/>
          </a:p>
          <a:p>
            <a:pPr marL="0" lvl="2" indent="0">
              <a:buClr>
                <a:srgbClr val="939598"/>
              </a:buClr>
              <a:buNone/>
            </a:pPr>
            <a:r>
              <a:rPr lang="en-GB" dirty="0"/>
              <a:t>Scientific Reports deliberately </a:t>
            </a:r>
            <a:r>
              <a:rPr lang="en-GB" dirty="0" smtClean="0"/>
              <a:t>applies minimal </a:t>
            </a:r>
            <a:r>
              <a:rPr lang="en-GB" dirty="0"/>
              <a:t>standards of significance and </a:t>
            </a:r>
            <a:r>
              <a:rPr lang="en-GB" dirty="0" smtClean="0"/>
              <a:t> long-term impact, operates with an  </a:t>
            </a:r>
            <a:r>
              <a:rPr lang="en-GB" dirty="0"/>
              <a:t>e</a:t>
            </a:r>
            <a:r>
              <a:rPr lang="en-GB" dirty="0" smtClean="0"/>
              <a:t>xternal </a:t>
            </a:r>
            <a:r>
              <a:rPr lang="en-GB" dirty="0"/>
              <a:t>editorial </a:t>
            </a:r>
            <a:r>
              <a:rPr lang="en-GB" dirty="0" smtClean="0"/>
              <a:t>team, and offers no </a:t>
            </a:r>
            <a:r>
              <a:rPr lang="en-GB" dirty="0"/>
              <a:t>copyediting</a:t>
            </a:r>
          </a:p>
          <a:p>
            <a:pPr lvl="2">
              <a:buClr>
                <a:srgbClr val="939598"/>
              </a:buClr>
            </a:pPr>
            <a:endParaRPr lang="en-GB" b="0" dirty="0" smtClean="0"/>
          </a:p>
          <a:p>
            <a:endParaRPr lang="en-GB" dirty="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100" y="892106"/>
            <a:ext cx="4706938"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053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672" y="1268211"/>
            <a:ext cx="3644901" cy="4574875"/>
          </a:xfrm>
          <a:prstGeom prst="rect">
            <a:avLst/>
          </a:prstGeom>
        </p:spPr>
      </p:pic>
      <p:sp>
        <p:nvSpPr>
          <p:cNvPr id="4" name="Title 3"/>
          <p:cNvSpPr>
            <a:spLocks noGrp="1"/>
          </p:cNvSpPr>
          <p:nvPr>
            <p:ph type="title"/>
          </p:nvPr>
        </p:nvSpPr>
        <p:spPr>
          <a:xfrm>
            <a:off x="825500" y="538163"/>
            <a:ext cx="8239126" cy="400110"/>
          </a:xfrm>
        </p:spPr>
        <p:txBody>
          <a:bodyPr/>
          <a:lstStyle/>
          <a:p>
            <a:r>
              <a:rPr lang="en-GB" dirty="0" smtClean="0"/>
              <a:t>Authors and Referees Services</a:t>
            </a:r>
            <a:endParaRPr lang="en-GB" dirty="0"/>
          </a:p>
        </p:txBody>
      </p:sp>
      <p:sp>
        <p:nvSpPr>
          <p:cNvPr id="5" name="Text Placeholder 4"/>
          <p:cNvSpPr>
            <a:spLocks noGrp="1"/>
          </p:cNvSpPr>
          <p:nvPr>
            <p:ph type="body" sz="quarter" idx="14"/>
          </p:nvPr>
        </p:nvSpPr>
        <p:spPr>
          <a:xfrm>
            <a:off x="825500" y="1436688"/>
            <a:ext cx="3945600" cy="5047536"/>
          </a:xfrm>
        </p:spPr>
        <p:txBody>
          <a:bodyPr/>
          <a:lstStyle/>
          <a:p>
            <a:pPr marL="0" lvl="2" indent="0">
              <a:buClr>
                <a:srgbClr val="939598"/>
              </a:buClr>
              <a:buNone/>
            </a:pPr>
            <a:r>
              <a:rPr lang="en-GB" dirty="0">
                <a:solidFill>
                  <a:srgbClr val="58635B"/>
                </a:solidFill>
              </a:rPr>
              <a:t>Authors &amp; Referees Services department </a:t>
            </a:r>
            <a:r>
              <a:rPr lang="en-GB" dirty="0" smtClean="0">
                <a:solidFill>
                  <a:srgbClr val="58635B"/>
                </a:solidFill>
              </a:rPr>
              <a:t>ensures </a:t>
            </a:r>
            <a:r>
              <a:rPr lang="en-GB" dirty="0">
                <a:solidFill>
                  <a:srgbClr val="58635B"/>
                </a:solidFill>
              </a:rPr>
              <a:t>that </a:t>
            </a:r>
            <a:r>
              <a:rPr lang="en-GB" dirty="0" smtClean="0">
                <a:solidFill>
                  <a:srgbClr val="58635B"/>
                </a:solidFill>
              </a:rPr>
              <a:t>the interests of authors </a:t>
            </a:r>
            <a:r>
              <a:rPr lang="en-GB" dirty="0">
                <a:solidFill>
                  <a:srgbClr val="58635B"/>
                </a:solidFill>
              </a:rPr>
              <a:t>and referees are considered in every product &amp; service within </a:t>
            </a:r>
            <a:r>
              <a:rPr lang="en-GB" dirty="0" smtClean="0">
                <a:solidFill>
                  <a:srgbClr val="58635B"/>
                </a:solidFill>
              </a:rPr>
              <a:t>Springer Nature</a:t>
            </a:r>
            <a:endParaRPr lang="en-GB" dirty="0">
              <a:solidFill>
                <a:srgbClr val="58635B"/>
              </a:solidFill>
            </a:endParaRPr>
          </a:p>
          <a:p>
            <a:pPr marL="0" lvl="2" indent="0">
              <a:buClr>
                <a:srgbClr val="939598"/>
              </a:buClr>
              <a:buNone/>
            </a:pPr>
            <a:endParaRPr lang="en-GB" dirty="0" smtClean="0">
              <a:solidFill>
                <a:srgbClr val="58635B"/>
              </a:solidFill>
            </a:endParaRPr>
          </a:p>
          <a:p>
            <a:pPr marL="0" lvl="2" indent="0">
              <a:buClr>
                <a:srgbClr val="939598"/>
              </a:buClr>
              <a:buNone/>
            </a:pPr>
            <a:r>
              <a:rPr lang="en-GB" dirty="0" smtClean="0">
                <a:solidFill>
                  <a:srgbClr val="58635B"/>
                </a:solidFill>
              </a:rPr>
              <a:t>We deposit papers </a:t>
            </a:r>
            <a:r>
              <a:rPr lang="en-GB" dirty="0">
                <a:solidFill>
                  <a:srgbClr val="58635B"/>
                </a:solidFill>
              </a:rPr>
              <a:t>into major repositories on behalf of authors, in agreement with self archiving policies of all </a:t>
            </a:r>
            <a:r>
              <a:rPr lang="en-GB" dirty="0" smtClean="0">
                <a:solidFill>
                  <a:srgbClr val="58635B"/>
                </a:solidFill>
              </a:rPr>
              <a:t>funders</a:t>
            </a:r>
          </a:p>
          <a:p>
            <a:pPr marL="0" lvl="2" indent="0">
              <a:buClr>
                <a:srgbClr val="939598"/>
              </a:buClr>
              <a:buNone/>
            </a:pPr>
            <a:endParaRPr lang="en-GB" dirty="0" smtClean="0">
              <a:solidFill>
                <a:srgbClr val="58635B"/>
              </a:solidFill>
            </a:endParaRPr>
          </a:p>
          <a:p>
            <a:pPr marL="0" lvl="2" indent="0">
              <a:buClr>
                <a:srgbClr val="939598"/>
              </a:buClr>
              <a:buNone/>
            </a:pPr>
            <a:r>
              <a:rPr lang="en-GB" dirty="0" err="1" smtClean="0">
                <a:solidFill>
                  <a:srgbClr val="58635B"/>
                </a:solidFill>
              </a:rPr>
              <a:t>SharedIt</a:t>
            </a:r>
            <a:r>
              <a:rPr lang="en-GB" dirty="0" smtClean="0">
                <a:solidFill>
                  <a:srgbClr val="58635B"/>
                </a:solidFill>
              </a:rPr>
              <a:t> link provided for distribution of published paper</a:t>
            </a:r>
            <a:endParaRPr lang="en-GB" dirty="0">
              <a:solidFill>
                <a:srgbClr val="58635B"/>
              </a:solidFill>
            </a:endParaRPr>
          </a:p>
          <a:p>
            <a:pPr marL="0" lvl="2" indent="0">
              <a:buClr>
                <a:srgbClr val="939598"/>
              </a:buClr>
              <a:buNone/>
            </a:pPr>
            <a:endParaRPr lang="en-GB" dirty="0" smtClean="0">
              <a:solidFill>
                <a:srgbClr val="58635B"/>
              </a:solidFill>
            </a:endParaRPr>
          </a:p>
          <a:p>
            <a:pPr marL="0" lvl="2" indent="0">
              <a:buClr>
                <a:srgbClr val="939598"/>
              </a:buClr>
              <a:buNone/>
            </a:pPr>
            <a:r>
              <a:rPr lang="en-GB" dirty="0" smtClean="0">
                <a:solidFill>
                  <a:srgbClr val="58635B"/>
                </a:solidFill>
              </a:rPr>
              <a:t>Download </a:t>
            </a:r>
            <a:r>
              <a:rPr lang="en-GB" dirty="0">
                <a:solidFill>
                  <a:srgbClr val="58635B"/>
                </a:solidFill>
              </a:rPr>
              <a:t>and citations </a:t>
            </a:r>
            <a:r>
              <a:rPr lang="en-GB" dirty="0" smtClean="0">
                <a:solidFill>
                  <a:srgbClr val="58635B"/>
                </a:solidFill>
              </a:rPr>
              <a:t>statistics; Referee </a:t>
            </a:r>
            <a:r>
              <a:rPr lang="en-GB" dirty="0">
                <a:solidFill>
                  <a:srgbClr val="58635B"/>
                </a:solidFill>
              </a:rPr>
              <a:t>accreditation</a:t>
            </a:r>
          </a:p>
          <a:p>
            <a:endParaRPr lang="en-GB" dirty="0" smtClean="0"/>
          </a:p>
          <a:p>
            <a:endParaRPr lang="en-GB" dirty="0"/>
          </a:p>
        </p:txBody>
      </p:sp>
    </p:spTree>
    <p:extLst>
      <p:ext uri="{BB962C8B-B14F-4D97-AF65-F5344CB8AC3E}">
        <p14:creationId xmlns:p14="http://schemas.microsoft.com/office/powerpoint/2010/main" val="213719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dirty="0"/>
              <a:t>1.0</a:t>
            </a:r>
          </a:p>
        </p:txBody>
      </p:sp>
      <p:sp>
        <p:nvSpPr>
          <p:cNvPr id="5" name="Title 4"/>
          <p:cNvSpPr>
            <a:spLocks noGrp="1"/>
          </p:cNvSpPr>
          <p:nvPr>
            <p:ph type="title"/>
          </p:nvPr>
        </p:nvSpPr>
        <p:spPr>
          <a:xfrm>
            <a:off x="824400" y="1052513"/>
            <a:ext cx="5232399" cy="380104"/>
          </a:xfrm>
        </p:spPr>
        <p:txBody>
          <a:bodyPr/>
          <a:lstStyle/>
          <a:p>
            <a:r>
              <a:rPr lang="en-GB" dirty="0" smtClean="0"/>
              <a:t>A Brief History of </a:t>
            </a:r>
            <a:r>
              <a:rPr lang="en-GB" i="1" dirty="0" smtClean="0"/>
              <a:t>Nature</a:t>
            </a:r>
            <a:endParaRPr lang="en-GB" dirty="0"/>
          </a:p>
        </p:txBody>
      </p:sp>
    </p:spTree>
    <p:extLst>
      <p:ext uri="{BB962C8B-B14F-4D97-AF65-F5344CB8AC3E}">
        <p14:creationId xmlns:p14="http://schemas.microsoft.com/office/powerpoint/2010/main" val="32730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5</a:t>
            </a:r>
            <a:r>
              <a:rPr lang="en-GB" dirty="0" smtClean="0"/>
              <a:t>.0</a:t>
            </a:r>
            <a:endParaRPr lang="en-GB" dirty="0"/>
          </a:p>
        </p:txBody>
      </p:sp>
      <p:sp>
        <p:nvSpPr>
          <p:cNvPr id="4" name="Title 3"/>
          <p:cNvSpPr>
            <a:spLocks noGrp="1"/>
          </p:cNvSpPr>
          <p:nvPr>
            <p:ph type="title"/>
          </p:nvPr>
        </p:nvSpPr>
        <p:spPr>
          <a:xfrm>
            <a:off x="824400" y="1052513"/>
            <a:ext cx="5232399" cy="380104"/>
          </a:xfrm>
        </p:spPr>
        <p:txBody>
          <a:bodyPr/>
          <a:lstStyle/>
          <a:p>
            <a:r>
              <a:rPr lang="en-GB" dirty="0"/>
              <a:t>Writing for Impact</a:t>
            </a:r>
          </a:p>
        </p:txBody>
      </p:sp>
    </p:spTree>
    <p:extLst>
      <p:ext uri="{BB962C8B-B14F-4D97-AF65-F5344CB8AC3E}">
        <p14:creationId xmlns:p14="http://schemas.microsoft.com/office/powerpoint/2010/main" val="645103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360" b="3360"/>
          <a:stretch>
            <a:fillRect/>
          </a:stretch>
        </p:blipFill>
        <p:spPr>
          <a:xfrm>
            <a:off x="5392132" y="1436688"/>
            <a:ext cx="3664556" cy="4656137"/>
          </a:xfrm>
        </p:spPr>
      </p:pic>
      <p:sp>
        <p:nvSpPr>
          <p:cNvPr id="3" name="Title 2"/>
          <p:cNvSpPr>
            <a:spLocks noGrp="1"/>
          </p:cNvSpPr>
          <p:nvPr>
            <p:ph type="title"/>
          </p:nvPr>
        </p:nvSpPr>
        <p:spPr>
          <a:xfrm>
            <a:off x="825500" y="538163"/>
            <a:ext cx="8239126" cy="400110"/>
          </a:xfrm>
        </p:spPr>
        <p:txBody>
          <a:bodyPr/>
          <a:lstStyle/>
          <a:p>
            <a:r>
              <a:rPr lang="en-GB" dirty="0" smtClean="0"/>
              <a:t>What makes a paper “great”? Great science! </a:t>
            </a:r>
            <a:endParaRPr lang="en-GB" dirty="0"/>
          </a:p>
        </p:txBody>
      </p:sp>
      <p:sp>
        <p:nvSpPr>
          <p:cNvPr id="4" name="Text Placeholder 3"/>
          <p:cNvSpPr>
            <a:spLocks noGrp="1"/>
          </p:cNvSpPr>
          <p:nvPr>
            <p:ph type="body" sz="quarter" idx="14"/>
          </p:nvPr>
        </p:nvSpPr>
        <p:spPr>
          <a:xfrm>
            <a:off x="825500" y="1436688"/>
            <a:ext cx="3945600" cy="3862596"/>
          </a:xfrm>
        </p:spPr>
        <p:txBody>
          <a:bodyPr/>
          <a:lstStyle/>
          <a:p>
            <a:r>
              <a:rPr lang="en-GB" dirty="0" smtClean="0">
                <a:solidFill>
                  <a:srgbClr val="FF0000"/>
                </a:solidFill>
              </a:rPr>
              <a:t>Blockbuster science</a:t>
            </a:r>
          </a:p>
          <a:p>
            <a:r>
              <a:rPr lang="en-GB" b="0" dirty="0" smtClean="0"/>
              <a:t>The ‘big picture’ science that makes the headlines</a:t>
            </a:r>
            <a:endParaRPr lang="en-GB" b="0" dirty="0"/>
          </a:p>
          <a:p>
            <a:endParaRPr lang="en-GB" dirty="0" smtClean="0"/>
          </a:p>
          <a:p>
            <a:r>
              <a:rPr lang="en-GB" dirty="0" smtClean="0">
                <a:solidFill>
                  <a:srgbClr val="FF0000"/>
                </a:solidFill>
              </a:rPr>
              <a:t>Great science</a:t>
            </a:r>
          </a:p>
          <a:p>
            <a:r>
              <a:rPr lang="en-GB" b="0" dirty="0" smtClean="0"/>
              <a:t>Any worthwhile science undertaken with rigour and passion is ‘great’ science </a:t>
            </a:r>
          </a:p>
          <a:p>
            <a:endParaRPr lang="en-GB" b="0" dirty="0" smtClean="0"/>
          </a:p>
          <a:p>
            <a:r>
              <a:rPr lang="en-GB" b="0" dirty="0" smtClean="0"/>
              <a:t>Any great science (addressing questions big or small) can form the basis of a great paper…</a:t>
            </a:r>
          </a:p>
          <a:p>
            <a:endParaRPr lang="en-GB" dirty="0"/>
          </a:p>
        </p:txBody>
      </p:sp>
    </p:spTree>
    <p:extLst>
      <p:ext uri="{BB962C8B-B14F-4D97-AF65-F5344CB8AC3E}">
        <p14:creationId xmlns:p14="http://schemas.microsoft.com/office/powerpoint/2010/main" val="369307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25500" y="1436688"/>
            <a:ext cx="8239126" cy="3862596"/>
          </a:xfrm>
        </p:spPr>
        <p:txBody>
          <a:bodyPr/>
          <a:lstStyle/>
          <a:p>
            <a:r>
              <a:rPr lang="en-GB" dirty="0" smtClean="0">
                <a:solidFill>
                  <a:srgbClr val="FF0000"/>
                </a:solidFill>
              </a:rPr>
              <a:t>A GREAT paper should:</a:t>
            </a:r>
          </a:p>
          <a:p>
            <a:pPr marL="285750" indent="-285750">
              <a:buFont typeface="Arial" pitchFamily="34" charset="0"/>
              <a:buChar char="•"/>
            </a:pPr>
            <a:r>
              <a:rPr lang="en-GB" b="0" dirty="0" smtClean="0"/>
              <a:t>be the culmination/celebration of a project, big or small</a:t>
            </a:r>
          </a:p>
          <a:p>
            <a:pPr marL="285750" indent="-285750">
              <a:buFont typeface="Arial" pitchFamily="34" charset="0"/>
              <a:buChar char="•"/>
            </a:pPr>
            <a:r>
              <a:rPr lang="en-GB" b="0" dirty="0" smtClean="0"/>
              <a:t>be written with the same attention to detail – and passion – as the research underlying it</a:t>
            </a:r>
          </a:p>
          <a:p>
            <a:pPr marL="285750" indent="-285750">
              <a:buFont typeface="Arial" pitchFamily="34" charset="0"/>
              <a:buChar char="•"/>
            </a:pPr>
            <a:r>
              <a:rPr lang="en-GB" b="0" dirty="0"/>
              <a:t>b</a:t>
            </a:r>
            <a:r>
              <a:rPr lang="en-GB" b="0" dirty="0" smtClean="0"/>
              <a:t>e read, used and (maybe) even enjoyed</a:t>
            </a:r>
          </a:p>
          <a:p>
            <a:pPr marL="285750" indent="-285750">
              <a:buFont typeface="Arial" pitchFamily="34" charset="0"/>
              <a:buChar char="•"/>
            </a:pPr>
            <a:endParaRPr lang="en-GB" dirty="0"/>
          </a:p>
          <a:p>
            <a:r>
              <a:rPr lang="en-GB" dirty="0" smtClean="0">
                <a:solidFill>
                  <a:srgbClr val="FF0000"/>
                </a:solidFill>
              </a:rPr>
              <a:t>A GREAT paper won’t:</a:t>
            </a:r>
            <a:endParaRPr lang="en-GB" dirty="0">
              <a:solidFill>
                <a:srgbClr val="FF0000"/>
              </a:solidFill>
            </a:endParaRPr>
          </a:p>
          <a:p>
            <a:pPr marL="285750" indent="-285750">
              <a:buFont typeface="Arial" pitchFamily="34" charset="0"/>
              <a:buChar char="•"/>
            </a:pPr>
            <a:r>
              <a:rPr lang="en-GB" b="0" dirty="0"/>
              <a:t>b</a:t>
            </a:r>
            <a:r>
              <a:rPr lang="en-GB" b="0" dirty="0" smtClean="0"/>
              <a:t>e written and published solely for the purpose of bolstering a CV. Just because a paper can be written doesn’t necessarily mean that it should be written, at least at this point in time</a:t>
            </a:r>
          </a:p>
          <a:p>
            <a:pPr marL="285750" indent="-285750">
              <a:buFont typeface="Arial" pitchFamily="34" charset="0"/>
              <a:buChar char="•"/>
            </a:pPr>
            <a:r>
              <a:rPr lang="en-GB" b="0" dirty="0" smtClean="0"/>
              <a:t>be seen as a chore to write – if you do not feel any passion for the paper, it is most unlikely that others will too!</a:t>
            </a:r>
            <a:endParaRPr lang="en-GB" b="0" dirty="0"/>
          </a:p>
        </p:txBody>
      </p:sp>
      <p:sp>
        <p:nvSpPr>
          <p:cNvPr id="5" name="Title 4"/>
          <p:cNvSpPr>
            <a:spLocks noGrp="1"/>
          </p:cNvSpPr>
          <p:nvPr>
            <p:ph type="title"/>
          </p:nvPr>
        </p:nvSpPr>
        <p:spPr>
          <a:xfrm>
            <a:off x="825500" y="538163"/>
            <a:ext cx="8239126" cy="400110"/>
          </a:xfrm>
        </p:spPr>
        <p:txBody>
          <a:bodyPr/>
          <a:lstStyle/>
          <a:p>
            <a:r>
              <a:rPr lang="en-GB" dirty="0" smtClean="0"/>
              <a:t>Turning your great science into a GREAT paper</a:t>
            </a:r>
            <a:endParaRPr lang="en-GB" dirty="0"/>
          </a:p>
        </p:txBody>
      </p:sp>
    </p:spTree>
    <p:extLst>
      <p:ext uri="{BB962C8B-B14F-4D97-AF65-F5344CB8AC3E}">
        <p14:creationId xmlns:p14="http://schemas.microsoft.com/office/powerpoint/2010/main" val="2157978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endParaRPr lang="en-GB"/>
          </a:p>
        </p:txBody>
      </p:sp>
      <p:sp>
        <p:nvSpPr>
          <p:cNvPr id="6" name="Text Placeholder 5"/>
          <p:cNvSpPr>
            <a:spLocks noGrp="1"/>
          </p:cNvSpPr>
          <p:nvPr>
            <p:ph type="body" sz="quarter" idx="15"/>
          </p:nvPr>
        </p:nvSpPr>
        <p:spPr/>
        <p:txBody>
          <a:bodyPr/>
          <a:lstStyle/>
          <a:p>
            <a:endParaRPr lang="en-GB" dirty="0"/>
          </a:p>
        </p:txBody>
      </p:sp>
      <p:sp>
        <p:nvSpPr>
          <p:cNvPr id="7" name="Text Placeholder 6"/>
          <p:cNvSpPr>
            <a:spLocks noGrp="1"/>
          </p:cNvSpPr>
          <p:nvPr>
            <p:ph type="body" sz="quarter" idx="16"/>
          </p:nvPr>
        </p:nvSpPr>
        <p:spPr/>
        <p:txBody>
          <a:bodyPr/>
          <a:lstStyle/>
          <a:p>
            <a:endParaRPr lang="en-GB"/>
          </a:p>
        </p:txBody>
      </p:sp>
      <p:sp>
        <p:nvSpPr>
          <p:cNvPr id="15" name="TextBox 14"/>
          <p:cNvSpPr txBox="1"/>
          <p:nvPr/>
        </p:nvSpPr>
        <p:spPr>
          <a:xfrm>
            <a:off x="825500" y="4194928"/>
            <a:ext cx="2501900" cy="369332"/>
          </a:xfrm>
          <a:prstGeom prst="rect">
            <a:avLst/>
          </a:prstGeom>
          <a:noFill/>
        </p:spPr>
        <p:txBody>
          <a:bodyPr wrap="square" rtlCol="0">
            <a:spAutoFit/>
          </a:bodyPr>
          <a:lstStyle/>
          <a:p>
            <a:pPr algn="ctr"/>
            <a:r>
              <a:rPr lang="en-GB" b="1" dirty="0" smtClean="0">
                <a:solidFill>
                  <a:srgbClr val="FF0000"/>
                </a:solidFill>
              </a:rPr>
              <a:t>Know your audience</a:t>
            </a:r>
            <a:endParaRPr lang="en-GB" b="1" dirty="0">
              <a:solidFill>
                <a:srgbClr val="FF0000"/>
              </a:solidFill>
            </a:endParaRPr>
          </a:p>
        </p:txBody>
      </p:sp>
      <p:sp>
        <p:nvSpPr>
          <p:cNvPr id="16" name="TextBox 15"/>
          <p:cNvSpPr txBox="1"/>
          <p:nvPr/>
        </p:nvSpPr>
        <p:spPr>
          <a:xfrm>
            <a:off x="3687764" y="4194928"/>
            <a:ext cx="2501900" cy="369332"/>
          </a:xfrm>
          <a:prstGeom prst="rect">
            <a:avLst/>
          </a:prstGeom>
          <a:noFill/>
        </p:spPr>
        <p:txBody>
          <a:bodyPr wrap="square" rtlCol="0">
            <a:spAutoFit/>
          </a:bodyPr>
          <a:lstStyle/>
          <a:p>
            <a:pPr algn="ctr"/>
            <a:r>
              <a:rPr lang="en-GB" b="1" dirty="0" smtClean="0">
                <a:solidFill>
                  <a:srgbClr val="FF0000"/>
                </a:solidFill>
              </a:rPr>
              <a:t>Hold their attention</a:t>
            </a:r>
            <a:endParaRPr lang="en-GB" b="1" dirty="0">
              <a:solidFill>
                <a:srgbClr val="FF0000"/>
              </a:solidFill>
            </a:endParaRPr>
          </a:p>
        </p:txBody>
      </p:sp>
      <p:sp>
        <p:nvSpPr>
          <p:cNvPr id="18" name="TextBox 17"/>
          <p:cNvSpPr txBox="1"/>
          <p:nvPr/>
        </p:nvSpPr>
        <p:spPr>
          <a:xfrm>
            <a:off x="6550025" y="4209912"/>
            <a:ext cx="2501900" cy="369332"/>
          </a:xfrm>
          <a:prstGeom prst="rect">
            <a:avLst/>
          </a:prstGeom>
          <a:noFill/>
        </p:spPr>
        <p:txBody>
          <a:bodyPr wrap="square" rtlCol="0">
            <a:spAutoFit/>
          </a:bodyPr>
          <a:lstStyle/>
          <a:p>
            <a:pPr algn="ctr"/>
            <a:r>
              <a:rPr lang="en-GB" b="1" dirty="0" smtClean="0">
                <a:solidFill>
                  <a:srgbClr val="FF0000"/>
                </a:solidFill>
              </a:rPr>
              <a:t>Lay foundations</a:t>
            </a:r>
          </a:p>
        </p:txBody>
      </p:sp>
    </p:spTree>
    <p:extLst>
      <p:ext uri="{BB962C8B-B14F-4D97-AF65-F5344CB8AC3E}">
        <p14:creationId xmlns:p14="http://schemas.microsoft.com/office/powerpoint/2010/main" val="1129667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25500" y="1436688"/>
            <a:ext cx="8239126" cy="3462486"/>
          </a:xfrm>
        </p:spPr>
        <p:txBody>
          <a:bodyPr/>
          <a:lstStyle/>
          <a:p>
            <a:r>
              <a:rPr lang="en-GB" dirty="0" smtClean="0">
                <a:solidFill>
                  <a:srgbClr val="FF0000"/>
                </a:solidFill>
              </a:rPr>
              <a:t>Who might be interested in the work?</a:t>
            </a:r>
          </a:p>
          <a:p>
            <a:pPr marL="285750" indent="-285750">
              <a:buFont typeface="Arial" pitchFamily="34" charset="0"/>
              <a:buChar char="•"/>
            </a:pPr>
            <a:r>
              <a:rPr lang="en-GB" b="0" dirty="0" smtClean="0"/>
              <a:t>Your immediate community (hopefully!)</a:t>
            </a:r>
          </a:p>
          <a:p>
            <a:pPr marL="285750" indent="-285750">
              <a:buFont typeface="Arial" pitchFamily="34" charset="0"/>
              <a:buChar char="•"/>
            </a:pPr>
            <a:r>
              <a:rPr lang="en-GB" b="0" dirty="0" smtClean="0"/>
              <a:t>Others in the same or closely-related disciplines (possibly)</a:t>
            </a:r>
          </a:p>
          <a:p>
            <a:pPr marL="285750" indent="-285750">
              <a:buFont typeface="Arial" pitchFamily="34" charset="0"/>
              <a:buChar char="•"/>
            </a:pPr>
            <a:r>
              <a:rPr lang="en-GB" b="0" dirty="0" smtClean="0"/>
              <a:t>The scientific community at large (rarely)</a:t>
            </a:r>
          </a:p>
          <a:p>
            <a:pPr marL="285750" indent="-285750">
              <a:buFont typeface="Arial" pitchFamily="34" charset="0"/>
              <a:buChar char="•"/>
            </a:pPr>
            <a:r>
              <a:rPr lang="en-GB" b="0" dirty="0" smtClean="0"/>
              <a:t>… and the general public (who knows?!?)</a:t>
            </a:r>
          </a:p>
          <a:p>
            <a:pPr marL="285750" indent="-285750">
              <a:buFont typeface="Arial" pitchFamily="34" charset="0"/>
              <a:buChar char="•"/>
            </a:pPr>
            <a:endParaRPr lang="en-GB" dirty="0"/>
          </a:p>
          <a:p>
            <a:r>
              <a:rPr lang="en-GB" dirty="0" smtClean="0">
                <a:solidFill>
                  <a:srgbClr val="FF0000"/>
                </a:solidFill>
              </a:rPr>
              <a:t>Context is key</a:t>
            </a:r>
          </a:p>
          <a:p>
            <a:pPr marL="285750" indent="-285750">
              <a:buFont typeface="Arial" pitchFamily="34" charset="0"/>
              <a:buChar char="•"/>
            </a:pPr>
            <a:r>
              <a:rPr lang="en-GB" dirty="0" smtClean="0"/>
              <a:t>Motivation</a:t>
            </a:r>
            <a:r>
              <a:rPr lang="en-GB" b="0" dirty="0" smtClean="0"/>
              <a:t>: What was the question I was tackling, and why? </a:t>
            </a:r>
          </a:p>
          <a:p>
            <a:pPr marL="285750" indent="-285750">
              <a:buFont typeface="Arial" pitchFamily="34" charset="0"/>
              <a:buChar char="•"/>
            </a:pPr>
            <a:r>
              <a:rPr lang="en-GB" dirty="0" smtClean="0"/>
              <a:t>Result</a:t>
            </a:r>
            <a:r>
              <a:rPr lang="en-GB" b="0" dirty="0" smtClean="0"/>
              <a:t>: What did I find, and how does this relate to the motivation?</a:t>
            </a:r>
          </a:p>
          <a:p>
            <a:pPr marL="285750" indent="-285750">
              <a:buFont typeface="Arial" pitchFamily="34" charset="0"/>
              <a:buChar char="•"/>
            </a:pPr>
            <a:r>
              <a:rPr lang="en-GB" dirty="0" smtClean="0"/>
              <a:t>Implication</a:t>
            </a:r>
            <a:r>
              <a:rPr lang="en-GB" b="0" dirty="0" smtClean="0"/>
              <a:t>: Where do we go from here?</a:t>
            </a:r>
            <a:endParaRPr lang="en-GB" b="0" dirty="0"/>
          </a:p>
        </p:txBody>
      </p:sp>
      <p:sp>
        <p:nvSpPr>
          <p:cNvPr id="3" name="Title 2"/>
          <p:cNvSpPr>
            <a:spLocks noGrp="1"/>
          </p:cNvSpPr>
          <p:nvPr>
            <p:ph type="title"/>
          </p:nvPr>
        </p:nvSpPr>
        <p:spPr>
          <a:xfrm>
            <a:off x="825500" y="538163"/>
            <a:ext cx="8239126" cy="400110"/>
          </a:xfrm>
        </p:spPr>
        <p:txBody>
          <a:bodyPr/>
          <a:lstStyle/>
          <a:p>
            <a:r>
              <a:rPr lang="en-GB" dirty="0" smtClean="0"/>
              <a:t>Know your audience #1</a:t>
            </a:r>
            <a:endParaRPr lang="en-GB" dirty="0"/>
          </a:p>
        </p:txBody>
      </p:sp>
    </p:spTree>
    <p:extLst>
      <p:ext uri="{BB962C8B-B14F-4D97-AF65-F5344CB8AC3E}">
        <p14:creationId xmlns:p14="http://schemas.microsoft.com/office/powerpoint/2010/main" val="3968050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25500" y="1436688"/>
            <a:ext cx="8239126" cy="4016484"/>
          </a:xfrm>
        </p:spPr>
        <p:txBody>
          <a:bodyPr/>
          <a:lstStyle/>
          <a:p>
            <a:r>
              <a:rPr lang="en-GB" dirty="0" smtClean="0">
                <a:solidFill>
                  <a:srgbClr val="FF0000"/>
                </a:solidFill>
              </a:rPr>
              <a:t>Have I assumed to much prior knowledge?</a:t>
            </a:r>
          </a:p>
          <a:p>
            <a:pPr marL="285750" indent="-285750">
              <a:buFont typeface="Arial" pitchFamily="34" charset="0"/>
              <a:buChar char="•"/>
            </a:pPr>
            <a:r>
              <a:rPr lang="en-GB" b="0" dirty="0" smtClean="0"/>
              <a:t>Even specialists can struggle to follow arguments in highly technical fields – help them!</a:t>
            </a:r>
          </a:p>
          <a:p>
            <a:pPr marL="285750" indent="-285750">
              <a:buFont typeface="Arial" pitchFamily="34" charset="0"/>
              <a:buChar char="•"/>
            </a:pPr>
            <a:r>
              <a:rPr lang="en-GB" b="0" dirty="0" smtClean="0"/>
              <a:t>Be succinct, but don’t be obtuse – and don’t write in ‘code’!</a:t>
            </a:r>
          </a:p>
          <a:p>
            <a:pPr marL="285750" indent="-285750">
              <a:buFont typeface="Arial" pitchFamily="34" charset="0"/>
              <a:buChar char="•"/>
            </a:pPr>
            <a:r>
              <a:rPr lang="en-GB" b="0" dirty="0" smtClean="0"/>
              <a:t>Explaining is not the same as ‘dumbing down’</a:t>
            </a:r>
          </a:p>
          <a:p>
            <a:endParaRPr lang="en-GB" dirty="0"/>
          </a:p>
          <a:p>
            <a:r>
              <a:rPr lang="en-GB" dirty="0" smtClean="0">
                <a:solidFill>
                  <a:srgbClr val="FF0000"/>
                </a:solidFill>
              </a:rPr>
              <a:t>Be realistic</a:t>
            </a:r>
          </a:p>
          <a:p>
            <a:pPr marL="285750" indent="-285750">
              <a:buFont typeface="Arial" pitchFamily="34" charset="0"/>
              <a:buChar char="•"/>
            </a:pPr>
            <a:r>
              <a:rPr lang="en-GB" b="0" dirty="0" smtClean="0"/>
              <a:t>Not every result will ‘cure cancer’ or ‘disprove Einstein’ – yet many results have the potential to motivate and inspire outside the immediate community </a:t>
            </a:r>
          </a:p>
          <a:p>
            <a:pPr marL="285750" indent="-285750">
              <a:buFont typeface="Arial" pitchFamily="34" charset="0"/>
              <a:buChar char="•"/>
            </a:pPr>
            <a:r>
              <a:rPr lang="en-GB" b="0" dirty="0" smtClean="0"/>
              <a:t>Don’t exaggerate – you want to attract expert readers, not put them off</a:t>
            </a:r>
          </a:p>
          <a:p>
            <a:pPr marL="285750" indent="-285750">
              <a:buFont typeface="Arial" pitchFamily="34" charset="0"/>
              <a:buChar char="•"/>
            </a:pPr>
            <a:r>
              <a:rPr lang="en-GB" b="0" dirty="0" smtClean="0"/>
              <a:t>Feel free to speculate – but clearly label it as such</a:t>
            </a:r>
          </a:p>
          <a:p>
            <a:pPr marL="285750" indent="-285750">
              <a:buFont typeface="Arial" pitchFamily="34" charset="0"/>
              <a:buChar char="•"/>
            </a:pPr>
            <a:r>
              <a:rPr lang="en-GB" b="0" dirty="0" smtClean="0"/>
              <a:t>Choose your journal with the target audience in mind</a:t>
            </a:r>
          </a:p>
        </p:txBody>
      </p:sp>
      <p:sp>
        <p:nvSpPr>
          <p:cNvPr id="3" name="Title 2"/>
          <p:cNvSpPr>
            <a:spLocks noGrp="1"/>
          </p:cNvSpPr>
          <p:nvPr>
            <p:ph type="title"/>
          </p:nvPr>
        </p:nvSpPr>
        <p:spPr>
          <a:xfrm>
            <a:off x="825500" y="538163"/>
            <a:ext cx="8239126" cy="400110"/>
          </a:xfrm>
        </p:spPr>
        <p:txBody>
          <a:bodyPr/>
          <a:lstStyle/>
          <a:p>
            <a:r>
              <a:rPr lang="en-GB" dirty="0" smtClean="0"/>
              <a:t>Know your audience #2</a:t>
            </a:r>
            <a:endParaRPr lang="en-GB" dirty="0"/>
          </a:p>
        </p:txBody>
      </p:sp>
    </p:spTree>
    <p:extLst>
      <p:ext uri="{BB962C8B-B14F-4D97-AF65-F5344CB8AC3E}">
        <p14:creationId xmlns:p14="http://schemas.microsoft.com/office/powerpoint/2010/main" val="4228809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500" y="538163"/>
            <a:ext cx="8239126" cy="400110"/>
          </a:xfrm>
        </p:spPr>
        <p:txBody>
          <a:bodyPr/>
          <a:lstStyle/>
          <a:p>
            <a:r>
              <a:rPr lang="en-GB" dirty="0" smtClean="0"/>
              <a:t>Everyone is busy</a:t>
            </a:r>
            <a:endParaRPr lang="en-GB" dirty="0"/>
          </a:p>
        </p:txBody>
      </p:sp>
      <p:sp>
        <p:nvSpPr>
          <p:cNvPr id="5" name="Text Placeholder 4"/>
          <p:cNvSpPr>
            <a:spLocks noGrp="1"/>
          </p:cNvSpPr>
          <p:nvPr>
            <p:ph type="body" sz="quarter" idx="14"/>
          </p:nvPr>
        </p:nvSpPr>
        <p:spPr>
          <a:xfrm>
            <a:off x="825500" y="1436688"/>
            <a:ext cx="3945600" cy="3354765"/>
          </a:xfrm>
        </p:spPr>
        <p:txBody>
          <a:bodyPr/>
          <a:lstStyle/>
          <a:p>
            <a:r>
              <a:rPr lang="en-GB" b="0" dirty="0" smtClean="0"/>
              <a:t>Authors, referees, editors and readers are all busy people – time is precious</a:t>
            </a:r>
          </a:p>
          <a:p>
            <a:endParaRPr lang="en-GB" b="0" dirty="0"/>
          </a:p>
          <a:p>
            <a:r>
              <a:rPr lang="en-GB" b="0" dirty="0" smtClean="0"/>
              <a:t>To maximise the impact of your work, you first need to ensure that it gets read, which in turn requires an investment of time on the part of the reader</a:t>
            </a:r>
          </a:p>
          <a:p>
            <a:endParaRPr lang="en-GB" b="0" dirty="0"/>
          </a:p>
          <a:p>
            <a:r>
              <a:rPr lang="en-GB" b="0" dirty="0" smtClean="0"/>
              <a:t>Focus on getting the key information across as efficiently and as usefully as possible</a:t>
            </a:r>
            <a:endParaRPr lang="en-GB" b="0" dirty="0"/>
          </a:p>
        </p:txBody>
      </p:sp>
      <p:sp>
        <p:nvSpPr>
          <p:cNvPr id="2" name="Picture Placeholder 1"/>
          <p:cNvSpPr>
            <a:spLocks noGrp="1"/>
          </p:cNvSpPr>
          <p:nvPr>
            <p:ph type="pic" sz="quarter" idx="15"/>
          </p:nvPr>
        </p:nvSpPr>
        <p:spPr/>
      </p:sp>
    </p:spTree>
    <p:extLst>
      <p:ext uri="{BB962C8B-B14F-4D97-AF65-F5344CB8AC3E}">
        <p14:creationId xmlns:p14="http://schemas.microsoft.com/office/powerpoint/2010/main" val="2560497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25500" y="1436688"/>
            <a:ext cx="8239126" cy="4216539"/>
          </a:xfrm>
        </p:spPr>
        <p:txBody>
          <a:bodyPr/>
          <a:lstStyle/>
          <a:p>
            <a:r>
              <a:rPr lang="en-GB" dirty="0" smtClean="0">
                <a:solidFill>
                  <a:srgbClr val="FF0000"/>
                </a:solidFill>
              </a:rPr>
              <a:t>A lesson from journalism</a:t>
            </a:r>
          </a:p>
          <a:p>
            <a:pPr marL="285750" indent="-285750">
              <a:buFont typeface="Arial" pitchFamily="34" charset="0"/>
              <a:buChar char="•"/>
            </a:pPr>
            <a:r>
              <a:rPr lang="en-GB" b="0" dirty="0" smtClean="0"/>
              <a:t>You are competing for readers’ time, so capture their attention from the outset. The best news items always start with the news.</a:t>
            </a:r>
          </a:p>
          <a:p>
            <a:pPr marL="285750" indent="-285750">
              <a:buFont typeface="Arial" pitchFamily="34" charset="0"/>
              <a:buChar char="•"/>
            </a:pPr>
            <a:r>
              <a:rPr lang="en-GB" b="0" dirty="0" smtClean="0"/>
              <a:t>Titles: Avoid open-ended titles and state the main finding of the work</a:t>
            </a:r>
          </a:p>
          <a:p>
            <a:pPr marL="285750" indent="-285750">
              <a:buFont typeface="Arial" pitchFamily="34" charset="0"/>
              <a:buChar char="•"/>
            </a:pPr>
            <a:r>
              <a:rPr lang="en-GB" b="0" dirty="0" smtClean="0"/>
              <a:t>Abstract: Don’t just summarize your findings – place them in context and mention the implications. A casual reader will be wondering whether it is worth their while reading on, so give them the information that they need to make an informed decision</a:t>
            </a:r>
          </a:p>
          <a:p>
            <a:pPr marL="285750" indent="-285750">
              <a:buFont typeface="Arial" pitchFamily="34" charset="0"/>
              <a:buChar char="•"/>
            </a:pPr>
            <a:r>
              <a:rPr lang="en-GB" b="0" dirty="0" smtClean="0"/>
              <a:t>Avoid exaggeration – remember your audience! (i.e. fellow academics)</a:t>
            </a:r>
          </a:p>
          <a:p>
            <a:pPr marL="285750" indent="-285750">
              <a:buFont typeface="Arial" pitchFamily="34" charset="0"/>
              <a:buChar char="•"/>
            </a:pPr>
            <a:r>
              <a:rPr lang="en-GB" b="0" dirty="0" smtClean="0"/>
              <a:t>Be mindful of terminology, acronyms and paradigm-shifts</a:t>
            </a:r>
          </a:p>
          <a:p>
            <a:endParaRPr lang="en-GB" dirty="0" smtClean="0"/>
          </a:p>
          <a:p>
            <a:r>
              <a:rPr lang="en-GB" dirty="0" smtClean="0">
                <a:solidFill>
                  <a:srgbClr val="FF0000"/>
                </a:solidFill>
              </a:rPr>
              <a:t>The </a:t>
            </a:r>
            <a:r>
              <a:rPr lang="en-GB" i="1" dirty="0" smtClean="0">
                <a:solidFill>
                  <a:srgbClr val="FF0000"/>
                </a:solidFill>
              </a:rPr>
              <a:t>Nature</a:t>
            </a:r>
            <a:r>
              <a:rPr lang="en-GB" dirty="0" smtClean="0">
                <a:solidFill>
                  <a:srgbClr val="FF0000"/>
                </a:solidFill>
              </a:rPr>
              <a:t>-style summary paragraph:</a:t>
            </a:r>
          </a:p>
          <a:p>
            <a:pPr marL="285750" indent="-285750">
              <a:buFont typeface="Arial" pitchFamily="34" charset="0"/>
              <a:buChar char="•"/>
            </a:pPr>
            <a:r>
              <a:rPr lang="en-GB" b="0" u="sng" dirty="0">
                <a:solidFill>
                  <a:srgbClr val="0070C0"/>
                </a:solidFill>
              </a:rPr>
              <a:t>http://www.nature.com/nature/authors/gta/2c_Summary_para.pdf</a:t>
            </a:r>
          </a:p>
        </p:txBody>
      </p:sp>
      <p:sp>
        <p:nvSpPr>
          <p:cNvPr id="5" name="Title 4"/>
          <p:cNvSpPr>
            <a:spLocks noGrp="1"/>
          </p:cNvSpPr>
          <p:nvPr>
            <p:ph type="title"/>
          </p:nvPr>
        </p:nvSpPr>
        <p:spPr>
          <a:xfrm>
            <a:off x="825500" y="538163"/>
            <a:ext cx="8239126" cy="400110"/>
          </a:xfrm>
        </p:spPr>
        <p:txBody>
          <a:bodyPr/>
          <a:lstStyle/>
          <a:p>
            <a:r>
              <a:rPr lang="en-GB" dirty="0" smtClean="0"/>
              <a:t>Be mindful of your readers’ time #1</a:t>
            </a:r>
            <a:endParaRPr lang="en-GB" dirty="0"/>
          </a:p>
        </p:txBody>
      </p:sp>
    </p:spTree>
    <p:extLst>
      <p:ext uri="{BB962C8B-B14F-4D97-AF65-F5344CB8AC3E}">
        <p14:creationId xmlns:p14="http://schemas.microsoft.com/office/powerpoint/2010/main" val="932692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4253" b="4253"/>
          <a:stretch>
            <a:fillRect/>
          </a:stretch>
        </p:blipFill>
        <p:spPr>
          <a:xfrm>
            <a:off x="825500" y="1436688"/>
            <a:ext cx="8231188" cy="4656137"/>
          </a:xfrm>
        </p:spPr>
      </p:pic>
      <p:sp>
        <p:nvSpPr>
          <p:cNvPr id="5" name="Title 4"/>
          <p:cNvSpPr>
            <a:spLocks noGrp="1"/>
          </p:cNvSpPr>
          <p:nvPr>
            <p:ph type="title"/>
          </p:nvPr>
        </p:nvSpPr>
        <p:spPr>
          <a:xfrm>
            <a:off x="825500" y="538163"/>
            <a:ext cx="8239126" cy="400110"/>
          </a:xfrm>
        </p:spPr>
        <p:txBody>
          <a:bodyPr/>
          <a:lstStyle/>
          <a:p>
            <a:r>
              <a:rPr lang="en-GB" dirty="0" smtClean="0"/>
              <a:t>How to construct a </a:t>
            </a:r>
            <a:r>
              <a:rPr lang="en-GB" i="1" dirty="0" smtClean="0"/>
              <a:t>Nature</a:t>
            </a:r>
            <a:r>
              <a:rPr lang="en-GB" dirty="0" smtClean="0"/>
              <a:t> summary paragraph</a:t>
            </a:r>
            <a:endParaRPr lang="en-GB" dirty="0"/>
          </a:p>
        </p:txBody>
      </p:sp>
      <p:sp>
        <p:nvSpPr>
          <p:cNvPr id="6" name="Text Placeholder 5"/>
          <p:cNvSpPr>
            <a:spLocks noGrp="1"/>
          </p:cNvSpPr>
          <p:nvPr>
            <p:ph type="body" sz="quarter" idx="14"/>
          </p:nvPr>
        </p:nvSpPr>
        <p:spPr>
          <a:xfrm>
            <a:off x="825500" y="1436688"/>
            <a:ext cx="3945600" cy="276999"/>
          </a:xfrm>
        </p:spPr>
        <p:txBody>
          <a:bodyPr/>
          <a:lstStyle/>
          <a:p>
            <a:r>
              <a:rPr lang="en-GB" dirty="0" smtClean="0"/>
              <a:t>  </a:t>
            </a:r>
            <a:endParaRPr lang="en-GB" dirty="0"/>
          </a:p>
        </p:txBody>
      </p:sp>
    </p:spTree>
    <p:extLst>
      <p:ext uri="{BB962C8B-B14F-4D97-AF65-F5344CB8AC3E}">
        <p14:creationId xmlns:p14="http://schemas.microsoft.com/office/powerpoint/2010/main" val="1463650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825500" y="1436688"/>
            <a:ext cx="8239126" cy="4293483"/>
          </a:xfrm>
        </p:spPr>
        <p:txBody>
          <a:bodyPr/>
          <a:lstStyle/>
          <a:p>
            <a:r>
              <a:rPr lang="en-GB" dirty="0" smtClean="0">
                <a:solidFill>
                  <a:srgbClr val="FF0000"/>
                </a:solidFill>
              </a:rPr>
              <a:t>Organise your thoughts</a:t>
            </a:r>
          </a:p>
          <a:p>
            <a:pPr marL="285750" indent="-285750">
              <a:buFont typeface="Arial" pitchFamily="34" charset="0"/>
              <a:buChar char="•"/>
            </a:pPr>
            <a:r>
              <a:rPr lang="en-GB" b="0" dirty="0" smtClean="0"/>
              <a:t>Strip down to the elements essential to conveying the results – you are not writing a novel</a:t>
            </a:r>
          </a:p>
          <a:p>
            <a:pPr marL="285750" indent="-285750">
              <a:buFont typeface="Arial" pitchFamily="34" charset="0"/>
              <a:buChar char="•"/>
            </a:pPr>
            <a:r>
              <a:rPr lang="en-GB" b="0" dirty="0" smtClean="0"/>
              <a:t>Bullet-point your message and arguments, and build the paper around that</a:t>
            </a:r>
          </a:p>
          <a:p>
            <a:pPr marL="285750" indent="-285750">
              <a:buFont typeface="Arial" pitchFamily="34" charset="0"/>
              <a:buChar char="•"/>
            </a:pPr>
            <a:r>
              <a:rPr lang="en-GB" b="0" dirty="0" smtClean="0"/>
              <a:t>Do not pad the main paper out with superfluous information…</a:t>
            </a:r>
          </a:p>
          <a:p>
            <a:pPr marL="285750" indent="-285750">
              <a:buFont typeface="Arial" pitchFamily="34" charset="0"/>
              <a:buChar char="•"/>
            </a:pPr>
            <a:r>
              <a:rPr lang="en-GB" b="0" dirty="0" smtClean="0"/>
              <a:t>…but don’t leave out anything important or gloss over problematic issues</a:t>
            </a:r>
          </a:p>
          <a:p>
            <a:pPr marL="285750" indent="-285750">
              <a:buFont typeface="Arial" pitchFamily="34" charset="0"/>
              <a:buChar char="•"/>
            </a:pPr>
            <a:endParaRPr lang="en-GB" dirty="0"/>
          </a:p>
          <a:p>
            <a:r>
              <a:rPr lang="en-GB" dirty="0" smtClean="0">
                <a:solidFill>
                  <a:srgbClr val="FF0000"/>
                </a:solidFill>
              </a:rPr>
              <a:t>Signposting as you go</a:t>
            </a:r>
          </a:p>
          <a:p>
            <a:pPr marL="285750" indent="-285750">
              <a:buFont typeface="Arial" pitchFamily="34" charset="0"/>
              <a:buChar char="•"/>
            </a:pPr>
            <a:r>
              <a:rPr lang="en-GB" b="0" dirty="0" smtClean="0"/>
              <a:t>Guide the reader by starting each section with a brief statement of what is to follow (</a:t>
            </a:r>
            <a:r>
              <a:rPr lang="en-GB" b="0" i="1" dirty="0" smtClean="0"/>
              <a:t>e.g.</a:t>
            </a:r>
            <a:r>
              <a:rPr lang="en-GB" b="0" dirty="0" smtClean="0"/>
              <a:t> “We will now calculate the conditions under which XX leads to YY”)</a:t>
            </a:r>
          </a:p>
          <a:p>
            <a:pPr marL="285750" indent="-285750">
              <a:buFont typeface="Arial" pitchFamily="34" charset="0"/>
              <a:buChar char="•"/>
            </a:pPr>
            <a:r>
              <a:rPr lang="en-GB" b="0" dirty="0" smtClean="0"/>
              <a:t>A time-pressured reader should be able to quickly navigate through the paper, section-by-section, to follow the gist (if not the detail) of the argument</a:t>
            </a:r>
          </a:p>
          <a:p>
            <a:pPr marL="285750" indent="-285750">
              <a:buFont typeface="Arial" pitchFamily="34" charset="0"/>
              <a:buChar char="•"/>
            </a:pPr>
            <a:r>
              <a:rPr lang="en-GB" b="0" dirty="0" smtClean="0"/>
              <a:t>Title your figures and tables!</a:t>
            </a:r>
          </a:p>
        </p:txBody>
      </p:sp>
      <p:sp>
        <p:nvSpPr>
          <p:cNvPr id="7" name="Title 6"/>
          <p:cNvSpPr>
            <a:spLocks noGrp="1"/>
          </p:cNvSpPr>
          <p:nvPr>
            <p:ph type="title"/>
          </p:nvPr>
        </p:nvSpPr>
        <p:spPr>
          <a:xfrm>
            <a:off x="825500" y="538163"/>
            <a:ext cx="8239126" cy="400110"/>
          </a:xfrm>
        </p:spPr>
        <p:txBody>
          <a:bodyPr/>
          <a:lstStyle/>
          <a:p>
            <a:r>
              <a:rPr lang="en-GB" dirty="0"/>
              <a:t>Be mindful of your readers’ time </a:t>
            </a:r>
            <a:r>
              <a:rPr lang="en-GB" dirty="0" smtClean="0"/>
              <a:t>#2</a:t>
            </a:r>
            <a:endParaRPr lang="en-GB" dirty="0"/>
          </a:p>
        </p:txBody>
      </p:sp>
    </p:spTree>
    <p:extLst>
      <p:ext uri="{BB962C8B-B14F-4D97-AF65-F5344CB8AC3E}">
        <p14:creationId xmlns:p14="http://schemas.microsoft.com/office/powerpoint/2010/main" val="549141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400110"/>
          </a:xfrm>
        </p:spPr>
        <p:txBody>
          <a:bodyPr/>
          <a:lstStyle/>
          <a:p>
            <a:r>
              <a:rPr lang="en-GB" dirty="0"/>
              <a:t>Nature was launched in 1869…</a:t>
            </a:r>
          </a:p>
        </p:txBody>
      </p:sp>
      <p:sp>
        <p:nvSpPr>
          <p:cNvPr id="6" name="Text Placeholder 5"/>
          <p:cNvSpPr>
            <a:spLocks noGrp="1"/>
          </p:cNvSpPr>
          <p:nvPr>
            <p:ph type="body" sz="quarter" idx="14"/>
          </p:nvPr>
        </p:nvSpPr>
        <p:spPr>
          <a:xfrm>
            <a:off x="825500" y="1436688"/>
            <a:ext cx="3945600" cy="3677930"/>
          </a:xfrm>
        </p:spPr>
        <p:txBody>
          <a:bodyPr/>
          <a:lstStyle/>
          <a:p>
            <a:r>
              <a:rPr lang="en-GB" i="1" dirty="0" smtClean="0">
                <a:solidFill>
                  <a:srgbClr val="FF0000"/>
                </a:solidFill>
              </a:rPr>
              <a:t>Nature</a:t>
            </a:r>
            <a:r>
              <a:rPr lang="en-GB" dirty="0" smtClean="0">
                <a:solidFill>
                  <a:srgbClr val="FF0000"/>
                </a:solidFill>
              </a:rPr>
              <a:t>’s Original Mission:</a:t>
            </a:r>
            <a:endParaRPr lang="en-GB" i="1" dirty="0">
              <a:solidFill>
                <a:srgbClr val="FF0000"/>
              </a:solidFill>
            </a:endParaRPr>
          </a:p>
          <a:p>
            <a:pPr lvl="1"/>
            <a:r>
              <a:rPr lang="en-GB" dirty="0"/>
              <a:t>FIRST, to place before the general public the grand results of Scientific Work and Scientific Discovery; and to urge the claims of Science to a more general recognition in Education and in Daily Life; And, SECONDLY, to aid Scientific men themselves, by giving early information of all advances made in any branch of Natural knowledge throughout the world, and by affording them an opportunity of discussing the various Scientific questions which arise from time to time</a:t>
            </a:r>
            <a:r>
              <a:rPr lang="en-GB" dirty="0" smtClean="0"/>
              <a:t>.</a:t>
            </a:r>
            <a:endParaRPr lang="en-GB" dirty="0"/>
          </a:p>
        </p:txBody>
      </p:sp>
      <p:pic>
        <p:nvPicPr>
          <p:cNvPr id="15362" name="Picture 2"/>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1993" b="1993"/>
          <a:stretch>
            <a:fillRect/>
          </a:stretch>
        </p:blipFill>
        <p:spPr bwMode="auto">
          <a:xfrm>
            <a:off x="5119026" y="1436687"/>
            <a:ext cx="3945600"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42062" y="1800520"/>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18645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Think of the users</a:t>
            </a:r>
            <a:endParaRPr lang="en-GB" dirty="0"/>
          </a:p>
        </p:txBody>
      </p:sp>
      <p:sp>
        <p:nvSpPr>
          <p:cNvPr id="4" name="Text Placeholder 3"/>
          <p:cNvSpPr>
            <a:spLocks noGrp="1"/>
          </p:cNvSpPr>
          <p:nvPr>
            <p:ph type="body" sz="quarter" idx="14"/>
          </p:nvPr>
        </p:nvSpPr>
        <p:spPr>
          <a:xfrm>
            <a:off x="825500" y="1436688"/>
            <a:ext cx="3945600" cy="4185761"/>
          </a:xfrm>
        </p:spPr>
        <p:txBody>
          <a:bodyPr/>
          <a:lstStyle/>
          <a:p>
            <a:r>
              <a:rPr lang="en-GB" b="0" dirty="0" smtClean="0"/>
              <a:t>A paper is not simply the announcement of your own research achievements – it should be much more than something to be read once and filed away</a:t>
            </a:r>
          </a:p>
          <a:p>
            <a:endParaRPr lang="en-GB" b="0" dirty="0"/>
          </a:p>
          <a:p>
            <a:r>
              <a:rPr lang="en-GB" b="0" dirty="0" smtClean="0"/>
              <a:t>A paper is very rarely the final word on the matter – it is a stepping stone on the way to future scientific achievements</a:t>
            </a:r>
          </a:p>
          <a:p>
            <a:endParaRPr lang="en-GB" b="0" dirty="0"/>
          </a:p>
          <a:p>
            <a:r>
              <a:rPr lang="en-GB" b="0" dirty="0" smtClean="0"/>
              <a:t>A GREAT paper offers no barriers or obstruction to others building on the work - indeed, it should be a resource that actively facilitates replication and extension</a:t>
            </a:r>
            <a:endParaRPr lang="en-GB" b="0" dirty="0"/>
          </a:p>
        </p:txBody>
      </p:sp>
      <p:sp>
        <p:nvSpPr>
          <p:cNvPr id="2" name="Picture Placeholder 1"/>
          <p:cNvSpPr>
            <a:spLocks noGrp="1"/>
          </p:cNvSpPr>
          <p:nvPr>
            <p:ph type="pic" sz="quarter" idx="15"/>
          </p:nvPr>
        </p:nvSpPr>
        <p:spPr/>
      </p:sp>
    </p:spTree>
    <p:extLst>
      <p:ext uri="{BB962C8B-B14F-4D97-AF65-F5344CB8AC3E}">
        <p14:creationId xmlns:p14="http://schemas.microsoft.com/office/powerpoint/2010/main" val="2554318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25500" y="1436688"/>
            <a:ext cx="8239126" cy="3708708"/>
          </a:xfrm>
        </p:spPr>
        <p:txBody>
          <a:bodyPr/>
          <a:lstStyle/>
          <a:p>
            <a:r>
              <a:rPr lang="en-GB" dirty="0" smtClean="0">
                <a:solidFill>
                  <a:srgbClr val="FF0000"/>
                </a:solidFill>
              </a:rPr>
              <a:t>Removing barriers</a:t>
            </a:r>
          </a:p>
          <a:p>
            <a:pPr marL="285750" indent="-285750">
              <a:buFont typeface="Arial" pitchFamily="34" charset="0"/>
              <a:buChar char="•"/>
            </a:pPr>
            <a:r>
              <a:rPr lang="en-GB" b="0" dirty="0" smtClean="0"/>
              <a:t>Science is messy: By all means be selective for the purposes of clarity, but be specific about any such selection – if an experiment is tricky to realise and/or has a high failure rate, this is valuable information for others attempting to build on the work</a:t>
            </a:r>
          </a:p>
          <a:p>
            <a:pPr marL="285750" indent="-285750">
              <a:buFont typeface="Arial" pitchFamily="34" charset="0"/>
              <a:buChar char="•"/>
            </a:pPr>
            <a:r>
              <a:rPr lang="en-GB" b="0" dirty="0" smtClean="0"/>
              <a:t>Don’t hide problems: do not leave out problematic information that appears to detract from the message of the paper – it should be part of that message</a:t>
            </a:r>
          </a:p>
          <a:p>
            <a:pPr marL="285750" indent="-285750">
              <a:buFont typeface="Arial" pitchFamily="34" charset="0"/>
              <a:buChar char="•"/>
            </a:pPr>
            <a:r>
              <a:rPr lang="en-GB" b="0" dirty="0" smtClean="0"/>
              <a:t>Clearly distinguish between information that is central to the paper’s claims, secondary to the claims (</a:t>
            </a:r>
            <a:r>
              <a:rPr lang="en-GB" b="0" i="1" dirty="0" smtClean="0"/>
              <a:t>i.e.</a:t>
            </a:r>
            <a:r>
              <a:rPr lang="en-GB" b="0" dirty="0" smtClean="0"/>
              <a:t> required only by fellow practitioners), and provided mainly for completion</a:t>
            </a:r>
          </a:p>
          <a:p>
            <a:pPr marL="285750" indent="-285750">
              <a:buFont typeface="Arial" pitchFamily="34" charset="0"/>
              <a:buChar char="•"/>
            </a:pPr>
            <a:r>
              <a:rPr lang="en-GB" b="0" dirty="0" smtClean="0"/>
              <a:t>Archive the full information behind a paper – even better and if the journal platform permits, include the source data in the paper itself</a:t>
            </a:r>
          </a:p>
          <a:p>
            <a:pPr marL="285750" indent="-285750">
              <a:buFont typeface="Arial" pitchFamily="34" charset="0"/>
              <a:buChar char="•"/>
            </a:pPr>
            <a:r>
              <a:rPr lang="en-GB" b="0" dirty="0" smtClean="0"/>
              <a:t>Be alert to changing community standards – and champion those standards!</a:t>
            </a:r>
            <a:endParaRPr lang="en-GB" b="0" dirty="0"/>
          </a:p>
        </p:txBody>
      </p:sp>
      <p:sp>
        <p:nvSpPr>
          <p:cNvPr id="5" name="Title 4"/>
          <p:cNvSpPr>
            <a:spLocks noGrp="1"/>
          </p:cNvSpPr>
          <p:nvPr>
            <p:ph type="title"/>
          </p:nvPr>
        </p:nvSpPr>
        <p:spPr>
          <a:xfrm>
            <a:off x="825500" y="538163"/>
            <a:ext cx="8239126" cy="400110"/>
          </a:xfrm>
        </p:spPr>
        <p:txBody>
          <a:bodyPr/>
          <a:lstStyle/>
          <a:p>
            <a:r>
              <a:rPr lang="en-GB" dirty="0" smtClean="0"/>
              <a:t>Laying foundations for future work</a:t>
            </a:r>
            <a:endParaRPr lang="en-GB" dirty="0"/>
          </a:p>
        </p:txBody>
      </p:sp>
    </p:spTree>
    <p:extLst>
      <p:ext uri="{BB962C8B-B14F-4D97-AF65-F5344CB8AC3E}">
        <p14:creationId xmlns:p14="http://schemas.microsoft.com/office/powerpoint/2010/main" val="2082274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500" y="538164"/>
            <a:ext cx="8239126" cy="400110"/>
          </a:xfrm>
        </p:spPr>
        <p:txBody>
          <a:bodyPr/>
          <a:lstStyle/>
          <a:p>
            <a:r>
              <a:rPr lang="en-GB" dirty="0" smtClean="0"/>
              <a:t> </a:t>
            </a:r>
            <a:endParaRPr lang="en-GB" dirty="0"/>
          </a:p>
        </p:txBody>
      </p:sp>
      <p:sp>
        <p:nvSpPr>
          <p:cNvPr id="5" name="Text Placeholder 4"/>
          <p:cNvSpPr>
            <a:spLocks noGrp="1"/>
          </p:cNvSpPr>
          <p:nvPr>
            <p:ph type="body" sz="quarter" idx="14"/>
          </p:nvPr>
        </p:nvSpPr>
        <p:spPr/>
        <p:txBody>
          <a:bodyPr/>
          <a:lstStyle/>
          <a:p>
            <a:endParaRPr lang="en-GB"/>
          </a:p>
        </p:txBody>
      </p:sp>
      <p:sp>
        <p:nvSpPr>
          <p:cNvPr id="6" name="Text Placeholder 5"/>
          <p:cNvSpPr>
            <a:spLocks noGrp="1"/>
          </p:cNvSpPr>
          <p:nvPr>
            <p:ph type="body" sz="quarter" idx="15"/>
          </p:nvPr>
        </p:nvSpPr>
        <p:spPr/>
        <p:txBody>
          <a:bodyPr/>
          <a:lstStyle/>
          <a:p>
            <a:endParaRPr lang="en-GB" dirty="0"/>
          </a:p>
        </p:txBody>
      </p:sp>
      <p:sp>
        <p:nvSpPr>
          <p:cNvPr id="7" name="Text Placeholder 6"/>
          <p:cNvSpPr>
            <a:spLocks noGrp="1"/>
          </p:cNvSpPr>
          <p:nvPr>
            <p:ph type="body" sz="quarter" idx="16"/>
          </p:nvPr>
        </p:nvSpPr>
        <p:spPr/>
        <p:txBody>
          <a:bodyPr/>
          <a:lstStyle/>
          <a:p>
            <a:endParaRPr lang="en-GB"/>
          </a:p>
        </p:txBody>
      </p:sp>
      <p:sp>
        <p:nvSpPr>
          <p:cNvPr id="15" name="TextBox 14"/>
          <p:cNvSpPr txBox="1"/>
          <p:nvPr/>
        </p:nvSpPr>
        <p:spPr>
          <a:xfrm>
            <a:off x="825500" y="4194928"/>
            <a:ext cx="2501900" cy="369332"/>
          </a:xfrm>
          <a:prstGeom prst="rect">
            <a:avLst/>
          </a:prstGeom>
          <a:noFill/>
        </p:spPr>
        <p:txBody>
          <a:bodyPr wrap="square" rtlCol="0">
            <a:spAutoFit/>
          </a:bodyPr>
          <a:lstStyle/>
          <a:p>
            <a:pPr algn="ctr"/>
            <a:r>
              <a:rPr lang="en-GB" b="1" dirty="0" smtClean="0">
                <a:solidFill>
                  <a:srgbClr val="FF0000"/>
                </a:solidFill>
              </a:rPr>
              <a:t>Know your audience</a:t>
            </a:r>
            <a:endParaRPr lang="en-GB" b="1" dirty="0">
              <a:solidFill>
                <a:srgbClr val="FF0000"/>
              </a:solidFill>
            </a:endParaRPr>
          </a:p>
        </p:txBody>
      </p:sp>
      <p:sp>
        <p:nvSpPr>
          <p:cNvPr id="16" name="TextBox 15"/>
          <p:cNvSpPr txBox="1"/>
          <p:nvPr/>
        </p:nvSpPr>
        <p:spPr>
          <a:xfrm>
            <a:off x="3687764" y="4194928"/>
            <a:ext cx="2501900" cy="369332"/>
          </a:xfrm>
          <a:prstGeom prst="rect">
            <a:avLst/>
          </a:prstGeom>
          <a:noFill/>
        </p:spPr>
        <p:txBody>
          <a:bodyPr wrap="square" rtlCol="0">
            <a:spAutoFit/>
          </a:bodyPr>
          <a:lstStyle/>
          <a:p>
            <a:pPr algn="ctr"/>
            <a:r>
              <a:rPr lang="en-GB" b="1" dirty="0" smtClean="0">
                <a:solidFill>
                  <a:srgbClr val="FF0000"/>
                </a:solidFill>
              </a:rPr>
              <a:t>Hold their attention</a:t>
            </a:r>
            <a:endParaRPr lang="en-GB" b="1" dirty="0">
              <a:solidFill>
                <a:srgbClr val="FF0000"/>
              </a:solidFill>
            </a:endParaRPr>
          </a:p>
        </p:txBody>
      </p:sp>
      <p:sp>
        <p:nvSpPr>
          <p:cNvPr id="18" name="TextBox 17"/>
          <p:cNvSpPr txBox="1"/>
          <p:nvPr/>
        </p:nvSpPr>
        <p:spPr>
          <a:xfrm>
            <a:off x="6550025" y="4209912"/>
            <a:ext cx="2501900" cy="369332"/>
          </a:xfrm>
          <a:prstGeom prst="rect">
            <a:avLst/>
          </a:prstGeom>
          <a:noFill/>
        </p:spPr>
        <p:txBody>
          <a:bodyPr wrap="square" rtlCol="0">
            <a:spAutoFit/>
          </a:bodyPr>
          <a:lstStyle/>
          <a:p>
            <a:pPr algn="ctr"/>
            <a:r>
              <a:rPr lang="en-GB" b="1" dirty="0" smtClean="0">
                <a:solidFill>
                  <a:srgbClr val="FF0000"/>
                </a:solidFill>
              </a:rPr>
              <a:t>Lay foundations</a:t>
            </a:r>
          </a:p>
        </p:txBody>
      </p:sp>
    </p:spTree>
    <p:extLst>
      <p:ext uri="{BB962C8B-B14F-4D97-AF65-F5344CB8AC3E}">
        <p14:creationId xmlns:p14="http://schemas.microsoft.com/office/powerpoint/2010/main" val="1056500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Thank you</a:t>
            </a:r>
          </a:p>
        </p:txBody>
      </p:sp>
      <p:sp>
        <p:nvSpPr>
          <p:cNvPr id="4" name="Text Placeholder 3"/>
          <p:cNvSpPr>
            <a:spLocks noGrp="1"/>
          </p:cNvSpPr>
          <p:nvPr>
            <p:ph type="body" sz="quarter" idx="10"/>
          </p:nvPr>
        </p:nvSpPr>
        <p:spPr>
          <a:xfrm>
            <a:off x="825500" y="1444625"/>
            <a:ext cx="7416000" cy="830997"/>
          </a:xfrm>
        </p:spPr>
        <p:txBody>
          <a:bodyPr/>
          <a:lstStyle/>
          <a:p>
            <a:r>
              <a:rPr lang="en-GB" dirty="0"/>
              <a:t>Feedback &amp; questions always welcome </a:t>
            </a:r>
          </a:p>
          <a:p>
            <a:r>
              <a:rPr lang="en-GB" dirty="0" smtClean="0"/>
              <a:t>k.ziemelis@nature.com</a:t>
            </a:r>
            <a:endParaRPr lang="en-GB" dirty="0"/>
          </a:p>
        </p:txBody>
      </p:sp>
    </p:spTree>
    <p:extLst>
      <p:ext uri="{BB962C8B-B14F-4D97-AF65-F5344CB8AC3E}">
        <p14:creationId xmlns:p14="http://schemas.microsoft.com/office/powerpoint/2010/main" val="824680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400110"/>
          </a:xfrm>
        </p:spPr>
        <p:txBody>
          <a:bodyPr/>
          <a:lstStyle/>
          <a:p>
            <a:r>
              <a:rPr lang="en-GB" dirty="0" smtClean="0"/>
              <a:t>…and a lot has changed since then</a:t>
            </a:r>
            <a:endParaRPr lang="en-GB" dirty="0"/>
          </a:p>
        </p:txBody>
      </p:sp>
      <p:sp>
        <p:nvSpPr>
          <p:cNvPr id="6" name="Text Placeholder 5"/>
          <p:cNvSpPr>
            <a:spLocks noGrp="1"/>
          </p:cNvSpPr>
          <p:nvPr>
            <p:ph type="body" sz="quarter" idx="14"/>
          </p:nvPr>
        </p:nvSpPr>
        <p:spPr>
          <a:xfrm>
            <a:off x="825500" y="1436688"/>
            <a:ext cx="3945600" cy="3123932"/>
          </a:xfrm>
        </p:spPr>
        <p:txBody>
          <a:bodyPr/>
          <a:lstStyle/>
          <a:p>
            <a:r>
              <a:rPr lang="en-GB" i="1" dirty="0" smtClean="0">
                <a:solidFill>
                  <a:srgbClr val="FF0000"/>
                </a:solidFill>
              </a:rPr>
              <a:t>Nature</a:t>
            </a:r>
            <a:r>
              <a:rPr lang="en-GB" dirty="0" smtClean="0">
                <a:solidFill>
                  <a:srgbClr val="FF0000"/>
                </a:solidFill>
              </a:rPr>
              <a:t>’s Revised Mission (2000):</a:t>
            </a:r>
            <a:endParaRPr lang="en-GB" i="1" dirty="0">
              <a:solidFill>
                <a:srgbClr val="FF0000"/>
              </a:solidFill>
            </a:endParaRPr>
          </a:p>
          <a:p>
            <a:pPr lvl="1"/>
            <a:r>
              <a:rPr lang="en-GB" dirty="0"/>
              <a:t>First, to serve scientists through prompt publication of significant advances in any branch of science, and to provide a forum for the reporting and discussion of news and issues concerning science. Second, to ensure that the results of science are rapidly disseminated to the public throughout the world, in a fashion that conveys their significance for knowledge, culture and daily life</a:t>
            </a:r>
            <a:r>
              <a:rPr lang="en-GB" dirty="0" smtClean="0"/>
              <a:t>.</a:t>
            </a:r>
            <a:endParaRPr lang="en-GB" dirty="0"/>
          </a:p>
        </p:txBody>
      </p:sp>
      <p:pic>
        <p:nvPicPr>
          <p:cNvPr id="16386" name="Picture 2"/>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21015" r="21015"/>
          <a:stretch>
            <a:fillRect/>
          </a:stretch>
        </p:blipFill>
        <p:spPr bwMode="auto">
          <a:xfrm>
            <a:off x="5111856" y="1436687"/>
            <a:ext cx="3945600"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03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25253" y="1436688"/>
            <a:ext cx="3944548" cy="4170372"/>
          </a:xfrm>
        </p:spPr>
        <p:txBody>
          <a:bodyPr/>
          <a:lstStyle/>
          <a:p>
            <a:r>
              <a:rPr lang="en-GB" dirty="0" smtClean="0">
                <a:solidFill>
                  <a:srgbClr val="ED1C24"/>
                </a:solidFill>
              </a:rPr>
              <a:t>This Week</a:t>
            </a:r>
            <a:endParaRPr lang="en-GB" dirty="0">
              <a:solidFill>
                <a:srgbClr val="ED1C24"/>
              </a:solidFill>
            </a:endParaRPr>
          </a:p>
          <a:p>
            <a:pPr lvl="1"/>
            <a:r>
              <a:rPr lang="en-GB" dirty="0" smtClean="0"/>
              <a:t>Editorials</a:t>
            </a:r>
          </a:p>
          <a:p>
            <a:pPr lvl="1"/>
            <a:r>
              <a:rPr lang="en-GB" dirty="0" smtClean="0"/>
              <a:t>World View</a:t>
            </a:r>
          </a:p>
          <a:p>
            <a:pPr lvl="1"/>
            <a:r>
              <a:rPr lang="en-GB" dirty="0" smtClean="0"/>
              <a:t>Research Highlights</a:t>
            </a:r>
          </a:p>
          <a:p>
            <a:pPr lvl="1"/>
            <a:r>
              <a:rPr lang="en-GB" dirty="0" smtClean="0"/>
              <a:t>Seven Days</a:t>
            </a:r>
          </a:p>
          <a:p>
            <a:pPr lvl="1"/>
            <a:r>
              <a:rPr lang="en-GB" b="1" dirty="0" smtClean="0">
                <a:solidFill>
                  <a:srgbClr val="ED1C24"/>
                </a:solidFill>
              </a:rPr>
              <a:t>News in Focus</a:t>
            </a:r>
            <a:endParaRPr lang="en-GB" dirty="0" smtClean="0">
              <a:solidFill>
                <a:srgbClr val="ED1C24"/>
              </a:solidFill>
            </a:endParaRPr>
          </a:p>
          <a:p>
            <a:pPr lvl="1"/>
            <a:r>
              <a:rPr lang="en-GB" dirty="0" smtClean="0"/>
              <a:t>News</a:t>
            </a:r>
          </a:p>
          <a:p>
            <a:pPr lvl="1"/>
            <a:r>
              <a:rPr lang="en-GB" dirty="0" smtClean="0"/>
              <a:t>Features</a:t>
            </a:r>
          </a:p>
          <a:p>
            <a:pPr lvl="1"/>
            <a:r>
              <a:rPr lang="en-GB" b="1" dirty="0" smtClean="0">
                <a:solidFill>
                  <a:srgbClr val="ED1C24"/>
                </a:solidFill>
              </a:rPr>
              <a:t>Comment</a:t>
            </a:r>
          </a:p>
          <a:p>
            <a:pPr lvl="1"/>
            <a:r>
              <a:rPr lang="en-GB" dirty="0" smtClean="0"/>
              <a:t>Comment</a:t>
            </a:r>
          </a:p>
          <a:p>
            <a:pPr lvl="1"/>
            <a:r>
              <a:rPr lang="en-GB" dirty="0" smtClean="0"/>
              <a:t>Books &amp; Arts</a:t>
            </a:r>
          </a:p>
          <a:p>
            <a:pPr lvl="1"/>
            <a:r>
              <a:rPr lang="en-GB" dirty="0" smtClean="0"/>
              <a:t>Correspondence</a:t>
            </a:r>
            <a:endParaRPr lang="en-GB" dirty="0"/>
          </a:p>
        </p:txBody>
      </p:sp>
      <p:sp>
        <p:nvSpPr>
          <p:cNvPr id="5" name="Text Placeholder 4"/>
          <p:cNvSpPr>
            <a:spLocks noGrp="1"/>
          </p:cNvSpPr>
          <p:nvPr>
            <p:ph type="body" sz="quarter" idx="15"/>
          </p:nvPr>
        </p:nvSpPr>
        <p:spPr>
          <a:xfrm>
            <a:off x="5120079" y="1436688"/>
            <a:ext cx="3944548" cy="3108543"/>
          </a:xfrm>
        </p:spPr>
        <p:txBody>
          <a:bodyPr/>
          <a:lstStyle/>
          <a:p>
            <a:r>
              <a:rPr lang="en-GB" dirty="0" smtClean="0">
                <a:solidFill>
                  <a:srgbClr val="ED1C24"/>
                </a:solidFill>
              </a:rPr>
              <a:t>Research</a:t>
            </a:r>
            <a:endParaRPr lang="en-GB" dirty="0">
              <a:solidFill>
                <a:srgbClr val="ED1C24"/>
              </a:solidFill>
            </a:endParaRPr>
          </a:p>
          <a:p>
            <a:pPr lvl="1"/>
            <a:r>
              <a:rPr lang="en-GB" dirty="0" smtClean="0"/>
              <a:t>News &amp; Views</a:t>
            </a:r>
          </a:p>
          <a:p>
            <a:pPr lvl="1"/>
            <a:r>
              <a:rPr lang="en-GB" dirty="0" smtClean="0"/>
              <a:t>Reviews &amp; Perspectives</a:t>
            </a:r>
          </a:p>
          <a:p>
            <a:pPr lvl="1"/>
            <a:r>
              <a:rPr lang="en-GB" dirty="0" smtClean="0"/>
              <a:t>Insights</a:t>
            </a:r>
          </a:p>
          <a:p>
            <a:pPr lvl="1"/>
            <a:r>
              <a:rPr lang="en-GB" dirty="0" smtClean="0"/>
              <a:t>Analysis</a:t>
            </a:r>
          </a:p>
          <a:p>
            <a:pPr lvl="1"/>
            <a:r>
              <a:rPr lang="en-GB" dirty="0" smtClean="0"/>
              <a:t>Articles</a:t>
            </a:r>
          </a:p>
          <a:p>
            <a:pPr lvl="1"/>
            <a:r>
              <a:rPr lang="en-GB" dirty="0" smtClean="0"/>
              <a:t>Letters</a:t>
            </a:r>
          </a:p>
          <a:p>
            <a:pPr lvl="1"/>
            <a:r>
              <a:rPr lang="en-GB" dirty="0" smtClean="0"/>
              <a:t>Brief Communications Arising</a:t>
            </a:r>
          </a:p>
          <a:p>
            <a:pPr lvl="1"/>
            <a:r>
              <a:rPr lang="en-GB" b="1" dirty="0" smtClean="0">
                <a:solidFill>
                  <a:srgbClr val="ED1C24"/>
                </a:solidFill>
              </a:rPr>
              <a:t>Careers</a:t>
            </a:r>
            <a:endParaRPr lang="en-GB" b="1" dirty="0">
              <a:solidFill>
                <a:srgbClr val="ED1C24"/>
              </a:solidFill>
            </a:endParaRPr>
          </a:p>
        </p:txBody>
      </p:sp>
      <p:sp>
        <p:nvSpPr>
          <p:cNvPr id="3" name="Title 2"/>
          <p:cNvSpPr>
            <a:spLocks noGrp="1"/>
          </p:cNvSpPr>
          <p:nvPr>
            <p:ph type="title"/>
          </p:nvPr>
        </p:nvSpPr>
        <p:spPr>
          <a:xfrm>
            <a:off x="825500" y="538163"/>
            <a:ext cx="8239126" cy="400110"/>
          </a:xfrm>
        </p:spPr>
        <p:txBody>
          <a:bodyPr/>
          <a:lstStyle/>
          <a:p>
            <a:r>
              <a:rPr lang="en-GB" i="1" dirty="0" smtClean="0"/>
              <a:t>Nature </a:t>
            </a:r>
            <a:r>
              <a:rPr lang="en-GB" dirty="0" smtClean="0"/>
              <a:t>publishes:</a:t>
            </a:r>
            <a:endParaRPr lang="en-GB" i="1" dirty="0"/>
          </a:p>
        </p:txBody>
      </p:sp>
    </p:spTree>
    <p:extLst>
      <p:ext uri="{BB962C8B-B14F-4D97-AF65-F5344CB8AC3E}">
        <p14:creationId xmlns:p14="http://schemas.microsoft.com/office/powerpoint/2010/main" val="2180188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size of the editorial operation</a:t>
            </a:r>
            <a:endParaRPr lang="en-GB" dirty="0"/>
          </a:p>
        </p:txBody>
      </p:sp>
      <p:sp>
        <p:nvSpPr>
          <p:cNvPr id="3" name="Text Placeholder 2"/>
          <p:cNvSpPr>
            <a:spLocks noGrp="1"/>
          </p:cNvSpPr>
          <p:nvPr>
            <p:ph type="body" sz="quarter" idx="14"/>
          </p:nvPr>
        </p:nvSpPr>
        <p:spPr>
          <a:xfrm>
            <a:off x="825500" y="1436688"/>
            <a:ext cx="3945600" cy="4770537"/>
          </a:xfrm>
        </p:spPr>
        <p:txBody>
          <a:bodyPr/>
          <a:lstStyle/>
          <a:p>
            <a:pPr marL="0" lvl="2" indent="0">
              <a:buNone/>
            </a:pPr>
            <a:r>
              <a:rPr lang="en-GB" dirty="0" smtClean="0"/>
              <a:t>~100 </a:t>
            </a:r>
            <a:r>
              <a:rPr lang="en-GB" dirty="0"/>
              <a:t>editorial </a:t>
            </a:r>
            <a:r>
              <a:rPr lang="en-GB" dirty="0" smtClean="0"/>
              <a:t>staff </a:t>
            </a:r>
            <a:r>
              <a:rPr lang="en-GB" dirty="0"/>
              <a:t>including </a:t>
            </a:r>
            <a:r>
              <a:rPr lang="en-GB" dirty="0" smtClean="0"/>
              <a:t>Editor-in-Chief</a:t>
            </a:r>
            <a:r>
              <a:rPr lang="en-GB" dirty="0"/>
              <a:t>, 2 Chief Editors, </a:t>
            </a:r>
            <a:r>
              <a:rPr lang="en-GB" dirty="0" smtClean="0"/>
              <a:t>28 </a:t>
            </a:r>
            <a:r>
              <a:rPr lang="en-GB" dirty="0"/>
              <a:t>Associate &amp; Senior </a:t>
            </a:r>
            <a:r>
              <a:rPr lang="en-GB" dirty="0" smtClean="0"/>
              <a:t>Editors, editorial </a:t>
            </a:r>
            <a:r>
              <a:rPr lang="en-GB" dirty="0"/>
              <a:t>assistants and other </a:t>
            </a:r>
            <a:r>
              <a:rPr lang="en-GB" dirty="0" smtClean="0"/>
              <a:t>staff (</a:t>
            </a:r>
            <a:r>
              <a:rPr lang="en-GB" i="1" dirty="0" smtClean="0"/>
              <a:t>e.g. </a:t>
            </a:r>
            <a:r>
              <a:rPr lang="en-GB" dirty="0" smtClean="0"/>
              <a:t>journalists) </a:t>
            </a:r>
          </a:p>
          <a:p>
            <a:pPr marL="0" lvl="2" indent="0">
              <a:buNone/>
            </a:pPr>
            <a:endParaRPr lang="en-GB" dirty="0" smtClean="0"/>
          </a:p>
          <a:p>
            <a:pPr marL="0" lvl="2" indent="0">
              <a:buNone/>
            </a:pPr>
            <a:r>
              <a:rPr lang="en-GB" dirty="0" smtClean="0"/>
              <a:t>Staff </a:t>
            </a:r>
            <a:r>
              <a:rPr lang="en-GB" dirty="0"/>
              <a:t>based in London, DC, San Francisco, San Diego, Munich, </a:t>
            </a:r>
            <a:r>
              <a:rPr lang="en-GB" dirty="0" smtClean="0"/>
              <a:t>Berlin, Paris</a:t>
            </a:r>
            <a:r>
              <a:rPr lang="en-GB" dirty="0"/>
              <a:t>, Tokyo, Sydney, Delhi, Shanghai…</a:t>
            </a:r>
          </a:p>
          <a:p>
            <a:pPr marL="0" lvl="2" indent="0">
              <a:buNone/>
            </a:pPr>
            <a:endParaRPr lang="en-GB" dirty="0"/>
          </a:p>
          <a:p>
            <a:pPr marL="0" lvl="2" indent="0">
              <a:buNone/>
            </a:pPr>
            <a:r>
              <a:rPr lang="en-GB" dirty="0"/>
              <a:t>~</a:t>
            </a:r>
            <a:r>
              <a:rPr lang="en-GB" dirty="0" smtClean="0"/>
              <a:t>120 </a:t>
            </a:r>
            <a:r>
              <a:rPr lang="en-GB" dirty="0"/>
              <a:t>editorial pages per </a:t>
            </a:r>
            <a:r>
              <a:rPr lang="en-GB" dirty="0" smtClean="0"/>
              <a:t>week</a:t>
            </a:r>
          </a:p>
          <a:p>
            <a:pPr marL="0" lvl="2" indent="0">
              <a:buNone/>
            </a:pPr>
            <a:endParaRPr lang="en-GB" dirty="0"/>
          </a:p>
          <a:p>
            <a:pPr marL="0" lvl="2" indent="0">
              <a:buNone/>
            </a:pPr>
            <a:r>
              <a:rPr lang="en-GB" dirty="0" smtClean="0">
                <a:solidFill>
                  <a:srgbClr val="ED1C24"/>
                </a:solidFill>
              </a:rPr>
              <a:t>&gt;12,000 </a:t>
            </a:r>
            <a:r>
              <a:rPr lang="en-GB" dirty="0">
                <a:solidFill>
                  <a:srgbClr val="ED1C24"/>
                </a:solidFill>
              </a:rPr>
              <a:t>submissions per year; </a:t>
            </a:r>
            <a:r>
              <a:rPr lang="en-GB" dirty="0" smtClean="0">
                <a:solidFill>
                  <a:srgbClr val="ED1C24"/>
                </a:solidFill>
              </a:rPr>
              <a:t>~800 </a:t>
            </a:r>
            <a:r>
              <a:rPr lang="en-GB" dirty="0">
                <a:solidFill>
                  <a:srgbClr val="ED1C24"/>
                </a:solidFill>
              </a:rPr>
              <a:t>papers </a:t>
            </a:r>
            <a:r>
              <a:rPr lang="en-GB" dirty="0" smtClean="0">
                <a:solidFill>
                  <a:srgbClr val="ED1C24"/>
                </a:solidFill>
              </a:rPr>
              <a:t>published</a:t>
            </a:r>
          </a:p>
          <a:p>
            <a:pPr marL="0" lvl="2" indent="0">
              <a:buNone/>
            </a:pPr>
            <a:endParaRPr lang="en-GB" dirty="0"/>
          </a:p>
          <a:p>
            <a:pPr lvl="2"/>
            <a:endParaRPr lang="en-GB" dirty="0" smtClean="0"/>
          </a:p>
        </p:txBody>
      </p:sp>
      <p:sp>
        <p:nvSpPr>
          <p:cNvPr id="4" name="Picture Placeholder 3"/>
          <p:cNvSpPr>
            <a:spLocks noGrp="1"/>
          </p:cNvSpPr>
          <p:nvPr>
            <p:ph type="pic" sz="quarter" idx="15"/>
          </p:nvPr>
        </p:nvSpPr>
        <p:spPr/>
      </p:sp>
    </p:spTree>
    <p:extLst>
      <p:ext uri="{BB962C8B-B14F-4D97-AF65-F5344CB8AC3E}">
        <p14:creationId xmlns:p14="http://schemas.microsoft.com/office/powerpoint/2010/main" val="1022950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smtClean="0"/>
              <a:t>2.0</a:t>
            </a:r>
            <a:endParaRPr lang="en-GB" dirty="0"/>
          </a:p>
        </p:txBody>
      </p:sp>
      <p:sp>
        <p:nvSpPr>
          <p:cNvPr id="4" name="Title 3"/>
          <p:cNvSpPr>
            <a:spLocks noGrp="1"/>
          </p:cNvSpPr>
          <p:nvPr>
            <p:ph type="title"/>
          </p:nvPr>
        </p:nvSpPr>
        <p:spPr>
          <a:xfrm>
            <a:off x="824400" y="1052513"/>
            <a:ext cx="5232399" cy="380104"/>
          </a:xfrm>
        </p:spPr>
        <p:txBody>
          <a:bodyPr/>
          <a:lstStyle/>
          <a:p>
            <a:r>
              <a:rPr lang="en-GB" dirty="0" smtClean="0"/>
              <a:t>Meet the Editors</a:t>
            </a:r>
            <a:endParaRPr lang="en-GB" dirty="0"/>
          </a:p>
        </p:txBody>
      </p:sp>
    </p:spTree>
    <p:extLst>
      <p:ext uri="{BB962C8B-B14F-4D97-AF65-F5344CB8AC3E}">
        <p14:creationId xmlns:p14="http://schemas.microsoft.com/office/powerpoint/2010/main" val="3093556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5500" y="1436688"/>
            <a:ext cx="8239126" cy="4801314"/>
          </a:xfrm>
        </p:spPr>
        <p:txBody>
          <a:bodyPr/>
          <a:lstStyle/>
          <a:p>
            <a:pPr marL="0" lvl="2" indent="0">
              <a:buNone/>
            </a:pPr>
            <a:r>
              <a:rPr lang="en-GB" dirty="0"/>
              <a:t>Full-time professional editors able to focus 100% on the science </a:t>
            </a:r>
            <a:endParaRPr lang="en-GB" dirty="0" smtClean="0"/>
          </a:p>
          <a:p>
            <a:pPr marL="0" lvl="2" indent="0">
              <a:buNone/>
            </a:pPr>
            <a:r>
              <a:rPr lang="en-US" altLang="ja-JP" dirty="0"/>
              <a:t>Passionate about science and the communication of </a:t>
            </a:r>
            <a:r>
              <a:rPr lang="en-US" altLang="ja-JP" dirty="0" smtClean="0"/>
              <a:t>science</a:t>
            </a:r>
          </a:p>
          <a:p>
            <a:pPr marL="0" lvl="2" indent="0">
              <a:buNone/>
            </a:pPr>
            <a:r>
              <a:rPr lang="en-GB" altLang="ja-JP" dirty="0" smtClean="0"/>
              <a:t>A</a:t>
            </a:r>
            <a:r>
              <a:rPr lang="en-US" altLang="ja-JP" dirty="0" err="1" smtClean="0"/>
              <a:t>ll</a:t>
            </a:r>
            <a:r>
              <a:rPr lang="en-US" altLang="ja-JP" dirty="0" smtClean="0"/>
              <a:t> </a:t>
            </a:r>
            <a:r>
              <a:rPr lang="en-US" altLang="ja-JP" dirty="0"/>
              <a:t>have a solid research background – we know what it is like</a:t>
            </a:r>
            <a:r>
              <a:rPr lang="en-US" altLang="ja-JP" dirty="0" smtClean="0"/>
              <a:t>!</a:t>
            </a:r>
            <a:r>
              <a:rPr lang="en-GB" dirty="0" smtClean="0"/>
              <a:t> </a:t>
            </a:r>
          </a:p>
          <a:p>
            <a:pPr marL="0" lvl="2" indent="0">
              <a:buNone/>
            </a:pPr>
            <a:endParaRPr lang="en-GB" b="1" dirty="0" smtClean="0"/>
          </a:p>
          <a:p>
            <a:pPr marL="0" lvl="2" indent="0">
              <a:buNone/>
            </a:pPr>
            <a:r>
              <a:rPr lang="en-GB" b="1" dirty="0" smtClean="0">
                <a:solidFill>
                  <a:srgbClr val="ED1C24"/>
                </a:solidFill>
              </a:rPr>
              <a:t>Completely </a:t>
            </a:r>
            <a:r>
              <a:rPr lang="en-GB" b="1" dirty="0">
                <a:solidFill>
                  <a:srgbClr val="ED1C24"/>
                </a:solidFill>
              </a:rPr>
              <a:t>independent: </a:t>
            </a:r>
            <a:endParaRPr lang="en-GB" b="1" dirty="0" smtClean="0">
              <a:solidFill>
                <a:srgbClr val="ED1C24"/>
              </a:solidFill>
            </a:endParaRPr>
          </a:p>
          <a:p>
            <a:pPr lvl="2">
              <a:buClrTx/>
            </a:pPr>
            <a:r>
              <a:rPr lang="en-GB" dirty="0" smtClean="0"/>
              <a:t>No </a:t>
            </a:r>
            <a:r>
              <a:rPr lang="en-GB" dirty="0"/>
              <a:t>external editorial board </a:t>
            </a:r>
          </a:p>
          <a:p>
            <a:pPr lvl="2">
              <a:buClrTx/>
            </a:pPr>
            <a:r>
              <a:rPr lang="en-US" dirty="0" smtClean="0"/>
              <a:t>Journals </a:t>
            </a:r>
            <a:r>
              <a:rPr lang="en-US" dirty="0"/>
              <a:t>editorially independent from each </a:t>
            </a:r>
            <a:r>
              <a:rPr lang="en-US" dirty="0" smtClean="0"/>
              <a:t>other</a:t>
            </a:r>
            <a:endParaRPr lang="en-GB" dirty="0"/>
          </a:p>
          <a:p>
            <a:pPr marL="0" lvl="2" indent="0">
              <a:buNone/>
            </a:pPr>
            <a:endParaRPr lang="en-GB" b="1" dirty="0" smtClean="0"/>
          </a:p>
          <a:p>
            <a:pPr marL="0" lvl="2" indent="0">
              <a:buNone/>
            </a:pPr>
            <a:r>
              <a:rPr lang="en-GB" b="1" dirty="0" smtClean="0">
                <a:solidFill>
                  <a:srgbClr val="ED1C24"/>
                </a:solidFill>
              </a:rPr>
              <a:t>In </a:t>
            </a:r>
            <a:r>
              <a:rPr lang="en-GB" b="1" dirty="0">
                <a:solidFill>
                  <a:srgbClr val="ED1C24"/>
                </a:solidFill>
              </a:rPr>
              <a:t>touch with the </a:t>
            </a:r>
            <a:r>
              <a:rPr lang="en-GB" b="1" dirty="0" smtClean="0">
                <a:solidFill>
                  <a:srgbClr val="ED1C24"/>
                </a:solidFill>
              </a:rPr>
              <a:t>community:</a:t>
            </a:r>
          </a:p>
          <a:p>
            <a:pPr lvl="2">
              <a:buClrTx/>
            </a:pPr>
            <a:r>
              <a:rPr lang="en-US" dirty="0" smtClean="0"/>
              <a:t>Typically </a:t>
            </a:r>
            <a:r>
              <a:rPr lang="en-US" dirty="0"/>
              <a:t>travel ~4-5 weeks/year – conferences and visit </a:t>
            </a:r>
            <a:r>
              <a:rPr lang="en-US" dirty="0" smtClean="0"/>
              <a:t>labs</a:t>
            </a:r>
          </a:p>
          <a:p>
            <a:pPr lvl="2">
              <a:buClrTx/>
            </a:pPr>
            <a:r>
              <a:rPr lang="en-US" dirty="0" smtClean="0"/>
              <a:t>Frequent </a:t>
            </a:r>
            <a:r>
              <a:rPr lang="en-US" dirty="0"/>
              <a:t>meetings internally and with experts to explore and develop standards, policies, criteria</a:t>
            </a:r>
          </a:p>
          <a:p>
            <a:pPr marL="268288" lvl="3" indent="0">
              <a:buNone/>
            </a:pPr>
            <a:endParaRPr lang="en-GB" dirty="0"/>
          </a:p>
          <a:p>
            <a:endParaRPr lang="en-GB" dirty="0"/>
          </a:p>
        </p:txBody>
      </p:sp>
      <p:sp>
        <p:nvSpPr>
          <p:cNvPr id="2" name="Title 1"/>
          <p:cNvSpPr>
            <a:spLocks noGrp="1"/>
          </p:cNvSpPr>
          <p:nvPr>
            <p:ph type="title"/>
          </p:nvPr>
        </p:nvSpPr>
        <p:spPr/>
        <p:txBody>
          <a:bodyPr/>
          <a:lstStyle/>
          <a:p>
            <a:r>
              <a:rPr lang="en-GB" i="1" dirty="0" smtClean="0"/>
              <a:t>Nature</a:t>
            </a:r>
            <a:r>
              <a:rPr lang="en-GB" dirty="0" smtClean="0"/>
              <a:t> Editors are…</a:t>
            </a:r>
            <a:endParaRPr lang="en-GB" dirty="0"/>
          </a:p>
        </p:txBody>
      </p:sp>
    </p:spTree>
    <p:extLst>
      <p:ext uri="{BB962C8B-B14F-4D97-AF65-F5344CB8AC3E}">
        <p14:creationId xmlns:p14="http://schemas.microsoft.com/office/powerpoint/2010/main" val="1360825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DM0Kq1270WvEWs9JTOni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ZWJWRrbHEeyUxHMI7PBQ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7tbENndJDUue2BUugz1nE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zia_jV7j_UiLelEc3aPGY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ZgbAt4zmESLdWK8p3Jwu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9rZecDxD4EmaTYYA9el2R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kiWnSv6lwUyHX82g.meM9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wGJ6jUI6ki0kxvxGavMC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dvP_LA4wEa42mylwjwO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_VnI1UmZ0q0prpeTJvRG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wmbgBeghsEKZeoZ3GJw67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bWDeUXctIUG34VgEu5Jh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QwGJ6jUI6ki0kxvxGavMC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vP_LA4wEa42mylwjwOz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g_VnI1UmZ0q0prpeTJvRG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YSnqCNyWnkSp3bj9WxuZ8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bWDeUXctIUG34VgEu5JhX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4UjofqEKF0Cot6wJpOg70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9rZecDxD4EmaTYYA9el2R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kiWnSv6lwUyHX82g.meM9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kaa2dT8FfUmAJT2weO2e9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dkdDCEEkxkWEOg12my7Hi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IUO3mf6wUC8w9Xv1FLJK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ZvHQf.wVF0SrZ2Wg5iGw4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dV.f_6phkeVsGSlxieSi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kaa2dT8FfUmAJT2weO2e9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dkdDCEEkxkWEOg12my7Hi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pIUO3mf6wUC8w9Xv1FLJK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ZvHQf.wVF0SrZ2Wg5iGw4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TrGiynOik2bNkGpMIRBc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IFcqHRvTTky4QCPidrc7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3I0Jz6pkEyIJJhBq0HKl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ts1HnXRB0.aG3dsqbiL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ZWJWRrbHEeyUxHMI7PB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tbENndJDUue2BUugz1n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D2j29N1wUylpCa5UQ9Z6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0NnfWiCZ0adB5Ib6.dBT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ia_jV7j_UiLelEc3aPGY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VZgbAt4zmESLdWK8p3Jwu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9rZecDxD4EmaTYYA9el2R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kiWnSv6lwUyHX82g.meM9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wGJ6jUI6ki0kxvxGavM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PdvP_LA4wEa42mylwjwO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g_VnI1UmZ0q0prpeTJvRG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mbgBeghsEKZeoZ3GJw67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WDeUXctIUG34VgEu5Jh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wGJ6jUI6ki0kxvxGavMC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dvP_LA4wEa42mylwjwOz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qyXezAEUEyi0ifk5XFAg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_VnI1UmZ0q0prpeTJvRG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SnqCNyWnkSp3bj9WxuZ8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WDeUXctIUG34VgEu5JhX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4UjofqEKF0Cot6wJpOg70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9rZecDxD4EmaTYYA9el2R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kiWnSv6lwUyHX82g.meM9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kaa2dT8FfUmAJT2weO2e9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kdDCEEkxkWEOg12my7H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pIUO3mf6wUC8w9Xv1FLJ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vHQf.wVF0SrZ2Wg5iGw4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vdV.f_6phkeVsGSlxieSi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kaa2dT8FfUmAJT2weO2e9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dkdDCEEkxkWEOg12my7Hi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pIUO3mf6wUC8w9Xv1FLJK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ZvHQf.wVF0SrZ2Wg5iGw4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TrGiynOik2bNkGpMIRBc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FcqHRvTTky4QCPidrc7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D2j29N1wUylpCa5UQ9Z6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10NnfWiCZ0adB5Ib6.dBT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ZqyXezAEUEyi0ifk5XFAg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OzzvC_1njEKPkoXDg4BCC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WDM0Kq1270WvEWs9JTOni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zzvC_1njEKPkoXDg4BCC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p3I0Jz6pkEyIJJhBq0HK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jts1HnXRB0.aG3dsqbiLZ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heme/theme1.xml><?xml version="1.0" encoding="utf-8"?>
<a:theme xmlns:a="http://schemas.openxmlformats.org/drawingml/2006/main" name="NR_PPT_template (1)">
  <a:themeElements>
    <a:clrScheme name="Nature Research_Springer Nature">
      <a:dk1>
        <a:srgbClr val="58635B"/>
      </a:dk1>
      <a:lt1>
        <a:srgbClr val="FFFFFF"/>
      </a:lt1>
      <a:dk2>
        <a:srgbClr val="939598"/>
      </a:dk2>
      <a:lt2>
        <a:srgbClr val="E6E7E8"/>
      </a:lt2>
      <a:accent1>
        <a:srgbClr val="58635B"/>
      </a:accent1>
      <a:accent2>
        <a:srgbClr val="3C9CD7"/>
      </a:accent2>
      <a:accent3>
        <a:srgbClr val="ED1C24"/>
      </a:accent3>
      <a:accent4>
        <a:srgbClr val="D1D3D4"/>
      </a:accent4>
      <a:accent5>
        <a:srgbClr val="937CB9"/>
      </a:accent5>
      <a:accent6>
        <a:srgbClr val="F58220"/>
      </a:accent6>
      <a:hlink>
        <a:srgbClr val="3C9CD7"/>
      </a:hlink>
      <a:folHlink>
        <a:srgbClr val="3C9CD7"/>
      </a:folHlink>
    </a:clrScheme>
    <a:fontScheme name="Calibri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F535234-67E0-40AD-96BB-0239393C128E}" vid="{A9449662-BAFC-44B0-994B-41847DD96797}"/>
    </a:ext>
  </a:extLst>
</a:theme>
</file>

<file path=ppt/theme/theme2.xml><?xml version="1.0" encoding="utf-8"?>
<a:theme xmlns:a="http://schemas.openxmlformats.org/drawingml/2006/main" name="2_NR_PPT_template (1)">
  <a:themeElements>
    <a:clrScheme name="Nature Research_Springer Nature">
      <a:dk1>
        <a:srgbClr val="58635B"/>
      </a:dk1>
      <a:lt1>
        <a:srgbClr val="FFFFFF"/>
      </a:lt1>
      <a:dk2>
        <a:srgbClr val="939598"/>
      </a:dk2>
      <a:lt2>
        <a:srgbClr val="E6E7E8"/>
      </a:lt2>
      <a:accent1>
        <a:srgbClr val="58635B"/>
      </a:accent1>
      <a:accent2>
        <a:srgbClr val="3C9CD7"/>
      </a:accent2>
      <a:accent3>
        <a:srgbClr val="ED1C24"/>
      </a:accent3>
      <a:accent4>
        <a:srgbClr val="D1D3D4"/>
      </a:accent4>
      <a:accent5>
        <a:srgbClr val="937CB9"/>
      </a:accent5>
      <a:accent6>
        <a:srgbClr val="F58220"/>
      </a:accent6>
      <a:hlink>
        <a:srgbClr val="3C9CD7"/>
      </a:hlink>
      <a:folHlink>
        <a:srgbClr val="3C9CD7"/>
      </a:folHlink>
    </a:clrScheme>
    <a:fontScheme name="Calibri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F535234-67E0-40AD-96BB-0239393C128E}" vid="{A9449662-BAFC-44B0-994B-41847DD967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NR_PPT_template (1)</Template>
  <TotalTime>719</TotalTime>
  <Words>2401</Words>
  <Application>Microsoft Office PowerPoint</Application>
  <PresentationFormat>A4 210 x 297 mm</PresentationFormat>
  <Paragraphs>317</Paragraphs>
  <Slides>43</Slides>
  <Notes>2</Notes>
  <HiddenSlides>0</HiddenSlides>
  <MMClips>0</MMClips>
  <ScaleCrop>false</ScaleCrop>
  <HeadingPairs>
    <vt:vector size="8" baseType="variant">
      <vt:variant>
        <vt:lpstr>使用されているフォント</vt:lpstr>
      </vt:variant>
      <vt:variant>
        <vt:i4>2</vt:i4>
      </vt:variant>
      <vt:variant>
        <vt:lpstr>テーマ</vt:lpstr>
      </vt:variant>
      <vt:variant>
        <vt:i4>2</vt:i4>
      </vt:variant>
      <vt:variant>
        <vt:lpstr>埋め込まれた OLE サーバー</vt:lpstr>
      </vt:variant>
      <vt:variant>
        <vt:i4>1</vt:i4>
      </vt:variant>
      <vt:variant>
        <vt:lpstr>スライド タイトル</vt:lpstr>
      </vt:variant>
      <vt:variant>
        <vt:i4>43</vt:i4>
      </vt:variant>
    </vt:vector>
  </HeadingPairs>
  <TitlesOfParts>
    <vt:vector size="48" baseType="lpstr">
      <vt:lpstr>Arial</vt:lpstr>
      <vt:lpstr>Calibri</vt:lpstr>
      <vt:lpstr>NR_PPT_template (1)</vt:lpstr>
      <vt:lpstr>2_NR_PPT_template (1)</vt:lpstr>
      <vt:lpstr>think-cell Slide</vt:lpstr>
      <vt:lpstr>Inside Nature</vt:lpstr>
      <vt:lpstr>Agenda table</vt:lpstr>
      <vt:lpstr>A Brief History of Nature</vt:lpstr>
      <vt:lpstr>Nature was launched in 1869…</vt:lpstr>
      <vt:lpstr>…and a lot has changed since then</vt:lpstr>
      <vt:lpstr>Nature publishes:</vt:lpstr>
      <vt:lpstr>The size of the editorial operation</vt:lpstr>
      <vt:lpstr>Meet the Editors</vt:lpstr>
      <vt:lpstr>Nature Editors are…</vt:lpstr>
      <vt:lpstr>An Editor’s Responsibilities</vt:lpstr>
      <vt:lpstr>Nature Editors are…</vt:lpstr>
      <vt:lpstr>Nature’s Editorial Structure:</vt:lpstr>
      <vt:lpstr>The Physical Sciences Team</vt:lpstr>
      <vt:lpstr>PowerPoint プレゼンテーション</vt:lpstr>
      <vt:lpstr>The Editorial Process</vt:lpstr>
      <vt:lpstr>The Editorial Process?</vt:lpstr>
      <vt:lpstr>The Editorial Process!</vt:lpstr>
      <vt:lpstr>Editorial Selection Criteria</vt:lpstr>
      <vt:lpstr>Style and Format</vt:lpstr>
      <vt:lpstr> </vt:lpstr>
      <vt:lpstr>Peer Review</vt:lpstr>
      <vt:lpstr>Reviewer Assessment</vt:lpstr>
      <vt:lpstr>Reviewer Anonymity and Double-Blind Review</vt:lpstr>
      <vt:lpstr>Decisions after Review</vt:lpstr>
      <vt:lpstr>Appeals, Transfers, and Author/Referee Services</vt:lpstr>
      <vt:lpstr>Can you challenge a decision?</vt:lpstr>
      <vt:lpstr>Transferring Manuscripts</vt:lpstr>
      <vt:lpstr>The Nature Heirarchy</vt:lpstr>
      <vt:lpstr>Authors and Referees Services</vt:lpstr>
      <vt:lpstr>Writing for Impact</vt:lpstr>
      <vt:lpstr>What makes a paper “great”? Great science! </vt:lpstr>
      <vt:lpstr>Turning your great science into a GREAT paper</vt:lpstr>
      <vt:lpstr>PowerPoint プレゼンテーション</vt:lpstr>
      <vt:lpstr>Know your audience #1</vt:lpstr>
      <vt:lpstr>Know your audience #2</vt:lpstr>
      <vt:lpstr>Everyone is busy</vt:lpstr>
      <vt:lpstr>Be mindful of your readers’ time #1</vt:lpstr>
      <vt:lpstr>How to construct a Nature summary paragraph</vt:lpstr>
      <vt:lpstr>Be mindful of your readers’ time #2</vt:lpstr>
      <vt:lpstr>Think of the users</vt:lpstr>
      <vt:lpstr>Laying foundations for future work</vt:lpstr>
      <vt:lpstr> </vt:lpstr>
      <vt:lpstr>Thank you</vt:lpstr>
    </vt:vector>
  </TitlesOfParts>
  <Company>Springer-SBM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Ziemelis, Karl</dc:creator>
  <cp:lastModifiedBy>Asano</cp:lastModifiedBy>
  <cp:revision>85</cp:revision>
  <cp:lastPrinted>2016-07-12T01:35:45Z</cp:lastPrinted>
  <dcterms:created xsi:type="dcterms:W3CDTF">2016-08-12T15:38:37Z</dcterms:created>
  <dcterms:modified xsi:type="dcterms:W3CDTF">2019-04-02T01:58:44Z</dcterms:modified>
</cp:coreProperties>
</file>