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bin" ContentType="audio/unknown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56"/>
  </p:notesMasterIdLst>
  <p:handoutMasterIdLst>
    <p:handoutMasterId r:id="rId57"/>
  </p:handoutMasterIdLst>
  <p:sldIdLst>
    <p:sldId id="331" r:id="rId2"/>
    <p:sldId id="379" r:id="rId3"/>
    <p:sldId id="380" r:id="rId4"/>
    <p:sldId id="382" r:id="rId5"/>
    <p:sldId id="383" r:id="rId6"/>
    <p:sldId id="384" r:id="rId7"/>
    <p:sldId id="385" r:id="rId8"/>
    <p:sldId id="402" r:id="rId9"/>
    <p:sldId id="386" r:id="rId10"/>
    <p:sldId id="397" r:id="rId11"/>
    <p:sldId id="416" r:id="rId12"/>
    <p:sldId id="403" r:id="rId13"/>
    <p:sldId id="387" r:id="rId14"/>
    <p:sldId id="393" r:id="rId15"/>
    <p:sldId id="394" r:id="rId16"/>
    <p:sldId id="395" r:id="rId17"/>
    <p:sldId id="389" r:id="rId18"/>
    <p:sldId id="390" r:id="rId19"/>
    <p:sldId id="417" r:id="rId20"/>
    <p:sldId id="332" r:id="rId21"/>
    <p:sldId id="392" r:id="rId22"/>
    <p:sldId id="408" r:id="rId23"/>
    <p:sldId id="409" r:id="rId24"/>
    <p:sldId id="410" r:id="rId25"/>
    <p:sldId id="333" r:id="rId26"/>
    <p:sldId id="411" r:id="rId27"/>
    <p:sldId id="412" r:id="rId28"/>
    <p:sldId id="413" r:id="rId29"/>
    <p:sldId id="414" r:id="rId30"/>
    <p:sldId id="415" r:id="rId31"/>
    <p:sldId id="418" r:id="rId32"/>
    <p:sldId id="398" r:id="rId33"/>
    <p:sldId id="420" r:id="rId34"/>
    <p:sldId id="404" r:id="rId35"/>
    <p:sldId id="400" r:id="rId36"/>
    <p:sldId id="406" r:id="rId37"/>
    <p:sldId id="405" r:id="rId38"/>
    <p:sldId id="419" r:id="rId39"/>
    <p:sldId id="401" r:id="rId40"/>
    <p:sldId id="407" r:id="rId41"/>
    <p:sldId id="399" r:id="rId42"/>
    <p:sldId id="334" r:id="rId43"/>
    <p:sldId id="357" r:id="rId44"/>
    <p:sldId id="343" r:id="rId45"/>
    <p:sldId id="336" r:id="rId46"/>
    <p:sldId id="338" r:id="rId47"/>
    <p:sldId id="351" r:id="rId48"/>
    <p:sldId id="352" r:id="rId49"/>
    <p:sldId id="361" r:id="rId50"/>
    <p:sldId id="372" r:id="rId51"/>
    <p:sldId id="371" r:id="rId52"/>
    <p:sldId id="373" r:id="rId53"/>
    <p:sldId id="423" r:id="rId54"/>
    <p:sldId id="422" r:id="rId55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79"/>
            <p14:sldId id="380"/>
            <p14:sldId id="382"/>
            <p14:sldId id="383"/>
            <p14:sldId id="384"/>
            <p14:sldId id="385"/>
            <p14:sldId id="402"/>
            <p14:sldId id="386"/>
            <p14:sldId id="397"/>
            <p14:sldId id="416"/>
            <p14:sldId id="403"/>
            <p14:sldId id="387"/>
            <p14:sldId id="393"/>
            <p14:sldId id="394"/>
            <p14:sldId id="395"/>
            <p14:sldId id="389"/>
            <p14:sldId id="390"/>
            <p14:sldId id="417"/>
            <p14:sldId id="332"/>
            <p14:sldId id="392"/>
            <p14:sldId id="408"/>
            <p14:sldId id="409"/>
            <p14:sldId id="410"/>
            <p14:sldId id="333"/>
            <p14:sldId id="411"/>
            <p14:sldId id="412"/>
            <p14:sldId id="413"/>
            <p14:sldId id="414"/>
            <p14:sldId id="415"/>
            <p14:sldId id="418"/>
            <p14:sldId id="398"/>
            <p14:sldId id="420"/>
            <p14:sldId id="404"/>
            <p14:sldId id="400"/>
            <p14:sldId id="406"/>
            <p14:sldId id="405"/>
            <p14:sldId id="419"/>
            <p14:sldId id="401"/>
            <p14:sldId id="407"/>
            <p14:sldId id="399"/>
            <p14:sldId id="334"/>
            <p14:sldId id="357"/>
            <p14:sldId id="343"/>
            <p14:sldId id="336"/>
            <p14:sldId id="338"/>
            <p14:sldId id="351"/>
            <p14:sldId id="352"/>
            <p14:sldId id="361"/>
            <p14:sldId id="372"/>
            <p14:sldId id="371"/>
            <p14:sldId id="373"/>
            <p14:sldId id="423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1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069" autoAdjust="0"/>
  </p:normalViewPr>
  <p:slideViewPr>
    <p:cSldViewPr snapToObjects="1">
      <p:cViewPr varScale="1">
        <p:scale>
          <a:sx n="112" d="100"/>
          <a:sy n="112" d="100"/>
        </p:scale>
        <p:origin x="1256" y="200"/>
      </p:cViewPr>
      <p:guideLst>
        <p:guide orient="horz" pos="181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solidFill>
          <a:schemeClr val="bg2">
            <a:lumMod val="20000"/>
            <a:lumOff val="80000"/>
          </a:schemeClr>
        </a:solidFill>
      </c:spPr>
    </c:sideWall>
    <c:backWall>
      <c:thickness val="0"/>
      <c:spPr>
        <a:solidFill>
          <a:schemeClr val="bg1">
            <a:lumMod val="9500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2012.0</c:v>
                </c:pt>
                <c:pt idx="4">
                  <c:v>2013.0</c:v>
                </c:pt>
              </c:numCache>
            </c:numRef>
          </c:cat>
          <c:val>
            <c:numRef>
              <c:f>Sheet1!$B$2:$B$6</c:f>
              <c:numCache>
                <c:formatCode>0.00E+00</c:formatCode>
                <c:ptCount val="5"/>
                <c:pt idx="0">
                  <c:v>6.0E13</c:v>
                </c:pt>
                <c:pt idx="1">
                  <c:v>1.1E14</c:v>
                </c:pt>
                <c:pt idx="2">
                  <c:v>2.3E14</c:v>
                </c:pt>
                <c:pt idx="3">
                  <c:v>2.8E14</c:v>
                </c:pt>
                <c:pt idx="4">
                  <c:v>2.1E14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07871584"/>
        <c:axId val="-1307869536"/>
        <c:axId val="0"/>
      </c:bar3DChart>
      <c:catAx>
        <c:axId val="-130787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1307869536"/>
        <c:crosses val="autoZero"/>
        <c:auto val="1"/>
        <c:lblAlgn val="ctr"/>
        <c:lblOffset val="100"/>
        <c:noMultiLvlLbl val="0"/>
      </c:catAx>
      <c:valAx>
        <c:axId val="-1307869536"/>
        <c:scaling>
          <c:orientation val="minMax"/>
        </c:scaling>
        <c:delete val="0"/>
        <c:axPos val="l"/>
        <c:majorGridlines/>
        <c:numFmt formatCode="0.00E+00" sourceLinked="1"/>
        <c:majorTickMark val="in"/>
        <c:minorTickMark val="in"/>
        <c:tickLblPos val="nextTo"/>
        <c:crossAx val="-1307871584"/>
        <c:crosses val="autoZero"/>
        <c:crossBetween val="between"/>
        <c:majorUnit val="1.0E14"/>
        <c:minorUnit val="1.0E13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wmf"/><Relationship Id="rId5" Type="http://schemas.openxmlformats.org/officeDocument/2006/relationships/image" Target="../media/image15.wmf"/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Relationship Id="rId3" Type="http://schemas.openxmlformats.org/officeDocument/2006/relationships/image" Target="../media/image6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</a:t>
            </a:r>
            <a:r>
              <a:rPr lang="de-DE" noProof="0" dirty="0" smtClean="0"/>
              <a:t>Ebene</a:t>
            </a:r>
          </a:p>
          <a:p>
            <a:pPr lvl="5"/>
            <a:r>
              <a:rPr lang="de-DE" noProof="0" dirty="0" smtClean="0"/>
              <a:t>Sechste Ebene</a:t>
            </a:r>
          </a:p>
          <a:p>
            <a:pPr lvl="6"/>
            <a:r>
              <a:rPr lang="de-DE" noProof="0" dirty="0" smtClean="0"/>
              <a:t>Siebte Ebene</a:t>
            </a:r>
          </a:p>
          <a:p>
            <a:pPr lvl="7"/>
            <a:r>
              <a:rPr lang="de-DE" noProof="0" dirty="0" smtClean="0"/>
              <a:t>Achte Ebene</a:t>
            </a:r>
          </a:p>
          <a:p>
            <a:pPr lvl="8"/>
            <a:r>
              <a:rPr lang="de-DE" noProof="0" dirty="0" smtClean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 algn="l">
              <a:defRPr sz="3000">
                <a:solidFill>
                  <a:srgbClr val="686868"/>
                </a:solidFill>
                <a:latin typeface="Century Gothic"/>
                <a:ea typeface="ヒラギノ角ゴ Pro W3" charset="0"/>
                <a:cs typeface="Century Gothic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758176" cy="19685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74413" y="6647957"/>
            <a:ext cx="6436681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5989" y="6647957"/>
            <a:ext cx="1368425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11095" y="6653223"/>
            <a:ext cx="1332905" cy="212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 Page </a:t>
            </a:r>
            <a:fld id="{914CB362-B5FD-9A4D-A525-F9AE26ED7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3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74413" y="6647957"/>
            <a:ext cx="6436681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5989" y="6647957"/>
            <a:ext cx="1368425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11095" y="6653223"/>
            <a:ext cx="1332905" cy="212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 Page </a:t>
            </a:r>
            <a:fld id="{914CB362-B5FD-9A4D-A525-F9AE26ED7B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81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Folientitel</a:t>
            </a:r>
            <a:r>
              <a:rPr lang="en-GB" noProof="0" dirty="0" smtClean="0"/>
              <a:t> </a:t>
            </a:r>
            <a:r>
              <a:rPr lang="en-GB" noProof="0" dirty="0" err="1" smtClean="0"/>
              <a:t>eingeben</a:t>
            </a:r>
            <a:endParaRPr lang="en-GB" noProof="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74413" y="6647957"/>
            <a:ext cx="6436681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989" y="6647957"/>
            <a:ext cx="1368425" cy="210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11095" y="6653223"/>
            <a:ext cx="1332905" cy="212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 Page </a:t>
            </a:r>
            <a:fld id="{914CB362-B5FD-9A4D-A525-F9AE26ED7B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80" r:id="rId2"/>
    <p:sldLayoutId id="2147483981" r:id="rId3"/>
    <p:sldLayoutId id="2147483982" r:id="rId4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Century Gothic"/>
          <a:ea typeface="+mj-ea"/>
          <a:cs typeface="Century Gothic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Century Gothic"/>
          <a:ea typeface="ＭＳ Ｐゴシック" charset="-128"/>
          <a:cs typeface="Century Gothic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Century Gothic"/>
          <a:ea typeface="ＭＳ Ｐゴシック" charset="0"/>
          <a:cs typeface="Century Gothic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Century Gothic"/>
          <a:ea typeface="+mn-ea"/>
          <a:cs typeface="Century Gothic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Century Gothic"/>
          <a:ea typeface="+mn-ea"/>
          <a:cs typeface="Century Gothic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Century Gothic"/>
          <a:ea typeface="+mn-ea"/>
          <a:cs typeface="Century Gothic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Century Gothic"/>
          <a:ea typeface="+mn-ea"/>
          <a:cs typeface="Century Gothic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jpeg"/><Relationship Id="rId13" Type="http://schemas.openxmlformats.org/officeDocument/2006/relationships/image" Target="../media/image50.jpeg"/><Relationship Id="rId14" Type="http://schemas.openxmlformats.org/officeDocument/2006/relationships/image" Target="../media/image51.png"/><Relationship Id="rId15" Type="http://schemas.openxmlformats.org/officeDocument/2006/relationships/image" Target="../media/image52.w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wmf"/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image" Target="../media/image42.png"/><Relationship Id="rId6" Type="http://schemas.openxmlformats.org/officeDocument/2006/relationships/image" Target="../media/image43.wmf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jpeg"/><Relationship Id="rId10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audio" Target="../media/audio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58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59.w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6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6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jpeg"/><Relationship Id="rId12" Type="http://schemas.openxmlformats.org/officeDocument/2006/relationships/image" Target="../media/image72.jpeg"/><Relationship Id="rId13" Type="http://schemas.openxmlformats.org/officeDocument/2006/relationships/image" Target="../media/image73.jpeg"/><Relationship Id="rId14" Type="http://schemas.openxmlformats.org/officeDocument/2006/relationships/image" Target="../media/image74.png"/><Relationship Id="rId15" Type="http://schemas.openxmlformats.org/officeDocument/2006/relationships/image" Target="../media/image75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wmf"/><Relationship Id="rId8" Type="http://schemas.openxmlformats.org/officeDocument/2006/relationships/image" Target="../media/image68.wmf"/><Relationship Id="rId9" Type="http://schemas.openxmlformats.org/officeDocument/2006/relationships/image" Target="../media/image69.jpeg"/><Relationship Id="rId10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9.jpeg"/><Relationship Id="rId5" Type="http://schemas.openxmlformats.org/officeDocument/2006/relationships/image" Target="../media/image70.jpe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6" Type="http://schemas.openxmlformats.org/officeDocument/2006/relationships/image" Target="../media/image93.png"/><Relationship Id="rId7" Type="http://schemas.openxmlformats.org/officeDocument/2006/relationships/image" Target="../media/image94.jpeg"/><Relationship Id="rId8" Type="http://schemas.openxmlformats.org/officeDocument/2006/relationships/image" Target="../media/image95.png"/><Relationship Id="rId9" Type="http://schemas.openxmlformats.org/officeDocument/2006/relationships/image" Target="../media/image70.jpeg"/><Relationship Id="rId10" Type="http://schemas.openxmlformats.org/officeDocument/2006/relationships/image" Target="../media/image9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emf"/><Relationship Id="rId3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5.png"/><Relationship Id="rId5" Type="http://schemas.openxmlformats.org/officeDocument/2006/relationships/image" Target="../media/image126.emf"/><Relationship Id="rId6" Type="http://schemas.openxmlformats.org/officeDocument/2006/relationships/image" Target="../media/image127.jpeg"/><Relationship Id="rId7" Type="http://schemas.microsoft.com/office/2007/relationships/hdphoto" Target="../media/hdphoto5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microsoft.com/office/2007/relationships/hdphoto" Target="../media/hdphoto6.wdp"/><Relationship Id="rId5" Type="http://schemas.openxmlformats.org/officeDocument/2006/relationships/image" Target="../media/image132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5.jpeg"/><Relationship Id="rId3" Type="http://schemas.openxmlformats.org/officeDocument/2006/relationships/image" Target="../media/image1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3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90800"/>
          </a:xfrm>
        </p:spPr>
        <p:txBody>
          <a:bodyPr/>
          <a:lstStyle/>
          <a:p>
            <a:r>
              <a:rPr lang="en-GB" sz="2400" dirty="0" smtClean="0"/>
              <a:t>Fast waveform digitizing for the search </a:t>
            </a:r>
            <a:br>
              <a:rPr lang="en-GB" sz="2400" dirty="0" smtClean="0"/>
            </a:br>
            <a:r>
              <a:rPr lang="en-GB" sz="2400" dirty="0" smtClean="0"/>
              <a:t>of the </a:t>
            </a:r>
            <a:r>
              <a:rPr lang="en-GB" sz="2800" dirty="0" smtClean="0">
                <a:latin typeface="Symbol" charset="2"/>
                <a:cs typeface="Symbol" charset="2"/>
              </a:rPr>
              <a:t>m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→ e</a:t>
            </a:r>
            <a:r>
              <a:rPr lang="en-GB" sz="2400" baseline="30000" dirty="0" smtClean="0"/>
              <a:t>+</a:t>
            </a:r>
            <a:r>
              <a:rPr lang="en-GB" sz="2800" dirty="0" smtClean="0">
                <a:latin typeface="Symbol" charset="2"/>
                <a:cs typeface="Symbol" charset="2"/>
              </a:rPr>
              <a:t>g</a:t>
            </a:r>
            <a:r>
              <a:rPr lang="en-GB" sz="2400" dirty="0" smtClean="0"/>
              <a:t> decay</a:t>
            </a:r>
            <a:endParaRPr lang="de-DE" sz="2400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8" y="3861047"/>
            <a:ext cx="7969249" cy="710953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Stefan Ritt</a:t>
            </a:r>
            <a:r>
              <a:rPr lang="en-GB" dirty="0" smtClean="0"/>
              <a:t> :: Paul </a:t>
            </a:r>
            <a:r>
              <a:rPr lang="en-GB" dirty="0"/>
              <a:t>Scherrer </a:t>
            </a:r>
            <a:r>
              <a:rPr lang="en-GB" dirty="0" smtClean="0"/>
              <a:t>Institute :: Switzerland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662800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ICRR Seminar, University of Tokyo, Chiba, March 31</a:t>
            </a:r>
            <a:r>
              <a:rPr lang="en-GB" sz="1800" b="1" baseline="30000" dirty="0" smtClean="0">
                <a:solidFill>
                  <a:srgbClr val="969696"/>
                </a:solidFill>
                <a:latin typeface="+mn-lt"/>
              </a:rPr>
              <a:t>st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, 2017</a:t>
            </a:r>
            <a:endParaRPr lang="en-GB" sz="1800" b="1" kern="1000" spc="30" dirty="0" smtClean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Experiments at PSI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Bild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596">
            <a:off x="4476097" y="3497626"/>
            <a:ext cx="4495883" cy="2529728"/>
          </a:xfrm>
          <a:prstGeom prst="rect">
            <a:avLst/>
          </a:prstGeom>
        </p:spPr>
      </p:pic>
      <p:pic>
        <p:nvPicPr>
          <p:cNvPr id="10" name="Bild 3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13" y="3840356"/>
            <a:ext cx="3933937" cy="2812867"/>
          </a:xfrm>
          <a:prstGeom prst="rect">
            <a:avLst/>
          </a:prstGeom>
        </p:spPr>
      </p:pic>
      <p:sp>
        <p:nvSpPr>
          <p:cNvPr id="12" name="Textfeld 15"/>
          <p:cNvSpPr txBox="1"/>
          <p:nvPr/>
        </p:nvSpPr>
        <p:spPr>
          <a:xfrm>
            <a:off x="5602953" y="3042754"/>
            <a:ext cx="3399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000" dirty="0" smtClean="0">
                <a:solidFill>
                  <a:srgbClr val="0070C0"/>
                </a:solidFill>
                <a:latin typeface="Century Gothic"/>
                <a:cs typeface="Century Gothic"/>
              </a:rPr>
              <a:t>Mu3e (Phase I+II) </a:t>
            </a:r>
          </a:p>
          <a:p>
            <a:pPr algn="ctr">
              <a:spcBef>
                <a:spcPts val="0"/>
              </a:spcBef>
            </a:pPr>
            <a:r>
              <a:rPr lang="de-DE" sz="2000" dirty="0" smtClean="0">
                <a:solidFill>
                  <a:srgbClr val="0070C0"/>
                </a:solidFill>
                <a:latin typeface="Century Gothic"/>
                <a:cs typeface="Century Gothic"/>
              </a:rPr>
              <a:t>µ</a:t>
            </a:r>
            <a:r>
              <a:rPr lang="de-DE" sz="2000" baseline="30000" dirty="0" smtClean="0">
                <a:solidFill>
                  <a:srgbClr val="0070C0"/>
                </a:solidFill>
                <a:latin typeface="Century Gothic"/>
                <a:cs typeface="Century Gothic"/>
              </a:rPr>
              <a:t>+</a:t>
            </a:r>
            <a:r>
              <a:rPr lang="de-DE" sz="2000" dirty="0" smtClean="0">
                <a:solidFill>
                  <a:srgbClr val="0070C0"/>
                </a:solidFill>
                <a:latin typeface="Century Gothic"/>
                <a:cs typeface="Century Gothic"/>
              </a:rPr>
              <a:t>→</a:t>
            </a:r>
            <a:r>
              <a:rPr lang="de-DE" sz="2000" dirty="0" err="1" smtClean="0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2000" baseline="30000" dirty="0" err="1" smtClean="0">
                <a:solidFill>
                  <a:srgbClr val="0070C0"/>
                </a:solidFill>
                <a:latin typeface="Century Gothic"/>
                <a:cs typeface="Century Gothic"/>
              </a:rPr>
              <a:t>+</a:t>
            </a:r>
            <a:r>
              <a:rPr lang="de-DE" sz="2000" dirty="0" err="1" smtClean="0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2000" baseline="30000" dirty="0" err="1" smtClean="0">
                <a:solidFill>
                  <a:srgbClr val="0070C0"/>
                </a:solidFill>
                <a:latin typeface="Century Gothic"/>
                <a:cs typeface="Century Gothic"/>
              </a:rPr>
              <a:t>-</a:t>
            </a:r>
            <a:r>
              <a:rPr lang="de-DE" sz="2000" dirty="0" err="1" smtClean="0">
                <a:solidFill>
                  <a:srgbClr val="0070C0"/>
                </a:solidFill>
                <a:latin typeface="Century Gothic"/>
                <a:cs typeface="Century Gothic"/>
              </a:rPr>
              <a:t>e</a:t>
            </a:r>
            <a:r>
              <a:rPr lang="de-DE" sz="2000" baseline="30000" dirty="0" smtClean="0">
                <a:solidFill>
                  <a:srgbClr val="0070C0"/>
                </a:solidFill>
                <a:latin typeface="Century Gothic"/>
                <a:cs typeface="Century Gothic"/>
              </a:rPr>
              <a:t>+</a:t>
            </a:r>
            <a:endParaRPr lang="de-DE" sz="2000" baseline="30000" dirty="0">
              <a:solidFill>
                <a:srgbClr val="0070C0"/>
              </a:solidFill>
              <a:latin typeface="Century Gothic"/>
              <a:cs typeface="Century Gothic"/>
            </a:endParaRPr>
          </a:p>
        </p:txBody>
      </p:sp>
      <p:sp>
        <p:nvSpPr>
          <p:cNvPr id="15" name="Textfeld 12"/>
          <p:cNvSpPr txBox="1"/>
          <p:nvPr/>
        </p:nvSpPr>
        <p:spPr>
          <a:xfrm>
            <a:off x="5989" y="3042754"/>
            <a:ext cx="309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000" dirty="0" smtClean="0">
                <a:solidFill>
                  <a:srgbClr val="009338"/>
                </a:solidFill>
                <a:latin typeface="Century Gothic"/>
                <a:cs typeface="Century Gothic"/>
              </a:rPr>
              <a:t>MEG / MEG II</a:t>
            </a:r>
          </a:p>
          <a:p>
            <a:pPr algn="ctr">
              <a:spcBef>
                <a:spcPts val="0"/>
              </a:spcBef>
            </a:pPr>
            <a:r>
              <a:rPr lang="de-DE" sz="2000" dirty="0" smtClean="0">
                <a:solidFill>
                  <a:srgbClr val="009338"/>
                </a:solidFill>
                <a:latin typeface="Century Gothic"/>
                <a:cs typeface="Century Gothic"/>
              </a:rPr>
              <a:t>µ</a:t>
            </a:r>
            <a:r>
              <a:rPr lang="de-DE" sz="2000" baseline="30000" dirty="0" smtClean="0">
                <a:solidFill>
                  <a:srgbClr val="009338"/>
                </a:solidFill>
                <a:latin typeface="Century Gothic"/>
                <a:cs typeface="Century Gothic"/>
              </a:rPr>
              <a:t>+</a:t>
            </a:r>
            <a:r>
              <a:rPr lang="de-DE" sz="2000" dirty="0" smtClean="0">
                <a:solidFill>
                  <a:srgbClr val="009338"/>
                </a:solidFill>
                <a:latin typeface="Century Gothic"/>
                <a:cs typeface="Century Gothic"/>
              </a:rPr>
              <a:t>→</a:t>
            </a:r>
            <a:r>
              <a:rPr lang="de-DE" sz="2000" dirty="0" err="1" smtClean="0">
                <a:solidFill>
                  <a:srgbClr val="009338"/>
                </a:solidFill>
                <a:latin typeface="Century Gothic"/>
                <a:cs typeface="Century Gothic"/>
              </a:rPr>
              <a:t>e</a:t>
            </a:r>
            <a:r>
              <a:rPr lang="de-DE" sz="2000" baseline="30000" dirty="0" err="1" smtClean="0">
                <a:solidFill>
                  <a:srgbClr val="009338"/>
                </a:solidFill>
                <a:latin typeface="Century Gothic"/>
                <a:cs typeface="Century Gothic"/>
              </a:rPr>
              <a:t>+</a:t>
            </a:r>
            <a:r>
              <a:rPr lang="de-DE" sz="2000" dirty="0" err="1" smtClean="0">
                <a:solidFill>
                  <a:srgbClr val="009338"/>
                </a:solidFill>
                <a:latin typeface="Century Gothic"/>
                <a:cs typeface="Century Gothic"/>
              </a:rPr>
              <a:t>ɣ</a:t>
            </a:r>
            <a:endParaRPr lang="de-DE" sz="2000" dirty="0">
              <a:solidFill>
                <a:srgbClr val="009338"/>
              </a:solidFill>
              <a:latin typeface="Century Gothic"/>
              <a:cs typeface="Century Gothic"/>
            </a:endParaRPr>
          </a:p>
        </p:txBody>
      </p:sp>
      <p:pic>
        <p:nvPicPr>
          <p:cNvPr id="17" name="Bild 20" descr="ringcyclotr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836712"/>
            <a:ext cx="2000292" cy="1954158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 rot="2789603">
            <a:off x="4984570" y="3264093"/>
            <a:ext cx="1015200" cy="432048"/>
          </a:xfrm>
          <a:prstGeom prst="rightArrow">
            <a:avLst/>
          </a:prstGeom>
          <a:solidFill>
            <a:srgbClr val="F0C7DC"/>
          </a:solidFill>
          <a:ln w="952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8299687">
            <a:off x="3062336" y="3285987"/>
            <a:ext cx="1015200" cy="432048"/>
          </a:xfrm>
          <a:prstGeom prst="rightArrow">
            <a:avLst/>
          </a:prstGeom>
          <a:solidFill>
            <a:srgbClr val="F0C7DC"/>
          </a:solidFill>
          <a:ln w="952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77951" y="1547252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22" name="Bild 5" descr="20160506_PSI_Luftbild_0111.jpg"/>
          <p:cNvPicPr>
            <a:picLocks noChangeAspect="1"/>
          </p:cNvPicPr>
          <p:nvPr/>
        </p:nvPicPr>
        <p:blipFill rotWithShape="1">
          <a:blip r:embed="rId5" cstate="screen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96" y="836712"/>
            <a:ext cx="2471854" cy="195415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 bwMode="auto">
          <a:xfrm flipH="1">
            <a:off x="1619672" y="1772816"/>
            <a:ext cx="1728192" cy="144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ounded Rectangle 24"/>
          <p:cNvSpPr/>
          <p:nvPr/>
        </p:nvSpPr>
        <p:spPr bwMode="auto">
          <a:xfrm>
            <a:off x="2627784" y="5849674"/>
            <a:ext cx="2237556" cy="79208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de-DE" sz="2000" dirty="0">
                <a:latin typeface="Century Gothic"/>
                <a:cs typeface="Century Gothic"/>
              </a:rPr>
              <a:t>Sensitivity Goal</a:t>
            </a:r>
          </a:p>
          <a:p>
            <a:pPr algn="ctr">
              <a:spcBef>
                <a:spcPts val="0"/>
              </a:spcBef>
            </a:pPr>
            <a:r>
              <a:rPr lang="de-DE" sz="2000" dirty="0">
                <a:latin typeface="Century Gothic"/>
                <a:cs typeface="Century Gothic"/>
              </a:rPr>
              <a:t>≈ 4 x10</a:t>
            </a:r>
            <a:r>
              <a:rPr lang="de-DE" sz="2000" baseline="30000" dirty="0">
                <a:latin typeface="Century Gothic"/>
                <a:cs typeface="Century Gothic"/>
              </a:rPr>
              <a:t>-14</a:t>
            </a:r>
            <a:endParaRPr lang="de-DE" sz="2000" dirty="0">
              <a:latin typeface="Century Gothic"/>
              <a:cs typeface="Century Gothic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273180" y="5373216"/>
            <a:ext cx="2237556" cy="79208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de-DE" sz="2000" dirty="0">
                <a:latin typeface="Century Gothic"/>
                <a:cs typeface="Century Gothic"/>
              </a:rPr>
              <a:t>Sensitivity Goal</a:t>
            </a:r>
          </a:p>
          <a:p>
            <a:pPr algn="ctr">
              <a:spcBef>
                <a:spcPts val="0"/>
              </a:spcBef>
            </a:pPr>
            <a:r>
              <a:rPr lang="de-DE" sz="2000" dirty="0">
                <a:latin typeface="Century Gothic"/>
                <a:cs typeface="Century Gothic"/>
              </a:rPr>
              <a:t>≈ </a:t>
            </a:r>
            <a:r>
              <a:rPr lang="de-DE" sz="2000" dirty="0" smtClean="0">
                <a:latin typeface="Century Gothic"/>
                <a:cs typeface="Century Gothic"/>
              </a:rPr>
              <a:t>1 </a:t>
            </a:r>
            <a:r>
              <a:rPr lang="de-DE" sz="2000" dirty="0">
                <a:latin typeface="Century Gothic"/>
                <a:cs typeface="Century Gothic"/>
              </a:rPr>
              <a:t>x10</a:t>
            </a:r>
            <a:r>
              <a:rPr lang="de-DE" sz="2000" baseline="30000" dirty="0">
                <a:latin typeface="Century Gothic"/>
                <a:cs typeface="Century Gothic"/>
              </a:rPr>
              <a:t>-</a:t>
            </a:r>
            <a:r>
              <a:rPr lang="de-DE" sz="2000" baseline="30000" dirty="0" smtClean="0">
                <a:latin typeface="Century Gothic"/>
                <a:cs typeface="Century Gothic"/>
              </a:rPr>
              <a:t>16</a:t>
            </a:r>
            <a:endParaRPr lang="de-DE" sz="2000" dirty="0">
              <a:latin typeface="Century Gothic"/>
              <a:cs typeface="Century Gothic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5652120" y="836712"/>
            <a:ext cx="2088232" cy="115212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de-DE" sz="1200" b="1" dirty="0">
                <a:latin typeface="Century Gothic"/>
                <a:cs typeface="Century Gothic"/>
              </a:rPr>
              <a:t>High </a:t>
            </a:r>
            <a:r>
              <a:rPr lang="de-DE" sz="1200" b="1" dirty="0" err="1">
                <a:latin typeface="Century Gothic"/>
                <a:cs typeface="Century Gothic"/>
              </a:rPr>
              <a:t>Intensity</a:t>
            </a:r>
            <a:r>
              <a:rPr lang="de-DE" sz="1200" b="1" dirty="0">
                <a:latin typeface="Century Gothic"/>
                <a:cs typeface="Century Gothic"/>
              </a:rPr>
              <a:t> Proton </a:t>
            </a:r>
          </a:p>
          <a:p>
            <a:pPr>
              <a:spcBef>
                <a:spcPts val="0"/>
              </a:spcBef>
            </a:pPr>
            <a:r>
              <a:rPr lang="de-DE" sz="1200" b="1" dirty="0" err="1">
                <a:latin typeface="Century Gothic"/>
                <a:cs typeface="Century Gothic"/>
              </a:rPr>
              <a:t>Accelerator</a:t>
            </a:r>
            <a:r>
              <a:rPr lang="de-DE" sz="1200" b="1" dirty="0">
                <a:latin typeface="Century Gothic"/>
                <a:cs typeface="Century Gothic"/>
              </a:rPr>
              <a:t> </a:t>
            </a:r>
            <a:r>
              <a:rPr lang="de-DE" sz="1200" b="1" dirty="0" err="1">
                <a:latin typeface="Century Gothic"/>
                <a:cs typeface="Century Gothic"/>
              </a:rPr>
              <a:t>facility</a:t>
            </a:r>
            <a:r>
              <a:rPr lang="de-DE" sz="1200" b="1" dirty="0">
                <a:latin typeface="Century Gothic"/>
                <a:cs typeface="Century Gothic"/>
              </a:rPr>
              <a:t>: </a:t>
            </a:r>
          </a:p>
          <a:p>
            <a:pPr>
              <a:spcBef>
                <a:spcPts val="0"/>
              </a:spcBef>
            </a:pPr>
            <a:r>
              <a:rPr lang="de-DE" sz="1200" dirty="0">
                <a:latin typeface="Century Gothic"/>
                <a:cs typeface="Century Gothic"/>
              </a:rPr>
              <a:t>590 </a:t>
            </a:r>
            <a:r>
              <a:rPr lang="de-DE" sz="1200" dirty="0" err="1">
                <a:latin typeface="Century Gothic"/>
                <a:cs typeface="Century Gothic"/>
              </a:rPr>
              <a:t>MeV</a:t>
            </a:r>
            <a:r>
              <a:rPr lang="de-DE" sz="1200" dirty="0">
                <a:latin typeface="Century Gothic"/>
                <a:cs typeface="Century Gothic"/>
              </a:rPr>
              <a:t> </a:t>
            </a:r>
            <a:r>
              <a:rPr lang="de-DE" sz="1200" dirty="0" err="1">
                <a:latin typeface="Century Gothic"/>
                <a:cs typeface="Century Gothic"/>
              </a:rPr>
              <a:t>proton</a:t>
            </a:r>
            <a:r>
              <a:rPr lang="de-DE" sz="1200" dirty="0">
                <a:latin typeface="Century Gothic"/>
                <a:cs typeface="Century Gothic"/>
              </a:rPr>
              <a:t> </a:t>
            </a:r>
            <a:r>
              <a:rPr lang="de-DE" sz="1200" dirty="0" err="1">
                <a:latin typeface="Century Gothic"/>
                <a:cs typeface="Century Gothic"/>
              </a:rPr>
              <a:t>energy</a:t>
            </a:r>
            <a:r>
              <a:rPr lang="de-DE" sz="1200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0"/>
              </a:spcBef>
            </a:pPr>
            <a:r>
              <a:rPr lang="de-DE" sz="1200" dirty="0">
                <a:latin typeface="Century Gothic"/>
                <a:cs typeface="Century Gothic"/>
              </a:rPr>
              <a:t>2.4 mA </a:t>
            </a:r>
            <a:r>
              <a:rPr lang="de-DE" sz="1200" dirty="0" err="1">
                <a:latin typeface="Century Gothic"/>
                <a:cs typeface="Century Gothic"/>
              </a:rPr>
              <a:t>proton</a:t>
            </a:r>
            <a:r>
              <a:rPr lang="de-DE" sz="1200" dirty="0">
                <a:latin typeface="Century Gothic"/>
                <a:cs typeface="Century Gothic"/>
              </a:rPr>
              <a:t> </a:t>
            </a:r>
            <a:r>
              <a:rPr lang="de-DE" sz="1200" dirty="0" err="1">
                <a:latin typeface="Century Gothic"/>
                <a:cs typeface="Century Gothic"/>
              </a:rPr>
              <a:t>current</a:t>
            </a:r>
            <a:r>
              <a:rPr lang="de-DE" sz="1200" dirty="0"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0"/>
              </a:spcBef>
            </a:pPr>
            <a:r>
              <a:rPr lang="de-DE" sz="1200" dirty="0">
                <a:latin typeface="Century Gothic"/>
                <a:cs typeface="Century Gothic"/>
              </a:rPr>
              <a:t>1.4 MW power</a:t>
            </a:r>
          </a:p>
          <a:p>
            <a:pPr algn="ctr">
              <a:spcBef>
                <a:spcPts val="0"/>
              </a:spcBef>
            </a:pPr>
            <a:endParaRPr lang="de-DE" sz="1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380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" y="2852937"/>
            <a:ext cx="913801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The MEG Experiment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Experiment at PSI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00" y="1341438"/>
            <a:ext cx="8912802" cy="4554191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2400" dirty="0"/>
              <a:t>～</a:t>
            </a:r>
            <a:r>
              <a:rPr lang="en-US" altLang="ja-JP" sz="2400" dirty="0"/>
              <a:t>70 researchers from 5 countries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C:\Users\kaneko\Desktop\hit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599" y="2583629"/>
            <a:ext cx="8912802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aneko\Desktop\ロモノネタ\Flag_of_the_United_States.sv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994" y="2081072"/>
            <a:ext cx="556260" cy="2933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kaneko\Desktop\ロモノネタ\Flag_of_Italy.svg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208" y="2062024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neko\Desktop\ロモノネタ\Flag_of_Japan.svg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2062024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kaneko\Desktop\ロモノネタ\Flag_of_Russia.svg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6584" y="2062024"/>
            <a:ext cx="495300" cy="33147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kaneko\Desktop\ロモノネタ\Flag_of_Switzerland.svg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616" y="2025829"/>
            <a:ext cx="403860" cy="40386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5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and Background </a:t>
            </a:r>
            <a:r>
              <a:rPr lang="en-US" dirty="0" smtClean="0">
                <a:latin typeface="Symbol" charset="2"/>
                <a:cs typeface="Symbol" charset="2"/>
              </a:rPr>
              <a:t>m→</a:t>
            </a:r>
            <a:r>
              <a:rPr lang="en-US" dirty="0" smtClean="0"/>
              <a:t> 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23528" y="908720"/>
            <a:ext cx="2376264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en-US" altLang="ja-JP" dirty="0">
                <a:latin typeface="Century Gothic"/>
                <a:cs typeface="Century Gothic"/>
              </a:rPr>
              <a:t>Signal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189354" y="6093296"/>
            <a:ext cx="7355904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74638" indent="-274638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42925"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algn="l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 err="1" smtClean="0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latin typeface="Century Gothic"/>
                <a:cs typeface="Century Gothic"/>
              </a:rPr>
              <a:t>e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= </a:t>
            </a:r>
            <a:r>
              <a:rPr lang="en-US" sz="2000" dirty="0" smtClean="0">
                <a:latin typeface="Century Gothic"/>
                <a:cs typeface="Century Gothic"/>
              </a:rPr>
              <a:t>180º     e and </a:t>
            </a:r>
            <a:r>
              <a:rPr lang="en-US" sz="2000" dirty="0">
                <a:latin typeface="Symbol" charset="2"/>
                <a:cs typeface="Symbol" charset="2"/>
              </a:rPr>
              <a:t>g</a:t>
            </a:r>
            <a:r>
              <a:rPr lang="en-US" sz="2000" dirty="0">
                <a:latin typeface="Century Gothic"/>
                <a:cs typeface="Century Gothic"/>
              </a:rPr>
              <a:t> in time</a:t>
            </a:r>
            <a:r>
              <a:rPr lang="en-US" sz="2000" dirty="0" smtClean="0">
                <a:latin typeface="Century Gothic"/>
                <a:cs typeface="Century Gothic"/>
              </a:rPr>
              <a:t>    </a:t>
            </a:r>
            <a:r>
              <a:rPr lang="en-US" sz="2000" dirty="0" err="1" smtClean="0">
                <a:latin typeface="Century Gothic"/>
                <a:cs typeface="Century Gothic"/>
              </a:rPr>
              <a:t>E</a:t>
            </a:r>
            <a:r>
              <a:rPr lang="en-US" sz="2000" baseline="-25000" dirty="0" err="1" smtClean="0">
                <a:latin typeface="Century Gothic"/>
                <a:cs typeface="Century Gothic"/>
              </a:rPr>
              <a:t>e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= 52.8 </a:t>
            </a:r>
            <a:r>
              <a:rPr lang="en-US" sz="2000" dirty="0" smtClean="0">
                <a:latin typeface="Century Gothic"/>
                <a:cs typeface="Century Gothic"/>
              </a:rPr>
              <a:t>MeV   </a:t>
            </a:r>
            <a:r>
              <a:rPr lang="en-US" sz="2000" dirty="0" err="1" smtClean="0">
                <a:latin typeface="Century Gothic"/>
                <a:cs typeface="Century Gothic"/>
              </a:rPr>
              <a:t>E</a:t>
            </a:r>
            <a:r>
              <a:rPr lang="en-US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= 52.8 </a:t>
            </a:r>
            <a:r>
              <a:rPr lang="en-US" sz="2000" dirty="0" smtClean="0">
                <a:latin typeface="Century Gothic"/>
                <a:cs typeface="Century Gothic"/>
              </a:rPr>
              <a:t>MeV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2252663" y="1654175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360488" y="2447925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566738" y="3292475"/>
            <a:ext cx="296862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863600" y="2833688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69913" y="327183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268538" y="1628775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389063" y="2449513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8" name="Freeform 14"/>
          <p:cNvSpPr>
            <a:spLocks/>
          </p:cNvSpPr>
          <p:nvPr/>
        </p:nvSpPr>
        <p:spPr bwMode="auto">
          <a:xfrm rot="18884070">
            <a:off x="1603375" y="2106613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5"/>
          <p:cNvSpPr>
            <a:spLocks/>
          </p:cNvSpPr>
          <p:nvPr/>
        </p:nvSpPr>
        <p:spPr bwMode="auto">
          <a:xfrm rot="8158532">
            <a:off x="1311275" y="2697163"/>
            <a:ext cx="1042988" cy="525462"/>
          </a:xfrm>
          <a:custGeom>
            <a:avLst/>
            <a:gdLst>
              <a:gd name="T0" fmla="*/ 0 w 1905"/>
              <a:gd name="T1" fmla="*/ 960 h 960"/>
              <a:gd name="T2" fmla="*/ 953 w 1905"/>
              <a:gd name="T3" fmla="*/ 7 h 960"/>
              <a:gd name="T4" fmla="*/ 1905 w 1905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960">
                <a:moveTo>
                  <a:pt x="0" y="960"/>
                </a:moveTo>
                <a:cubicBezTo>
                  <a:pt x="3" y="320"/>
                  <a:pt x="536" y="14"/>
                  <a:pt x="953" y="7"/>
                </a:cubicBezTo>
                <a:cubicBezTo>
                  <a:pt x="1370" y="0"/>
                  <a:pt x="1904" y="327"/>
                  <a:pt x="1905" y="96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547813" y="2781300"/>
            <a:ext cx="561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180º</a:t>
            </a:r>
          </a:p>
        </p:txBody>
      </p:sp>
      <p:sp>
        <p:nvSpPr>
          <p:cNvPr id="21" name="Text Box 66"/>
          <p:cNvSpPr txBox="1">
            <a:spLocks noChangeArrowheads="1"/>
          </p:cNvSpPr>
          <p:nvPr/>
        </p:nvSpPr>
        <p:spPr bwMode="auto">
          <a:xfrm>
            <a:off x="812800" y="3429000"/>
            <a:ext cx="92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52.8 MeV</a:t>
            </a:r>
          </a:p>
        </p:txBody>
      </p:sp>
      <p:sp>
        <p:nvSpPr>
          <p:cNvPr id="22" name="Text Box 67"/>
          <p:cNvSpPr txBox="1">
            <a:spLocks noChangeArrowheads="1"/>
          </p:cNvSpPr>
          <p:nvPr/>
        </p:nvSpPr>
        <p:spPr bwMode="auto">
          <a:xfrm>
            <a:off x="1403350" y="1412875"/>
            <a:ext cx="920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52.8 MeV</a:t>
            </a:r>
          </a:p>
        </p:txBody>
      </p:sp>
      <p:sp>
        <p:nvSpPr>
          <p:cNvPr id="23" name="Oval 123"/>
          <p:cNvSpPr>
            <a:spLocks noChangeArrowheads="1"/>
          </p:cNvSpPr>
          <p:nvPr/>
        </p:nvSpPr>
        <p:spPr bwMode="auto">
          <a:xfrm>
            <a:off x="4572000" y="2489200"/>
            <a:ext cx="287338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Text Box 124"/>
          <p:cNvSpPr txBox="1">
            <a:spLocks noChangeArrowheads="1"/>
          </p:cNvSpPr>
          <p:nvPr/>
        </p:nvSpPr>
        <p:spPr bwMode="auto">
          <a:xfrm>
            <a:off x="4572000" y="2420938"/>
            <a:ext cx="303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25" name="Oval 133"/>
          <p:cNvSpPr>
            <a:spLocks noChangeArrowheads="1"/>
          </p:cNvSpPr>
          <p:nvPr/>
        </p:nvSpPr>
        <p:spPr bwMode="auto">
          <a:xfrm>
            <a:off x="4556125" y="1509713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134"/>
          <p:cNvSpPr>
            <a:spLocks noChangeArrowheads="1"/>
          </p:cNvSpPr>
          <p:nvPr/>
        </p:nvSpPr>
        <p:spPr bwMode="auto">
          <a:xfrm>
            <a:off x="3830638" y="2454275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35"/>
          <p:cNvSpPr>
            <a:spLocks noChangeArrowheads="1"/>
          </p:cNvSpPr>
          <p:nvPr/>
        </p:nvSpPr>
        <p:spPr bwMode="auto">
          <a:xfrm>
            <a:off x="3036888" y="3298825"/>
            <a:ext cx="296862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136"/>
          <p:cNvSpPr>
            <a:spLocks noChangeShapeType="1"/>
          </p:cNvSpPr>
          <p:nvPr/>
        </p:nvSpPr>
        <p:spPr bwMode="auto">
          <a:xfrm flipH="1">
            <a:off x="3333750" y="2840038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37"/>
          <p:cNvSpPr txBox="1">
            <a:spLocks noChangeArrowheads="1"/>
          </p:cNvSpPr>
          <p:nvPr/>
        </p:nvSpPr>
        <p:spPr bwMode="auto">
          <a:xfrm>
            <a:off x="3040063" y="32781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30" name="Text Box 138"/>
          <p:cNvSpPr txBox="1">
            <a:spLocks noChangeArrowheads="1"/>
          </p:cNvSpPr>
          <p:nvPr/>
        </p:nvSpPr>
        <p:spPr bwMode="auto">
          <a:xfrm>
            <a:off x="4572000" y="1484313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31" name="Text Box 139"/>
          <p:cNvSpPr txBox="1">
            <a:spLocks noChangeArrowheads="1"/>
          </p:cNvSpPr>
          <p:nvPr/>
        </p:nvSpPr>
        <p:spPr bwMode="auto">
          <a:xfrm>
            <a:off x="3859213" y="2455863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32" name="Freeform 140"/>
          <p:cNvSpPr>
            <a:spLocks/>
          </p:cNvSpPr>
          <p:nvPr/>
        </p:nvSpPr>
        <p:spPr bwMode="auto">
          <a:xfrm rot="18316330">
            <a:off x="4030662" y="2025651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143"/>
          <p:cNvSpPr txBox="1">
            <a:spLocks noChangeArrowheads="1"/>
          </p:cNvSpPr>
          <p:nvPr/>
        </p:nvSpPr>
        <p:spPr bwMode="auto">
          <a:xfrm>
            <a:off x="3282950" y="3435350"/>
            <a:ext cx="110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&lt; 52.8 MeV</a:t>
            </a:r>
          </a:p>
        </p:txBody>
      </p:sp>
      <p:sp>
        <p:nvSpPr>
          <p:cNvPr id="34" name="Text Box 144"/>
          <p:cNvSpPr txBox="1">
            <a:spLocks noChangeArrowheads="1"/>
          </p:cNvSpPr>
          <p:nvPr/>
        </p:nvSpPr>
        <p:spPr bwMode="auto">
          <a:xfrm>
            <a:off x="3490913" y="1468438"/>
            <a:ext cx="110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&lt; 52.8 MeV</a:t>
            </a:r>
          </a:p>
        </p:txBody>
      </p:sp>
      <p:sp>
        <p:nvSpPr>
          <p:cNvPr id="35" name="Line 121"/>
          <p:cNvSpPr>
            <a:spLocks noChangeShapeType="1"/>
          </p:cNvSpPr>
          <p:nvPr/>
        </p:nvSpPr>
        <p:spPr bwMode="auto">
          <a:xfrm>
            <a:off x="4211638" y="2636838"/>
            <a:ext cx="2889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20"/>
          <p:cNvSpPr>
            <a:spLocks noChangeShapeType="1"/>
          </p:cNvSpPr>
          <p:nvPr/>
        </p:nvSpPr>
        <p:spPr bwMode="auto">
          <a:xfrm flipH="1" flipV="1">
            <a:off x="3851275" y="2133600"/>
            <a:ext cx="71438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Oval 146"/>
          <p:cNvSpPr>
            <a:spLocks noChangeArrowheads="1"/>
          </p:cNvSpPr>
          <p:nvPr/>
        </p:nvSpPr>
        <p:spPr bwMode="auto">
          <a:xfrm>
            <a:off x="3635375" y="1841500"/>
            <a:ext cx="287338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147"/>
          <p:cNvSpPr txBox="1">
            <a:spLocks noChangeArrowheads="1"/>
          </p:cNvSpPr>
          <p:nvPr/>
        </p:nvSpPr>
        <p:spPr bwMode="auto">
          <a:xfrm>
            <a:off x="3635375" y="1773238"/>
            <a:ext cx="303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39" name="Text Box 148"/>
          <p:cNvSpPr txBox="1">
            <a:spLocks noChangeArrowheads="1"/>
          </p:cNvSpPr>
          <p:nvPr/>
        </p:nvSpPr>
        <p:spPr bwMode="auto">
          <a:xfrm>
            <a:off x="2852192" y="908720"/>
            <a:ext cx="2376264" cy="33855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kumimoji="1" lang="en-US" altLang="ja-JP" dirty="0">
                <a:latin typeface="Century Gothic"/>
                <a:cs typeface="Century Gothic"/>
              </a:rPr>
              <a:t>Prompt Background</a:t>
            </a:r>
          </a:p>
        </p:txBody>
      </p:sp>
      <p:sp>
        <p:nvSpPr>
          <p:cNvPr id="41" name="Oval 150"/>
          <p:cNvSpPr>
            <a:spLocks noChangeArrowheads="1"/>
          </p:cNvSpPr>
          <p:nvPr/>
        </p:nvSpPr>
        <p:spPr bwMode="auto">
          <a:xfrm>
            <a:off x="6877050" y="1985987"/>
            <a:ext cx="287338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151"/>
          <p:cNvSpPr txBox="1">
            <a:spLocks noChangeArrowheads="1"/>
          </p:cNvSpPr>
          <p:nvPr/>
        </p:nvSpPr>
        <p:spPr bwMode="auto">
          <a:xfrm>
            <a:off x="6877050" y="1917725"/>
            <a:ext cx="303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43" name="Oval 152"/>
          <p:cNvSpPr>
            <a:spLocks noChangeArrowheads="1"/>
          </p:cNvSpPr>
          <p:nvPr/>
        </p:nvSpPr>
        <p:spPr bwMode="auto">
          <a:xfrm>
            <a:off x="8358188" y="1443038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53"/>
          <p:cNvSpPr>
            <a:spLocks noChangeArrowheads="1"/>
          </p:cNvSpPr>
          <p:nvPr/>
        </p:nvSpPr>
        <p:spPr bwMode="auto">
          <a:xfrm>
            <a:off x="6280150" y="2306662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54"/>
          <p:cNvSpPr>
            <a:spLocks noChangeArrowheads="1"/>
          </p:cNvSpPr>
          <p:nvPr/>
        </p:nvSpPr>
        <p:spPr bwMode="auto">
          <a:xfrm>
            <a:off x="5486400" y="3151212"/>
            <a:ext cx="296863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155"/>
          <p:cNvSpPr>
            <a:spLocks noChangeShapeType="1"/>
          </p:cNvSpPr>
          <p:nvPr/>
        </p:nvSpPr>
        <p:spPr bwMode="auto">
          <a:xfrm flipH="1">
            <a:off x="5783263" y="2692425"/>
            <a:ext cx="458787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156"/>
          <p:cNvSpPr txBox="1">
            <a:spLocks noChangeArrowheads="1"/>
          </p:cNvSpPr>
          <p:nvPr/>
        </p:nvSpPr>
        <p:spPr bwMode="auto">
          <a:xfrm>
            <a:off x="5489575" y="313057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48" name="Text Box 157"/>
          <p:cNvSpPr txBox="1">
            <a:spLocks noChangeArrowheads="1"/>
          </p:cNvSpPr>
          <p:nvPr/>
        </p:nvSpPr>
        <p:spPr bwMode="auto">
          <a:xfrm>
            <a:off x="8374063" y="1417638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49" name="Text Box 158"/>
          <p:cNvSpPr txBox="1">
            <a:spLocks noChangeArrowheads="1"/>
          </p:cNvSpPr>
          <p:nvPr/>
        </p:nvSpPr>
        <p:spPr bwMode="auto">
          <a:xfrm>
            <a:off x="6308725" y="2308250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50" name="Freeform 159"/>
          <p:cNvSpPr>
            <a:spLocks/>
          </p:cNvSpPr>
          <p:nvPr/>
        </p:nvSpPr>
        <p:spPr bwMode="auto">
          <a:xfrm rot="18316330">
            <a:off x="7775575" y="1881188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160"/>
          <p:cNvSpPr txBox="1">
            <a:spLocks noChangeArrowheads="1"/>
          </p:cNvSpPr>
          <p:nvPr/>
        </p:nvSpPr>
        <p:spPr bwMode="auto">
          <a:xfrm>
            <a:off x="5652120" y="3356992"/>
            <a:ext cx="110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/>
              <a:t>&lt; 52.8 MeV</a:t>
            </a:r>
          </a:p>
        </p:txBody>
      </p:sp>
      <p:sp>
        <p:nvSpPr>
          <p:cNvPr id="52" name="Line 162"/>
          <p:cNvSpPr>
            <a:spLocks noChangeShapeType="1"/>
          </p:cNvSpPr>
          <p:nvPr/>
        </p:nvSpPr>
        <p:spPr bwMode="auto">
          <a:xfrm flipV="1">
            <a:off x="6654800" y="2232050"/>
            <a:ext cx="228600" cy="1492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163"/>
          <p:cNvSpPr>
            <a:spLocks noChangeShapeType="1"/>
          </p:cNvSpPr>
          <p:nvPr/>
        </p:nvSpPr>
        <p:spPr bwMode="auto">
          <a:xfrm flipV="1">
            <a:off x="6480175" y="2016150"/>
            <a:ext cx="58738" cy="249237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Oval 164"/>
          <p:cNvSpPr>
            <a:spLocks noChangeArrowheads="1"/>
          </p:cNvSpPr>
          <p:nvPr/>
        </p:nvSpPr>
        <p:spPr bwMode="auto">
          <a:xfrm>
            <a:off x="6443663" y="1697062"/>
            <a:ext cx="287337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165"/>
          <p:cNvSpPr txBox="1">
            <a:spLocks noChangeArrowheads="1"/>
          </p:cNvSpPr>
          <p:nvPr/>
        </p:nvSpPr>
        <p:spPr bwMode="auto">
          <a:xfrm>
            <a:off x="6443663" y="1628800"/>
            <a:ext cx="303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56" name="Oval 166"/>
          <p:cNvSpPr>
            <a:spLocks noChangeArrowheads="1"/>
          </p:cNvSpPr>
          <p:nvPr/>
        </p:nvSpPr>
        <p:spPr bwMode="auto">
          <a:xfrm>
            <a:off x="7237413" y="3425825"/>
            <a:ext cx="287337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167"/>
          <p:cNvSpPr txBox="1">
            <a:spLocks noChangeArrowheads="1"/>
          </p:cNvSpPr>
          <p:nvPr/>
        </p:nvSpPr>
        <p:spPr bwMode="auto">
          <a:xfrm>
            <a:off x="7237413" y="3357563"/>
            <a:ext cx="303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58" name="Oval 168"/>
          <p:cNvSpPr>
            <a:spLocks noChangeArrowheads="1"/>
          </p:cNvSpPr>
          <p:nvPr/>
        </p:nvSpPr>
        <p:spPr bwMode="auto">
          <a:xfrm>
            <a:off x="7235825" y="2865438"/>
            <a:ext cx="346075" cy="3476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Text Box 169"/>
          <p:cNvSpPr txBox="1">
            <a:spLocks noChangeArrowheads="1"/>
          </p:cNvSpPr>
          <p:nvPr/>
        </p:nvSpPr>
        <p:spPr bwMode="auto">
          <a:xfrm>
            <a:off x="7264400" y="2867025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60" name="Freeform 170"/>
          <p:cNvSpPr>
            <a:spLocks/>
          </p:cNvSpPr>
          <p:nvPr/>
        </p:nvSpPr>
        <p:spPr bwMode="auto">
          <a:xfrm rot="18316330">
            <a:off x="7920037" y="1952626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71"/>
          <p:cNvSpPr>
            <a:spLocks noChangeShapeType="1"/>
          </p:cNvSpPr>
          <p:nvPr/>
        </p:nvSpPr>
        <p:spPr bwMode="auto">
          <a:xfrm flipH="1">
            <a:off x="7391400" y="3248025"/>
            <a:ext cx="1588" cy="1555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72"/>
          <p:cNvSpPr>
            <a:spLocks noChangeShapeType="1"/>
          </p:cNvSpPr>
          <p:nvPr/>
        </p:nvSpPr>
        <p:spPr bwMode="auto">
          <a:xfrm flipH="1">
            <a:off x="7108825" y="3121025"/>
            <a:ext cx="107950" cy="809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Oval 173"/>
          <p:cNvSpPr>
            <a:spLocks noChangeArrowheads="1"/>
          </p:cNvSpPr>
          <p:nvPr/>
        </p:nvSpPr>
        <p:spPr bwMode="auto">
          <a:xfrm>
            <a:off x="6804025" y="3136900"/>
            <a:ext cx="287338" cy="292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Text Box 174"/>
          <p:cNvSpPr txBox="1">
            <a:spLocks noChangeArrowheads="1"/>
          </p:cNvSpPr>
          <p:nvPr/>
        </p:nvSpPr>
        <p:spPr bwMode="auto">
          <a:xfrm>
            <a:off x="6804025" y="3068638"/>
            <a:ext cx="303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 b="1">
                <a:solidFill>
                  <a:schemeClr val="bg2"/>
                </a:solidFill>
                <a:latin typeface="Symbol" charset="0"/>
                <a:cs typeface="ＭＳ Ｐゴシック" charset="0"/>
              </a:rPr>
              <a:t>n</a:t>
            </a:r>
          </a:p>
        </p:txBody>
      </p:sp>
      <p:sp>
        <p:nvSpPr>
          <p:cNvPr id="65" name="Line 175"/>
          <p:cNvSpPr>
            <a:spLocks noChangeShapeType="1"/>
          </p:cNvSpPr>
          <p:nvPr/>
        </p:nvSpPr>
        <p:spPr bwMode="auto">
          <a:xfrm flipV="1">
            <a:off x="7532688" y="2581275"/>
            <a:ext cx="230187" cy="2857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737475" y="2297113"/>
            <a:ext cx="296863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ext Box 177"/>
          <p:cNvSpPr txBox="1">
            <a:spLocks noChangeArrowheads="1"/>
          </p:cNvSpPr>
          <p:nvPr/>
        </p:nvSpPr>
        <p:spPr bwMode="auto">
          <a:xfrm>
            <a:off x="7740650" y="2276475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chemeClr val="accent2"/>
                </a:solidFill>
                <a:latin typeface="Arial" charset="0"/>
                <a:cs typeface="ＭＳ Ｐゴシック" charset="0"/>
              </a:rPr>
              <a:t>e</a:t>
            </a:r>
          </a:p>
        </p:txBody>
      </p:sp>
      <p:sp>
        <p:nvSpPr>
          <p:cNvPr id="68" name="Text Box 178"/>
          <p:cNvSpPr txBox="1">
            <a:spLocks noChangeArrowheads="1"/>
          </p:cNvSpPr>
          <p:nvPr/>
        </p:nvSpPr>
        <p:spPr bwMode="auto">
          <a:xfrm>
            <a:off x="5380854" y="908720"/>
            <a:ext cx="3404369" cy="338554"/>
          </a:xfrm>
          <a:prstGeom prst="rect">
            <a:avLst/>
          </a:prstGeom>
          <a:solidFill>
            <a:srgbClr val="FFFFFF"/>
          </a:solidFill>
          <a:ln w="31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kumimoji="1" lang="en-US" altLang="ja-JP" dirty="0">
                <a:latin typeface="Century Gothic"/>
                <a:cs typeface="Century Gothic"/>
              </a:rPr>
              <a:t>Accidental Background</a:t>
            </a:r>
          </a:p>
        </p:txBody>
      </p:sp>
      <p:pic>
        <p:nvPicPr>
          <p:cNvPr id="70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79" y="4005064"/>
            <a:ext cx="5817484" cy="1834674"/>
          </a:xfrm>
          <a:prstGeom prst="rect">
            <a:avLst/>
          </a:prstGeom>
        </p:spPr>
      </p:pic>
      <p:pic>
        <p:nvPicPr>
          <p:cNvPr id="71" name="Bild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686"/>
          <a:stretch/>
        </p:blipFill>
        <p:spPr>
          <a:xfrm>
            <a:off x="671337" y="4005064"/>
            <a:ext cx="1923610" cy="1820563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09538" y="6093296"/>
            <a:ext cx="914400" cy="360040"/>
          </a:xfrm>
          <a:prstGeom prst="rect">
            <a:avLst/>
          </a:prstGeom>
          <a:solidFill>
            <a:srgbClr val="C2F2C2"/>
          </a:solidFill>
          <a:ln>
            <a:solidFill>
              <a:srgbClr val="49D947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dirty="0">
                <a:latin typeface="Symbol" charset="2"/>
                <a:cs typeface="Symbol" charset="2"/>
              </a:rPr>
              <a:t>m→</a:t>
            </a:r>
            <a:r>
              <a:rPr lang="en-US" sz="1800" dirty="0"/>
              <a:t> e </a:t>
            </a:r>
            <a:r>
              <a:rPr lang="en-US" sz="1800" dirty="0">
                <a:latin typeface="Symbol" charset="2"/>
                <a:cs typeface="Symbol" charset="2"/>
              </a:rPr>
              <a:t>g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323528" y="1340768"/>
            <a:ext cx="2376264" cy="2454945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2852192" y="1340768"/>
            <a:ext cx="2376264" cy="2455797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5380855" y="1340768"/>
            <a:ext cx="3404369" cy="2456649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0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92312" y="3356992"/>
            <a:ext cx="3227447" cy="3421638"/>
            <a:chOff x="92312" y="3356992"/>
            <a:chExt cx="3227447" cy="3421638"/>
          </a:xfrm>
        </p:grpSpPr>
        <p:pic>
          <p:nvPicPr>
            <p:cNvPr id="32" name="Picture 1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2312" y="3356992"/>
              <a:ext cx="3227447" cy="3421638"/>
            </a:xfrm>
            <a:prstGeom prst="rect">
              <a:avLst/>
            </a:prstGeom>
          </p:spPr>
        </p:pic>
        <p:cxnSp>
          <p:nvCxnSpPr>
            <p:cNvPr id="33" name="Straight Connector 39"/>
            <p:cNvCxnSpPr/>
            <p:nvPr/>
          </p:nvCxnSpPr>
          <p:spPr>
            <a:xfrm rot="10740000">
              <a:off x="1057117" y="4817685"/>
              <a:ext cx="621080" cy="118072"/>
            </a:xfrm>
            <a:prstGeom prst="line">
              <a:avLst/>
            </a:prstGeom>
            <a:ln w="12700" cmpd="sng">
              <a:solidFill>
                <a:srgbClr val="FF36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41"/>
            <p:cNvCxnSpPr/>
            <p:nvPr/>
          </p:nvCxnSpPr>
          <p:spPr>
            <a:xfrm rot="10200000">
              <a:off x="768631" y="4756639"/>
              <a:ext cx="148004" cy="53604"/>
            </a:xfrm>
            <a:prstGeom prst="line">
              <a:avLst/>
            </a:prstGeom>
            <a:ln w="12700" cmpd="sng">
              <a:solidFill>
                <a:srgbClr val="FF36C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44"/>
            <p:cNvCxnSpPr/>
            <p:nvPr/>
          </p:nvCxnSpPr>
          <p:spPr>
            <a:xfrm flipH="1" flipV="1">
              <a:off x="1265767" y="3928533"/>
              <a:ext cx="406401" cy="872068"/>
            </a:xfrm>
            <a:prstGeom prst="line">
              <a:avLst/>
            </a:prstGeom>
            <a:ln w="12700" cmpd="sng">
              <a:solidFill>
                <a:srgbClr val="008000"/>
              </a:solidFill>
              <a:headEnd type="stealth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1"/>
            <p:cNvSpPr txBox="1"/>
            <p:nvPr/>
          </p:nvSpPr>
          <p:spPr>
            <a:xfrm>
              <a:off x="770436" y="4382392"/>
              <a:ext cx="439388" cy="577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FF36C9"/>
                  </a:solidFill>
                  <a:latin typeface="Times New Roman"/>
                  <a:ea typeface="Lucida Grande"/>
                  <a:cs typeface="Times New Roman"/>
                </a:rPr>
                <a:t>γ</a:t>
              </a:r>
              <a:endParaRPr lang="en-US" b="1" i="1" dirty="0">
                <a:solidFill>
                  <a:srgbClr val="FF36C9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7" name="TextBox 12"/>
            <p:cNvSpPr txBox="1"/>
            <p:nvPr/>
          </p:nvSpPr>
          <p:spPr>
            <a:xfrm>
              <a:off x="1128541" y="3587936"/>
              <a:ext cx="3979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μ</a:t>
              </a:r>
              <a:r>
                <a:rPr lang="en-US" b="1" i="1" baseline="30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+</a:t>
              </a:r>
              <a:endParaRPr lang="en-US" b="1" i="1" dirty="0">
                <a:solidFill>
                  <a:srgbClr val="008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8" name="TextBox 13"/>
            <p:cNvSpPr txBox="1"/>
            <p:nvPr/>
          </p:nvSpPr>
          <p:spPr>
            <a:xfrm>
              <a:off x="1788099" y="5538409"/>
              <a:ext cx="587358" cy="5778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rgbClr val="003F95"/>
                  </a:solidFill>
                  <a:latin typeface="Times New Roman"/>
                  <a:cs typeface="Times New Roman"/>
                </a:rPr>
                <a:t>e</a:t>
              </a:r>
              <a:r>
                <a:rPr lang="en-US" b="1" i="1" baseline="30000" dirty="0" smtClean="0">
                  <a:solidFill>
                    <a:srgbClr val="003F95"/>
                  </a:solidFill>
                  <a:latin typeface="Times New Roman"/>
                  <a:cs typeface="Times New Roman"/>
                </a:rPr>
                <a:t>+</a:t>
              </a:r>
              <a:endParaRPr lang="en-US" b="1" i="1" dirty="0">
                <a:solidFill>
                  <a:srgbClr val="003F95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Experiment Layout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230" descr="p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94" y="1184843"/>
            <a:ext cx="6624637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242"/>
          <p:cNvGrpSpPr>
            <a:grpSpLocks/>
          </p:cNvGrpSpPr>
          <p:nvPr/>
        </p:nvGrpSpPr>
        <p:grpSpPr bwMode="auto">
          <a:xfrm>
            <a:off x="3852119" y="4640837"/>
            <a:ext cx="1008062" cy="404813"/>
            <a:chOff x="1202" y="3702"/>
            <a:chExt cx="635" cy="255"/>
          </a:xfrm>
        </p:grpSpPr>
        <p:sp>
          <p:nvSpPr>
            <p:cNvPr id="14" name="Line 238"/>
            <p:cNvSpPr>
              <a:spLocks noChangeShapeType="1"/>
            </p:cNvSpPr>
            <p:nvPr/>
          </p:nvSpPr>
          <p:spPr bwMode="auto">
            <a:xfrm>
              <a:off x="1202" y="3748"/>
              <a:ext cx="63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15" name="Line 239"/>
            <p:cNvSpPr>
              <a:spLocks noChangeShapeType="1"/>
            </p:cNvSpPr>
            <p:nvPr/>
          </p:nvSpPr>
          <p:spPr bwMode="auto">
            <a:xfrm>
              <a:off x="1837" y="3702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16" name="Line 240"/>
            <p:cNvSpPr>
              <a:spLocks noChangeShapeType="1"/>
            </p:cNvSpPr>
            <p:nvPr/>
          </p:nvSpPr>
          <p:spPr bwMode="auto">
            <a:xfrm>
              <a:off x="1202" y="3702"/>
              <a:ext cx="0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ts val="0"/>
                </a:spcBef>
              </a:pPr>
              <a:endParaRPr lang="en-US" sz="1400">
                <a:latin typeface="Century Gothic"/>
                <a:cs typeface="Century Gothic"/>
              </a:endParaRPr>
            </a:p>
          </p:txBody>
        </p:sp>
        <p:sp>
          <p:nvSpPr>
            <p:cNvPr id="17" name="Text Box 241"/>
            <p:cNvSpPr txBox="1">
              <a:spLocks noChangeArrowheads="1"/>
            </p:cNvSpPr>
            <p:nvPr/>
          </p:nvSpPr>
          <p:spPr bwMode="auto">
            <a:xfrm>
              <a:off x="1338" y="3724"/>
              <a:ext cx="33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lang="en-US" sz="1800">
                  <a:latin typeface="Century Gothic"/>
                  <a:cs typeface="Century Gothic"/>
                </a:rPr>
                <a:t>1m</a:t>
              </a: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4427886" y="1058989"/>
            <a:ext cx="1872208" cy="86409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latin typeface="Century Gothic"/>
                <a:cs typeface="Century Gothic"/>
              </a:rPr>
              <a:t>Drift Chamber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Ultra-light material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Precise measurement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of e</a:t>
            </a:r>
            <a:r>
              <a:rPr lang="en-US" sz="1200" baseline="30000" dirty="0">
                <a:latin typeface="Century Gothic"/>
                <a:cs typeface="Century Gothic"/>
              </a:rPr>
              <a:t>+</a:t>
            </a:r>
            <a:r>
              <a:rPr lang="en-US" sz="1200" dirty="0">
                <a:latin typeface="Century Gothic"/>
                <a:cs typeface="Century Gothic"/>
              </a:rPr>
              <a:t> tracks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331541" y="896389"/>
            <a:ext cx="2657884" cy="71965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latin typeface="Century Gothic"/>
                <a:cs typeface="Century Gothic"/>
              </a:rPr>
              <a:t>COBRA Magnet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Gradient field </a:t>
            </a:r>
            <a:r>
              <a:rPr lang="en-US" sz="1200" dirty="0" err="1">
                <a:latin typeface="Century Gothic"/>
                <a:cs typeface="Century Gothic"/>
              </a:rPr>
              <a:t>s.c.</a:t>
            </a:r>
            <a:r>
              <a:rPr lang="en-US" sz="1200" dirty="0">
                <a:latin typeface="Century Gothic"/>
                <a:cs typeface="Century Gothic"/>
              </a:rPr>
              <a:t> 1.27 T magnet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sweeps out “high </a:t>
            </a:r>
            <a:r>
              <a:rPr lang="en-US" sz="1200" dirty="0" err="1">
                <a:latin typeface="Century Gothic"/>
                <a:cs typeface="Century Gothic"/>
              </a:rPr>
              <a:t>p</a:t>
            </a:r>
            <a:r>
              <a:rPr lang="en-US" sz="1200" baseline="-25000" dirty="0" err="1">
                <a:latin typeface="Century Gothic"/>
                <a:cs typeface="Century Gothic"/>
              </a:rPr>
              <a:t>T</a:t>
            </a:r>
            <a:r>
              <a:rPr lang="en-US" sz="1200" dirty="0">
                <a:latin typeface="Century Gothic"/>
                <a:cs typeface="Century Gothic"/>
              </a:rPr>
              <a:t>” e</a:t>
            </a:r>
            <a:r>
              <a:rPr lang="en-US" sz="1200" baseline="30000" dirty="0">
                <a:latin typeface="Century Gothic"/>
                <a:cs typeface="Century Gothic"/>
              </a:rPr>
              <a:t>+</a:t>
            </a:r>
            <a:r>
              <a:rPr lang="en-US" sz="1200" dirty="0">
                <a:latin typeface="Century Gothic"/>
                <a:cs typeface="Century Gothic"/>
              </a:rPr>
              <a:t> quickly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899493" y="2336549"/>
            <a:ext cx="1520411" cy="115212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latin typeface="Century Gothic"/>
                <a:cs typeface="Century Gothic"/>
              </a:rPr>
              <a:t>Muon Beam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Most intense DC </a:t>
            </a:r>
            <a:br>
              <a:rPr lang="en-US" sz="1200" dirty="0">
                <a:latin typeface="Century Gothic"/>
                <a:cs typeface="Century Gothic"/>
              </a:rPr>
            </a:br>
            <a:r>
              <a:rPr lang="en-US" sz="1200" dirty="0">
                <a:latin typeface="Century Gothic"/>
                <a:cs typeface="Century Gothic"/>
              </a:rPr>
              <a:t>muon beam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up to 10</a:t>
            </a:r>
            <a:r>
              <a:rPr lang="en-US" sz="1200" baseline="30000" dirty="0">
                <a:latin typeface="Century Gothic"/>
                <a:cs typeface="Century Gothic"/>
              </a:rPr>
              <a:t>8</a:t>
            </a:r>
            <a:r>
              <a:rPr lang="en-US" sz="1200" dirty="0">
                <a:latin typeface="Century Gothic"/>
                <a:cs typeface="Century Gothic"/>
              </a:rPr>
              <a:t>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>
                <a:latin typeface="Century Gothic"/>
                <a:cs typeface="Century Gothic"/>
              </a:rPr>
              <a:t>/s </a:t>
            </a:r>
            <a:br>
              <a:rPr lang="en-US" sz="1200" dirty="0">
                <a:latin typeface="Century Gothic"/>
                <a:cs typeface="Century Gothic"/>
              </a:rPr>
            </a:br>
            <a:r>
              <a:rPr lang="en-US" sz="1200" dirty="0">
                <a:latin typeface="Century Gothic"/>
                <a:cs typeface="Century Gothic"/>
              </a:rPr>
              <a:t>on target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5095954" y="3632693"/>
            <a:ext cx="1440159" cy="93562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latin typeface="Century Gothic"/>
                <a:cs typeface="Century Gothic"/>
              </a:rPr>
              <a:t>Timing Counter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Resolution &lt;100ps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in 1.4T B-</a:t>
            </a:r>
            <a:r>
              <a:rPr lang="en-US" sz="1200" dirty="0" smtClean="0">
                <a:latin typeface="Century Gothic"/>
                <a:cs typeface="Century Gothic"/>
              </a:rPr>
              <a:t>field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514950" y="4780627"/>
            <a:ext cx="2592288" cy="114308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sz="1200" b="1" dirty="0">
                <a:latin typeface="Century Gothic"/>
                <a:cs typeface="Century Gothic"/>
              </a:rPr>
              <a:t>Liquid Xenon Calorimeter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World’s largest </a:t>
            </a:r>
            <a:r>
              <a:rPr lang="en-US" sz="1200" dirty="0" err="1">
                <a:latin typeface="Century Gothic"/>
                <a:cs typeface="Century Gothic"/>
              </a:rPr>
              <a:t>LXe</a:t>
            </a:r>
            <a:r>
              <a:rPr lang="en-US" sz="1200" dirty="0">
                <a:latin typeface="Century Gothic"/>
                <a:cs typeface="Century Gothic"/>
              </a:rPr>
              <a:t> calorimeter</a:t>
            </a:r>
            <a:br>
              <a:rPr lang="en-US" sz="1200" dirty="0">
                <a:latin typeface="Century Gothic"/>
                <a:cs typeface="Century Gothic"/>
              </a:rPr>
            </a:br>
            <a:r>
              <a:rPr lang="en-US" sz="1200" dirty="0">
                <a:latin typeface="Century Gothic"/>
                <a:cs typeface="Century Gothic"/>
              </a:rPr>
              <a:t>~900 l (2.7t) with 846 PMTs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immersed in Xenon</a:t>
            </a:r>
          </a:p>
          <a:p>
            <a:pPr>
              <a:spcBef>
                <a:spcPts val="0"/>
              </a:spcBef>
            </a:pPr>
            <a:r>
              <a:rPr lang="en-US" sz="1200" dirty="0">
                <a:latin typeface="Century Gothic"/>
                <a:cs typeface="Century Gothic"/>
              </a:rPr>
              <a:t>Lots of pioneering work</a:t>
            </a:r>
          </a:p>
          <a:p>
            <a:pPr>
              <a:spcBef>
                <a:spcPts val="0"/>
              </a:spcBef>
            </a:pPr>
            <a:endParaRPr lang="en-US" sz="12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705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pictures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980728"/>
            <a:ext cx="8534400" cy="562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ＭＳ Ｐゴシック" charset="0"/>
                <a:cs typeface="Century Gothic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9pPr>
          </a:lstStyle>
          <a:p>
            <a:r>
              <a:rPr lang="en-US" smtClean="0"/>
              <a:t> </a:t>
            </a:r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9"/>
          <a:stretch/>
        </p:blipFill>
        <p:spPr bwMode="auto">
          <a:xfrm>
            <a:off x="5508625" y="1052166"/>
            <a:ext cx="32099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0" descr="IMG_81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052166"/>
            <a:ext cx="3960812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1547813" y="2780953"/>
            <a:ext cx="1008062" cy="2016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3575" y="4785966"/>
            <a:ext cx="12975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>
                <a:latin typeface="Century Gothic"/>
                <a:cs typeface="Century Gothic"/>
              </a:rPr>
              <a:t>Stopping</a:t>
            </a:r>
          </a:p>
          <a:p>
            <a:pPr algn="l">
              <a:spcBef>
                <a:spcPts val="0"/>
              </a:spcBef>
            </a:pPr>
            <a:r>
              <a:rPr lang="en-US" sz="2000" dirty="0">
                <a:latin typeface="Century Gothic"/>
                <a:cs typeface="Century Gothic"/>
              </a:rPr>
              <a:t>Target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578891" y="4881354"/>
            <a:ext cx="21251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sz="2000" dirty="0" err="1">
                <a:latin typeface="Century Gothic"/>
                <a:cs typeface="Century Gothic"/>
              </a:rPr>
              <a:t>LXe</a:t>
            </a:r>
            <a:r>
              <a:rPr lang="en-US" sz="2000" dirty="0">
                <a:latin typeface="Century Gothic"/>
                <a:cs typeface="Century Gothic"/>
              </a:rPr>
              <a:t> calorimeter</a:t>
            </a:r>
            <a:br>
              <a:rPr lang="en-US" sz="2000" dirty="0">
                <a:latin typeface="Century Gothic"/>
                <a:cs typeface="Century Gothic"/>
              </a:rPr>
            </a:br>
            <a:r>
              <a:rPr lang="en-US" sz="2000" dirty="0">
                <a:latin typeface="Century Gothic"/>
                <a:cs typeface="Century Gothic"/>
              </a:rPr>
              <a:t>assembly</a:t>
            </a:r>
          </a:p>
        </p:txBody>
      </p:sp>
      <p:pic>
        <p:nvPicPr>
          <p:cNvPr id="3" name="Picture 2" descr="Screen Shot 2017-03-20 at 13.49.49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25" y="3284514"/>
            <a:ext cx="3209925" cy="138715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r="3846" b="1637"/>
          <a:stretch/>
        </p:blipFill>
        <p:spPr bwMode="auto">
          <a:xfrm>
            <a:off x="2339752" y="3951566"/>
            <a:ext cx="3833478" cy="290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85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 Calibrations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5" descr="ledadc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350" y="885850"/>
            <a:ext cx="8540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e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63" y="963637"/>
            <a:ext cx="876300" cy="8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1208112"/>
            <a:ext cx="69373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700" y="1989162"/>
            <a:ext cx="6794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913" y="1881212"/>
            <a:ext cx="1525587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5203825" y="822350"/>
            <a:ext cx="3463925" cy="2374900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4913313" y="4437087"/>
            <a:ext cx="3665537" cy="1779588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01650" y="2486050"/>
            <a:ext cx="2989263" cy="2022475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5394325" y="3286150"/>
            <a:ext cx="3203575" cy="1054100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3962400" y="900137"/>
            <a:ext cx="1131888" cy="2374900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314950" y="900137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 dirty="0">
                <a:solidFill>
                  <a:srgbClr val="008000"/>
                </a:solidFill>
                <a:latin typeface="Century Gothic"/>
                <a:cs typeface="Century Gothic"/>
              </a:rPr>
              <a:t>LED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284788" y="1879625"/>
            <a:ext cx="110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 u="sng">
                <a:latin typeface="Century Gothic"/>
                <a:cs typeface="Century Gothic"/>
              </a:rPr>
              <a:t>PMT Gain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Higher V with light att.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Can be repeated frequently 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400675" y="3241700"/>
            <a:ext cx="8444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800">
                <a:solidFill>
                  <a:srgbClr val="008000"/>
                </a:solidFill>
                <a:latin typeface="Century Gothic"/>
                <a:cs typeface="Century Gothic"/>
              </a:rPr>
              <a:t>alpha</a:t>
            </a:r>
          </a:p>
        </p:txBody>
      </p:sp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3409975"/>
            <a:ext cx="90805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8550" y="3327425"/>
            <a:ext cx="105727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5524500" y="3705250"/>
            <a:ext cx="14414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 u="sng">
                <a:latin typeface="Century Gothic"/>
                <a:cs typeface="Century Gothic"/>
              </a:rPr>
              <a:t>PMT QE &amp; Att. L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Cold GXe LXe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987800" y="909662"/>
            <a:ext cx="94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 dirty="0">
                <a:solidFill>
                  <a:srgbClr val="008000"/>
                </a:solidFill>
                <a:latin typeface="Century Gothic"/>
                <a:cs typeface="Century Gothic"/>
              </a:rPr>
              <a:t>Laser</a:t>
            </a:r>
          </a:p>
        </p:txBody>
      </p:sp>
      <p:grpSp>
        <p:nvGrpSpPr>
          <p:cNvPr id="24" name="Group 22"/>
          <p:cNvGrpSpPr>
            <a:grpSpLocks/>
          </p:cNvGrpSpPr>
          <p:nvPr/>
        </p:nvGrpSpPr>
        <p:grpSpPr bwMode="auto">
          <a:xfrm>
            <a:off x="4016723" y="2035200"/>
            <a:ext cx="969617" cy="1033851"/>
            <a:chOff x="2488" y="807"/>
            <a:chExt cx="671" cy="734"/>
          </a:xfrm>
        </p:grpSpPr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 rot="-5400000">
              <a:off x="2560" y="993"/>
              <a:ext cx="313" cy="326"/>
            </a:xfrm>
            <a:custGeom>
              <a:avLst/>
              <a:gdLst>
                <a:gd name="G0" fmla="+- 4451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4451"/>
                <a:gd name="G18" fmla="*/ 4451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4451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4451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174 w 21600"/>
                <a:gd name="T15" fmla="*/ 10800 h 21600"/>
                <a:gd name="T16" fmla="*/ 10800 w 21600"/>
                <a:gd name="T17" fmla="*/ 6349 h 21600"/>
                <a:gd name="T18" fmla="*/ 18426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6349" y="10800"/>
                  </a:moveTo>
                  <a:cubicBezTo>
                    <a:pt x="6349" y="8341"/>
                    <a:pt x="8341" y="6349"/>
                    <a:pt x="10800" y="6349"/>
                  </a:cubicBezTo>
                  <a:cubicBezTo>
                    <a:pt x="13258" y="6349"/>
                    <a:pt x="15250" y="8341"/>
                    <a:pt x="1525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1500000" lon="1500000" rev="0"/>
              </a:camera>
              <a:lightRig rig="legacyFlat2" dir="b"/>
            </a:scene3d>
            <a:sp3d extrusionH="227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 flipV="1">
              <a:off x="2911" y="1161"/>
              <a:ext cx="166" cy="182"/>
            </a:xfrm>
            <a:custGeom>
              <a:avLst/>
              <a:gdLst>
                <a:gd name="G0" fmla="+- 9334 0 0"/>
                <a:gd name="G1" fmla="+- -11258831 0 0"/>
                <a:gd name="G2" fmla="+- 0 0 -11258831"/>
                <a:gd name="T0" fmla="*/ 0 256 1"/>
                <a:gd name="T1" fmla="*/ 180 256 1"/>
                <a:gd name="G3" fmla="+- -11258831 T0 T1"/>
                <a:gd name="T2" fmla="*/ 0 256 1"/>
                <a:gd name="T3" fmla="*/ 90 256 1"/>
                <a:gd name="G4" fmla="+- -11258831 T2 T3"/>
                <a:gd name="G5" fmla="*/ G4 2 1"/>
                <a:gd name="T4" fmla="*/ 90 256 1"/>
                <a:gd name="T5" fmla="*/ 0 256 1"/>
                <a:gd name="G6" fmla="+- -11258831 T4 T5"/>
                <a:gd name="G7" fmla="*/ G6 2 1"/>
                <a:gd name="G8" fmla="abs -11258831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334"/>
                <a:gd name="G18" fmla="*/ 9334 1 2"/>
                <a:gd name="G19" fmla="+- G18 5400 0"/>
                <a:gd name="G20" fmla="cos G19 -11258831"/>
                <a:gd name="G21" fmla="sin G19 -11258831"/>
                <a:gd name="G22" fmla="+- G20 10800 0"/>
                <a:gd name="G23" fmla="+- G21 10800 0"/>
                <a:gd name="G24" fmla="+- 10800 0 G20"/>
                <a:gd name="G25" fmla="+- 9334 10800 0"/>
                <a:gd name="G26" fmla="?: G9 G17 G25"/>
                <a:gd name="G27" fmla="?: G9 0 21600"/>
                <a:gd name="G28" fmla="cos 10800 -11258831"/>
                <a:gd name="G29" fmla="sin 10800 -11258831"/>
                <a:gd name="G30" fmla="sin 9334 -11258831"/>
                <a:gd name="G31" fmla="+- G28 10800 0"/>
                <a:gd name="G32" fmla="+- G29 10800 0"/>
                <a:gd name="G33" fmla="+- G30 10800 0"/>
                <a:gd name="G34" fmla="?: G4 0 G31"/>
                <a:gd name="G35" fmla="?: -11258831 G34 0"/>
                <a:gd name="G36" fmla="?: G6 G35 G31"/>
                <a:gd name="G37" fmla="+- 21600 0 G36"/>
                <a:gd name="G38" fmla="?: G4 0 G33"/>
                <a:gd name="G39" fmla="?: -11258831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836 w 21600"/>
                <a:gd name="T15" fmla="*/ 9363 h 21600"/>
                <a:gd name="T16" fmla="*/ 10800 w 21600"/>
                <a:gd name="T17" fmla="*/ 1466 h 21600"/>
                <a:gd name="T18" fmla="*/ 20764 w 21600"/>
                <a:gd name="T19" fmla="*/ 9363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561" y="9468"/>
                  </a:moveTo>
                  <a:cubicBezTo>
                    <a:pt x="2223" y="4875"/>
                    <a:pt x="6159" y="1465"/>
                    <a:pt x="10800" y="1465"/>
                  </a:cubicBezTo>
                  <a:cubicBezTo>
                    <a:pt x="15440" y="1465"/>
                    <a:pt x="19376" y="4875"/>
                    <a:pt x="20038" y="9468"/>
                  </a:cubicBezTo>
                  <a:lnTo>
                    <a:pt x="21489" y="9258"/>
                  </a:lnTo>
                  <a:cubicBezTo>
                    <a:pt x="20723" y="3944"/>
                    <a:pt x="16169" y="0"/>
                    <a:pt x="10799" y="0"/>
                  </a:cubicBezTo>
                  <a:cubicBezTo>
                    <a:pt x="5430" y="0"/>
                    <a:pt x="876" y="3944"/>
                    <a:pt x="110" y="9258"/>
                  </a:cubicBezTo>
                  <a:close/>
                </a:path>
              </a:pathLst>
            </a:custGeom>
            <a:solidFill>
              <a:srgbClr val="FF99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FF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2535" y="1458"/>
              <a:ext cx="294" cy="56"/>
            </a:xfrm>
            <a:prstGeom prst="rect">
              <a:avLst/>
            </a:prstGeom>
            <a:solidFill>
              <a:srgbClr val="FFCC66"/>
            </a:solid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CC66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2692" y="807"/>
              <a:ext cx="280" cy="678"/>
            </a:xfrm>
            <a:custGeom>
              <a:avLst/>
              <a:gdLst>
                <a:gd name="T0" fmla="*/ 143 w 280"/>
                <a:gd name="T1" fmla="*/ 678 h 678"/>
                <a:gd name="T2" fmla="*/ 182 w 280"/>
                <a:gd name="T3" fmla="*/ 642 h 678"/>
                <a:gd name="T4" fmla="*/ 170 w 280"/>
                <a:gd name="T5" fmla="*/ 537 h 678"/>
                <a:gd name="T6" fmla="*/ 149 w 280"/>
                <a:gd name="T7" fmla="*/ 399 h 678"/>
                <a:gd name="T8" fmla="*/ 218 w 280"/>
                <a:gd name="T9" fmla="*/ 243 h 678"/>
                <a:gd name="T10" fmla="*/ 275 w 280"/>
                <a:gd name="T11" fmla="*/ 135 h 678"/>
                <a:gd name="T12" fmla="*/ 188 w 280"/>
                <a:gd name="T13" fmla="*/ 15 h 678"/>
                <a:gd name="T14" fmla="*/ 29 w 280"/>
                <a:gd name="T15" fmla="*/ 42 h 678"/>
                <a:gd name="T16" fmla="*/ 11 w 280"/>
                <a:gd name="T17" fmla="*/ 240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678">
                  <a:moveTo>
                    <a:pt x="143" y="678"/>
                  </a:moveTo>
                  <a:cubicBezTo>
                    <a:pt x="160" y="671"/>
                    <a:pt x="178" y="665"/>
                    <a:pt x="182" y="642"/>
                  </a:cubicBezTo>
                  <a:cubicBezTo>
                    <a:pt x="186" y="619"/>
                    <a:pt x="175" y="577"/>
                    <a:pt x="170" y="537"/>
                  </a:cubicBezTo>
                  <a:cubicBezTo>
                    <a:pt x="165" y="497"/>
                    <a:pt x="141" y="448"/>
                    <a:pt x="149" y="399"/>
                  </a:cubicBezTo>
                  <a:cubicBezTo>
                    <a:pt x="157" y="350"/>
                    <a:pt x="197" y="287"/>
                    <a:pt x="218" y="243"/>
                  </a:cubicBezTo>
                  <a:cubicBezTo>
                    <a:pt x="239" y="199"/>
                    <a:pt x="280" y="173"/>
                    <a:pt x="275" y="135"/>
                  </a:cubicBezTo>
                  <a:cubicBezTo>
                    <a:pt x="270" y="97"/>
                    <a:pt x="229" y="30"/>
                    <a:pt x="188" y="15"/>
                  </a:cubicBezTo>
                  <a:cubicBezTo>
                    <a:pt x="147" y="0"/>
                    <a:pt x="58" y="5"/>
                    <a:pt x="29" y="42"/>
                  </a:cubicBezTo>
                  <a:cubicBezTo>
                    <a:pt x="0" y="79"/>
                    <a:pt x="5" y="159"/>
                    <a:pt x="11" y="240"/>
                  </a:cubicBezTo>
                </a:path>
              </a:pathLst>
            </a:custGeom>
            <a:noFill/>
            <a:ln w="9525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2967" y="898"/>
              <a:ext cx="192" cy="311"/>
            </a:xfrm>
            <a:custGeom>
              <a:avLst/>
              <a:gdLst>
                <a:gd name="T0" fmla="*/ 0 w 192"/>
                <a:gd name="T1" fmla="*/ 68 h 311"/>
                <a:gd name="T2" fmla="*/ 90 w 192"/>
                <a:gd name="T3" fmla="*/ 2 h 311"/>
                <a:gd name="T4" fmla="*/ 171 w 192"/>
                <a:gd name="T5" fmla="*/ 53 h 311"/>
                <a:gd name="T6" fmla="*/ 183 w 192"/>
                <a:gd name="T7" fmla="*/ 227 h 311"/>
                <a:gd name="T8" fmla="*/ 114 w 192"/>
                <a:gd name="T9" fmla="*/ 290 h 311"/>
                <a:gd name="T10" fmla="*/ 81 w 192"/>
                <a:gd name="T1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311">
                  <a:moveTo>
                    <a:pt x="0" y="68"/>
                  </a:moveTo>
                  <a:cubicBezTo>
                    <a:pt x="31" y="36"/>
                    <a:pt x="62" y="4"/>
                    <a:pt x="90" y="2"/>
                  </a:cubicBezTo>
                  <a:cubicBezTo>
                    <a:pt x="118" y="0"/>
                    <a:pt x="155" y="15"/>
                    <a:pt x="171" y="53"/>
                  </a:cubicBezTo>
                  <a:cubicBezTo>
                    <a:pt x="187" y="91"/>
                    <a:pt x="192" y="188"/>
                    <a:pt x="183" y="227"/>
                  </a:cubicBezTo>
                  <a:cubicBezTo>
                    <a:pt x="174" y="266"/>
                    <a:pt x="131" y="276"/>
                    <a:pt x="114" y="290"/>
                  </a:cubicBezTo>
                  <a:cubicBezTo>
                    <a:pt x="97" y="304"/>
                    <a:pt x="89" y="307"/>
                    <a:pt x="81" y="311"/>
                  </a:cubicBezTo>
                </a:path>
              </a:pathLst>
            </a:custGeom>
            <a:noFill/>
            <a:ln w="9525">
              <a:solidFill>
                <a:srgbClr val="FF99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2658" y="1056"/>
              <a:ext cx="27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2685" y="1059"/>
              <a:ext cx="12" cy="45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>
              <a:off x="2712" y="1062"/>
              <a:ext cx="21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>
              <a:off x="2727" y="1050"/>
              <a:ext cx="36" cy="9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H="1">
              <a:off x="2991" y="1215"/>
              <a:ext cx="27" cy="21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3042" y="1221"/>
              <a:ext cx="0" cy="42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3006" y="1221"/>
              <a:ext cx="21" cy="24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3051" y="1218"/>
              <a:ext cx="9" cy="27"/>
            </a:xfrm>
            <a:prstGeom prst="line">
              <a:avLst/>
            </a:prstGeom>
            <a:noFill/>
            <a:ln w="9525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2488" y="1410"/>
              <a:ext cx="311" cy="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kumimoji="1" lang="en-US" altLang="ja-JP" sz="600" dirty="0">
                  <a:latin typeface="Century Gothic"/>
                  <a:cs typeface="Century Gothic"/>
                </a:rPr>
                <a:t>Laser</a:t>
              </a:r>
            </a:p>
          </p:txBody>
        </p:sp>
      </p:grp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016375" y="1246212"/>
            <a:ext cx="102076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(rough) relative timing calib.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effectLst>
                  <a:outerShdw blurRad="38100" dist="38100" dir="2700000" algn="tl">
                    <a:srgbClr val="DDDDDD"/>
                  </a:outerShdw>
                </a:effectLst>
                <a:latin typeface="Century Gothic"/>
                <a:cs typeface="Century Gothic"/>
              </a:rPr>
              <a:t>&lt; 2~3 nsec</a:t>
            </a: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V="1">
            <a:off x="5013325" y="3079775"/>
            <a:ext cx="320675" cy="488950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V="1">
            <a:off x="4513263" y="3265512"/>
            <a:ext cx="0" cy="214313"/>
          </a:xfrm>
          <a:prstGeom prst="lin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V="1">
            <a:off x="5284788" y="3822725"/>
            <a:ext cx="98425" cy="9525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4873625" y="4154512"/>
            <a:ext cx="200025" cy="293688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H="1">
            <a:off x="4122738" y="4184675"/>
            <a:ext cx="230187" cy="369887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 flipV="1">
            <a:off x="3502025" y="3813200"/>
            <a:ext cx="188913" cy="38100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6" name="Line 44"/>
          <p:cNvSpPr>
            <a:spLocks noChangeShapeType="1"/>
          </p:cNvSpPr>
          <p:nvPr/>
        </p:nvSpPr>
        <p:spPr bwMode="auto">
          <a:xfrm flipH="1" flipV="1">
            <a:off x="3662363" y="2405087"/>
            <a:ext cx="341312" cy="1162050"/>
          </a:xfrm>
          <a:prstGeom prst="line">
            <a:avLst/>
          </a:prstGeom>
          <a:noFill/>
          <a:ln w="38100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4994275" y="4405337"/>
            <a:ext cx="2314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 dirty="0">
                <a:solidFill>
                  <a:srgbClr val="008000"/>
                </a:solidFill>
                <a:latin typeface="Century Gothic"/>
                <a:cs typeface="Century Gothic"/>
              </a:rPr>
              <a:t>Nickel </a:t>
            </a:r>
            <a:r>
              <a:rPr kumimoji="1" lang="en-US" altLang="ja-JP" sz="1800" dirty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kumimoji="1" lang="en-US" altLang="ja-JP" sz="1800" dirty="0">
                <a:solidFill>
                  <a:srgbClr val="008000"/>
                </a:solidFill>
                <a:latin typeface="Century Gothic"/>
                <a:cs typeface="Century Gothic"/>
              </a:rPr>
              <a:t> Generator</a:t>
            </a:r>
          </a:p>
        </p:txBody>
      </p:sp>
      <p:pic>
        <p:nvPicPr>
          <p:cNvPr id="48" name="Picture 46" descr="fitsand_par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225" y="4805387"/>
            <a:ext cx="128111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7207765" y="4581128"/>
            <a:ext cx="1540699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1000" dirty="0">
                <a:solidFill>
                  <a:schemeClr val="accent2"/>
                </a:solidFill>
                <a:latin typeface="Century Gothic"/>
                <a:cs typeface="Century Gothic"/>
              </a:rPr>
              <a:t>9 MeV</a:t>
            </a:r>
            <a:r>
              <a:rPr lang="it-IT" altLang="ja-JP" sz="1000" dirty="0">
                <a:solidFill>
                  <a:schemeClr val="accent2"/>
                </a:solidFill>
                <a:latin typeface="Century Gothic"/>
                <a:cs typeface="Century Gothic"/>
              </a:rPr>
              <a:t> Nickel</a:t>
            </a:r>
            <a:r>
              <a:rPr lang="en-US" sz="1000" dirty="0">
                <a:solidFill>
                  <a:schemeClr val="accent2"/>
                </a:solidFill>
                <a:latin typeface="Century Gothic"/>
                <a:cs typeface="Century Gothic"/>
              </a:rPr>
              <a:t> γ-line</a:t>
            </a:r>
            <a:endParaRPr lang="it-IT" altLang="ja-JP" sz="10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7978775" y="5280050"/>
            <a:ext cx="6556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>
                <a:latin typeface="Century Gothic"/>
                <a:cs typeface="Century Gothic"/>
              </a:rPr>
              <a:t>NaI</a:t>
            </a: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V="1">
            <a:off x="6270625" y="6056337"/>
            <a:ext cx="293688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2" name="Rectangle 50" descr="Dark upward diagonal"/>
          <p:cNvSpPr>
            <a:spLocks noChangeArrowheads="1"/>
          </p:cNvSpPr>
          <p:nvPr/>
        </p:nvSpPr>
        <p:spPr bwMode="auto">
          <a:xfrm>
            <a:off x="6251575" y="5748362"/>
            <a:ext cx="346075" cy="203200"/>
          </a:xfrm>
          <a:prstGeom prst="rect">
            <a:avLst/>
          </a:prstGeom>
          <a:pattFill prst="dkUpDiag">
            <a:fgClr>
              <a:srgbClr val="99FF66"/>
            </a:fgClr>
            <a:bgClr>
              <a:srgbClr val="FFFFFF"/>
            </a:bgClr>
          </a:pattFill>
          <a:ln w="31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sz="240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6529536" y="5738579"/>
            <a:ext cx="10668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i="1" dirty="0">
                <a:latin typeface="Century Gothic"/>
                <a:cs typeface="Century Gothic"/>
              </a:rPr>
              <a:t>Polyethylene</a:t>
            </a:r>
            <a:endParaRPr lang="it-IT" altLang="ja-JP" sz="1000" i="1" dirty="0">
              <a:latin typeface="Century Gothic"/>
              <a:cs typeface="Century Gothic"/>
            </a:endParaRPr>
          </a:p>
        </p:txBody>
      </p:sp>
      <p:sp>
        <p:nvSpPr>
          <p:cNvPr id="54" name="Text Box 52"/>
          <p:cNvSpPr txBox="1">
            <a:spLocks noChangeArrowheads="1"/>
          </p:cNvSpPr>
          <p:nvPr/>
        </p:nvSpPr>
        <p:spPr bwMode="auto">
          <a:xfrm>
            <a:off x="6516216" y="5912792"/>
            <a:ext cx="16176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sz="1000" i="1" dirty="0">
                <a:latin typeface="Century Gothic"/>
                <a:cs typeface="Century Gothic"/>
              </a:rPr>
              <a:t>0.25 cm Nickel plate</a:t>
            </a:r>
            <a:endParaRPr lang="it-IT" altLang="ja-JP" sz="1000" i="1" dirty="0">
              <a:latin typeface="Century Gothic"/>
              <a:cs typeface="Century Gothic"/>
            </a:endParaRPr>
          </a:p>
        </p:txBody>
      </p:sp>
      <p:grpSp>
        <p:nvGrpSpPr>
          <p:cNvPr id="55" name="Group 53"/>
          <p:cNvGrpSpPr>
            <a:grpSpLocks/>
          </p:cNvGrpSpPr>
          <p:nvPr/>
        </p:nvGrpSpPr>
        <p:grpSpPr bwMode="auto">
          <a:xfrm>
            <a:off x="6318249" y="4914926"/>
            <a:ext cx="1206470" cy="901622"/>
            <a:chOff x="3928" y="2496"/>
            <a:chExt cx="2427" cy="1747"/>
          </a:xfrm>
        </p:grpSpPr>
        <p:grpSp>
          <p:nvGrpSpPr>
            <p:cNvPr id="56" name="Group 54"/>
            <p:cNvGrpSpPr>
              <a:grpSpLocks/>
            </p:cNvGrpSpPr>
            <p:nvPr/>
          </p:nvGrpSpPr>
          <p:grpSpPr bwMode="auto">
            <a:xfrm>
              <a:off x="3994" y="2496"/>
              <a:ext cx="1526" cy="960"/>
              <a:chOff x="4042" y="2064"/>
              <a:chExt cx="1526" cy="960"/>
            </a:xfrm>
          </p:grpSpPr>
          <p:sp>
            <p:nvSpPr>
              <p:cNvPr id="61" name="Rectangle 55" descr="Dark upward diagonal"/>
              <p:cNvSpPr>
                <a:spLocks noChangeArrowheads="1"/>
              </p:cNvSpPr>
              <p:nvPr/>
            </p:nvSpPr>
            <p:spPr bwMode="auto">
              <a:xfrm>
                <a:off x="4042" y="2064"/>
                <a:ext cx="1526" cy="950"/>
              </a:xfrm>
              <a:prstGeom prst="rect">
                <a:avLst/>
              </a:prstGeom>
              <a:pattFill prst="dkUpDiag">
                <a:fgClr>
                  <a:srgbClr val="99FF66"/>
                </a:fgClr>
                <a:bgClr>
                  <a:srgbClr val="FFFFFF"/>
                </a:bgClr>
              </a:pattFill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GB" sz="2400">
                  <a:solidFill>
                    <a:schemeClr val="accent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62" name="Line 56"/>
              <p:cNvSpPr>
                <a:spLocks noChangeShapeType="1"/>
              </p:cNvSpPr>
              <p:nvPr/>
            </p:nvSpPr>
            <p:spPr bwMode="auto">
              <a:xfrm>
                <a:off x="4224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63" name="Line 57"/>
              <p:cNvSpPr>
                <a:spLocks noChangeShapeType="1"/>
              </p:cNvSpPr>
              <p:nvPr/>
            </p:nvSpPr>
            <p:spPr bwMode="auto">
              <a:xfrm>
                <a:off x="4368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64" name="Line 58"/>
              <p:cNvSpPr>
                <a:spLocks noChangeShapeType="1"/>
              </p:cNvSpPr>
              <p:nvPr/>
            </p:nvSpPr>
            <p:spPr bwMode="auto">
              <a:xfrm>
                <a:off x="4512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65" name="Line 59"/>
              <p:cNvSpPr>
                <a:spLocks noChangeShapeType="1"/>
              </p:cNvSpPr>
              <p:nvPr/>
            </p:nvSpPr>
            <p:spPr bwMode="auto">
              <a:xfrm>
                <a:off x="4656" y="2064"/>
                <a:ext cx="0" cy="960"/>
              </a:xfrm>
              <a:prstGeom prst="line">
                <a:avLst/>
              </a:prstGeom>
              <a:noFill/>
              <a:ln w="571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  <p:sp>
            <p:nvSpPr>
              <p:cNvPr id="66" name="Rectangle 60"/>
              <p:cNvSpPr>
                <a:spLocks noChangeArrowheads="1"/>
              </p:cNvSpPr>
              <p:nvPr/>
            </p:nvSpPr>
            <p:spPr bwMode="auto">
              <a:xfrm>
                <a:off x="4672" y="2496"/>
                <a:ext cx="96" cy="96"/>
              </a:xfrm>
              <a:prstGeom prst="rect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57" name="Line 61"/>
            <p:cNvSpPr>
              <a:spLocks noChangeShapeType="1"/>
            </p:cNvSpPr>
            <p:nvPr/>
          </p:nvSpPr>
          <p:spPr bwMode="auto">
            <a:xfrm>
              <a:off x="3984" y="355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58" name="Text Box 62"/>
            <p:cNvSpPr txBox="1">
              <a:spLocks noChangeArrowheads="1"/>
            </p:cNvSpPr>
            <p:nvPr/>
          </p:nvSpPr>
          <p:spPr bwMode="auto">
            <a:xfrm>
              <a:off x="3928" y="3647"/>
              <a:ext cx="130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 i="1">
                  <a:latin typeface="Century Gothic"/>
                  <a:cs typeface="Century Gothic"/>
                </a:rPr>
                <a:t>3 cm</a:t>
              </a:r>
              <a:endParaRPr lang="it-IT" altLang="ja-JP" sz="1400" i="1">
                <a:latin typeface="Century Gothic"/>
                <a:cs typeface="Century Gothic"/>
              </a:endParaRPr>
            </a:p>
          </p:txBody>
        </p:sp>
        <p:sp>
          <p:nvSpPr>
            <p:cNvPr id="59" name="Line 63"/>
            <p:cNvSpPr>
              <a:spLocks noChangeShapeType="1"/>
            </p:cNvSpPr>
            <p:nvPr/>
          </p:nvSpPr>
          <p:spPr bwMode="auto">
            <a:xfrm>
              <a:off x="4656" y="355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60" name="Text Box 64"/>
            <p:cNvSpPr txBox="1">
              <a:spLocks noChangeArrowheads="1"/>
            </p:cNvSpPr>
            <p:nvPr/>
          </p:nvSpPr>
          <p:spPr bwMode="auto">
            <a:xfrm>
              <a:off x="4852" y="3638"/>
              <a:ext cx="150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 i="1">
                  <a:latin typeface="Century Gothic"/>
                  <a:cs typeface="Century Gothic"/>
                </a:rPr>
                <a:t>20 cm</a:t>
              </a:r>
              <a:endParaRPr lang="it-IT" altLang="ja-JP" sz="1400" i="1">
                <a:latin typeface="Century Gothic"/>
                <a:cs typeface="Century Gothic"/>
              </a:endParaRPr>
            </a:p>
          </p:txBody>
        </p:sp>
      </p:grp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5095875" y="4995887"/>
            <a:ext cx="207963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8" name="Freeform 66"/>
          <p:cNvSpPr>
            <a:spLocks/>
          </p:cNvSpPr>
          <p:nvPr/>
        </p:nvSpPr>
        <p:spPr bwMode="auto">
          <a:xfrm>
            <a:off x="5186363" y="4759350"/>
            <a:ext cx="1851025" cy="325437"/>
          </a:xfrm>
          <a:custGeom>
            <a:avLst/>
            <a:gdLst>
              <a:gd name="T0" fmla="*/ 5 w 1283"/>
              <a:gd name="T1" fmla="*/ 175 h 231"/>
              <a:gd name="T2" fmla="*/ 61 w 1283"/>
              <a:gd name="T3" fmla="*/ 85 h 231"/>
              <a:gd name="T4" fmla="*/ 373 w 1283"/>
              <a:gd name="T5" fmla="*/ 9 h 231"/>
              <a:gd name="T6" fmla="*/ 1171 w 1283"/>
              <a:gd name="T7" fmla="*/ 29 h 231"/>
              <a:gd name="T8" fmla="*/ 1046 w 1283"/>
              <a:gd name="T9" fmla="*/ 99 h 231"/>
              <a:gd name="T10" fmla="*/ 1039 w 1283"/>
              <a:gd name="T11" fmla="*/ 23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83" h="231">
                <a:moveTo>
                  <a:pt x="5" y="175"/>
                </a:moveTo>
                <a:cubicBezTo>
                  <a:pt x="2" y="144"/>
                  <a:pt x="0" y="113"/>
                  <a:pt x="61" y="85"/>
                </a:cubicBezTo>
                <a:cubicBezTo>
                  <a:pt x="122" y="57"/>
                  <a:pt x="188" y="18"/>
                  <a:pt x="373" y="9"/>
                </a:cubicBezTo>
                <a:cubicBezTo>
                  <a:pt x="558" y="0"/>
                  <a:pt x="1059" y="14"/>
                  <a:pt x="1171" y="29"/>
                </a:cubicBezTo>
                <a:cubicBezTo>
                  <a:pt x="1283" y="44"/>
                  <a:pt x="1068" y="65"/>
                  <a:pt x="1046" y="99"/>
                </a:cubicBezTo>
                <a:cubicBezTo>
                  <a:pt x="1024" y="133"/>
                  <a:pt x="1031" y="182"/>
                  <a:pt x="1039" y="231"/>
                </a:cubicBezTo>
              </a:path>
            </a:pathLst>
          </a:custGeom>
          <a:noFill/>
          <a:ln w="28575" cmpd="sng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auto">
          <a:xfrm>
            <a:off x="5524500" y="4859362"/>
            <a:ext cx="471488" cy="66675"/>
          </a:xfrm>
          <a:custGeom>
            <a:avLst/>
            <a:gdLst>
              <a:gd name="T0" fmla="*/ 0 w 327"/>
              <a:gd name="T1" fmla="*/ 48 h 48"/>
              <a:gd name="T2" fmla="*/ 132 w 327"/>
              <a:gd name="T3" fmla="*/ 7 h 48"/>
              <a:gd name="T4" fmla="*/ 327 w 327"/>
              <a:gd name="T5" fmla="*/ 7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7" h="48">
                <a:moveTo>
                  <a:pt x="0" y="48"/>
                </a:moveTo>
                <a:cubicBezTo>
                  <a:pt x="39" y="31"/>
                  <a:pt x="78" y="14"/>
                  <a:pt x="132" y="7"/>
                </a:cubicBezTo>
                <a:cubicBezTo>
                  <a:pt x="186" y="0"/>
                  <a:pt x="256" y="3"/>
                  <a:pt x="327" y="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0" name="Text Box 69"/>
          <p:cNvSpPr txBox="1">
            <a:spLocks noChangeArrowheads="1"/>
          </p:cNvSpPr>
          <p:nvPr/>
        </p:nvSpPr>
        <p:spPr bwMode="auto">
          <a:xfrm>
            <a:off x="5884863" y="4837137"/>
            <a:ext cx="4661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dirty="0" smtClean="0">
                <a:latin typeface="Century Gothic"/>
                <a:cs typeface="Century Gothic"/>
              </a:rPr>
              <a:t>on</a:t>
            </a:r>
            <a:endParaRPr kumimoji="1" lang="en-US" altLang="ja-JP" dirty="0">
              <a:latin typeface="Century Gothic"/>
              <a:cs typeface="Century Gothic"/>
            </a:endParaRPr>
          </a:p>
        </p:txBody>
      </p:sp>
      <p:sp>
        <p:nvSpPr>
          <p:cNvPr id="71" name="Text Box 70"/>
          <p:cNvSpPr txBox="1">
            <a:spLocks noChangeArrowheads="1"/>
          </p:cNvSpPr>
          <p:nvPr/>
        </p:nvSpPr>
        <p:spPr bwMode="auto">
          <a:xfrm>
            <a:off x="5271244" y="4902225"/>
            <a:ext cx="596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dirty="0">
                <a:latin typeface="Century Gothic"/>
                <a:cs typeface="Century Gothic"/>
              </a:rPr>
              <a:t>off</a:t>
            </a:r>
          </a:p>
        </p:txBody>
      </p:sp>
      <p:sp>
        <p:nvSpPr>
          <p:cNvPr id="72" name="Oval 71"/>
          <p:cNvSpPr>
            <a:spLocks noChangeArrowheads="1"/>
          </p:cNvSpPr>
          <p:nvPr/>
        </p:nvSpPr>
        <p:spPr bwMode="auto">
          <a:xfrm>
            <a:off x="5694363" y="4730775"/>
            <a:ext cx="80962" cy="793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3" name="Line 72"/>
          <p:cNvSpPr>
            <a:spLocks noChangeShapeType="1"/>
          </p:cNvSpPr>
          <p:nvPr/>
        </p:nvSpPr>
        <p:spPr bwMode="auto">
          <a:xfrm>
            <a:off x="7886700" y="4810150"/>
            <a:ext cx="0" cy="2825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74" name="Text Box 73"/>
          <p:cNvSpPr txBox="1">
            <a:spLocks noChangeArrowheads="1"/>
          </p:cNvSpPr>
          <p:nvPr/>
        </p:nvSpPr>
        <p:spPr bwMode="auto">
          <a:xfrm>
            <a:off x="5046663" y="5121300"/>
            <a:ext cx="11811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Illuminate Xe from the back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Source (Cf) transferred by comp air </a:t>
            </a:r>
            <a:r>
              <a:rPr kumimoji="1" lang="en-US" altLang="ja-JP" sz="1000">
                <a:latin typeface="Century Gothic"/>
                <a:cs typeface="Century Gothic"/>
                <a:sym typeface="Wingdings" charset="0"/>
              </a:rPr>
              <a:t> on/off</a:t>
            </a:r>
            <a:endParaRPr kumimoji="1" lang="en-US" altLang="ja-JP" sz="1000">
              <a:latin typeface="Century Gothic"/>
              <a:cs typeface="Century Gothic"/>
            </a:endParaRPr>
          </a:p>
        </p:txBody>
      </p:sp>
      <p:sp>
        <p:nvSpPr>
          <p:cNvPr id="75" name="Text Box 74"/>
          <p:cNvSpPr txBox="1">
            <a:spLocks noChangeArrowheads="1"/>
          </p:cNvSpPr>
          <p:nvPr/>
        </p:nvSpPr>
        <p:spPr bwMode="auto">
          <a:xfrm>
            <a:off x="603250" y="4538687"/>
            <a:ext cx="1870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>
                <a:solidFill>
                  <a:srgbClr val="008000"/>
                </a:solidFill>
                <a:latin typeface="Century Gothic"/>
                <a:cs typeface="Century Gothic"/>
              </a:rPr>
              <a:t>Proton Acc</a:t>
            </a:r>
          </a:p>
        </p:txBody>
      </p:sp>
      <p:pic>
        <p:nvPicPr>
          <p:cNvPr id="76" name="Picture 7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0738" y="4578375"/>
            <a:ext cx="1060450" cy="94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76"/>
          <p:cNvSpPr txBox="1">
            <a:spLocks noChangeArrowheads="1"/>
          </p:cNvSpPr>
          <p:nvPr/>
        </p:nvSpPr>
        <p:spPr bwMode="auto">
          <a:xfrm>
            <a:off x="3654425" y="4616475"/>
            <a:ext cx="1081088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ja-JP" sz="1000" u="sng" dirty="0">
                <a:latin typeface="Century Gothic"/>
                <a:cs typeface="Century Gothic"/>
              </a:rPr>
              <a:t>Li(p,</a:t>
            </a:r>
            <a:r>
              <a:rPr lang="en-US" altLang="ja-JP" sz="1000" u="sng" dirty="0">
                <a:latin typeface="Century Gothic"/>
                <a:cs typeface="Century Gothic"/>
                <a:sym typeface="Symbol" charset="0"/>
              </a:rPr>
              <a:t></a:t>
            </a:r>
            <a:r>
              <a:rPr lang="en-US" altLang="ja-JP" sz="1000" u="sng" dirty="0">
                <a:latin typeface="Century Gothic"/>
                <a:cs typeface="Century Gothic"/>
              </a:rPr>
              <a:t>)Be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1000" dirty="0" err="1">
                <a:latin typeface="Century Gothic"/>
                <a:cs typeface="Century Gothic"/>
              </a:rPr>
              <a:t>LiF</a:t>
            </a:r>
            <a:r>
              <a:rPr lang="en-US" altLang="ja-JP" sz="1000" dirty="0">
                <a:latin typeface="Century Gothic"/>
                <a:cs typeface="Century Gothic"/>
              </a:rPr>
              <a:t> target at COBRA center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1000" dirty="0">
                <a:latin typeface="Century Gothic"/>
                <a:cs typeface="Century Gothic"/>
              </a:rPr>
              <a:t>17.6MeV </a:t>
            </a:r>
            <a:r>
              <a:rPr lang="en-US" altLang="ja-JP" sz="1000" dirty="0">
                <a:latin typeface="Symbol" charset="2"/>
                <a:cs typeface="Symbol" charset="2"/>
              </a:rPr>
              <a:t>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ja-JP" sz="1000" dirty="0">
                <a:latin typeface="Century Gothic"/>
                <a:cs typeface="Century Gothic"/>
              </a:rPr>
              <a:t>~daily </a:t>
            </a:r>
            <a:r>
              <a:rPr lang="en-US" altLang="ja-JP" sz="1000" dirty="0" err="1">
                <a:latin typeface="Century Gothic"/>
                <a:cs typeface="Century Gothic"/>
              </a:rPr>
              <a:t>calib</a:t>
            </a:r>
            <a:r>
              <a:rPr lang="en-US" altLang="ja-JP" sz="1000" dirty="0">
                <a:latin typeface="Century Gothic"/>
                <a:cs typeface="Century Gothic"/>
              </a:rPr>
              <a:t>.</a:t>
            </a:r>
            <a:endParaRPr lang="en-US" altLang="ja-JP" sz="600" dirty="0">
              <a:latin typeface="Century Gothic"/>
              <a:cs typeface="Century Gothic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ja-JP" sz="1000" dirty="0">
                <a:latin typeface="Century Gothic"/>
                <a:cs typeface="Century Gothic"/>
              </a:rPr>
              <a:t>Can be used also for initial setup</a:t>
            </a:r>
          </a:p>
        </p:txBody>
      </p:sp>
      <p:pic>
        <p:nvPicPr>
          <p:cNvPr id="78" name="Picture 7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25" y="5497537"/>
            <a:ext cx="2212975" cy="73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 Box 78"/>
          <p:cNvSpPr txBox="1">
            <a:spLocks noChangeArrowheads="1"/>
          </p:cNvSpPr>
          <p:nvPr/>
        </p:nvSpPr>
        <p:spPr bwMode="auto">
          <a:xfrm>
            <a:off x="1708150" y="5194325"/>
            <a:ext cx="2571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FF8000"/>
                </a:solidFill>
                <a:latin typeface="Century Gothic"/>
                <a:cs typeface="Century Gothic"/>
              </a:rPr>
              <a:t>K</a:t>
            </a:r>
          </a:p>
        </p:txBody>
      </p:sp>
      <p:sp>
        <p:nvSpPr>
          <p:cNvPr id="80" name="Line 79"/>
          <p:cNvSpPr>
            <a:spLocks noChangeShapeType="1"/>
          </p:cNvSpPr>
          <p:nvPr/>
        </p:nvSpPr>
        <p:spPr bwMode="auto">
          <a:xfrm>
            <a:off x="1835150" y="5362600"/>
            <a:ext cx="80963" cy="239712"/>
          </a:xfrm>
          <a:prstGeom prst="line">
            <a:avLst/>
          </a:prstGeom>
          <a:noFill/>
          <a:ln w="9525">
            <a:solidFill>
              <a:srgbClr val="FF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1" name="Text Box 80"/>
          <p:cNvSpPr txBox="1">
            <a:spLocks noChangeArrowheads="1"/>
          </p:cNvSpPr>
          <p:nvPr/>
        </p:nvSpPr>
        <p:spPr bwMode="auto">
          <a:xfrm>
            <a:off x="1831975" y="5278462"/>
            <a:ext cx="2809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0000FF"/>
                </a:solidFill>
                <a:latin typeface="Century Gothic"/>
                <a:cs typeface="Century Gothic"/>
              </a:rPr>
              <a:t>Bi</a:t>
            </a:r>
          </a:p>
        </p:txBody>
      </p:sp>
      <p:sp>
        <p:nvSpPr>
          <p:cNvPr id="82" name="Line 81"/>
          <p:cNvSpPr>
            <a:spLocks noChangeShapeType="1"/>
          </p:cNvSpPr>
          <p:nvPr/>
        </p:nvSpPr>
        <p:spPr bwMode="auto">
          <a:xfrm>
            <a:off x="1947863" y="5540400"/>
            <a:ext cx="30162" cy="1047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3" name="Text Box 82"/>
          <p:cNvSpPr txBox="1">
            <a:spLocks noChangeArrowheads="1"/>
          </p:cNvSpPr>
          <p:nvPr/>
        </p:nvSpPr>
        <p:spPr bwMode="auto">
          <a:xfrm>
            <a:off x="2112963" y="5394350"/>
            <a:ext cx="24888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800040"/>
                </a:solidFill>
                <a:latin typeface="Century Gothic"/>
                <a:cs typeface="Century Gothic"/>
              </a:rPr>
              <a:t>Tl</a:t>
            </a:r>
          </a:p>
        </p:txBody>
      </p:sp>
      <p:sp>
        <p:nvSpPr>
          <p:cNvPr id="84" name="Line 83"/>
          <p:cNvSpPr>
            <a:spLocks noChangeShapeType="1"/>
          </p:cNvSpPr>
          <p:nvPr/>
        </p:nvSpPr>
        <p:spPr bwMode="auto">
          <a:xfrm flipH="1">
            <a:off x="2038350" y="5549925"/>
            <a:ext cx="120650" cy="125412"/>
          </a:xfrm>
          <a:prstGeom prst="line">
            <a:avLst/>
          </a:prstGeom>
          <a:noFill/>
          <a:ln w="9525">
            <a:solidFill>
              <a:srgbClr val="8000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5" name="Text Box 84"/>
          <p:cNvSpPr txBox="1">
            <a:spLocks noChangeArrowheads="1"/>
          </p:cNvSpPr>
          <p:nvPr/>
        </p:nvSpPr>
        <p:spPr bwMode="auto">
          <a:xfrm>
            <a:off x="2311400" y="5497537"/>
            <a:ext cx="2413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008000"/>
                </a:solidFill>
                <a:latin typeface="Century Gothic"/>
                <a:cs typeface="Century Gothic"/>
              </a:rPr>
              <a:t>F</a:t>
            </a:r>
          </a:p>
        </p:txBody>
      </p:sp>
      <p:sp>
        <p:nvSpPr>
          <p:cNvPr id="86" name="Line 85"/>
          <p:cNvSpPr>
            <a:spLocks noChangeShapeType="1"/>
          </p:cNvSpPr>
          <p:nvPr/>
        </p:nvSpPr>
        <p:spPr bwMode="auto">
          <a:xfrm flipH="1">
            <a:off x="2300288" y="5645175"/>
            <a:ext cx="90487" cy="71437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7" name="Line 86"/>
          <p:cNvSpPr>
            <a:spLocks noChangeShapeType="1"/>
          </p:cNvSpPr>
          <p:nvPr/>
        </p:nvSpPr>
        <p:spPr bwMode="auto">
          <a:xfrm flipH="1">
            <a:off x="2239963" y="5611837"/>
            <a:ext cx="120650" cy="11113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8" name="Line 87"/>
          <p:cNvSpPr>
            <a:spLocks noChangeShapeType="1"/>
          </p:cNvSpPr>
          <p:nvPr/>
        </p:nvSpPr>
        <p:spPr bwMode="auto">
          <a:xfrm flipH="1">
            <a:off x="2755900" y="5634062"/>
            <a:ext cx="11113" cy="125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552700" y="5964262"/>
            <a:ext cx="11849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FF0000"/>
                </a:solidFill>
                <a:latin typeface="Century Gothic"/>
                <a:cs typeface="Century Gothic"/>
              </a:rPr>
              <a:t>Li(p, </a:t>
            </a:r>
            <a:r>
              <a:rPr lang="en-US" altLang="ja-JP" sz="80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0) at 17.6 MeV</a:t>
            </a: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563813" y="5470550"/>
            <a:ext cx="11849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ja-JP" sz="800">
                <a:solidFill>
                  <a:srgbClr val="FF0000"/>
                </a:solidFill>
                <a:latin typeface="Century Gothic"/>
                <a:cs typeface="Century Gothic"/>
              </a:rPr>
              <a:t>Li(p, </a:t>
            </a:r>
            <a:r>
              <a:rPr lang="en-US" altLang="ja-JP" sz="800">
                <a:solidFill>
                  <a:srgbClr val="FF0000"/>
                </a:solidFill>
                <a:latin typeface="Century Gothic"/>
                <a:cs typeface="Century Gothic"/>
                <a:sym typeface="Symbol" charset="0"/>
              </a:rPr>
              <a:t>1) at 14.6 MeV</a:t>
            </a:r>
          </a:p>
        </p:txBody>
      </p:sp>
      <p:pic>
        <p:nvPicPr>
          <p:cNvPr id="91" name="Picture 9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4937150"/>
            <a:ext cx="925513" cy="111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AutoShape 91"/>
          <p:cNvSpPr>
            <a:spLocks noChangeArrowheads="1"/>
          </p:cNvSpPr>
          <p:nvPr/>
        </p:nvSpPr>
        <p:spPr bwMode="auto">
          <a:xfrm>
            <a:off x="557213" y="4554562"/>
            <a:ext cx="4135437" cy="1681163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rgbClr val="D3569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93" name="Group 94"/>
          <p:cNvGrpSpPr>
            <a:grpSpLocks/>
          </p:cNvGrpSpPr>
          <p:nvPr/>
        </p:nvGrpSpPr>
        <p:grpSpPr bwMode="auto">
          <a:xfrm>
            <a:off x="819150" y="2741637"/>
            <a:ext cx="969963" cy="912813"/>
            <a:chOff x="2611" y="1491"/>
            <a:chExt cx="4536" cy="4352"/>
          </a:xfrm>
        </p:grpSpPr>
        <p:pic>
          <p:nvPicPr>
            <p:cNvPr id="94" name="Picture 9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" y="1491"/>
              <a:ext cx="4536" cy="435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61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" name="Freeform 96"/>
            <p:cNvSpPr>
              <a:spLocks/>
            </p:cNvSpPr>
            <p:nvPr/>
          </p:nvSpPr>
          <p:spPr bwMode="auto">
            <a:xfrm>
              <a:off x="5011" y="1899"/>
              <a:ext cx="848" cy="3472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>
                <a:alpha val="30223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0">
                  <a:solidFill>
                    <a:srgbClr val="FFFFFF">
                      <a:alpha val="30223"/>
                    </a:srgbClr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  <p:sp>
          <p:nvSpPr>
            <p:cNvPr id="96" name="Freeform 97"/>
            <p:cNvSpPr>
              <a:spLocks/>
            </p:cNvSpPr>
            <p:nvPr/>
          </p:nvSpPr>
          <p:spPr bwMode="auto">
            <a:xfrm>
              <a:off x="4403" y="1899"/>
              <a:ext cx="608" cy="3472"/>
            </a:xfrm>
            <a:custGeom>
              <a:avLst/>
              <a:gdLst>
                <a:gd name="T0" fmla="+- 0 10000 10000"/>
                <a:gd name="T1" fmla="*/ T0 w 10000"/>
                <a:gd name="T2" fmla="+- 0 10000 10000"/>
                <a:gd name="T3" fmla="*/ 10000 h 10000"/>
                <a:gd name="T4" fmla="+- 0 20000 10000"/>
                <a:gd name="T5" fmla="*/ T4 w 10000"/>
                <a:gd name="T6" fmla="+- 0 10000 10000"/>
                <a:gd name="T7" fmla="*/ 10000 h 10000"/>
                <a:gd name="T8" fmla="+- 0 20000 10000"/>
                <a:gd name="T9" fmla="*/ T8 w 10000"/>
                <a:gd name="T10" fmla="+- 0 20000 10000"/>
                <a:gd name="T11" fmla="*/ 20000 h 10000"/>
                <a:gd name="T12" fmla="+- 0 10000 10000"/>
                <a:gd name="T13" fmla="*/ T12 w 10000"/>
                <a:gd name="T14" fmla="+- 0 20000 10000"/>
                <a:gd name="T15" fmla="*/ 20000 h 10000"/>
                <a:gd name="T16" fmla="+- 0 10000 10000"/>
                <a:gd name="T17" fmla="*/ T16 w 10000"/>
                <a:gd name="T18" fmla="+- 0 10000 10000"/>
                <a:gd name="T19" fmla="*/ 10000 h 100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0000" h="10000">
                  <a:moveTo>
                    <a:pt x="0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00FF">
                <a:alpha val="3022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63500">
                  <a:solidFill>
                    <a:srgbClr val="FFFFFF">
                      <a:alpha val="30223"/>
                    </a:srgbClr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entury Gothic"/>
                <a:cs typeface="Century Gothic"/>
              </a:endParaRPr>
            </a:p>
          </p:txBody>
        </p:sp>
      </p:grpSp>
      <p:pic>
        <p:nvPicPr>
          <p:cNvPr id="97" name="Picture 9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3716362"/>
            <a:ext cx="10874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 Box 99"/>
          <p:cNvSpPr txBox="1">
            <a:spLocks noChangeArrowheads="1"/>
          </p:cNvSpPr>
          <p:nvPr/>
        </p:nvSpPr>
        <p:spPr bwMode="auto">
          <a:xfrm>
            <a:off x="1835150" y="2586062"/>
            <a:ext cx="17287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1000" baseline="30000" dirty="0">
                <a:latin typeface="Century Gothic"/>
                <a:cs typeface="Century Gothic"/>
              </a:rPr>
              <a:t>-</a:t>
            </a:r>
            <a:r>
              <a:rPr kumimoji="1" lang="en-US" altLang="ja-JP" sz="1000" dirty="0">
                <a:latin typeface="Century Gothic"/>
                <a:cs typeface="Century Gothic"/>
              </a:rPr>
              <a:t> + p 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 </a:t>
            </a:r>
            <a:r>
              <a:rPr kumimoji="1" lang="en-US" altLang="ja-JP" sz="10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1000" baseline="30000" dirty="0">
                <a:latin typeface="Century Gothic"/>
                <a:cs typeface="Century Gothic"/>
                <a:sym typeface="Wingdings" charset="0"/>
              </a:rPr>
              <a:t>0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+ n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 </a:t>
            </a:r>
            <a:r>
              <a:rPr kumimoji="1" lang="en-US" altLang="ja-JP" sz="10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1000" baseline="30000" dirty="0">
                <a:latin typeface="Century Gothic"/>
                <a:cs typeface="Century Gothic"/>
                <a:sym typeface="Wingdings" charset="0"/>
              </a:rPr>
              <a:t>0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 </a:t>
            </a:r>
            <a:r>
              <a:rPr kumimoji="1" lang="en-US" altLang="ja-JP" sz="1000" dirty="0" err="1">
                <a:latin typeface="Symbol" charset="2"/>
                <a:cs typeface="Symbol" charset="2"/>
                <a:sym typeface="Wingdings" charset="0"/>
              </a:rPr>
              <a:t>gg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(55MeV, 83MeV)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 dirty="0">
                <a:latin typeface="Symbol" charset="2"/>
                <a:cs typeface="Symbol" charset="2"/>
                <a:sym typeface="Wingdings" charset="0"/>
              </a:rPr>
              <a:t>p</a:t>
            </a:r>
            <a:r>
              <a:rPr kumimoji="1" lang="en-US" altLang="ja-JP" sz="1000" baseline="30000" dirty="0">
                <a:latin typeface="Century Gothic"/>
                <a:cs typeface="Century Gothic"/>
                <a:sym typeface="Wingdings" charset="0"/>
              </a:rPr>
              <a:t>-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+ p  </a:t>
            </a:r>
            <a:r>
              <a:rPr kumimoji="1" lang="en-US" altLang="ja-JP" sz="1000" dirty="0">
                <a:latin typeface="Symbol" charset="2"/>
                <a:cs typeface="Symbol" charset="2"/>
                <a:sym typeface="Wingdings" charset="0"/>
              </a:rPr>
              <a:t>g</a:t>
            </a:r>
            <a:r>
              <a:rPr kumimoji="1" lang="en-US" altLang="ja-JP" sz="1000" dirty="0">
                <a:latin typeface="Century Gothic"/>
                <a:cs typeface="Century Gothic"/>
                <a:sym typeface="Wingdings" charset="0"/>
              </a:rPr>
              <a:t> + n (129MeV)</a:t>
            </a:r>
            <a:endParaRPr kumimoji="1" lang="en-US" altLang="ja-JP" sz="1000" dirty="0">
              <a:latin typeface="Century Gothic"/>
              <a:cs typeface="Century Gothic"/>
            </a:endParaRP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 dirty="0">
                <a:latin typeface="Century Gothic"/>
                <a:cs typeface="Century Gothic"/>
              </a:rPr>
              <a:t>10 days to scan all </a:t>
            </a:r>
            <a:br>
              <a:rPr kumimoji="1" lang="en-US" altLang="ja-JP" sz="1000" dirty="0">
                <a:latin typeface="Century Gothic"/>
                <a:cs typeface="Century Gothic"/>
              </a:rPr>
            </a:br>
            <a:r>
              <a:rPr kumimoji="1" lang="en-US" altLang="ja-JP" sz="1000" dirty="0">
                <a:latin typeface="Century Gothic"/>
                <a:cs typeface="Century Gothic"/>
              </a:rPr>
              <a:t>volume precisely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 dirty="0">
                <a:latin typeface="Century Gothic"/>
                <a:cs typeface="Century Gothic"/>
              </a:rPr>
              <a:t>LH</a:t>
            </a:r>
            <a:r>
              <a:rPr kumimoji="1" lang="en-US" altLang="ja-JP" sz="1000" baseline="-25000" dirty="0">
                <a:latin typeface="Century Gothic"/>
                <a:cs typeface="Century Gothic"/>
              </a:rPr>
              <a:t>2</a:t>
            </a:r>
            <a:r>
              <a:rPr kumimoji="1" lang="en-US" altLang="ja-JP" sz="1000" dirty="0">
                <a:latin typeface="Century Gothic"/>
                <a:cs typeface="Century Gothic"/>
              </a:rPr>
              <a:t> target</a:t>
            </a:r>
          </a:p>
        </p:txBody>
      </p:sp>
      <p:sp>
        <p:nvSpPr>
          <p:cNvPr id="99" name="Oval 100"/>
          <p:cNvSpPr>
            <a:spLocks noChangeArrowheads="1"/>
          </p:cNvSpPr>
          <p:nvPr/>
        </p:nvSpPr>
        <p:spPr bwMode="auto">
          <a:xfrm>
            <a:off x="2449513" y="4143400"/>
            <a:ext cx="220662" cy="211137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0" name="AutoShape 101"/>
          <p:cNvSpPr>
            <a:spLocks noChangeArrowheads="1"/>
          </p:cNvSpPr>
          <p:nvPr/>
        </p:nvSpPr>
        <p:spPr bwMode="auto">
          <a:xfrm rot="5400000">
            <a:off x="2424907" y="4102918"/>
            <a:ext cx="266700" cy="290513"/>
          </a:xfrm>
          <a:custGeom>
            <a:avLst/>
            <a:gdLst>
              <a:gd name="G0" fmla="+- 9960 0 0"/>
              <a:gd name="G1" fmla="+- -11592060 0 0"/>
              <a:gd name="G2" fmla="+- 0 0 -11592060"/>
              <a:gd name="T0" fmla="*/ 0 256 1"/>
              <a:gd name="T1" fmla="*/ 180 256 1"/>
              <a:gd name="G3" fmla="+- -11592060 T0 T1"/>
              <a:gd name="T2" fmla="*/ 0 256 1"/>
              <a:gd name="T3" fmla="*/ 90 256 1"/>
              <a:gd name="G4" fmla="+- -11592060 T2 T3"/>
              <a:gd name="G5" fmla="*/ G4 2 1"/>
              <a:gd name="T4" fmla="*/ 90 256 1"/>
              <a:gd name="T5" fmla="*/ 0 256 1"/>
              <a:gd name="G6" fmla="+- -11592060 T4 T5"/>
              <a:gd name="G7" fmla="*/ G6 2 1"/>
              <a:gd name="G8" fmla="abs -1159206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960"/>
              <a:gd name="G18" fmla="*/ 9960 1 2"/>
              <a:gd name="G19" fmla="+- G18 5400 0"/>
              <a:gd name="G20" fmla="cos G19 -11592060"/>
              <a:gd name="G21" fmla="sin G19 -11592060"/>
              <a:gd name="G22" fmla="+- G20 10800 0"/>
              <a:gd name="G23" fmla="+- G21 10800 0"/>
              <a:gd name="G24" fmla="+- 10800 0 G20"/>
              <a:gd name="G25" fmla="+- 9960 10800 0"/>
              <a:gd name="G26" fmla="?: G9 G17 G25"/>
              <a:gd name="G27" fmla="?: G9 0 21600"/>
              <a:gd name="G28" fmla="cos 10800 -11592060"/>
              <a:gd name="G29" fmla="sin 10800 -11592060"/>
              <a:gd name="G30" fmla="sin 9960 -11592060"/>
              <a:gd name="G31" fmla="+- G28 10800 0"/>
              <a:gd name="G32" fmla="+- G29 10800 0"/>
              <a:gd name="G33" fmla="+- G30 10800 0"/>
              <a:gd name="G34" fmla="?: G4 0 G31"/>
              <a:gd name="G35" fmla="?: -11592060 G34 0"/>
              <a:gd name="G36" fmla="?: G6 G35 G31"/>
              <a:gd name="G37" fmla="+- 21600 0 G36"/>
              <a:gd name="G38" fmla="?: G4 0 G33"/>
              <a:gd name="G39" fmla="?: -1159206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435 w 21600"/>
              <a:gd name="T15" fmla="*/ 10235 h 21600"/>
              <a:gd name="T16" fmla="*/ 10800 w 21600"/>
              <a:gd name="T17" fmla="*/ 840 h 21600"/>
              <a:gd name="T18" fmla="*/ 21165 w 21600"/>
              <a:gd name="T19" fmla="*/ 10235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854" y="10258"/>
                </a:moveTo>
                <a:cubicBezTo>
                  <a:pt x="1142" y="4975"/>
                  <a:pt x="5509" y="839"/>
                  <a:pt x="10800" y="839"/>
                </a:cubicBezTo>
                <a:cubicBezTo>
                  <a:pt x="16090" y="839"/>
                  <a:pt x="20457" y="4975"/>
                  <a:pt x="20745" y="10258"/>
                </a:cubicBezTo>
                <a:lnTo>
                  <a:pt x="21583" y="10212"/>
                </a:lnTo>
                <a:cubicBezTo>
                  <a:pt x="21271" y="4484"/>
                  <a:pt x="16536" y="0"/>
                  <a:pt x="10799" y="0"/>
                </a:cubicBezTo>
                <a:cubicBezTo>
                  <a:pt x="5063" y="0"/>
                  <a:pt x="328" y="4484"/>
                  <a:pt x="16" y="1021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1" name="Freeform 102"/>
          <p:cNvSpPr>
            <a:spLocks/>
          </p:cNvSpPr>
          <p:nvPr/>
        </p:nvSpPr>
        <p:spPr bwMode="auto">
          <a:xfrm>
            <a:off x="2116138" y="4222775"/>
            <a:ext cx="419100" cy="50800"/>
          </a:xfrm>
          <a:custGeom>
            <a:avLst/>
            <a:gdLst>
              <a:gd name="T0" fmla="*/ 291 w 291"/>
              <a:gd name="T1" fmla="*/ 19 h 36"/>
              <a:gd name="T2" fmla="*/ 276 w 291"/>
              <a:gd name="T3" fmla="*/ 34 h 36"/>
              <a:gd name="T4" fmla="*/ 261 w 291"/>
              <a:gd name="T5" fmla="*/ 7 h 36"/>
              <a:gd name="T6" fmla="*/ 243 w 291"/>
              <a:gd name="T7" fmla="*/ 31 h 36"/>
              <a:gd name="T8" fmla="*/ 225 w 291"/>
              <a:gd name="T9" fmla="*/ 13 h 36"/>
              <a:gd name="T10" fmla="*/ 207 w 291"/>
              <a:gd name="T11" fmla="*/ 31 h 36"/>
              <a:gd name="T12" fmla="*/ 180 w 291"/>
              <a:gd name="T13" fmla="*/ 4 h 36"/>
              <a:gd name="T14" fmla="*/ 162 w 291"/>
              <a:gd name="T15" fmla="*/ 28 h 36"/>
              <a:gd name="T16" fmla="*/ 138 w 291"/>
              <a:gd name="T17" fmla="*/ 7 h 36"/>
              <a:gd name="T18" fmla="*/ 117 w 291"/>
              <a:gd name="T19" fmla="*/ 34 h 36"/>
              <a:gd name="T20" fmla="*/ 93 w 291"/>
              <a:gd name="T21" fmla="*/ 4 h 36"/>
              <a:gd name="T22" fmla="*/ 69 w 291"/>
              <a:gd name="T23" fmla="*/ 25 h 36"/>
              <a:gd name="T24" fmla="*/ 51 w 291"/>
              <a:gd name="T25" fmla="*/ 1 h 36"/>
              <a:gd name="T26" fmla="*/ 36 w 291"/>
              <a:gd name="T27" fmla="*/ 19 h 36"/>
              <a:gd name="T28" fmla="*/ 0 w 291"/>
              <a:gd name="T29" fmla="*/ 19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91" h="36">
                <a:moveTo>
                  <a:pt x="291" y="19"/>
                </a:moveTo>
                <a:cubicBezTo>
                  <a:pt x="286" y="27"/>
                  <a:pt x="281" y="36"/>
                  <a:pt x="276" y="34"/>
                </a:cubicBezTo>
                <a:cubicBezTo>
                  <a:pt x="271" y="32"/>
                  <a:pt x="266" y="7"/>
                  <a:pt x="261" y="7"/>
                </a:cubicBezTo>
                <a:cubicBezTo>
                  <a:pt x="256" y="7"/>
                  <a:pt x="249" y="30"/>
                  <a:pt x="243" y="31"/>
                </a:cubicBezTo>
                <a:cubicBezTo>
                  <a:pt x="237" y="32"/>
                  <a:pt x="231" y="13"/>
                  <a:pt x="225" y="13"/>
                </a:cubicBezTo>
                <a:cubicBezTo>
                  <a:pt x="219" y="13"/>
                  <a:pt x="214" y="32"/>
                  <a:pt x="207" y="31"/>
                </a:cubicBezTo>
                <a:cubicBezTo>
                  <a:pt x="200" y="30"/>
                  <a:pt x="187" y="4"/>
                  <a:pt x="180" y="4"/>
                </a:cubicBezTo>
                <a:cubicBezTo>
                  <a:pt x="173" y="4"/>
                  <a:pt x="169" y="27"/>
                  <a:pt x="162" y="28"/>
                </a:cubicBezTo>
                <a:cubicBezTo>
                  <a:pt x="155" y="29"/>
                  <a:pt x="145" y="6"/>
                  <a:pt x="138" y="7"/>
                </a:cubicBezTo>
                <a:cubicBezTo>
                  <a:pt x="131" y="8"/>
                  <a:pt x="124" y="34"/>
                  <a:pt x="117" y="34"/>
                </a:cubicBezTo>
                <a:cubicBezTo>
                  <a:pt x="110" y="34"/>
                  <a:pt x="101" y="5"/>
                  <a:pt x="93" y="4"/>
                </a:cubicBezTo>
                <a:cubicBezTo>
                  <a:pt x="85" y="3"/>
                  <a:pt x="76" y="25"/>
                  <a:pt x="69" y="25"/>
                </a:cubicBezTo>
                <a:cubicBezTo>
                  <a:pt x="62" y="25"/>
                  <a:pt x="56" y="2"/>
                  <a:pt x="51" y="1"/>
                </a:cubicBezTo>
                <a:cubicBezTo>
                  <a:pt x="46" y="0"/>
                  <a:pt x="44" y="16"/>
                  <a:pt x="36" y="19"/>
                </a:cubicBezTo>
                <a:cubicBezTo>
                  <a:pt x="28" y="22"/>
                  <a:pt x="14" y="20"/>
                  <a:pt x="0" y="19"/>
                </a:cubicBezTo>
              </a:path>
            </a:pathLst>
          </a:custGeom>
          <a:noFill/>
          <a:ln w="9525">
            <a:solidFill>
              <a:srgbClr val="FF505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2" name="Freeform 103"/>
          <p:cNvSpPr>
            <a:spLocks/>
          </p:cNvSpPr>
          <p:nvPr/>
        </p:nvSpPr>
        <p:spPr bwMode="auto">
          <a:xfrm>
            <a:off x="2552700" y="4229125"/>
            <a:ext cx="134938" cy="41275"/>
          </a:xfrm>
          <a:custGeom>
            <a:avLst/>
            <a:gdLst>
              <a:gd name="T0" fmla="*/ 0 w 93"/>
              <a:gd name="T1" fmla="*/ 17 h 29"/>
              <a:gd name="T2" fmla="*/ 30 w 93"/>
              <a:gd name="T3" fmla="*/ 2 h 29"/>
              <a:gd name="T4" fmla="*/ 45 w 93"/>
              <a:gd name="T5" fmla="*/ 29 h 29"/>
              <a:gd name="T6" fmla="*/ 69 w 93"/>
              <a:gd name="T7" fmla="*/ 5 h 29"/>
              <a:gd name="T8" fmla="*/ 93 w 93"/>
              <a:gd name="T9" fmla="*/ 23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29">
                <a:moveTo>
                  <a:pt x="0" y="17"/>
                </a:moveTo>
                <a:cubicBezTo>
                  <a:pt x="11" y="8"/>
                  <a:pt x="23" y="0"/>
                  <a:pt x="30" y="2"/>
                </a:cubicBezTo>
                <a:cubicBezTo>
                  <a:pt x="37" y="4"/>
                  <a:pt x="39" y="29"/>
                  <a:pt x="45" y="29"/>
                </a:cubicBezTo>
                <a:cubicBezTo>
                  <a:pt x="51" y="29"/>
                  <a:pt x="61" y="6"/>
                  <a:pt x="69" y="5"/>
                </a:cubicBezTo>
                <a:cubicBezTo>
                  <a:pt x="77" y="4"/>
                  <a:pt x="89" y="20"/>
                  <a:pt x="93" y="23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3" name="Freeform 104"/>
          <p:cNvSpPr>
            <a:spLocks/>
          </p:cNvSpPr>
          <p:nvPr/>
        </p:nvSpPr>
        <p:spPr bwMode="auto">
          <a:xfrm>
            <a:off x="2700338" y="3991000"/>
            <a:ext cx="476250" cy="254000"/>
          </a:xfrm>
          <a:custGeom>
            <a:avLst/>
            <a:gdLst>
              <a:gd name="T0" fmla="*/ 0 w 330"/>
              <a:gd name="T1" fmla="*/ 180 h 180"/>
              <a:gd name="T2" fmla="*/ 150 w 330"/>
              <a:gd name="T3" fmla="*/ 156 h 180"/>
              <a:gd name="T4" fmla="*/ 261 w 330"/>
              <a:gd name="T5" fmla="*/ 87 h 180"/>
              <a:gd name="T6" fmla="*/ 330 w 330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0" h="180">
                <a:moveTo>
                  <a:pt x="0" y="180"/>
                </a:moveTo>
                <a:cubicBezTo>
                  <a:pt x="53" y="175"/>
                  <a:pt x="107" y="171"/>
                  <a:pt x="150" y="156"/>
                </a:cubicBezTo>
                <a:cubicBezTo>
                  <a:pt x="193" y="141"/>
                  <a:pt x="231" y="113"/>
                  <a:pt x="261" y="87"/>
                </a:cubicBezTo>
                <a:cubicBezTo>
                  <a:pt x="291" y="61"/>
                  <a:pt x="310" y="30"/>
                  <a:pt x="330" y="0"/>
                </a:cubicBezTo>
              </a:path>
            </a:pathLst>
          </a:custGeom>
          <a:noFill/>
          <a:ln w="9525">
            <a:solidFill>
              <a:srgbClr val="66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4" name="Freeform 105"/>
          <p:cNvSpPr>
            <a:spLocks/>
          </p:cNvSpPr>
          <p:nvPr/>
        </p:nvSpPr>
        <p:spPr bwMode="auto">
          <a:xfrm>
            <a:off x="2722563" y="4252937"/>
            <a:ext cx="206375" cy="203200"/>
          </a:xfrm>
          <a:custGeom>
            <a:avLst/>
            <a:gdLst>
              <a:gd name="T0" fmla="*/ 0 w 144"/>
              <a:gd name="T1" fmla="*/ 0 h 144"/>
              <a:gd name="T2" fmla="*/ 84 w 144"/>
              <a:gd name="T3" fmla="*/ 18 h 144"/>
              <a:gd name="T4" fmla="*/ 135 w 144"/>
              <a:gd name="T5" fmla="*/ 75 h 144"/>
              <a:gd name="T6" fmla="*/ 141 w 144"/>
              <a:gd name="T7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31" y="2"/>
                  <a:pt x="62" y="5"/>
                  <a:pt x="84" y="18"/>
                </a:cubicBezTo>
                <a:cubicBezTo>
                  <a:pt x="106" y="31"/>
                  <a:pt x="126" y="54"/>
                  <a:pt x="135" y="75"/>
                </a:cubicBezTo>
                <a:cubicBezTo>
                  <a:pt x="144" y="96"/>
                  <a:pt x="142" y="120"/>
                  <a:pt x="141" y="144"/>
                </a:cubicBezTo>
              </a:path>
            </a:pathLst>
          </a:custGeom>
          <a:noFill/>
          <a:ln w="9525">
            <a:solidFill>
              <a:srgbClr val="66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5" name="Text Box 106"/>
          <p:cNvSpPr txBox="1">
            <a:spLocks noChangeArrowheads="1"/>
          </p:cNvSpPr>
          <p:nvPr/>
        </p:nvSpPr>
        <p:spPr bwMode="auto">
          <a:xfrm>
            <a:off x="1917701" y="4083075"/>
            <a:ext cx="211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kumimoji="1" lang="en-US" altLang="ja-JP" sz="1400" dirty="0">
                <a:solidFill>
                  <a:srgbClr val="FF505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06" name="Text Box 107"/>
          <p:cNvSpPr txBox="1">
            <a:spLocks noChangeArrowheads="1"/>
          </p:cNvSpPr>
          <p:nvPr/>
        </p:nvSpPr>
        <p:spPr bwMode="auto">
          <a:xfrm>
            <a:off x="3146425" y="3830662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kumimoji="1" lang="en-US" altLang="ja-JP" sz="1000" baseline="30000">
                <a:solidFill>
                  <a:srgbClr val="669900"/>
                </a:solidFill>
                <a:latin typeface="Century Gothic"/>
                <a:cs typeface="Century Gothic"/>
              </a:rPr>
              <a:t>+</a:t>
            </a:r>
          </a:p>
        </p:txBody>
      </p:sp>
      <p:sp>
        <p:nvSpPr>
          <p:cNvPr id="107" name="Text Box 108"/>
          <p:cNvSpPr txBox="1">
            <a:spLocks noChangeArrowheads="1"/>
          </p:cNvSpPr>
          <p:nvPr/>
        </p:nvSpPr>
        <p:spPr bwMode="auto">
          <a:xfrm>
            <a:off x="2897188" y="4295800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solidFill>
                  <a:srgbClr val="669900"/>
                </a:solidFill>
                <a:latin typeface="Century Gothic"/>
                <a:cs typeface="Century Gothic"/>
              </a:rPr>
              <a:t>e</a:t>
            </a:r>
            <a:r>
              <a:rPr kumimoji="1" lang="en-US" altLang="ja-JP" sz="1000" baseline="30000">
                <a:solidFill>
                  <a:srgbClr val="669900"/>
                </a:solidFill>
                <a:latin typeface="Century Gothic"/>
                <a:cs typeface="Century Gothic"/>
              </a:rPr>
              <a:t>-</a:t>
            </a:r>
          </a:p>
        </p:txBody>
      </p:sp>
      <p:pic>
        <p:nvPicPr>
          <p:cNvPr id="108" name="Picture 109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638325"/>
            <a:ext cx="12128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" name="Line 110"/>
          <p:cNvSpPr>
            <a:spLocks noChangeShapeType="1"/>
          </p:cNvSpPr>
          <p:nvPr/>
        </p:nvSpPr>
        <p:spPr bwMode="auto">
          <a:xfrm flipV="1">
            <a:off x="1417638" y="1157312"/>
            <a:ext cx="233362" cy="76200"/>
          </a:xfrm>
          <a:prstGeom prst="line">
            <a:avLst/>
          </a:prstGeom>
          <a:noFill/>
          <a:ln w="9525">
            <a:solidFill>
              <a:srgbClr val="66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0" name="Oval 111"/>
          <p:cNvSpPr>
            <a:spLocks noChangeArrowheads="1"/>
          </p:cNvSpPr>
          <p:nvPr/>
        </p:nvSpPr>
        <p:spPr bwMode="auto">
          <a:xfrm>
            <a:off x="1619250" y="1041425"/>
            <a:ext cx="176213" cy="161925"/>
          </a:xfrm>
          <a:prstGeom prst="ellipse">
            <a:avLst/>
          </a:prstGeom>
          <a:solidFill>
            <a:srgbClr val="669900"/>
          </a:solidFill>
          <a:ln w="9525">
            <a:solidFill>
              <a:srgbClr val="6699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800" dirty="0">
                <a:latin typeface="Century Gothic"/>
                <a:cs typeface="Century Gothic"/>
              </a:rPr>
              <a:t>e</a:t>
            </a:r>
          </a:p>
        </p:txBody>
      </p:sp>
      <p:sp>
        <p:nvSpPr>
          <p:cNvPr id="111" name="Line 112"/>
          <p:cNvSpPr>
            <a:spLocks noChangeShapeType="1"/>
          </p:cNvSpPr>
          <p:nvPr/>
        </p:nvSpPr>
        <p:spPr bwMode="auto">
          <a:xfrm flipH="1" flipV="1">
            <a:off x="871538" y="1128737"/>
            <a:ext cx="381000" cy="123825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2" name="Oval 113"/>
          <p:cNvSpPr>
            <a:spLocks noChangeArrowheads="1"/>
          </p:cNvSpPr>
          <p:nvPr/>
        </p:nvSpPr>
        <p:spPr bwMode="auto">
          <a:xfrm>
            <a:off x="723380" y="1025550"/>
            <a:ext cx="176212" cy="161925"/>
          </a:xfrm>
          <a:prstGeom prst="ellipse">
            <a:avLst/>
          </a:prstGeom>
          <a:solidFill>
            <a:srgbClr val="FF5050"/>
          </a:solidFill>
          <a:ln w="9525">
            <a:solidFill>
              <a:srgbClr val="FF505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800" dirty="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13" name="Line 114"/>
          <p:cNvSpPr>
            <a:spLocks noChangeShapeType="1"/>
          </p:cNvSpPr>
          <p:nvPr/>
        </p:nvSpPr>
        <p:spPr bwMode="auto">
          <a:xfrm>
            <a:off x="1397000" y="1309712"/>
            <a:ext cx="19685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4" name="Oval 115"/>
          <p:cNvSpPr>
            <a:spLocks noChangeArrowheads="1"/>
          </p:cNvSpPr>
          <p:nvPr/>
        </p:nvSpPr>
        <p:spPr bwMode="auto">
          <a:xfrm>
            <a:off x="1584325" y="1430362"/>
            <a:ext cx="176213" cy="1619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8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5" name="Line 116"/>
          <p:cNvSpPr>
            <a:spLocks noChangeShapeType="1"/>
          </p:cNvSpPr>
          <p:nvPr/>
        </p:nvSpPr>
        <p:spPr bwMode="auto">
          <a:xfrm flipH="1">
            <a:off x="968375" y="1309712"/>
            <a:ext cx="301625" cy="1619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6" name="Oval 117"/>
          <p:cNvSpPr>
            <a:spLocks noChangeArrowheads="1"/>
          </p:cNvSpPr>
          <p:nvPr/>
        </p:nvSpPr>
        <p:spPr bwMode="auto">
          <a:xfrm>
            <a:off x="1250950" y="1185887"/>
            <a:ext cx="176213" cy="1730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kumimoji="1" lang="en-US" altLang="ja-JP" sz="18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17" name="Oval 118"/>
          <p:cNvSpPr>
            <a:spLocks noChangeArrowheads="1"/>
          </p:cNvSpPr>
          <p:nvPr/>
        </p:nvSpPr>
        <p:spPr bwMode="auto">
          <a:xfrm>
            <a:off x="800100" y="1414487"/>
            <a:ext cx="176213" cy="1619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kumimoji="1" lang="en-US" altLang="ja-JP" sz="1800" dirty="0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18" name="AutoShape 119"/>
          <p:cNvSpPr>
            <a:spLocks noChangeArrowheads="1"/>
          </p:cNvSpPr>
          <p:nvPr/>
        </p:nvSpPr>
        <p:spPr bwMode="auto">
          <a:xfrm>
            <a:off x="468313" y="773137"/>
            <a:ext cx="3424237" cy="1652588"/>
          </a:xfrm>
          <a:prstGeom prst="roundRect">
            <a:avLst>
              <a:gd name="adj" fmla="val 16667"/>
            </a:avLst>
          </a:prstGeom>
          <a:noFill/>
          <a:ln w="28575" cmpd="sng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19" name="Text Box 120"/>
          <p:cNvSpPr txBox="1">
            <a:spLocks noChangeArrowheads="1"/>
          </p:cNvSpPr>
          <p:nvPr/>
        </p:nvSpPr>
        <p:spPr bwMode="auto">
          <a:xfrm>
            <a:off x="2041525" y="1101750"/>
            <a:ext cx="1954213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Lower beam intensity &lt; 10</a:t>
            </a:r>
            <a:r>
              <a:rPr kumimoji="1" lang="en-US" altLang="ja-JP" sz="1000" baseline="30000">
                <a:latin typeface="Century Gothic"/>
                <a:cs typeface="Century Gothic"/>
              </a:rPr>
              <a:t>7</a:t>
            </a:r>
            <a:br>
              <a:rPr kumimoji="1" lang="en-US" altLang="ja-JP" sz="1000" baseline="30000">
                <a:latin typeface="Century Gothic"/>
                <a:cs typeface="Century Gothic"/>
              </a:rPr>
            </a:br>
            <a:r>
              <a:rPr kumimoji="1" lang="en-US" altLang="ja-JP" sz="1000">
                <a:latin typeface="Century Gothic"/>
                <a:cs typeface="Century Gothic"/>
              </a:rPr>
              <a:t>to reduce pile-ups</a:t>
            </a:r>
          </a:p>
          <a:p>
            <a:pPr algn="l" eaLnBrk="1" hangingPunct="1">
              <a:spcBef>
                <a:spcPct val="50000"/>
              </a:spcBef>
            </a:pPr>
            <a:r>
              <a:rPr kumimoji="1" lang="en-US" altLang="ja-JP" sz="1000">
                <a:latin typeface="Century Gothic"/>
                <a:cs typeface="Century Gothic"/>
              </a:rPr>
              <a:t>A few days ~ 1 week to get enough statistics</a:t>
            </a:r>
          </a:p>
        </p:txBody>
      </p:sp>
      <p:sp>
        <p:nvSpPr>
          <p:cNvPr id="120" name="Oval 121"/>
          <p:cNvSpPr>
            <a:spLocks noChangeArrowheads="1"/>
          </p:cNvSpPr>
          <p:nvPr/>
        </p:nvSpPr>
        <p:spPr bwMode="auto">
          <a:xfrm>
            <a:off x="3644900" y="3427437"/>
            <a:ext cx="1651000" cy="83026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ts val="0"/>
              </a:spcBef>
            </a:pPr>
            <a:endParaRPr kumimoji="1" lang="en-US" altLang="ja-JP" sz="1400" dirty="0">
              <a:solidFill>
                <a:srgbClr val="000000"/>
              </a:solidFill>
              <a:latin typeface="Century Gothic"/>
              <a:ea typeface="ホリデイMDJP02" charset="0"/>
              <a:cs typeface="Century Gothic"/>
            </a:endParaRP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sz="1400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MEG Detector</a:t>
            </a: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sz="1400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Standard</a:t>
            </a:r>
          </a:p>
          <a:p>
            <a:pPr algn="ctr" eaLnBrk="1" hangingPunct="1">
              <a:spcBef>
                <a:spcPts val="0"/>
              </a:spcBef>
            </a:pPr>
            <a:r>
              <a:rPr kumimoji="1" lang="en-US" altLang="ja-JP" sz="1400" dirty="0">
                <a:solidFill>
                  <a:srgbClr val="000000"/>
                </a:solidFill>
                <a:latin typeface="Century Gothic"/>
                <a:ea typeface="ホリデイMDJP02" charset="0"/>
                <a:cs typeface="Century Gothic"/>
              </a:rPr>
              <a:t>Calibrations</a:t>
            </a:r>
          </a:p>
          <a:p>
            <a:pPr algn="ctr" eaLnBrk="1" hangingPunct="1">
              <a:spcBef>
                <a:spcPts val="0"/>
              </a:spcBef>
            </a:pPr>
            <a:endParaRPr kumimoji="1" lang="en-US" altLang="ja-JP" sz="1400" dirty="0">
              <a:solidFill>
                <a:srgbClr val="000000"/>
              </a:solidFill>
              <a:latin typeface="Century Gothic"/>
              <a:ea typeface="ホリデイMDJP02" charset="0"/>
              <a:cs typeface="Century Gothic"/>
            </a:endParaRPr>
          </a:p>
        </p:txBody>
      </p:sp>
      <p:sp>
        <p:nvSpPr>
          <p:cNvPr id="121" name="Text Box 93"/>
          <p:cNvSpPr txBox="1">
            <a:spLocks noChangeArrowheads="1"/>
          </p:cNvSpPr>
          <p:nvPr/>
        </p:nvSpPr>
        <p:spPr bwMode="auto">
          <a:xfrm>
            <a:off x="623888" y="2460650"/>
            <a:ext cx="1079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 dirty="0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kumimoji="1" lang="en-US" altLang="ja-JP" sz="1800" baseline="30000" dirty="0">
                <a:solidFill>
                  <a:srgbClr val="008000"/>
                </a:solidFill>
                <a:latin typeface="Century Gothic"/>
                <a:cs typeface="Century Gothic"/>
              </a:rPr>
              <a:t>0</a:t>
            </a:r>
            <a:r>
              <a:rPr kumimoji="1" lang="en-US" altLang="ja-JP" sz="1800" dirty="0">
                <a:solidFill>
                  <a:srgbClr val="008000"/>
                </a:solidFill>
                <a:latin typeface="Century Gothic"/>
                <a:cs typeface="Century Gothic"/>
                <a:sym typeface="Wingdings" charset="0"/>
              </a:rPr>
              <a:t> </a:t>
            </a:r>
            <a:r>
              <a:rPr kumimoji="1" lang="en-US" altLang="ja-JP" sz="1800" dirty="0" err="1">
                <a:solidFill>
                  <a:srgbClr val="008000"/>
                </a:solidFill>
                <a:latin typeface="Symbol" charset="2"/>
                <a:cs typeface="Symbol" charset="2"/>
                <a:sym typeface="Wingdings" charset="0"/>
              </a:rPr>
              <a:t>gg</a:t>
            </a:r>
            <a:endParaRPr kumimoji="1" lang="en-US" altLang="ja-JP" sz="1800" dirty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122" name="Text Box 21"/>
          <p:cNvSpPr txBox="1">
            <a:spLocks noChangeArrowheads="1"/>
          </p:cNvSpPr>
          <p:nvPr/>
        </p:nvSpPr>
        <p:spPr bwMode="auto">
          <a:xfrm>
            <a:off x="1003052" y="718924"/>
            <a:ext cx="3136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kumimoji="1" lang="en-US" altLang="ja-JP" sz="18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1800" dirty="0" smtClean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kumimoji="1" lang="en-US" altLang="ja-JP" sz="1800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radiative</a:t>
            </a:r>
            <a:r>
              <a:rPr kumimoji="1" lang="en-US" altLang="ja-JP" sz="1800" dirty="0" smtClean="0">
                <a:solidFill>
                  <a:srgbClr val="008000"/>
                </a:solidFill>
                <a:latin typeface="Century Gothic"/>
                <a:cs typeface="Century Gothic"/>
              </a:rPr>
              <a:t> decay</a:t>
            </a:r>
            <a:endParaRPr kumimoji="1" lang="en-US" altLang="ja-JP" sz="18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59016"/>
            <a:ext cx="9142413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b="1" kern="1000" spc="30" dirty="0" smtClean="0">
                <a:latin typeface="+mn-lt"/>
                <a:cs typeface="Franklin Gothic Book"/>
              </a:rPr>
              <a:t>Absolute calibration, long term stability, continuous monitoring</a:t>
            </a:r>
          </a:p>
        </p:txBody>
      </p:sp>
    </p:spTree>
    <p:extLst>
      <p:ext uri="{BB962C8B-B14F-4D97-AF65-F5344CB8AC3E}">
        <p14:creationId xmlns:p14="http://schemas.microsoft.com/office/powerpoint/2010/main" val="40880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DAQ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1438"/>
            <a:ext cx="3601020" cy="46799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Amplitude (charge) resolution 0.1% for liquid Xenon calorimeter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Time resolution &lt; 100 ps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Pile-up rejection &lt; 10 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807" y="4077072"/>
            <a:ext cx="2479543" cy="20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4876800" y="34290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V="1">
            <a:off x="4876800" y="1371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5019675" y="1738313"/>
            <a:ext cx="3287713" cy="1676400"/>
          </a:xfrm>
          <a:custGeom>
            <a:avLst/>
            <a:gdLst>
              <a:gd name="T0" fmla="*/ 0 w 2071"/>
              <a:gd name="T1" fmla="*/ 1056 h 1056"/>
              <a:gd name="T2" fmla="*/ 104 w 2071"/>
              <a:gd name="T3" fmla="*/ 1019 h 1056"/>
              <a:gd name="T4" fmla="*/ 184 w 2071"/>
              <a:gd name="T5" fmla="*/ 915 h 1056"/>
              <a:gd name="T6" fmla="*/ 294 w 2071"/>
              <a:gd name="T7" fmla="*/ 670 h 1056"/>
              <a:gd name="T8" fmla="*/ 429 w 2071"/>
              <a:gd name="T9" fmla="*/ 278 h 1056"/>
              <a:gd name="T10" fmla="*/ 508 w 2071"/>
              <a:gd name="T11" fmla="*/ 124 h 1056"/>
              <a:gd name="T12" fmla="*/ 576 w 2071"/>
              <a:gd name="T13" fmla="*/ 51 h 1056"/>
              <a:gd name="T14" fmla="*/ 681 w 2071"/>
              <a:gd name="T15" fmla="*/ 0 h 1056"/>
              <a:gd name="T16" fmla="*/ 774 w 2071"/>
              <a:gd name="T17" fmla="*/ 72 h 1056"/>
              <a:gd name="T18" fmla="*/ 858 w 2071"/>
              <a:gd name="T19" fmla="*/ 75 h 1056"/>
              <a:gd name="T20" fmla="*/ 912 w 2071"/>
              <a:gd name="T21" fmla="*/ 216 h 1056"/>
              <a:gd name="T22" fmla="*/ 1011 w 2071"/>
              <a:gd name="T23" fmla="*/ 411 h 1056"/>
              <a:gd name="T24" fmla="*/ 1170 w 2071"/>
              <a:gd name="T25" fmla="*/ 602 h 1056"/>
              <a:gd name="T26" fmla="*/ 1238 w 2071"/>
              <a:gd name="T27" fmla="*/ 639 h 1056"/>
              <a:gd name="T28" fmla="*/ 1308 w 2071"/>
              <a:gd name="T29" fmla="*/ 606 h 1056"/>
              <a:gd name="T30" fmla="*/ 1360 w 2071"/>
              <a:gd name="T31" fmla="*/ 658 h 1056"/>
              <a:gd name="T32" fmla="*/ 1464 w 2071"/>
              <a:gd name="T33" fmla="*/ 768 h 1056"/>
              <a:gd name="T34" fmla="*/ 1575 w 2071"/>
              <a:gd name="T35" fmla="*/ 854 h 1056"/>
              <a:gd name="T36" fmla="*/ 1743 w 2071"/>
              <a:gd name="T37" fmla="*/ 942 h 1056"/>
              <a:gd name="T38" fmla="*/ 2071 w 2071"/>
              <a:gd name="T39" fmla="*/ 105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071" h="1056">
                <a:moveTo>
                  <a:pt x="0" y="1056"/>
                </a:moveTo>
                <a:cubicBezTo>
                  <a:pt x="17" y="1050"/>
                  <a:pt x="63" y="1044"/>
                  <a:pt x="104" y="1019"/>
                </a:cubicBezTo>
                <a:cubicBezTo>
                  <a:pt x="145" y="994"/>
                  <a:pt x="163" y="946"/>
                  <a:pt x="184" y="915"/>
                </a:cubicBezTo>
                <a:cubicBezTo>
                  <a:pt x="216" y="857"/>
                  <a:pt x="267" y="736"/>
                  <a:pt x="294" y="670"/>
                </a:cubicBezTo>
                <a:cubicBezTo>
                  <a:pt x="335" y="564"/>
                  <a:pt x="400" y="355"/>
                  <a:pt x="429" y="278"/>
                </a:cubicBezTo>
                <a:cubicBezTo>
                  <a:pt x="465" y="187"/>
                  <a:pt x="489" y="158"/>
                  <a:pt x="508" y="124"/>
                </a:cubicBezTo>
                <a:cubicBezTo>
                  <a:pt x="533" y="86"/>
                  <a:pt x="547" y="68"/>
                  <a:pt x="576" y="51"/>
                </a:cubicBezTo>
                <a:cubicBezTo>
                  <a:pt x="592" y="26"/>
                  <a:pt x="627" y="3"/>
                  <a:pt x="681" y="0"/>
                </a:cubicBezTo>
                <a:cubicBezTo>
                  <a:pt x="736" y="12"/>
                  <a:pt x="729" y="42"/>
                  <a:pt x="774" y="72"/>
                </a:cubicBezTo>
                <a:cubicBezTo>
                  <a:pt x="813" y="84"/>
                  <a:pt x="813" y="60"/>
                  <a:pt x="858" y="75"/>
                </a:cubicBezTo>
                <a:cubicBezTo>
                  <a:pt x="894" y="108"/>
                  <a:pt x="897" y="192"/>
                  <a:pt x="912" y="216"/>
                </a:cubicBezTo>
                <a:cubicBezTo>
                  <a:pt x="926" y="239"/>
                  <a:pt x="991" y="390"/>
                  <a:pt x="1011" y="411"/>
                </a:cubicBezTo>
                <a:cubicBezTo>
                  <a:pt x="1057" y="475"/>
                  <a:pt x="1120" y="543"/>
                  <a:pt x="1170" y="602"/>
                </a:cubicBezTo>
                <a:cubicBezTo>
                  <a:pt x="1188" y="620"/>
                  <a:pt x="1214" y="631"/>
                  <a:pt x="1238" y="639"/>
                </a:cubicBezTo>
                <a:cubicBezTo>
                  <a:pt x="1299" y="619"/>
                  <a:pt x="1248" y="615"/>
                  <a:pt x="1308" y="606"/>
                </a:cubicBezTo>
                <a:cubicBezTo>
                  <a:pt x="1347" y="630"/>
                  <a:pt x="1344" y="640"/>
                  <a:pt x="1360" y="658"/>
                </a:cubicBezTo>
                <a:cubicBezTo>
                  <a:pt x="1373" y="697"/>
                  <a:pt x="1430" y="745"/>
                  <a:pt x="1464" y="768"/>
                </a:cubicBezTo>
                <a:cubicBezTo>
                  <a:pt x="1500" y="801"/>
                  <a:pt x="1547" y="836"/>
                  <a:pt x="1575" y="854"/>
                </a:cubicBezTo>
                <a:cubicBezTo>
                  <a:pt x="1623" y="881"/>
                  <a:pt x="1705" y="925"/>
                  <a:pt x="1743" y="942"/>
                </a:cubicBezTo>
                <a:cubicBezTo>
                  <a:pt x="1826" y="975"/>
                  <a:pt x="1974" y="1026"/>
                  <a:pt x="2071" y="105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8305800" y="34290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t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867400" y="2819400"/>
            <a:ext cx="85151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 smtClean="0"/>
              <a:t>&lt; 52.8 </a:t>
            </a:r>
            <a:r>
              <a:rPr lang="en-US" sz="1000" dirty="0"/>
              <a:t>MeV</a:t>
            </a:r>
          </a:p>
        </p:txBody>
      </p:sp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7086600" y="1981200"/>
            <a:ext cx="793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0.511 MeV</a:t>
            </a:r>
          </a:p>
        </p:txBody>
      </p:sp>
      <p:sp>
        <p:nvSpPr>
          <p:cNvPr id="18" name="Line 40"/>
          <p:cNvSpPr>
            <a:spLocks noChangeShapeType="1"/>
          </p:cNvSpPr>
          <p:nvPr/>
        </p:nvSpPr>
        <p:spPr bwMode="auto">
          <a:xfrm>
            <a:off x="5257800" y="35814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6172200" y="3505200"/>
            <a:ext cx="769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~100ns</a:t>
            </a:r>
          </a:p>
        </p:txBody>
      </p:sp>
      <p:sp>
        <p:nvSpPr>
          <p:cNvPr id="20" name="Line 42"/>
          <p:cNvSpPr>
            <a:spLocks noChangeShapeType="1"/>
          </p:cNvSpPr>
          <p:nvPr/>
        </p:nvSpPr>
        <p:spPr bwMode="auto">
          <a:xfrm flipH="1">
            <a:off x="7086600" y="22098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43"/>
          <p:cNvSpPr>
            <a:spLocks noChangeShapeType="1"/>
          </p:cNvSpPr>
          <p:nvPr/>
        </p:nvSpPr>
        <p:spPr bwMode="auto">
          <a:xfrm flipH="1" flipV="1">
            <a:off x="6477000" y="1905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>
            <a:off x="6320634" y="6165304"/>
            <a:ext cx="73610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320634" y="6186790"/>
            <a:ext cx="7437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100ns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577347" y="548680"/>
            <a:ext cx="2088232" cy="6047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Calorimeter Signals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4489066" y="1196752"/>
            <a:ext cx="4264794" cy="2644745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4489066" y="3978327"/>
            <a:ext cx="4264794" cy="2547018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3933056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4149080"/>
            <a:ext cx="2664296" cy="16189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+mn-lt"/>
                <a:cs typeface="Franklin Gothic Book"/>
              </a:rPr>
              <a:t>Waveform digitizing </a:t>
            </a:r>
            <a:br>
              <a:rPr lang="en-US" sz="2400" kern="1000" spc="30" dirty="0" smtClean="0">
                <a:latin typeface="+mn-lt"/>
                <a:cs typeface="Franklin Gothic Book"/>
              </a:rPr>
            </a:br>
            <a:r>
              <a:rPr lang="en-US" sz="2400" kern="1000" spc="30" dirty="0" smtClean="0">
                <a:latin typeface="+mn-lt"/>
                <a:cs typeface="Franklin Gothic Book"/>
              </a:rPr>
              <a:t>&gt; 1 GSPS </a:t>
            </a:r>
            <a:br>
              <a:rPr lang="en-US" sz="2400" kern="1000" spc="30" dirty="0" smtClean="0">
                <a:latin typeface="+mn-lt"/>
                <a:cs typeface="Franklin Gothic Book"/>
              </a:rPr>
            </a:br>
            <a:r>
              <a:rPr lang="en-US" sz="2400" kern="1000" spc="30" dirty="0" smtClean="0">
                <a:latin typeface="+mn-lt"/>
                <a:cs typeface="Franklin Gothic Book"/>
              </a:rPr>
              <a:t>necessary !</a:t>
            </a:r>
          </a:p>
        </p:txBody>
      </p:sp>
    </p:spTree>
    <p:extLst>
      <p:ext uri="{BB962C8B-B14F-4D97-AF65-F5344CB8AC3E}">
        <p14:creationId xmlns:p14="http://schemas.microsoft.com/office/powerpoint/2010/main" val="21069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ADC solutions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4572000" y="3429000"/>
            <a:ext cx="4248150" cy="3024188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72000" y="1196975"/>
            <a:ext cx="4248150" cy="2087563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7950" y="765175"/>
            <a:ext cx="4319588" cy="4248150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85750" y="885825"/>
            <a:ext cx="3854450" cy="1390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ＭＳ Ｐゴシック" charset="0"/>
                <a:cs typeface="Century Gothic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9pPr>
          </a:lstStyle>
          <a:p>
            <a:pPr defTabSz="360363">
              <a:buFontTx/>
              <a:buChar char="•"/>
            </a:pPr>
            <a:endParaRPr lang="en-US" sz="1400" dirty="0" smtClean="0">
              <a:ea typeface="ヒラギノ角ゴ Pro W3" charset="0"/>
            </a:endParaRPr>
          </a:p>
          <a:p>
            <a:pPr defTabSz="360363">
              <a:buFontTx/>
              <a:buChar char="•"/>
            </a:pPr>
            <a:r>
              <a:rPr lang="en-US" sz="1400" dirty="0" smtClean="0">
                <a:ea typeface="ヒラギノ角ゴ Pro W3" charset="0"/>
              </a:rPr>
              <a:t>8 bits – 3 GS/s – 1.9 W		</a:t>
            </a:r>
            <a:r>
              <a:rPr lang="en-US" sz="1400" dirty="0" smtClean="0">
                <a:ea typeface="ヒラギノ角ゴ Pro W3" charset="0"/>
                <a:sym typeface="Symbol" charset="0"/>
              </a:rPr>
              <a:t> 24 </a:t>
            </a:r>
            <a:r>
              <a:rPr lang="en-US" sz="1400" dirty="0" err="1" smtClean="0">
                <a:ea typeface="ヒラギノ角ゴ Pro W3" charset="0"/>
                <a:sym typeface="Symbol" charset="0"/>
              </a:rPr>
              <a:t>Gbits</a:t>
            </a:r>
            <a:r>
              <a:rPr lang="en-US" sz="1400" dirty="0" smtClean="0">
                <a:ea typeface="ヒラギノ角ゴ Pro W3" charset="0"/>
                <a:sym typeface="Symbol" charset="0"/>
              </a:rPr>
              <a:t>/s</a:t>
            </a:r>
          </a:p>
          <a:p>
            <a:pPr defTabSz="360363">
              <a:buFontTx/>
              <a:buChar char="•"/>
            </a:pPr>
            <a:r>
              <a:rPr lang="en-US" sz="1400" dirty="0" smtClean="0">
                <a:ea typeface="ヒラギノ角ゴ Pro W3" charset="0"/>
                <a:sym typeface="Symbol" charset="0"/>
              </a:rPr>
              <a:t>10 bits – 3 GS/s – 3.6 W		 30 </a:t>
            </a:r>
            <a:r>
              <a:rPr lang="en-US" sz="1400" dirty="0" err="1" smtClean="0">
                <a:ea typeface="ヒラギノ角ゴ Pro W3" charset="0"/>
                <a:sym typeface="Symbol" charset="0"/>
              </a:rPr>
              <a:t>Gbits</a:t>
            </a:r>
            <a:r>
              <a:rPr lang="en-US" sz="1400" dirty="0" smtClean="0">
                <a:ea typeface="ヒラギノ角ゴ Pro W3" charset="0"/>
                <a:sym typeface="Symbol" charset="0"/>
              </a:rPr>
              <a:t>/s</a:t>
            </a:r>
          </a:p>
          <a:p>
            <a:pPr defTabSz="360363">
              <a:buFontTx/>
              <a:buChar char="•"/>
            </a:pPr>
            <a:r>
              <a:rPr lang="en-US" sz="1400" dirty="0" smtClean="0">
                <a:ea typeface="ヒラギノ角ゴ Pro W3" charset="0"/>
                <a:sym typeface="Symbol" charset="0"/>
              </a:rPr>
              <a:t>12 bits – 3.6 GS/s – 3.9 W	 43.2 </a:t>
            </a:r>
            <a:r>
              <a:rPr lang="en-US" sz="1400" dirty="0" err="1" smtClean="0">
                <a:ea typeface="ヒラギノ角ゴ Pro W3" charset="0"/>
                <a:sym typeface="Symbol" charset="0"/>
              </a:rPr>
              <a:t>Gbits</a:t>
            </a:r>
            <a:r>
              <a:rPr lang="en-US" sz="1400" dirty="0" smtClean="0">
                <a:ea typeface="ヒラギノ角ゴ Pro W3" charset="0"/>
                <a:sym typeface="Symbol" charset="0"/>
              </a:rPr>
              <a:t>/s</a:t>
            </a:r>
          </a:p>
          <a:p>
            <a:pPr defTabSz="360363">
              <a:buFontTx/>
              <a:buChar char="•"/>
            </a:pPr>
            <a:r>
              <a:rPr lang="en-US" sz="1400" dirty="0" smtClean="0">
                <a:ea typeface="ヒラギノ角ゴ Pro W3" charset="0"/>
                <a:sym typeface="Symbol" charset="0"/>
              </a:rPr>
              <a:t>14 bits – 0.4 GS/s – 2.5 W	 5.6 </a:t>
            </a:r>
            <a:r>
              <a:rPr lang="en-US" sz="1400" dirty="0" err="1" smtClean="0">
                <a:ea typeface="ヒラギノ角ゴ Pro W3" charset="0"/>
                <a:sym typeface="Symbol" charset="0"/>
              </a:rPr>
              <a:t>Gbits</a:t>
            </a:r>
            <a:r>
              <a:rPr lang="en-US" sz="1400" dirty="0" smtClean="0">
                <a:ea typeface="ヒラギノ角ゴ Pro W3" charset="0"/>
                <a:sym typeface="Symbol" charset="0"/>
              </a:rPr>
              <a:t>/s</a:t>
            </a:r>
            <a:endParaRPr lang="en-US" sz="1400" dirty="0">
              <a:ea typeface="ヒラギノ角ゴ Pro W3" charset="0"/>
              <a:sym typeface="Symbol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310356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4925" y="3716338"/>
            <a:ext cx="865188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1.8 GHz!</a:t>
            </a: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539750" y="4217988"/>
            <a:ext cx="2159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348038" y="2997200"/>
            <a:ext cx="1312862" cy="304800"/>
          </a:xfrm>
          <a:prstGeom prst="rect">
            <a:avLst/>
          </a:prstGeom>
          <a:solidFill>
            <a:srgbClr val="FFBC91"/>
          </a:solidFill>
          <a:ln>
            <a:solidFill>
              <a:srgbClr val="B04400"/>
            </a:solidFill>
          </a:ln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/>
              <a:t>24x1.8 </a:t>
            </a:r>
            <a:r>
              <a:rPr lang="en-US" sz="1400" dirty="0" err="1"/>
              <a:t>Gbits</a:t>
            </a:r>
            <a:r>
              <a:rPr lang="en-US" sz="1400" dirty="0"/>
              <a:t>/s</a:t>
            </a:r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3435350" y="28702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971550" y="5229225"/>
            <a:ext cx="2441694" cy="95410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7800" indent="-177800"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Requires high-end FPGA</a:t>
            </a:r>
          </a:p>
          <a:p>
            <a:pPr marL="177800" indent="-177800"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Complex board design</a:t>
            </a:r>
          </a:p>
          <a:p>
            <a:pPr marL="177800" indent="-177800"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FPGA power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584325"/>
            <a:ext cx="2255838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979988" y="1727200"/>
            <a:ext cx="10795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</a:rPr>
              <a:t>PX1500-4: 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2 Channel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3 GS/s</a:t>
            </a:r>
            <a:br>
              <a:rPr lang="en-US" sz="1200" dirty="0">
                <a:latin typeface="+mn-lt"/>
              </a:rPr>
            </a:br>
            <a:r>
              <a:rPr lang="en-US" sz="1200" dirty="0">
                <a:latin typeface="+mn-lt"/>
              </a:rPr>
              <a:t>8 bits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20992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572000" y="4437063"/>
            <a:ext cx="15128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dirty="0">
                <a:latin typeface="Century Gothic"/>
                <a:cs typeface="Century Gothic"/>
              </a:rPr>
              <a:t>ADC12D1X00RB: </a:t>
            </a:r>
            <a:br>
              <a:rPr lang="en-US" sz="1100" dirty="0">
                <a:latin typeface="Century Gothic"/>
                <a:cs typeface="Century Gothic"/>
              </a:rPr>
            </a:br>
            <a:r>
              <a:rPr lang="en-US" sz="1100" dirty="0">
                <a:latin typeface="Century Gothic"/>
                <a:cs typeface="Century Gothic"/>
              </a:rPr>
              <a:t>1 Channel </a:t>
            </a:r>
            <a:br>
              <a:rPr lang="en-US" sz="1100" dirty="0">
                <a:latin typeface="Century Gothic"/>
                <a:cs typeface="Century Gothic"/>
              </a:rPr>
            </a:br>
            <a:r>
              <a:rPr lang="en-US" sz="1100" dirty="0">
                <a:latin typeface="Century Gothic"/>
                <a:cs typeface="Century Gothic"/>
              </a:rPr>
              <a:t>1.8 GS/s </a:t>
            </a:r>
            <a:br>
              <a:rPr lang="en-US" sz="1100" dirty="0">
                <a:latin typeface="Century Gothic"/>
                <a:cs typeface="Century Gothic"/>
              </a:rPr>
            </a:br>
            <a:r>
              <a:rPr lang="en-US" sz="1100" dirty="0">
                <a:latin typeface="Century Gothic"/>
                <a:cs typeface="Century Gothic"/>
              </a:rPr>
              <a:t>12 bits</a:t>
            </a:r>
            <a:endParaRPr lang="en-US" sz="1100" dirty="0">
              <a:latin typeface="Century Gothic"/>
              <a:cs typeface="Century Gothic"/>
              <a:sym typeface="Symbo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 rot="19586112">
            <a:off x="5413943" y="2939008"/>
            <a:ext cx="2807791" cy="504279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1-20 k</a:t>
            </a:r>
            <a:r>
              <a:rPr lang="en-US" sz="2400" dirty="0" smtClean="0">
                <a:cs typeface="Tahoma" charset="0"/>
              </a:rPr>
              <a:t>€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 / channel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60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" y="2636912"/>
            <a:ext cx="913801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Switched Capacitor Array (SCA) Chips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6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90800"/>
          </a:xfrm>
        </p:spPr>
        <p:txBody>
          <a:bodyPr/>
          <a:lstStyle/>
          <a:p>
            <a:r>
              <a:rPr lang="en-GB" sz="2400" dirty="0" smtClean="0"/>
              <a:t>Fast waveform digitizing for the search </a:t>
            </a:r>
            <a:br>
              <a:rPr lang="en-GB" sz="2400" dirty="0" smtClean="0"/>
            </a:br>
            <a:r>
              <a:rPr lang="en-GB" sz="2400" dirty="0" smtClean="0"/>
              <a:t>of the </a:t>
            </a:r>
            <a:r>
              <a:rPr lang="en-GB" sz="2400" dirty="0" smtClean="0">
                <a:latin typeface="Symbol" charset="2"/>
                <a:cs typeface="Symbol" charset="2"/>
              </a:rPr>
              <a:t>m</a:t>
            </a:r>
            <a:r>
              <a:rPr lang="en-GB" sz="2400" baseline="30000" dirty="0" smtClean="0"/>
              <a:t>+</a:t>
            </a:r>
            <a:r>
              <a:rPr lang="en-GB" sz="2400" dirty="0" smtClean="0"/>
              <a:t> → e</a:t>
            </a:r>
            <a:r>
              <a:rPr lang="en-GB" sz="2400" baseline="30000" dirty="0" smtClean="0"/>
              <a:t>+</a:t>
            </a:r>
            <a:r>
              <a:rPr lang="en-GB" sz="2400" dirty="0" smtClean="0">
                <a:latin typeface="Symbol" charset="2"/>
                <a:cs typeface="Symbol" charset="2"/>
              </a:rPr>
              <a:t>g</a:t>
            </a:r>
            <a:r>
              <a:rPr lang="en-GB" sz="2400" dirty="0" smtClean="0"/>
              <a:t> decay</a:t>
            </a:r>
            <a:endParaRPr lang="de-DE" sz="2400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814388" y="3861047"/>
            <a:ext cx="7969249" cy="710953"/>
          </a:xfrm>
        </p:spPr>
        <p:txBody>
          <a:bodyPr/>
          <a:lstStyle/>
          <a:p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Stefan Ritt</a:t>
            </a:r>
            <a:r>
              <a:rPr lang="en-GB" dirty="0" smtClean="0"/>
              <a:t> :: Paul </a:t>
            </a:r>
            <a:r>
              <a:rPr lang="en-GB" dirty="0"/>
              <a:t>Scherrer </a:t>
            </a:r>
            <a:r>
              <a:rPr lang="en-GB" dirty="0" smtClean="0"/>
              <a:t>Institute :: Switzerland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814387" y="5662800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ICRR Seminar, University of Tokyo, Chiba, March 31</a:t>
            </a:r>
            <a:r>
              <a:rPr lang="en-GB" sz="1800" b="1" baseline="30000" dirty="0" smtClean="0">
                <a:solidFill>
                  <a:srgbClr val="969696"/>
                </a:solidFill>
                <a:latin typeface="+mn-lt"/>
              </a:rPr>
              <a:t>st</a:t>
            </a:r>
            <a:r>
              <a:rPr lang="en-GB" sz="1800" b="1" dirty="0" smtClean="0">
                <a:solidFill>
                  <a:srgbClr val="969696"/>
                </a:solidFill>
                <a:latin typeface="+mn-lt"/>
              </a:rPr>
              <a:t>, 2017</a:t>
            </a:r>
            <a:endParaRPr lang="en-GB" sz="1800" b="1" kern="1000" spc="30" dirty="0" smtClean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  <p:pic>
        <p:nvPicPr>
          <p:cNvPr id="2" name="Picture 1" descr="Screen Shot 2017-03-15 at 14.21.37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3493982" cy="407707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2267744" y="3645024"/>
            <a:ext cx="6048672" cy="1080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2219325" y="287338"/>
            <a:ext cx="408459" cy="42465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1665685" y="5067300"/>
            <a:ext cx="98003" cy="898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31640" y="4725144"/>
            <a:ext cx="576064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331015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Switched Capacitor Arrays</a:t>
            </a:r>
            <a:endParaRPr lang="en-US" dirty="0"/>
          </a:p>
        </p:txBody>
      </p:sp>
      <p:sp>
        <p:nvSpPr>
          <p:cNvPr id="1192" name="Footer Placeholder 119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1191" name="Date Placeholder 119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97" name="Rectangle 3"/>
          <p:cNvSpPr>
            <a:spLocks noChangeArrowheads="1"/>
          </p:cNvSpPr>
          <p:nvPr/>
        </p:nvSpPr>
        <p:spPr bwMode="auto">
          <a:xfrm>
            <a:off x="1347788" y="4206875"/>
            <a:ext cx="6629400" cy="304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/>
              <a:t>Shift Register</a:t>
            </a:r>
          </a:p>
        </p:txBody>
      </p:sp>
      <p:sp>
        <p:nvSpPr>
          <p:cNvPr id="1188" name="Line 4"/>
          <p:cNvSpPr>
            <a:spLocks noChangeShapeType="1"/>
          </p:cNvSpPr>
          <p:nvPr/>
        </p:nvSpPr>
        <p:spPr bwMode="auto">
          <a:xfrm flipH="1">
            <a:off x="1119188" y="43592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9" name="Text Box 5"/>
          <p:cNvSpPr txBox="1">
            <a:spLocks noChangeArrowheads="1"/>
          </p:cNvSpPr>
          <p:nvPr/>
        </p:nvSpPr>
        <p:spPr bwMode="auto">
          <a:xfrm>
            <a:off x="179388" y="4148138"/>
            <a:ext cx="777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/>
              <a:t>Clock</a:t>
            </a:r>
          </a:p>
        </p:txBody>
      </p:sp>
      <p:sp>
        <p:nvSpPr>
          <p:cNvPr id="1193" name="Oval 6"/>
          <p:cNvSpPr>
            <a:spLocks noChangeArrowheads="1"/>
          </p:cNvSpPr>
          <p:nvPr/>
        </p:nvSpPr>
        <p:spPr bwMode="auto">
          <a:xfrm>
            <a:off x="966788" y="4283075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4" name="Line 7"/>
          <p:cNvSpPr>
            <a:spLocks noChangeShapeType="1"/>
          </p:cNvSpPr>
          <p:nvPr/>
        </p:nvSpPr>
        <p:spPr bwMode="auto">
          <a:xfrm>
            <a:off x="1119188" y="2606675"/>
            <a:ext cx="6172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5" name="Line 8"/>
          <p:cNvSpPr>
            <a:spLocks noChangeShapeType="1"/>
          </p:cNvSpPr>
          <p:nvPr/>
        </p:nvSpPr>
        <p:spPr bwMode="auto">
          <a:xfrm>
            <a:off x="18049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6" name="Line 9"/>
          <p:cNvSpPr>
            <a:spLocks noChangeShapeType="1"/>
          </p:cNvSpPr>
          <p:nvPr/>
        </p:nvSpPr>
        <p:spPr bwMode="auto">
          <a:xfrm>
            <a:off x="18049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7" name="Line 10"/>
          <p:cNvSpPr>
            <a:spLocks noChangeShapeType="1"/>
          </p:cNvSpPr>
          <p:nvPr/>
        </p:nvSpPr>
        <p:spPr bwMode="auto">
          <a:xfrm>
            <a:off x="18049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" name="Line 11"/>
          <p:cNvSpPr>
            <a:spLocks noChangeShapeType="1"/>
          </p:cNvSpPr>
          <p:nvPr/>
        </p:nvSpPr>
        <p:spPr bwMode="auto">
          <a:xfrm>
            <a:off x="16525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9" name="Line 12"/>
          <p:cNvSpPr>
            <a:spLocks noChangeShapeType="1"/>
          </p:cNvSpPr>
          <p:nvPr/>
        </p:nvSpPr>
        <p:spPr bwMode="auto">
          <a:xfrm>
            <a:off x="16525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Line 13"/>
          <p:cNvSpPr>
            <a:spLocks noChangeShapeType="1"/>
          </p:cNvSpPr>
          <p:nvPr/>
        </p:nvSpPr>
        <p:spPr bwMode="auto">
          <a:xfrm>
            <a:off x="18049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1" name="Line 14"/>
          <p:cNvSpPr>
            <a:spLocks noChangeShapeType="1"/>
          </p:cNvSpPr>
          <p:nvPr/>
        </p:nvSpPr>
        <p:spPr bwMode="auto">
          <a:xfrm>
            <a:off x="18049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Line 15"/>
          <p:cNvSpPr>
            <a:spLocks noChangeShapeType="1"/>
          </p:cNvSpPr>
          <p:nvPr/>
        </p:nvSpPr>
        <p:spPr bwMode="auto">
          <a:xfrm>
            <a:off x="21097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3" name="Line 16"/>
          <p:cNvSpPr>
            <a:spLocks noChangeShapeType="1"/>
          </p:cNvSpPr>
          <p:nvPr/>
        </p:nvSpPr>
        <p:spPr bwMode="auto">
          <a:xfrm>
            <a:off x="21097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4" name="Line 17"/>
          <p:cNvSpPr>
            <a:spLocks noChangeShapeType="1"/>
          </p:cNvSpPr>
          <p:nvPr/>
        </p:nvSpPr>
        <p:spPr bwMode="auto">
          <a:xfrm>
            <a:off x="21097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5" name="Line 18"/>
          <p:cNvSpPr>
            <a:spLocks noChangeShapeType="1"/>
          </p:cNvSpPr>
          <p:nvPr/>
        </p:nvSpPr>
        <p:spPr bwMode="auto">
          <a:xfrm>
            <a:off x="2109788" y="3825875"/>
            <a:ext cx="63246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206" name="Group 19"/>
          <p:cNvGrpSpPr>
            <a:grpSpLocks/>
          </p:cNvGrpSpPr>
          <p:nvPr/>
        </p:nvGrpSpPr>
        <p:grpSpPr bwMode="auto">
          <a:xfrm>
            <a:off x="1881188" y="2073275"/>
            <a:ext cx="76200" cy="762000"/>
            <a:chOff x="1296" y="1488"/>
            <a:chExt cx="48" cy="480"/>
          </a:xfrm>
        </p:grpSpPr>
        <p:sp>
          <p:nvSpPr>
            <p:cNvPr id="1207" name="Line 2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" name="Line 2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09" name="Group 22"/>
          <p:cNvGrpSpPr>
            <a:grpSpLocks/>
          </p:cNvGrpSpPr>
          <p:nvPr/>
        </p:nvGrpSpPr>
        <p:grpSpPr bwMode="auto">
          <a:xfrm>
            <a:off x="1271588" y="1997075"/>
            <a:ext cx="685800" cy="152400"/>
            <a:chOff x="912" y="1440"/>
            <a:chExt cx="432" cy="96"/>
          </a:xfrm>
        </p:grpSpPr>
        <p:grpSp>
          <p:nvGrpSpPr>
            <p:cNvPr id="1210" name="Group 2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19" name="Line 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0" name="Line 2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1" name="Line 2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2" name="Oval 2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11" name="Group 2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15" name="Line 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6" name="Line 3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7" name="Line 3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8" name="Oval 3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12" name="Line 3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3" name="Line 3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4" name="Line 3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3" name="Group 36"/>
          <p:cNvGrpSpPr>
            <a:grpSpLocks/>
          </p:cNvGrpSpPr>
          <p:nvPr/>
        </p:nvGrpSpPr>
        <p:grpSpPr bwMode="auto">
          <a:xfrm>
            <a:off x="1957388" y="1997075"/>
            <a:ext cx="685800" cy="152400"/>
            <a:chOff x="912" y="1440"/>
            <a:chExt cx="432" cy="96"/>
          </a:xfrm>
        </p:grpSpPr>
        <p:grpSp>
          <p:nvGrpSpPr>
            <p:cNvPr id="1224" name="Group 3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33" name="Line 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" name="Line 3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" name="Line 4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6" name="Oval 4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25" name="Group 4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29" name="Line 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" name="Line 4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1" name="Line 4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2" name="Oval 4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26" name="Line 4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7" name="Line 4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" name="Line 4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7" name="Group 50"/>
          <p:cNvGrpSpPr>
            <a:grpSpLocks/>
          </p:cNvGrpSpPr>
          <p:nvPr/>
        </p:nvGrpSpPr>
        <p:grpSpPr bwMode="auto">
          <a:xfrm>
            <a:off x="2643188" y="1997075"/>
            <a:ext cx="685800" cy="152400"/>
            <a:chOff x="912" y="1440"/>
            <a:chExt cx="432" cy="96"/>
          </a:xfrm>
        </p:grpSpPr>
        <p:grpSp>
          <p:nvGrpSpPr>
            <p:cNvPr id="1238" name="Group 5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47" name="Line 5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" name="Line 5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" name="Line 5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" name="Oval 5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9" name="Group 5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43" name="Line 5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4" name="Line 5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5" name="Line 5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6" name="Oval 6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40" name="Line 6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" name="Line 6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" name="Line 6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1" name="Group 64"/>
          <p:cNvGrpSpPr>
            <a:grpSpLocks/>
          </p:cNvGrpSpPr>
          <p:nvPr/>
        </p:nvGrpSpPr>
        <p:grpSpPr bwMode="auto">
          <a:xfrm>
            <a:off x="3328988" y="1997075"/>
            <a:ext cx="685800" cy="152400"/>
            <a:chOff x="912" y="1440"/>
            <a:chExt cx="432" cy="96"/>
          </a:xfrm>
        </p:grpSpPr>
        <p:grpSp>
          <p:nvGrpSpPr>
            <p:cNvPr id="1252" name="Group 6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61" name="Line 6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" name="Line 6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" name="Line 6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" name="Oval 6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53" name="Group 7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57" name="Line 7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" name="Line 7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" name="Line 7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" name="Oval 7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54" name="Line 7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5" name="Line 7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6" name="Line 7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5" name="Group 78"/>
          <p:cNvGrpSpPr>
            <a:grpSpLocks/>
          </p:cNvGrpSpPr>
          <p:nvPr/>
        </p:nvGrpSpPr>
        <p:grpSpPr bwMode="auto">
          <a:xfrm>
            <a:off x="4014788" y="1997075"/>
            <a:ext cx="685800" cy="152400"/>
            <a:chOff x="912" y="1440"/>
            <a:chExt cx="432" cy="96"/>
          </a:xfrm>
        </p:grpSpPr>
        <p:grpSp>
          <p:nvGrpSpPr>
            <p:cNvPr id="1266" name="Group 79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75" name="Line 8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" name="Line 81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" name="Line 8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" name="Oval 83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67" name="Group 84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71" name="Line 8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" name="Line 86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" name="Line 8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" name="Oval 88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68" name="Line 89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9" name="Line 90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0" name="Line 91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79" name="Group 92"/>
          <p:cNvGrpSpPr>
            <a:grpSpLocks/>
          </p:cNvGrpSpPr>
          <p:nvPr/>
        </p:nvGrpSpPr>
        <p:grpSpPr bwMode="auto">
          <a:xfrm>
            <a:off x="4700588" y="1997075"/>
            <a:ext cx="685800" cy="152400"/>
            <a:chOff x="912" y="1440"/>
            <a:chExt cx="432" cy="96"/>
          </a:xfrm>
        </p:grpSpPr>
        <p:grpSp>
          <p:nvGrpSpPr>
            <p:cNvPr id="1280" name="Group 93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289" name="Line 9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" name="Line 95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" name="Line 9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" name="Oval 97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81" name="Group 98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85" name="Line 9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" name="Line 100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" name="Line 10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" name="Oval 102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82" name="Line 103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3" name="Line 104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4" name="Line 105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93" name="Group 106"/>
          <p:cNvGrpSpPr>
            <a:grpSpLocks/>
          </p:cNvGrpSpPr>
          <p:nvPr/>
        </p:nvGrpSpPr>
        <p:grpSpPr bwMode="auto">
          <a:xfrm>
            <a:off x="5386388" y="1997075"/>
            <a:ext cx="685800" cy="152400"/>
            <a:chOff x="912" y="1440"/>
            <a:chExt cx="432" cy="96"/>
          </a:xfrm>
        </p:grpSpPr>
        <p:grpSp>
          <p:nvGrpSpPr>
            <p:cNvPr id="1294" name="Group 107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303" name="Line 10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" name="Line 109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" name="Line 110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" name="Oval 111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95" name="Group 112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299" name="Line 11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" name="Line 114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" name="Line 115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" name="Oval 116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96" name="Line 117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7" name="Line 118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8" name="Line 119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07" name="Group 120"/>
          <p:cNvGrpSpPr>
            <a:grpSpLocks/>
          </p:cNvGrpSpPr>
          <p:nvPr/>
        </p:nvGrpSpPr>
        <p:grpSpPr bwMode="auto">
          <a:xfrm>
            <a:off x="6072188" y="1997075"/>
            <a:ext cx="685800" cy="152400"/>
            <a:chOff x="912" y="1440"/>
            <a:chExt cx="432" cy="96"/>
          </a:xfrm>
        </p:grpSpPr>
        <p:grpSp>
          <p:nvGrpSpPr>
            <p:cNvPr id="1308" name="Group 121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317" name="Line 122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" name="Line 123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" name="Line 124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" name="Oval 125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09" name="Group 126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313" name="Line 127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" name="Line 128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" name="Line 129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" name="Oval 130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10" name="Line 131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" name="Line 132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" name="Line 133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21" name="Group 134"/>
          <p:cNvGrpSpPr>
            <a:grpSpLocks/>
          </p:cNvGrpSpPr>
          <p:nvPr/>
        </p:nvGrpSpPr>
        <p:grpSpPr bwMode="auto">
          <a:xfrm>
            <a:off x="6757988" y="1997075"/>
            <a:ext cx="685800" cy="152400"/>
            <a:chOff x="912" y="1440"/>
            <a:chExt cx="432" cy="96"/>
          </a:xfrm>
        </p:grpSpPr>
        <p:grpSp>
          <p:nvGrpSpPr>
            <p:cNvPr id="1322" name="Group 135"/>
            <p:cNvGrpSpPr>
              <a:grpSpLocks/>
            </p:cNvGrpSpPr>
            <p:nvPr/>
          </p:nvGrpSpPr>
          <p:grpSpPr bwMode="auto">
            <a:xfrm>
              <a:off x="960" y="1440"/>
              <a:ext cx="146" cy="96"/>
              <a:chOff x="1008" y="1440"/>
              <a:chExt cx="146" cy="96"/>
            </a:xfrm>
          </p:grpSpPr>
          <p:sp>
            <p:nvSpPr>
              <p:cNvPr id="1331" name="Line 136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" name="Line 137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" name="Line 138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" name="Oval 139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23" name="Group 140"/>
            <p:cNvGrpSpPr>
              <a:grpSpLocks/>
            </p:cNvGrpSpPr>
            <p:nvPr/>
          </p:nvGrpSpPr>
          <p:grpSpPr bwMode="auto">
            <a:xfrm>
              <a:off x="1152" y="1440"/>
              <a:ext cx="146" cy="96"/>
              <a:chOff x="1008" y="1440"/>
              <a:chExt cx="146" cy="96"/>
            </a:xfrm>
          </p:grpSpPr>
          <p:sp>
            <p:nvSpPr>
              <p:cNvPr id="1327" name="Line 141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" name="Line 142"/>
              <p:cNvSpPr>
                <a:spLocks noChangeShapeType="1"/>
              </p:cNvSpPr>
              <p:nvPr/>
            </p:nvSpPr>
            <p:spPr bwMode="auto">
              <a:xfrm flipV="1">
                <a:off x="1008" y="1488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9" name="Line 143"/>
              <p:cNvSpPr>
                <a:spLocks noChangeShapeType="1"/>
              </p:cNvSpPr>
              <p:nvPr/>
            </p:nvSpPr>
            <p:spPr bwMode="auto">
              <a:xfrm>
                <a:off x="1008" y="1440"/>
                <a:ext cx="9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0" name="Oval 144"/>
              <p:cNvSpPr>
                <a:spLocks noChangeArrowheads="1"/>
              </p:cNvSpPr>
              <p:nvPr/>
            </p:nvSpPr>
            <p:spPr bwMode="auto">
              <a:xfrm>
                <a:off x="1107" y="1464"/>
                <a:ext cx="47" cy="4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24" name="Line 145"/>
            <p:cNvSpPr>
              <a:spLocks noChangeShapeType="1"/>
            </p:cNvSpPr>
            <p:nvPr/>
          </p:nvSpPr>
          <p:spPr bwMode="auto">
            <a:xfrm flipH="1">
              <a:off x="110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5" name="Line 146"/>
            <p:cNvSpPr>
              <a:spLocks noChangeShapeType="1"/>
            </p:cNvSpPr>
            <p:nvPr/>
          </p:nvSpPr>
          <p:spPr bwMode="auto">
            <a:xfrm>
              <a:off x="1296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6" name="Line 147"/>
            <p:cNvSpPr>
              <a:spLocks noChangeShapeType="1"/>
            </p:cNvSpPr>
            <p:nvPr/>
          </p:nvSpPr>
          <p:spPr bwMode="auto">
            <a:xfrm flipH="1">
              <a:off x="912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5" name="Line 148"/>
          <p:cNvSpPr>
            <a:spLocks noChangeShapeType="1"/>
          </p:cNvSpPr>
          <p:nvPr/>
        </p:nvSpPr>
        <p:spPr bwMode="auto">
          <a:xfrm>
            <a:off x="24907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6" name="Line 149"/>
          <p:cNvSpPr>
            <a:spLocks noChangeShapeType="1"/>
          </p:cNvSpPr>
          <p:nvPr/>
        </p:nvSpPr>
        <p:spPr bwMode="auto">
          <a:xfrm>
            <a:off x="24907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7" name="Line 150"/>
          <p:cNvSpPr>
            <a:spLocks noChangeShapeType="1"/>
          </p:cNvSpPr>
          <p:nvPr/>
        </p:nvSpPr>
        <p:spPr bwMode="auto">
          <a:xfrm>
            <a:off x="24907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8" name="Line 151"/>
          <p:cNvSpPr>
            <a:spLocks noChangeShapeType="1"/>
          </p:cNvSpPr>
          <p:nvPr/>
        </p:nvSpPr>
        <p:spPr bwMode="auto">
          <a:xfrm>
            <a:off x="23383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9" name="Line 152"/>
          <p:cNvSpPr>
            <a:spLocks noChangeShapeType="1"/>
          </p:cNvSpPr>
          <p:nvPr/>
        </p:nvSpPr>
        <p:spPr bwMode="auto">
          <a:xfrm>
            <a:off x="23383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0" name="Line 153"/>
          <p:cNvSpPr>
            <a:spLocks noChangeShapeType="1"/>
          </p:cNvSpPr>
          <p:nvPr/>
        </p:nvSpPr>
        <p:spPr bwMode="auto">
          <a:xfrm>
            <a:off x="24907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" name="Line 154"/>
          <p:cNvSpPr>
            <a:spLocks noChangeShapeType="1"/>
          </p:cNvSpPr>
          <p:nvPr/>
        </p:nvSpPr>
        <p:spPr bwMode="auto">
          <a:xfrm>
            <a:off x="27955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2" name="Line 155"/>
          <p:cNvSpPr>
            <a:spLocks noChangeShapeType="1"/>
          </p:cNvSpPr>
          <p:nvPr/>
        </p:nvSpPr>
        <p:spPr bwMode="auto">
          <a:xfrm>
            <a:off x="27955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43" name="Group 156"/>
          <p:cNvGrpSpPr>
            <a:grpSpLocks/>
          </p:cNvGrpSpPr>
          <p:nvPr/>
        </p:nvGrpSpPr>
        <p:grpSpPr bwMode="auto">
          <a:xfrm>
            <a:off x="2566988" y="2073275"/>
            <a:ext cx="76200" cy="762000"/>
            <a:chOff x="1296" y="1488"/>
            <a:chExt cx="48" cy="480"/>
          </a:xfrm>
        </p:grpSpPr>
        <p:sp>
          <p:nvSpPr>
            <p:cNvPr id="1344" name="Line 157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" name="Line 158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6" name="Line 159"/>
          <p:cNvSpPr>
            <a:spLocks noChangeShapeType="1"/>
          </p:cNvSpPr>
          <p:nvPr/>
        </p:nvSpPr>
        <p:spPr bwMode="auto">
          <a:xfrm>
            <a:off x="31765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7" name="Line 160"/>
          <p:cNvSpPr>
            <a:spLocks noChangeShapeType="1"/>
          </p:cNvSpPr>
          <p:nvPr/>
        </p:nvSpPr>
        <p:spPr bwMode="auto">
          <a:xfrm>
            <a:off x="31765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8" name="Line 161"/>
          <p:cNvSpPr>
            <a:spLocks noChangeShapeType="1"/>
          </p:cNvSpPr>
          <p:nvPr/>
        </p:nvSpPr>
        <p:spPr bwMode="auto">
          <a:xfrm>
            <a:off x="31765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9" name="Line 162"/>
          <p:cNvSpPr>
            <a:spLocks noChangeShapeType="1"/>
          </p:cNvSpPr>
          <p:nvPr/>
        </p:nvSpPr>
        <p:spPr bwMode="auto">
          <a:xfrm>
            <a:off x="30241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0" name="Line 163"/>
          <p:cNvSpPr>
            <a:spLocks noChangeShapeType="1"/>
          </p:cNvSpPr>
          <p:nvPr/>
        </p:nvSpPr>
        <p:spPr bwMode="auto">
          <a:xfrm>
            <a:off x="30241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" name="Line 164"/>
          <p:cNvSpPr>
            <a:spLocks noChangeShapeType="1"/>
          </p:cNvSpPr>
          <p:nvPr/>
        </p:nvSpPr>
        <p:spPr bwMode="auto">
          <a:xfrm>
            <a:off x="31765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2" name="Line 165"/>
          <p:cNvSpPr>
            <a:spLocks noChangeShapeType="1"/>
          </p:cNvSpPr>
          <p:nvPr/>
        </p:nvSpPr>
        <p:spPr bwMode="auto">
          <a:xfrm>
            <a:off x="34813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3" name="Line 166"/>
          <p:cNvSpPr>
            <a:spLocks noChangeShapeType="1"/>
          </p:cNvSpPr>
          <p:nvPr/>
        </p:nvSpPr>
        <p:spPr bwMode="auto">
          <a:xfrm>
            <a:off x="34813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54" name="Group 167"/>
          <p:cNvGrpSpPr>
            <a:grpSpLocks/>
          </p:cNvGrpSpPr>
          <p:nvPr/>
        </p:nvGrpSpPr>
        <p:grpSpPr bwMode="auto">
          <a:xfrm>
            <a:off x="3252788" y="2073275"/>
            <a:ext cx="76200" cy="762000"/>
            <a:chOff x="1296" y="1488"/>
            <a:chExt cx="48" cy="480"/>
          </a:xfrm>
        </p:grpSpPr>
        <p:sp>
          <p:nvSpPr>
            <p:cNvPr id="1355" name="Line 168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" name="Line 169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7" name="Line 170"/>
          <p:cNvSpPr>
            <a:spLocks noChangeShapeType="1"/>
          </p:cNvSpPr>
          <p:nvPr/>
        </p:nvSpPr>
        <p:spPr bwMode="auto">
          <a:xfrm>
            <a:off x="38623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8" name="Line 171"/>
          <p:cNvSpPr>
            <a:spLocks noChangeShapeType="1"/>
          </p:cNvSpPr>
          <p:nvPr/>
        </p:nvSpPr>
        <p:spPr bwMode="auto">
          <a:xfrm>
            <a:off x="38623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9" name="Line 172"/>
          <p:cNvSpPr>
            <a:spLocks noChangeShapeType="1"/>
          </p:cNvSpPr>
          <p:nvPr/>
        </p:nvSpPr>
        <p:spPr bwMode="auto">
          <a:xfrm>
            <a:off x="38623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" name="Line 173"/>
          <p:cNvSpPr>
            <a:spLocks noChangeShapeType="1"/>
          </p:cNvSpPr>
          <p:nvPr/>
        </p:nvSpPr>
        <p:spPr bwMode="auto">
          <a:xfrm>
            <a:off x="37099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" name="Line 174"/>
          <p:cNvSpPr>
            <a:spLocks noChangeShapeType="1"/>
          </p:cNvSpPr>
          <p:nvPr/>
        </p:nvSpPr>
        <p:spPr bwMode="auto">
          <a:xfrm>
            <a:off x="37099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" name="Line 175"/>
          <p:cNvSpPr>
            <a:spLocks noChangeShapeType="1"/>
          </p:cNvSpPr>
          <p:nvPr/>
        </p:nvSpPr>
        <p:spPr bwMode="auto">
          <a:xfrm>
            <a:off x="38623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" name="Line 176"/>
          <p:cNvSpPr>
            <a:spLocks noChangeShapeType="1"/>
          </p:cNvSpPr>
          <p:nvPr/>
        </p:nvSpPr>
        <p:spPr bwMode="auto">
          <a:xfrm>
            <a:off x="41671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4" name="Line 177"/>
          <p:cNvSpPr>
            <a:spLocks noChangeShapeType="1"/>
          </p:cNvSpPr>
          <p:nvPr/>
        </p:nvSpPr>
        <p:spPr bwMode="auto">
          <a:xfrm>
            <a:off x="41671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5" name="Group 178"/>
          <p:cNvGrpSpPr>
            <a:grpSpLocks/>
          </p:cNvGrpSpPr>
          <p:nvPr/>
        </p:nvGrpSpPr>
        <p:grpSpPr bwMode="auto">
          <a:xfrm>
            <a:off x="3938588" y="2073275"/>
            <a:ext cx="76200" cy="762000"/>
            <a:chOff x="1296" y="1488"/>
            <a:chExt cx="48" cy="480"/>
          </a:xfrm>
        </p:grpSpPr>
        <p:sp>
          <p:nvSpPr>
            <p:cNvPr id="1366" name="Line 179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7" name="Line 180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68" name="Line 181"/>
          <p:cNvSpPr>
            <a:spLocks noChangeShapeType="1"/>
          </p:cNvSpPr>
          <p:nvPr/>
        </p:nvSpPr>
        <p:spPr bwMode="auto">
          <a:xfrm>
            <a:off x="45481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9" name="Line 182"/>
          <p:cNvSpPr>
            <a:spLocks noChangeShapeType="1"/>
          </p:cNvSpPr>
          <p:nvPr/>
        </p:nvSpPr>
        <p:spPr bwMode="auto">
          <a:xfrm>
            <a:off x="45481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0" name="Line 183"/>
          <p:cNvSpPr>
            <a:spLocks noChangeShapeType="1"/>
          </p:cNvSpPr>
          <p:nvPr/>
        </p:nvSpPr>
        <p:spPr bwMode="auto">
          <a:xfrm>
            <a:off x="45481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1" name="Line 184"/>
          <p:cNvSpPr>
            <a:spLocks noChangeShapeType="1"/>
          </p:cNvSpPr>
          <p:nvPr/>
        </p:nvSpPr>
        <p:spPr bwMode="auto">
          <a:xfrm>
            <a:off x="43957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" name="Line 185"/>
          <p:cNvSpPr>
            <a:spLocks noChangeShapeType="1"/>
          </p:cNvSpPr>
          <p:nvPr/>
        </p:nvSpPr>
        <p:spPr bwMode="auto">
          <a:xfrm>
            <a:off x="43957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3" name="Line 186"/>
          <p:cNvSpPr>
            <a:spLocks noChangeShapeType="1"/>
          </p:cNvSpPr>
          <p:nvPr/>
        </p:nvSpPr>
        <p:spPr bwMode="auto">
          <a:xfrm>
            <a:off x="45481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4" name="Line 187"/>
          <p:cNvSpPr>
            <a:spLocks noChangeShapeType="1"/>
          </p:cNvSpPr>
          <p:nvPr/>
        </p:nvSpPr>
        <p:spPr bwMode="auto">
          <a:xfrm>
            <a:off x="48529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5" name="Line 188"/>
          <p:cNvSpPr>
            <a:spLocks noChangeShapeType="1"/>
          </p:cNvSpPr>
          <p:nvPr/>
        </p:nvSpPr>
        <p:spPr bwMode="auto">
          <a:xfrm>
            <a:off x="48529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76" name="Group 189"/>
          <p:cNvGrpSpPr>
            <a:grpSpLocks/>
          </p:cNvGrpSpPr>
          <p:nvPr/>
        </p:nvGrpSpPr>
        <p:grpSpPr bwMode="auto">
          <a:xfrm>
            <a:off x="4624388" y="2073275"/>
            <a:ext cx="76200" cy="762000"/>
            <a:chOff x="1296" y="1488"/>
            <a:chExt cx="48" cy="480"/>
          </a:xfrm>
        </p:grpSpPr>
        <p:sp>
          <p:nvSpPr>
            <p:cNvPr id="1377" name="Line 190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8" name="Line 191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9" name="Line 192"/>
          <p:cNvSpPr>
            <a:spLocks noChangeShapeType="1"/>
          </p:cNvSpPr>
          <p:nvPr/>
        </p:nvSpPr>
        <p:spPr bwMode="auto">
          <a:xfrm>
            <a:off x="52339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0" name="Line 193"/>
          <p:cNvSpPr>
            <a:spLocks noChangeShapeType="1"/>
          </p:cNvSpPr>
          <p:nvPr/>
        </p:nvSpPr>
        <p:spPr bwMode="auto">
          <a:xfrm>
            <a:off x="52339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1" name="Line 194"/>
          <p:cNvSpPr>
            <a:spLocks noChangeShapeType="1"/>
          </p:cNvSpPr>
          <p:nvPr/>
        </p:nvSpPr>
        <p:spPr bwMode="auto">
          <a:xfrm>
            <a:off x="52339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" name="Line 195"/>
          <p:cNvSpPr>
            <a:spLocks noChangeShapeType="1"/>
          </p:cNvSpPr>
          <p:nvPr/>
        </p:nvSpPr>
        <p:spPr bwMode="auto">
          <a:xfrm>
            <a:off x="50815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3" name="Line 196"/>
          <p:cNvSpPr>
            <a:spLocks noChangeShapeType="1"/>
          </p:cNvSpPr>
          <p:nvPr/>
        </p:nvSpPr>
        <p:spPr bwMode="auto">
          <a:xfrm>
            <a:off x="50815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4" name="Line 197"/>
          <p:cNvSpPr>
            <a:spLocks noChangeShapeType="1"/>
          </p:cNvSpPr>
          <p:nvPr/>
        </p:nvSpPr>
        <p:spPr bwMode="auto">
          <a:xfrm>
            <a:off x="52339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5" name="Line 198"/>
          <p:cNvSpPr>
            <a:spLocks noChangeShapeType="1"/>
          </p:cNvSpPr>
          <p:nvPr/>
        </p:nvSpPr>
        <p:spPr bwMode="auto">
          <a:xfrm>
            <a:off x="55387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6" name="Line 199"/>
          <p:cNvSpPr>
            <a:spLocks noChangeShapeType="1"/>
          </p:cNvSpPr>
          <p:nvPr/>
        </p:nvSpPr>
        <p:spPr bwMode="auto">
          <a:xfrm>
            <a:off x="55387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87" name="Group 200"/>
          <p:cNvGrpSpPr>
            <a:grpSpLocks/>
          </p:cNvGrpSpPr>
          <p:nvPr/>
        </p:nvGrpSpPr>
        <p:grpSpPr bwMode="auto">
          <a:xfrm>
            <a:off x="5310188" y="2073275"/>
            <a:ext cx="76200" cy="762000"/>
            <a:chOff x="1296" y="1488"/>
            <a:chExt cx="48" cy="480"/>
          </a:xfrm>
        </p:grpSpPr>
        <p:sp>
          <p:nvSpPr>
            <p:cNvPr id="1388" name="Line 201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" name="Line 202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0" name="Line 203"/>
          <p:cNvSpPr>
            <a:spLocks noChangeShapeType="1"/>
          </p:cNvSpPr>
          <p:nvPr/>
        </p:nvSpPr>
        <p:spPr bwMode="auto">
          <a:xfrm>
            <a:off x="59197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1" name="Line 204"/>
          <p:cNvSpPr>
            <a:spLocks noChangeShapeType="1"/>
          </p:cNvSpPr>
          <p:nvPr/>
        </p:nvSpPr>
        <p:spPr bwMode="auto">
          <a:xfrm>
            <a:off x="59197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" name="Line 205"/>
          <p:cNvSpPr>
            <a:spLocks noChangeShapeType="1"/>
          </p:cNvSpPr>
          <p:nvPr/>
        </p:nvSpPr>
        <p:spPr bwMode="auto">
          <a:xfrm>
            <a:off x="59197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3" name="Line 206"/>
          <p:cNvSpPr>
            <a:spLocks noChangeShapeType="1"/>
          </p:cNvSpPr>
          <p:nvPr/>
        </p:nvSpPr>
        <p:spPr bwMode="auto">
          <a:xfrm>
            <a:off x="57673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4" name="Line 207"/>
          <p:cNvSpPr>
            <a:spLocks noChangeShapeType="1"/>
          </p:cNvSpPr>
          <p:nvPr/>
        </p:nvSpPr>
        <p:spPr bwMode="auto">
          <a:xfrm>
            <a:off x="57673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5" name="Line 208"/>
          <p:cNvSpPr>
            <a:spLocks noChangeShapeType="1"/>
          </p:cNvSpPr>
          <p:nvPr/>
        </p:nvSpPr>
        <p:spPr bwMode="auto">
          <a:xfrm>
            <a:off x="59197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6" name="Line 209"/>
          <p:cNvSpPr>
            <a:spLocks noChangeShapeType="1"/>
          </p:cNvSpPr>
          <p:nvPr/>
        </p:nvSpPr>
        <p:spPr bwMode="auto">
          <a:xfrm>
            <a:off x="62245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7" name="Line 210"/>
          <p:cNvSpPr>
            <a:spLocks noChangeShapeType="1"/>
          </p:cNvSpPr>
          <p:nvPr/>
        </p:nvSpPr>
        <p:spPr bwMode="auto">
          <a:xfrm>
            <a:off x="62245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98" name="Group 211"/>
          <p:cNvGrpSpPr>
            <a:grpSpLocks/>
          </p:cNvGrpSpPr>
          <p:nvPr/>
        </p:nvGrpSpPr>
        <p:grpSpPr bwMode="auto">
          <a:xfrm>
            <a:off x="5995988" y="2073275"/>
            <a:ext cx="76200" cy="762000"/>
            <a:chOff x="1296" y="1488"/>
            <a:chExt cx="48" cy="480"/>
          </a:xfrm>
        </p:grpSpPr>
        <p:sp>
          <p:nvSpPr>
            <p:cNvPr id="1399" name="Line 212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" name="Line 213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01" name="Line 214"/>
          <p:cNvSpPr>
            <a:spLocks noChangeShapeType="1"/>
          </p:cNvSpPr>
          <p:nvPr/>
        </p:nvSpPr>
        <p:spPr bwMode="auto">
          <a:xfrm>
            <a:off x="66055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2" name="Line 215"/>
          <p:cNvSpPr>
            <a:spLocks noChangeShapeType="1"/>
          </p:cNvSpPr>
          <p:nvPr/>
        </p:nvSpPr>
        <p:spPr bwMode="auto">
          <a:xfrm>
            <a:off x="66055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" name="Line 216"/>
          <p:cNvSpPr>
            <a:spLocks noChangeShapeType="1"/>
          </p:cNvSpPr>
          <p:nvPr/>
        </p:nvSpPr>
        <p:spPr bwMode="auto">
          <a:xfrm>
            <a:off x="66055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4" name="Line 217"/>
          <p:cNvSpPr>
            <a:spLocks noChangeShapeType="1"/>
          </p:cNvSpPr>
          <p:nvPr/>
        </p:nvSpPr>
        <p:spPr bwMode="auto">
          <a:xfrm>
            <a:off x="64531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5" name="Line 218"/>
          <p:cNvSpPr>
            <a:spLocks noChangeShapeType="1"/>
          </p:cNvSpPr>
          <p:nvPr/>
        </p:nvSpPr>
        <p:spPr bwMode="auto">
          <a:xfrm>
            <a:off x="64531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6" name="Line 219"/>
          <p:cNvSpPr>
            <a:spLocks noChangeShapeType="1"/>
          </p:cNvSpPr>
          <p:nvPr/>
        </p:nvSpPr>
        <p:spPr bwMode="auto">
          <a:xfrm>
            <a:off x="66055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7" name="Line 220"/>
          <p:cNvSpPr>
            <a:spLocks noChangeShapeType="1"/>
          </p:cNvSpPr>
          <p:nvPr/>
        </p:nvSpPr>
        <p:spPr bwMode="auto">
          <a:xfrm>
            <a:off x="69103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8" name="Line 221"/>
          <p:cNvSpPr>
            <a:spLocks noChangeShapeType="1"/>
          </p:cNvSpPr>
          <p:nvPr/>
        </p:nvSpPr>
        <p:spPr bwMode="auto">
          <a:xfrm>
            <a:off x="69103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09" name="Group 222"/>
          <p:cNvGrpSpPr>
            <a:grpSpLocks/>
          </p:cNvGrpSpPr>
          <p:nvPr/>
        </p:nvGrpSpPr>
        <p:grpSpPr bwMode="auto">
          <a:xfrm>
            <a:off x="6681788" y="2073275"/>
            <a:ext cx="76200" cy="762000"/>
            <a:chOff x="1296" y="1488"/>
            <a:chExt cx="48" cy="480"/>
          </a:xfrm>
        </p:grpSpPr>
        <p:sp>
          <p:nvSpPr>
            <p:cNvPr id="1410" name="Line 223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1" name="Line 224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12" name="Line 225"/>
          <p:cNvSpPr>
            <a:spLocks noChangeShapeType="1"/>
          </p:cNvSpPr>
          <p:nvPr/>
        </p:nvSpPr>
        <p:spPr bwMode="auto">
          <a:xfrm>
            <a:off x="7291388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" name="Line 226"/>
          <p:cNvSpPr>
            <a:spLocks noChangeShapeType="1"/>
          </p:cNvSpPr>
          <p:nvPr/>
        </p:nvSpPr>
        <p:spPr bwMode="auto">
          <a:xfrm>
            <a:off x="7291388" y="27590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4" name="Line 227"/>
          <p:cNvSpPr>
            <a:spLocks noChangeShapeType="1"/>
          </p:cNvSpPr>
          <p:nvPr/>
        </p:nvSpPr>
        <p:spPr bwMode="auto">
          <a:xfrm>
            <a:off x="7291388" y="29114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5" name="Line 228"/>
          <p:cNvSpPr>
            <a:spLocks noChangeShapeType="1"/>
          </p:cNvSpPr>
          <p:nvPr/>
        </p:nvSpPr>
        <p:spPr bwMode="auto">
          <a:xfrm>
            <a:off x="7138988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6" name="Line 229"/>
          <p:cNvSpPr>
            <a:spLocks noChangeShapeType="1"/>
          </p:cNvSpPr>
          <p:nvPr/>
        </p:nvSpPr>
        <p:spPr bwMode="auto">
          <a:xfrm>
            <a:off x="7138988" y="3216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7" name="Line 230"/>
          <p:cNvSpPr>
            <a:spLocks noChangeShapeType="1"/>
          </p:cNvSpPr>
          <p:nvPr/>
        </p:nvSpPr>
        <p:spPr bwMode="auto">
          <a:xfrm>
            <a:off x="7291388" y="3216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8" name="Line 231"/>
          <p:cNvSpPr>
            <a:spLocks noChangeShapeType="1"/>
          </p:cNvSpPr>
          <p:nvPr/>
        </p:nvSpPr>
        <p:spPr bwMode="auto">
          <a:xfrm>
            <a:off x="7596188" y="33686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9" name="Line 232"/>
          <p:cNvSpPr>
            <a:spLocks noChangeShapeType="1"/>
          </p:cNvSpPr>
          <p:nvPr/>
        </p:nvSpPr>
        <p:spPr bwMode="auto">
          <a:xfrm>
            <a:off x="7596188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20" name="Group 233"/>
          <p:cNvGrpSpPr>
            <a:grpSpLocks/>
          </p:cNvGrpSpPr>
          <p:nvPr/>
        </p:nvGrpSpPr>
        <p:grpSpPr bwMode="auto">
          <a:xfrm>
            <a:off x="7367588" y="2073275"/>
            <a:ext cx="76200" cy="762000"/>
            <a:chOff x="1296" y="1488"/>
            <a:chExt cx="48" cy="480"/>
          </a:xfrm>
        </p:grpSpPr>
        <p:sp>
          <p:nvSpPr>
            <p:cNvPr id="1421" name="Line 234"/>
            <p:cNvSpPr>
              <a:spLocks noChangeShapeType="1"/>
            </p:cNvSpPr>
            <p:nvPr/>
          </p:nvSpPr>
          <p:spPr bwMode="auto">
            <a:xfrm>
              <a:off x="1296" y="1968"/>
              <a:ext cx="48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2" name="Line 235"/>
            <p:cNvSpPr>
              <a:spLocks noChangeShapeType="1"/>
            </p:cNvSpPr>
            <p:nvPr/>
          </p:nvSpPr>
          <p:spPr bwMode="auto">
            <a:xfrm flipV="1">
              <a:off x="1344" y="1488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3" name="Group 236"/>
          <p:cNvGrpSpPr>
            <a:grpSpLocks/>
          </p:cNvGrpSpPr>
          <p:nvPr/>
        </p:nvGrpSpPr>
        <p:grpSpPr bwMode="auto">
          <a:xfrm>
            <a:off x="2185988" y="3444875"/>
            <a:ext cx="152400" cy="762000"/>
            <a:chOff x="1488" y="2352"/>
            <a:chExt cx="96" cy="480"/>
          </a:xfrm>
        </p:grpSpPr>
        <p:sp>
          <p:nvSpPr>
            <p:cNvPr id="1424" name="Line 237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5" name="Line 238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6" name="Group 239"/>
          <p:cNvGrpSpPr>
            <a:grpSpLocks/>
          </p:cNvGrpSpPr>
          <p:nvPr/>
        </p:nvGrpSpPr>
        <p:grpSpPr bwMode="auto">
          <a:xfrm>
            <a:off x="2871788" y="3444875"/>
            <a:ext cx="152400" cy="762000"/>
            <a:chOff x="1488" y="2352"/>
            <a:chExt cx="96" cy="480"/>
          </a:xfrm>
        </p:grpSpPr>
        <p:sp>
          <p:nvSpPr>
            <p:cNvPr id="1427" name="Line 240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8" name="Line 241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9" name="Group 242"/>
          <p:cNvGrpSpPr>
            <a:grpSpLocks/>
          </p:cNvGrpSpPr>
          <p:nvPr/>
        </p:nvGrpSpPr>
        <p:grpSpPr bwMode="auto">
          <a:xfrm>
            <a:off x="3557588" y="3444875"/>
            <a:ext cx="152400" cy="762000"/>
            <a:chOff x="1488" y="2352"/>
            <a:chExt cx="96" cy="480"/>
          </a:xfrm>
        </p:grpSpPr>
        <p:sp>
          <p:nvSpPr>
            <p:cNvPr id="1430" name="Line 243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1" name="Line 244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2" name="Group 245"/>
          <p:cNvGrpSpPr>
            <a:grpSpLocks/>
          </p:cNvGrpSpPr>
          <p:nvPr/>
        </p:nvGrpSpPr>
        <p:grpSpPr bwMode="auto">
          <a:xfrm>
            <a:off x="4243388" y="3444875"/>
            <a:ext cx="152400" cy="762000"/>
            <a:chOff x="1488" y="2352"/>
            <a:chExt cx="96" cy="480"/>
          </a:xfrm>
        </p:grpSpPr>
        <p:sp>
          <p:nvSpPr>
            <p:cNvPr id="1433" name="Line 246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" name="Line 247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5" name="Group 248"/>
          <p:cNvGrpSpPr>
            <a:grpSpLocks/>
          </p:cNvGrpSpPr>
          <p:nvPr/>
        </p:nvGrpSpPr>
        <p:grpSpPr bwMode="auto">
          <a:xfrm>
            <a:off x="4929188" y="3444875"/>
            <a:ext cx="152400" cy="762000"/>
            <a:chOff x="1488" y="2352"/>
            <a:chExt cx="96" cy="480"/>
          </a:xfrm>
        </p:grpSpPr>
        <p:sp>
          <p:nvSpPr>
            <p:cNvPr id="1436" name="Line 249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" name="Line 250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8" name="Group 251"/>
          <p:cNvGrpSpPr>
            <a:grpSpLocks/>
          </p:cNvGrpSpPr>
          <p:nvPr/>
        </p:nvGrpSpPr>
        <p:grpSpPr bwMode="auto">
          <a:xfrm>
            <a:off x="5614988" y="3444875"/>
            <a:ext cx="152400" cy="762000"/>
            <a:chOff x="1488" y="2352"/>
            <a:chExt cx="96" cy="480"/>
          </a:xfrm>
        </p:grpSpPr>
        <p:sp>
          <p:nvSpPr>
            <p:cNvPr id="1439" name="Line 252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" name="Line 253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1" name="Group 254"/>
          <p:cNvGrpSpPr>
            <a:grpSpLocks/>
          </p:cNvGrpSpPr>
          <p:nvPr/>
        </p:nvGrpSpPr>
        <p:grpSpPr bwMode="auto">
          <a:xfrm>
            <a:off x="6300788" y="3444875"/>
            <a:ext cx="152400" cy="762000"/>
            <a:chOff x="1488" y="2352"/>
            <a:chExt cx="96" cy="480"/>
          </a:xfrm>
        </p:grpSpPr>
        <p:sp>
          <p:nvSpPr>
            <p:cNvPr id="1442" name="Line 255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3" name="Line 256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4" name="Group 257"/>
          <p:cNvGrpSpPr>
            <a:grpSpLocks/>
          </p:cNvGrpSpPr>
          <p:nvPr/>
        </p:nvGrpSpPr>
        <p:grpSpPr bwMode="auto">
          <a:xfrm>
            <a:off x="6986588" y="3444875"/>
            <a:ext cx="152400" cy="762000"/>
            <a:chOff x="1488" y="2352"/>
            <a:chExt cx="96" cy="480"/>
          </a:xfrm>
        </p:grpSpPr>
        <p:sp>
          <p:nvSpPr>
            <p:cNvPr id="1445" name="Line 258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6" name="Line 259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7" name="Group 260"/>
          <p:cNvGrpSpPr>
            <a:grpSpLocks/>
          </p:cNvGrpSpPr>
          <p:nvPr/>
        </p:nvGrpSpPr>
        <p:grpSpPr bwMode="auto">
          <a:xfrm>
            <a:off x="7672388" y="3444875"/>
            <a:ext cx="152400" cy="762000"/>
            <a:chOff x="1488" y="2352"/>
            <a:chExt cx="96" cy="480"/>
          </a:xfrm>
        </p:grpSpPr>
        <p:sp>
          <p:nvSpPr>
            <p:cNvPr id="1448" name="Line 261"/>
            <p:cNvSpPr>
              <a:spLocks noChangeShapeType="1"/>
            </p:cNvSpPr>
            <p:nvPr/>
          </p:nvSpPr>
          <p:spPr bwMode="auto">
            <a:xfrm>
              <a:off x="1488" y="2352"/>
              <a:ext cx="96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9" name="Line 262"/>
            <p:cNvSpPr>
              <a:spLocks noChangeShapeType="1"/>
            </p:cNvSpPr>
            <p:nvPr/>
          </p:nvSpPr>
          <p:spPr bwMode="auto">
            <a:xfrm>
              <a:off x="1584" y="2352"/>
              <a:ext cx="0" cy="4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50" name="Text Box 263"/>
          <p:cNvSpPr txBox="1">
            <a:spLocks noChangeArrowheads="1"/>
          </p:cNvSpPr>
          <p:nvPr/>
        </p:nvSpPr>
        <p:spPr bwMode="auto">
          <a:xfrm>
            <a:off x="585788" y="2382838"/>
            <a:ext cx="449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1451" name="Text Box 264"/>
          <p:cNvSpPr txBox="1">
            <a:spLocks noChangeArrowheads="1"/>
          </p:cNvSpPr>
          <p:nvPr/>
        </p:nvSpPr>
        <p:spPr bwMode="auto">
          <a:xfrm>
            <a:off x="8494713" y="3603625"/>
            <a:ext cx="59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hlink"/>
                </a:solidFill>
              </a:rPr>
              <a:t>Out</a:t>
            </a:r>
          </a:p>
        </p:txBody>
      </p:sp>
      <p:grpSp>
        <p:nvGrpSpPr>
          <p:cNvPr id="1452" name="Group 265"/>
          <p:cNvGrpSpPr>
            <a:grpSpLocks/>
          </p:cNvGrpSpPr>
          <p:nvPr/>
        </p:nvGrpSpPr>
        <p:grpSpPr bwMode="auto">
          <a:xfrm>
            <a:off x="1271588" y="1997075"/>
            <a:ext cx="685800" cy="1447800"/>
            <a:chOff x="192" y="768"/>
            <a:chExt cx="432" cy="912"/>
          </a:xfrm>
        </p:grpSpPr>
        <p:sp>
          <p:nvSpPr>
            <p:cNvPr id="1453" name="Rectangle 26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4" name="Line 26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5" name="Line 26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6" name="Line 26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7" name="Line 27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8" name="Line 27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59" name="Line 27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0" name="Line 27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1" name="Line 27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62" name="Group 27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463" name="Group 27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472" name="Line 27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3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4" name="Line 27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5" name="Oval 28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64" name="Group 28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468" name="Line 28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9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0" name="Line 28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1" name="Oval 28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65" name="Line 28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6" name="Line 28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7" name="Line 28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76" name="Line 289"/>
          <p:cNvSpPr>
            <a:spLocks noChangeShapeType="1"/>
          </p:cNvSpPr>
          <p:nvPr/>
        </p:nvSpPr>
        <p:spPr bwMode="auto">
          <a:xfrm>
            <a:off x="24907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7" name="Line 290"/>
          <p:cNvSpPr>
            <a:spLocks noChangeShapeType="1"/>
          </p:cNvSpPr>
          <p:nvPr/>
        </p:nvSpPr>
        <p:spPr bwMode="auto">
          <a:xfrm>
            <a:off x="27955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8" name="Line 291"/>
          <p:cNvSpPr>
            <a:spLocks noChangeShapeType="1"/>
          </p:cNvSpPr>
          <p:nvPr/>
        </p:nvSpPr>
        <p:spPr bwMode="auto">
          <a:xfrm>
            <a:off x="31765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9" name="Line 292"/>
          <p:cNvSpPr>
            <a:spLocks noChangeShapeType="1"/>
          </p:cNvSpPr>
          <p:nvPr/>
        </p:nvSpPr>
        <p:spPr bwMode="auto">
          <a:xfrm>
            <a:off x="34813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0" name="Line 293"/>
          <p:cNvSpPr>
            <a:spLocks noChangeShapeType="1"/>
          </p:cNvSpPr>
          <p:nvPr/>
        </p:nvSpPr>
        <p:spPr bwMode="auto">
          <a:xfrm>
            <a:off x="38623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1" name="Line 294"/>
          <p:cNvSpPr>
            <a:spLocks noChangeShapeType="1"/>
          </p:cNvSpPr>
          <p:nvPr/>
        </p:nvSpPr>
        <p:spPr bwMode="auto">
          <a:xfrm>
            <a:off x="41671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2" name="Line 295"/>
          <p:cNvSpPr>
            <a:spLocks noChangeShapeType="1"/>
          </p:cNvSpPr>
          <p:nvPr/>
        </p:nvSpPr>
        <p:spPr bwMode="auto">
          <a:xfrm>
            <a:off x="45481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3" name="Line 296"/>
          <p:cNvSpPr>
            <a:spLocks noChangeShapeType="1"/>
          </p:cNvSpPr>
          <p:nvPr/>
        </p:nvSpPr>
        <p:spPr bwMode="auto">
          <a:xfrm>
            <a:off x="48529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" name="Line 297"/>
          <p:cNvSpPr>
            <a:spLocks noChangeShapeType="1"/>
          </p:cNvSpPr>
          <p:nvPr/>
        </p:nvSpPr>
        <p:spPr bwMode="auto">
          <a:xfrm>
            <a:off x="52339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5" name="Line 298"/>
          <p:cNvSpPr>
            <a:spLocks noChangeShapeType="1"/>
          </p:cNvSpPr>
          <p:nvPr/>
        </p:nvSpPr>
        <p:spPr bwMode="auto">
          <a:xfrm>
            <a:off x="55387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6" name="Line 299"/>
          <p:cNvSpPr>
            <a:spLocks noChangeShapeType="1"/>
          </p:cNvSpPr>
          <p:nvPr/>
        </p:nvSpPr>
        <p:spPr bwMode="auto">
          <a:xfrm>
            <a:off x="59197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7" name="Line 300"/>
          <p:cNvSpPr>
            <a:spLocks noChangeShapeType="1"/>
          </p:cNvSpPr>
          <p:nvPr/>
        </p:nvSpPr>
        <p:spPr bwMode="auto">
          <a:xfrm>
            <a:off x="62245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8" name="Line 301"/>
          <p:cNvSpPr>
            <a:spLocks noChangeShapeType="1"/>
          </p:cNvSpPr>
          <p:nvPr/>
        </p:nvSpPr>
        <p:spPr bwMode="auto">
          <a:xfrm>
            <a:off x="66055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9" name="Line 302"/>
          <p:cNvSpPr>
            <a:spLocks noChangeShapeType="1"/>
          </p:cNvSpPr>
          <p:nvPr/>
        </p:nvSpPr>
        <p:spPr bwMode="auto">
          <a:xfrm>
            <a:off x="69103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0" name="Line 303"/>
          <p:cNvSpPr>
            <a:spLocks noChangeShapeType="1"/>
          </p:cNvSpPr>
          <p:nvPr/>
        </p:nvSpPr>
        <p:spPr bwMode="auto">
          <a:xfrm>
            <a:off x="7291388" y="30638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1" name="Line 304"/>
          <p:cNvSpPr>
            <a:spLocks noChangeShapeType="1"/>
          </p:cNvSpPr>
          <p:nvPr/>
        </p:nvSpPr>
        <p:spPr bwMode="auto">
          <a:xfrm>
            <a:off x="7596188" y="3063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92" name="Group 305"/>
          <p:cNvGrpSpPr>
            <a:grpSpLocks/>
          </p:cNvGrpSpPr>
          <p:nvPr/>
        </p:nvGrpSpPr>
        <p:grpSpPr bwMode="auto">
          <a:xfrm>
            <a:off x="1957388" y="1997075"/>
            <a:ext cx="685800" cy="1447800"/>
            <a:chOff x="192" y="768"/>
            <a:chExt cx="432" cy="912"/>
          </a:xfrm>
        </p:grpSpPr>
        <p:sp>
          <p:nvSpPr>
            <p:cNvPr id="1493" name="Rectangle 30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4" name="Line 30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5" name="Line 30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6" name="Line 30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7" name="Line 31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8" name="Line 31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99" name="Line 31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0" name="Line 31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1" name="Line 31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02" name="Group 31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503" name="Group 31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512" name="Line 31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3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4" name="Line 31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5" name="Oval 32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04" name="Group 32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508" name="Line 32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9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0" name="Line 32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1" name="Oval 32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05" name="Line 32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6" name="Line 32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07" name="Line 32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16" name="Group 329"/>
          <p:cNvGrpSpPr>
            <a:grpSpLocks/>
          </p:cNvGrpSpPr>
          <p:nvPr/>
        </p:nvGrpSpPr>
        <p:grpSpPr bwMode="auto">
          <a:xfrm>
            <a:off x="2643188" y="1997075"/>
            <a:ext cx="685800" cy="1447800"/>
            <a:chOff x="192" y="768"/>
            <a:chExt cx="432" cy="912"/>
          </a:xfrm>
        </p:grpSpPr>
        <p:sp>
          <p:nvSpPr>
            <p:cNvPr id="1517" name="Rectangle 33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8" name="Line 33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19" name="Line 33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0" name="Line 33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1" name="Line 33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2" name="Line 33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3" name="Line 33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4" name="Line 33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25" name="Line 33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26" name="Group 33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527" name="Group 34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536" name="Line 34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7" name="Line 34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8" name="Line 34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9" name="Oval 34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28" name="Group 34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532" name="Line 34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3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4" name="Line 34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5" name="Oval 34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29" name="Line 35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0" name="Line 35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1" name="Line 35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40" name="Group 353"/>
          <p:cNvGrpSpPr>
            <a:grpSpLocks/>
          </p:cNvGrpSpPr>
          <p:nvPr/>
        </p:nvGrpSpPr>
        <p:grpSpPr bwMode="auto">
          <a:xfrm>
            <a:off x="3328988" y="1997075"/>
            <a:ext cx="685800" cy="1447800"/>
            <a:chOff x="192" y="768"/>
            <a:chExt cx="432" cy="912"/>
          </a:xfrm>
        </p:grpSpPr>
        <p:sp>
          <p:nvSpPr>
            <p:cNvPr id="1541" name="Rectangle 35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2" name="Line 35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" name="Line 35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4" name="Line 35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5" name="Line 35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6" name="Line 35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7" name="Line 36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8" name="Line 36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9" name="Line 36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50" name="Group 36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551" name="Group 36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560" name="Line 36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1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2" name="Line 36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3" name="Oval 36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2" name="Group 36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556" name="Line 37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7" name="Line 37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8" name="Line 37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9" name="Oval 37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3" name="Line 37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4" name="Line 37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5" name="Line 37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64" name="Group 377"/>
          <p:cNvGrpSpPr>
            <a:grpSpLocks/>
          </p:cNvGrpSpPr>
          <p:nvPr/>
        </p:nvGrpSpPr>
        <p:grpSpPr bwMode="auto">
          <a:xfrm>
            <a:off x="4014788" y="1997075"/>
            <a:ext cx="685800" cy="1447800"/>
            <a:chOff x="192" y="768"/>
            <a:chExt cx="432" cy="912"/>
          </a:xfrm>
        </p:grpSpPr>
        <p:sp>
          <p:nvSpPr>
            <p:cNvPr id="1565" name="Rectangle 378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6" name="Line 379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" name="Line 380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8" name="Line 381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9" name="Line 382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0" name="Line 383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1" name="Line 384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2" name="Line 385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73" name="Line 386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74" name="Group 387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575" name="Group 388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584" name="Line 38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5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6" name="Line 39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7" name="Oval 392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6" name="Group 393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580" name="Line 39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1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2" name="Line 39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83" name="Oval 397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77" name="Line 398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8" name="Line 399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9" name="Line 400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88" name="Group 401"/>
          <p:cNvGrpSpPr>
            <a:grpSpLocks/>
          </p:cNvGrpSpPr>
          <p:nvPr/>
        </p:nvGrpSpPr>
        <p:grpSpPr bwMode="auto">
          <a:xfrm>
            <a:off x="4700588" y="1997075"/>
            <a:ext cx="685800" cy="1447800"/>
            <a:chOff x="192" y="768"/>
            <a:chExt cx="432" cy="912"/>
          </a:xfrm>
        </p:grpSpPr>
        <p:sp>
          <p:nvSpPr>
            <p:cNvPr id="1589" name="Rectangle 402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0" name="Line 403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1" name="Line 404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2" name="Line 405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" name="Line 406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4" name="Line 407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" name="Line 408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6" name="Line 409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7" name="Line 410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98" name="Group 411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599" name="Group 412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608" name="Line 41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9" name="Line 414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0" name="Line 41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11" name="Oval 416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00" name="Group 417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604" name="Line 41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5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6" name="Line 42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07" name="Oval 421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01" name="Line 422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2" name="Line 423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3" name="Line 424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12" name="Group 425"/>
          <p:cNvGrpSpPr>
            <a:grpSpLocks/>
          </p:cNvGrpSpPr>
          <p:nvPr/>
        </p:nvGrpSpPr>
        <p:grpSpPr bwMode="auto">
          <a:xfrm>
            <a:off x="5386388" y="1997075"/>
            <a:ext cx="685800" cy="1447800"/>
            <a:chOff x="192" y="768"/>
            <a:chExt cx="432" cy="912"/>
          </a:xfrm>
        </p:grpSpPr>
        <p:sp>
          <p:nvSpPr>
            <p:cNvPr id="1613" name="Rectangle 426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4" name="Line 427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5" name="Line 428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6" name="Line 429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7" name="Line 430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8" name="Line 431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19" name="Line 432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0" name="Line 433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21" name="Line 434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22" name="Group 435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623" name="Group 436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632" name="Line 43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3" name="Line 43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4" name="Line 43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5" name="Oval 44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24" name="Group 441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628" name="Line 44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29" name="Line 44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0" name="Line 44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31" name="Oval 44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25" name="Line 446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6" name="Line 447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27" name="Line 448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36" name="Group 449"/>
          <p:cNvGrpSpPr>
            <a:grpSpLocks/>
          </p:cNvGrpSpPr>
          <p:nvPr/>
        </p:nvGrpSpPr>
        <p:grpSpPr bwMode="auto">
          <a:xfrm>
            <a:off x="6072188" y="1997075"/>
            <a:ext cx="685800" cy="1447800"/>
            <a:chOff x="192" y="768"/>
            <a:chExt cx="432" cy="912"/>
          </a:xfrm>
        </p:grpSpPr>
        <p:sp>
          <p:nvSpPr>
            <p:cNvPr id="1637" name="Rectangle 450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" name="Line 451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" name="Line 452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0" name="Line 453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1" name="Line 454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" name="Line 455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" name="Line 456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" name="Line 457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" name="Line 458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6" name="Group 459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647" name="Group 460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656" name="Line 46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7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8" name="Line 46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9" name="Oval 46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8" name="Group 465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652" name="Line 46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3" name="Line 46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4" name="Line 46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55" name="Oval 46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9" name="Line 470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0" name="Line 471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1" name="Line 472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60" name="Group 473"/>
          <p:cNvGrpSpPr>
            <a:grpSpLocks/>
          </p:cNvGrpSpPr>
          <p:nvPr/>
        </p:nvGrpSpPr>
        <p:grpSpPr bwMode="auto">
          <a:xfrm>
            <a:off x="6757988" y="1997075"/>
            <a:ext cx="685800" cy="1447800"/>
            <a:chOff x="192" y="768"/>
            <a:chExt cx="432" cy="912"/>
          </a:xfrm>
        </p:grpSpPr>
        <p:sp>
          <p:nvSpPr>
            <p:cNvPr id="1661" name="Rectangle 474"/>
            <p:cNvSpPr>
              <a:spLocks noChangeArrowheads="1"/>
            </p:cNvSpPr>
            <p:nvPr/>
          </p:nvSpPr>
          <p:spPr bwMode="auto">
            <a:xfrm>
              <a:off x="480" y="1200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2" name="Line 475"/>
            <p:cNvSpPr>
              <a:spLocks noChangeShapeType="1"/>
            </p:cNvSpPr>
            <p:nvPr/>
          </p:nvSpPr>
          <p:spPr bwMode="auto">
            <a:xfrm>
              <a:off x="528" y="1152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3" name="Line 476"/>
            <p:cNvSpPr>
              <a:spLocks noChangeShapeType="1"/>
            </p:cNvSpPr>
            <p:nvPr/>
          </p:nvSpPr>
          <p:spPr bwMode="auto">
            <a:xfrm>
              <a:off x="528" y="1248"/>
              <a:ext cx="0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4" name="Line 477"/>
            <p:cNvSpPr>
              <a:spLocks noChangeShapeType="1"/>
            </p:cNvSpPr>
            <p:nvPr/>
          </p:nvSpPr>
          <p:spPr bwMode="auto">
            <a:xfrm>
              <a:off x="528" y="1344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5" name="Line 478"/>
            <p:cNvSpPr>
              <a:spLocks noChangeShapeType="1"/>
            </p:cNvSpPr>
            <p:nvPr/>
          </p:nvSpPr>
          <p:spPr bwMode="auto">
            <a:xfrm>
              <a:off x="432" y="1488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6" name="Line 479"/>
            <p:cNvSpPr>
              <a:spLocks noChangeShapeType="1"/>
            </p:cNvSpPr>
            <p:nvPr/>
          </p:nvSpPr>
          <p:spPr bwMode="auto">
            <a:xfrm>
              <a:off x="432" y="1536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7" name="Line 480"/>
            <p:cNvSpPr>
              <a:spLocks noChangeShapeType="1"/>
            </p:cNvSpPr>
            <p:nvPr/>
          </p:nvSpPr>
          <p:spPr bwMode="auto">
            <a:xfrm>
              <a:off x="528" y="1536"/>
              <a:ext cx="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8" name="Line 481"/>
            <p:cNvSpPr>
              <a:spLocks noChangeShapeType="1"/>
            </p:cNvSpPr>
            <p:nvPr/>
          </p:nvSpPr>
          <p:spPr bwMode="auto">
            <a:xfrm>
              <a:off x="576" y="1296"/>
              <a:ext cx="4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69" name="Line 482"/>
            <p:cNvSpPr>
              <a:spLocks noChangeShapeType="1"/>
            </p:cNvSpPr>
            <p:nvPr/>
          </p:nvSpPr>
          <p:spPr bwMode="auto">
            <a:xfrm flipV="1">
              <a:off x="624" y="816"/>
              <a:ext cx="0" cy="4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70" name="Group 483"/>
            <p:cNvGrpSpPr>
              <a:grpSpLocks/>
            </p:cNvGrpSpPr>
            <p:nvPr/>
          </p:nvGrpSpPr>
          <p:grpSpPr bwMode="auto">
            <a:xfrm>
              <a:off x="192" y="768"/>
              <a:ext cx="432" cy="96"/>
              <a:chOff x="912" y="1440"/>
              <a:chExt cx="432" cy="96"/>
            </a:xfrm>
          </p:grpSpPr>
          <p:grpSp>
            <p:nvGrpSpPr>
              <p:cNvPr id="1671" name="Group 484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1680" name="Line 48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1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2" name="Line 48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83" name="Oval 48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2" name="Group 489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1676" name="Line 49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7" name="Line 49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8" name="Line 49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79" name="Oval 49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73" name="Line 494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4" name="Line 495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5" name="Line 496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84" name="Group 497"/>
          <p:cNvGrpSpPr>
            <a:grpSpLocks/>
          </p:cNvGrpSpPr>
          <p:nvPr/>
        </p:nvGrpSpPr>
        <p:grpSpPr bwMode="auto">
          <a:xfrm>
            <a:off x="1652588" y="2911475"/>
            <a:ext cx="685800" cy="1295400"/>
            <a:chOff x="288" y="2016"/>
            <a:chExt cx="432" cy="816"/>
          </a:xfrm>
        </p:grpSpPr>
        <p:sp>
          <p:nvSpPr>
            <p:cNvPr id="1685" name="Rectangle 498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6" name="Line 499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7" name="Line 500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8" name="Line 501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89" name="Line 502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0" name="Line 503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1" name="Line 504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2" name="Line 505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3" name="Line 506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95" name="Text Box 508"/>
          <p:cNvSpPr txBox="1">
            <a:spLocks noChangeArrowheads="1"/>
          </p:cNvSpPr>
          <p:nvPr/>
        </p:nvSpPr>
        <p:spPr bwMode="auto">
          <a:xfrm>
            <a:off x="7727950" y="2919413"/>
            <a:ext cx="1165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/>
              <a:t>Waveform </a:t>
            </a:r>
          </a:p>
          <a:p>
            <a:pPr algn="ctr" eaLnBrk="1" hangingPunct="1"/>
            <a:r>
              <a:rPr lang="en-US" sz="1600"/>
              <a:t>stored</a:t>
            </a:r>
          </a:p>
        </p:txBody>
      </p:sp>
      <p:grpSp>
        <p:nvGrpSpPr>
          <p:cNvPr id="1696" name="Group 509"/>
          <p:cNvGrpSpPr>
            <a:grpSpLocks/>
          </p:cNvGrpSpPr>
          <p:nvPr/>
        </p:nvGrpSpPr>
        <p:grpSpPr bwMode="auto">
          <a:xfrm>
            <a:off x="2338388" y="2911475"/>
            <a:ext cx="685800" cy="1295400"/>
            <a:chOff x="288" y="2016"/>
            <a:chExt cx="432" cy="816"/>
          </a:xfrm>
        </p:grpSpPr>
        <p:sp>
          <p:nvSpPr>
            <p:cNvPr id="1697" name="Rectangle 51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8" name="Line 51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" name="Line 51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0" name="Line 51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1" name="Line 51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2" name="Line 51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3" name="Line 51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4" name="Line 51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5" name="Line 51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06" name="Group 519"/>
          <p:cNvGrpSpPr>
            <a:grpSpLocks/>
          </p:cNvGrpSpPr>
          <p:nvPr/>
        </p:nvGrpSpPr>
        <p:grpSpPr bwMode="auto">
          <a:xfrm>
            <a:off x="3024188" y="2911475"/>
            <a:ext cx="685800" cy="1295400"/>
            <a:chOff x="288" y="2016"/>
            <a:chExt cx="432" cy="816"/>
          </a:xfrm>
        </p:grpSpPr>
        <p:sp>
          <p:nvSpPr>
            <p:cNvPr id="1707" name="Rectangle 52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8" name="Line 52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09" name="Line 52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0" name="Line 52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1" name="Line 52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2" name="Line 52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3" name="Line 52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4" name="Line 52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5" name="Line 52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16" name="Group 529"/>
          <p:cNvGrpSpPr>
            <a:grpSpLocks/>
          </p:cNvGrpSpPr>
          <p:nvPr/>
        </p:nvGrpSpPr>
        <p:grpSpPr bwMode="auto">
          <a:xfrm>
            <a:off x="3709988" y="2911475"/>
            <a:ext cx="685800" cy="1295400"/>
            <a:chOff x="288" y="2016"/>
            <a:chExt cx="432" cy="816"/>
          </a:xfrm>
        </p:grpSpPr>
        <p:sp>
          <p:nvSpPr>
            <p:cNvPr id="1717" name="Rectangle 53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8" name="Line 53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19" name="Line 53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0" name="Line 53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1" name="Line 53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2" name="Line 53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3" name="Line 53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4" name="Line 53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5" name="Line 53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26" name="Group 539"/>
          <p:cNvGrpSpPr>
            <a:grpSpLocks/>
          </p:cNvGrpSpPr>
          <p:nvPr/>
        </p:nvGrpSpPr>
        <p:grpSpPr bwMode="auto">
          <a:xfrm>
            <a:off x="4395788" y="2911475"/>
            <a:ext cx="685800" cy="1295400"/>
            <a:chOff x="288" y="2016"/>
            <a:chExt cx="432" cy="816"/>
          </a:xfrm>
        </p:grpSpPr>
        <p:sp>
          <p:nvSpPr>
            <p:cNvPr id="1727" name="Rectangle 54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" name="Line 54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29" name="Line 54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0" name="Line 54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1" name="Line 54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2" name="Line 54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3" name="Line 54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4" name="Line 54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5" name="Line 54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36" name="Group 549"/>
          <p:cNvGrpSpPr>
            <a:grpSpLocks/>
          </p:cNvGrpSpPr>
          <p:nvPr/>
        </p:nvGrpSpPr>
        <p:grpSpPr bwMode="auto">
          <a:xfrm>
            <a:off x="5081588" y="2911475"/>
            <a:ext cx="685800" cy="1295400"/>
            <a:chOff x="288" y="2016"/>
            <a:chExt cx="432" cy="816"/>
          </a:xfrm>
        </p:grpSpPr>
        <p:sp>
          <p:nvSpPr>
            <p:cNvPr id="1737" name="Rectangle 55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8" name="Line 55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39" name="Line 55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0" name="Line 55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" name="Line 55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" name="Line 55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" name="Line 55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" name="Line 55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" name="Line 55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46" name="Group 559"/>
          <p:cNvGrpSpPr>
            <a:grpSpLocks/>
          </p:cNvGrpSpPr>
          <p:nvPr/>
        </p:nvGrpSpPr>
        <p:grpSpPr bwMode="auto">
          <a:xfrm>
            <a:off x="5767388" y="2911475"/>
            <a:ext cx="685800" cy="1295400"/>
            <a:chOff x="288" y="2016"/>
            <a:chExt cx="432" cy="816"/>
          </a:xfrm>
        </p:grpSpPr>
        <p:sp>
          <p:nvSpPr>
            <p:cNvPr id="1747" name="Rectangle 56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8" name="Line 56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9" name="Line 56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0" name="Line 56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" name="Line 56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2" name="Line 56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3" name="Line 56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4" name="Line 56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5" name="Line 56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56" name="Group 569"/>
          <p:cNvGrpSpPr>
            <a:grpSpLocks/>
          </p:cNvGrpSpPr>
          <p:nvPr/>
        </p:nvGrpSpPr>
        <p:grpSpPr bwMode="auto">
          <a:xfrm>
            <a:off x="6453188" y="2911475"/>
            <a:ext cx="685800" cy="1295400"/>
            <a:chOff x="288" y="2016"/>
            <a:chExt cx="432" cy="816"/>
          </a:xfrm>
        </p:grpSpPr>
        <p:sp>
          <p:nvSpPr>
            <p:cNvPr id="1757" name="Rectangle 57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8" name="Line 57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9" name="Line 57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0" name="Line 57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1" name="Line 57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2" name="Line 57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3" name="Line 57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4" name="Line 57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5" name="Line 57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66" name="Group 579"/>
          <p:cNvGrpSpPr>
            <a:grpSpLocks/>
          </p:cNvGrpSpPr>
          <p:nvPr/>
        </p:nvGrpSpPr>
        <p:grpSpPr bwMode="auto">
          <a:xfrm>
            <a:off x="7138988" y="2911475"/>
            <a:ext cx="685800" cy="1295400"/>
            <a:chOff x="288" y="2016"/>
            <a:chExt cx="432" cy="816"/>
          </a:xfrm>
        </p:grpSpPr>
        <p:sp>
          <p:nvSpPr>
            <p:cNvPr id="1767" name="Rectangle 580"/>
            <p:cNvSpPr>
              <a:spLocks noChangeArrowheads="1"/>
            </p:cNvSpPr>
            <p:nvPr/>
          </p:nvSpPr>
          <p:spPr bwMode="auto">
            <a:xfrm>
              <a:off x="528" y="2256"/>
              <a:ext cx="14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8" name="Line 581"/>
            <p:cNvSpPr>
              <a:spLocks noChangeShapeType="1"/>
            </p:cNvSpPr>
            <p:nvPr/>
          </p:nvSpPr>
          <p:spPr bwMode="auto">
            <a:xfrm>
              <a:off x="384" y="2016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69" name="Line 582"/>
            <p:cNvSpPr>
              <a:spLocks noChangeShapeType="1"/>
            </p:cNvSpPr>
            <p:nvPr/>
          </p:nvSpPr>
          <p:spPr bwMode="auto">
            <a:xfrm>
              <a:off x="288" y="2160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0" name="Line 583"/>
            <p:cNvSpPr>
              <a:spLocks noChangeShapeType="1"/>
            </p:cNvSpPr>
            <p:nvPr/>
          </p:nvSpPr>
          <p:spPr bwMode="auto">
            <a:xfrm>
              <a:off x="288" y="2208"/>
              <a:ext cx="192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" name="Line 584"/>
            <p:cNvSpPr>
              <a:spLocks noChangeShapeType="1"/>
            </p:cNvSpPr>
            <p:nvPr/>
          </p:nvSpPr>
          <p:spPr bwMode="auto">
            <a:xfrm>
              <a:off x="384" y="2208"/>
              <a:ext cx="0" cy="144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2" name="Line 585"/>
            <p:cNvSpPr>
              <a:spLocks noChangeShapeType="1"/>
            </p:cNvSpPr>
            <p:nvPr/>
          </p:nvSpPr>
          <p:spPr bwMode="auto">
            <a:xfrm>
              <a:off x="384" y="2112"/>
              <a:ext cx="192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3" name="Line 586"/>
            <p:cNvSpPr>
              <a:spLocks noChangeShapeType="1"/>
            </p:cNvSpPr>
            <p:nvPr/>
          </p:nvSpPr>
          <p:spPr bwMode="auto">
            <a:xfrm>
              <a:off x="576" y="211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4" name="Line 587"/>
            <p:cNvSpPr>
              <a:spLocks noChangeShapeType="1"/>
            </p:cNvSpPr>
            <p:nvPr/>
          </p:nvSpPr>
          <p:spPr bwMode="auto">
            <a:xfrm>
              <a:off x="624" y="2352"/>
              <a:ext cx="9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5" name="Line 588"/>
            <p:cNvSpPr>
              <a:spLocks noChangeShapeType="1"/>
            </p:cNvSpPr>
            <p:nvPr/>
          </p:nvSpPr>
          <p:spPr bwMode="auto">
            <a:xfrm>
              <a:off x="720" y="2352"/>
              <a:ext cx="0" cy="48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6" name="Text Box 589"/>
          <p:cNvSpPr txBox="1">
            <a:spLocks noChangeArrowheads="1"/>
          </p:cNvSpPr>
          <p:nvPr/>
        </p:nvSpPr>
        <p:spPr bwMode="auto">
          <a:xfrm>
            <a:off x="2566988" y="1330325"/>
            <a:ext cx="4052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400"/>
              <a:t>Inverter “Domino” ring chain</a:t>
            </a:r>
          </a:p>
        </p:txBody>
      </p:sp>
      <p:sp>
        <p:nvSpPr>
          <p:cNvPr id="1777" name="AutoShape 590"/>
          <p:cNvSpPr>
            <a:spLocks/>
          </p:cNvSpPr>
          <p:nvPr/>
        </p:nvSpPr>
        <p:spPr bwMode="auto">
          <a:xfrm rot="16200000">
            <a:off x="1500188" y="1212850"/>
            <a:ext cx="228600" cy="685800"/>
          </a:xfrm>
          <a:prstGeom prst="rightBrace">
            <a:avLst>
              <a:gd name="adj1" fmla="val 2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8" name="Text Box 591"/>
          <p:cNvSpPr txBox="1">
            <a:spLocks noChangeArrowheads="1"/>
          </p:cNvSpPr>
          <p:nvPr/>
        </p:nvSpPr>
        <p:spPr bwMode="auto">
          <a:xfrm>
            <a:off x="1211263" y="1052513"/>
            <a:ext cx="827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400"/>
              <a:t>0.2-2 ns</a:t>
            </a:r>
          </a:p>
        </p:txBody>
      </p:sp>
      <p:sp>
        <p:nvSpPr>
          <p:cNvPr id="1779" name="Text Box 592"/>
          <p:cNvSpPr txBox="1">
            <a:spLocks noChangeArrowheads="1"/>
          </p:cNvSpPr>
          <p:nvPr/>
        </p:nvSpPr>
        <p:spPr bwMode="auto">
          <a:xfrm>
            <a:off x="8016875" y="3951288"/>
            <a:ext cx="1019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000">
                <a:solidFill>
                  <a:schemeClr val="hlink"/>
                </a:solidFill>
              </a:rPr>
              <a:t>FADC </a:t>
            </a:r>
          </a:p>
          <a:p>
            <a:pPr algn="ctr" eaLnBrk="1" hangingPunct="1"/>
            <a:r>
              <a:rPr lang="en-US" sz="2000">
                <a:solidFill>
                  <a:schemeClr val="hlink"/>
                </a:solidFill>
              </a:rPr>
              <a:t>33 MHz</a:t>
            </a:r>
          </a:p>
        </p:txBody>
      </p:sp>
      <p:sp>
        <p:nvSpPr>
          <p:cNvPr id="1780" name="Freeform 593"/>
          <p:cNvSpPr>
            <a:spLocks/>
          </p:cNvSpPr>
          <p:nvPr/>
        </p:nvSpPr>
        <p:spPr bwMode="auto">
          <a:xfrm>
            <a:off x="1116013" y="1771650"/>
            <a:ext cx="6480175" cy="301625"/>
          </a:xfrm>
          <a:custGeom>
            <a:avLst/>
            <a:gdLst>
              <a:gd name="T0" fmla="*/ 2147483647 w 4082"/>
              <a:gd name="T1" fmla="*/ 2147483647 h 190"/>
              <a:gd name="T2" fmla="*/ 2147483647 w 4082"/>
              <a:gd name="T3" fmla="*/ 2147483647 h 190"/>
              <a:gd name="T4" fmla="*/ 2147483647 w 4082"/>
              <a:gd name="T5" fmla="*/ 0 h 190"/>
              <a:gd name="T6" fmla="*/ 0 w 4082"/>
              <a:gd name="T7" fmla="*/ 0 h 190"/>
              <a:gd name="T8" fmla="*/ 2147483647 w 4082"/>
              <a:gd name="T9" fmla="*/ 2147483647 h 190"/>
              <a:gd name="T10" fmla="*/ 2147483647 w 4082"/>
              <a:gd name="T11" fmla="*/ 2147483647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082"/>
              <a:gd name="T19" fmla="*/ 0 h 190"/>
              <a:gd name="T20" fmla="*/ 4082 w 4082"/>
              <a:gd name="T21" fmla="*/ 190 h 19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082" h="190">
                <a:moveTo>
                  <a:pt x="3988" y="190"/>
                </a:moveTo>
                <a:lnTo>
                  <a:pt x="4082" y="190"/>
                </a:lnTo>
                <a:lnTo>
                  <a:pt x="4082" y="0"/>
                </a:lnTo>
                <a:lnTo>
                  <a:pt x="0" y="0"/>
                </a:lnTo>
                <a:lnTo>
                  <a:pt x="1" y="190"/>
                </a:lnTo>
                <a:lnTo>
                  <a:pt x="100" y="190"/>
                </a:lnTo>
              </a:path>
            </a:pathLst>
          </a:custGeom>
          <a:noFill/>
          <a:ln w="190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" name="Text Box 591"/>
          <p:cNvSpPr txBox="1">
            <a:spLocks noChangeArrowheads="1"/>
          </p:cNvSpPr>
          <p:nvPr/>
        </p:nvSpPr>
        <p:spPr bwMode="auto">
          <a:xfrm>
            <a:off x="7370763" y="981075"/>
            <a:ext cx="1373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/>
              <a:t>10-100 mW</a:t>
            </a:r>
          </a:p>
        </p:txBody>
      </p:sp>
      <p:sp>
        <p:nvSpPr>
          <p:cNvPr id="1782" name="AutoShape 590"/>
          <p:cNvSpPr>
            <a:spLocks/>
          </p:cNvSpPr>
          <p:nvPr/>
        </p:nvSpPr>
        <p:spPr bwMode="auto">
          <a:xfrm rot="17928843">
            <a:off x="7787482" y="1092993"/>
            <a:ext cx="228600" cy="1065213"/>
          </a:xfrm>
          <a:prstGeom prst="rightBrace">
            <a:avLst>
              <a:gd name="adj1" fmla="val 2502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3" name="Rounded Rectangle 1782"/>
          <p:cNvSpPr/>
          <p:nvPr/>
        </p:nvSpPr>
        <p:spPr bwMode="auto">
          <a:xfrm>
            <a:off x="2092330" y="5373217"/>
            <a:ext cx="4927942" cy="576064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400" dirty="0" smtClean="0">
                <a:latin typeface="Century Gothic"/>
                <a:cs typeface="Century Gothic"/>
              </a:rPr>
              <a:t>“Time stretcher” GHz → MHz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0079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5" grpId="0"/>
      <p:bldP spid="178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Stretch Ratio (TSR)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03671" y="6647957"/>
            <a:ext cx="6436681" cy="210043"/>
          </a:xfrm>
        </p:spPr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Freeform 3"/>
          <p:cNvSpPr>
            <a:spLocks/>
          </p:cNvSpPr>
          <p:nvPr/>
        </p:nvSpPr>
        <p:spPr bwMode="auto">
          <a:xfrm>
            <a:off x="5654675" y="4581525"/>
            <a:ext cx="3187700" cy="800100"/>
          </a:xfrm>
          <a:custGeom>
            <a:avLst/>
            <a:gdLst>
              <a:gd name="T0" fmla="*/ 0 w 3187700"/>
              <a:gd name="T1" fmla="*/ 0 h 800100"/>
              <a:gd name="T2" fmla="*/ 384175 w 3187700"/>
              <a:gd name="T3" fmla="*/ 0 h 800100"/>
              <a:gd name="T4" fmla="*/ 561975 w 3187700"/>
              <a:gd name="T5" fmla="*/ 3175 h 800100"/>
              <a:gd name="T6" fmla="*/ 561975 w 3187700"/>
              <a:gd name="T7" fmla="*/ 19050 h 800100"/>
              <a:gd name="T8" fmla="*/ 758825 w 3187700"/>
              <a:gd name="T9" fmla="*/ 19050 h 800100"/>
              <a:gd name="T10" fmla="*/ 758825 w 3187700"/>
              <a:gd name="T11" fmla="*/ 457200 h 800100"/>
              <a:gd name="T12" fmla="*/ 939800 w 3187700"/>
              <a:gd name="T13" fmla="*/ 463550 h 800100"/>
              <a:gd name="T14" fmla="*/ 936625 w 3187700"/>
              <a:gd name="T15" fmla="*/ 796925 h 800100"/>
              <a:gd name="T16" fmla="*/ 1133475 w 3187700"/>
              <a:gd name="T17" fmla="*/ 800100 h 800100"/>
              <a:gd name="T18" fmla="*/ 1130300 w 3187700"/>
              <a:gd name="T19" fmla="*/ 676275 h 800100"/>
              <a:gd name="T20" fmla="*/ 1317625 w 3187700"/>
              <a:gd name="T21" fmla="*/ 673100 h 800100"/>
              <a:gd name="T22" fmla="*/ 1317625 w 3187700"/>
              <a:gd name="T23" fmla="*/ 454025 h 800100"/>
              <a:gd name="T24" fmla="*/ 1504950 w 3187700"/>
              <a:gd name="T25" fmla="*/ 450850 h 800100"/>
              <a:gd name="T26" fmla="*/ 1501775 w 3187700"/>
              <a:gd name="T27" fmla="*/ 282575 h 800100"/>
              <a:gd name="T28" fmla="*/ 1695450 w 3187700"/>
              <a:gd name="T29" fmla="*/ 282575 h 800100"/>
              <a:gd name="T30" fmla="*/ 1692275 w 3187700"/>
              <a:gd name="T31" fmla="*/ 184150 h 800100"/>
              <a:gd name="T32" fmla="*/ 1879600 w 3187700"/>
              <a:gd name="T33" fmla="*/ 187325 h 800100"/>
              <a:gd name="T34" fmla="*/ 1879600 w 3187700"/>
              <a:gd name="T35" fmla="*/ 127000 h 800100"/>
              <a:gd name="T36" fmla="*/ 2070100 w 3187700"/>
              <a:gd name="T37" fmla="*/ 133350 h 800100"/>
              <a:gd name="T38" fmla="*/ 2066925 w 3187700"/>
              <a:gd name="T39" fmla="*/ 98425 h 800100"/>
              <a:gd name="T40" fmla="*/ 2260600 w 3187700"/>
              <a:gd name="T41" fmla="*/ 104775 h 800100"/>
              <a:gd name="T42" fmla="*/ 2247900 w 3187700"/>
              <a:gd name="T43" fmla="*/ 85725 h 800100"/>
              <a:gd name="T44" fmla="*/ 2432050 w 3187700"/>
              <a:gd name="T45" fmla="*/ 88900 h 800100"/>
              <a:gd name="T46" fmla="*/ 2432050 w 3187700"/>
              <a:gd name="T47" fmla="*/ 57150 h 800100"/>
              <a:gd name="T48" fmla="*/ 2470150 w 3187700"/>
              <a:gd name="T49" fmla="*/ 57150 h 800100"/>
              <a:gd name="T50" fmla="*/ 3187700 w 3187700"/>
              <a:gd name="T51" fmla="*/ 38100 h 8001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87700" h="800100">
                <a:moveTo>
                  <a:pt x="0" y="0"/>
                </a:moveTo>
                <a:lnTo>
                  <a:pt x="384175" y="0"/>
                </a:lnTo>
                <a:lnTo>
                  <a:pt x="561975" y="3175"/>
                </a:lnTo>
                <a:lnTo>
                  <a:pt x="561975" y="19050"/>
                </a:lnTo>
                <a:lnTo>
                  <a:pt x="758825" y="19050"/>
                </a:lnTo>
                <a:cubicBezTo>
                  <a:pt x="759883" y="166158"/>
                  <a:pt x="757767" y="310092"/>
                  <a:pt x="758825" y="457200"/>
                </a:cubicBezTo>
                <a:lnTo>
                  <a:pt x="939800" y="463550"/>
                </a:lnTo>
                <a:cubicBezTo>
                  <a:pt x="938742" y="574675"/>
                  <a:pt x="937683" y="685800"/>
                  <a:pt x="936625" y="796925"/>
                </a:cubicBezTo>
                <a:lnTo>
                  <a:pt x="1133475" y="800100"/>
                </a:lnTo>
                <a:cubicBezTo>
                  <a:pt x="1132417" y="758825"/>
                  <a:pt x="1131358" y="717550"/>
                  <a:pt x="1130300" y="676275"/>
                </a:cubicBezTo>
                <a:lnTo>
                  <a:pt x="1317625" y="673100"/>
                </a:lnTo>
                <a:lnTo>
                  <a:pt x="1317625" y="454025"/>
                </a:lnTo>
                <a:lnTo>
                  <a:pt x="1504950" y="450850"/>
                </a:lnTo>
                <a:cubicBezTo>
                  <a:pt x="1503892" y="394758"/>
                  <a:pt x="1502833" y="338667"/>
                  <a:pt x="1501775" y="282575"/>
                </a:cubicBezTo>
                <a:lnTo>
                  <a:pt x="1695450" y="282575"/>
                </a:lnTo>
                <a:lnTo>
                  <a:pt x="1692275" y="184150"/>
                </a:lnTo>
                <a:lnTo>
                  <a:pt x="1879600" y="187325"/>
                </a:lnTo>
                <a:lnTo>
                  <a:pt x="1879600" y="127000"/>
                </a:lnTo>
                <a:lnTo>
                  <a:pt x="2070100" y="133350"/>
                </a:lnTo>
                <a:lnTo>
                  <a:pt x="2066925" y="98425"/>
                </a:lnTo>
                <a:lnTo>
                  <a:pt x="2260600" y="104775"/>
                </a:lnTo>
                <a:lnTo>
                  <a:pt x="2247900" y="85725"/>
                </a:lnTo>
                <a:lnTo>
                  <a:pt x="2432050" y="88900"/>
                </a:lnTo>
                <a:lnTo>
                  <a:pt x="2432050" y="57150"/>
                </a:lnTo>
                <a:lnTo>
                  <a:pt x="2470150" y="57150"/>
                </a:lnTo>
                <a:lnTo>
                  <a:pt x="3187700" y="38100"/>
                </a:ln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1278"/>
          <p:cNvGrpSpPr>
            <a:grpSpLocks/>
          </p:cNvGrpSpPr>
          <p:nvPr/>
        </p:nvGrpSpPr>
        <p:grpSpPr bwMode="auto">
          <a:xfrm>
            <a:off x="2987675" y="2852738"/>
            <a:ext cx="3241675" cy="955675"/>
            <a:chOff x="3470" y="901"/>
            <a:chExt cx="2042" cy="602"/>
          </a:xfrm>
        </p:grpSpPr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3727" y="1436"/>
              <a:ext cx="1458" cy="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/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 flipH="1">
              <a:off x="3677" y="1470"/>
              <a:ext cx="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3470" y="1344"/>
              <a:ext cx="266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/>
                <a:t>Clock</a:t>
              </a:r>
            </a:p>
          </p:txBody>
        </p:sp>
        <p:sp>
          <p:nvSpPr>
            <p:cNvPr id="12" name="Oval 20"/>
            <p:cNvSpPr>
              <a:spLocks noChangeArrowheads="1"/>
            </p:cNvSpPr>
            <p:nvPr/>
          </p:nvSpPr>
          <p:spPr bwMode="auto">
            <a:xfrm>
              <a:off x="3643" y="1453"/>
              <a:ext cx="34" cy="3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21"/>
            <p:cNvSpPr>
              <a:spLocks noChangeShapeType="1"/>
            </p:cNvSpPr>
            <p:nvPr/>
          </p:nvSpPr>
          <p:spPr bwMode="auto">
            <a:xfrm>
              <a:off x="3677" y="1084"/>
              <a:ext cx="13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3828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3828" y="1118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3828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3794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3794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3828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/>
            <p:cNvSpPr>
              <a:spLocks noChangeShapeType="1"/>
            </p:cNvSpPr>
            <p:nvPr/>
          </p:nvSpPr>
          <p:spPr bwMode="auto">
            <a:xfrm>
              <a:off x="3828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9"/>
            <p:cNvSpPr>
              <a:spLocks noChangeShapeType="1"/>
            </p:cNvSpPr>
            <p:nvPr/>
          </p:nvSpPr>
          <p:spPr bwMode="auto">
            <a:xfrm>
              <a:off x="3895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>
              <a:off x="3895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1"/>
            <p:cNvSpPr>
              <a:spLocks noChangeShapeType="1"/>
            </p:cNvSpPr>
            <p:nvPr/>
          </p:nvSpPr>
          <p:spPr bwMode="auto">
            <a:xfrm>
              <a:off x="3895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2"/>
            <p:cNvSpPr>
              <a:spLocks noChangeShapeType="1"/>
            </p:cNvSpPr>
            <p:nvPr/>
          </p:nvSpPr>
          <p:spPr bwMode="auto">
            <a:xfrm>
              <a:off x="3895" y="1352"/>
              <a:ext cx="1391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" name="Group 33"/>
            <p:cNvGrpSpPr>
              <a:grpSpLocks/>
            </p:cNvGrpSpPr>
            <p:nvPr/>
          </p:nvGrpSpPr>
          <p:grpSpPr bwMode="auto">
            <a:xfrm>
              <a:off x="3844" y="967"/>
              <a:ext cx="17" cy="168"/>
              <a:chOff x="1296" y="1488"/>
              <a:chExt cx="48" cy="480"/>
            </a:xfrm>
          </p:grpSpPr>
          <p:sp>
            <p:nvSpPr>
              <p:cNvPr id="592" name="Line 34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Line 35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36"/>
            <p:cNvGrpSpPr>
              <a:grpSpLocks/>
            </p:cNvGrpSpPr>
            <p:nvPr/>
          </p:nvGrpSpPr>
          <p:grpSpPr bwMode="auto">
            <a:xfrm>
              <a:off x="3710" y="950"/>
              <a:ext cx="151" cy="34"/>
              <a:chOff x="912" y="1440"/>
              <a:chExt cx="432" cy="96"/>
            </a:xfrm>
          </p:grpSpPr>
          <p:grpSp>
            <p:nvGrpSpPr>
              <p:cNvPr id="579" name="Group 37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88" name="Line 3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9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0" name="Line 4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1" name="Oval 41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80" name="Group 42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84" name="Line 4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5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6" name="Line 4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7" name="Oval 46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81" name="Line 47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Line 48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Line 49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" name="Group 50"/>
            <p:cNvGrpSpPr>
              <a:grpSpLocks/>
            </p:cNvGrpSpPr>
            <p:nvPr/>
          </p:nvGrpSpPr>
          <p:grpSpPr bwMode="auto">
            <a:xfrm>
              <a:off x="3861" y="950"/>
              <a:ext cx="151" cy="34"/>
              <a:chOff x="912" y="1440"/>
              <a:chExt cx="432" cy="96"/>
            </a:xfrm>
          </p:grpSpPr>
          <p:grpSp>
            <p:nvGrpSpPr>
              <p:cNvPr id="566" name="Group 51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75" name="Line 5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7" name="Line 5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8" name="Oval 5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67" name="Group 56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71" name="Line 5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2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3" name="Line 5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4" name="Oval 6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8" name="Line 61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Line 62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Line 63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64"/>
            <p:cNvGrpSpPr>
              <a:grpSpLocks/>
            </p:cNvGrpSpPr>
            <p:nvPr/>
          </p:nvGrpSpPr>
          <p:grpSpPr bwMode="auto">
            <a:xfrm>
              <a:off x="4012" y="950"/>
              <a:ext cx="151" cy="34"/>
              <a:chOff x="912" y="1440"/>
              <a:chExt cx="432" cy="96"/>
            </a:xfrm>
          </p:grpSpPr>
          <p:grpSp>
            <p:nvGrpSpPr>
              <p:cNvPr id="553" name="Group 65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62" name="Line 6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4" name="Line 6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5" name="Oval 6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54" name="Group 70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58" name="Line 7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9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0" name="Line 7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1" name="Oval 7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55" name="Line 75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Line 76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Line 77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78"/>
            <p:cNvGrpSpPr>
              <a:grpSpLocks/>
            </p:cNvGrpSpPr>
            <p:nvPr/>
          </p:nvGrpSpPr>
          <p:grpSpPr bwMode="auto">
            <a:xfrm>
              <a:off x="4163" y="950"/>
              <a:ext cx="151" cy="34"/>
              <a:chOff x="912" y="1440"/>
              <a:chExt cx="432" cy="96"/>
            </a:xfrm>
          </p:grpSpPr>
          <p:grpSp>
            <p:nvGrpSpPr>
              <p:cNvPr id="540" name="Group 79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49" name="Line 8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0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1" name="Line 8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2" name="Oval 8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1" name="Group 84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45" name="Line 8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7" name="Line 8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8" name="Oval 8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2" name="Line 89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Line 90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Line 91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" name="Group 92"/>
            <p:cNvGrpSpPr>
              <a:grpSpLocks/>
            </p:cNvGrpSpPr>
            <p:nvPr/>
          </p:nvGrpSpPr>
          <p:grpSpPr bwMode="auto">
            <a:xfrm>
              <a:off x="4314" y="950"/>
              <a:ext cx="150" cy="34"/>
              <a:chOff x="912" y="1440"/>
              <a:chExt cx="432" cy="96"/>
            </a:xfrm>
          </p:grpSpPr>
          <p:grpSp>
            <p:nvGrpSpPr>
              <p:cNvPr id="527" name="Group 93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36" name="Line 9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7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8" name="Line 9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9" name="Oval 97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28" name="Group 98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32" name="Line 9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4" name="Line 10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5" name="Oval 102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9" name="Line 103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Line 104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Line 105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106"/>
            <p:cNvGrpSpPr>
              <a:grpSpLocks/>
            </p:cNvGrpSpPr>
            <p:nvPr/>
          </p:nvGrpSpPr>
          <p:grpSpPr bwMode="auto">
            <a:xfrm>
              <a:off x="4464" y="950"/>
              <a:ext cx="151" cy="34"/>
              <a:chOff x="912" y="1440"/>
              <a:chExt cx="432" cy="96"/>
            </a:xfrm>
          </p:grpSpPr>
          <p:grpSp>
            <p:nvGrpSpPr>
              <p:cNvPr id="514" name="Group 107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23" name="Line 10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5" name="Line 11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6" name="Oval 111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15" name="Group 112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19" name="Line 11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0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1" name="Line 11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2" name="Oval 116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16" name="Line 117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Line 118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Line 119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120"/>
            <p:cNvGrpSpPr>
              <a:grpSpLocks/>
            </p:cNvGrpSpPr>
            <p:nvPr/>
          </p:nvGrpSpPr>
          <p:grpSpPr bwMode="auto">
            <a:xfrm>
              <a:off x="4615" y="950"/>
              <a:ext cx="151" cy="34"/>
              <a:chOff x="912" y="1440"/>
              <a:chExt cx="432" cy="96"/>
            </a:xfrm>
          </p:grpSpPr>
          <p:grpSp>
            <p:nvGrpSpPr>
              <p:cNvPr id="501" name="Group 121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510" name="Line 12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1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" name="Line 124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" name="Oval 125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02" name="Group 126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506" name="Line 12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7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8" name="Line 129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9" name="Oval 130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03" name="Line 131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Line 132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Line 133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134"/>
            <p:cNvGrpSpPr>
              <a:grpSpLocks/>
            </p:cNvGrpSpPr>
            <p:nvPr/>
          </p:nvGrpSpPr>
          <p:grpSpPr bwMode="auto">
            <a:xfrm>
              <a:off x="4766" y="950"/>
              <a:ext cx="151" cy="34"/>
              <a:chOff x="912" y="1440"/>
              <a:chExt cx="432" cy="96"/>
            </a:xfrm>
          </p:grpSpPr>
          <p:grpSp>
            <p:nvGrpSpPr>
              <p:cNvPr id="488" name="Group 135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97" name="Line 136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8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9" name="Line 138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0" name="Oval 139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89" name="Group 140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93" name="Line 141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4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5" name="Line 143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6" name="Oval 144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90" name="Line 145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Line 146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Line 147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148"/>
            <p:cNvGrpSpPr>
              <a:grpSpLocks/>
            </p:cNvGrpSpPr>
            <p:nvPr/>
          </p:nvGrpSpPr>
          <p:grpSpPr bwMode="auto">
            <a:xfrm>
              <a:off x="4917" y="950"/>
              <a:ext cx="151" cy="34"/>
              <a:chOff x="912" y="1440"/>
              <a:chExt cx="432" cy="96"/>
            </a:xfrm>
          </p:grpSpPr>
          <p:grpSp>
            <p:nvGrpSpPr>
              <p:cNvPr id="475" name="Group 149"/>
              <p:cNvGrpSpPr>
                <a:grpSpLocks/>
              </p:cNvGrpSpPr>
              <p:nvPr/>
            </p:nvGrpSpPr>
            <p:grpSpPr bwMode="auto">
              <a:xfrm>
                <a:off x="960" y="1440"/>
                <a:ext cx="146" cy="96"/>
                <a:chOff x="1008" y="1440"/>
                <a:chExt cx="146" cy="96"/>
              </a:xfrm>
            </p:grpSpPr>
            <p:sp>
              <p:nvSpPr>
                <p:cNvPr id="484" name="Line 150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5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6" name="Line 152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7" name="Oval 153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76" name="Group 154"/>
              <p:cNvGrpSpPr>
                <a:grpSpLocks/>
              </p:cNvGrpSpPr>
              <p:nvPr/>
            </p:nvGrpSpPr>
            <p:grpSpPr bwMode="auto">
              <a:xfrm>
                <a:off x="1152" y="1440"/>
                <a:ext cx="146" cy="96"/>
                <a:chOff x="1008" y="1440"/>
                <a:chExt cx="146" cy="96"/>
              </a:xfrm>
            </p:grpSpPr>
            <p:sp>
              <p:nvSpPr>
                <p:cNvPr id="480" name="Line 155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1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1008" y="1488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2" name="Line 157"/>
                <p:cNvSpPr>
                  <a:spLocks noChangeShapeType="1"/>
                </p:cNvSpPr>
                <p:nvPr/>
              </p:nvSpPr>
              <p:spPr bwMode="auto">
                <a:xfrm>
                  <a:off x="1008" y="1440"/>
                  <a:ext cx="96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3" name="Oval 158"/>
                <p:cNvSpPr>
                  <a:spLocks noChangeArrowheads="1"/>
                </p:cNvSpPr>
                <p:nvPr/>
              </p:nvSpPr>
              <p:spPr bwMode="auto">
                <a:xfrm>
                  <a:off x="1107" y="1464"/>
                  <a:ext cx="47" cy="4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77" name="Line 159"/>
              <p:cNvSpPr>
                <a:spLocks noChangeShapeType="1"/>
              </p:cNvSpPr>
              <p:nvPr/>
            </p:nvSpPr>
            <p:spPr bwMode="auto">
              <a:xfrm flipH="1">
                <a:off x="1104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Line 160"/>
              <p:cNvSpPr>
                <a:spLocks noChangeShapeType="1"/>
              </p:cNvSpPr>
              <p:nvPr/>
            </p:nvSpPr>
            <p:spPr bwMode="auto">
              <a:xfrm>
                <a:off x="1296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Line 161"/>
              <p:cNvSpPr>
                <a:spLocks noChangeShapeType="1"/>
              </p:cNvSpPr>
              <p:nvPr/>
            </p:nvSpPr>
            <p:spPr bwMode="auto">
              <a:xfrm flipH="1">
                <a:off x="912" y="148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Line 162"/>
            <p:cNvSpPr>
              <a:spLocks noChangeShapeType="1"/>
            </p:cNvSpPr>
            <p:nvPr/>
          </p:nvSpPr>
          <p:spPr bwMode="auto">
            <a:xfrm>
              <a:off x="3978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63"/>
            <p:cNvSpPr>
              <a:spLocks noChangeShapeType="1"/>
            </p:cNvSpPr>
            <p:nvPr/>
          </p:nvSpPr>
          <p:spPr bwMode="auto">
            <a:xfrm>
              <a:off x="3978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64"/>
            <p:cNvSpPr>
              <a:spLocks noChangeShapeType="1"/>
            </p:cNvSpPr>
            <p:nvPr/>
          </p:nvSpPr>
          <p:spPr bwMode="auto">
            <a:xfrm>
              <a:off x="3978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165"/>
            <p:cNvSpPr>
              <a:spLocks noChangeShapeType="1"/>
            </p:cNvSpPr>
            <p:nvPr/>
          </p:nvSpPr>
          <p:spPr bwMode="auto">
            <a:xfrm>
              <a:off x="3945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166"/>
            <p:cNvSpPr>
              <a:spLocks noChangeShapeType="1"/>
            </p:cNvSpPr>
            <p:nvPr/>
          </p:nvSpPr>
          <p:spPr bwMode="auto">
            <a:xfrm>
              <a:off x="3945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167"/>
            <p:cNvSpPr>
              <a:spLocks noChangeShapeType="1"/>
            </p:cNvSpPr>
            <p:nvPr/>
          </p:nvSpPr>
          <p:spPr bwMode="auto">
            <a:xfrm>
              <a:off x="3978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168"/>
            <p:cNvSpPr>
              <a:spLocks noChangeShapeType="1"/>
            </p:cNvSpPr>
            <p:nvPr/>
          </p:nvSpPr>
          <p:spPr bwMode="auto">
            <a:xfrm>
              <a:off x="4045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169"/>
            <p:cNvSpPr>
              <a:spLocks noChangeShapeType="1"/>
            </p:cNvSpPr>
            <p:nvPr/>
          </p:nvSpPr>
          <p:spPr bwMode="auto">
            <a:xfrm>
              <a:off x="4045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" name="Group 170"/>
            <p:cNvGrpSpPr>
              <a:grpSpLocks/>
            </p:cNvGrpSpPr>
            <p:nvPr/>
          </p:nvGrpSpPr>
          <p:grpSpPr bwMode="auto">
            <a:xfrm>
              <a:off x="3995" y="967"/>
              <a:ext cx="17" cy="168"/>
              <a:chOff x="1296" y="1488"/>
              <a:chExt cx="48" cy="480"/>
            </a:xfrm>
          </p:grpSpPr>
          <p:sp>
            <p:nvSpPr>
              <p:cNvPr id="473" name="Line 171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Line 172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" name="Line 173"/>
            <p:cNvSpPr>
              <a:spLocks noChangeShapeType="1"/>
            </p:cNvSpPr>
            <p:nvPr/>
          </p:nvSpPr>
          <p:spPr bwMode="auto">
            <a:xfrm>
              <a:off x="4129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174"/>
            <p:cNvSpPr>
              <a:spLocks noChangeShapeType="1"/>
            </p:cNvSpPr>
            <p:nvPr/>
          </p:nvSpPr>
          <p:spPr bwMode="auto">
            <a:xfrm>
              <a:off x="4129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175"/>
            <p:cNvSpPr>
              <a:spLocks noChangeShapeType="1"/>
            </p:cNvSpPr>
            <p:nvPr/>
          </p:nvSpPr>
          <p:spPr bwMode="auto">
            <a:xfrm>
              <a:off x="4129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176"/>
            <p:cNvSpPr>
              <a:spLocks noChangeShapeType="1"/>
            </p:cNvSpPr>
            <p:nvPr/>
          </p:nvSpPr>
          <p:spPr bwMode="auto">
            <a:xfrm>
              <a:off x="4096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177"/>
            <p:cNvSpPr>
              <a:spLocks noChangeShapeType="1"/>
            </p:cNvSpPr>
            <p:nvPr/>
          </p:nvSpPr>
          <p:spPr bwMode="auto">
            <a:xfrm>
              <a:off x="4096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178"/>
            <p:cNvSpPr>
              <a:spLocks noChangeShapeType="1"/>
            </p:cNvSpPr>
            <p:nvPr/>
          </p:nvSpPr>
          <p:spPr bwMode="auto">
            <a:xfrm>
              <a:off x="4129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179"/>
            <p:cNvSpPr>
              <a:spLocks noChangeShapeType="1"/>
            </p:cNvSpPr>
            <p:nvPr/>
          </p:nvSpPr>
          <p:spPr bwMode="auto">
            <a:xfrm>
              <a:off x="4196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180"/>
            <p:cNvSpPr>
              <a:spLocks noChangeShapeType="1"/>
            </p:cNvSpPr>
            <p:nvPr/>
          </p:nvSpPr>
          <p:spPr bwMode="auto">
            <a:xfrm>
              <a:off x="4196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181"/>
            <p:cNvGrpSpPr>
              <a:grpSpLocks/>
            </p:cNvGrpSpPr>
            <p:nvPr/>
          </p:nvGrpSpPr>
          <p:grpSpPr bwMode="auto">
            <a:xfrm>
              <a:off x="4146" y="967"/>
              <a:ext cx="17" cy="168"/>
              <a:chOff x="1296" y="1488"/>
              <a:chExt cx="48" cy="480"/>
            </a:xfrm>
          </p:grpSpPr>
          <p:sp>
            <p:nvSpPr>
              <p:cNvPr id="471" name="Line 182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Line 183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Line 184"/>
            <p:cNvSpPr>
              <a:spLocks noChangeShapeType="1"/>
            </p:cNvSpPr>
            <p:nvPr/>
          </p:nvSpPr>
          <p:spPr bwMode="auto">
            <a:xfrm>
              <a:off x="4280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85"/>
            <p:cNvSpPr>
              <a:spLocks noChangeShapeType="1"/>
            </p:cNvSpPr>
            <p:nvPr/>
          </p:nvSpPr>
          <p:spPr bwMode="auto">
            <a:xfrm>
              <a:off x="4280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86"/>
            <p:cNvSpPr>
              <a:spLocks noChangeShapeType="1"/>
            </p:cNvSpPr>
            <p:nvPr/>
          </p:nvSpPr>
          <p:spPr bwMode="auto">
            <a:xfrm>
              <a:off x="4280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87"/>
            <p:cNvSpPr>
              <a:spLocks noChangeShapeType="1"/>
            </p:cNvSpPr>
            <p:nvPr/>
          </p:nvSpPr>
          <p:spPr bwMode="auto">
            <a:xfrm>
              <a:off x="4247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88"/>
            <p:cNvSpPr>
              <a:spLocks noChangeShapeType="1"/>
            </p:cNvSpPr>
            <p:nvPr/>
          </p:nvSpPr>
          <p:spPr bwMode="auto">
            <a:xfrm>
              <a:off x="4247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89"/>
            <p:cNvSpPr>
              <a:spLocks noChangeShapeType="1"/>
            </p:cNvSpPr>
            <p:nvPr/>
          </p:nvSpPr>
          <p:spPr bwMode="auto">
            <a:xfrm>
              <a:off x="4280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90"/>
            <p:cNvSpPr>
              <a:spLocks noChangeShapeType="1"/>
            </p:cNvSpPr>
            <p:nvPr/>
          </p:nvSpPr>
          <p:spPr bwMode="auto">
            <a:xfrm>
              <a:off x="4347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91"/>
            <p:cNvSpPr>
              <a:spLocks noChangeShapeType="1"/>
            </p:cNvSpPr>
            <p:nvPr/>
          </p:nvSpPr>
          <p:spPr bwMode="auto">
            <a:xfrm>
              <a:off x="4347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192"/>
            <p:cNvGrpSpPr>
              <a:grpSpLocks/>
            </p:cNvGrpSpPr>
            <p:nvPr/>
          </p:nvGrpSpPr>
          <p:grpSpPr bwMode="auto">
            <a:xfrm>
              <a:off x="4297" y="967"/>
              <a:ext cx="17" cy="168"/>
              <a:chOff x="1296" y="1488"/>
              <a:chExt cx="48" cy="480"/>
            </a:xfrm>
          </p:grpSpPr>
          <p:sp>
            <p:nvSpPr>
              <p:cNvPr id="469" name="Line 193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Line 194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Line 195"/>
            <p:cNvSpPr>
              <a:spLocks noChangeShapeType="1"/>
            </p:cNvSpPr>
            <p:nvPr/>
          </p:nvSpPr>
          <p:spPr bwMode="auto">
            <a:xfrm>
              <a:off x="4431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96"/>
            <p:cNvSpPr>
              <a:spLocks noChangeShapeType="1"/>
            </p:cNvSpPr>
            <p:nvPr/>
          </p:nvSpPr>
          <p:spPr bwMode="auto">
            <a:xfrm>
              <a:off x="4431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97"/>
            <p:cNvSpPr>
              <a:spLocks noChangeShapeType="1"/>
            </p:cNvSpPr>
            <p:nvPr/>
          </p:nvSpPr>
          <p:spPr bwMode="auto">
            <a:xfrm>
              <a:off x="4431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98"/>
            <p:cNvSpPr>
              <a:spLocks noChangeShapeType="1"/>
            </p:cNvSpPr>
            <p:nvPr/>
          </p:nvSpPr>
          <p:spPr bwMode="auto">
            <a:xfrm>
              <a:off x="4397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99"/>
            <p:cNvSpPr>
              <a:spLocks noChangeShapeType="1"/>
            </p:cNvSpPr>
            <p:nvPr/>
          </p:nvSpPr>
          <p:spPr bwMode="auto">
            <a:xfrm>
              <a:off x="4397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200"/>
            <p:cNvSpPr>
              <a:spLocks noChangeShapeType="1"/>
            </p:cNvSpPr>
            <p:nvPr/>
          </p:nvSpPr>
          <p:spPr bwMode="auto">
            <a:xfrm>
              <a:off x="4431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201"/>
            <p:cNvSpPr>
              <a:spLocks noChangeShapeType="1"/>
            </p:cNvSpPr>
            <p:nvPr/>
          </p:nvSpPr>
          <p:spPr bwMode="auto">
            <a:xfrm>
              <a:off x="4498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202"/>
            <p:cNvSpPr>
              <a:spLocks noChangeShapeType="1"/>
            </p:cNvSpPr>
            <p:nvPr/>
          </p:nvSpPr>
          <p:spPr bwMode="auto">
            <a:xfrm>
              <a:off x="4498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203"/>
            <p:cNvGrpSpPr>
              <a:grpSpLocks/>
            </p:cNvGrpSpPr>
            <p:nvPr/>
          </p:nvGrpSpPr>
          <p:grpSpPr bwMode="auto">
            <a:xfrm>
              <a:off x="4448" y="967"/>
              <a:ext cx="16" cy="168"/>
              <a:chOff x="1296" y="1488"/>
              <a:chExt cx="48" cy="480"/>
            </a:xfrm>
          </p:grpSpPr>
          <p:sp>
            <p:nvSpPr>
              <p:cNvPr id="467" name="Line 204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Line 205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" name="Line 206"/>
            <p:cNvSpPr>
              <a:spLocks noChangeShapeType="1"/>
            </p:cNvSpPr>
            <p:nvPr/>
          </p:nvSpPr>
          <p:spPr bwMode="auto">
            <a:xfrm>
              <a:off x="4582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07"/>
            <p:cNvSpPr>
              <a:spLocks noChangeShapeType="1"/>
            </p:cNvSpPr>
            <p:nvPr/>
          </p:nvSpPr>
          <p:spPr bwMode="auto">
            <a:xfrm>
              <a:off x="4582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08"/>
            <p:cNvSpPr>
              <a:spLocks noChangeShapeType="1"/>
            </p:cNvSpPr>
            <p:nvPr/>
          </p:nvSpPr>
          <p:spPr bwMode="auto">
            <a:xfrm>
              <a:off x="4582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09"/>
            <p:cNvSpPr>
              <a:spLocks noChangeShapeType="1"/>
            </p:cNvSpPr>
            <p:nvPr/>
          </p:nvSpPr>
          <p:spPr bwMode="auto">
            <a:xfrm>
              <a:off x="4548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210"/>
            <p:cNvSpPr>
              <a:spLocks noChangeShapeType="1"/>
            </p:cNvSpPr>
            <p:nvPr/>
          </p:nvSpPr>
          <p:spPr bwMode="auto">
            <a:xfrm>
              <a:off x="4548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211"/>
            <p:cNvSpPr>
              <a:spLocks noChangeShapeType="1"/>
            </p:cNvSpPr>
            <p:nvPr/>
          </p:nvSpPr>
          <p:spPr bwMode="auto">
            <a:xfrm>
              <a:off x="4582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212"/>
            <p:cNvSpPr>
              <a:spLocks noChangeShapeType="1"/>
            </p:cNvSpPr>
            <p:nvPr/>
          </p:nvSpPr>
          <p:spPr bwMode="auto">
            <a:xfrm>
              <a:off x="4649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213"/>
            <p:cNvSpPr>
              <a:spLocks noChangeShapeType="1"/>
            </p:cNvSpPr>
            <p:nvPr/>
          </p:nvSpPr>
          <p:spPr bwMode="auto">
            <a:xfrm>
              <a:off x="4649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" name="Group 214"/>
            <p:cNvGrpSpPr>
              <a:grpSpLocks/>
            </p:cNvGrpSpPr>
            <p:nvPr/>
          </p:nvGrpSpPr>
          <p:grpSpPr bwMode="auto">
            <a:xfrm>
              <a:off x="4599" y="967"/>
              <a:ext cx="16" cy="168"/>
              <a:chOff x="1296" y="1488"/>
              <a:chExt cx="48" cy="480"/>
            </a:xfrm>
          </p:grpSpPr>
          <p:sp>
            <p:nvSpPr>
              <p:cNvPr id="465" name="Line 215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Line 216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Line 217"/>
            <p:cNvSpPr>
              <a:spLocks noChangeShapeType="1"/>
            </p:cNvSpPr>
            <p:nvPr/>
          </p:nvSpPr>
          <p:spPr bwMode="auto">
            <a:xfrm>
              <a:off x="4733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218"/>
            <p:cNvSpPr>
              <a:spLocks noChangeShapeType="1"/>
            </p:cNvSpPr>
            <p:nvPr/>
          </p:nvSpPr>
          <p:spPr bwMode="auto">
            <a:xfrm>
              <a:off x="4733" y="1118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219"/>
            <p:cNvSpPr>
              <a:spLocks noChangeShapeType="1"/>
            </p:cNvSpPr>
            <p:nvPr/>
          </p:nvSpPr>
          <p:spPr bwMode="auto">
            <a:xfrm>
              <a:off x="4733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220"/>
            <p:cNvSpPr>
              <a:spLocks noChangeShapeType="1"/>
            </p:cNvSpPr>
            <p:nvPr/>
          </p:nvSpPr>
          <p:spPr bwMode="auto">
            <a:xfrm>
              <a:off x="4699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221"/>
            <p:cNvSpPr>
              <a:spLocks noChangeShapeType="1"/>
            </p:cNvSpPr>
            <p:nvPr/>
          </p:nvSpPr>
          <p:spPr bwMode="auto">
            <a:xfrm>
              <a:off x="4699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222"/>
            <p:cNvSpPr>
              <a:spLocks noChangeShapeType="1"/>
            </p:cNvSpPr>
            <p:nvPr/>
          </p:nvSpPr>
          <p:spPr bwMode="auto">
            <a:xfrm>
              <a:off x="4733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223"/>
            <p:cNvSpPr>
              <a:spLocks noChangeShapeType="1"/>
            </p:cNvSpPr>
            <p:nvPr/>
          </p:nvSpPr>
          <p:spPr bwMode="auto">
            <a:xfrm>
              <a:off x="4800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224"/>
            <p:cNvSpPr>
              <a:spLocks noChangeShapeType="1"/>
            </p:cNvSpPr>
            <p:nvPr/>
          </p:nvSpPr>
          <p:spPr bwMode="auto">
            <a:xfrm>
              <a:off x="4800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8" name="Group 225"/>
            <p:cNvGrpSpPr>
              <a:grpSpLocks/>
            </p:cNvGrpSpPr>
            <p:nvPr/>
          </p:nvGrpSpPr>
          <p:grpSpPr bwMode="auto">
            <a:xfrm>
              <a:off x="4749" y="967"/>
              <a:ext cx="17" cy="168"/>
              <a:chOff x="1296" y="1488"/>
              <a:chExt cx="48" cy="480"/>
            </a:xfrm>
          </p:grpSpPr>
          <p:sp>
            <p:nvSpPr>
              <p:cNvPr id="463" name="Line 226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Line 227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Line 228"/>
            <p:cNvSpPr>
              <a:spLocks noChangeShapeType="1"/>
            </p:cNvSpPr>
            <p:nvPr/>
          </p:nvSpPr>
          <p:spPr bwMode="auto">
            <a:xfrm>
              <a:off x="4883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229"/>
            <p:cNvSpPr>
              <a:spLocks noChangeShapeType="1"/>
            </p:cNvSpPr>
            <p:nvPr/>
          </p:nvSpPr>
          <p:spPr bwMode="auto">
            <a:xfrm>
              <a:off x="4883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230"/>
            <p:cNvSpPr>
              <a:spLocks noChangeShapeType="1"/>
            </p:cNvSpPr>
            <p:nvPr/>
          </p:nvSpPr>
          <p:spPr bwMode="auto">
            <a:xfrm>
              <a:off x="4883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231"/>
            <p:cNvSpPr>
              <a:spLocks noChangeShapeType="1"/>
            </p:cNvSpPr>
            <p:nvPr/>
          </p:nvSpPr>
          <p:spPr bwMode="auto">
            <a:xfrm>
              <a:off x="4850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232"/>
            <p:cNvSpPr>
              <a:spLocks noChangeShapeType="1"/>
            </p:cNvSpPr>
            <p:nvPr/>
          </p:nvSpPr>
          <p:spPr bwMode="auto">
            <a:xfrm>
              <a:off x="4850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233"/>
            <p:cNvSpPr>
              <a:spLocks noChangeShapeType="1"/>
            </p:cNvSpPr>
            <p:nvPr/>
          </p:nvSpPr>
          <p:spPr bwMode="auto">
            <a:xfrm>
              <a:off x="4883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234"/>
            <p:cNvSpPr>
              <a:spLocks noChangeShapeType="1"/>
            </p:cNvSpPr>
            <p:nvPr/>
          </p:nvSpPr>
          <p:spPr bwMode="auto">
            <a:xfrm>
              <a:off x="4951" y="1252"/>
              <a:ext cx="16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235"/>
            <p:cNvSpPr>
              <a:spLocks noChangeShapeType="1"/>
            </p:cNvSpPr>
            <p:nvPr/>
          </p:nvSpPr>
          <p:spPr bwMode="auto">
            <a:xfrm>
              <a:off x="4951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236"/>
            <p:cNvGrpSpPr>
              <a:grpSpLocks/>
            </p:cNvGrpSpPr>
            <p:nvPr/>
          </p:nvGrpSpPr>
          <p:grpSpPr bwMode="auto">
            <a:xfrm>
              <a:off x="4900" y="967"/>
              <a:ext cx="17" cy="168"/>
              <a:chOff x="1296" y="1488"/>
              <a:chExt cx="48" cy="480"/>
            </a:xfrm>
          </p:grpSpPr>
          <p:sp>
            <p:nvSpPr>
              <p:cNvPr id="461" name="Line 237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Line 238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8" name="Line 239"/>
            <p:cNvSpPr>
              <a:spLocks noChangeShapeType="1"/>
            </p:cNvSpPr>
            <p:nvPr/>
          </p:nvSpPr>
          <p:spPr bwMode="auto">
            <a:xfrm>
              <a:off x="5034" y="1084"/>
              <a:ext cx="0" cy="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240"/>
            <p:cNvSpPr>
              <a:spLocks noChangeShapeType="1"/>
            </p:cNvSpPr>
            <p:nvPr/>
          </p:nvSpPr>
          <p:spPr bwMode="auto">
            <a:xfrm>
              <a:off x="5034" y="1118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241"/>
            <p:cNvSpPr>
              <a:spLocks noChangeShapeType="1"/>
            </p:cNvSpPr>
            <p:nvPr/>
          </p:nvSpPr>
          <p:spPr bwMode="auto">
            <a:xfrm>
              <a:off x="5034" y="1151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242"/>
            <p:cNvSpPr>
              <a:spLocks noChangeShapeType="1"/>
            </p:cNvSpPr>
            <p:nvPr/>
          </p:nvSpPr>
          <p:spPr bwMode="auto">
            <a:xfrm>
              <a:off x="5001" y="1202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243"/>
            <p:cNvSpPr>
              <a:spLocks noChangeShapeType="1"/>
            </p:cNvSpPr>
            <p:nvPr/>
          </p:nvSpPr>
          <p:spPr bwMode="auto">
            <a:xfrm>
              <a:off x="5001" y="1218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244"/>
            <p:cNvSpPr>
              <a:spLocks noChangeShapeType="1"/>
            </p:cNvSpPr>
            <p:nvPr/>
          </p:nvSpPr>
          <p:spPr bwMode="auto">
            <a:xfrm>
              <a:off x="5034" y="1218"/>
              <a:ext cx="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245"/>
            <p:cNvSpPr>
              <a:spLocks noChangeShapeType="1"/>
            </p:cNvSpPr>
            <p:nvPr/>
          </p:nvSpPr>
          <p:spPr bwMode="auto">
            <a:xfrm>
              <a:off x="5101" y="1252"/>
              <a:ext cx="17" cy="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246"/>
            <p:cNvSpPr>
              <a:spLocks noChangeShapeType="1"/>
            </p:cNvSpPr>
            <p:nvPr/>
          </p:nvSpPr>
          <p:spPr bwMode="auto">
            <a:xfrm>
              <a:off x="5101" y="12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" name="Group 247"/>
            <p:cNvGrpSpPr>
              <a:grpSpLocks/>
            </p:cNvGrpSpPr>
            <p:nvPr/>
          </p:nvGrpSpPr>
          <p:grpSpPr bwMode="auto">
            <a:xfrm>
              <a:off x="5051" y="967"/>
              <a:ext cx="17" cy="168"/>
              <a:chOff x="1296" y="1488"/>
              <a:chExt cx="48" cy="480"/>
            </a:xfrm>
          </p:grpSpPr>
          <p:sp>
            <p:nvSpPr>
              <p:cNvPr id="459" name="Line 248"/>
              <p:cNvSpPr>
                <a:spLocks noChangeShapeType="1"/>
              </p:cNvSpPr>
              <p:nvPr/>
            </p:nvSpPr>
            <p:spPr bwMode="auto">
              <a:xfrm>
                <a:off x="1296" y="1968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Line 249"/>
              <p:cNvSpPr>
                <a:spLocks noChangeShapeType="1"/>
              </p:cNvSpPr>
              <p:nvPr/>
            </p:nvSpPr>
            <p:spPr bwMode="auto">
              <a:xfrm flipV="1">
                <a:off x="1344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250"/>
            <p:cNvGrpSpPr>
              <a:grpSpLocks/>
            </p:cNvGrpSpPr>
            <p:nvPr/>
          </p:nvGrpSpPr>
          <p:grpSpPr bwMode="auto">
            <a:xfrm>
              <a:off x="3911" y="1269"/>
              <a:ext cx="34" cy="167"/>
              <a:chOff x="1488" y="2352"/>
              <a:chExt cx="96" cy="480"/>
            </a:xfrm>
          </p:grpSpPr>
          <p:sp>
            <p:nvSpPr>
              <p:cNvPr id="457" name="Line 251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Line 252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8" name="Group 253"/>
            <p:cNvGrpSpPr>
              <a:grpSpLocks/>
            </p:cNvGrpSpPr>
            <p:nvPr/>
          </p:nvGrpSpPr>
          <p:grpSpPr bwMode="auto">
            <a:xfrm>
              <a:off x="4062" y="1269"/>
              <a:ext cx="34" cy="167"/>
              <a:chOff x="1488" y="2352"/>
              <a:chExt cx="96" cy="480"/>
            </a:xfrm>
          </p:grpSpPr>
          <p:sp>
            <p:nvSpPr>
              <p:cNvPr id="455" name="Line 254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Line 255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9" name="Group 256"/>
            <p:cNvGrpSpPr>
              <a:grpSpLocks/>
            </p:cNvGrpSpPr>
            <p:nvPr/>
          </p:nvGrpSpPr>
          <p:grpSpPr bwMode="auto">
            <a:xfrm>
              <a:off x="4213" y="1269"/>
              <a:ext cx="34" cy="167"/>
              <a:chOff x="1488" y="2352"/>
              <a:chExt cx="96" cy="480"/>
            </a:xfrm>
          </p:grpSpPr>
          <p:sp>
            <p:nvSpPr>
              <p:cNvPr id="453" name="Line 257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Line 258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0" name="Group 259"/>
            <p:cNvGrpSpPr>
              <a:grpSpLocks/>
            </p:cNvGrpSpPr>
            <p:nvPr/>
          </p:nvGrpSpPr>
          <p:grpSpPr bwMode="auto">
            <a:xfrm>
              <a:off x="4364" y="1269"/>
              <a:ext cx="33" cy="167"/>
              <a:chOff x="1488" y="2352"/>
              <a:chExt cx="96" cy="480"/>
            </a:xfrm>
          </p:grpSpPr>
          <p:sp>
            <p:nvSpPr>
              <p:cNvPr id="451" name="Line 260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Line 261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1" name="Group 262"/>
            <p:cNvGrpSpPr>
              <a:grpSpLocks/>
            </p:cNvGrpSpPr>
            <p:nvPr/>
          </p:nvGrpSpPr>
          <p:grpSpPr bwMode="auto">
            <a:xfrm>
              <a:off x="4515" y="1269"/>
              <a:ext cx="33" cy="167"/>
              <a:chOff x="1488" y="2352"/>
              <a:chExt cx="96" cy="480"/>
            </a:xfrm>
          </p:grpSpPr>
          <p:sp>
            <p:nvSpPr>
              <p:cNvPr id="449" name="Line 263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Line 264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" name="Group 265"/>
            <p:cNvGrpSpPr>
              <a:grpSpLocks/>
            </p:cNvGrpSpPr>
            <p:nvPr/>
          </p:nvGrpSpPr>
          <p:grpSpPr bwMode="auto">
            <a:xfrm>
              <a:off x="4666" y="1269"/>
              <a:ext cx="33" cy="167"/>
              <a:chOff x="1488" y="2352"/>
              <a:chExt cx="96" cy="480"/>
            </a:xfrm>
          </p:grpSpPr>
          <p:sp>
            <p:nvSpPr>
              <p:cNvPr id="447" name="Line 266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Line 267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" name="Group 268"/>
            <p:cNvGrpSpPr>
              <a:grpSpLocks/>
            </p:cNvGrpSpPr>
            <p:nvPr/>
          </p:nvGrpSpPr>
          <p:grpSpPr bwMode="auto">
            <a:xfrm>
              <a:off x="4816" y="1269"/>
              <a:ext cx="34" cy="167"/>
              <a:chOff x="1488" y="2352"/>
              <a:chExt cx="96" cy="480"/>
            </a:xfrm>
          </p:grpSpPr>
          <p:sp>
            <p:nvSpPr>
              <p:cNvPr id="445" name="Line 269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Line 270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" name="Group 271"/>
            <p:cNvGrpSpPr>
              <a:grpSpLocks/>
            </p:cNvGrpSpPr>
            <p:nvPr/>
          </p:nvGrpSpPr>
          <p:grpSpPr bwMode="auto">
            <a:xfrm>
              <a:off x="4967" y="1269"/>
              <a:ext cx="34" cy="167"/>
              <a:chOff x="1488" y="2352"/>
              <a:chExt cx="96" cy="480"/>
            </a:xfrm>
          </p:grpSpPr>
          <p:sp>
            <p:nvSpPr>
              <p:cNvPr id="443" name="Line 272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Line 273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5" name="Group 274"/>
            <p:cNvGrpSpPr>
              <a:grpSpLocks/>
            </p:cNvGrpSpPr>
            <p:nvPr/>
          </p:nvGrpSpPr>
          <p:grpSpPr bwMode="auto">
            <a:xfrm>
              <a:off x="5118" y="1269"/>
              <a:ext cx="34" cy="167"/>
              <a:chOff x="1488" y="2352"/>
              <a:chExt cx="96" cy="480"/>
            </a:xfrm>
          </p:grpSpPr>
          <p:sp>
            <p:nvSpPr>
              <p:cNvPr id="441" name="Line 275"/>
              <p:cNvSpPr>
                <a:spLocks noChangeShapeType="1"/>
              </p:cNvSpPr>
              <p:nvPr/>
            </p:nvSpPr>
            <p:spPr bwMode="auto">
              <a:xfrm>
                <a:off x="1488" y="2352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Line 276"/>
              <p:cNvSpPr>
                <a:spLocks noChangeShapeType="1"/>
              </p:cNvSpPr>
              <p:nvPr/>
            </p:nvSpPr>
            <p:spPr bwMode="auto">
              <a:xfrm>
                <a:off x="1584" y="2352"/>
                <a:ext cx="0" cy="4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6" name="Text Box 277"/>
            <p:cNvSpPr txBox="1">
              <a:spLocks noChangeArrowheads="1"/>
            </p:cNvSpPr>
            <p:nvPr/>
          </p:nvSpPr>
          <p:spPr bwMode="auto">
            <a:xfrm>
              <a:off x="3539" y="1026"/>
              <a:ext cx="18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IN</a:t>
              </a:r>
            </a:p>
          </p:txBody>
        </p:sp>
        <p:sp>
          <p:nvSpPr>
            <p:cNvPr id="117" name="Text Box 278"/>
            <p:cNvSpPr txBox="1">
              <a:spLocks noChangeArrowheads="1"/>
            </p:cNvSpPr>
            <p:nvPr/>
          </p:nvSpPr>
          <p:spPr bwMode="auto">
            <a:xfrm>
              <a:off x="5294" y="1299"/>
              <a:ext cx="218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hlink"/>
                  </a:solidFill>
                </a:rPr>
                <a:t>Out</a:t>
              </a:r>
            </a:p>
          </p:txBody>
        </p:sp>
        <p:grpSp>
          <p:nvGrpSpPr>
            <p:cNvPr id="118" name="Group 279"/>
            <p:cNvGrpSpPr>
              <a:grpSpLocks/>
            </p:cNvGrpSpPr>
            <p:nvPr/>
          </p:nvGrpSpPr>
          <p:grpSpPr bwMode="auto">
            <a:xfrm>
              <a:off x="3710" y="950"/>
              <a:ext cx="151" cy="319"/>
              <a:chOff x="192" y="768"/>
              <a:chExt cx="432" cy="912"/>
            </a:xfrm>
          </p:grpSpPr>
          <p:sp>
            <p:nvSpPr>
              <p:cNvPr id="418" name="Rectangle 280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" name="Line 281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Line 282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Line 283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Line 284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Line 285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Line 286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Line 287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Line 288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27" name="Group 289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428" name="Group 290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37" name="Line 29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8" name="Line 2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9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295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33" name="Line 29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Line 2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5" name="Line 298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6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0" name="Line 300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1" name="Line 301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2" name="Line 302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19" name="Line 303"/>
            <p:cNvSpPr>
              <a:spLocks noChangeShapeType="1"/>
            </p:cNvSpPr>
            <p:nvPr/>
          </p:nvSpPr>
          <p:spPr bwMode="auto">
            <a:xfrm>
              <a:off x="3978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304"/>
            <p:cNvSpPr>
              <a:spLocks noChangeShapeType="1"/>
            </p:cNvSpPr>
            <p:nvPr/>
          </p:nvSpPr>
          <p:spPr bwMode="auto">
            <a:xfrm>
              <a:off x="4045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305"/>
            <p:cNvSpPr>
              <a:spLocks noChangeShapeType="1"/>
            </p:cNvSpPr>
            <p:nvPr/>
          </p:nvSpPr>
          <p:spPr bwMode="auto">
            <a:xfrm>
              <a:off x="4129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306"/>
            <p:cNvSpPr>
              <a:spLocks noChangeShapeType="1"/>
            </p:cNvSpPr>
            <p:nvPr/>
          </p:nvSpPr>
          <p:spPr bwMode="auto">
            <a:xfrm>
              <a:off x="4196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307"/>
            <p:cNvSpPr>
              <a:spLocks noChangeShapeType="1"/>
            </p:cNvSpPr>
            <p:nvPr/>
          </p:nvSpPr>
          <p:spPr bwMode="auto">
            <a:xfrm>
              <a:off x="4280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308"/>
            <p:cNvSpPr>
              <a:spLocks noChangeShapeType="1"/>
            </p:cNvSpPr>
            <p:nvPr/>
          </p:nvSpPr>
          <p:spPr bwMode="auto">
            <a:xfrm>
              <a:off x="4347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309"/>
            <p:cNvSpPr>
              <a:spLocks noChangeShapeType="1"/>
            </p:cNvSpPr>
            <p:nvPr/>
          </p:nvSpPr>
          <p:spPr bwMode="auto">
            <a:xfrm>
              <a:off x="4431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310"/>
            <p:cNvSpPr>
              <a:spLocks noChangeShapeType="1"/>
            </p:cNvSpPr>
            <p:nvPr/>
          </p:nvSpPr>
          <p:spPr bwMode="auto">
            <a:xfrm>
              <a:off x="4498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311"/>
            <p:cNvSpPr>
              <a:spLocks noChangeShapeType="1"/>
            </p:cNvSpPr>
            <p:nvPr/>
          </p:nvSpPr>
          <p:spPr bwMode="auto">
            <a:xfrm>
              <a:off x="4582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312"/>
            <p:cNvSpPr>
              <a:spLocks noChangeShapeType="1"/>
            </p:cNvSpPr>
            <p:nvPr/>
          </p:nvSpPr>
          <p:spPr bwMode="auto">
            <a:xfrm>
              <a:off x="4649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313"/>
            <p:cNvSpPr>
              <a:spLocks noChangeShapeType="1"/>
            </p:cNvSpPr>
            <p:nvPr/>
          </p:nvSpPr>
          <p:spPr bwMode="auto">
            <a:xfrm>
              <a:off x="4733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314"/>
            <p:cNvSpPr>
              <a:spLocks noChangeShapeType="1"/>
            </p:cNvSpPr>
            <p:nvPr/>
          </p:nvSpPr>
          <p:spPr bwMode="auto">
            <a:xfrm>
              <a:off x="4800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315"/>
            <p:cNvSpPr>
              <a:spLocks noChangeShapeType="1"/>
            </p:cNvSpPr>
            <p:nvPr/>
          </p:nvSpPr>
          <p:spPr bwMode="auto">
            <a:xfrm>
              <a:off x="4883" y="1185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316"/>
            <p:cNvSpPr>
              <a:spLocks noChangeShapeType="1"/>
            </p:cNvSpPr>
            <p:nvPr/>
          </p:nvSpPr>
          <p:spPr bwMode="auto">
            <a:xfrm>
              <a:off x="4951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317"/>
            <p:cNvSpPr>
              <a:spLocks noChangeShapeType="1"/>
            </p:cNvSpPr>
            <p:nvPr/>
          </p:nvSpPr>
          <p:spPr bwMode="auto">
            <a:xfrm>
              <a:off x="5034" y="1185"/>
              <a:ext cx="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Line 318"/>
            <p:cNvSpPr>
              <a:spLocks noChangeShapeType="1"/>
            </p:cNvSpPr>
            <p:nvPr/>
          </p:nvSpPr>
          <p:spPr bwMode="auto">
            <a:xfrm>
              <a:off x="5101" y="1185"/>
              <a:ext cx="0" cy="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5" name="Group 319"/>
            <p:cNvGrpSpPr>
              <a:grpSpLocks/>
            </p:cNvGrpSpPr>
            <p:nvPr/>
          </p:nvGrpSpPr>
          <p:grpSpPr bwMode="auto">
            <a:xfrm>
              <a:off x="3861" y="950"/>
              <a:ext cx="151" cy="319"/>
              <a:chOff x="192" y="768"/>
              <a:chExt cx="432" cy="912"/>
            </a:xfrm>
          </p:grpSpPr>
          <p:sp>
            <p:nvSpPr>
              <p:cNvPr id="395" name="Rectangle 320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6" name="Line 321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Line 322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Line 323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Line 324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Line 325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Line 326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Line 327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Line 328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04" name="Group 329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405" name="Group 330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14" name="Line 33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5" name="Line 3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" name="Line 33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06" name="Group 335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410" name="Line 33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" name="Line 3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" name="Line 338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7" name="Line 340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8" name="Line 341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9" name="Line 342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6" name="Group 343"/>
            <p:cNvGrpSpPr>
              <a:grpSpLocks/>
            </p:cNvGrpSpPr>
            <p:nvPr/>
          </p:nvGrpSpPr>
          <p:grpSpPr bwMode="auto">
            <a:xfrm>
              <a:off x="4012" y="950"/>
              <a:ext cx="151" cy="319"/>
              <a:chOff x="192" y="768"/>
              <a:chExt cx="432" cy="912"/>
            </a:xfrm>
          </p:grpSpPr>
          <p:sp>
            <p:nvSpPr>
              <p:cNvPr id="372" name="Rectangle 344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" name="Line 345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346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Line 347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348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349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350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351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352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1" name="Group 353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82" name="Group 354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91" name="Line 35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2" name="Line 3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3" name="Line 357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4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3" name="Group 359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87" name="Line 360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8" name="Line 3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" name="Line 36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84" name="Line 364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5" name="Line 365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6" name="Line 366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367"/>
            <p:cNvGrpSpPr>
              <a:grpSpLocks/>
            </p:cNvGrpSpPr>
            <p:nvPr/>
          </p:nvGrpSpPr>
          <p:grpSpPr bwMode="auto">
            <a:xfrm>
              <a:off x="4163" y="950"/>
              <a:ext cx="151" cy="319"/>
              <a:chOff x="192" y="768"/>
              <a:chExt cx="432" cy="912"/>
            </a:xfrm>
          </p:grpSpPr>
          <p:sp>
            <p:nvSpPr>
              <p:cNvPr id="349" name="Rectangle 368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0" name="Line 369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370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371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372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373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374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Line 375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Line 376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58" name="Group 377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59" name="Group 378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68" name="Line 379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" name="Line 38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1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60" name="Group 383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64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5" name="Line 3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6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7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61" name="Line 388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2" name="Line 389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3" name="Line 390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8" name="Group 391"/>
            <p:cNvGrpSpPr>
              <a:grpSpLocks/>
            </p:cNvGrpSpPr>
            <p:nvPr/>
          </p:nvGrpSpPr>
          <p:grpSpPr bwMode="auto">
            <a:xfrm>
              <a:off x="4314" y="950"/>
              <a:ext cx="150" cy="319"/>
              <a:chOff x="192" y="768"/>
              <a:chExt cx="432" cy="912"/>
            </a:xfrm>
          </p:grpSpPr>
          <p:sp>
            <p:nvSpPr>
              <p:cNvPr id="326" name="Rectangle 392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" name="Line 393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394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395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396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397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398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399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Line 400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5" name="Group 401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36" name="Group 402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45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6" name="Line 4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7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37" name="Group 407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41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2" name="Line 4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4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8" name="Line 412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9" name="Line 413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0" name="Line 414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9" name="Group 415"/>
            <p:cNvGrpSpPr>
              <a:grpSpLocks/>
            </p:cNvGrpSpPr>
            <p:nvPr/>
          </p:nvGrpSpPr>
          <p:grpSpPr bwMode="auto">
            <a:xfrm>
              <a:off x="4464" y="950"/>
              <a:ext cx="151" cy="319"/>
              <a:chOff x="192" y="768"/>
              <a:chExt cx="432" cy="912"/>
            </a:xfrm>
          </p:grpSpPr>
          <p:sp>
            <p:nvSpPr>
              <p:cNvPr id="303" name="Rectangle 416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4" name="Line 417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418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419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Line 420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421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422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Line 423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424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2" name="Group 425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313" name="Group 426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22" name="Line 427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" name="Line 4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" name="Line 429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4" name="Group 431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318" name="Line 43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9" name="Line 4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15" name="Line 436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6" name="Line 437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" name="Line 438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0" name="Group 439"/>
            <p:cNvGrpSpPr>
              <a:grpSpLocks/>
            </p:cNvGrpSpPr>
            <p:nvPr/>
          </p:nvGrpSpPr>
          <p:grpSpPr bwMode="auto">
            <a:xfrm>
              <a:off x="4615" y="950"/>
              <a:ext cx="151" cy="319"/>
              <a:chOff x="192" y="768"/>
              <a:chExt cx="432" cy="912"/>
            </a:xfrm>
          </p:grpSpPr>
          <p:sp>
            <p:nvSpPr>
              <p:cNvPr id="280" name="Rectangle 440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1" name="Line 441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442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443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444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Line 445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446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Line 447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448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9" name="Group 449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90" name="Group 450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99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0" name="Line 45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1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2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1" name="Group 455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95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Line 45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7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8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92" name="Line 460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461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462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1" name="Group 463"/>
            <p:cNvGrpSpPr>
              <a:grpSpLocks/>
            </p:cNvGrpSpPr>
            <p:nvPr/>
          </p:nvGrpSpPr>
          <p:grpSpPr bwMode="auto">
            <a:xfrm>
              <a:off x="4766" y="950"/>
              <a:ext cx="151" cy="319"/>
              <a:chOff x="192" y="768"/>
              <a:chExt cx="432" cy="912"/>
            </a:xfrm>
          </p:grpSpPr>
          <p:sp>
            <p:nvSpPr>
              <p:cNvPr id="257" name="Rectangle 464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8" name="Line 465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466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467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468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469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470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471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472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66" name="Group 473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67" name="Group 474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76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7" name="Line 4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8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9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8" name="Group 479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72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3" name="Line 48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4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75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9" name="Line 484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485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" name="Line 486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2" name="Group 487"/>
            <p:cNvGrpSpPr>
              <a:grpSpLocks/>
            </p:cNvGrpSpPr>
            <p:nvPr/>
          </p:nvGrpSpPr>
          <p:grpSpPr bwMode="auto">
            <a:xfrm>
              <a:off x="4917" y="950"/>
              <a:ext cx="151" cy="319"/>
              <a:chOff x="192" y="768"/>
              <a:chExt cx="432" cy="912"/>
            </a:xfrm>
          </p:grpSpPr>
          <p:sp>
            <p:nvSpPr>
              <p:cNvPr id="234" name="Rectangle 488"/>
              <p:cNvSpPr>
                <a:spLocks noChangeArrowheads="1"/>
              </p:cNvSpPr>
              <p:nvPr/>
            </p:nvSpPr>
            <p:spPr bwMode="auto">
              <a:xfrm>
                <a:off x="480" y="1200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" name="Line 489"/>
              <p:cNvSpPr>
                <a:spLocks noChangeShapeType="1"/>
              </p:cNvSpPr>
              <p:nvPr/>
            </p:nvSpPr>
            <p:spPr bwMode="auto">
              <a:xfrm>
                <a:off x="528" y="1152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Line 490"/>
              <p:cNvSpPr>
                <a:spLocks noChangeShapeType="1"/>
              </p:cNvSpPr>
              <p:nvPr/>
            </p:nvSpPr>
            <p:spPr bwMode="auto">
              <a:xfrm>
                <a:off x="528" y="1248"/>
                <a:ext cx="0" cy="9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7" name="Line 491"/>
              <p:cNvSpPr>
                <a:spLocks noChangeShapeType="1"/>
              </p:cNvSpPr>
              <p:nvPr/>
            </p:nvSpPr>
            <p:spPr bwMode="auto">
              <a:xfrm>
                <a:off x="528" y="1344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8" name="Line 492"/>
              <p:cNvSpPr>
                <a:spLocks noChangeShapeType="1"/>
              </p:cNvSpPr>
              <p:nvPr/>
            </p:nvSpPr>
            <p:spPr bwMode="auto">
              <a:xfrm>
                <a:off x="432" y="1488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9" name="Line 493"/>
              <p:cNvSpPr>
                <a:spLocks noChangeShapeType="1"/>
              </p:cNvSpPr>
              <p:nvPr/>
            </p:nvSpPr>
            <p:spPr bwMode="auto">
              <a:xfrm>
                <a:off x="432" y="1536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" name="Line 494"/>
              <p:cNvSpPr>
                <a:spLocks noChangeShapeType="1"/>
              </p:cNvSpPr>
              <p:nvPr/>
            </p:nvSpPr>
            <p:spPr bwMode="auto">
              <a:xfrm>
                <a:off x="528" y="1536"/>
                <a:ext cx="0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495"/>
              <p:cNvSpPr>
                <a:spLocks noChangeShapeType="1"/>
              </p:cNvSpPr>
              <p:nvPr/>
            </p:nvSpPr>
            <p:spPr bwMode="auto">
              <a:xfrm>
                <a:off x="576" y="129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Line 496"/>
              <p:cNvSpPr>
                <a:spLocks noChangeShapeType="1"/>
              </p:cNvSpPr>
              <p:nvPr/>
            </p:nvSpPr>
            <p:spPr bwMode="auto">
              <a:xfrm flipV="1">
                <a:off x="624" y="816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3" name="Group 497"/>
              <p:cNvGrpSpPr>
                <a:grpSpLocks/>
              </p:cNvGrpSpPr>
              <p:nvPr/>
            </p:nvGrpSpPr>
            <p:grpSpPr bwMode="auto">
              <a:xfrm>
                <a:off x="192" y="768"/>
                <a:ext cx="432" cy="96"/>
                <a:chOff x="912" y="1440"/>
                <a:chExt cx="432" cy="96"/>
              </a:xfrm>
            </p:grpSpPr>
            <p:grpSp>
              <p:nvGrpSpPr>
                <p:cNvPr id="244" name="Group 498"/>
                <p:cNvGrpSpPr>
                  <a:grpSpLocks/>
                </p:cNvGrpSpPr>
                <p:nvPr/>
              </p:nvGrpSpPr>
              <p:grpSpPr bwMode="auto">
                <a:xfrm>
                  <a:off x="960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53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Line 5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5" name="Group 503"/>
                <p:cNvGrpSpPr>
                  <a:grpSpLocks/>
                </p:cNvGrpSpPr>
                <p:nvPr/>
              </p:nvGrpSpPr>
              <p:grpSpPr bwMode="auto">
                <a:xfrm>
                  <a:off x="1152" y="1440"/>
                  <a:ext cx="146" cy="96"/>
                  <a:chOff x="1008" y="1440"/>
                  <a:chExt cx="146" cy="96"/>
                </a:xfrm>
              </p:grpSpPr>
              <p:sp>
                <p:nvSpPr>
                  <p:cNvPr id="249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0" cy="96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Line 50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08" y="1488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1008" y="1440"/>
                    <a:ext cx="96" cy="48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2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1464"/>
                    <a:ext cx="47" cy="47"/>
                  </a:xfrm>
                  <a:prstGeom prst="ellipse">
                    <a:avLst/>
                  </a:prstGeom>
                  <a:solidFill>
                    <a:schemeClr val="bg1"/>
                  </a:solidFill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6" name="Line 508"/>
                <p:cNvSpPr>
                  <a:spLocks noChangeShapeType="1"/>
                </p:cNvSpPr>
                <p:nvPr/>
              </p:nvSpPr>
              <p:spPr bwMode="auto">
                <a:xfrm flipH="1">
                  <a:off x="1104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7" name="Line 509"/>
                <p:cNvSpPr>
                  <a:spLocks noChangeShapeType="1"/>
                </p:cNvSpPr>
                <p:nvPr/>
              </p:nvSpPr>
              <p:spPr bwMode="auto">
                <a:xfrm>
                  <a:off x="1296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8" name="Line 510"/>
                <p:cNvSpPr>
                  <a:spLocks noChangeShapeType="1"/>
                </p:cNvSpPr>
                <p:nvPr/>
              </p:nvSpPr>
              <p:spPr bwMode="auto">
                <a:xfrm flipH="1">
                  <a:off x="912" y="1488"/>
                  <a:ext cx="48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" name="Group 511"/>
            <p:cNvGrpSpPr>
              <a:grpSpLocks/>
            </p:cNvGrpSpPr>
            <p:nvPr/>
          </p:nvGrpSpPr>
          <p:grpSpPr bwMode="auto">
            <a:xfrm>
              <a:off x="3794" y="1151"/>
              <a:ext cx="151" cy="285"/>
              <a:chOff x="288" y="2016"/>
              <a:chExt cx="432" cy="816"/>
            </a:xfrm>
          </p:grpSpPr>
          <p:sp>
            <p:nvSpPr>
              <p:cNvPr id="225" name="Rectangle 512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" name="Line 513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" name="Line 514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" name="Line 515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" name="Line 516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517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518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519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520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4" name="Group 522"/>
            <p:cNvGrpSpPr>
              <a:grpSpLocks/>
            </p:cNvGrpSpPr>
            <p:nvPr/>
          </p:nvGrpSpPr>
          <p:grpSpPr bwMode="auto">
            <a:xfrm>
              <a:off x="3945" y="1151"/>
              <a:ext cx="151" cy="285"/>
              <a:chOff x="288" y="2016"/>
              <a:chExt cx="432" cy="816"/>
            </a:xfrm>
          </p:grpSpPr>
          <p:sp>
            <p:nvSpPr>
              <p:cNvPr id="216" name="Rectangle 52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7" name="Line 52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" name="Line 52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" name="Line 52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" name="Line 52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" name="Line 52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52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53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" name="Line 53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5" name="Group 532"/>
            <p:cNvGrpSpPr>
              <a:grpSpLocks/>
            </p:cNvGrpSpPr>
            <p:nvPr/>
          </p:nvGrpSpPr>
          <p:grpSpPr bwMode="auto">
            <a:xfrm>
              <a:off x="4096" y="1151"/>
              <a:ext cx="151" cy="285"/>
              <a:chOff x="288" y="2016"/>
              <a:chExt cx="432" cy="816"/>
            </a:xfrm>
          </p:grpSpPr>
          <p:sp>
            <p:nvSpPr>
              <p:cNvPr id="207" name="Rectangle 53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" name="Line 53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" name="Line 53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" name="Line 53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" name="Line 53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" name="Line 53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3" name="Line 53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4" name="Line 54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" name="Line 54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6" name="Group 542"/>
            <p:cNvGrpSpPr>
              <a:grpSpLocks/>
            </p:cNvGrpSpPr>
            <p:nvPr/>
          </p:nvGrpSpPr>
          <p:grpSpPr bwMode="auto">
            <a:xfrm>
              <a:off x="4247" y="1151"/>
              <a:ext cx="150" cy="285"/>
              <a:chOff x="288" y="2016"/>
              <a:chExt cx="432" cy="816"/>
            </a:xfrm>
          </p:grpSpPr>
          <p:sp>
            <p:nvSpPr>
              <p:cNvPr id="198" name="Rectangle 54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Line 54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" name="Line 54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1" name="Line 54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2" name="Line 54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3" name="Line 54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" name="Line 54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" name="Line 55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" name="Line 55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7" name="Group 552"/>
            <p:cNvGrpSpPr>
              <a:grpSpLocks/>
            </p:cNvGrpSpPr>
            <p:nvPr/>
          </p:nvGrpSpPr>
          <p:grpSpPr bwMode="auto">
            <a:xfrm>
              <a:off x="4397" y="1151"/>
              <a:ext cx="151" cy="285"/>
              <a:chOff x="288" y="2016"/>
              <a:chExt cx="432" cy="816"/>
            </a:xfrm>
          </p:grpSpPr>
          <p:sp>
            <p:nvSpPr>
              <p:cNvPr id="189" name="Rectangle 55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Line 55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1" name="Line 55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2" name="Line 55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" name="Line 55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" name="Line 55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" name="Line 55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6" name="Line 56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" name="Line 56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8" name="Group 562"/>
            <p:cNvGrpSpPr>
              <a:grpSpLocks/>
            </p:cNvGrpSpPr>
            <p:nvPr/>
          </p:nvGrpSpPr>
          <p:grpSpPr bwMode="auto">
            <a:xfrm>
              <a:off x="4548" y="1151"/>
              <a:ext cx="151" cy="285"/>
              <a:chOff x="288" y="2016"/>
              <a:chExt cx="432" cy="816"/>
            </a:xfrm>
          </p:grpSpPr>
          <p:sp>
            <p:nvSpPr>
              <p:cNvPr id="180" name="Rectangle 56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" name="Line 56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2" name="Line 56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3" name="Line 56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" name="Line 56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" name="Line 56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6" name="Line 56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7" name="Line 57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8" name="Line 57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9" name="Group 572"/>
            <p:cNvGrpSpPr>
              <a:grpSpLocks/>
            </p:cNvGrpSpPr>
            <p:nvPr/>
          </p:nvGrpSpPr>
          <p:grpSpPr bwMode="auto">
            <a:xfrm>
              <a:off x="4699" y="1151"/>
              <a:ext cx="151" cy="285"/>
              <a:chOff x="288" y="2016"/>
              <a:chExt cx="432" cy="816"/>
            </a:xfrm>
          </p:grpSpPr>
          <p:sp>
            <p:nvSpPr>
              <p:cNvPr id="171" name="Rectangle 57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2" name="Line 57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3" name="Line 57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" name="Line 57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5" name="Line 57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6" name="Line 57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" name="Line 57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8" name="Line 58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" name="Line 58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0" name="Group 582"/>
            <p:cNvGrpSpPr>
              <a:grpSpLocks/>
            </p:cNvGrpSpPr>
            <p:nvPr/>
          </p:nvGrpSpPr>
          <p:grpSpPr bwMode="auto">
            <a:xfrm>
              <a:off x="4850" y="1151"/>
              <a:ext cx="151" cy="285"/>
              <a:chOff x="288" y="2016"/>
              <a:chExt cx="432" cy="816"/>
            </a:xfrm>
          </p:grpSpPr>
          <p:sp>
            <p:nvSpPr>
              <p:cNvPr id="162" name="Rectangle 58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" name="Line 58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" name="Line 58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5" name="Line 58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6" name="Line 58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7" name="Line 58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8" name="Line 58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9" name="Line 59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0" name="Line 59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1" name="Group 592"/>
            <p:cNvGrpSpPr>
              <a:grpSpLocks/>
            </p:cNvGrpSpPr>
            <p:nvPr/>
          </p:nvGrpSpPr>
          <p:grpSpPr bwMode="auto">
            <a:xfrm>
              <a:off x="5001" y="1151"/>
              <a:ext cx="151" cy="285"/>
              <a:chOff x="288" y="2016"/>
              <a:chExt cx="432" cy="816"/>
            </a:xfrm>
          </p:grpSpPr>
          <p:sp>
            <p:nvSpPr>
              <p:cNvPr id="153" name="Rectangle 593"/>
              <p:cNvSpPr>
                <a:spLocks noChangeArrowheads="1"/>
              </p:cNvSpPr>
              <p:nvPr/>
            </p:nvSpPr>
            <p:spPr bwMode="auto">
              <a:xfrm>
                <a:off x="528" y="2256"/>
                <a:ext cx="14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" name="Line 594"/>
              <p:cNvSpPr>
                <a:spLocks noChangeShapeType="1"/>
              </p:cNvSpPr>
              <p:nvPr/>
            </p:nvSpPr>
            <p:spPr bwMode="auto">
              <a:xfrm>
                <a:off x="384" y="2016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Line 595"/>
              <p:cNvSpPr>
                <a:spLocks noChangeShapeType="1"/>
              </p:cNvSpPr>
              <p:nvPr/>
            </p:nvSpPr>
            <p:spPr bwMode="auto">
              <a:xfrm>
                <a:off x="288" y="2160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" name="Line 596"/>
              <p:cNvSpPr>
                <a:spLocks noChangeShapeType="1"/>
              </p:cNvSpPr>
              <p:nvPr/>
            </p:nvSpPr>
            <p:spPr bwMode="auto">
              <a:xfrm>
                <a:off x="288" y="2208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Line 597"/>
              <p:cNvSpPr>
                <a:spLocks noChangeShapeType="1"/>
              </p:cNvSpPr>
              <p:nvPr/>
            </p:nvSpPr>
            <p:spPr bwMode="auto">
              <a:xfrm>
                <a:off x="384" y="2208"/>
                <a:ext cx="0" cy="144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" name="Line 598"/>
              <p:cNvSpPr>
                <a:spLocks noChangeShapeType="1"/>
              </p:cNvSpPr>
              <p:nvPr/>
            </p:nvSpPr>
            <p:spPr bwMode="auto">
              <a:xfrm>
                <a:off x="384" y="2112"/>
                <a:ext cx="19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9" name="Line 599"/>
              <p:cNvSpPr>
                <a:spLocks noChangeShapeType="1"/>
              </p:cNvSpPr>
              <p:nvPr/>
            </p:nvSpPr>
            <p:spPr bwMode="auto">
              <a:xfrm>
                <a:off x="576" y="211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" name="Line 600"/>
              <p:cNvSpPr>
                <a:spLocks noChangeShapeType="1"/>
              </p:cNvSpPr>
              <p:nvPr/>
            </p:nvSpPr>
            <p:spPr bwMode="auto">
              <a:xfrm>
                <a:off x="624" y="2352"/>
                <a:ext cx="96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1" name="Line 601"/>
              <p:cNvSpPr>
                <a:spLocks noChangeShapeType="1"/>
              </p:cNvSpPr>
              <p:nvPr/>
            </p:nvSpPr>
            <p:spPr bwMode="auto">
              <a:xfrm>
                <a:off x="720" y="2352"/>
                <a:ext cx="0" cy="48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2" name="Freeform 606"/>
            <p:cNvSpPr>
              <a:spLocks/>
            </p:cNvSpPr>
            <p:nvPr/>
          </p:nvSpPr>
          <p:spPr bwMode="auto">
            <a:xfrm>
              <a:off x="3676" y="901"/>
              <a:ext cx="1425" cy="66"/>
            </a:xfrm>
            <a:custGeom>
              <a:avLst/>
              <a:gdLst>
                <a:gd name="T0" fmla="*/ 0 w 4082"/>
                <a:gd name="T1" fmla="*/ 0 h 190"/>
                <a:gd name="T2" fmla="*/ 0 w 4082"/>
                <a:gd name="T3" fmla="*/ 0 h 190"/>
                <a:gd name="T4" fmla="*/ 0 w 4082"/>
                <a:gd name="T5" fmla="*/ 0 h 190"/>
                <a:gd name="T6" fmla="*/ 0 w 4082"/>
                <a:gd name="T7" fmla="*/ 0 h 190"/>
                <a:gd name="T8" fmla="*/ 0 w 4082"/>
                <a:gd name="T9" fmla="*/ 0 h 190"/>
                <a:gd name="T10" fmla="*/ 0 w 4082"/>
                <a:gd name="T11" fmla="*/ 0 h 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82"/>
                <a:gd name="T19" fmla="*/ 0 h 190"/>
                <a:gd name="T20" fmla="*/ 4082 w 4082"/>
                <a:gd name="T21" fmla="*/ 190 h 1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82" h="190">
                  <a:moveTo>
                    <a:pt x="3988" y="190"/>
                  </a:moveTo>
                  <a:lnTo>
                    <a:pt x="4082" y="190"/>
                  </a:lnTo>
                  <a:lnTo>
                    <a:pt x="4082" y="0"/>
                  </a:lnTo>
                  <a:lnTo>
                    <a:pt x="0" y="0"/>
                  </a:lnTo>
                  <a:lnTo>
                    <a:pt x="1" y="190"/>
                  </a:lnTo>
                  <a:lnTo>
                    <a:pt x="100" y="190"/>
                  </a:ln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" name="Freeform 596"/>
          <p:cNvSpPr>
            <a:spLocks/>
          </p:cNvSpPr>
          <p:nvPr/>
        </p:nvSpPr>
        <p:spPr bwMode="auto">
          <a:xfrm>
            <a:off x="492125" y="1255713"/>
            <a:ext cx="3251200" cy="811212"/>
          </a:xfrm>
          <a:custGeom>
            <a:avLst/>
            <a:gdLst>
              <a:gd name="T0" fmla="*/ 0 w 3251200"/>
              <a:gd name="T1" fmla="*/ 1150 h 811316"/>
              <a:gd name="T2" fmla="*/ 654050 w 3251200"/>
              <a:gd name="T3" fmla="*/ 64586 h 811316"/>
              <a:gd name="T4" fmla="*/ 923925 w 3251200"/>
              <a:gd name="T5" fmla="*/ 809943 h 811316"/>
              <a:gd name="T6" fmla="*/ 1689100 w 3251200"/>
              <a:gd name="T7" fmla="*/ 181941 h 811316"/>
              <a:gd name="T8" fmla="*/ 3251200 w 3251200"/>
              <a:gd name="T9" fmla="*/ 26526 h 811316"/>
              <a:gd name="T10" fmla="*/ 3251200 w 3251200"/>
              <a:gd name="T11" fmla="*/ 26526 h 811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51200" h="811316">
                <a:moveTo>
                  <a:pt x="0" y="1150"/>
                </a:moveTo>
                <a:cubicBezTo>
                  <a:pt x="652462" y="-5729"/>
                  <a:pt x="592138" y="18612"/>
                  <a:pt x="654050" y="64650"/>
                </a:cubicBezTo>
                <a:cubicBezTo>
                  <a:pt x="715962" y="110688"/>
                  <a:pt x="751417" y="791196"/>
                  <a:pt x="923925" y="810775"/>
                </a:cubicBezTo>
                <a:cubicBezTo>
                  <a:pt x="1096433" y="830354"/>
                  <a:pt x="1301221" y="312829"/>
                  <a:pt x="1689100" y="182125"/>
                </a:cubicBezTo>
                <a:cubicBezTo>
                  <a:pt x="2076979" y="51421"/>
                  <a:pt x="2990850" y="52479"/>
                  <a:pt x="3251200" y="2655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5" name="Oval 597"/>
          <p:cNvSpPr>
            <a:spLocks noChangeArrowheads="1"/>
          </p:cNvSpPr>
          <p:nvPr/>
        </p:nvSpPr>
        <p:spPr bwMode="auto">
          <a:xfrm>
            <a:off x="461963" y="12176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596" name="Oval 598"/>
          <p:cNvSpPr>
            <a:spLocks noChangeArrowheads="1"/>
          </p:cNvSpPr>
          <p:nvPr/>
        </p:nvSpPr>
        <p:spPr bwMode="auto">
          <a:xfrm>
            <a:off x="649288" y="12176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597" name="Oval 599"/>
          <p:cNvSpPr>
            <a:spLocks noChangeArrowheads="1"/>
          </p:cNvSpPr>
          <p:nvPr/>
        </p:nvSpPr>
        <p:spPr bwMode="auto">
          <a:xfrm>
            <a:off x="836613" y="12176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598" name="Oval 600"/>
          <p:cNvSpPr>
            <a:spLocks noChangeArrowheads="1"/>
          </p:cNvSpPr>
          <p:nvPr/>
        </p:nvSpPr>
        <p:spPr bwMode="auto">
          <a:xfrm>
            <a:off x="1023938" y="12430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599" name="Oval 601"/>
          <p:cNvSpPr>
            <a:spLocks noChangeArrowheads="1"/>
          </p:cNvSpPr>
          <p:nvPr/>
        </p:nvSpPr>
        <p:spPr bwMode="auto">
          <a:xfrm>
            <a:off x="1211263" y="16748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0" name="Oval 602"/>
          <p:cNvSpPr>
            <a:spLocks noChangeArrowheads="1"/>
          </p:cNvSpPr>
          <p:nvPr/>
        </p:nvSpPr>
        <p:spPr bwMode="auto">
          <a:xfrm>
            <a:off x="1398588" y="20177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1" name="Oval 603"/>
          <p:cNvSpPr>
            <a:spLocks noChangeArrowheads="1"/>
          </p:cNvSpPr>
          <p:nvPr/>
        </p:nvSpPr>
        <p:spPr bwMode="auto">
          <a:xfrm>
            <a:off x="1585913" y="18843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2" name="Oval 604"/>
          <p:cNvSpPr>
            <a:spLocks noChangeArrowheads="1"/>
          </p:cNvSpPr>
          <p:nvPr/>
        </p:nvSpPr>
        <p:spPr bwMode="auto">
          <a:xfrm>
            <a:off x="1773238" y="167798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3" name="Oval 605"/>
          <p:cNvSpPr>
            <a:spLocks noChangeArrowheads="1"/>
          </p:cNvSpPr>
          <p:nvPr/>
        </p:nvSpPr>
        <p:spPr bwMode="auto">
          <a:xfrm>
            <a:off x="1960563" y="15033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4" name="Oval 606"/>
          <p:cNvSpPr>
            <a:spLocks noChangeArrowheads="1"/>
          </p:cNvSpPr>
          <p:nvPr/>
        </p:nvSpPr>
        <p:spPr bwMode="auto">
          <a:xfrm>
            <a:off x="2147888" y="14017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5" name="Oval 607"/>
          <p:cNvSpPr>
            <a:spLocks noChangeArrowheads="1"/>
          </p:cNvSpPr>
          <p:nvPr/>
        </p:nvSpPr>
        <p:spPr bwMode="auto">
          <a:xfrm>
            <a:off x="2335213" y="13509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6" name="Oval 608"/>
          <p:cNvSpPr>
            <a:spLocks noChangeArrowheads="1"/>
          </p:cNvSpPr>
          <p:nvPr/>
        </p:nvSpPr>
        <p:spPr bwMode="auto">
          <a:xfrm>
            <a:off x="2522538" y="131603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7" name="Oval 609"/>
          <p:cNvSpPr>
            <a:spLocks noChangeArrowheads="1"/>
          </p:cNvSpPr>
          <p:nvPr/>
        </p:nvSpPr>
        <p:spPr bwMode="auto">
          <a:xfrm>
            <a:off x="2709863" y="130333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8" name="Oval 610"/>
          <p:cNvSpPr>
            <a:spLocks noChangeArrowheads="1"/>
          </p:cNvSpPr>
          <p:nvPr/>
        </p:nvSpPr>
        <p:spPr bwMode="auto">
          <a:xfrm>
            <a:off x="2897188" y="12811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09" name="Oval 611"/>
          <p:cNvSpPr>
            <a:spLocks noChangeArrowheads="1"/>
          </p:cNvSpPr>
          <p:nvPr/>
        </p:nvSpPr>
        <p:spPr bwMode="auto">
          <a:xfrm>
            <a:off x="3084513" y="127158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10" name="Oval 612"/>
          <p:cNvSpPr>
            <a:spLocks noChangeArrowheads="1"/>
          </p:cNvSpPr>
          <p:nvPr/>
        </p:nvSpPr>
        <p:spPr bwMode="auto">
          <a:xfrm>
            <a:off x="3271838" y="12620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11" name="Oval 613"/>
          <p:cNvSpPr>
            <a:spLocks noChangeArrowheads="1"/>
          </p:cNvSpPr>
          <p:nvPr/>
        </p:nvSpPr>
        <p:spPr bwMode="auto">
          <a:xfrm>
            <a:off x="3459163" y="125571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12" name="Oval 614"/>
          <p:cNvSpPr>
            <a:spLocks noChangeArrowheads="1"/>
          </p:cNvSpPr>
          <p:nvPr/>
        </p:nvSpPr>
        <p:spPr bwMode="auto">
          <a:xfrm>
            <a:off x="3646488" y="1249363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cxnSp>
        <p:nvCxnSpPr>
          <p:cNvPr id="613" name="Straight Connector 616"/>
          <p:cNvCxnSpPr>
            <a:cxnSpLocks noChangeShapeType="1"/>
          </p:cNvCxnSpPr>
          <p:nvPr/>
        </p:nvCxnSpPr>
        <p:spPr bwMode="auto">
          <a:xfrm flipH="1">
            <a:off x="1243013" y="1268413"/>
            <a:ext cx="1111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4" name="Straight Connector 618"/>
          <p:cNvCxnSpPr>
            <a:cxnSpLocks noChangeShapeType="1"/>
          </p:cNvCxnSpPr>
          <p:nvPr/>
        </p:nvCxnSpPr>
        <p:spPr bwMode="auto">
          <a:xfrm flipH="1">
            <a:off x="1427163" y="1268413"/>
            <a:ext cx="1111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5" name="Straight Arrow Connector 622"/>
          <p:cNvCxnSpPr>
            <a:cxnSpLocks noChangeShapeType="1"/>
          </p:cNvCxnSpPr>
          <p:nvPr/>
        </p:nvCxnSpPr>
        <p:spPr bwMode="auto">
          <a:xfrm>
            <a:off x="900113" y="2420938"/>
            <a:ext cx="3476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6" name="Straight Arrow Connector 623"/>
          <p:cNvCxnSpPr>
            <a:cxnSpLocks noChangeShapeType="1"/>
          </p:cNvCxnSpPr>
          <p:nvPr/>
        </p:nvCxnSpPr>
        <p:spPr bwMode="auto">
          <a:xfrm flipH="1">
            <a:off x="1431925" y="2420938"/>
            <a:ext cx="3603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17" name="TextBox 625"/>
          <p:cNvSpPr txBox="1">
            <a:spLocks noChangeArrowheads="1"/>
          </p:cNvSpPr>
          <p:nvPr/>
        </p:nvSpPr>
        <p:spPr bwMode="auto">
          <a:xfrm>
            <a:off x="1116013" y="2420938"/>
            <a:ext cx="493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i="1">
                <a:latin typeface="Symbol" charset="0"/>
                <a:cs typeface="Symbol" charset="0"/>
              </a:rPr>
              <a:t>d</a:t>
            </a:r>
            <a:r>
              <a:rPr lang="en-US" sz="1800" i="1"/>
              <a:t>t</a:t>
            </a:r>
            <a:r>
              <a:rPr lang="en-US" sz="1800" i="1" baseline="-25000"/>
              <a:t>s</a:t>
            </a:r>
          </a:p>
        </p:txBody>
      </p:sp>
      <p:sp>
        <p:nvSpPr>
          <p:cNvPr id="618" name="Bent Arrow 617"/>
          <p:cNvSpPr/>
          <p:nvPr/>
        </p:nvSpPr>
        <p:spPr bwMode="auto">
          <a:xfrm rot="5400000">
            <a:off x="3743325" y="1520826"/>
            <a:ext cx="936625" cy="863600"/>
          </a:xfrm>
          <a:prstGeom prst="ben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619" name="Bent Arrow 618"/>
          <p:cNvSpPr/>
          <p:nvPr/>
        </p:nvSpPr>
        <p:spPr bwMode="auto">
          <a:xfrm rot="10800000" flipH="1">
            <a:off x="4284663" y="4292600"/>
            <a:ext cx="935037" cy="865188"/>
          </a:xfrm>
          <a:prstGeom prst="bentArrow">
            <a:avLst/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latin typeface="Times" charset="0"/>
            </a:endParaRPr>
          </a:p>
        </p:txBody>
      </p:sp>
      <p:sp>
        <p:nvSpPr>
          <p:cNvPr id="620" name="Oval 629"/>
          <p:cNvSpPr>
            <a:spLocks noChangeArrowheads="1"/>
          </p:cNvSpPr>
          <p:nvPr/>
        </p:nvSpPr>
        <p:spPr bwMode="auto">
          <a:xfrm>
            <a:off x="5621338" y="45434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1" name="Oval 630"/>
          <p:cNvSpPr>
            <a:spLocks noChangeArrowheads="1"/>
          </p:cNvSpPr>
          <p:nvPr/>
        </p:nvSpPr>
        <p:spPr bwMode="auto">
          <a:xfrm>
            <a:off x="5808663" y="45434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2" name="Oval 631"/>
          <p:cNvSpPr>
            <a:spLocks noChangeArrowheads="1"/>
          </p:cNvSpPr>
          <p:nvPr/>
        </p:nvSpPr>
        <p:spPr bwMode="auto">
          <a:xfrm>
            <a:off x="5995988" y="45434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3" name="Oval 632"/>
          <p:cNvSpPr>
            <a:spLocks noChangeArrowheads="1"/>
          </p:cNvSpPr>
          <p:nvPr/>
        </p:nvSpPr>
        <p:spPr bwMode="auto">
          <a:xfrm>
            <a:off x="6183313" y="45688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4" name="Oval 633"/>
          <p:cNvSpPr>
            <a:spLocks noChangeArrowheads="1"/>
          </p:cNvSpPr>
          <p:nvPr/>
        </p:nvSpPr>
        <p:spPr bwMode="auto">
          <a:xfrm>
            <a:off x="6370638" y="50006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5" name="Oval 634"/>
          <p:cNvSpPr>
            <a:spLocks noChangeArrowheads="1"/>
          </p:cNvSpPr>
          <p:nvPr/>
        </p:nvSpPr>
        <p:spPr bwMode="auto">
          <a:xfrm>
            <a:off x="6557963" y="53435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6" name="Oval 635"/>
          <p:cNvSpPr>
            <a:spLocks noChangeArrowheads="1"/>
          </p:cNvSpPr>
          <p:nvPr/>
        </p:nvSpPr>
        <p:spPr bwMode="auto">
          <a:xfrm>
            <a:off x="6745288" y="52101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7" name="Oval 636"/>
          <p:cNvSpPr>
            <a:spLocks noChangeArrowheads="1"/>
          </p:cNvSpPr>
          <p:nvPr/>
        </p:nvSpPr>
        <p:spPr bwMode="auto">
          <a:xfrm>
            <a:off x="6932613" y="500380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8" name="Oval 637"/>
          <p:cNvSpPr>
            <a:spLocks noChangeArrowheads="1"/>
          </p:cNvSpPr>
          <p:nvPr/>
        </p:nvSpPr>
        <p:spPr bwMode="auto">
          <a:xfrm>
            <a:off x="7119938" y="48291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29" name="Oval 638"/>
          <p:cNvSpPr>
            <a:spLocks noChangeArrowheads="1"/>
          </p:cNvSpPr>
          <p:nvPr/>
        </p:nvSpPr>
        <p:spPr bwMode="auto">
          <a:xfrm>
            <a:off x="7307263" y="47275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0" name="Oval 639"/>
          <p:cNvSpPr>
            <a:spLocks noChangeArrowheads="1"/>
          </p:cNvSpPr>
          <p:nvPr/>
        </p:nvSpPr>
        <p:spPr bwMode="auto">
          <a:xfrm>
            <a:off x="7494588" y="46767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1" name="Oval 640"/>
          <p:cNvSpPr>
            <a:spLocks noChangeArrowheads="1"/>
          </p:cNvSpPr>
          <p:nvPr/>
        </p:nvSpPr>
        <p:spPr bwMode="auto">
          <a:xfrm>
            <a:off x="7681913" y="464185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2" name="Oval 641"/>
          <p:cNvSpPr>
            <a:spLocks noChangeArrowheads="1"/>
          </p:cNvSpPr>
          <p:nvPr/>
        </p:nvSpPr>
        <p:spPr bwMode="auto">
          <a:xfrm>
            <a:off x="7869238" y="462915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3" name="Oval 642"/>
          <p:cNvSpPr>
            <a:spLocks noChangeArrowheads="1"/>
          </p:cNvSpPr>
          <p:nvPr/>
        </p:nvSpPr>
        <p:spPr bwMode="auto">
          <a:xfrm>
            <a:off x="8056563" y="46069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4" name="Oval 643"/>
          <p:cNvSpPr>
            <a:spLocks noChangeArrowheads="1"/>
          </p:cNvSpPr>
          <p:nvPr/>
        </p:nvSpPr>
        <p:spPr bwMode="auto">
          <a:xfrm>
            <a:off x="8243888" y="459740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5" name="Oval 644"/>
          <p:cNvSpPr>
            <a:spLocks noChangeArrowheads="1"/>
          </p:cNvSpPr>
          <p:nvPr/>
        </p:nvSpPr>
        <p:spPr bwMode="auto">
          <a:xfrm>
            <a:off x="8431213" y="45878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6" name="Oval 645"/>
          <p:cNvSpPr>
            <a:spLocks noChangeArrowheads="1"/>
          </p:cNvSpPr>
          <p:nvPr/>
        </p:nvSpPr>
        <p:spPr bwMode="auto">
          <a:xfrm>
            <a:off x="8618538" y="458152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sp>
        <p:nvSpPr>
          <p:cNvPr id="637" name="Oval 646"/>
          <p:cNvSpPr>
            <a:spLocks noChangeArrowheads="1"/>
          </p:cNvSpPr>
          <p:nvPr/>
        </p:nvSpPr>
        <p:spPr bwMode="auto">
          <a:xfrm>
            <a:off x="8805863" y="4575175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latin typeface="Times" charset="0"/>
            </a:endParaRPr>
          </a:p>
        </p:txBody>
      </p:sp>
      <p:cxnSp>
        <p:nvCxnSpPr>
          <p:cNvPr id="638" name="Straight Connector 647"/>
          <p:cNvCxnSpPr>
            <a:cxnSpLocks noChangeShapeType="1"/>
          </p:cNvCxnSpPr>
          <p:nvPr/>
        </p:nvCxnSpPr>
        <p:spPr bwMode="auto">
          <a:xfrm flipH="1">
            <a:off x="6403975" y="4594225"/>
            <a:ext cx="95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9" name="Straight Connector 648"/>
          <p:cNvCxnSpPr>
            <a:cxnSpLocks noChangeShapeType="1"/>
          </p:cNvCxnSpPr>
          <p:nvPr/>
        </p:nvCxnSpPr>
        <p:spPr bwMode="auto">
          <a:xfrm flipH="1">
            <a:off x="6588125" y="4594225"/>
            <a:ext cx="95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40" name="Straight Arrow Connector 649"/>
          <p:cNvCxnSpPr>
            <a:cxnSpLocks noChangeShapeType="1"/>
          </p:cNvCxnSpPr>
          <p:nvPr/>
        </p:nvCxnSpPr>
        <p:spPr bwMode="auto">
          <a:xfrm>
            <a:off x="6059488" y="5745163"/>
            <a:ext cx="3476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41" name="Straight Arrow Connector 650"/>
          <p:cNvCxnSpPr>
            <a:cxnSpLocks noChangeShapeType="1"/>
          </p:cNvCxnSpPr>
          <p:nvPr/>
        </p:nvCxnSpPr>
        <p:spPr bwMode="auto">
          <a:xfrm flipH="1">
            <a:off x="6592888" y="5745163"/>
            <a:ext cx="3587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42" name="TextBox 651"/>
          <p:cNvSpPr txBox="1">
            <a:spLocks noChangeArrowheads="1"/>
          </p:cNvSpPr>
          <p:nvPr/>
        </p:nvSpPr>
        <p:spPr bwMode="auto">
          <a:xfrm>
            <a:off x="6275388" y="5745163"/>
            <a:ext cx="512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800" i="1">
                <a:latin typeface="Symbol" charset="0"/>
                <a:cs typeface="Symbol" charset="0"/>
              </a:rPr>
              <a:t>d</a:t>
            </a:r>
            <a:r>
              <a:rPr lang="en-US" sz="1800" i="1"/>
              <a:t>t</a:t>
            </a:r>
            <a:r>
              <a:rPr lang="en-US" sz="1800" i="1" baseline="-25000"/>
              <a:t>d</a:t>
            </a:r>
          </a:p>
        </p:txBody>
      </p:sp>
      <p:graphicFrame>
        <p:nvGraphicFramePr>
          <p:cNvPr id="64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222909"/>
              </p:ext>
            </p:extLst>
          </p:nvPr>
        </p:nvGraphicFramePr>
        <p:xfrm>
          <a:off x="6875462" y="1052513"/>
          <a:ext cx="1439863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3" imgW="647700" imgH="431800" progId="Equation.3">
                  <p:embed/>
                </p:oleObj>
              </mc:Choice>
              <mc:Fallback>
                <p:oleObj name="Equation" r:id="rId3" imgW="647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2" y="1052513"/>
                        <a:ext cx="1439863" cy="96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6" name="Rounded Rectangle 645"/>
          <p:cNvSpPr/>
          <p:nvPr/>
        </p:nvSpPr>
        <p:spPr bwMode="auto">
          <a:xfrm>
            <a:off x="461963" y="4292600"/>
            <a:ext cx="2736155" cy="1296640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Dead time = </a:t>
            </a:r>
          </a:p>
          <a:p>
            <a:pPr>
              <a:spcBef>
                <a:spcPts val="0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Sampling Window ∙ </a:t>
            </a:r>
            <a:r>
              <a:rPr lang="en-US" sz="1800" i="1" dirty="0">
                <a:latin typeface="Century Gothic"/>
                <a:ea typeface="Wingdings"/>
                <a:cs typeface="Century Gothic"/>
                <a:sym typeface="Wingdings"/>
              </a:rPr>
              <a:t>TSR</a:t>
            </a:r>
            <a:r>
              <a:rPr lang="en-US" dirty="0">
                <a:latin typeface="Century Gothic"/>
                <a:cs typeface="Century Gothic"/>
              </a:rPr>
              <a:t/>
            </a:r>
            <a:br>
              <a:rPr lang="en-US" dirty="0">
                <a:latin typeface="Century Gothic"/>
                <a:cs typeface="Century Gothic"/>
              </a:rPr>
            </a:b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0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(e.g. 100 ns ∙ 60 = 6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>
                <a:latin typeface="Century Gothic"/>
                <a:cs typeface="Century Gothic"/>
              </a:rPr>
              <a:t>s</a:t>
            </a:r>
            <a:r>
              <a:rPr lang="en-US" dirty="0"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647" name="Rounded Rectangle 646"/>
          <p:cNvSpPr/>
          <p:nvPr/>
        </p:nvSpPr>
        <p:spPr bwMode="auto">
          <a:xfrm>
            <a:off x="6275388" y="2194534"/>
            <a:ext cx="2736155" cy="1525289"/>
          </a:xfrm>
          <a:prstGeom prst="roundRect">
            <a:avLst/>
          </a:prstGeom>
          <a:noFill/>
          <a:ln w="28575" cap="flat" cmpd="sng" algn="ctr">
            <a:solidFill>
              <a:srgbClr val="D356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/>
            </a:pPr>
            <a:r>
              <a:rPr lang="en-US" dirty="0">
                <a:latin typeface="Century Gothic"/>
                <a:cs typeface="Century Gothic"/>
              </a:rPr>
              <a:t>Typical values:</a:t>
            </a:r>
            <a:br>
              <a:rPr lang="en-US" dirty="0">
                <a:latin typeface="Century Gothic"/>
                <a:cs typeface="Century Gothic"/>
              </a:rPr>
            </a:b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0"/>
              </a:spcBef>
              <a:defRPr/>
            </a:pP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latin typeface="Century Gothic"/>
                <a:cs typeface="Century Gothic"/>
              </a:rPr>
              <a:t>t</a:t>
            </a:r>
            <a:r>
              <a:rPr lang="en-US" i="1" baseline="-25000" dirty="0" err="1">
                <a:latin typeface="Century Gothic"/>
                <a:cs typeface="Century Gothic"/>
              </a:rPr>
              <a:t>s</a:t>
            </a:r>
            <a:r>
              <a:rPr lang="en-US" dirty="0">
                <a:latin typeface="Century Gothic"/>
                <a:cs typeface="Century Gothic"/>
              </a:rPr>
              <a:t> = 0.5 ns (2 GSPS)</a:t>
            </a:r>
          </a:p>
          <a:p>
            <a:pPr>
              <a:spcBef>
                <a:spcPts val="0"/>
              </a:spcBef>
              <a:defRPr/>
            </a:pPr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>
                <a:latin typeface="Century Gothic"/>
                <a:cs typeface="Century Gothic"/>
              </a:rPr>
              <a:t>t</a:t>
            </a:r>
            <a:r>
              <a:rPr lang="en-US" i="1" baseline="-25000" dirty="0" err="1">
                <a:latin typeface="Century Gothic"/>
                <a:cs typeface="Century Gothic"/>
              </a:rPr>
              <a:t>d</a:t>
            </a:r>
            <a:r>
              <a:rPr lang="en-US" dirty="0">
                <a:latin typeface="Century Gothic"/>
                <a:cs typeface="Century Gothic"/>
              </a:rPr>
              <a:t> = 30 ns (33 MHz)</a:t>
            </a:r>
            <a:br>
              <a:rPr lang="en-US" dirty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   → </a:t>
            </a:r>
            <a:r>
              <a:rPr lang="en-US" sz="1800" i="1" dirty="0">
                <a:latin typeface="Century Gothic"/>
                <a:cs typeface="Century Gothic"/>
              </a:rPr>
              <a:t>TSR</a:t>
            </a:r>
            <a:r>
              <a:rPr lang="en-US" dirty="0">
                <a:latin typeface="Century Gothic"/>
                <a:cs typeface="Century Gothic"/>
              </a:rPr>
              <a:t> = 60</a:t>
            </a:r>
          </a:p>
        </p:txBody>
      </p:sp>
    </p:spTree>
    <p:extLst>
      <p:ext uri="{BB962C8B-B14F-4D97-AF65-F5344CB8AC3E}">
        <p14:creationId xmlns:p14="http://schemas.microsoft.com/office/powerpoint/2010/main" val="29665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resolution estimation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3132138" y="1989138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827088" y="314166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619250" y="3284538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2411413" y="3068638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3203575" y="3214688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4787900" y="83820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5722938" y="909638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593013" y="83661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8528050" y="90805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900113" y="3213100"/>
            <a:ext cx="7921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1692275" y="3141663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2484438" y="3141663"/>
            <a:ext cx="7921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3276600" y="1989138"/>
            <a:ext cx="79057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4067175" y="908050"/>
            <a:ext cx="792163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859338" y="908050"/>
            <a:ext cx="9366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5795963" y="836613"/>
            <a:ext cx="9366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6732588" y="836613"/>
            <a:ext cx="9350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7667625" y="908050"/>
            <a:ext cx="9366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3276600" y="1484313"/>
            <a:ext cx="790575" cy="1800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4067175" y="908050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71775" y="981075"/>
            <a:ext cx="1461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voltage noise </a:t>
            </a:r>
            <a:r>
              <a:rPr lang="en-US" sz="1200" i="1" dirty="0">
                <a:latin typeface="Symbol" charset="2"/>
                <a:cs typeface="Symbol" charset="2"/>
              </a:rPr>
              <a:t>D</a:t>
            </a:r>
            <a:r>
              <a:rPr lang="en-US" sz="1200" i="1" dirty="0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>
            <a:off x="3779838" y="1916113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3995738" y="1412875"/>
            <a:ext cx="144462" cy="142875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0" name="Oval 8"/>
          <p:cNvSpPr>
            <a:spLocks noChangeArrowheads="1"/>
          </p:cNvSpPr>
          <p:nvPr/>
        </p:nvSpPr>
        <p:spPr bwMode="auto">
          <a:xfrm>
            <a:off x="3995738" y="191611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3492500" y="198913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H="1">
            <a:off x="4067175" y="19891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2124075" y="1628775"/>
            <a:ext cx="17624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timing uncertainty </a:t>
            </a:r>
            <a:r>
              <a:rPr lang="en-US" sz="1200" i="1" dirty="0">
                <a:latin typeface="Symbol" charset="2"/>
                <a:cs typeface="Symbol" charset="2"/>
              </a:rPr>
              <a:t>D</a:t>
            </a:r>
            <a:r>
              <a:rPr lang="en-US" sz="1200" i="1" dirty="0">
                <a:latin typeface="Century Gothic"/>
                <a:cs typeface="Century Gothic"/>
              </a:rPr>
              <a:t>t</a:t>
            </a: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4067175" y="112553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 flipV="1">
            <a:off x="4067175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5292725" y="908050"/>
            <a:ext cx="0" cy="2449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327650" y="1412875"/>
            <a:ext cx="1289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signal height </a:t>
            </a:r>
            <a:r>
              <a:rPr lang="en-US" sz="1200" i="1" dirty="0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3276600" y="3644900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3543300" y="3663950"/>
            <a:ext cx="928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rise time </a:t>
            </a:r>
            <a:r>
              <a:rPr lang="en-US" sz="1200" i="1" dirty="0">
                <a:latin typeface="Century Gothic"/>
                <a:cs typeface="Century Gothic"/>
              </a:rPr>
              <a:t>t</a:t>
            </a:r>
            <a:r>
              <a:rPr lang="en-US" sz="1200" i="1" baseline="-25000" dirty="0">
                <a:latin typeface="Century Gothic"/>
                <a:cs typeface="Century Gothic"/>
              </a:rPr>
              <a:t>r</a:t>
            </a:r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/>
        </p:nvGraphicFramePr>
        <p:xfrm>
          <a:off x="252413" y="4581525"/>
          <a:ext cx="8640762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3" imgW="4064000" imgH="508000" progId="Equation.3">
                  <p:embed/>
                </p:oleObj>
              </mc:Choice>
              <mc:Fallback>
                <p:oleObj name="Equation" r:id="rId3" imgW="4064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4581525"/>
                        <a:ext cx="8640762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Line 42"/>
          <p:cNvSpPr>
            <a:spLocks noChangeShapeType="1"/>
          </p:cNvSpPr>
          <p:nvPr/>
        </p:nvSpPr>
        <p:spPr bwMode="auto">
          <a:xfrm flipH="1" flipV="1">
            <a:off x="2628900" y="5516563"/>
            <a:ext cx="71438" cy="5048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1041400" y="6034088"/>
            <a:ext cx="22828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number of samples on slope</a:t>
            </a:r>
          </a:p>
        </p:txBody>
      </p:sp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6659563" y="3716338"/>
          <a:ext cx="9366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Equation" r:id="rId5" imgW="634725" imgH="431613" progId="Equation.3">
                  <p:embed/>
                </p:oleObj>
              </mc:Choice>
              <mc:Fallback>
                <p:oleObj name="Equation" r:id="rId5" imgW="63472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716338"/>
                        <a:ext cx="936625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Line 46"/>
          <p:cNvSpPr>
            <a:spLocks noChangeShapeType="1"/>
          </p:cNvSpPr>
          <p:nvPr/>
        </p:nvSpPr>
        <p:spPr bwMode="auto">
          <a:xfrm flipH="1">
            <a:off x="6372225" y="4292600"/>
            <a:ext cx="504825" cy="574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6" name="Object 4"/>
          <p:cNvGraphicFramePr>
            <a:graphicFrameLocks noChangeAspect="1"/>
          </p:cNvGraphicFramePr>
          <p:nvPr/>
        </p:nvGraphicFramePr>
        <p:xfrm>
          <a:off x="5818188" y="2058988"/>
          <a:ext cx="1106487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3" name="Equation" r:id="rId7" imgW="520700" imgH="393700" progId="Equation.3">
                  <p:embed/>
                </p:oleObj>
              </mc:Choice>
              <mc:Fallback>
                <p:oleObj name="Equation" r:id="rId7" imgW="520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8188" y="2058988"/>
                        <a:ext cx="1106487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ounded Rectangle 46"/>
          <p:cNvSpPr/>
          <p:nvPr/>
        </p:nvSpPr>
        <p:spPr bwMode="auto">
          <a:xfrm>
            <a:off x="5213328" y="6059251"/>
            <a:ext cx="3038519" cy="465529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1800" dirty="0">
                <a:latin typeface="Century Gothic"/>
                <a:ea typeface="ヒラギノ角ゴ Pro W3" charset="-128"/>
                <a:cs typeface="Century Gothic"/>
              </a:rPr>
              <a:t>Simplified estimation!</a:t>
            </a:r>
          </a:p>
        </p:txBody>
      </p:sp>
    </p:spTree>
    <p:extLst>
      <p:ext uri="{BB962C8B-B14F-4D97-AF65-F5344CB8AC3E}">
        <p14:creationId xmlns:p14="http://schemas.microsoft.com/office/powerpoint/2010/main" val="175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Achievable timing resolution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3292475" y="1212850"/>
          <a:ext cx="2339975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3" imgW="1282700" imgH="457200" progId="Equation.3">
                  <p:embed/>
                </p:oleObj>
              </mc:Choice>
              <mc:Fallback>
                <p:oleObj name="Equation" r:id="rId3" imgW="1282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2475" y="1212850"/>
                        <a:ext cx="2339975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oup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490918"/>
              </p:ext>
            </p:extLst>
          </p:nvPr>
        </p:nvGraphicFramePr>
        <p:xfrm>
          <a:off x="2362200" y="2203450"/>
          <a:ext cx="6096000" cy="1873251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4937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ヒラギノ角ゴ Pro W3" charset="0"/>
                          <a:cs typeface="ヒラギノ角ゴ Pro W3" charset="0"/>
                        </a:rPr>
                        <a:t>D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u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ヒラギノ角ゴ Pro W3" charset="0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ヒラギノ角ゴ Pro W3" charset="0"/>
                          <a:cs typeface="ヒラギノ角ゴ Pro W3" charset="0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3db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0"/>
                          <a:ea typeface="ヒラギノ角ゴ Pro W3" charset="0"/>
                          <a:cs typeface="ヒラギノ角ゴ Pro W3" charset="0"/>
                        </a:rPr>
                        <a:t>D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t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100 mV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 mV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2 GSPS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300 MHz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∼10 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 V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 mV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2 GSPS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300 MHz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 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8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1V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 mV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10 GSPS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3 GHz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0"/>
                          <a:cs typeface="ヒラギノ角ゴ Pro W3" charset="0"/>
                        </a:rPr>
                        <a:t>0.1 ps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74"/>
          <p:cNvSpPr txBox="1">
            <a:spLocks noChangeArrowheads="1"/>
          </p:cNvSpPr>
          <p:nvPr/>
        </p:nvSpPr>
        <p:spPr bwMode="auto">
          <a:xfrm>
            <a:off x="1200677" y="2706688"/>
            <a:ext cx="8360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600">
                <a:latin typeface="Century Gothic"/>
                <a:cs typeface="Century Gothic"/>
              </a:rPr>
              <a:t>today:</a:t>
            </a:r>
          </a:p>
        </p:txBody>
      </p:sp>
      <p:sp>
        <p:nvSpPr>
          <p:cNvPr id="10" name="Text Box 86"/>
          <p:cNvSpPr txBox="1">
            <a:spLocks noChangeArrowheads="1"/>
          </p:cNvSpPr>
          <p:nvPr/>
        </p:nvSpPr>
        <p:spPr bwMode="auto">
          <a:xfrm>
            <a:off x="391552" y="3138488"/>
            <a:ext cx="16563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600">
                <a:latin typeface="Century Gothic"/>
                <a:cs typeface="Century Gothic"/>
              </a:rPr>
              <a:t>optimized SNR:</a:t>
            </a:r>
          </a:p>
        </p:txBody>
      </p:sp>
      <p:sp>
        <p:nvSpPr>
          <p:cNvPr id="11" name="Text Box 89"/>
          <p:cNvSpPr txBox="1">
            <a:spLocks noChangeArrowheads="1"/>
          </p:cNvSpPr>
          <p:nvPr/>
        </p:nvSpPr>
        <p:spPr bwMode="auto">
          <a:xfrm>
            <a:off x="221233" y="3594100"/>
            <a:ext cx="18266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/>
            <a:r>
              <a:rPr lang="en-US" sz="1600">
                <a:latin typeface="Century Gothic"/>
                <a:cs typeface="Century Gothic"/>
              </a:rPr>
              <a:t>next generation:</a:t>
            </a:r>
          </a:p>
        </p:txBody>
      </p:sp>
      <p:sp>
        <p:nvSpPr>
          <p:cNvPr id="12" name="Line 90"/>
          <p:cNvSpPr>
            <a:spLocks noChangeShapeType="1"/>
          </p:cNvSpPr>
          <p:nvPr/>
        </p:nvSpPr>
        <p:spPr bwMode="auto">
          <a:xfrm flipV="1">
            <a:off x="3851275" y="422108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91"/>
          <p:cNvSpPr txBox="1">
            <a:spLocks noChangeArrowheads="1"/>
          </p:cNvSpPr>
          <p:nvPr/>
        </p:nvSpPr>
        <p:spPr bwMode="auto">
          <a:xfrm>
            <a:off x="1602309" y="4848150"/>
            <a:ext cx="44915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 dirty="0">
                <a:latin typeface="Century Gothic"/>
                <a:cs typeface="Century Gothic"/>
              </a:rPr>
              <a:t>includes detector noise </a:t>
            </a:r>
            <a:br>
              <a:rPr lang="en-US" sz="1800" dirty="0">
                <a:latin typeface="Century Gothic"/>
                <a:cs typeface="Century Gothic"/>
              </a:rPr>
            </a:br>
            <a:r>
              <a:rPr lang="en-US" sz="1800" dirty="0">
                <a:latin typeface="Century Gothic"/>
                <a:cs typeface="Century Gothic"/>
              </a:rPr>
              <a:t>in the frequency region of the rise </a:t>
            </a:r>
            <a:r>
              <a:rPr lang="en-US" sz="1800" dirty="0" smtClean="0">
                <a:latin typeface="Century Gothic"/>
                <a:cs typeface="Century Gothic"/>
              </a:rPr>
              <a:t>time</a:t>
            </a:r>
            <a:endParaRPr lang="en-US" sz="1800" dirty="0">
              <a:latin typeface="Century Gothic"/>
              <a:cs typeface="Century Gothic"/>
            </a:endParaRPr>
          </a:p>
        </p:txBody>
      </p:sp>
      <p:grpSp>
        <p:nvGrpSpPr>
          <p:cNvPr id="14" name="Group 92"/>
          <p:cNvGrpSpPr>
            <a:grpSpLocks/>
          </p:cNvGrpSpPr>
          <p:nvPr/>
        </p:nvGrpSpPr>
        <p:grpSpPr bwMode="auto">
          <a:xfrm>
            <a:off x="6588125" y="4724400"/>
            <a:ext cx="2160588" cy="733425"/>
            <a:chOff x="521" y="482"/>
            <a:chExt cx="4942" cy="1677"/>
          </a:xfrm>
        </p:grpSpPr>
        <p:sp>
          <p:nvSpPr>
            <p:cNvPr id="15" name="Line 93"/>
            <p:cNvSpPr>
              <a:spLocks noChangeShapeType="1"/>
            </p:cNvSpPr>
            <p:nvPr/>
          </p:nvSpPr>
          <p:spPr bwMode="auto">
            <a:xfrm>
              <a:off x="1973" y="1253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94"/>
            <p:cNvSpPr>
              <a:spLocks noChangeShapeType="1"/>
            </p:cNvSpPr>
            <p:nvPr/>
          </p:nvSpPr>
          <p:spPr bwMode="auto">
            <a:xfrm>
              <a:off x="567" y="2024"/>
              <a:ext cx="49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95"/>
            <p:cNvSpPr>
              <a:spLocks noChangeShapeType="1"/>
            </p:cNvSpPr>
            <p:nvPr/>
          </p:nvSpPr>
          <p:spPr bwMode="auto">
            <a:xfrm flipV="1">
              <a:off x="1066" y="1979"/>
              <a:ext cx="49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96"/>
            <p:cNvSpPr>
              <a:spLocks noChangeShapeType="1"/>
            </p:cNvSpPr>
            <p:nvPr/>
          </p:nvSpPr>
          <p:spPr bwMode="auto">
            <a:xfrm>
              <a:off x="1565" y="1979"/>
              <a:ext cx="499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97"/>
            <p:cNvSpPr>
              <a:spLocks noChangeShapeType="1"/>
            </p:cNvSpPr>
            <p:nvPr/>
          </p:nvSpPr>
          <p:spPr bwMode="auto">
            <a:xfrm flipV="1">
              <a:off x="2064" y="1253"/>
              <a:ext cx="498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8"/>
            <p:cNvSpPr>
              <a:spLocks noChangeShapeType="1"/>
            </p:cNvSpPr>
            <p:nvPr/>
          </p:nvSpPr>
          <p:spPr bwMode="auto">
            <a:xfrm flipV="1">
              <a:off x="2562" y="572"/>
              <a:ext cx="499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99"/>
            <p:cNvSpPr>
              <a:spLocks noChangeShapeType="1"/>
            </p:cNvSpPr>
            <p:nvPr/>
          </p:nvSpPr>
          <p:spPr bwMode="auto">
            <a:xfrm>
              <a:off x="3061" y="57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00"/>
            <p:cNvSpPr>
              <a:spLocks noChangeShapeType="1"/>
            </p:cNvSpPr>
            <p:nvPr/>
          </p:nvSpPr>
          <p:spPr bwMode="auto">
            <a:xfrm flipV="1">
              <a:off x="3651" y="527"/>
              <a:ext cx="59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01"/>
            <p:cNvSpPr>
              <a:spLocks noChangeShapeType="1"/>
            </p:cNvSpPr>
            <p:nvPr/>
          </p:nvSpPr>
          <p:spPr bwMode="auto">
            <a:xfrm>
              <a:off x="4241" y="527"/>
              <a:ext cx="589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102"/>
            <p:cNvSpPr>
              <a:spLocks noChangeShapeType="1"/>
            </p:cNvSpPr>
            <p:nvPr/>
          </p:nvSpPr>
          <p:spPr bwMode="auto">
            <a:xfrm>
              <a:off x="4830" y="57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103"/>
            <p:cNvSpPr>
              <a:spLocks noChangeArrowheads="1"/>
            </p:cNvSpPr>
            <p:nvPr/>
          </p:nvSpPr>
          <p:spPr bwMode="auto">
            <a:xfrm>
              <a:off x="2517" y="120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6" name="Oval 104"/>
            <p:cNvSpPr>
              <a:spLocks noChangeArrowheads="1"/>
            </p:cNvSpPr>
            <p:nvPr/>
          </p:nvSpPr>
          <p:spPr bwMode="auto">
            <a:xfrm>
              <a:off x="2018" y="202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7" name="Oval 105"/>
            <p:cNvSpPr>
              <a:spLocks noChangeArrowheads="1"/>
            </p:cNvSpPr>
            <p:nvPr/>
          </p:nvSpPr>
          <p:spPr bwMode="auto">
            <a:xfrm>
              <a:off x="1519" y="193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8" name="Oval 106"/>
            <p:cNvSpPr>
              <a:spLocks noChangeArrowheads="1"/>
            </p:cNvSpPr>
            <p:nvPr/>
          </p:nvSpPr>
          <p:spPr bwMode="auto">
            <a:xfrm>
              <a:off x="1020" y="2069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9" name="Oval 107"/>
            <p:cNvSpPr>
              <a:spLocks noChangeArrowheads="1"/>
            </p:cNvSpPr>
            <p:nvPr/>
          </p:nvSpPr>
          <p:spPr bwMode="auto">
            <a:xfrm>
              <a:off x="521" y="1979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0" name="Oval 108"/>
            <p:cNvSpPr>
              <a:spLocks noChangeArrowheads="1"/>
            </p:cNvSpPr>
            <p:nvPr/>
          </p:nvSpPr>
          <p:spPr bwMode="auto">
            <a:xfrm>
              <a:off x="3016" y="52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1" name="Oval 109"/>
            <p:cNvSpPr>
              <a:spLocks noChangeArrowheads="1"/>
            </p:cNvSpPr>
            <p:nvPr/>
          </p:nvSpPr>
          <p:spPr bwMode="auto">
            <a:xfrm>
              <a:off x="3605" y="57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2" name="Oval 110"/>
            <p:cNvSpPr>
              <a:spLocks noChangeArrowheads="1"/>
            </p:cNvSpPr>
            <p:nvPr/>
          </p:nvSpPr>
          <p:spPr bwMode="auto">
            <a:xfrm>
              <a:off x="4194" y="48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3" name="Oval 111"/>
            <p:cNvSpPr>
              <a:spLocks noChangeArrowheads="1"/>
            </p:cNvSpPr>
            <p:nvPr/>
          </p:nvSpPr>
          <p:spPr bwMode="auto">
            <a:xfrm>
              <a:off x="4783" y="52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34" name="Oval 112"/>
            <p:cNvSpPr>
              <a:spLocks noChangeArrowheads="1"/>
            </p:cNvSpPr>
            <p:nvPr/>
          </p:nvSpPr>
          <p:spPr bwMode="auto">
            <a:xfrm>
              <a:off x="5372" y="57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  <p:sp>
        <p:nvSpPr>
          <p:cNvPr id="35" name="Freeform 113"/>
          <p:cNvSpPr>
            <a:spLocks/>
          </p:cNvSpPr>
          <p:nvPr/>
        </p:nvSpPr>
        <p:spPr bwMode="auto">
          <a:xfrm>
            <a:off x="6443663" y="5661025"/>
            <a:ext cx="2160587" cy="153988"/>
          </a:xfrm>
          <a:custGeom>
            <a:avLst/>
            <a:gdLst>
              <a:gd name="T0" fmla="*/ 0 w 1361"/>
              <a:gd name="T1" fmla="*/ 2147483647 h 97"/>
              <a:gd name="T2" fmla="*/ 2147483647 w 1361"/>
              <a:gd name="T3" fmla="*/ 2147483647 h 97"/>
              <a:gd name="T4" fmla="*/ 2147483647 w 1361"/>
              <a:gd name="T5" fmla="*/ 2147483647 h 97"/>
              <a:gd name="T6" fmla="*/ 2147483647 w 1361"/>
              <a:gd name="T7" fmla="*/ 2147483647 h 97"/>
              <a:gd name="T8" fmla="*/ 2147483647 w 1361"/>
              <a:gd name="T9" fmla="*/ 2147483647 h 97"/>
              <a:gd name="T10" fmla="*/ 2147483647 w 1361"/>
              <a:gd name="T11" fmla="*/ 2147483647 h 97"/>
              <a:gd name="T12" fmla="*/ 2147483647 w 1361"/>
              <a:gd name="T13" fmla="*/ 2147483647 h 97"/>
              <a:gd name="T14" fmla="*/ 2147483647 w 1361"/>
              <a:gd name="T15" fmla="*/ 2147483647 h 97"/>
              <a:gd name="T16" fmla="*/ 2147483647 w 1361"/>
              <a:gd name="T17" fmla="*/ 2147483647 h 97"/>
              <a:gd name="T18" fmla="*/ 2147483647 w 1361"/>
              <a:gd name="T19" fmla="*/ 2147483647 h 97"/>
              <a:gd name="T20" fmla="*/ 2147483647 w 1361"/>
              <a:gd name="T21" fmla="*/ 2147483647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61"/>
              <a:gd name="T34" fmla="*/ 0 h 97"/>
              <a:gd name="T35" fmla="*/ 1361 w 1361"/>
              <a:gd name="T36" fmla="*/ 97 h 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61" h="97">
                <a:moveTo>
                  <a:pt x="0" y="52"/>
                </a:moveTo>
                <a:cubicBezTo>
                  <a:pt x="45" y="26"/>
                  <a:pt x="91" y="0"/>
                  <a:pt x="136" y="7"/>
                </a:cubicBezTo>
                <a:cubicBezTo>
                  <a:pt x="181" y="14"/>
                  <a:pt x="227" y="97"/>
                  <a:pt x="272" y="97"/>
                </a:cubicBezTo>
                <a:cubicBezTo>
                  <a:pt x="317" y="97"/>
                  <a:pt x="363" y="7"/>
                  <a:pt x="408" y="7"/>
                </a:cubicBezTo>
                <a:cubicBezTo>
                  <a:pt x="453" y="7"/>
                  <a:pt x="499" y="97"/>
                  <a:pt x="544" y="97"/>
                </a:cubicBezTo>
                <a:cubicBezTo>
                  <a:pt x="589" y="97"/>
                  <a:pt x="635" y="7"/>
                  <a:pt x="680" y="7"/>
                </a:cubicBezTo>
                <a:cubicBezTo>
                  <a:pt x="725" y="7"/>
                  <a:pt x="772" y="97"/>
                  <a:pt x="817" y="97"/>
                </a:cubicBezTo>
                <a:cubicBezTo>
                  <a:pt x="862" y="97"/>
                  <a:pt x="908" y="7"/>
                  <a:pt x="953" y="7"/>
                </a:cubicBezTo>
                <a:cubicBezTo>
                  <a:pt x="998" y="7"/>
                  <a:pt x="1044" y="97"/>
                  <a:pt x="1089" y="97"/>
                </a:cubicBezTo>
                <a:cubicBezTo>
                  <a:pt x="1134" y="97"/>
                  <a:pt x="1180" y="7"/>
                  <a:pt x="1225" y="7"/>
                </a:cubicBezTo>
                <a:cubicBezTo>
                  <a:pt x="1270" y="7"/>
                  <a:pt x="1315" y="52"/>
                  <a:pt x="1361" y="9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14"/>
          <p:cNvSpPr>
            <a:spLocks noChangeShapeType="1"/>
          </p:cNvSpPr>
          <p:nvPr/>
        </p:nvSpPr>
        <p:spPr bwMode="auto">
          <a:xfrm>
            <a:off x="6746875" y="540226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79413" y="5850800"/>
            <a:ext cx="4320579" cy="674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kern="1000" spc="30" dirty="0" smtClean="0">
                <a:latin typeface="+mn-lt"/>
                <a:cs typeface="Franklin Gothic Book"/>
              </a:rPr>
              <a:t>D.A. </a:t>
            </a:r>
            <a:r>
              <a:rPr lang="en-US" sz="1000" kern="1000" spc="30" dirty="0" err="1" smtClean="0">
                <a:latin typeface="+mn-lt"/>
                <a:cs typeface="Franklin Gothic Book"/>
              </a:rPr>
              <a:t>Stricker</a:t>
            </a:r>
            <a:r>
              <a:rPr lang="en-US" sz="1000" kern="1000" spc="30" dirty="0" smtClean="0">
                <a:latin typeface="+mn-lt"/>
                <a:cs typeface="Franklin Gothic Book"/>
              </a:rPr>
              <a:t>-Shaver, S. Ritt, B.J. </a:t>
            </a:r>
            <a:r>
              <a:rPr lang="en-US" sz="1000" kern="1000" spc="30" dirty="0" err="1" smtClean="0">
                <a:latin typeface="+mn-lt"/>
                <a:cs typeface="Franklin Gothic Book"/>
              </a:rPr>
              <a:t>Pichler</a:t>
            </a:r>
            <a:r>
              <a:rPr lang="en-US" sz="1000" kern="1000" spc="30" dirty="0" smtClean="0">
                <a:latin typeface="+mn-lt"/>
                <a:cs typeface="Franklin Gothic Book"/>
              </a:rPr>
              <a:t>, </a:t>
            </a:r>
            <a:br>
              <a:rPr lang="en-US" sz="1000" kern="1000" spc="30" dirty="0" smtClean="0">
                <a:latin typeface="+mn-lt"/>
                <a:cs typeface="Franklin Gothic Book"/>
              </a:rPr>
            </a:br>
            <a:r>
              <a:rPr lang="en-US" sz="1000" kern="1000" spc="30" dirty="0" smtClean="0">
                <a:latin typeface="+mn-lt"/>
                <a:cs typeface="Franklin Gothic Book"/>
              </a:rPr>
              <a:t>“Novel Calibration Method for Switched Capacitor Arrays Enables Time Measurements with Sub-Picosecond Resolution”, </a:t>
            </a:r>
            <a:br>
              <a:rPr lang="en-US" sz="1000" kern="1000" spc="30" dirty="0" smtClean="0">
                <a:latin typeface="+mn-lt"/>
                <a:cs typeface="Franklin Gothic Book"/>
              </a:rPr>
            </a:br>
            <a:r>
              <a:rPr lang="en-US" sz="1000" kern="1000" spc="30" dirty="0" smtClean="0">
                <a:latin typeface="+mn-lt"/>
                <a:cs typeface="Franklin Gothic Book"/>
              </a:rPr>
              <a:t>IEEE </a:t>
            </a:r>
            <a:r>
              <a:rPr lang="en-US" sz="1000" kern="1000" spc="30" dirty="0" err="1" smtClean="0">
                <a:latin typeface="+mn-lt"/>
                <a:cs typeface="Franklin Gothic Book"/>
              </a:rPr>
              <a:t>Trans.Nucl.Sci</a:t>
            </a:r>
            <a:r>
              <a:rPr lang="en-US" sz="1000" kern="1000" spc="30" dirty="0" smtClean="0">
                <a:latin typeface="+mn-lt"/>
                <a:cs typeface="Franklin Gothic Book"/>
              </a:rPr>
              <a:t>. 61 (2014), 3607</a:t>
            </a:r>
          </a:p>
        </p:txBody>
      </p:sp>
    </p:spTree>
    <p:extLst>
      <p:ext uri="{BB962C8B-B14F-4D97-AF65-F5344CB8AC3E}">
        <p14:creationId xmlns:p14="http://schemas.microsoft.com/office/powerpoint/2010/main" val="135881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Switched Capacitor Arrays for Particle Physics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Rectangle 153"/>
          <p:cNvSpPr>
            <a:spLocks noChangeArrowheads="1"/>
          </p:cNvSpPr>
          <p:nvPr/>
        </p:nvSpPr>
        <p:spPr bwMode="auto">
          <a:xfrm>
            <a:off x="107950" y="5157788"/>
            <a:ext cx="8640763" cy="1366837"/>
          </a:xfrm>
          <a:prstGeom prst="rect">
            <a:avLst/>
          </a:prstGeom>
          <a:solidFill>
            <a:srgbClr val="DFEFFF"/>
          </a:solidFill>
          <a:ln w="9525">
            <a:solidFill>
              <a:srgbClr val="9999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Rectangle 107"/>
          <p:cNvSpPr>
            <a:spLocks noChangeArrowheads="1"/>
          </p:cNvSpPr>
          <p:nvPr/>
        </p:nvSpPr>
        <p:spPr bwMode="auto">
          <a:xfrm>
            <a:off x="6372225" y="2636838"/>
            <a:ext cx="2374900" cy="2232025"/>
          </a:xfrm>
          <a:prstGeom prst="rect">
            <a:avLst/>
          </a:prstGeom>
          <a:solidFill>
            <a:srgbClr val="DFEFFF"/>
          </a:solidFill>
          <a:ln w="9525">
            <a:solidFill>
              <a:srgbClr val="9999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Rectangle 108"/>
          <p:cNvSpPr>
            <a:spLocks noChangeArrowheads="1"/>
          </p:cNvSpPr>
          <p:nvPr/>
        </p:nvSpPr>
        <p:spPr bwMode="auto">
          <a:xfrm>
            <a:off x="3563938" y="2636838"/>
            <a:ext cx="2374900" cy="2232025"/>
          </a:xfrm>
          <a:prstGeom prst="rect">
            <a:avLst/>
          </a:prstGeom>
          <a:solidFill>
            <a:srgbClr val="DFEFFF"/>
          </a:solidFill>
          <a:ln w="9525">
            <a:solidFill>
              <a:srgbClr val="9999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0" name="Rectangle 109"/>
          <p:cNvSpPr>
            <a:spLocks noChangeArrowheads="1"/>
          </p:cNvSpPr>
          <p:nvPr/>
        </p:nvSpPr>
        <p:spPr bwMode="auto">
          <a:xfrm>
            <a:off x="107950" y="2636838"/>
            <a:ext cx="3024188" cy="2232025"/>
          </a:xfrm>
          <a:prstGeom prst="rect">
            <a:avLst/>
          </a:prstGeom>
          <a:solidFill>
            <a:srgbClr val="DFEFFF"/>
          </a:solidFill>
          <a:ln w="9525">
            <a:solidFill>
              <a:srgbClr val="9999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 sz="2000"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11" name="Picture 110" descr="straw2_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21013"/>
            <a:ext cx="6175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1"/>
          <p:cNvSpPr txBox="1">
            <a:spLocks noChangeArrowheads="1"/>
          </p:cNvSpPr>
          <p:nvPr/>
        </p:nvSpPr>
        <p:spPr bwMode="auto">
          <a:xfrm>
            <a:off x="215900" y="2692400"/>
            <a:ext cx="860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STRAW3</a:t>
            </a:r>
          </a:p>
        </p:txBody>
      </p:sp>
      <p:pic>
        <p:nvPicPr>
          <p:cNvPr id="13" name="Picture 1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997200"/>
            <a:ext cx="646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Text Box 113"/>
          <p:cNvSpPr txBox="1">
            <a:spLocks noChangeArrowheads="1"/>
          </p:cNvSpPr>
          <p:nvPr/>
        </p:nvSpPr>
        <p:spPr bwMode="auto">
          <a:xfrm>
            <a:off x="2267744" y="2692400"/>
            <a:ext cx="9020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dirty="0"/>
              <a:t>TARGET</a:t>
            </a:r>
          </a:p>
        </p:txBody>
      </p:sp>
      <p:pic>
        <p:nvPicPr>
          <p:cNvPr id="15" name="Picture 114" descr="LAB3_pl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006725"/>
            <a:ext cx="719137" cy="622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5"/>
          <p:cNvSpPr txBox="1">
            <a:spLocks noChangeArrowheads="1"/>
          </p:cNvSpPr>
          <p:nvPr/>
        </p:nvSpPr>
        <p:spPr bwMode="auto">
          <a:xfrm>
            <a:off x="1112838" y="2684463"/>
            <a:ext cx="1155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LABRADOR3</a:t>
            </a:r>
          </a:p>
        </p:txBody>
      </p:sp>
      <p:pic>
        <p:nvPicPr>
          <p:cNvPr id="17" name="Picture 117" descr="AFTER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2997200"/>
            <a:ext cx="647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8"/>
          <p:cNvSpPr txBox="1">
            <a:spLocks noChangeArrowheads="1"/>
          </p:cNvSpPr>
          <p:nvPr/>
        </p:nvSpPr>
        <p:spPr bwMode="auto">
          <a:xfrm>
            <a:off x="3563938" y="2692400"/>
            <a:ext cx="696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AFTER</a:t>
            </a:r>
          </a:p>
        </p:txBody>
      </p:sp>
      <p:sp>
        <p:nvSpPr>
          <p:cNvPr id="19" name="Text Box 120"/>
          <p:cNvSpPr txBox="1">
            <a:spLocks noChangeArrowheads="1"/>
          </p:cNvSpPr>
          <p:nvPr/>
        </p:nvSpPr>
        <p:spPr bwMode="auto">
          <a:xfrm>
            <a:off x="5004048" y="2692400"/>
            <a:ext cx="9062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dirty="0" smtClean="0"/>
              <a:t>SAMPIC</a:t>
            </a:r>
            <a:endParaRPr lang="en-US" sz="1400" b="1" dirty="0"/>
          </a:p>
        </p:txBody>
      </p:sp>
      <p:pic>
        <p:nvPicPr>
          <p:cNvPr id="20" name="Picture 1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141663"/>
            <a:ext cx="442913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22"/>
          <p:cNvSpPr txBox="1">
            <a:spLocks noChangeArrowheads="1"/>
          </p:cNvSpPr>
          <p:nvPr/>
        </p:nvSpPr>
        <p:spPr bwMode="auto">
          <a:xfrm>
            <a:off x="4356100" y="2692400"/>
            <a:ext cx="52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SAM</a:t>
            </a:r>
          </a:p>
        </p:txBody>
      </p:sp>
      <p:sp>
        <p:nvSpPr>
          <p:cNvPr id="22" name="Text Box 123"/>
          <p:cNvSpPr txBox="1">
            <a:spLocks noChangeArrowheads="1"/>
          </p:cNvSpPr>
          <p:nvPr/>
        </p:nvSpPr>
        <p:spPr bwMode="auto">
          <a:xfrm>
            <a:off x="4959350" y="1916113"/>
            <a:ext cx="987545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dirty="0" smtClean="0"/>
              <a:t>E. </a:t>
            </a:r>
            <a:r>
              <a:rPr lang="en-US" sz="1200" dirty="0" err="1" smtClean="0"/>
              <a:t>Delagnes</a:t>
            </a:r>
            <a:endParaRPr lang="en-US" sz="1200" dirty="0" smtClean="0"/>
          </a:p>
          <a:p>
            <a:pPr>
              <a:spcBef>
                <a:spcPts val="0"/>
              </a:spcBef>
              <a:defRPr/>
            </a:pPr>
            <a:r>
              <a:rPr lang="en-US" sz="1200" dirty="0" smtClean="0"/>
              <a:t>D. Breton</a:t>
            </a:r>
          </a:p>
          <a:p>
            <a:pPr>
              <a:spcBef>
                <a:spcPts val="0"/>
              </a:spcBef>
              <a:defRPr/>
            </a:pPr>
            <a:r>
              <a:rPr lang="en-US" sz="1200" dirty="0" smtClean="0"/>
              <a:t>CEA </a:t>
            </a:r>
            <a:r>
              <a:rPr lang="en-US" sz="1200" dirty="0" err="1" smtClean="0"/>
              <a:t>Saclay</a:t>
            </a:r>
            <a:endParaRPr lang="en-US" sz="1200" dirty="0" smtClean="0"/>
          </a:p>
        </p:txBody>
      </p:sp>
      <p:pic>
        <p:nvPicPr>
          <p:cNvPr id="23" name="Picture 1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59438"/>
            <a:ext cx="8477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659438"/>
            <a:ext cx="64770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640388"/>
            <a:ext cx="63182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640388"/>
            <a:ext cx="70326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28"/>
          <p:cNvSpPr txBox="1">
            <a:spLocks noChangeArrowheads="1"/>
          </p:cNvSpPr>
          <p:nvPr/>
        </p:nvSpPr>
        <p:spPr bwMode="auto">
          <a:xfrm>
            <a:off x="433388" y="5299075"/>
            <a:ext cx="611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DRS1</a:t>
            </a:r>
          </a:p>
        </p:txBody>
      </p:sp>
      <p:sp>
        <p:nvSpPr>
          <p:cNvPr id="28" name="Text Box 129"/>
          <p:cNvSpPr txBox="1">
            <a:spLocks noChangeArrowheads="1"/>
          </p:cNvSpPr>
          <p:nvPr/>
        </p:nvSpPr>
        <p:spPr bwMode="auto">
          <a:xfrm>
            <a:off x="1331913" y="5299075"/>
            <a:ext cx="611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DRS2</a:t>
            </a:r>
          </a:p>
        </p:txBody>
      </p:sp>
      <p:sp>
        <p:nvSpPr>
          <p:cNvPr id="29" name="Text Box 130"/>
          <p:cNvSpPr txBox="1">
            <a:spLocks noChangeArrowheads="1"/>
          </p:cNvSpPr>
          <p:nvPr/>
        </p:nvSpPr>
        <p:spPr bwMode="auto">
          <a:xfrm>
            <a:off x="2232025" y="5283200"/>
            <a:ext cx="6111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DRS3</a:t>
            </a:r>
          </a:p>
        </p:txBody>
      </p:sp>
      <p:sp>
        <p:nvSpPr>
          <p:cNvPr id="30" name="Text Box 131"/>
          <p:cNvSpPr txBox="1">
            <a:spLocks noChangeArrowheads="1"/>
          </p:cNvSpPr>
          <p:nvPr/>
        </p:nvSpPr>
        <p:spPr bwMode="auto">
          <a:xfrm>
            <a:off x="3130550" y="5283200"/>
            <a:ext cx="6790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b="1" dirty="0"/>
              <a:t>DRS4</a:t>
            </a:r>
          </a:p>
        </p:txBody>
      </p:sp>
      <p:pic>
        <p:nvPicPr>
          <p:cNvPr id="31" name="Picture 136" descr="DSC00013-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16"/>
          <p:cNvSpPr txBox="1">
            <a:spLocks noChangeArrowheads="1"/>
          </p:cNvSpPr>
          <p:nvPr/>
        </p:nvSpPr>
        <p:spPr bwMode="auto">
          <a:xfrm>
            <a:off x="900113" y="2146300"/>
            <a:ext cx="1943100" cy="274638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200" smtClean="0"/>
              <a:t>G. Varner, Univ. of Hawaii</a:t>
            </a:r>
          </a:p>
        </p:txBody>
      </p:sp>
      <p:sp>
        <p:nvSpPr>
          <p:cNvPr id="33" name="Text Box 139"/>
          <p:cNvSpPr txBox="1">
            <a:spLocks noChangeArrowheads="1"/>
          </p:cNvSpPr>
          <p:nvPr/>
        </p:nvSpPr>
        <p:spPr bwMode="auto">
          <a:xfrm>
            <a:off x="323850" y="3790950"/>
            <a:ext cx="2544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7800" indent="-1778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Tx/>
              <a:buChar char="•"/>
            </a:pPr>
            <a:r>
              <a:rPr lang="en-US" sz="1200"/>
              <a:t>0.25 </a:t>
            </a:r>
            <a:r>
              <a:rPr lang="en-US" sz="1200">
                <a:latin typeface="Symbol" charset="0"/>
                <a:cs typeface="Symbol" charset="0"/>
              </a:rPr>
              <a:t>m</a:t>
            </a:r>
            <a:r>
              <a:rPr lang="en-US" sz="1200"/>
              <a:t>m TSMC</a:t>
            </a:r>
          </a:p>
          <a:p>
            <a:pPr>
              <a:buFontTx/>
              <a:buChar char="•"/>
            </a:pPr>
            <a:r>
              <a:rPr lang="en-US" sz="1200"/>
              <a:t>Many chips for different projects</a:t>
            </a:r>
            <a:br>
              <a:rPr lang="en-US" sz="1200"/>
            </a:br>
            <a:r>
              <a:rPr lang="en-US" sz="1200"/>
              <a:t>(Belle, Anita, IceCube …)</a:t>
            </a:r>
          </a:p>
        </p:txBody>
      </p:sp>
      <p:pic>
        <p:nvPicPr>
          <p:cNvPr id="34" name="Picture 14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765175"/>
            <a:ext cx="723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6" descr="bvgqsyoku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765175"/>
            <a:ext cx="1820862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4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65175"/>
            <a:ext cx="1268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48"/>
          <p:cNvSpPr txBox="1">
            <a:spLocks noChangeArrowheads="1"/>
          </p:cNvSpPr>
          <p:nvPr/>
        </p:nvSpPr>
        <p:spPr bwMode="auto">
          <a:xfrm>
            <a:off x="3636963" y="3716338"/>
            <a:ext cx="23018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Tx/>
              <a:buChar char="•"/>
            </a:pPr>
            <a:r>
              <a:rPr lang="en-US" sz="1200" dirty="0"/>
              <a:t>0.35 </a:t>
            </a:r>
            <a:r>
              <a:rPr lang="en-US" sz="1200" dirty="0">
                <a:latin typeface="Symbol" charset="0"/>
                <a:cs typeface="Symbol" charset="0"/>
              </a:rPr>
              <a:t>m</a:t>
            </a:r>
            <a:r>
              <a:rPr lang="en-US" sz="1200" dirty="0"/>
              <a:t>m </a:t>
            </a:r>
            <a:r>
              <a:rPr lang="en-US" sz="1200" dirty="0" smtClean="0"/>
              <a:t>AMS, 0.18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IBM</a:t>
            </a:r>
            <a:endParaRPr lang="en-US" sz="1200" dirty="0"/>
          </a:p>
          <a:p>
            <a:pPr>
              <a:buFontTx/>
              <a:buChar char="•"/>
            </a:pPr>
            <a:r>
              <a:rPr lang="en-US" sz="1200" dirty="0"/>
              <a:t>T2K TPC, Antares, Hess2, CTA</a:t>
            </a:r>
          </a:p>
        </p:txBody>
      </p:sp>
      <p:sp>
        <p:nvSpPr>
          <p:cNvPr id="38" name="Text Box 149"/>
          <p:cNvSpPr txBox="1">
            <a:spLocks noChangeArrowheads="1"/>
          </p:cNvSpPr>
          <p:nvPr/>
        </p:nvSpPr>
        <p:spPr bwMode="auto">
          <a:xfrm>
            <a:off x="6429375" y="2112963"/>
            <a:ext cx="2174875" cy="274637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200" smtClean="0"/>
              <a:t>H. Frisch et al., Univ. Chicago</a:t>
            </a:r>
          </a:p>
        </p:txBody>
      </p:sp>
      <p:pic>
        <p:nvPicPr>
          <p:cNvPr id="39" name="Picture 15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781300"/>
            <a:ext cx="4921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151"/>
          <p:cNvSpPr txBox="1">
            <a:spLocks noChangeArrowheads="1"/>
          </p:cNvSpPr>
          <p:nvPr/>
        </p:nvSpPr>
        <p:spPr bwMode="auto">
          <a:xfrm>
            <a:off x="7243763" y="2836863"/>
            <a:ext cx="14439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/>
              <a:t>PSEC1 - </a:t>
            </a:r>
            <a:r>
              <a:rPr lang="en-US" sz="1400" b="1" dirty="0"/>
              <a:t>PSEC4</a:t>
            </a:r>
          </a:p>
        </p:txBody>
      </p:sp>
      <p:sp>
        <p:nvSpPr>
          <p:cNvPr id="41" name="Text Box 152"/>
          <p:cNvSpPr txBox="1">
            <a:spLocks noChangeArrowheads="1"/>
          </p:cNvSpPr>
          <p:nvPr/>
        </p:nvSpPr>
        <p:spPr bwMode="auto">
          <a:xfrm>
            <a:off x="6516688" y="3357563"/>
            <a:ext cx="21605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Tx/>
              <a:buChar char="•"/>
            </a:pPr>
            <a:r>
              <a:rPr lang="en-US" sz="1200"/>
              <a:t>0.13 </a:t>
            </a:r>
            <a:r>
              <a:rPr lang="en-US" sz="1200">
                <a:latin typeface="Symbol" charset="0"/>
                <a:cs typeface="Symbol" charset="0"/>
              </a:rPr>
              <a:t>m</a:t>
            </a:r>
            <a:r>
              <a:rPr lang="en-US" sz="1200"/>
              <a:t>m IBM</a:t>
            </a:r>
          </a:p>
          <a:p>
            <a:pPr>
              <a:buFontTx/>
              <a:buChar char="•"/>
            </a:pPr>
            <a:r>
              <a:rPr lang="en-US" sz="1200"/>
              <a:t>Large Area Picosecond Photo-Detectors Project (LAPPD)</a:t>
            </a:r>
          </a:p>
        </p:txBody>
      </p:sp>
      <p:sp>
        <p:nvSpPr>
          <p:cNvPr id="42" name="Text Box 154"/>
          <p:cNvSpPr txBox="1">
            <a:spLocks noChangeArrowheads="1"/>
          </p:cNvSpPr>
          <p:nvPr/>
        </p:nvSpPr>
        <p:spPr bwMode="auto">
          <a:xfrm>
            <a:off x="447675" y="623093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2002</a:t>
            </a:r>
          </a:p>
        </p:txBody>
      </p:sp>
      <p:sp>
        <p:nvSpPr>
          <p:cNvPr id="43" name="Text Box 155"/>
          <p:cNvSpPr txBox="1">
            <a:spLocks noChangeArrowheads="1"/>
          </p:cNvSpPr>
          <p:nvPr/>
        </p:nvSpPr>
        <p:spPr bwMode="auto">
          <a:xfrm>
            <a:off x="1336675" y="623728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2004</a:t>
            </a:r>
          </a:p>
        </p:txBody>
      </p:sp>
      <p:sp>
        <p:nvSpPr>
          <p:cNvPr id="44" name="Text Box 156"/>
          <p:cNvSpPr txBox="1">
            <a:spLocks noChangeArrowheads="1"/>
          </p:cNvSpPr>
          <p:nvPr/>
        </p:nvSpPr>
        <p:spPr bwMode="auto">
          <a:xfrm>
            <a:off x="2195513" y="623728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2007</a:t>
            </a:r>
          </a:p>
        </p:txBody>
      </p:sp>
      <p:sp>
        <p:nvSpPr>
          <p:cNvPr id="45" name="Text Box 157"/>
          <p:cNvSpPr txBox="1">
            <a:spLocks noChangeArrowheads="1"/>
          </p:cNvSpPr>
          <p:nvPr/>
        </p:nvSpPr>
        <p:spPr bwMode="auto">
          <a:xfrm>
            <a:off x="3132138" y="6237288"/>
            <a:ext cx="571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/>
              <a:t>2008</a:t>
            </a:r>
          </a:p>
        </p:txBody>
      </p:sp>
      <p:sp>
        <p:nvSpPr>
          <p:cNvPr id="46" name="Text Box 158"/>
          <p:cNvSpPr txBox="1">
            <a:spLocks noChangeArrowheads="1"/>
          </p:cNvSpPr>
          <p:nvPr/>
        </p:nvSpPr>
        <p:spPr bwMode="auto">
          <a:xfrm>
            <a:off x="3778250" y="5300663"/>
            <a:ext cx="3097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buFontTx/>
              <a:buChar char="•"/>
            </a:pPr>
            <a:r>
              <a:rPr lang="en-US" sz="1200"/>
              <a:t>0.25 </a:t>
            </a:r>
            <a:r>
              <a:rPr lang="en-US" sz="1200">
                <a:latin typeface="Symbol" charset="0"/>
                <a:cs typeface="Symbol" charset="0"/>
              </a:rPr>
              <a:t>m</a:t>
            </a:r>
            <a:r>
              <a:rPr lang="en-US" sz="1200"/>
              <a:t>m UMC</a:t>
            </a:r>
          </a:p>
          <a:p>
            <a:pPr>
              <a:buFontTx/>
              <a:buChar char="•"/>
            </a:pPr>
            <a:r>
              <a:rPr lang="en-US" sz="1200"/>
              <a:t>Universal chip for many applications</a:t>
            </a:r>
          </a:p>
          <a:p>
            <a:pPr>
              <a:buFontTx/>
              <a:buChar char="•"/>
            </a:pPr>
            <a:r>
              <a:rPr lang="en-US" sz="1200"/>
              <a:t>MEG experiment, MAGIC, Veritas, </a:t>
            </a:r>
            <a:br>
              <a:rPr lang="en-US" sz="1200"/>
            </a:br>
            <a:r>
              <a:rPr lang="en-US" sz="1200"/>
              <a:t>TOF-PET</a:t>
            </a:r>
          </a:p>
        </p:txBody>
      </p:sp>
      <p:sp>
        <p:nvSpPr>
          <p:cNvPr id="47" name="Text Box 159"/>
          <p:cNvSpPr txBox="1">
            <a:spLocks noChangeArrowheads="1"/>
          </p:cNvSpPr>
          <p:nvPr/>
        </p:nvSpPr>
        <p:spPr bwMode="auto">
          <a:xfrm>
            <a:off x="7400925" y="5300663"/>
            <a:ext cx="1283750" cy="646331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200" dirty="0" smtClean="0"/>
              <a:t>SR</a:t>
            </a:r>
          </a:p>
          <a:p>
            <a:pPr>
              <a:spcBef>
                <a:spcPts val="0"/>
              </a:spcBef>
              <a:defRPr/>
            </a:pPr>
            <a:r>
              <a:rPr lang="en-US" sz="1200" dirty="0" smtClean="0"/>
              <a:t>R. </a:t>
            </a:r>
            <a:r>
              <a:rPr lang="en-US" sz="1200" dirty="0" err="1" smtClean="0"/>
              <a:t>Dinapoli</a:t>
            </a:r>
            <a:endParaRPr lang="en-US" sz="1200" dirty="0" smtClean="0"/>
          </a:p>
          <a:p>
            <a:pPr>
              <a:spcBef>
                <a:spcPts val="0"/>
              </a:spcBef>
              <a:defRPr/>
            </a:pPr>
            <a:r>
              <a:rPr lang="en-US" sz="1200" dirty="0" smtClean="0"/>
              <a:t>PSI, Switzerland</a:t>
            </a:r>
          </a:p>
        </p:txBody>
      </p:sp>
      <p:sp>
        <p:nvSpPr>
          <p:cNvPr id="48" name="Text Box 160"/>
          <p:cNvSpPr txBox="1">
            <a:spLocks noChangeArrowheads="1"/>
          </p:cNvSpPr>
          <p:nvPr/>
        </p:nvSpPr>
        <p:spPr bwMode="auto">
          <a:xfrm>
            <a:off x="6878638" y="6145213"/>
            <a:ext cx="19009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 dirty="0" err="1" smtClean="0">
                <a:solidFill>
                  <a:schemeClr val="accent2"/>
                </a:solidFill>
                <a:latin typeface="Arial Black" charset="0"/>
              </a:rPr>
              <a:t>www.psi.ch</a:t>
            </a:r>
            <a:r>
              <a:rPr lang="en-US" sz="1600" dirty="0" smtClean="0">
                <a:solidFill>
                  <a:schemeClr val="accent2"/>
                </a:solidFill>
                <a:latin typeface="Arial Black" charset="0"/>
              </a:rPr>
              <a:t>/</a:t>
            </a:r>
            <a:r>
              <a:rPr lang="en-US" sz="1600" dirty="0" err="1" smtClean="0">
                <a:solidFill>
                  <a:schemeClr val="accent2"/>
                </a:solidFill>
                <a:latin typeface="Arial Black" charset="0"/>
              </a:rPr>
              <a:t>drs</a:t>
            </a:r>
            <a:endParaRPr lang="en-US" sz="1600" dirty="0">
              <a:solidFill>
                <a:schemeClr val="accent2"/>
              </a:solidFill>
              <a:latin typeface="Arial Black" charset="0"/>
            </a:endParaRPr>
          </a:p>
        </p:txBody>
      </p:sp>
      <p:sp>
        <p:nvSpPr>
          <p:cNvPr id="49" name="Text Box 161"/>
          <p:cNvSpPr txBox="1">
            <a:spLocks noChangeArrowheads="1"/>
          </p:cNvSpPr>
          <p:nvPr/>
        </p:nvSpPr>
        <p:spPr bwMode="auto">
          <a:xfrm>
            <a:off x="122238" y="4557713"/>
            <a:ext cx="3009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400" dirty="0" err="1">
                <a:solidFill>
                  <a:schemeClr val="accent2"/>
                </a:solidFill>
                <a:latin typeface="Arial Black" charset="0"/>
              </a:rPr>
              <a:t>www.phys.hawaii.edu</a:t>
            </a:r>
            <a:r>
              <a:rPr lang="en-US" sz="1400" dirty="0">
                <a:solidFill>
                  <a:schemeClr val="accent2"/>
                </a:solidFill>
                <a:latin typeface="Arial Black" charset="0"/>
              </a:rPr>
              <a:t>/~</a:t>
            </a:r>
            <a:r>
              <a:rPr lang="en-US" sz="1400" dirty="0" err="1">
                <a:solidFill>
                  <a:schemeClr val="accent2"/>
                </a:solidFill>
                <a:latin typeface="Arial Black" charset="0"/>
              </a:rPr>
              <a:t>idlab</a:t>
            </a:r>
            <a:r>
              <a:rPr lang="en-US" sz="1400" dirty="0">
                <a:solidFill>
                  <a:schemeClr val="accent2"/>
                </a:solidFill>
                <a:latin typeface="Arial Black" charset="0"/>
              </a:rPr>
              <a:t>/</a:t>
            </a:r>
          </a:p>
        </p:txBody>
      </p:sp>
      <p:sp>
        <p:nvSpPr>
          <p:cNvPr id="50" name="Text Box 162"/>
          <p:cNvSpPr txBox="1">
            <a:spLocks noChangeArrowheads="1"/>
          </p:cNvSpPr>
          <p:nvPr/>
        </p:nvSpPr>
        <p:spPr bwMode="auto">
          <a:xfrm>
            <a:off x="3851275" y="4508500"/>
            <a:ext cx="17637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  <a:latin typeface="Arial Black" charset="0"/>
              </a:rPr>
              <a:t>matacq.free.fr</a:t>
            </a:r>
          </a:p>
        </p:txBody>
      </p:sp>
      <p:sp>
        <p:nvSpPr>
          <p:cNvPr id="51" name="Text Box 163"/>
          <p:cNvSpPr txBox="1">
            <a:spLocks noChangeArrowheads="1"/>
          </p:cNvSpPr>
          <p:nvPr/>
        </p:nvSpPr>
        <p:spPr bwMode="auto">
          <a:xfrm>
            <a:off x="6443663" y="4508500"/>
            <a:ext cx="226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600">
                <a:solidFill>
                  <a:schemeClr val="accent2"/>
                </a:solidFill>
                <a:latin typeface="Arial Black" charset="0"/>
              </a:rPr>
              <a:t>psec.uchicago.edu</a:t>
            </a: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013" y="5300663"/>
            <a:ext cx="735012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" name="Picture 55" descr="Screen Shot 2017-03-20 at 14.44.22 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3073638"/>
            <a:ext cx="858399" cy="4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0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MEG Electronics 1999-2013</a:t>
            </a:r>
            <a:endParaRPr lang="en-US" dirty="0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1720"/>
            <a:ext cx="1683937" cy="34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656" y="1940830"/>
            <a:ext cx="456199" cy="1726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PMT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4179463" y="1718882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Active</a:t>
            </a:r>
          </a:p>
          <a:p>
            <a:pPr algn="ctr"/>
            <a:r>
              <a:rPr lang="en-US" sz="1000" dirty="0" smtClean="0"/>
              <a:t>Splitter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5669633" y="1102044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Trigger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5669633" y="2335720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DRS4</a:t>
            </a:r>
          </a:p>
          <a:p>
            <a:pPr algn="ctr"/>
            <a:r>
              <a:rPr lang="en-US" sz="1000" dirty="0" smtClean="0"/>
              <a:t>DAQ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661616" y="2709748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HV</a:t>
            </a:r>
            <a:endParaRPr lang="en-US" sz="1000" dirty="0"/>
          </a:p>
        </p:txBody>
      </p:sp>
      <p:cxnSp>
        <p:nvCxnSpPr>
          <p:cNvPr id="14" name="Straight Connector 13"/>
          <p:cNvCxnSpPr>
            <a:stCxn id="8" idx="3"/>
            <a:endCxn id="9" idx="1"/>
          </p:cNvCxnSpPr>
          <p:nvPr/>
        </p:nvCxnSpPr>
        <p:spPr>
          <a:xfrm>
            <a:off x="3607855" y="2027143"/>
            <a:ext cx="571608" cy="158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16" name="Straight Connector 15"/>
          <p:cNvCxnSpPr>
            <a:stCxn id="12" idx="0"/>
          </p:cNvCxnSpPr>
          <p:nvPr/>
        </p:nvCxnSpPr>
        <p:spPr>
          <a:xfrm flipH="1" flipV="1">
            <a:off x="3977745" y="2076467"/>
            <a:ext cx="5304" cy="63328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07855" y="2076467"/>
            <a:ext cx="369890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5" name="Elbow Connector 24"/>
          <p:cNvCxnSpPr>
            <a:stCxn id="9" idx="0"/>
            <a:endCxn id="10" idx="1"/>
          </p:cNvCxnSpPr>
          <p:nvPr/>
        </p:nvCxnSpPr>
        <p:spPr>
          <a:xfrm rot="5400000" flipH="1" flipV="1">
            <a:off x="4931055" y="980305"/>
            <a:ext cx="308419" cy="1168737"/>
          </a:xfrm>
          <a:prstGeom prst="bentConnector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6" name="Elbow Connector 25"/>
          <p:cNvCxnSpPr>
            <a:stCxn id="9" idx="2"/>
            <a:endCxn id="11" idx="1"/>
          </p:cNvCxnSpPr>
          <p:nvPr/>
        </p:nvCxnSpPr>
        <p:spPr>
          <a:xfrm rot="16200000" flipH="1">
            <a:off x="4931055" y="1905560"/>
            <a:ext cx="308419" cy="1168737"/>
          </a:xfrm>
          <a:prstGeom prst="bentConnector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55845" y="955693"/>
            <a:ext cx="0" cy="2212492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1" name="Straight Connector 30"/>
          <p:cNvCxnSpPr>
            <a:stCxn id="10" idx="3"/>
          </p:cNvCxnSpPr>
          <p:nvPr/>
        </p:nvCxnSpPr>
        <p:spPr>
          <a:xfrm>
            <a:off x="6312498" y="1410463"/>
            <a:ext cx="243347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12498" y="2644138"/>
            <a:ext cx="243347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51120" y="955693"/>
            <a:ext cx="0" cy="2212492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312498" y="2755263"/>
            <a:ext cx="538622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 rot="5400000">
            <a:off x="6263423" y="1904033"/>
            <a:ext cx="831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 Bus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349654" y="1640901"/>
            <a:ext cx="12491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Clock distribution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40353" y="913581"/>
            <a:ext cx="571607" cy="4968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Power</a:t>
            </a:r>
            <a:endParaRPr lang="en-US" sz="100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3920539" y="1608680"/>
            <a:ext cx="427096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49" name="Straight Connector 48"/>
          <p:cNvCxnSpPr>
            <a:endCxn id="47" idx="2"/>
          </p:cNvCxnSpPr>
          <p:nvPr/>
        </p:nvCxnSpPr>
        <p:spPr>
          <a:xfrm flipV="1">
            <a:off x="3920539" y="1410463"/>
            <a:ext cx="5618" cy="201148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347635" y="1608681"/>
            <a:ext cx="0" cy="11020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4" name="TextBox 3"/>
          <p:cNvSpPr txBox="1"/>
          <p:nvPr/>
        </p:nvSpPr>
        <p:spPr>
          <a:xfrm>
            <a:off x="4755233" y="3284984"/>
            <a:ext cx="914400" cy="3891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Century Gothic"/>
                <a:cs typeface="Century Gothic"/>
              </a:rPr>
              <a:t>DRS4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Century Gothic"/>
                <a:cs typeface="Century Gothic"/>
              </a:rPr>
              <a:t>5 GSPS / 12 bit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3326585"/>
            <a:ext cx="2520280" cy="3223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" name="Picture 12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168" y="3724258"/>
            <a:ext cx="1088529" cy="10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le 44"/>
          <p:cNvSpPr/>
          <p:nvPr/>
        </p:nvSpPr>
        <p:spPr bwMode="auto">
          <a:xfrm>
            <a:off x="7020272" y="3710938"/>
            <a:ext cx="1952459" cy="1374246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463">
              <a:tabLst>
                <a:tab pos="180975" algn="l"/>
              </a:tabLst>
            </a:pPr>
            <a:r>
              <a:rPr lang="en-US" sz="1200" dirty="0" smtClean="0">
                <a:latin typeface="Century Gothic"/>
                <a:cs typeface="Century Gothic"/>
              </a:rPr>
              <a:t>3000 </a:t>
            </a:r>
            <a:r>
              <a:rPr lang="en-US" sz="1200" dirty="0">
                <a:latin typeface="Century Gothic"/>
                <a:cs typeface="Century Gothic"/>
              </a:rPr>
              <a:t>Channels DRS4</a:t>
            </a:r>
            <a:br>
              <a:rPr lang="en-US" sz="1200" dirty="0">
                <a:latin typeface="Century Gothic"/>
                <a:cs typeface="Century Gothic"/>
              </a:rPr>
            </a:br>
            <a:r>
              <a:rPr lang="en-US" sz="1200" dirty="0">
                <a:latin typeface="Century Gothic"/>
                <a:cs typeface="Century Gothic"/>
              </a:rPr>
              <a:t>(0.8 GSPS / 1.6 GSPS)</a:t>
            </a:r>
          </a:p>
          <a:p>
            <a:pPr marL="17463">
              <a:tabLst>
                <a:tab pos="180975" algn="l"/>
              </a:tabLst>
            </a:pPr>
            <a:r>
              <a:rPr lang="en-US" sz="1200" dirty="0">
                <a:latin typeface="Century Gothic"/>
                <a:cs typeface="Century Gothic"/>
              </a:rPr>
              <a:t>1000 Channels Trigger </a:t>
            </a:r>
            <a:r>
              <a:rPr lang="en-US" sz="1200" dirty="0" smtClean="0">
                <a:latin typeface="Century Gothic"/>
                <a:cs typeface="Century Gothic"/>
              </a:rPr>
              <a:t>(</a:t>
            </a:r>
            <a:r>
              <a:rPr lang="en-US" sz="1200" dirty="0">
                <a:latin typeface="Century Gothic"/>
                <a:cs typeface="Century Gothic"/>
              </a:rPr>
              <a:t>100 MSPS)</a:t>
            </a:r>
          </a:p>
          <a:p>
            <a:pPr marL="17463">
              <a:tabLst>
                <a:tab pos="180975" algn="l"/>
              </a:tabLst>
            </a:pPr>
            <a:r>
              <a:rPr lang="en-US" sz="1200" dirty="0">
                <a:latin typeface="Century Gothic"/>
                <a:cs typeface="Century Gothic"/>
              </a:rPr>
              <a:t>5 Racks</a:t>
            </a:r>
          </a:p>
          <a:p>
            <a:pPr marL="0" indent="0">
              <a:buNone/>
            </a:pPr>
            <a:endParaRPr lang="en-US" sz="1200" dirty="0">
              <a:latin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107504" y="924488"/>
            <a:ext cx="2736304" cy="2028070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463">
              <a:tabLst>
                <a:tab pos="180975" algn="l"/>
              </a:tabLst>
            </a:pPr>
            <a:r>
              <a:rPr lang="en-US" dirty="0" smtClean="0">
                <a:latin typeface="Century Gothic"/>
                <a:cs typeface="Century Gothic"/>
              </a:rPr>
              <a:t>Separated </a:t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DAQ &amp; Trigger &amp; HV</a:t>
            </a:r>
          </a:p>
          <a:p>
            <a:pPr marL="17463">
              <a:tabLst>
                <a:tab pos="180975" algn="l"/>
              </a:tabLst>
            </a:pPr>
            <a:r>
              <a:rPr lang="en-US" dirty="0" smtClean="0">
                <a:latin typeface="Century Gothic"/>
                <a:cs typeface="Century Gothic"/>
              </a:rPr>
              <a:t>VME based system</a:t>
            </a:r>
          </a:p>
          <a:p>
            <a:pPr marL="17463">
              <a:tabLst>
                <a:tab pos="180975" algn="l"/>
              </a:tabLst>
            </a:pPr>
            <a:r>
              <a:rPr lang="en-US" dirty="0" smtClean="0">
                <a:latin typeface="Century Gothic"/>
                <a:cs typeface="Century Gothic"/>
              </a:rPr>
              <a:t>DRS4 piggy-back on general purpose FPGA board</a:t>
            </a:r>
            <a:endParaRPr lang="en-US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dirty="0">
              <a:latin typeface="Century Gothic"/>
              <a:cs typeface="Century Gothic"/>
            </a:endParaRPr>
          </a:p>
          <a:p>
            <a:pPr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3867" y="6163733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 smtClean="0">
              <a:latin typeface="+mn-lt"/>
              <a:cs typeface="Franklin Gothic Book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2583" y="5010411"/>
            <a:ext cx="2895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4179463" y="4745409"/>
            <a:ext cx="464545" cy="699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18166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on-line waveform display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3" descr="wave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6408737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763713" y="2276475"/>
            <a:ext cx="1069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800"/>
              <a:t>template</a:t>
            </a:r>
          </a:p>
          <a:p>
            <a:pPr algn="ctr"/>
            <a:r>
              <a:rPr lang="en-US" sz="1800"/>
              <a:t>fit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2850" y="2701925"/>
            <a:ext cx="5048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95963" y="1412875"/>
            <a:ext cx="6683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2000">
                <a:latin typeface="Symbol" charset="0"/>
              </a:rPr>
              <a:t>S</a:t>
            </a:r>
            <a:r>
              <a:rPr lang="en-US" sz="1600"/>
              <a:t>848</a:t>
            </a:r>
          </a:p>
          <a:p>
            <a:pPr algn="ctr"/>
            <a:r>
              <a:rPr lang="en-US" sz="1600"/>
              <a:t>PMTs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057525" y="960438"/>
            <a:ext cx="1801813" cy="307975"/>
          </a:xfrm>
          <a:prstGeom prst="rect">
            <a:avLst/>
          </a:prstGeom>
          <a:solidFill>
            <a:srgbClr val="FFFF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defRPr/>
            </a:pPr>
            <a:r>
              <a:rPr lang="en-US" sz="1400" smtClean="0"/>
              <a:t>“virtual oscilloscope”</a:t>
            </a: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7302500" y="922338"/>
            <a:ext cx="1135063" cy="2422525"/>
          </a:xfrm>
          <a:custGeom>
            <a:avLst/>
            <a:gdLst>
              <a:gd name="T0" fmla="*/ 2147483647 w 304"/>
              <a:gd name="T1" fmla="*/ 0 h 648"/>
              <a:gd name="T2" fmla="*/ 2147483647 w 304"/>
              <a:gd name="T3" fmla="*/ 0 h 648"/>
              <a:gd name="T4" fmla="*/ 2147483647 w 304"/>
              <a:gd name="T5" fmla="*/ 2147483647 h 648"/>
              <a:gd name="T6" fmla="*/ 2147483647 w 304"/>
              <a:gd name="T7" fmla="*/ 2147483647 h 648"/>
              <a:gd name="T8" fmla="*/ 2147483647 w 304"/>
              <a:gd name="T9" fmla="*/ 2147483647 h 648"/>
              <a:gd name="T10" fmla="*/ 2147483647 w 304"/>
              <a:gd name="T11" fmla="*/ 2147483647 h 648"/>
              <a:gd name="T12" fmla="*/ 2147483647 w 304"/>
              <a:gd name="T13" fmla="*/ 2147483647 h 648"/>
              <a:gd name="T14" fmla="*/ 2147483647 w 304"/>
              <a:gd name="T15" fmla="*/ 2147483647 h 648"/>
              <a:gd name="T16" fmla="*/ 2147483647 w 304"/>
              <a:gd name="T17" fmla="*/ 2147483647 h 648"/>
              <a:gd name="T18" fmla="*/ 2147483647 w 304"/>
              <a:gd name="T19" fmla="*/ 2147483647 h 648"/>
              <a:gd name="T20" fmla="*/ 2147483647 w 304"/>
              <a:gd name="T21" fmla="*/ 2147483647 h 648"/>
              <a:gd name="T22" fmla="*/ 2147483647 w 304"/>
              <a:gd name="T23" fmla="*/ 2147483647 h 648"/>
              <a:gd name="T24" fmla="*/ 2147483647 w 304"/>
              <a:gd name="T25" fmla="*/ 2147483647 h 648"/>
              <a:gd name="T26" fmla="*/ 2147483647 w 304"/>
              <a:gd name="T27" fmla="*/ 2147483647 h 648"/>
              <a:gd name="T28" fmla="*/ 2147483647 w 304"/>
              <a:gd name="T29" fmla="*/ 2147483647 h 648"/>
              <a:gd name="T30" fmla="*/ 2147483647 w 304"/>
              <a:gd name="T31" fmla="*/ 2147483647 h 648"/>
              <a:gd name="T32" fmla="*/ 2147483647 w 304"/>
              <a:gd name="T33" fmla="*/ 2147483647 h 648"/>
              <a:gd name="T34" fmla="*/ 2147483647 w 304"/>
              <a:gd name="T35" fmla="*/ 2147483647 h 648"/>
              <a:gd name="T36" fmla="*/ 2147483647 w 304"/>
              <a:gd name="T37" fmla="*/ 2147483647 h 648"/>
              <a:gd name="T38" fmla="*/ 2147483647 w 304"/>
              <a:gd name="T39" fmla="*/ 2147483647 h 648"/>
              <a:gd name="T40" fmla="*/ 2147483647 w 304"/>
              <a:gd name="T41" fmla="*/ 2147483647 h 648"/>
              <a:gd name="T42" fmla="*/ 2147483647 w 304"/>
              <a:gd name="T43" fmla="*/ 2147483647 h 648"/>
              <a:gd name="T44" fmla="*/ 0 w 304"/>
              <a:gd name="T45" fmla="*/ 2147483647 h 648"/>
              <a:gd name="T46" fmla="*/ 2147483647 w 304"/>
              <a:gd name="T47" fmla="*/ 2147483647 h 648"/>
              <a:gd name="T48" fmla="*/ 2147483647 w 304"/>
              <a:gd name="T49" fmla="*/ 2147483647 h 648"/>
              <a:gd name="T50" fmla="*/ 2147483647 w 304"/>
              <a:gd name="T51" fmla="*/ 2147483647 h 648"/>
              <a:gd name="T52" fmla="*/ 2147483647 w 304"/>
              <a:gd name="T53" fmla="*/ 2147483647 h 648"/>
              <a:gd name="T54" fmla="*/ 2147483647 w 304"/>
              <a:gd name="T55" fmla="*/ 2147483647 h 648"/>
              <a:gd name="T56" fmla="*/ 2147483647 w 304"/>
              <a:gd name="T57" fmla="*/ 2147483647 h 648"/>
              <a:gd name="T58" fmla="*/ 2147483647 w 304"/>
              <a:gd name="T59" fmla="*/ 2147483647 h 648"/>
              <a:gd name="T60" fmla="*/ 2147483647 w 304"/>
              <a:gd name="T61" fmla="*/ 2147483647 h 648"/>
              <a:gd name="T62" fmla="*/ 2147483647 w 304"/>
              <a:gd name="T63" fmla="*/ 2147483647 h 648"/>
              <a:gd name="T64" fmla="*/ 2147483647 w 304"/>
              <a:gd name="T65" fmla="*/ 2147483647 h 648"/>
              <a:gd name="T66" fmla="*/ 2147483647 w 304"/>
              <a:gd name="T67" fmla="*/ 2147483647 h 648"/>
              <a:gd name="T68" fmla="*/ 2147483647 w 304"/>
              <a:gd name="T69" fmla="*/ 2147483647 h 648"/>
              <a:gd name="T70" fmla="*/ 2147483647 w 304"/>
              <a:gd name="T71" fmla="*/ 2147483647 h 648"/>
              <a:gd name="T72" fmla="*/ 2147483647 w 304"/>
              <a:gd name="T73" fmla="*/ 2147483647 h 648"/>
              <a:gd name="T74" fmla="*/ 2147483647 w 304"/>
              <a:gd name="T75" fmla="*/ 2147483647 h 648"/>
              <a:gd name="T76" fmla="*/ 2147483647 w 304"/>
              <a:gd name="T77" fmla="*/ 2147483647 h 648"/>
              <a:gd name="T78" fmla="*/ 2147483647 w 304"/>
              <a:gd name="T79" fmla="*/ 2147483647 h 648"/>
              <a:gd name="T80" fmla="*/ 2147483647 w 304"/>
              <a:gd name="T81" fmla="*/ 2147483647 h 648"/>
              <a:gd name="T82" fmla="*/ 2147483647 w 304"/>
              <a:gd name="T83" fmla="*/ 2147483647 h 648"/>
              <a:gd name="T84" fmla="*/ 2147483647 w 304"/>
              <a:gd name="T85" fmla="*/ 2147483647 h 648"/>
              <a:gd name="T86" fmla="*/ 2147483647 w 304"/>
              <a:gd name="T87" fmla="*/ 2147483647 h 648"/>
              <a:gd name="T88" fmla="*/ 2147483647 w 304"/>
              <a:gd name="T89" fmla="*/ 2147483647 h 648"/>
              <a:gd name="T90" fmla="*/ 2147483647 w 304"/>
              <a:gd name="T91" fmla="*/ 2147483647 h 648"/>
              <a:gd name="T92" fmla="*/ 2147483647 w 304"/>
              <a:gd name="T93" fmla="*/ 2147483647 h 648"/>
              <a:gd name="T94" fmla="*/ 2147483647 w 304"/>
              <a:gd name="T95" fmla="*/ 2147483647 h 648"/>
              <a:gd name="T96" fmla="*/ 2147483647 w 304"/>
              <a:gd name="T97" fmla="*/ 2147483647 h 648"/>
              <a:gd name="T98" fmla="*/ 2147483647 w 304"/>
              <a:gd name="T99" fmla="*/ 2147483647 h 648"/>
              <a:gd name="T100" fmla="*/ 2147483647 w 304"/>
              <a:gd name="T101" fmla="*/ 2147483647 h 648"/>
              <a:gd name="T102" fmla="*/ 2147483647 w 304"/>
              <a:gd name="T103" fmla="*/ 2147483647 h 648"/>
              <a:gd name="T104" fmla="*/ 2147483647 w 304"/>
              <a:gd name="T105" fmla="*/ 2147483647 h 648"/>
              <a:gd name="T106" fmla="*/ 2147483647 w 304"/>
              <a:gd name="T107" fmla="*/ 2147483647 h 648"/>
              <a:gd name="T108" fmla="*/ 2147483647 w 304"/>
              <a:gd name="T109" fmla="*/ 2147483647 h 648"/>
              <a:gd name="T110" fmla="*/ 2147483647 w 304"/>
              <a:gd name="T111" fmla="*/ 2147483647 h 648"/>
              <a:gd name="T112" fmla="*/ 2147483647 w 304"/>
              <a:gd name="T113" fmla="*/ 2147483647 h 648"/>
              <a:gd name="T114" fmla="*/ 2147483647 w 304"/>
              <a:gd name="T115" fmla="*/ 2147483647 h 648"/>
              <a:gd name="T116" fmla="*/ 2147483647 w 304"/>
              <a:gd name="T117" fmla="*/ 2147483647 h 648"/>
              <a:gd name="T118" fmla="*/ 2147483647 w 304"/>
              <a:gd name="T119" fmla="*/ 2147483647 h 648"/>
              <a:gd name="T120" fmla="*/ 2147483647 w 304"/>
              <a:gd name="T121" fmla="*/ 2147483647 h 648"/>
              <a:gd name="T122" fmla="*/ 2147483647 w 304"/>
              <a:gd name="T123" fmla="*/ 0 h 648"/>
              <a:gd name="T124" fmla="*/ 2147483647 w 304"/>
              <a:gd name="T125" fmla="*/ 0 h 6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4"/>
              <a:gd name="T190" fmla="*/ 0 h 648"/>
              <a:gd name="T191" fmla="*/ 304 w 304"/>
              <a:gd name="T192" fmla="*/ 648 h 6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4" h="648">
                <a:moveTo>
                  <a:pt x="234" y="0"/>
                </a:moveTo>
                <a:lnTo>
                  <a:pt x="191" y="0"/>
                </a:lnTo>
                <a:lnTo>
                  <a:pt x="178" y="7"/>
                </a:lnTo>
                <a:lnTo>
                  <a:pt x="162" y="18"/>
                </a:lnTo>
                <a:lnTo>
                  <a:pt x="148" y="28"/>
                </a:lnTo>
                <a:lnTo>
                  <a:pt x="132" y="40"/>
                </a:lnTo>
                <a:lnTo>
                  <a:pt x="119" y="52"/>
                </a:lnTo>
                <a:lnTo>
                  <a:pt x="106" y="65"/>
                </a:lnTo>
                <a:lnTo>
                  <a:pt x="92" y="78"/>
                </a:lnTo>
                <a:lnTo>
                  <a:pt x="80" y="94"/>
                </a:lnTo>
                <a:lnTo>
                  <a:pt x="70" y="108"/>
                </a:lnTo>
                <a:lnTo>
                  <a:pt x="58" y="126"/>
                </a:lnTo>
                <a:lnTo>
                  <a:pt x="48" y="141"/>
                </a:lnTo>
                <a:lnTo>
                  <a:pt x="40" y="158"/>
                </a:lnTo>
                <a:lnTo>
                  <a:pt x="31" y="176"/>
                </a:lnTo>
                <a:lnTo>
                  <a:pt x="25" y="193"/>
                </a:lnTo>
                <a:lnTo>
                  <a:pt x="19" y="209"/>
                </a:lnTo>
                <a:lnTo>
                  <a:pt x="12" y="230"/>
                </a:lnTo>
                <a:lnTo>
                  <a:pt x="8" y="249"/>
                </a:lnTo>
                <a:lnTo>
                  <a:pt x="5" y="266"/>
                </a:lnTo>
                <a:lnTo>
                  <a:pt x="3" y="285"/>
                </a:lnTo>
                <a:lnTo>
                  <a:pt x="1" y="306"/>
                </a:lnTo>
                <a:lnTo>
                  <a:pt x="0" y="325"/>
                </a:lnTo>
                <a:lnTo>
                  <a:pt x="1" y="342"/>
                </a:lnTo>
                <a:lnTo>
                  <a:pt x="3" y="360"/>
                </a:lnTo>
                <a:lnTo>
                  <a:pt x="5" y="381"/>
                </a:lnTo>
                <a:lnTo>
                  <a:pt x="8" y="398"/>
                </a:lnTo>
                <a:lnTo>
                  <a:pt x="14" y="418"/>
                </a:lnTo>
                <a:lnTo>
                  <a:pt x="19" y="436"/>
                </a:lnTo>
                <a:lnTo>
                  <a:pt x="25" y="454"/>
                </a:lnTo>
                <a:lnTo>
                  <a:pt x="31" y="471"/>
                </a:lnTo>
                <a:lnTo>
                  <a:pt x="39" y="488"/>
                </a:lnTo>
                <a:lnTo>
                  <a:pt x="48" y="505"/>
                </a:lnTo>
                <a:lnTo>
                  <a:pt x="59" y="522"/>
                </a:lnTo>
                <a:lnTo>
                  <a:pt x="68" y="537"/>
                </a:lnTo>
                <a:lnTo>
                  <a:pt x="82" y="555"/>
                </a:lnTo>
                <a:lnTo>
                  <a:pt x="93" y="567"/>
                </a:lnTo>
                <a:lnTo>
                  <a:pt x="106" y="581"/>
                </a:lnTo>
                <a:lnTo>
                  <a:pt x="119" y="595"/>
                </a:lnTo>
                <a:lnTo>
                  <a:pt x="135" y="608"/>
                </a:lnTo>
                <a:lnTo>
                  <a:pt x="148" y="619"/>
                </a:lnTo>
                <a:lnTo>
                  <a:pt x="166" y="631"/>
                </a:lnTo>
                <a:lnTo>
                  <a:pt x="181" y="640"/>
                </a:lnTo>
                <a:lnTo>
                  <a:pt x="189" y="645"/>
                </a:lnTo>
                <a:lnTo>
                  <a:pt x="263" y="648"/>
                </a:lnTo>
                <a:lnTo>
                  <a:pt x="270" y="625"/>
                </a:lnTo>
                <a:lnTo>
                  <a:pt x="276" y="601"/>
                </a:lnTo>
                <a:lnTo>
                  <a:pt x="283" y="575"/>
                </a:lnTo>
                <a:lnTo>
                  <a:pt x="291" y="548"/>
                </a:lnTo>
                <a:lnTo>
                  <a:pt x="297" y="528"/>
                </a:lnTo>
                <a:lnTo>
                  <a:pt x="303" y="504"/>
                </a:lnTo>
                <a:lnTo>
                  <a:pt x="293" y="501"/>
                </a:lnTo>
                <a:lnTo>
                  <a:pt x="143" y="453"/>
                </a:lnTo>
                <a:lnTo>
                  <a:pt x="147" y="188"/>
                </a:lnTo>
                <a:lnTo>
                  <a:pt x="293" y="146"/>
                </a:lnTo>
                <a:lnTo>
                  <a:pt x="304" y="142"/>
                </a:lnTo>
                <a:lnTo>
                  <a:pt x="298" y="122"/>
                </a:lnTo>
                <a:lnTo>
                  <a:pt x="291" y="96"/>
                </a:lnTo>
                <a:lnTo>
                  <a:pt x="283" y="71"/>
                </a:lnTo>
                <a:lnTo>
                  <a:pt x="276" y="44"/>
                </a:lnTo>
                <a:lnTo>
                  <a:pt x="268" y="17"/>
                </a:lnTo>
                <a:lnTo>
                  <a:pt x="261" y="0"/>
                </a:lnTo>
                <a:lnTo>
                  <a:pt x="234" y="0"/>
                </a:lnTo>
              </a:path>
            </a:pathLst>
          </a:custGeom>
          <a:solidFill>
            <a:srgbClr val="E7EEEF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7354888" y="969963"/>
            <a:ext cx="1023937" cy="2320925"/>
          </a:xfrm>
          <a:custGeom>
            <a:avLst/>
            <a:gdLst>
              <a:gd name="T0" fmla="*/ 2147483647 w 274"/>
              <a:gd name="T1" fmla="*/ 2147483647 h 621"/>
              <a:gd name="T2" fmla="*/ 2147483647 w 274"/>
              <a:gd name="T3" fmla="*/ 2147483647 h 621"/>
              <a:gd name="T4" fmla="*/ 2147483647 w 274"/>
              <a:gd name="T5" fmla="*/ 2147483647 h 621"/>
              <a:gd name="T6" fmla="*/ 2147483647 w 274"/>
              <a:gd name="T7" fmla="*/ 2147483647 h 621"/>
              <a:gd name="T8" fmla="*/ 2147483647 w 274"/>
              <a:gd name="T9" fmla="*/ 2147483647 h 621"/>
              <a:gd name="T10" fmla="*/ 2147483647 w 274"/>
              <a:gd name="T11" fmla="*/ 2147483647 h 621"/>
              <a:gd name="T12" fmla="*/ 2147483647 w 274"/>
              <a:gd name="T13" fmla="*/ 2147483647 h 621"/>
              <a:gd name="T14" fmla="*/ 2147483647 w 274"/>
              <a:gd name="T15" fmla="*/ 2147483647 h 621"/>
              <a:gd name="T16" fmla="*/ 2147483647 w 274"/>
              <a:gd name="T17" fmla="*/ 2147483647 h 621"/>
              <a:gd name="T18" fmla="*/ 2147483647 w 274"/>
              <a:gd name="T19" fmla="*/ 2147483647 h 621"/>
              <a:gd name="T20" fmla="*/ 2147483647 w 274"/>
              <a:gd name="T21" fmla="*/ 2147483647 h 621"/>
              <a:gd name="T22" fmla="*/ 2147483647 w 274"/>
              <a:gd name="T23" fmla="*/ 2147483647 h 621"/>
              <a:gd name="T24" fmla="*/ 2147483647 w 274"/>
              <a:gd name="T25" fmla="*/ 2147483647 h 621"/>
              <a:gd name="T26" fmla="*/ 2147483647 w 274"/>
              <a:gd name="T27" fmla="*/ 2147483647 h 621"/>
              <a:gd name="T28" fmla="*/ 2147483647 w 274"/>
              <a:gd name="T29" fmla="*/ 2147483647 h 621"/>
              <a:gd name="T30" fmla="*/ 2147483647 w 274"/>
              <a:gd name="T31" fmla="*/ 2147483647 h 621"/>
              <a:gd name="T32" fmla="*/ 2147483647 w 274"/>
              <a:gd name="T33" fmla="*/ 2147483647 h 621"/>
              <a:gd name="T34" fmla="*/ 2147483647 w 274"/>
              <a:gd name="T35" fmla="*/ 2147483647 h 621"/>
              <a:gd name="T36" fmla="*/ 2147483647 w 274"/>
              <a:gd name="T37" fmla="*/ 2147483647 h 621"/>
              <a:gd name="T38" fmla="*/ 0 w 274"/>
              <a:gd name="T39" fmla="*/ 2147483647 h 621"/>
              <a:gd name="T40" fmla="*/ 0 w 274"/>
              <a:gd name="T41" fmla="*/ 2147483647 h 621"/>
              <a:gd name="T42" fmla="*/ 0 w 274"/>
              <a:gd name="T43" fmla="*/ 2147483647 h 621"/>
              <a:gd name="T44" fmla="*/ 2147483647 w 274"/>
              <a:gd name="T45" fmla="*/ 2147483647 h 621"/>
              <a:gd name="T46" fmla="*/ 2147483647 w 274"/>
              <a:gd name="T47" fmla="*/ 2147483647 h 621"/>
              <a:gd name="T48" fmla="*/ 2147483647 w 274"/>
              <a:gd name="T49" fmla="*/ 2147483647 h 621"/>
              <a:gd name="T50" fmla="*/ 2147483647 w 274"/>
              <a:gd name="T51" fmla="*/ 2147483647 h 621"/>
              <a:gd name="T52" fmla="*/ 2147483647 w 274"/>
              <a:gd name="T53" fmla="*/ 2147483647 h 621"/>
              <a:gd name="T54" fmla="*/ 2147483647 w 274"/>
              <a:gd name="T55" fmla="*/ 2147483647 h 621"/>
              <a:gd name="T56" fmla="*/ 2147483647 w 274"/>
              <a:gd name="T57" fmla="*/ 2147483647 h 621"/>
              <a:gd name="T58" fmla="*/ 2147483647 w 274"/>
              <a:gd name="T59" fmla="*/ 2147483647 h 621"/>
              <a:gd name="T60" fmla="*/ 2147483647 w 274"/>
              <a:gd name="T61" fmla="*/ 2147483647 h 621"/>
              <a:gd name="T62" fmla="*/ 2147483647 w 274"/>
              <a:gd name="T63" fmla="*/ 2147483647 h 621"/>
              <a:gd name="T64" fmla="*/ 2147483647 w 274"/>
              <a:gd name="T65" fmla="*/ 2147483647 h 621"/>
              <a:gd name="T66" fmla="*/ 2147483647 w 274"/>
              <a:gd name="T67" fmla="*/ 2147483647 h 621"/>
              <a:gd name="T68" fmla="*/ 2147483647 w 274"/>
              <a:gd name="T69" fmla="*/ 2147483647 h 621"/>
              <a:gd name="T70" fmla="*/ 2147483647 w 274"/>
              <a:gd name="T71" fmla="*/ 2147483647 h 621"/>
              <a:gd name="T72" fmla="*/ 2147483647 w 274"/>
              <a:gd name="T73" fmla="*/ 2147483647 h 621"/>
              <a:gd name="T74" fmla="*/ 2147483647 w 274"/>
              <a:gd name="T75" fmla="*/ 2147483647 h 621"/>
              <a:gd name="T76" fmla="*/ 2147483647 w 274"/>
              <a:gd name="T77" fmla="*/ 2147483647 h 621"/>
              <a:gd name="T78" fmla="*/ 2147483647 w 274"/>
              <a:gd name="T79" fmla="*/ 2147483647 h 621"/>
              <a:gd name="T80" fmla="*/ 2147483647 w 274"/>
              <a:gd name="T81" fmla="*/ 2147483647 h 621"/>
              <a:gd name="T82" fmla="*/ 2147483647 w 274"/>
              <a:gd name="T83" fmla="*/ 2147483647 h 621"/>
              <a:gd name="T84" fmla="*/ 2147483647 w 274"/>
              <a:gd name="T85" fmla="*/ 2147483647 h 621"/>
              <a:gd name="T86" fmla="*/ 2147483647 w 274"/>
              <a:gd name="T87" fmla="*/ 2147483647 h 621"/>
              <a:gd name="T88" fmla="*/ 2147483647 w 274"/>
              <a:gd name="T89" fmla="*/ 2147483647 h 621"/>
              <a:gd name="T90" fmla="*/ 2147483647 w 274"/>
              <a:gd name="T91" fmla="*/ 2147483647 h 621"/>
              <a:gd name="T92" fmla="*/ 2147483647 w 274"/>
              <a:gd name="T93" fmla="*/ 2147483647 h 621"/>
              <a:gd name="T94" fmla="*/ 2147483647 w 274"/>
              <a:gd name="T95" fmla="*/ 2147483647 h 621"/>
              <a:gd name="T96" fmla="*/ 2147483647 w 274"/>
              <a:gd name="T97" fmla="*/ 2147483647 h 621"/>
              <a:gd name="T98" fmla="*/ 2147483647 w 274"/>
              <a:gd name="T99" fmla="*/ 0 h 621"/>
              <a:gd name="T100" fmla="*/ 2147483647 w 274"/>
              <a:gd name="T101" fmla="*/ 0 h 621"/>
              <a:gd name="T102" fmla="*/ 2147483647 w 274"/>
              <a:gd name="T103" fmla="*/ 2147483647 h 6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4"/>
              <a:gd name="T157" fmla="*/ 0 h 621"/>
              <a:gd name="T158" fmla="*/ 274 w 274"/>
              <a:gd name="T159" fmla="*/ 621 h 62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4" h="621">
                <a:moveTo>
                  <a:pt x="172" y="5"/>
                </a:moveTo>
                <a:lnTo>
                  <a:pt x="156" y="14"/>
                </a:lnTo>
                <a:lnTo>
                  <a:pt x="142" y="26"/>
                </a:lnTo>
                <a:lnTo>
                  <a:pt x="127" y="38"/>
                </a:lnTo>
                <a:lnTo>
                  <a:pt x="114" y="49"/>
                </a:lnTo>
                <a:lnTo>
                  <a:pt x="101" y="62"/>
                </a:lnTo>
                <a:lnTo>
                  <a:pt x="89" y="74"/>
                </a:lnTo>
                <a:lnTo>
                  <a:pt x="76" y="89"/>
                </a:lnTo>
                <a:lnTo>
                  <a:pt x="66" y="103"/>
                </a:lnTo>
                <a:lnTo>
                  <a:pt x="55" y="120"/>
                </a:lnTo>
                <a:lnTo>
                  <a:pt x="46" y="133"/>
                </a:lnTo>
                <a:lnTo>
                  <a:pt x="37" y="152"/>
                </a:lnTo>
                <a:lnTo>
                  <a:pt x="30" y="168"/>
                </a:lnTo>
                <a:lnTo>
                  <a:pt x="22" y="186"/>
                </a:lnTo>
                <a:lnTo>
                  <a:pt x="16" y="203"/>
                </a:lnTo>
                <a:lnTo>
                  <a:pt x="12" y="220"/>
                </a:lnTo>
                <a:lnTo>
                  <a:pt x="7" y="240"/>
                </a:lnTo>
                <a:lnTo>
                  <a:pt x="3" y="258"/>
                </a:lnTo>
                <a:lnTo>
                  <a:pt x="2" y="277"/>
                </a:lnTo>
                <a:lnTo>
                  <a:pt x="0" y="295"/>
                </a:lnTo>
                <a:lnTo>
                  <a:pt x="0" y="310"/>
                </a:lnTo>
                <a:lnTo>
                  <a:pt x="0" y="329"/>
                </a:lnTo>
                <a:lnTo>
                  <a:pt x="2" y="345"/>
                </a:lnTo>
                <a:lnTo>
                  <a:pt x="4" y="365"/>
                </a:lnTo>
                <a:lnTo>
                  <a:pt x="8" y="382"/>
                </a:lnTo>
                <a:lnTo>
                  <a:pt x="12" y="403"/>
                </a:lnTo>
                <a:lnTo>
                  <a:pt x="17" y="418"/>
                </a:lnTo>
                <a:lnTo>
                  <a:pt x="24" y="439"/>
                </a:lnTo>
                <a:lnTo>
                  <a:pt x="30" y="453"/>
                </a:lnTo>
                <a:lnTo>
                  <a:pt x="38" y="470"/>
                </a:lnTo>
                <a:lnTo>
                  <a:pt x="46" y="486"/>
                </a:lnTo>
                <a:lnTo>
                  <a:pt x="55" y="503"/>
                </a:lnTo>
                <a:lnTo>
                  <a:pt x="67" y="519"/>
                </a:lnTo>
                <a:lnTo>
                  <a:pt x="77" y="532"/>
                </a:lnTo>
                <a:lnTo>
                  <a:pt x="89" y="545"/>
                </a:lnTo>
                <a:lnTo>
                  <a:pt x="101" y="560"/>
                </a:lnTo>
                <a:lnTo>
                  <a:pt x="114" y="571"/>
                </a:lnTo>
                <a:lnTo>
                  <a:pt x="128" y="585"/>
                </a:lnTo>
                <a:lnTo>
                  <a:pt x="141" y="595"/>
                </a:lnTo>
                <a:lnTo>
                  <a:pt x="158" y="607"/>
                </a:lnTo>
                <a:lnTo>
                  <a:pt x="179" y="620"/>
                </a:lnTo>
                <a:lnTo>
                  <a:pt x="239" y="621"/>
                </a:lnTo>
                <a:lnTo>
                  <a:pt x="273" y="499"/>
                </a:lnTo>
                <a:lnTo>
                  <a:pt x="194" y="430"/>
                </a:lnTo>
                <a:lnTo>
                  <a:pt x="160" y="360"/>
                </a:lnTo>
                <a:lnTo>
                  <a:pt x="158" y="274"/>
                </a:lnTo>
                <a:lnTo>
                  <a:pt x="184" y="206"/>
                </a:lnTo>
                <a:lnTo>
                  <a:pt x="235" y="152"/>
                </a:lnTo>
                <a:lnTo>
                  <a:pt x="274" y="121"/>
                </a:lnTo>
                <a:lnTo>
                  <a:pt x="239" y="0"/>
                </a:lnTo>
                <a:lnTo>
                  <a:pt x="181" y="0"/>
                </a:lnTo>
                <a:lnTo>
                  <a:pt x="172" y="5"/>
                </a:lnTo>
              </a:path>
            </a:pathLst>
          </a:custGeom>
          <a:solidFill>
            <a:srgbClr val="76BD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8494713" y="3362325"/>
            <a:ext cx="30162" cy="115888"/>
          </a:xfrm>
          <a:custGeom>
            <a:avLst/>
            <a:gdLst>
              <a:gd name="T0" fmla="*/ 2147483647 w 8"/>
              <a:gd name="T1" fmla="*/ 0 h 31"/>
              <a:gd name="T2" fmla="*/ 0 w 8"/>
              <a:gd name="T3" fmla="*/ 0 h 31"/>
              <a:gd name="T4" fmla="*/ 0 w 8"/>
              <a:gd name="T5" fmla="*/ 2147483647 h 31"/>
              <a:gd name="T6" fmla="*/ 2147483647 w 8"/>
              <a:gd name="T7" fmla="*/ 2147483647 h 31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31"/>
              <a:gd name="T14" fmla="*/ 8 w 8"/>
              <a:gd name="T15" fmla="*/ 31 h 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31">
                <a:moveTo>
                  <a:pt x="7" y="0"/>
                </a:moveTo>
                <a:lnTo>
                  <a:pt x="0" y="0"/>
                </a:lnTo>
                <a:lnTo>
                  <a:pt x="0" y="31"/>
                </a:lnTo>
                <a:lnTo>
                  <a:pt x="8" y="31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8478838" y="3373438"/>
            <a:ext cx="11112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8475663" y="3459163"/>
            <a:ext cx="14287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20"/>
          <p:cNvSpPr>
            <a:spLocks/>
          </p:cNvSpPr>
          <p:nvPr/>
        </p:nvSpPr>
        <p:spPr bwMode="auto">
          <a:xfrm>
            <a:off x="8489950" y="3376613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8494713" y="2898775"/>
            <a:ext cx="30162" cy="115888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8478838" y="2914650"/>
            <a:ext cx="11112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8475663" y="2997200"/>
            <a:ext cx="14287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24"/>
          <p:cNvSpPr>
            <a:spLocks/>
          </p:cNvSpPr>
          <p:nvPr/>
        </p:nvSpPr>
        <p:spPr bwMode="auto">
          <a:xfrm>
            <a:off x="8489950" y="2914650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8547100" y="2946400"/>
            <a:ext cx="138113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8547100" y="2974975"/>
            <a:ext cx="133350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8547100" y="3408363"/>
            <a:ext cx="138113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8550275" y="3433763"/>
            <a:ext cx="134938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7881938" y="1463675"/>
            <a:ext cx="555625" cy="1335088"/>
          </a:xfrm>
          <a:custGeom>
            <a:avLst/>
            <a:gdLst>
              <a:gd name="T0" fmla="*/ 2147483647 w 149"/>
              <a:gd name="T1" fmla="*/ 0 h 357"/>
              <a:gd name="T2" fmla="*/ 2147483647 w 149"/>
              <a:gd name="T3" fmla="*/ 2147483647 h 357"/>
              <a:gd name="T4" fmla="*/ 2147483647 w 149"/>
              <a:gd name="T5" fmla="*/ 2147483647 h 357"/>
              <a:gd name="T6" fmla="*/ 0 60000 65536"/>
              <a:gd name="T7" fmla="*/ 0 60000 65536"/>
              <a:gd name="T8" fmla="*/ 0 60000 65536"/>
              <a:gd name="T9" fmla="*/ 0 w 149"/>
              <a:gd name="T10" fmla="*/ 0 h 357"/>
              <a:gd name="T11" fmla="*/ 149 w 149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357">
                <a:moveTo>
                  <a:pt x="149" y="0"/>
                </a:moveTo>
                <a:cubicBezTo>
                  <a:pt x="51" y="36"/>
                  <a:pt x="0" y="146"/>
                  <a:pt x="37" y="244"/>
                </a:cubicBezTo>
                <a:cubicBezTo>
                  <a:pt x="57" y="298"/>
                  <a:pt x="95" y="337"/>
                  <a:pt x="149" y="357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7908925" y="1485900"/>
            <a:ext cx="533400" cy="1285875"/>
          </a:xfrm>
          <a:custGeom>
            <a:avLst/>
            <a:gdLst>
              <a:gd name="T0" fmla="*/ 2147483647 w 143"/>
              <a:gd name="T1" fmla="*/ 2147483647 h 344"/>
              <a:gd name="T2" fmla="*/ 2147483647 w 143"/>
              <a:gd name="T3" fmla="*/ 2147483647 h 344"/>
              <a:gd name="T4" fmla="*/ 2147483647 w 143"/>
              <a:gd name="T5" fmla="*/ 0 h 344"/>
              <a:gd name="T6" fmla="*/ 0 60000 65536"/>
              <a:gd name="T7" fmla="*/ 0 60000 65536"/>
              <a:gd name="T8" fmla="*/ 0 60000 65536"/>
              <a:gd name="T9" fmla="*/ 0 w 143"/>
              <a:gd name="T10" fmla="*/ 0 h 344"/>
              <a:gd name="T11" fmla="*/ 143 w 143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344">
                <a:moveTo>
                  <a:pt x="143" y="344"/>
                </a:moveTo>
                <a:cubicBezTo>
                  <a:pt x="48" y="308"/>
                  <a:pt x="0" y="202"/>
                  <a:pt x="36" y="107"/>
                </a:cubicBezTo>
                <a:cubicBezTo>
                  <a:pt x="55" y="56"/>
                  <a:pt x="91" y="20"/>
                  <a:pt x="142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7081838" y="896938"/>
            <a:ext cx="1355725" cy="2614612"/>
          </a:xfrm>
          <a:custGeom>
            <a:avLst/>
            <a:gdLst>
              <a:gd name="T0" fmla="*/ 2147483647 w 363"/>
              <a:gd name="T1" fmla="*/ 0 h 700"/>
              <a:gd name="T2" fmla="*/ 2147483647 w 363"/>
              <a:gd name="T3" fmla="*/ 2147483647 h 700"/>
              <a:gd name="T4" fmla="*/ 2147483647 w 363"/>
              <a:gd name="T5" fmla="*/ 2147483647 h 700"/>
              <a:gd name="T6" fmla="*/ 0 60000 65536"/>
              <a:gd name="T7" fmla="*/ 0 60000 65536"/>
              <a:gd name="T8" fmla="*/ 0 60000 65536"/>
              <a:gd name="T9" fmla="*/ 0 w 363"/>
              <a:gd name="T10" fmla="*/ 0 h 700"/>
              <a:gd name="T11" fmla="*/ 363 w 363"/>
              <a:gd name="T12" fmla="*/ 700 h 7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700">
                <a:moveTo>
                  <a:pt x="249" y="0"/>
                </a:moveTo>
                <a:cubicBezTo>
                  <a:pt x="67" y="99"/>
                  <a:pt x="0" y="328"/>
                  <a:pt x="99" y="510"/>
                </a:cubicBezTo>
                <a:cubicBezTo>
                  <a:pt x="156" y="614"/>
                  <a:pt x="247" y="679"/>
                  <a:pt x="363" y="70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7156450" y="896938"/>
            <a:ext cx="1281113" cy="2625725"/>
          </a:xfrm>
          <a:custGeom>
            <a:avLst/>
            <a:gdLst>
              <a:gd name="T0" fmla="*/ 2147483647 w 343"/>
              <a:gd name="T1" fmla="*/ 2147483647 h 703"/>
              <a:gd name="T2" fmla="*/ 2147483647 w 343"/>
              <a:gd name="T3" fmla="*/ 2147483647 h 703"/>
              <a:gd name="T4" fmla="*/ 2147483647 w 343"/>
              <a:gd name="T5" fmla="*/ 0 h 703"/>
              <a:gd name="T6" fmla="*/ 0 60000 65536"/>
              <a:gd name="T7" fmla="*/ 0 60000 65536"/>
              <a:gd name="T8" fmla="*/ 0 60000 65536"/>
              <a:gd name="T9" fmla="*/ 0 w 343"/>
              <a:gd name="T10" fmla="*/ 0 h 703"/>
              <a:gd name="T11" fmla="*/ 343 w 343"/>
              <a:gd name="T12" fmla="*/ 703 h 7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3" h="703">
                <a:moveTo>
                  <a:pt x="343" y="703"/>
                </a:moveTo>
                <a:cubicBezTo>
                  <a:pt x="137" y="667"/>
                  <a:pt x="0" y="469"/>
                  <a:pt x="37" y="263"/>
                </a:cubicBezTo>
                <a:cubicBezTo>
                  <a:pt x="57" y="148"/>
                  <a:pt x="121" y="58"/>
                  <a:pt x="223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7015163" y="836613"/>
            <a:ext cx="1504950" cy="2749550"/>
          </a:xfrm>
          <a:custGeom>
            <a:avLst/>
            <a:gdLst>
              <a:gd name="T0" fmla="*/ 2147483647 w 403"/>
              <a:gd name="T1" fmla="*/ 0 h 736"/>
              <a:gd name="T2" fmla="*/ 2147483647 w 403"/>
              <a:gd name="T3" fmla="*/ 2147483647 h 736"/>
              <a:gd name="T4" fmla="*/ 2147483647 w 403"/>
              <a:gd name="T5" fmla="*/ 2147483647 h 736"/>
              <a:gd name="T6" fmla="*/ 0 60000 65536"/>
              <a:gd name="T7" fmla="*/ 0 60000 65536"/>
              <a:gd name="T8" fmla="*/ 0 60000 65536"/>
              <a:gd name="T9" fmla="*/ 0 w 403"/>
              <a:gd name="T10" fmla="*/ 0 h 736"/>
              <a:gd name="T11" fmla="*/ 403 w 403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3" h="736">
                <a:moveTo>
                  <a:pt x="264" y="0"/>
                </a:moveTo>
                <a:cubicBezTo>
                  <a:pt x="72" y="101"/>
                  <a:pt x="0" y="339"/>
                  <a:pt x="101" y="530"/>
                </a:cubicBezTo>
                <a:cubicBezTo>
                  <a:pt x="164" y="648"/>
                  <a:pt x="271" y="720"/>
                  <a:pt x="403" y="736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7931150" y="1482725"/>
            <a:ext cx="593725" cy="1300163"/>
          </a:xfrm>
          <a:custGeom>
            <a:avLst/>
            <a:gdLst>
              <a:gd name="T0" fmla="*/ 2147483647 w 159"/>
              <a:gd name="T1" fmla="*/ 0 h 348"/>
              <a:gd name="T2" fmla="*/ 2147483647 w 159"/>
              <a:gd name="T3" fmla="*/ 2147483647 h 348"/>
              <a:gd name="T4" fmla="*/ 2147483647 w 159"/>
              <a:gd name="T5" fmla="*/ 2147483647 h 348"/>
              <a:gd name="T6" fmla="*/ 0 60000 65536"/>
              <a:gd name="T7" fmla="*/ 0 60000 65536"/>
              <a:gd name="T8" fmla="*/ 0 60000 65536"/>
              <a:gd name="T9" fmla="*/ 0 w 159"/>
              <a:gd name="T10" fmla="*/ 0 h 348"/>
              <a:gd name="T11" fmla="*/ 159 w 159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348">
                <a:moveTo>
                  <a:pt x="149" y="0"/>
                </a:moveTo>
                <a:cubicBezTo>
                  <a:pt x="54" y="29"/>
                  <a:pt x="0" y="130"/>
                  <a:pt x="29" y="226"/>
                </a:cubicBezTo>
                <a:cubicBezTo>
                  <a:pt x="48" y="288"/>
                  <a:pt x="95" y="333"/>
                  <a:pt x="159" y="348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7031038" y="836613"/>
            <a:ext cx="1493837" cy="2738437"/>
          </a:xfrm>
          <a:custGeom>
            <a:avLst/>
            <a:gdLst>
              <a:gd name="T0" fmla="*/ 2147483647 w 400"/>
              <a:gd name="T1" fmla="*/ 0 h 733"/>
              <a:gd name="T2" fmla="*/ 2147483647 w 400"/>
              <a:gd name="T3" fmla="*/ 2147483647 h 733"/>
              <a:gd name="T4" fmla="*/ 2147483647 w 400"/>
              <a:gd name="T5" fmla="*/ 2147483647 h 733"/>
              <a:gd name="T6" fmla="*/ 0 60000 65536"/>
              <a:gd name="T7" fmla="*/ 0 60000 65536"/>
              <a:gd name="T8" fmla="*/ 0 60000 65536"/>
              <a:gd name="T9" fmla="*/ 0 w 400"/>
              <a:gd name="T10" fmla="*/ 0 h 733"/>
              <a:gd name="T11" fmla="*/ 400 w 400"/>
              <a:gd name="T12" fmla="*/ 733 h 7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733">
                <a:moveTo>
                  <a:pt x="267" y="0"/>
                </a:moveTo>
                <a:cubicBezTo>
                  <a:pt x="76" y="97"/>
                  <a:pt x="0" y="331"/>
                  <a:pt x="97" y="523"/>
                </a:cubicBezTo>
                <a:cubicBezTo>
                  <a:pt x="158" y="643"/>
                  <a:pt x="266" y="718"/>
                  <a:pt x="400" y="733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7"/>
          <p:cNvSpPr>
            <a:spLocks noChangeShapeType="1"/>
          </p:cNvSpPr>
          <p:nvPr/>
        </p:nvSpPr>
        <p:spPr bwMode="auto">
          <a:xfrm>
            <a:off x="8367713" y="1495425"/>
            <a:ext cx="11112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>
            <a:off x="8397875" y="1482725"/>
            <a:ext cx="63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9"/>
          <p:cNvSpPr>
            <a:spLocks noChangeShapeType="1"/>
          </p:cNvSpPr>
          <p:nvPr/>
        </p:nvSpPr>
        <p:spPr bwMode="auto">
          <a:xfrm>
            <a:off x="8426450" y="1468438"/>
            <a:ext cx="476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40"/>
          <p:cNvSpPr>
            <a:spLocks noChangeShapeType="1"/>
          </p:cNvSpPr>
          <p:nvPr/>
        </p:nvSpPr>
        <p:spPr bwMode="auto">
          <a:xfrm flipV="1">
            <a:off x="7978775" y="2225675"/>
            <a:ext cx="25400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41"/>
          <p:cNvSpPr>
            <a:spLocks noChangeShapeType="1"/>
          </p:cNvSpPr>
          <p:nvPr/>
        </p:nvSpPr>
        <p:spPr bwMode="auto">
          <a:xfrm flipV="1">
            <a:off x="7994650" y="2289175"/>
            <a:ext cx="22225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42"/>
          <p:cNvSpPr>
            <a:spLocks noChangeShapeType="1"/>
          </p:cNvSpPr>
          <p:nvPr/>
        </p:nvSpPr>
        <p:spPr bwMode="auto">
          <a:xfrm flipV="1">
            <a:off x="8013700" y="2349500"/>
            <a:ext cx="22225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3"/>
          <p:cNvSpPr>
            <a:spLocks noChangeShapeType="1"/>
          </p:cNvSpPr>
          <p:nvPr/>
        </p:nvSpPr>
        <p:spPr bwMode="auto">
          <a:xfrm flipV="1">
            <a:off x="8035925" y="2406650"/>
            <a:ext cx="22225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4"/>
          <p:cNvSpPr>
            <a:spLocks noChangeShapeType="1"/>
          </p:cNvSpPr>
          <p:nvPr/>
        </p:nvSpPr>
        <p:spPr bwMode="auto">
          <a:xfrm flipV="1">
            <a:off x="8064500" y="2462213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5"/>
          <p:cNvSpPr>
            <a:spLocks noChangeShapeType="1"/>
          </p:cNvSpPr>
          <p:nvPr/>
        </p:nvSpPr>
        <p:spPr bwMode="auto">
          <a:xfrm flipV="1">
            <a:off x="8097838" y="2517775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46"/>
          <p:cNvSpPr>
            <a:spLocks noChangeShapeType="1"/>
          </p:cNvSpPr>
          <p:nvPr/>
        </p:nvSpPr>
        <p:spPr bwMode="auto">
          <a:xfrm flipV="1">
            <a:off x="8139113" y="2566988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47"/>
          <p:cNvSpPr>
            <a:spLocks noChangeShapeType="1"/>
          </p:cNvSpPr>
          <p:nvPr/>
        </p:nvSpPr>
        <p:spPr bwMode="auto">
          <a:xfrm flipV="1">
            <a:off x="8183563" y="2614613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8"/>
          <p:cNvSpPr>
            <a:spLocks noChangeShapeType="1"/>
          </p:cNvSpPr>
          <p:nvPr/>
        </p:nvSpPr>
        <p:spPr bwMode="auto">
          <a:xfrm flipV="1">
            <a:off x="8232775" y="2659063"/>
            <a:ext cx="11113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49"/>
          <p:cNvSpPr>
            <a:spLocks noChangeShapeType="1"/>
          </p:cNvSpPr>
          <p:nvPr/>
        </p:nvSpPr>
        <p:spPr bwMode="auto">
          <a:xfrm flipV="1">
            <a:off x="8285163" y="2697163"/>
            <a:ext cx="1111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50"/>
          <p:cNvSpPr>
            <a:spLocks noChangeShapeType="1"/>
          </p:cNvSpPr>
          <p:nvPr/>
        </p:nvSpPr>
        <p:spPr bwMode="auto">
          <a:xfrm flipV="1">
            <a:off x="8345488" y="2730500"/>
            <a:ext cx="1111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 flipV="1">
            <a:off x="8401050" y="2757488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 flipV="1">
            <a:off x="8023225" y="2376488"/>
            <a:ext cx="19050" cy="11112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53"/>
          <p:cNvSpPr>
            <a:spLocks noChangeShapeType="1"/>
          </p:cNvSpPr>
          <p:nvPr/>
        </p:nvSpPr>
        <p:spPr bwMode="auto">
          <a:xfrm flipV="1">
            <a:off x="8050213" y="2435225"/>
            <a:ext cx="17462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4"/>
          <p:cNvSpPr>
            <a:spLocks noChangeShapeType="1"/>
          </p:cNvSpPr>
          <p:nvPr/>
        </p:nvSpPr>
        <p:spPr bwMode="auto">
          <a:xfrm flipV="1">
            <a:off x="8080375" y="2487613"/>
            <a:ext cx="17463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55"/>
          <p:cNvSpPr>
            <a:spLocks noChangeShapeType="1"/>
          </p:cNvSpPr>
          <p:nvPr/>
        </p:nvSpPr>
        <p:spPr bwMode="auto">
          <a:xfrm flipV="1">
            <a:off x="8116888" y="2544763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56"/>
          <p:cNvSpPr>
            <a:spLocks noChangeShapeType="1"/>
          </p:cNvSpPr>
          <p:nvPr/>
        </p:nvSpPr>
        <p:spPr bwMode="auto">
          <a:xfrm flipV="1">
            <a:off x="8161338" y="2592388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 flipV="1">
            <a:off x="8205788" y="2633663"/>
            <a:ext cx="1587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8"/>
          <p:cNvSpPr>
            <a:spLocks noChangeShapeType="1"/>
          </p:cNvSpPr>
          <p:nvPr/>
        </p:nvSpPr>
        <p:spPr bwMode="auto">
          <a:xfrm flipV="1">
            <a:off x="8259763" y="2678113"/>
            <a:ext cx="952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59"/>
          <p:cNvSpPr>
            <a:spLocks noChangeShapeType="1"/>
          </p:cNvSpPr>
          <p:nvPr/>
        </p:nvSpPr>
        <p:spPr bwMode="auto">
          <a:xfrm flipV="1">
            <a:off x="8315325" y="2716213"/>
            <a:ext cx="11113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60"/>
          <p:cNvSpPr>
            <a:spLocks noChangeShapeType="1"/>
          </p:cNvSpPr>
          <p:nvPr/>
        </p:nvSpPr>
        <p:spPr bwMode="auto">
          <a:xfrm flipV="1">
            <a:off x="8370888" y="2746375"/>
            <a:ext cx="1111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1"/>
          <p:cNvSpPr>
            <a:spLocks noChangeShapeType="1"/>
          </p:cNvSpPr>
          <p:nvPr/>
        </p:nvSpPr>
        <p:spPr bwMode="auto">
          <a:xfrm flipV="1">
            <a:off x="8426450" y="2768600"/>
            <a:ext cx="7938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 flipV="1">
            <a:off x="7986713" y="2260600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3"/>
          <p:cNvSpPr>
            <a:spLocks noChangeShapeType="1"/>
          </p:cNvSpPr>
          <p:nvPr/>
        </p:nvSpPr>
        <p:spPr bwMode="auto">
          <a:xfrm flipV="1">
            <a:off x="8001000" y="2320925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4"/>
          <p:cNvSpPr>
            <a:spLocks noChangeShapeType="1"/>
          </p:cNvSpPr>
          <p:nvPr/>
        </p:nvSpPr>
        <p:spPr bwMode="auto">
          <a:xfrm>
            <a:off x="8013700" y="1897063"/>
            <a:ext cx="22225" cy="793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5"/>
          <p:cNvSpPr>
            <a:spLocks noChangeShapeType="1"/>
          </p:cNvSpPr>
          <p:nvPr/>
        </p:nvSpPr>
        <p:spPr bwMode="auto">
          <a:xfrm>
            <a:off x="8039100" y="1838325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66"/>
          <p:cNvSpPr>
            <a:spLocks noChangeShapeType="1"/>
          </p:cNvSpPr>
          <p:nvPr/>
        </p:nvSpPr>
        <p:spPr bwMode="auto">
          <a:xfrm>
            <a:off x="8067675" y="1778000"/>
            <a:ext cx="19050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67"/>
          <p:cNvSpPr>
            <a:spLocks noChangeShapeType="1"/>
          </p:cNvSpPr>
          <p:nvPr/>
        </p:nvSpPr>
        <p:spPr bwMode="auto">
          <a:xfrm>
            <a:off x="8102600" y="1722438"/>
            <a:ext cx="17463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68"/>
          <p:cNvSpPr>
            <a:spLocks noChangeShapeType="1"/>
          </p:cNvSpPr>
          <p:nvPr/>
        </p:nvSpPr>
        <p:spPr bwMode="auto">
          <a:xfrm>
            <a:off x="8142288" y="1670050"/>
            <a:ext cx="15875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69"/>
          <p:cNvSpPr>
            <a:spLocks noChangeShapeType="1"/>
          </p:cNvSpPr>
          <p:nvPr/>
        </p:nvSpPr>
        <p:spPr bwMode="auto">
          <a:xfrm>
            <a:off x="8183563" y="1620838"/>
            <a:ext cx="190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0"/>
          <p:cNvSpPr>
            <a:spLocks noChangeShapeType="1"/>
          </p:cNvSpPr>
          <p:nvPr/>
        </p:nvSpPr>
        <p:spPr bwMode="auto">
          <a:xfrm>
            <a:off x="8232775" y="1581150"/>
            <a:ext cx="14288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71"/>
          <p:cNvSpPr>
            <a:spLocks noChangeShapeType="1"/>
          </p:cNvSpPr>
          <p:nvPr/>
        </p:nvSpPr>
        <p:spPr bwMode="auto">
          <a:xfrm>
            <a:off x="8288338" y="1539875"/>
            <a:ext cx="12700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72"/>
          <p:cNvSpPr>
            <a:spLocks noChangeShapeType="1"/>
          </p:cNvSpPr>
          <p:nvPr/>
        </p:nvSpPr>
        <p:spPr bwMode="auto">
          <a:xfrm>
            <a:off x="8259763" y="1562100"/>
            <a:ext cx="14287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73"/>
          <p:cNvSpPr>
            <a:spLocks noChangeShapeType="1"/>
          </p:cNvSpPr>
          <p:nvPr/>
        </p:nvSpPr>
        <p:spPr bwMode="auto">
          <a:xfrm>
            <a:off x="8210550" y="1603375"/>
            <a:ext cx="14288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74"/>
          <p:cNvSpPr>
            <a:spLocks noChangeShapeType="1"/>
          </p:cNvSpPr>
          <p:nvPr/>
        </p:nvSpPr>
        <p:spPr bwMode="auto">
          <a:xfrm>
            <a:off x="8161338" y="1647825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75"/>
          <p:cNvSpPr>
            <a:spLocks noChangeShapeType="1"/>
          </p:cNvSpPr>
          <p:nvPr/>
        </p:nvSpPr>
        <p:spPr bwMode="auto">
          <a:xfrm>
            <a:off x="8120063" y="1695450"/>
            <a:ext cx="19050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76"/>
          <p:cNvSpPr>
            <a:spLocks noChangeShapeType="1"/>
          </p:cNvSpPr>
          <p:nvPr/>
        </p:nvSpPr>
        <p:spPr bwMode="auto">
          <a:xfrm>
            <a:off x="8083550" y="1747838"/>
            <a:ext cx="22225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77"/>
          <p:cNvSpPr>
            <a:spLocks noChangeShapeType="1"/>
          </p:cNvSpPr>
          <p:nvPr/>
        </p:nvSpPr>
        <p:spPr bwMode="auto">
          <a:xfrm>
            <a:off x="8053388" y="1808163"/>
            <a:ext cx="190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78"/>
          <p:cNvSpPr>
            <a:spLocks noChangeShapeType="1"/>
          </p:cNvSpPr>
          <p:nvPr/>
        </p:nvSpPr>
        <p:spPr bwMode="auto">
          <a:xfrm>
            <a:off x="8023225" y="1868488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79"/>
          <p:cNvSpPr>
            <a:spLocks noChangeShapeType="1"/>
          </p:cNvSpPr>
          <p:nvPr/>
        </p:nvSpPr>
        <p:spPr bwMode="auto">
          <a:xfrm>
            <a:off x="7994650" y="1965325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80"/>
          <p:cNvSpPr>
            <a:spLocks noChangeShapeType="1"/>
          </p:cNvSpPr>
          <p:nvPr/>
        </p:nvSpPr>
        <p:spPr bwMode="auto">
          <a:xfrm>
            <a:off x="7981950" y="2028825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81"/>
          <p:cNvSpPr>
            <a:spLocks noChangeShapeType="1"/>
          </p:cNvSpPr>
          <p:nvPr/>
        </p:nvSpPr>
        <p:spPr bwMode="auto">
          <a:xfrm>
            <a:off x="7986713" y="1995488"/>
            <a:ext cx="26987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82"/>
          <p:cNvSpPr>
            <a:spLocks noChangeShapeType="1"/>
          </p:cNvSpPr>
          <p:nvPr/>
        </p:nvSpPr>
        <p:spPr bwMode="auto">
          <a:xfrm>
            <a:off x="8004175" y="1927225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83"/>
          <p:cNvSpPr>
            <a:spLocks noChangeShapeType="1"/>
          </p:cNvSpPr>
          <p:nvPr/>
        </p:nvSpPr>
        <p:spPr bwMode="auto">
          <a:xfrm>
            <a:off x="7978775" y="2062163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84"/>
          <p:cNvSpPr>
            <a:spLocks noChangeShapeType="1"/>
          </p:cNvSpPr>
          <p:nvPr/>
        </p:nvSpPr>
        <p:spPr bwMode="auto">
          <a:xfrm>
            <a:off x="7975600" y="2095500"/>
            <a:ext cx="25400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85"/>
          <p:cNvSpPr>
            <a:spLocks noChangeShapeType="1"/>
          </p:cNvSpPr>
          <p:nvPr/>
        </p:nvSpPr>
        <p:spPr bwMode="auto">
          <a:xfrm>
            <a:off x="8315325" y="1524000"/>
            <a:ext cx="11113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86"/>
          <p:cNvSpPr>
            <a:spLocks noChangeShapeType="1"/>
          </p:cNvSpPr>
          <p:nvPr/>
        </p:nvSpPr>
        <p:spPr bwMode="auto">
          <a:xfrm>
            <a:off x="7975600" y="2130425"/>
            <a:ext cx="22225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87"/>
          <p:cNvSpPr>
            <a:spLocks noChangeShapeType="1"/>
          </p:cNvSpPr>
          <p:nvPr/>
        </p:nvSpPr>
        <p:spPr bwMode="auto">
          <a:xfrm>
            <a:off x="7975600" y="2162175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88"/>
          <p:cNvSpPr>
            <a:spLocks noChangeShapeType="1"/>
          </p:cNvSpPr>
          <p:nvPr/>
        </p:nvSpPr>
        <p:spPr bwMode="auto">
          <a:xfrm>
            <a:off x="7978775" y="2197100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Freeform 90"/>
          <p:cNvSpPr>
            <a:spLocks/>
          </p:cNvSpPr>
          <p:nvPr/>
        </p:nvSpPr>
        <p:spPr bwMode="auto">
          <a:xfrm>
            <a:off x="7721600" y="1093788"/>
            <a:ext cx="80963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0"/>
                </a:moveTo>
                <a:lnTo>
                  <a:pt x="22" y="10"/>
                </a:lnTo>
                <a:lnTo>
                  <a:pt x="9" y="22"/>
                </a:lnTo>
                <a:lnTo>
                  <a:pt x="0" y="13"/>
                </a:lnTo>
                <a:lnTo>
                  <a:pt x="1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91"/>
          <p:cNvSpPr>
            <a:spLocks/>
          </p:cNvSpPr>
          <p:nvPr/>
        </p:nvSpPr>
        <p:spPr bwMode="auto">
          <a:xfrm>
            <a:off x="7624763" y="1195388"/>
            <a:ext cx="80962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Freeform 92"/>
          <p:cNvSpPr>
            <a:spLocks/>
          </p:cNvSpPr>
          <p:nvPr/>
        </p:nvSpPr>
        <p:spPr bwMode="auto">
          <a:xfrm>
            <a:off x="7542213" y="1303338"/>
            <a:ext cx="77787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0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94"/>
          <p:cNvSpPr>
            <a:spLocks/>
          </p:cNvSpPr>
          <p:nvPr/>
        </p:nvSpPr>
        <p:spPr bwMode="auto">
          <a:xfrm>
            <a:off x="7407275" y="1546225"/>
            <a:ext cx="71438" cy="82550"/>
          </a:xfrm>
          <a:custGeom>
            <a:avLst/>
            <a:gdLst>
              <a:gd name="T0" fmla="*/ 2147483647 w 19"/>
              <a:gd name="T1" fmla="*/ 0 h 22"/>
              <a:gd name="T2" fmla="*/ 2147483647 w 19"/>
              <a:gd name="T3" fmla="*/ 2147483647 h 22"/>
              <a:gd name="T4" fmla="*/ 2147483647 w 19"/>
              <a:gd name="T5" fmla="*/ 2147483647 h 22"/>
              <a:gd name="T6" fmla="*/ 0 w 19"/>
              <a:gd name="T7" fmla="*/ 2147483647 h 22"/>
              <a:gd name="T8" fmla="*/ 2147483647 w 19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7" y="0"/>
                </a:moveTo>
                <a:lnTo>
                  <a:pt x="19" y="5"/>
                </a:lnTo>
                <a:lnTo>
                  <a:pt x="12" y="22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Freeform 95"/>
          <p:cNvSpPr>
            <a:spLocks/>
          </p:cNvSpPr>
          <p:nvPr/>
        </p:nvSpPr>
        <p:spPr bwMode="auto">
          <a:xfrm>
            <a:off x="7467600" y="1422400"/>
            <a:ext cx="74613" cy="82550"/>
          </a:xfrm>
          <a:custGeom>
            <a:avLst/>
            <a:gdLst>
              <a:gd name="T0" fmla="*/ 2147483647 w 20"/>
              <a:gd name="T1" fmla="*/ 0 h 22"/>
              <a:gd name="T2" fmla="*/ 2147483647 w 20"/>
              <a:gd name="T3" fmla="*/ 2147483647 h 22"/>
              <a:gd name="T4" fmla="*/ 2147483647 w 20"/>
              <a:gd name="T5" fmla="*/ 2147483647 h 22"/>
              <a:gd name="T6" fmla="*/ 0 w 20"/>
              <a:gd name="T7" fmla="*/ 2147483647 h 22"/>
              <a:gd name="T8" fmla="*/ 2147483647 w 20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0"/>
                </a:moveTo>
                <a:lnTo>
                  <a:pt x="20" y="6"/>
                </a:lnTo>
                <a:lnTo>
                  <a:pt x="11" y="22"/>
                </a:lnTo>
                <a:lnTo>
                  <a:pt x="0" y="16"/>
                </a:lnTo>
                <a:lnTo>
                  <a:pt x="9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96"/>
          <p:cNvSpPr>
            <a:spLocks/>
          </p:cNvSpPr>
          <p:nvPr/>
        </p:nvSpPr>
        <p:spPr bwMode="auto">
          <a:xfrm>
            <a:off x="7327900" y="1814513"/>
            <a:ext cx="60325" cy="79375"/>
          </a:xfrm>
          <a:custGeom>
            <a:avLst/>
            <a:gdLst>
              <a:gd name="T0" fmla="*/ 2147483647 w 16"/>
              <a:gd name="T1" fmla="*/ 0 h 21"/>
              <a:gd name="T2" fmla="*/ 2147483647 w 16"/>
              <a:gd name="T3" fmla="*/ 2147483647 h 21"/>
              <a:gd name="T4" fmla="*/ 2147483647 w 16"/>
              <a:gd name="T5" fmla="*/ 2147483647 h 21"/>
              <a:gd name="T6" fmla="*/ 0 w 16"/>
              <a:gd name="T7" fmla="*/ 2147483647 h 21"/>
              <a:gd name="T8" fmla="*/ 2147483647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1"/>
              <a:gd name="T17" fmla="*/ 16 w 16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1">
                <a:moveTo>
                  <a:pt x="4" y="0"/>
                </a:moveTo>
                <a:lnTo>
                  <a:pt x="16" y="3"/>
                </a:lnTo>
                <a:lnTo>
                  <a:pt x="12" y="21"/>
                </a:lnTo>
                <a:lnTo>
                  <a:pt x="0" y="18"/>
                </a:lnTo>
                <a:lnTo>
                  <a:pt x="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Freeform 97"/>
          <p:cNvSpPr>
            <a:spLocks/>
          </p:cNvSpPr>
          <p:nvPr/>
        </p:nvSpPr>
        <p:spPr bwMode="auto">
          <a:xfrm>
            <a:off x="7362825" y="1681163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Freeform 98"/>
          <p:cNvSpPr>
            <a:spLocks/>
          </p:cNvSpPr>
          <p:nvPr/>
        </p:nvSpPr>
        <p:spPr bwMode="auto">
          <a:xfrm>
            <a:off x="7310438" y="1957388"/>
            <a:ext cx="55562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Rectangle 99"/>
          <p:cNvSpPr>
            <a:spLocks noChangeArrowheads="1"/>
          </p:cNvSpPr>
          <p:nvPr/>
        </p:nvSpPr>
        <p:spPr bwMode="auto">
          <a:xfrm>
            <a:off x="7305675" y="2095500"/>
            <a:ext cx="49213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Freeform 100"/>
          <p:cNvSpPr>
            <a:spLocks/>
          </p:cNvSpPr>
          <p:nvPr/>
        </p:nvSpPr>
        <p:spPr bwMode="auto">
          <a:xfrm>
            <a:off x="7310438" y="2230438"/>
            <a:ext cx="55562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2" y="20"/>
                </a:moveTo>
                <a:lnTo>
                  <a:pt x="15" y="18"/>
                </a:lnTo>
                <a:lnTo>
                  <a:pt x="13" y="0"/>
                </a:lnTo>
                <a:lnTo>
                  <a:pt x="0" y="2"/>
                </a:lnTo>
                <a:lnTo>
                  <a:pt x="2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Freeform 101"/>
          <p:cNvSpPr>
            <a:spLocks/>
          </p:cNvSpPr>
          <p:nvPr/>
        </p:nvSpPr>
        <p:spPr bwMode="auto">
          <a:xfrm>
            <a:off x="7327900" y="2368550"/>
            <a:ext cx="63500" cy="74613"/>
          </a:xfrm>
          <a:custGeom>
            <a:avLst/>
            <a:gdLst>
              <a:gd name="T0" fmla="*/ 2147483647 w 17"/>
              <a:gd name="T1" fmla="*/ 2147483647 h 20"/>
              <a:gd name="T2" fmla="*/ 2147483647 w 17"/>
              <a:gd name="T3" fmla="*/ 2147483647 h 20"/>
              <a:gd name="T4" fmla="*/ 2147483647 w 17"/>
              <a:gd name="T5" fmla="*/ 0 h 20"/>
              <a:gd name="T6" fmla="*/ 0 w 17"/>
              <a:gd name="T7" fmla="*/ 2147483647 h 20"/>
              <a:gd name="T8" fmla="*/ 2147483647 w 17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0"/>
              <a:gd name="T17" fmla="*/ 17 w 17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0">
                <a:moveTo>
                  <a:pt x="4" y="20"/>
                </a:moveTo>
                <a:lnTo>
                  <a:pt x="17" y="17"/>
                </a:lnTo>
                <a:lnTo>
                  <a:pt x="13" y="0"/>
                </a:lnTo>
                <a:lnTo>
                  <a:pt x="0" y="2"/>
                </a:lnTo>
                <a:lnTo>
                  <a:pt x="4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Freeform 102"/>
          <p:cNvSpPr>
            <a:spLocks/>
          </p:cNvSpPr>
          <p:nvPr/>
        </p:nvSpPr>
        <p:spPr bwMode="auto">
          <a:xfrm>
            <a:off x="7362825" y="2503488"/>
            <a:ext cx="66675" cy="77787"/>
          </a:xfrm>
          <a:custGeom>
            <a:avLst/>
            <a:gdLst>
              <a:gd name="T0" fmla="*/ 2147483647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0 h 21"/>
              <a:gd name="T6" fmla="*/ 0 w 18"/>
              <a:gd name="T7" fmla="*/ 2147483647 h 21"/>
              <a:gd name="T8" fmla="*/ 2147483647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21"/>
                </a:moveTo>
                <a:lnTo>
                  <a:pt x="18" y="17"/>
                </a:lnTo>
                <a:lnTo>
                  <a:pt x="12" y="0"/>
                </a:lnTo>
                <a:lnTo>
                  <a:pt x="0" y="3"/>
                </a:lnTo>
                <a:lnTo>
                  <a:pt x="6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Freeform 103"/>
          <p:cNvSpPr>
            <a:spLocks/>
          </p:cNvSpPr>
          <p:nvPr/>
        </p:nvSpPr>
        <p:spPr bwMode="auto">
          <a:xfrm>
            <a:off x="7407275" y="2630488"/>
            <a:ext cx="71438" cy="82550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7"/>
                </a:lnTo>
                <a:lnTo>
                  <a:pt x="12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Freeform 104"/>
          <p:cNvSpPr>
            <a:spLocks/>
          </p:cNvSpPr>
          <p:nvPr/>
        </p:nvSpPr>
        <p:spPr bwMode="auto">
          <a:xfrm>
            <a:off x="7470775" y="2757488"/>
            <a:ext cx="71438" cy="80962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5"/>
                </a:lnTo>
                <a:lnTo>
                  <a:pt x="11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Freeform 105"/>
          <p:cNvSpPr>
            <a:spLocks/>
          </p:cNvSpPr>
          <p:nvPr/>
        </p:nvSpPr>
        <p:spPr bwMode="auto">
          <a:xfrm>
            <a:off x="7542213" y="2873375"/>
            <a:ext cx="77787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5"/>
                </a:lnTo>
                <a:lnTo>
                  <a:pt x="11" y="0"/>
                </a:lnTo>
                <a:lnTo>
                  <a:pt x="0" y="8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Freeform 106"/>
          <p:cNvSpPr>
            <a:spLocks/>
          </p:cNvSpPr>
          <p:nvPr/>
        </p:nvSpPr>
        <p:spPr bwMode="auto">
          <a:xfrm>
            <a:off x="7627938" y="2981325"/>
            <a:ext cx="77787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2" y="22"/>
                </a:moveTo>
                <a:lnTo>
                  <a:pt x="21" y="14"/>
                </a:lnTo>
                <a:lnTo>
                  <a:pt x="9" y="0"/>
                </a:lnTo>
                <a:lnTo>
                  <a:pt x="0" y="9"/>
                </a:lnTo>
                <a:lnTo>
                  <a:pt x="12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Freeform 107"/>
          <p:cNvSpPr>
            <a:spLocks/>
          </p:cNvSpPr>
          <p:nvPr/>
        </p:nvSpPr>
        <p:spPr bwMode="auto">
          <a:xfrm>
            <a:off x="7724775" y="3082925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10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Freeform 108"/>
          <p:cNvSpPr>
            <a:spLocks/>
          </p:cNvSpPr>
          <p:nvPr/>
        </p:nvSpPr>
        <p:spPr bwMode="auto">
          <a:xfrm>
            <a:off x="7829550" y="3175000"/>
            <a:ext cx="82550" cy="7937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2147483647 w 22"/>
              <a:gd name="T5" fmla="*/ 0 h 21"/>
              <a:gd name="T6" fmla="*/ 0 w 22"/>
              <a:gd name="T7" fmla="*/ 2147483647 h 21"/>
              <a:gd name="T8" fmla="*/ 2147483647 w 22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21"/>
                </a:moveTo>
                <a:lnTo>
                  <a:pt x="22" y="10"/>
                </a:lnTo>
                <a:lnTo>
                  <a:pt x="8" y="0"/>
                </a:lnTo>
                <a:lnTo>
                  <a:pt x="0" y="10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Freeform 109"/>
          <p:cNvSpPr>
            <a:spLocks/>
          </p:cNvSpPr>
          <p:nvPr/>
        </p:nvSpPr>
        <p:spPr bwMode="auto">
          <a:xfrm>
            <a:off x="7945438" y="3254375"/>
            <a:ext cx="80962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7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Line 110"/>
          <p:cNvSpPr>
            <a:spLocks noChangeShapeType="1"/>
          </p:cNvSpPr>
          <p:nvPr/>
        </p:nvSpPr>
        <p:spPr bwMode="auto">
          <a:xfrm>
            <a:off x="8342313" y="1504950"/>
            <a:ext cx="952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11"/>
          <p:cNvSpPr>
            <a:spLocks/>
          </p:cNvSpPr>
          <p:nvPr/>
        </p:nvSpPr>
        <p:spPr bwMode="auto">
          <a:xfrm>
            <a:off x="8453438" y="1473200"/>
            <a:ext cx="33337" cy="22225"/>
          </a:xfrm>
          <a:custGeom>
            <a:avLst/>
            <a:gdLst>
              <a:gd name="T0" fmla="*/ 0 w 9"/>
              <a:gd name="T1" fmla="*/ 2147483647 h 6"/>
              <a:gd name="T2" fmla="*/ 2147483647 w 9"/>
              <a:gd name="T3" fmla="*/ 2147483647 h 6"/>
              <a:gd name="T4" fmla="*/ 2147483647 w 9"/>
              <a:gd name="T5" fmla="*/ 0 h 6"/>
              <a:gd name="T6" fmla="*/ 0 60000 65536"/>
              <a:gd name="T7" fmla="*/ 0 60000 65536"/>
              <a:gd name="T8" fmla="*/ 0 60000 65536"/>
              <a:gd name="T9" fmla="*/ 0 w 9"/>
              <a:gd name="T10" fmla="*/ 0 h 6"/>
              <a:gd name="T11" fmla="*/ 9 w 9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6">
                <a:moveTo>
                  <a:pt x="0" y="6"/>
                </a:moveTo>
                <a:lnTo>
                  <a:pt x="2" y="2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Freeform 112"/>
          <p:cNvSpPr>
            <a:spLocks/>
          </p:cNvSpPr>
          <p:nvPr/>
        </p:nvSpPr>
        <p:spPr bwMode="auto">
          <a:xfrm>
            <a:off x="8486775" y="836613"/>
            <a:ext cx="11113" cy="646112"/>
          </a:xfrm>
          <a:custGeom>
            <a:avLst/>
            <a:gdLst>
              <a:gd name="T0" fmla="*/ 0 w 3"/>
              <a:gd name="T1" fmla="*/ 0 h 173"/>
              <a:gd name="T2" fmla="*/ 0 w 3"/>
              <a:gd name="T3" fmla="*/ 2147483647 h 173"/>
              <a:gd name="T4" fmla="*/ 2147483647 w 3"/>
              <a:gd name="T5" fmla="*/ 2147483647 h 173"/>
              <a:gd name="T6" fmla="*/ 2147483647 w 3"/>
              <a:gd name="T7" fmla="*/ 0 h 173"/>
              <a:gd name="T8" fmla="*/ 0 w 3"/>
              <a:gd name="T9" fmla="*/ 0 h 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73"/>
              <a:gd name="T17" fmla="*/ 3 w 3"/>
              <a:gd name="T18" fmla="*/ 173 h 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73">
                <a:moveTo>
                  <a:pt x="0" y="0"/>
                </a:moveTo>
                <a:lnTo>
                  <a:pt x="0" y="173"/>
                </a:lnTo>
                <a:lnTo>
                  <a:pt x="3" y="172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Freeform 114"/>
          <p:cNvSpPr>
            <a:spLocks/>
          </p:cNvSpPr>
          <p:nvPr/>
        </p:nvSpPr>
        <p:spPr bwMode="auto">
          <a:xfrm>
            <a:off x="8437563" y="896938"/>
            <a:ext cx="12700" cy="588962"/>
          </a:xfrm>
          <a:custGeom>
            <a:avLst/>
            <a:gdLst>
              <a:gd name="T0" fmla="*/ 0 w 3"/>
              <a:gd name="T1" fmla="*/ 0 h 158"/>
              <a:gd name="T2" fmla="*/ 0 w 3"/>
              <a:gd name="T3" fmla="*/ 2147483647 h 158"/>
              <a:gd name="T4" fmla="*/ 2147483647 w 3"/>
              <a:gd name="T5" fmla="*/ 2147483647 h 158"/>
              <a:gd name="T6" fmla="*/ 2147483647 w 3"/>
              <a:gd name="T7" fmla="*/ 0 h 158"/>
              <a:gd name="T8" fmla="*/ 0 w 3"/>
              <a:gd name="T9" fmla="*/ 0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58"/>
              <a:gd name="T17" fmla="*/ 3 w 3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58">
                <a:moveTo>
                  <a:pt x="0" y="0"/>
                </a:moveTo>
                <a:lnTo>
                  <a:pt x="0" y="158"/>
                </a:lnTo>
                <a:lnTo>
                  <a:pt x="3" y="157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Freeform 115"/>
          <p:cNvSpPr>
            <a:spLocks/>
          </p:cNvSpPr>
          <p:nvPr/>
        </p:nvSpPr>
        <p:spPr bwMode="auto">
          <a:xfrm>
            <a:off x="8475663" y="2771775"/>
            <a:ext cx="49212" cy="26988"/>
          </a:xfrm>
          <a:custGeom>
            <a:avLst/>
            <a:gdLst>
              <a:gd name="T0" fmla="*/ 0 w 13"/>
              <a:gd name="T1" fmla="*/ 0 h 7"/>
              <a:gd name="T2" fmla="*/ 2147483647 w 13"/>
              <a:gd name="T3" fmla="*/ 2147483647 h 7"/>
              <a:gd name="T4" fmla="*/ 2147483647 w 13"/>
              <a:gd name="T5" fmla="*/ 214748364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0" y="0"/>
                </a:moveTo>
                <a:lnTo>
                  <a:pt x="3" y="4"/>
                </a:lnTo>
                <a:lnTo>
                  <a:pt x="13" y="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Freeform 117"/>
          <p:cNvSpPr>
            <a:spLocks/>
          </p:cNvSpPr>
          <p:nvPr/>
        </p:nvSpPr>
        <p:spPr bwMode="auto">
          <a:xfrm>
            <a:off x="7908925" y="3335338"/>
            <a:ext cx="114300" cy="82550"/>
          </a:xfrm>
          <a:custGeom>
            <a:avLst/>
            <a:gdLst>
              <a:gd name="T0" fmla="*/ 0 w 31"/>
              <a:gd name="T1" fmla="*/ 2147483647 h 22"/>
              <a:gd name="T2" fmla="*/ 2147483647 w 31"/>
              <a:gd name="T3" fmla="*/ 0 h 22"/>
              <a:gd name="T4" fmla="*/ 2147483647 w 31"/>
              <a:gd name="T5" fmla="*/ 2147483647 h 22"/>
              <a:gd name="T6" fmla="*/ 2147483647 w 31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22"/>
              <a:gd name="T14" fmla="*/ 31 w 31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22">
                <a:moveTo>
                  <a:pt x="0" y="5"/>
                </a:moveTo>
                <a:lnTo>
                  <a:pt x="3" y="0"/>
                </a:lnTo>
                <a:lnTo>
                  <a:pt x="31" y="16"/>
                </a:lnTo>
                <a:lnTo>
                  <a:pt x="29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18"/>
          <p:cNvSpPr>
            <a:spLocks noChangeShapeType="1"/>
          </p:cNvSpPr>
          <p:nvPr/>
        </p:nvSpPr>
        <p:spPr bwMode="auto">
          <a:xfrm flipH="1">
            <a:off x="7934325" y="3332163"/>
            <a:ext cx="6350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Line 119"/>
          <p:cNvSpPr>
            <a:spLocks noChangeShapeType="1"/>
          </p:cNvSpPr>
          <p:nvPr/>
        </p:nvSpPr>
        <p:spPr bwMode="auto">
          <a:xfrm flipH="1">
            <a:off x="8013700" y="3376613"/>
            <a:ext cx="3175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Freeform 120"/>
          <p:cNvSpPr>
            <a:spLocks/>
          </p:cNvSpPr>
          <p:nvPr/>
        </p:nvSpPr>
        <p:spPr bwMode="auto">
          <a:xfrm>
            <a:off x="7931150" y="3344863"/>
            <a:ext cx="82550" cy="58737"/>
          </a:xfrm>
          <a:custGeom>
            <a:avLst/>
            <a:gdLst>
              <a:gd name="T0" fmla="*/ 2147483647 w 22"/>
              <a:gd name="T1" fmla="*/ 0 h 16"/>
              <a:gd name="T2" fmla="*/ 0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16"/>
              <a:gd name="T14" fmla="*/ 22 w 22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16">
                <a:moveTo>
                  <a:pt x="1" y="0"/>
                </a:moveTo>
                <a:lnTo>
                  <a:pt x="0" y="4"/>
                </a:lnTo>
                <a:lnTo>
                  <a:pt x="20" y="16"/>
                </a:lnTo>
                <a:lnTo>
                  <a:pt x="22" y="1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Freeform 121"/>
          <p:cNvSpPr>
            <a:spLocks/>
          </p:cNvSpPr>
          <p:nvPr/>
        </p:nvSpPr>
        <p:spPr bwMode="auto">
          <a:xfrm>
            <a:off x="7134225" y="2130425"/>
            <a:ext cx="88900" cy="1728788"/>
          </a:xfrm>
          <a:custGeom>
            <a:avLst/>
            <a:gdLst>
              <a:gd name="T0" fmla="*/ 2147483647 w 24"/>
              <a:gd name="T1" fmla="*/ 0 h 463"/>
              <a:gd name="T2" fmla="*/ 2147483647 w 24"/>
              <a:gd name="T3" fmla="*/ 0 h 463"/>
              <a:gd name="T4" fmla="*/ 0 w 24"/>
              <a:gd name="T5" fmla="*/ 2147483647 h 463"/>
              <a:gd name="T6" fmla="*/ 0 w 24"/>
              <a:gd name="T7" fmla="*/ 2147483647 h 463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463"/>
              <a:gd name="T14" fmla="*/ 24 w 24"/>
              <a:gd name="T15" fmla="*/ 463 h 4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463">
                <a:moveTo>
                  <a:pt x="24" y="0"/>
                </a:moveTo>
                <a:lnTo>
                  <a:pt x="13" y="0"/>
                </a:lnTo>
                <a:lnTo>
                  <a:pt x="0" y="13"/>
                </a:lnTo>
                <a:lnTo>
                  <a:pt x="0" y="46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22"/>
          <p:cNvSpPr>
            <a:spLocks noChangeShapeType="1"/>
          </p:cNvSpPr>
          <p:nvPr/>
        </p:nvSpPr>
        <p:spPr bwMode="auto">
          <a:xfrm>
            <a:off x="7981950" y="3414713"/>
            <a:ext cx="1588" cy="4445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Freeform 123"/>
          <p:cNvSpPr>
            <a:spLocks/>
          </p:cNvSpPr>
          <p:nvPr/>
        </p:nvSpPr>
        <p:spPr bwMode="auto">
          <a:xfrm>
            <a:off x="7485063" y="2928938"/>
            <a:ext cx="82550" cy="109537"/>
          </a:xfrm>
          <a:custGeom>
            <a:avLst/>
            <a:gdLst>
              <a:gd name="T0" fmla="*/ 0 w 22"/>
              <a:gd name="T1" fmla="*/ 2147483647 h 29"/>
              <a:gd name="T2" fmla="*/ 2147483647 w 22"/>
              <a:gd name="T3" fmla="*/ 0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29"/>
              <a:gd name="T14" fmla="*/ 22 w 22"/>
              <a:gd name="T15" fmla="*/ 29 h 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29">
                <a:moveTo>
                  <a:pt x="0" y="3"/>
                </a:moveTo>
                <a:lnTo>
                  <a:pt x="5" y="0"/>
                </a:lnTo>
                <a:lnTo>
                  <a:pt x="22" y="24"/>
                </a:lnTo>
                <a:lnTo>
                  <a:pt x="18" y="29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124"/>
          <p:cNvSpPr>
            <a:spLocks noChangeShapeType="1"/>
          </p:cNvSpPr>
          <p:nvPr/>
        </p:nvSpPr>
        <p:spPr bwMode="auto">
          <a:xfrm flipH="1">
            <a:off x="7515225" y="2936875"/>
            <a:ext cx="7938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125"/>
          <p:cNvSpPr>
            <a:spLocks noChangeShapeType="1"/>
          </p:cNvSpPr>
          <p:nvPr/>
        </p:nvSpPr>
        <p:spPr bwMode="auto">
          <a:xfrm flipH="1">
            <a:off x="7561263" y="2997200"/>
            <a:ext cx="63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Freeform 126"/>
          <p:cNvSpPr>
            <a:spLocks/>
          </p:cNvSpPr>
          <p:nvPr/>
        </p:nvSpPr>
        <p:spPr bwMode="auto">
          <a:xfrm>
            <a:off x="7504113" y="2943225"/>
            <a:ext cx="57150" cy="71438"/>
          </a:xfrm>
          <a:custGeom>
            <a:avLst/>
            <a:gdLst>
              <a:gd name="T0" fmla="*/ 2147483647 w 15"/>
              <a:gd name="T1" fmla="*/ 0 h 19"/>
              <a:gd name="T2" fmla="*/ 0 w 15"/>
              <a:gd name="T3" fmla="*/ 2147483647 h 19"/>
              <a:gd name="T4" fmla="*/ 2147483647 w 15"/>
              <a:gd name="T5" fmla="*/ 2147483647 h 19"/>
              <a:gd name="T6" fmla="*/ 2147483647 w 15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9"/>
              <a:gd name="T14" fmla="*/ 15 w 15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9">
                <a:moveTo>
                  <a:pt x="3" y="0"/>
                </a:moveTo>
                <a:lnTo>
                  <a:pt x="0" y="2"/>
                </a:lnTo>
                <a:lnTo>
                  <a:pt x="12" y="19"/>
                </a:lnTo>
                <a:lnTo>
                  <a:pt x="15" y="1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27"/>
          <p:cNvSpPr>
            <a:spLocks noChangeShapeType="1"/>
          </p:cNvSpPr>
          <p:nvPr/>
        </p:nvSpPr>
        <p:spPr bwMode="auto">
          <a:xfrm>
            <a:off x="7500938" y="2992438"/>
            <a:ext cx="0" cy="8667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128"/>
          <p:cNvSpPr>
            <a:spLocks noChangeShapeType="1"/>
          </p:cNvSpPr>
          <p:nvPr/>
        </p:nvSpPr>
        <p:spPr bwMode="auto">
          <a:xfrm>
            <a:off x="7523163" y="3019425"/>
            <a:ext cx="1587" cy="8397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129"/>
          <p:cNvSpPr>
            <a:spLocks noChangeShapeType="1"/>
          </p:cNvSpPr>
          <p:nvPr/>
        </p:nvSpPr>
        <p:spPr bwMode="auto">
          <a:xfrm>
            <a:off x="7956550" y="3398838"/>
            <a:ext cx="1588" cy="4603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Line 134"/>
          <p:cNvSpPr>
            <a:spLocks noChangeShapeType="1"/>
          </p:cNvSpPr>
          <p:nvPr/>
        </p:nvSpPr>
        <p:spPr bwMode="auto">
          <a:xfrm flipH="1" flipV="1">
            <a:off x="8020050" y="974725"/>
            <a:ext cx="665163" cy="1155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Line 135"/>
          <p:cNvSpPr>
            <a:spLocks noChangeShapeType="1"/>
          </p:cNvSpPr>
          <p:nvPr/>
        </p:nvSpPr>
        <p:spPr bwMode="auto">
          <a:xfrm flipH="1">
            <a:off x="8020050" y="2130425"/>
            <a:ext cx="665163" cy="1154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Line 137"/>
          <p:cNvSpPr>
            <a:spLocks noChangeShapeType="1"/>
          </p:cNvSpPr>
          <p:nvPr/>
        </p:nvSpPr>
        <p:spPr bwMode="auto">
          <a:xfrm flipH="1">
            <a:off x="8450263" y="1203325"/>
            <a:ext cx="14287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Freeform 138"/>
          <p:cNvSpPr>
            <a:spLocks/>
          </p:cNvSpPr>
          <p:nvPr/>
        </p:nvSpPr>
        <p:spPr bwMode="auto">
          <a:xfrm>
            <a:off x="8464550" y="1116013"/>
            <a:ext cx="11113" cy="87312"/>
          </a:xfrm>
          <a:custGeom>
            <a:avLst/>
            <a:gdLst>
              <a:gd name="T0" fmla="*/ 0 w 3"/>
              <a:gd name="T1" fmla="*/ 2147483647 h 23"/>
              <a:gd name="T2" fmla="*/ 2147483647 w 3"/>
              <a:gd name="T3" fmla="*/ 0 h 23"/>
              <a:gd name="T4" fmla="*/ 2147483647 w 3"/>
              <a:gd name="T5" fmla="*/ 2147483647 h 23"/>
              <a:gd name="T6" fmla="*/ 0 w 3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23"/>
              <a:gd name="T14" fmla="*/ 3 w 3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23">
                <a:moveTo>
                  <a:pt x="0" y="1"/>
                </a:moveTo>
                <a:lnTo>
                  <a:pt x="3" y="0"/>
                </a:lnTo>
                <a:lnTo>
                  <a:pt x="3" y="23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Rectangle 139"/>
          <p:cNvSpPr>
            <a:spLocks noChangeArrowheads="1"/>
          </p:cNvSpPr>
          <p:nvPr/>
        </p:nvSpPr>
        <p:spPr bwMode="auto">
          <a:xfrm>
            <a:off x="8464550" y="1101725"/>
            <a:ext cx="22225" cy="119063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Rectangle 163"/>
          <p:cNvSpPr>
            <a:spLocks noChangeArrowheads="1"/>
          </p:cNvSpPr>
          <p:nvPr/>
        </p:nvSpPr>
        <p:spPr bwMode="auto">
          <a:xfrm>
            <a:off x="7037388" y="3863975"/>
            <a:ext cx="1778000" cy="666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Freeform 164"/>
          <p:cNvSpPr>
            <a:spLocks/>
          </p:cNvSpPr>
          <p:nvPr/>
        </p:nvSpPr>
        <p:spPr bwMode="auto">
          <a:xfrm>
            <a:off x="8524875" y="2782888"/>
            <a:ext cx="22225" cy="803275"/>
          </a:xfrm>
          <a:custGeom>
            <a:avLst/>
            <a:gdLst>
              <a:gd name="T0" fmla="*/ 0 w 6"/>
              <a:gd name="T1" fmla="*/ 0 h 215"/>
              <a:gd name="T2" fmla="*/ 2147483647 w 6"/>
              <a:gd name="T3" fmla="*/ 2147483647 h 215"/>
              <a:gd name="T4" fmla="*/ 2147483647 w 6"/>
              <a:gd name="T5" fmla="*/ 2147483647 h 215"/>
              <a:gd name="T6" fmla="*/ 0 w 6"/>
              <a:gd name="T7" fmla="*/ 2147483647 h 215"/>
              <a:gd name="T8" fmla="*/ 0 w 6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215"/>
              <a:gd name="T17" fmla="*/ 6 w 6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215">
                <a:moveTo>
                  <a:pt x="0" y="0"/>
                </a:moveTo>
                <a:lnTo>
                  <a:pt x="6" y="2"/>
                </a:lnTo>
                <a:lnTo>
                  <a:pt x="6" y="215"/>
                </a:lnTo>
                <a:lnTo>
                  <a:pt x="0" y="21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Freeform 165"/>
          <p:cNvSpPr>
            <a:spLocks/>
          </p:cNvSpPr>
          <p:nvPr/>
        </p:nvSpPr>
        <p:spPr bwMode="auto">
          <a:xfrm>
            <a:off x="8437563" y="2771775"/>
            <a:ext cx="38100" cy="758825"/>
          </a:xfrm>
          <a:custGeom>
            <a:avLst/>
            <a:gdLst>
              <a:gd name="T0" fmla="*/ 0 w 10"/>
              <a:gd name="T1" fmla="*/ 0 h 203"/>
              <a:gd name="T2" fmla="*/ 2147483647 w 10"/>
              <a:gd name="T3" fmla="*/ 2147483647 h 203"/>
              <a:gd name="T4" fmla="*/ 2147483647 w 10"/>
              <a:gd name="T5" fmla="*/ 2147483647 h 203"/>
              <a:gd name="T6" fmla="*/ 0 w 10"/>
              <a:gd name="T7" fmla="*/ 2147483647 h 203"/>
              <a:gd name="T8" fmla="*/ 0 w 10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203"/>
              <a:gd name="T17" fmla="*/ 10 w 10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203">
                <a:moveTo>
                  <a:pt x="0" y="0"/>
                </a:moveTo>
                <a:lnTo>
                  <a:pt x="10" y="3"/>
                </a:lnTo>
                <a:lnTo>
                  <a:pt x="10" y="203"/>
                </a:lnTo>
                <a:lnTo>
                  <a:pt x="0" y="20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Freeform 166"/>
          <p:cNvSpPr>
            <a:spLocks/>
          </p:cNvSpPr>
          <p:nvPr/>
        </p:nvSpPr>
        <p:spPr bwMode="auto">
          <a:xfrm>
            <a:off x="8285163" y="3503613"/>
            <a:ext cx="119062" cy="49212"/>
          </a:xfrm>
          <a:custGeom>
            <a:avLst/>
            <a:gdLst>
              <a:gd name="T0" fmla="*/ 0 w 32"/>
              <a:gd name="T1" fmla="*/ 2147483647 h 13"/>
              <a:gd name="T2" fmla="*/ 2147483647 w 32"/>
              <a:gd name="T3" fmla="*/ 0 h 13"/>
              <a:gd name="T4" fmla="*/ 2147483647 w 32"/>
              <a:gd name="T5" fmla="*/ 2147483647 h 13"/>
              <a:gd name="T6" fmla="*/ 2147483647 w 32"/>
              <a:gd name="T7" fmla="*/ 2147483647 h 13"/>
              <a:gd name="T8" fmla="*/ 0 60000 65536"/>
              <a:gd name="T9" fmla="*/ 0 60000 65536"/>
              <a:gd name="T10" fmla="*/ 0 60000 65536"/>
              <a:gd name="T11" fmla="*/ 0 60000 65536"/>
              <a:gd name="T12" fmla="*/ 0 w 32"/>
              <a:gd name="T13" fmla="*/ 0 h 13"/>
              <a:gd name="T14" fmla="*/ 32 w 32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" h="13">
                <a:moveTo>
                  <a:pt x="0" y="6"/>
                </a:moveTo>
                <a:lnTo>
                  <a:pt x="1" y="0"/>
                </a:lnTo>
                <a:lnTo>
                  <a:pt x="32" y="7"/>
                </a:lnTo>
                <a:lnTo>
                  <a:pt x="31" y="1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67"/>
          <p:cNvSpPr>
            <a:spLocks noChangeShapeType="1"/>
          </p:cNvSpPr>
          <p:nvPr/>
        </p:nvSpPr>
        <p:spPr bwMode="auto">
          <a:xfrm flipH="1">
            <a:off x="8304213" y="3494088"/>
            <a:ext cx="3175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Line 168"/>
          <p:cNvSpPr>
            <a:spLocks noChangeShapeType="1"/>
          </p:cNvSpPr>
          <p:nvPr/>
        </p:nvSpPr>
        <p:spPr bwMode="auto">
          <a:xfrm flipH="1">
            <a:off x="8393113" y="3516313"/>
            <a:ext cx="4762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Freeform 169"/>
          <p:cNvSpPr>
            <a:spLocks/>
          </p:cNvSpPr>
          <p:nvPr/>
        </p:nvSpPr>
        <p:spPr bwMode="auto">
          <a:xfrm>
            <a:off x="8301038" y="3508375"/>
            <a:ext cx="92075" cy="33338"/>
          </a:xfrm>
          <a:custGeom>
            <a:avLst/>
            <a:gdLst>
              <a:gd name="T0" fmla="*/ 2147483647 w 25"/>
              <a:gd name="T1" fmla="*/ 0 h 9"/>
              <a:gd name="T2" fmla="*/ 0 w 25"/>
              <a:gd name="T3" fmla="*/ 2147483647 h 9"/>
              <a:gd name="T4" fmla="*/ 2147483647 w 25"/>
              <a:gd name="T5" fmla="*/ 2147483647 h 9"/>
              <a:gd name="T6" fmla="*/ 2147483647 w 25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1" y="0"/>
                </a:moveTo>
                <a:lnTo>
                  <a:pt x="0" y="3"/>
                </a:lnTo>
                <a:lnTo>
                  <a:pt x="25" y="9"/>
                </a:lnTo>
                <a:lnTo>
                  <a:pt x="25" y="6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Line 170"/>
          <p:cNvSpPr>
            <a:spLocks noChangeShapeType="1"/>
          </p:cNvSpPr>
          <p:nvPr/>
        </p:nvSpPr>
        <p:spPr bwMode="auto">
          <a:xfrm>
            <a:off x="8326438" y="3549650"/>
            <a:ext cx="1587" cy="3095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Line 171"/>
          <p:cNvSpPr>
            <a:spLocks noChangeShapeType="1"/>
          </p:cNvSpPr>
          <p:nvPr/>
        </p:nvSpPr>
        <p:spPr bwMode="auto">
          <a:xfrm>
            <a:off x="8351838" y="3552825"/>
            <a:ext cx="1587" cy="3111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" name="Rectangle 173"/>
          <p:cNvSpPr>
            <a:spLocks noChangeArrowheads="1"/>
          </p:cNvSpPr>
          <p:nvPr/>
        </p:nvSpPr>
        <p:spPr bwMode="auto">
          <a:xfrm>
            <a:off x="8685213" y="2857500"/>
            <a:ext cx="25400" cy="10064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" name="Freeform 174"/>
          <p:cNvSpPr>
            <a:spLocks/>
          </p:cNvSpPr>
          <p:nvPr/>
        </p:nvSpPr>
        <p:spPr bwMode="auto">
          <a:xfrm>
            <a:off x="8547100" y="2794000"/>
            <a:ext cx="138113" cy="66675"/>
          </a:xfrm>
          <a:custGeom>
            <a:avLst/>
            <a:gdLst>
              <a:gd name="T0" fmla="*/ 0 w 37"/>
              <a:gd name="T1" fmla="*/ 0 h 18"/>
              <a:gd name="T2" fmla="*/ 2147483647 w 37"/>
              <a:gd name="T3" fmla="*/ 2147483647 h 18"/>
              <a:gd name="T4" fmla="*/ 2147483647 w 37"/>
              <a:gd name="T5" fmla="*/ 2147483647 h 18"/>
              <a:gd name="T6" fmla="*/ 2147483647 w 37"/>
              <a:gd name="T7" fmla="*/ 2147483647 h 18"/>
              <a:gd name="T8" fmla="*/ 2147483647 w 37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8"/>
              <a:gd name="T17" fmla="*/ 37 w 37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8">
                <a:moveTo>
                  <a:pt x="0" y="0"/>
                </a:moveTo>
                <a:lnTo>
                  <a:pt x="11" y="2"/>
                </a:lnTo>
                <a:lnTo>
                  <a:pt x="22" y="3"/>
                </a:lnTo>
                <a:lnTo>
                  <a:pt x="25" y="3"/>
                </a:lnTo>
                <a:lnTo>
                  <a:pt x="37" y="18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" name="Freeform 175"/>
          <p:cNvSpPr>
            <a:spLocks/>
          </p:cNvSpPr>
          <p:nvPr/>
        </p:nvSpPr>
        <p:spPr bwMode="auto">
          <a:xfrm>
            <a:off x="8255000" y="1457325"/>
            <a:ext cx="82550" cy="74613"/>
          </a:xfrm>
          <a:custGeom>
            <a:avLst/>
            <a:gdLst>
              <a:gd name="T0" fmla="*/ 2147483647 w 22"/>
              <a:gd name="T1" fmla="*/ 0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0 w 22"/>
              <a:gd name="T7" fmla="*/ 2147483647 h 20"/>
              <a:gd name="T8" fmla="*/ 2147483647 w 2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0"/>
                </a:moveTo>
                <a:lnTo>
                  <a:pt x="22" y="11"/>
                </a:lnTo>
                <a:lnTo>
                  <a:pt x="6" y="20"/>
                </a:lnTo>
                <a:lnTo>
                  <a:pt x="0" y="9"/>
                </a:lnTo>
                <a:lnTo>
                  <a:pt x="1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Freeform 176"/>
          <p:cNvSpPr>
            <a:spLocks/>
          </p:cNvSpPr>
          <p:nvPr/>
        </p:nvSpPr>
        <p:spPr bwMode="auto">
          <a:xfrm>
            <a:off x="8199438" y="1490663"/>
            <a:ext cx="82550" cy="77787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0"/>
                </a:moveTo>
                <a:lnTo>
                  <a:pt x="22" y="11"/>
                </a:lnTo>
                <a:lnTo>
                  <a:pt x="8" y="21"/>
                </a:lnTo>
                <a:lnTo>
                  <a:pt x="0" y="11"/>
                </a:lnTo>
                <a:lnTo>
                  <a:pt x="1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" name="Freeform 177"/>
          <p:cNvSpPr>
            <a:spLocks/>
          </p:cNvSpPr>
          <p:nvPr/>
        </p:nvSpPr>
        <p:spPr bwMode="auto">
          <a:xfrm>
            <a:off x="8147050" y="1535113"/>
            <a:ext cx="80963" cy="79375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3" y="0"/>
                </a:moveTo>
                <a:lnTo>
                  <a:pt x="22" y="9"/>
                </a:lnTo>
                <a:lnTo>
                  <a:pt x="8" y="21"/>
                </a:lnTo>
                <a:lnTo>
                  <a:pt x="0" y="11"/>
                </a:lnTo>
                <a:lnTo>
                  <a:pt x="1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" name="Freeform 178"/>
          <p:cNvSpPr>
            <a:spLocks/>
          </p:cNvSpPr>
          <p:nvPr/>
        </p:nvSpPr>
        <p:spPr bwMode="auto">
          <a:xfrm>
            <a:off x="8097838" y="1581150"/>
            <a:ext cx="82550" cy="80963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9"/>
                </a:lnTo>
                <a:lnTo>
                  <a:pt x="9" y="22"/>
                </a:lnTo>
                <a:lnTo>
                  <a:pt x="0" y="13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" name="Freeform 179"/>
          <p:cNvSpPr>
            <a:spLocks/>
          </p:cNvSpPr>
          <p:nvPr/>
        </p:nvSpPr>
        <p:spPr bwMode="auto">
          <a:xfrm>
            <a:off x="8053388" y="1631950"/>
            <a:ext cx="82550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" name="Freeform 180"/>
          <p:cNvSpPr>
            <a:spLocks/>
          </p:cNvSpPr>
          <p:nvPr/>
        </p:nvSpPr>
        <p:spPr bwMode="auto">
          <a:xfrm>
            <a:off x="8016875" y="1687513"/>
            <a:ext cx="77788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1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Freeform 181"/>
          <p:cNvSpPr>
            <a:spLocks/>
          </p:cNvSpPr>
          <p:nvPr/>
        </p:nvSpPr>
        <p:spPr bwMode="auto">
          <a:xfrm>
            <a:off x="7981950" y="1751013"/>
            <a:ext cx="76200" cy="79375"/>
          </a:xfrm>
          <a:custGeom>
            <a:avLst/>
            <a:gdLst>
              <a:gd name="T0" fmla="*/ 2147483647 w 20"/>
              <a:gd name="T1" fmla="*/ 0 h 21"/>
              <a:gd name="T2" fmla="*/ 2147483647 w 20"/>
              <a:gd name="T3" fmla="*/ 2147483647 h 21"/>
              <a:gd name="T4" fmla="*/ 2147483647 w 20"/>
              <a:gd name="T5" fmla="*/ 2147483647 h 21"/>
              <a:gd name="T6" fmla="*/ 0 w 20"/>
              <a:gd name="T7" fmla="*/ 2147483647 h 21"/>
              <a:gd name="T8" fmla="*/ 2147483647 w 20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1"/>
              <a:gd name="T17" fmla="*/ 20 w 20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1">
                <a:moveTo>
                  <a:pt x="8" y="0"/>
                </a:moveTo>
                <a:lnTo>
                  <a:pt x="20" y="5"/>
                </a:lnTo>
                <a:lnTo>
                  <a:pt x="12" y="21"/>
                </a:lnTo>
                <a:lnTo>
                  <a:pt x="0" y="16"/>
                </a:lnTo>
                <a:lnTo>
                  <a:pt x="8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Freeform 182"/>
          <p:cNvSpPr>
            <a:spLocks/>
          </p:cNvSpPr>
          <p:nvPr/>
        </p:nvSpPr>
        <p:spPr bwMode="auto">
          <a:xfrm>
            <a:off x="7956550" y="1814513"/>
            <a:ext cx="69850" cy="79375"/>
          </a:xfrm>
          <a:custGeom>
            <a:avLst/>
            <a:gdLst>
              <a:gd name="T0" fmla="*/ 2147483647 w 19"/>
              <a:gd name="T1" fmla="*/ 0 h 21"/>
              <a:gd name="T2" fmla="*/ 2147483647 w 19"/>
              <a:gd name="T3" fmla="*/ 2147483647 h 21"/>
              <a:gd name="T4" fmla="*/ 2147483647 w 19"/>
              <a:gd name="T5" fmla="*/ 2147483647 h 21"/>
              <a:gd name="T6" fmla="*/ 0 w 19"/>
              <a:gd name="T7" fmla="*/ 2147483647 h 21"/>
              <a:gd name="T8" fmla="*/ 2147483647 w 19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1"/>
              <a:gd name="T17" fmla="*/ 19 w 19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1">
                <a:moveTo>
                  <a:pt x="7" y="0"/>
                </a:moveTo>
                <a:lnTo>
                  <a:pt x="19" y="4"/>
                </a:lnTo>
                <a:lnTo>
                  <a:pt x="12" y="21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Freeform 183"/>
          <p:cNvSpPr>
            <a:spLocks/>
          </p:cNvSpPr>
          <p:nvPr/>
        </p:nvSpPr>
        <p:spPr bwMode="auto">
          <a:xfrm>
            <a:off x="7921625" y="1951038"/>
            <a:ext cx="60325" cy="73025"/>
          </a:xfrm>
          <a:custGeom>
            <a:avLst/>
            <a:gdLst>
              <a:gd name="T0" fmla="*/ 2147483647 w 16"/>
              <a:gd name="T1" fmla="*/ 0 h 20"/>
              <a:gd name="T2" fmla="*/ 2147483647 w 16"/>
              <a:gd name="T3" fmla="*/ 2147483647 h 20"/>
              <a:gd name="T4" fmla="*/ 2147483647 w 16"/>
              <a:gd name="T5" fmla="*/ 2147483647 h 20"/>
              <a:gd name="T6" fmla="*/ 0 w 16"/>
              <a:gd name="T7" fmla="*/ 2147483647 h 20"/>
              <a:gd name="T8" fmla="*/ 2147483647 w 16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0"/>
              <a:gd name="T17" fmla="*/ 16 w 16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0">
                <a:moveTo>
                  <a:pt x="3" y="0"/>
                </a:moveTo>
                <a:lnTo>
                  <a:pt x="16" y="2"/>
                </a:lnTo>
                <a:lnTo>
                  <a:pt x="13" y="20"/>
                </a:lnTo>
                <a:lnTo>
                  <a:pt x="0" y="18"/>
                </a:lnTo>
                <a:lnTo>
                  <a:pt x="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Freeform 184"/>
          <p:cNvSpPr>
            <a:spLocks/>
          </p:cNvSpPr>
          <p:nvPr/>
        </p:nvSpPr>
        <p:spPr bwMode="auto">
          <a:xfrm>
            <a:off x="7937500" y="1882775"/>
            <a:ext cx="63500" cy="77788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3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Freeform 185"/>
          <p:cNvSpPr>
            <a:spLocks/>
          </p:cNvSpPr>
          <p:nvPr/>
        </p:nvSpPr>
        <p:spPr bwMode="auto">
          <a:xfrm>
            <a:off x="7915275" y="2020888"/>
            <a:ext cx="57150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Freeform 186"/>
          <p:cNvSpPr>
            <a:spLocks/>
          </p:cNvSpPr>
          <p:nvPr/>
        </p:nvSpPr>
        <p:spPr bwMode="auto">
          <a:xfrm>
            <a:off x="8315325" y="1422400"/>
            <a:ext cx="82550" cy="76200"/>
          </a:xfrm>
          <a:custGeom>
            <a:avLst/>
            <a:gdLst>
              <a:gd name="T0" fmla="*/ 0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2147483647 w 22"/>
              <a:gd name="T7" fmla="*/ 0 h 20"/>
              <a:gd name="T8" fmla="*/ 0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0" y="8"/>
                </a:moveTo>
                <a:lnTo>
                  <a:pt x="6" y="20"/>
                </a:lnTo>
                <a:lnTo>
                  <a:pt x="22" y="12"/>
                </a:lnTo>
                <a:lnTo>
                  <a:pt x="17" y="0"/>
                </a:lnTo>
                <a:lnTo>
                  <a:pt x="0" y="8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Freeform 187"/>
          <p:cNvSpPr>
            <a:spLocks/>
          </p:cNvSpPr>
          <p:nvPr/>
        </p:nvSpPr>
        <p:spPr bwMode="auto">
          <a:xfrm>
            <a:off x="8329613" y="1250950"/>
            <a:ext cx="68262" cy="79375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3" y="0"/>
                </a:lnTo>
                <a:lnTo>
                  <a:pt x="18" y="17"/>
                </a:lnTo>
                <a:lnTo>
                  <a:pt x="6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Freeform 188"/>
          <p:cNvSpPr>
            <a:spLocks/>
          </p:cNvSpPr>
          <p:nvPr/>
        </p:nvSpPr>
        <p:spPr bwMode="auto">
          <a:xfrm>
            <a:off x="8304213" y="1150938"/>
            <a:ext cx="66675" cy="77787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2" y="0"/>
                </a:lnTo>
                <a:lnTo>
                  <a:pt x="18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Freeform 191"/>
          <p:cNvSpPr>
            <a:spLocks/>
          </p:cNvSpPr>
          <p:nvPr/>
        </p:nvSpPr>
        <p:spPr bwMode="auto">
          <a:xfrm>
            <a:off x="8359775" y="1344613"/>
            <a:ext cx="63500" cy="77787"/>
          </a:xfrm>
          <a:custGeom>
            <a:avLst/>
            <a:gdLst>
              <a:gd name="T0" fmla="*/ 0 w 17"/>
              <a:gd name="T1" fmla="*/ 2147483647 h 21"/>
              <a:gd name="T2" fmla="*/ 2147483647 w 17"/>
              <a:gd name="T3" fmla="*/ 0 h 21"/>
              <a:gd name="T4" fmla="*/ 2147483647 w 17"/>
              <a:gd name="T5" fmla="*/ 2147483647 h 21"/>
              <a:gd name="T6" fmla="*/ 2147483647 w 17"/>
              <a:gd name="T7" fmla="*/ 2147483647 h 21"/>
              <a:gd name="T8" fmla="*/ 0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0" y="4"/>
                </a:moveTo>
                <a:lnTo>
                  <a:pt x="12" y="0"/>
                </a:lnTo>
                <a:lnTo>
                  <a:pt x="17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Rectangle 194"/>
          <p:cNvSpPr>
            <a:spLocks noChangeArrowheads="1"/>
          </p:cNvSpPr>
          <p:nvPr/>
        </p:nvSpPr>
        <p:spPr bwMode="auto">
          <a:xfrm>
            <a:off x="7915275" y="2095500"/>
            <a:ext cx="47625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Freeform 195"/>
          <p:cNvSpPr>
            <a:spLocks/>
          </p:cNvSpPr>
          <p:nvPr/>
        </p:nvSpPr>
        <p:spPr bwMode="auto">
          <a:xfrm>
            <a:off x="7915275" y="2162175"/>
            <a:ext cx="52388" cy="73025"/>
          </a:xfrm>
          <a:custGeom>
            <a:avLst/>
            <a:gdLst>
              <a:gd name="T0" fmla="*/ 2147483647 w 14"/>
              <a:gd name="T1" fmla="*/ 2147483647 h 19"/>
              <a:gd name="T2" fmla="*/ 2147483647 w 14"/>
              <a:gd name="T3" fmla="*/ 2147483647 h 19"/>
              <a:gd name="T4" fmla="*/ 2147483647 w 14"/>
              <a:gd name="T5" fmla="*/ 0 h 19"/>
              <a:gd name="T6" fmla="*/ 0 w 14"/>
              <a:gd name="T7" fmla="*/ 2147483647 h 19"/>
              <a:gd name="T8" fmla="*/ 2147483647 w 14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9"/>
              <a:gd name="T17" fmla="*/ 14 w 14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9">
                <a:moveTo>
                  <a:pt x="1" y="19"/>
                </a:moveTo>
                <a:lnTo>
                  <a:pt x="14" y="18"/>
                </a:lnTo>
                <a:lnTo>
                  <a:pt x="13" y="0"/>
                </a:lnTo>
                <a:lnTo>
                  <a:pt x="0" y="1"/>
                </a:lnTo>
                <a:lnTo>
                  <a:pt x="1" y="19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Freeform 196"/>
          <p:cNvSpPr>
            <a:spLocks/>
          </p:cNvSpPr>
          <p:nvPr/>
        </p:nvSpPr>
        <p:spPr bwMode="auto">
          <a:xfrm>
            <a:off x="7934325" y="2298700"/>
            <a:ext cx="63500" cy="77788"/>
          </a:xfrm>
          <a:custGeom>
            <a:avLst/>
            <a:gdLst>
              <a:gd name="T0" fmla="*/ 2147483647 w 17"/>
              <a:gd name="T1" fmla="*/ 2147483647 h 21"/>
              <a:gd name="T2" fmla="*/ 2147483647 w 17"/>
              <a:gd name="T3" fmla="*/ 2147483647 h 21"/>
              <a:gd name="T4" fmla="*/ 2147483647 w 17"/>
              <a:gd name="T5" fmla="*/ 0 h 21"/>
              <a:gd name="T6" fmla="*/ 0 w 17"/>
              <a:gd name="T7" fmla="*/ 2147483647 h 21"/>
              <a:gd name="T8" fmla="*/ 2147483647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21"/>
                </a:moveTo>
                <a:lnTo>
                  <a:pt x="17" y="17"/>
                </a:lnTo>
                <a:lnTo>
                  <a:pt x="12" y="0"/>
                </a:lnTo>
                <a:lnTo>
                  <a:pt x="0" y="4"/>
                </a:lnTo>
                <a:lnTo>
                  <a:pt x="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Freeform 197"/>
          <p:cNvSpPr>
            <a:spLocks/>
          </p:cNvSpPr>
          <p:nvPr/>
        </p:nvSpPr>
        <p:spPr bwMode="auto">
          <a:xfrm>
            <a:off x="7921625" y="2230438"/>
            <a:ext cx="57150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3" y="20"/>
                </a:moveTo>
                <a:lnTo>
                  <a:pt x="15" y="18"/>
                </a:lnTo>
                <a:lnTo>
                  <a:pt x="12" y="0"/>
                </a:lnTo>
                <a:lnTo>
                  <a:pt x="0" y="2"/>
                </a:lnTo>
                <a:lnTo>
                  <a:pt x="3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Freeform 198"/>
          <p:cNvSpPr>
            <a:spLocks/>
          </p:cNvSpPr>
          <p:nvPr/>
        </p:nvSpPr>
        <p:spPr bwMode="auto">
          <a:xfrm>
            <a:off x="7978775" y="2424113"/>
            <a:ext cx="74613" cy="82550"/>
          </a:xfrm>
          <a:custGeom>
            <a:avLst/>
            <a:gdLst>
              <a:gd name="T0" fmla="*/ 2147483647 w 20"/>
              <a:gd name="T1" fmla="*/ 2147483647 h 22"/>
              <a:gd name="T2" fmla="*/ 2147483647 w 20"/>
              <a:gd name="T3" fmla="*/ 2147483647 h 22"/>
              <a:gd name="T4" fmla="*/ 2147483647 w 20"/>
              <a:gd name="T5" fmla="*/ 0 h 22"/>
              <a:gd name="T6" fmla="*/ 0 w 20"/>
              <a:gd name="T7" fmla="*/ 2147483647 h 22"/>
              <a:gd name="T8" fmla="*/ 2147483647 w 20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22"/>
                </a:moveTo>
                <a:lnTo>
                  <a:pt x="20" y="16"/>
                </a:lnTo>
                <a:lnTo>
                  <a:pt x="12" y="0"/>
                </a:lnTo>
                <a:lnTo>
                  <a:pt x="0" y="6"/>
                </a:lnTo>
                <a:lnTo>
                  <a:pt x="9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199"/>
          <p:cNvSpPr>
            <a:spLocks/>
          </p:cNvSpPr>
          <p:nvPr/>
        </p:nvSpPr>
        <p:spPr bwMode="auto">
          <a:xfrm>
            <a:off x="7956550" y="2360613"/>
            <a:ext cx="66675" cy="82550"/>
          </a:xfrm>
          <a:custGeom>
            <a:avLst/>
            <a:gdLst>
              <a:gd name="T0" fmla="*/ 2147483647 w 18"/>
              <a:gd name="T1" fmla="*/ 2147483647 h 22"/>
              <a:gd name="T2" fmla="*/ 2147483647 w 18"/>
              <a:gd name="T3" fmla="*/ 2147483647 h 22"/>
              <a:gd name="T4" fmla="*/ 2147483647 w 18"/>
              <a:gd name="T5" fmla="*/ 0 h 22"/>
              <a:gd name="T6" fmla="*/ 0 w 18"/>
              <a:gd name="T7" fmla="*/ 2147483647 h 22"/>
              <a:gd name="T8" fmla="*/ 2147483647 w 18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2"/>
              <a:gd name="T17" fmla="*/ 18 w 18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2">
                <a:moveTo>
                  <a:pt x="6" y="22"/>
                </a:moveTo>
                <a:lnTo>
                  <a:pt x="18" y="17"/>
                </a:lnTo>
                <a:lnTo>
                  <a:pt x="12" y="0"/>
                </a:lnTo>
                <a:lnTo>
                  <a:pt x="0" y="5"/>
                </a:lnTo>
                <a:lnTo>
                  <a:pt x="6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Freeform 200"/>
          <p:cNvSpPr>
            <a:spLocks/>
          </p:cNvSpPr>
          <p:nvPr/>
        </p:nvSpPr>
        <p:spPr bwMode="auto">
          <a:xfrm>
            <a:off x="8013700" y="2484438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22"/>
                </a:moveTo>
                <a:lnTo>
                  <a:pt x="21" y="15"/>
                </a:lnTo>
                <a:lnTo>
                  <a:pt x="11" y="0"/>
                </a:lnTo>
                <a:lnTo>
                  <a:pt x="0" y="7"/>
                </a:lnTo>
                <a:lnTo>
                  <a:pt x="10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Freeform 201"/>
          <p:cNvSpPr>
            <a:spLocks/>
          </p:cNvSpPr>
          <p:nvPr/>
        </p:nvSpPr>
        <p:spPr bwMode="auto">
          <a:xfrm>
            <a:off x="8050213" y="2540000"/>
            <a:ext cx="77787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4"/>
                </a:lnTo>
                <a:lnTo>
                  <a:pt x="10" y="0"/>
                </a:lnTo>
                <a:lnTo>
                  <a:pt x="0" y="7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Freeform 202"/>
          <p:cNvSpPr>
            <a:spLocks/>
          </p:cNvSpPr>
          <p:nvPr/>
        </p:nvSpPr>
        <p:spPr bwMode="auto">
          <a:xfrm>
            <a:off x="8094663" y="2592388"/>
            <a:ext cx="82550" cy="825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9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Freeform 203"/>
          <p:cNvSpPr>
            <a:spLocks/>
          </p:cNvSpPr>
          <p:nvPr/>
        </p:nvSpPr>
        <p:spPr bwMode="auto">
          <a:xfrm>
            <a:off x="8196263" y="2686050"/>
            <a:ext cx="85725" cy="77788"/>
          </a:xfrm>
          <a:custGeom>
            <a:avLst/>
            <a:gdLst>
              <a:gd name="T0" fmla="*/ 2147483647 w 23"/>
              <a:gd name="T1" fmla="*/ 2147483647 h 21"/>
              <a:gd name="T2" fmla="*/ 2147483647 w 23"/>
              <a:gd name="T3" fmla="*/ 2147483647 h 21"/>
              <a:gd name="T4" fmla="*/ 2147483647 w 23"/>
              <a:gd name="T5" fmla="*/ 0 h 21"/>
              <a:gd name="T6" fmla="*/ 0 w 23"/>
              <a:gd name="T7" fmla="*/ 2147483647 h 21"/>
              <a:gd name="T8" fmla="*/ 2147483647 w 23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1"/>
              <a:gd name="T17" fmla="*/ 23 w 23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1">
                <a:moveTo>
                  <a:pt x="15" y="21"/>
                </a:moveTo>
                <a:lnTo>
                  <a:pt x="23" y="11"/>
                </a:lnTo>
                <a:lnTo>
                  <a:pt x="8" y="0"/>
                </a:lnTo>
                <a:lnTo>
                  <a:pt x="0" y="11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" name="Freeform 204"/>
          <p:cNvSpPr>
            <a:spLocks/>
          </p:cNvSpPr>
          <p:nvPr/>
        </p:nvSpPr>
        <p:spPr bwMode="auto">
          <a:xfrm>
            <a:off x="8142288" y="2641600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22"/>
                </a:moveTo>
                <a:lnTo>
                  <a:pt x="22" y="12"/>
                </a:lnTo>
                <a:lnTo>
                  <a:pt x="9" y="0"/>
                </a:lnTo>
                <a:lnTo>
                  <a:pt x="0" y="10"/>
                </a:lnTo>
                <a:lnTo>
                  <a:pt x="14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" name="Freeform 205"/>
          <p:cNvSpPr>
            <a:spLocks/>
          </p:cNvSpPr>
          <p:nvPr/>
        </p:nvSpPr>
        <p:spPr bwMode="auto">
          <a:xfrm>
            <a:off x="8255000" y="2727325"/>
            <a:ext cx="82550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6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" name="Freeform 206"/>
          <p:cNvSpPr>
            <a:spLocks/>
          </p:cNvSpPr>
          <p:nvPr/>
        </p:nvSpPr>
        <p:spPr bwMode="auto">
          <a:xfrm>
            <a:off x="8315325" y="2763838"/>
            <a:ext cx="82550" cy="71437"/>
          </a:xfrm>
          <a:custGeom>
            <a:avLst/>
            <a:gdLst>
              <a:gd name="T0" fmla="*/ 0 w 22"/>
              <a:gd name="T1" fmla="*/ 2147483647 h 19"/>
              <a:gd name="T2" fmla="*/ 2147483647 w 22"/>
              <a:gd name="T3" fmla="*/ 0 h 19"/>
              <a:gd name="T4" fmla="*/ 2147483647 w 22"/>
              <a:gd name="T5" fmla="*/ 2147483647 h 19"/>
              <a:gd name="T6" fmla="*/ 2147483647 w 22"/>
              <a:gd name="T7" fmla="*/ 2147483647 h 19"/>
              <a:gd name="T8" fmla="*/ 0 w 22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9"/>
              <a:gd name="T17" fmla="*/ 22 w 22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9">
                <a:moveTo>
                  <a:pt x="0" y="11"/>
                </a:moveTo>
                <a:lnTo>
                  <a:pt x="6" y="0"/>
                </a:lnTo>
                <a:lnTo>
                  <a:pt x="22" y="7"/>
                </a:lnTo>
                <a:lnTo>
                  <a:pt x="17" y="19"/>
                </a:lnTo>
                <a:lnTo>
                  <a:pt x="0" y="1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Freeform 207"/>
          <p:cNvSpPr>
            <a:spLocks/>
          </p:cNvSpPr>
          <p:nvPr/>
        </p:nvSpPr>
        <p:spPr bwMode="auto">
          <a:xfrm>
            <a:off x="8359775" y="2835275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Freeform 208"/>
          <p:cNvSpPr>
            <a:spLocks/>
          </p:cNvSpPr>
          <p:nvPr/>
        </p:nvSpPr>
        <p:spPr bwMode="auto">
          <a:xfrm>
            <a:off x="8329613" y="2928938"/>
            <a:ext cx="68262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0"/>
                </a:moveTo>
                <a:lnTo>
                  <a:pt x="18" y="3"/>
                </a:lnTo>
                <a:lnTo>
                  <a:pt x="13" y="21"/>
                </a:lnTo>
                <a:lnTo>
                  <a:pt x="0" y="17"/>
                </a:lnTo>
                <a:lnTo>
                  <a:pt x="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Freeform 209"/>
          <p:cNvSpPr>
            <a:spLocks/>
          </p:cNvSpPr>
          <p:nvPr/>
        </p:nvSpPr>
        <p:spPr bwMode="auto">
          <a:xfrm>
            <a:off x="8304213" y="3025775"/>
            <a:ext cx="66675" cy="79375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Freeform 210"/>
          <p:cNvSpPr>
            <a:spLocks/>
          </p:cNvSpPr>
          <p:nvPr/>
        </p:nvSpPr>
        <p:spPr bwMode="auto">
          <a:xfrm>
            <a:off x="8278813" y="3119438"/>
            <a:ext cx="63500" cy="77787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8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" name="Freeform 211"/>
          <p:cNvSpPr>
            <a:spLocks/>
          </p:cNvSpPr>
          <p:nvPr/>
        </p:nvSpPr>
        <p:spPr bwMode="auto">
          <a:xfrm>
            <a:off x="8247063" y="3221038"/>
            <a:ext cx="68262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1" name="Rectangle 212"/>
          <p:cNvSpPr>
            <a:spLocks noChangeArrowheads="1"/>
          </p:cNvSpPr>
          <p:nvPr/>
        </p:nvSpPr>
        <p:spPr bwMode="auto">
          <a:xfrm>
            <a:off x="8154988" y="3287713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" name="Rectangle 213"/>
          <p:cNvSpPr>
            <a:spLocks noChangeArrowheads="1"/>
          </p:cNvSpPr>
          <p:nvPr/>
        </p:nvSpPr>
        <p:spPr bwMode="auto">
          <a:xfrm>
            <a:off x="8058150" y="3287713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Rectangle 214"/>
          <p:cNvSpPr>
            <a:spLocks noChangeArrowheads="1"/>
          </p:cNvSpPr>
          <p:nvPr/>
        </p:nvSpPr>
        <p:spPr bwMode="auto">
          <a:xfrm>
            <a:off x="7515225" y="1814513"/>
            <a:ext cx="3921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1000">
                <a:solidFill>
                  <a:srgbClr val="242729"/>
                </a:solidFill>
                <a:latin typeface="Arial" charset="0"/>
              </a:rPr>
              <a:t>Liq. Xe</a:t>
            </a:r>
            <a:endParaRPr lang="en-US" sz="2000">
              <a:latin typeface="Arial" charset="0"/>
            </a:endParaRPr>
          </a:p>
        </p:txBody>
      </p:sp>
      <p:sp>
        <p:nvSpPr>
          <p:cNvPr id="174" name="Rectangle 220"/>
          <p:cNvSpPr>
            <a:spLocks noChangeArrowheads="1"/>
          </p:cNvSpPr>
          <p:nvPr/>
        </p:nvSpPr>
        <p:spPr bwMode="auto">
          <a:xfrm>
            <a:off x="7561263" y="2417763"/>
            <a:ext cx="2413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en-US" sz="900">
                <a:solidFill>
                  <a:srgbClr val="242729"/>
                </a:solidFill>
                <a:latin typeface="Arial" charset="0"/>
              </a:rPr>
              <a:t>PMT</a:t>
            </a:r>
            <a:endParaRPr lang="en-US" sz="2000">
              <a:latin typeface="Arial" charset="0"/>
            </a:endParaRPr>
          </a:p>
        </p:txBody>
      </p:sp>
      <p:sp>
        <p:nvSpPr>
          <p:cNvPr id="175" name="Line 227"/>
          <p:cNvSpPr>
            <a:spLocks noChangeShapeType="1"/>
          </p:cNvSpPr>
          <p:nvPr/>
        </p:nvSpPr>
        <p:spPr bwMode="auto">
          <a:xfrm>
            <a:off x="7754938" y="2468563"/>
            <a:ext cx="276225" cy="68262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" name="Line 228"/>
          <p:cNvSpPr>
            <a:spLocks noChangeShapeType="1"/>
          </p:cNvSpPr>
          <p:nvPr/>
        </p:nvSpPr>
        <p:spPr bwMode="auto">
          <a:xfrm>
            <a:off x="8915400" y="2171700"/>
            <a:ext cx="0" cy="175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" name="Text Box 229"/>
          <p:cNvSpPr txBox="1">
            <a:spLocks noChangeArrowheads="1"/>
          </p:cNvSpPr>
          <p:nvPr/>
        </p:nvSpPr>
        <p:spPr bwMode="auto">
          <a:xfrm>
            <a:off x="8859838" y="3019425"/>
            <a:ext cx="465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000">
                <a:latin typeface="Arial" charset="0"/>
              </a:rPr>
              <a:t>1.5m</a:t>
            </a:r>
          </a:p>
        </p:txBody>
      </p:sp>
      <p:sp>
        <p:nvSpPr>
          <p:cNvPr id="178" name="Oval 230"/>
          <p:cNvSpPr>
            <a:spLocks noChangeArrowheads="1"/>
          </p:cNvSpPr>
          <p:nvPr/>
        </p:nvSpPr>
        <p:spPr bwMode="auto">
          <a:xfrm>
            <a:off x="8518525" y="2058988"/>
            <a:ext cx="287338" cy="142875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Text Box 231"/>
          <p:cNvSpPr txBox="1">
            <a:spLocks noChangeArrowheads="1"/>
          </p:cNvSpPr>
          <p:nvPr/>
        </p:nvSpPr>
        <p:spPr bwMode="auto">
          <a:xfrm>
            <a:off x="7664450" y="1122363"/>
            <a:ext cx="277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kumimoji="1" lang="en-US" altLang="ja-JP" sz="1800" b="1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</a:p>
        </p:txBody>
      </p:sp>
      <p:sp>
        <p:nvSpPr>
          <p:cNvPr id="180" name="Freeform 232"/>
          <p:cNvSpPr>
            <a:spLocks/>
          </p:cNvSpPr>
          <p:nvPr/>
        </p:nvSpPr>
        <p:spPr bwMode="auto">
          <a:xfrm rot="13324685">
            <a:off x="7726363" y="1638300"/>
            <a:ext cx="1008062" cy="276225"/>
          </a:xfrm>
          <a:custGeom>
            <a:avLst/>
            <a:gdLst>
              <a:gd name="T0" fmla="*/ 0 w 1815"/>
              <a:gd name="T1" fmla="*/ 2147483647 h 491"/>
              <a:gd name="T2" fmla="*/ 2147483647 w 1815"/>
              <a:gd name="T3" fmla="*/ 2147483647 h 491"/>
              <a:gd name="T4" fmla="*/ 2147483647 w 1815"/>
              <a:gd name="T5" fmla="*/ 2147483647 h 491"/>
              <a:gd name="T6" fmla="*/ 2147483647 w 1815"/>
              <a:gd name="T7" fmla="*/ 2147483647 h 491"/>
              <a:gd name="T8" fmla="*/ 2147483647 w 1815"/>
              <a:gd name="T9" fmla="*/ 2147483647 h 491"/>
              <a:gd name="T10" fmla="*/ 2147483647 w 1815"/>
              <a:gd name="T11" fmla="*/ 2147483647 h 491"/>
              <a:gd name="T12" fmla="*/ 2147483647 w 1815"/>
              <a:gd name="T13" fmla="*/ 2147483647 h 491"/>
              <a:gd name="T14" fmla="*/ 2147483647 w 1815"/>
              <a:gd name="T15" fmla="*/ 2147483647 h 491"/>
              <a:gd name="T16" fmla="*/ 2147483647 w 1815"/>
              <a:gd name="T17" fmla="*/ 2147483647 h 4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815"/>
              <a:gd name="T28" fmla="*/ 0 h 491"/>
              <a:gd name="T29" fmla="*/ 1815 w 1815"/>
              <a:gd name="T30" fmla="*/ 491 h 49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" name="Text Box 234"/>
          <p:cNvSpPr txBox="1">
            <a:spLocks noChangeArrowheads="1"/>
          </p:cNvSpPr>
          <p:nvPr/>
        </p:nvSpPr>
        <p:spPr bwMode="auto">
          <a:xfrm>
            <a:off x="8518525" y="1841500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m</a:t>
            </a:r>
          </a:p>
        </p:txBody>
      </p:sp>
      <p:pic>
        <p:nvPicPr>
          <p:cNvPr id="1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1547813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" name="Rounded Rectangle 184"/>
          <p:cNvSpPr/>
          <p:nvPr/>
        </p:nvSpPr>
        <p:spPr bwMode="auto">
          <a:xfrm>
            <a:off x="1187624" y="6119699"/>
            <a:ext cx="3672408" cy="405645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1800" dirty="0">
                <a:ea typeface="ヒラギノ角ゴ Pro W3" charset="-128"/>
                <a:cs typeface="ヒラギノ角ゴ Pro W3" charset="-128"/>
              </a:rPr>
              <a:t>Drawback: 400 TB data/year</a:t>
            </a:r>
          </a:p>
        </p:txBody>
      </p:sp>
    </p:spTree>
    <p:extLst>
      <p:ext uri="{BB962C8B-B14F-4D97-AF65-F5344CB8AC3E}">
        <p14:creationId xmlns:p14="http://schemas.microsoft.com/office/powerpoint/2010/main" val="241364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shape discrimination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765175"/>
            <a:ext cx="3313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781300"/>
            <a:ext cx="34083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791075"/>
            <a:ext cx="33543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19"/>
          <p:cNvSpPr>
            <a:spLocks/>
          </p:cNvSpPr>
          <p:nvPr/>
        </p:nvSpPr>
        <p:spPr bwMode="auto">
          <a:xfrm>
            <a:off x="1474788" y="2074863"/>
            <a:ext cx="1135062" cy="2422525"/>
          </a:xfrm>
          <a:custGeom>
            <a:avLst/>
            <a:gdLst>
              <a:gd name="T0" fmla="*/ 2147483647 w 304"/>
              <a:gd name="T1" fmla="*/ 0 h 648"/>
              <a:gd name="T2" fmla="*/ 2147483647 w 304"/>
              <a:gd name="T3" fmla="*/ 0 h 648"/>
              <a:gd name="T4" fmla="*/ 2147483647 w 304"/>
              <a:gd name="T5" fmla="*/ 2147483647 h 648"/>
              <a:gd name="T6" fmla="*/ 2147483647 w 304"/>
              <a:gd name="T7" fmla="*/ 2147483647 h 648"/>
              <a:gd name="T8" fmla="*/ 2147483647 w 304"/>
              <a:gd name="T9" fmla="*/ 2147483647 h 648"/>
              <a:gd name="T10" fmla="*/ 2147483647 w 304"/>
              <a:gd name="T11" fmla="*/ 2147483647 h 648"/>
              <a:gd name="T12" fmla="*/ 2147483647 w 304"/>
              <a:gd name="T13" fmla="*/ 2147483647 h 648"/>
              <a:gd name="T14" fmla="*/ 2147483647 w 304"/>
              <a:gd name="T15" fmla="*/ 2147483647 h 648"/>
              <a:gd name="T16" fmla="*/ 2147483647 w 304"/>
              <a:gd name="T17" fmla="*/ 2147483647 h 648"/>
              <a:gd name="T18" fmla="*/ 2147483647 w 304"/>
              <a:gd name="T19" fmla="*/ 2147483647 h 648"/>
              <a:gd name="T20" fmla="*/ 2147483647 w 304"/>
              <a:gd name="T21" fmla="*/ 2147483647 h 648"/>
              <a:gd name="T22" fmla="*/ 2147483647 w 304"/>
              <a:gd name="T23" fmla="*/ 2147483647 h 648"/>
              <a:gd name="T24" fmla="*/ 2147483647 w 304"/>
              <a:gd name="T25" fmla="*/ 2147483647 h 648"/>
              <a:gd name="T26" fmla="*/ 2147483647 w 304"/>
              <a:gd name="T27" fmla="*/ 2147483647 h 648"/>
              <a:gd name="T28" fmla="*/ 2147483647 w 304"/>
              <a:gd name="T29" fmla="*/ 2147483647 h 648"/>
              <a:gd name="T30" fmla="*/ 2147483647 w 304"/>
              <a:gd name="T31" fmla="*/ 2147483647 h 648"/>
              <a:gd name="T32" fmla="*/ 2147483647 w 304"/>
              <a:gd name="T33" fmla="*/ 2147483647 h 648"/>
              <a:gd name="T34" fmla="*/ 2147483647 w 304"/>
              <a:gd name="T35" fmla="*/ 2147483647 h 648"/>
              <a:gd name="T36" fmla="*/ 2147483647 w 304"/>
              <a:gd name="T37" fmla="*/ 2147483647 h 648"/>
              <a:gd name="T38" fmla="*/ 2147483647 w 304"/>
              <a:gd name="T39" fmla="*/ 2147483647 h 648"/>
              <a:gd name="T40" fmla="*/ 2147483647 w 304"/>
              <a:gd name="T41" fmla="*/ 2147483647 h 648"/>
              <a:gd name="T42" fmla="*/ 2147483647 w 304"/>
              <a:gd name="T43" fmla="*/ 2147483647 h 648"/>
              <a:gd name="T44" fmla="*/ 0 w 304"/>
              <a:gd name="T45" fmla="*/ 2147483647 h 648"/>
              <a:gd name="T46" fmla="*/ 2147483647 w 304"/>
              <a:gd name="T47" fmla="*/ 2147483647 h 648"/>
              <a:gd name="T48" fmla="*/ 2147483647 w 304"/>
              <a:gd name="T49" fmla="*/ 2147483647 h 648"/>
              <a:gd name="T50" fmla="*/ 2147483647 w 304"/>
              <a:gd name="T51" fmla="*/ 2147483647 h 648"/>
              <a:gd name="T52" fmla="*/ 2147483647 w 304"/>
              <a:gd name="T53" fmla="*/ 2147483647 h 648"/>
              <a:gd name="T54" fmla="*/ 2147483647 w 304"/>
              <a:gd name="T55" fmla="*/ 2147483647 h 648"/>
              <a:gd name="T56" fmla="*/ 2147483647 w 304"/>
              <a:gd name="T57" fmla="*/ 2147483647 h 648"/>
              <a:gd name="T58" fmla="*/ 2147483647 w 304"/>
              <a:gd name="T59" fmla="*/ 2147483647 h 648"/>
              <a:gd name="T60" fmla="*/ 2147483647 w 304"/>
              <a:gd name="T61" fmla="*/ 2147483647 h 648"/>
              <a:gd name="T62" fmla="*/ 2147483647 w 304"/>
              <a:gd name="T63" fmla="*/ 2147483647 h 648"/>
              <a:gd name="T64" fmla="*/ 2147483647 w 304"/>
              <a:gd name="T65" fmla="*/ 2147483647 h 648"/>
              <a:gd name="T66" fmla="*/ 2147483647 w 304"/>
              <a:gd name="T67" fmla="*/ 2147483647 h 648"/>
              <a:gd name="T68" fmla="*/ 2147483647 w 304"/>
              <a:gd name="T69" fmla="*/ 2147483647 h 648"/>
              <a:gd name="T70" fmla="*/ 2147483647 w 304"/>
              <a:gd name="T71" fmla="*/ 2147483647 h 648"/>
              <a:gd name="T72" fmla="*/ 2147483647 w 304"/>
              <a:gd name="T73" fmla="*/ 2147483647 h 648"/>
              <a:gd name="T74" fmla="*/ 2147483647 w 304"/>
              <a:gd name="T75" fmla="*/ 2147483647 h 648"/>
              <a:gd name="T76" fmla="*/ 2147483647 w 304"/>
              <a:gd name="T77" fmla="*/ 2147483647 h 648"/>
              <a:gd name="T78" fmla="*/ 2147483647 w 304"/>
              <a:gd name="T79" fmla="*/ 2147483647 h 648"/>
              <a:gd name="T80" fmla="*/ 2147483647 w 304"/>
              <a:gd name="T81" fmla="*/ 2147483647 h 648"/>
              <a:gd name="T82" fmla="*/ 2147483647 w 304"/>
              <a:gd name="T83" fmla="*/ 2147483647 h 648"/>
              <a:gd name="T84" fmla="*/ 2147483647 w 304"/>
              <a:gd name="T85" fmla="*/ 2147483647 h 648"/>
              <a:gd name="T86" fmla="*/ 2147483647 w 304"/>
              <a:gd name="T87" fmla="*/ 2147483647 h 648"/>
              <a:gd name="T88" fmla="*/ 2147483647 w 304"/>
              <a:gd name="T89" fmla="*/ 2147483647 h 648"/>
              <a:gd name="T90" fmla="*/ 2147483647 w 304"/>
              <a:gd name="T91" fmla="*/ 2147483647 h 648"/>
              <a:gd name="T92" fmla="*/ 2147483647 w 304"/>
              <a:gd name="T93" fmla="*/ 2147483647 h 648"/>
              <a:gd name="T94" fmla="*/ 2147483647 w 304"/>
              <a:gd name="T95" fmla="*/ 2147483647 h 648"/>
              <a:gd name="T96" fmla="*/ 2147483647 w 304"/>
              <a:gd name="T97" fmla="*/ 2147483647 h 648"/>
              <a:gd name="T98" fmla="*/ 2147483647 w 304"/>
              <a:gd name="T99" fmla="*/ 2147483647 h 648"/>
              <a:gd name="T100" fmla="*/ 2147483647 w 304"/>
              <a:gd name="T101" fmla="*/ 2147483647 h 648"/>
              <a:gd name="T102" fmla="*/ 2147483647 w 304"/>
              <a:gd name="T103" fmla="*/ 2147483647 h 648"/>
              <a:gd name="T104" fmla="*/ 2147483647 w 304"/>
              <a:gd name="T105" fmla="*/ 2147483647 h 648"/>
              <a:gd name="T106" fmla="*/ 2147483647 w 304"/>
              <a:gd name="T107" fmla="*/ 2147483647 h 648"/>
              <a:gd name="T108" fmla="*/ 2147483647 w 304"/>
              <a:gd name="T109" fmla="*/ 2147483647 h 648"/>
              <a:gd name="T110" fmla="*/ 2147483647 w 304"/>
              <a:gd name="T111" fmla="*/ 2147483647 h 648"/>
              <a:gd name="T112" fmla="*/ 2147483647 w 304"/>
              <a:gd name="T113" fmla="*/ 2147483647 h 648"/>
              <a:gd name="T114" fmla="*/ 2147483647 w 304"/>
              <a:gd name="T115" fmla="*/ 2147483647 h 648"/>
              <a:gd name="T116" fmla="*/ 2147483647 w 304"/>
              <a:gd name="T117" fmla="*/ 2147483647 h 648"/>
              <a:gd name="T118" fmla="*/ 2147483647 w 304"/>
              <a:gd name="T119" fmla="*/ 2147483647 h 648"/>
              <a:gd name="T120" fmla="*/ 2147483647 w 304"/>
              <a:gd name="T121" fmla="*/ 2147483647 h 648"/>
              <a:gd name="T122" fmla="*/ 2147483647 w 304"/>
              <a:gd name="T123" fmla="*/ 0 h 648"/>
              <a:gd name="T124" fmla="*/ 2147483647 w 304"/>
              <a:gd name="T125" fmla="*/ 0 h 6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4"/>
              <a:gd name="T190" fmla="*/ 0 h 648"/>
              <a:gd name="T191" fmla="*/ 304 w 304"/>
              <a:gd name="T192" fmla="*/ 648 h 6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4" h="648">
                <a:moveTo>
                  <a:pt x="234" y="0"/>
                </a:moveTo>
                <a:lnTo>
                  <a:pt x="191" y="0"/>
                </a:lnTo>
                <a:lnTo>
                  <a:pt x="178" y="7"/>
                </a:lnTo>
                <a:lnTo>
                  <a:pt x="162" y="18"/>
                </a:lnTo>
                <a:lnTo>
                  <a:pt x="148" y="28"/>
                </a:lnTo>
                <a:lnTo>
                  <a:pt x="132" y="40"/>
                </a:lnTo>
                <a:lnTo>
                  <a:pt x="119" y="52"/>
                </a:lnTo>
                <a:lnTo>
                  <a:pt x="106" y="65"/>
                </a:lnTo>
                <a:lnTo>
                  <a:pt x="92" y="78"/>
                </a:lnTo>
                <a:lnTo>
                  <a:pt x="80" y="94"/>
                </a:lnTo>
                <a:lnTo>
                  <a:pt x="70" y="108"/>
                </a:lnTo>
                <a:lnTo>
                  <a:pt x="58" y="126"/>
                </a:lnTo>
                <a:lnTo>
                  <a:pt x="48" y="141"/>
                </a:lnTo>
                <a:lnTo>
                  <a:pt x="40" y="158"/>
                </a:lnTo>
                <a:lnTo>
                  <a:pt x="31" y="176"/>
                </a:lnTo>
                <a:lnTo>
                  <a:pt x="25" y="193"/>
                </a:lnTo>
                <a:lnTo>
                  <a:pt x="19" y="209"/>
                </a:lnTo>
                <a:lnTo>
                  <a:pt x="12" y="230"/>
                </a:lnTo>
                <a:lnTo>
                  <a:pt x="8" y="249"/>
                </a:lnTo>
                <a:lnTo>
                  <a:pt x="5" y="266"/>
                </a:lnTo>
                <a:lnTo>
                  <a:pt x="3" y="285"/>
                </a:lnTo>
                <a:lnTo>
                  <a:pt x="1" y="306"/>
                </a:lnTo>
                <a:lnTo>
                  <a:pt x="0" y="325"/>
                </a:lnTo>
                <a:lnTo>
                  <a:pt x="1" y="342"/>
                </a:lnTo>
                <a:lnTo>
                  <a:pt x="3" y="360"/>
                </a:lnTo>
                <a:lnTo>
                  <a:pt x="5" y="381"/>
                </a:lnTo>
                <a:lnTo>
                  <a:pt x="8" y="398"/>
                </a:lnTo>
                <a:lnTo>
                  <a:pt x="14" y="418"/>
                </a:lnTo>
                <a:lnTo>
                  <a:pt x="19" y="436"/>
                </a:lnTo>
                <a:lnTo>
                  <a:pt x="25" y="454"/>
                </a:lnTo>
                <a:lnTo>
                  <a:pt x="31" y="471"/>
                </a:lnTo>
                <a:lnTo>
                  <a:pt x="39" y="488"/>
                </a:lnTo>
                <a:lnTo>
                  <a:pt x="48" y="505"/>
                </a:lnTo>
                <a:lnTo>
                  <a:pt x="59" y="522"/>
                </a:lnTo>
                <a:lnTo>
                  <a:pt x="68" y="537"/>
                </a:lnTo>
                <a:lnTo>
                  <a:pt x="82" y="555"/>
                </a:lnTo>
                <a:lnTo>
                  <a:pt x="93" y="567"/>
                </a:lnTo>
                <a:lnTo>
                  <a:pt x="106" y="581"/>
                </a:lnTo>
                <a:lnTo>
                  <a:pt x="119" y="595"/>
                </a:lnTo>
                <a:lnTo>
                  <a:pt x="135" y="608"/>
                </a:lnTo>
                <a:lnTo>
                  <a:pt x="148" y="619"/>
                </a:lnTo>
                <a:lnTo>
                  <a:pt x="166" y="631"/>
                </a:lnTo>
                <a:lnTo>
                  <a:pt x="181" y="640"/>
                </a:lnTo>
                <a:lnTo>
                  <a:pt x="189" y="645"/>
                </a:lnTo>
                <a:lnTo>
                  <a:pt x="263" y="648"/>
                </a:lnTo>
                <a:lnTo>
                  <a:pt x="270" y="625"/>
                </a:lnTo>
                <a:lnTo>
                  <a:pt x="276" y="601"/>
                </a:lnTo>
                <a:lnTo>
                  <a:pt x="283" y="575"/>
                </a:lnTo>
                <a:lnTo>
                  <a:pt x="291" y="548"/>
                </a:lnTo>
                <a:lnTo>
                  <a:pt x="297" y="528"/>
                </a:lnTo>
                <a:lnTo>
                  <a:pt x="303" y="504"/>
                </a:lnTo>
                <a:lnTo>
                  <a:pt x="293" y="501"/>
                </a:lnTo>
                <a:lnTo>
                  <a:pt x="143" y="453"/>
                </a:lnTo>
                <a:lnTo>
                  <a:pt x="147" y="188"/>
                </a:lnTo>
                <a:lnTo>
                  <a:pt x="293" y="146"/>
                </a:lnTo>
                <a:lnTo>
                  <a:pt x="304" y="142"/>
                </a:lnTo>
                <a:lnTo>
                  <a:pt x="298" y="122"/>
                </a:lnTo>
                <a:lnTo>
                  <a:pt x="291" y="96"/>
                </a:lnTo>
                <a:lnTo>
                  <a:pt x="283" y="71"/>
                </a:lnTo>
                <a:lnTo>
                  <a:pt x="276" y="44"/>
                </a:lnTo>
                <a:lnTo>
                  <a:pt x="268" y="17"/>
                </a:lnTo>
                <a:lnTo>
                  <a:pt x="261" y="0"/>
                </a:lnTo>
                <a:lnTo>
                  <a:pt x="234" y="0"/>
                </a:lnTo>
              </a:path>
            </a:pathLst>
          </a:custGeom>
          <a:solidFill>
            <a:srgbClr val="E7EEEF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1527175" y="2122488"/>
            <a:ext cx="1023938" cy="2320925"/>
          </a:xfrm>
          <a:custGeom>
            <a:avLst/>
            <a:gdLst>
              <a:gd name="T0" fmla="*/ 2147483647 w 274"/>
              <a:gd name="T1" fmla="*/ 2147483647 h 621"/>
              <a:gd name="T2" fmla="*/ 2147483647 w 274"/>
              <a:gd name="T3" fmla="*/ 2147483647 h 621"/>
              <a:gd name="T4" fmla="*/ 2147483647 w 274"/>
              <a:gd name="T5" fmla="*/ 2147483647 h 621"/>
              <a:gd name="T6" fmla="*/ 2147483647 w 274"/>
              <a:gd name="T7" fmla="*/ 2147483647 h 621"/>
              <a:gd name="T8" fmla="*/ 2147483647 w 274"/>
              <a:gd name="T9" fmla="*/ 2147483647 h 621"/>
              <a:gd name="T10" fmla="*/ 2147483647 w 274"/>
              <a:gd name="T11" fmla="*/ 2147483647 h 621"/>
              <a:gd name="T12" fmla="*/ 2147483647 w 274"/>
              <a:gd name="T13" fmla="*/ 2147483647 h 621"/>
              <a:gd name="T14" fmla="*/ 2147483647 w 274"/>
              <a:gd name="T15" fmla="*/ 2147483647 h 621"/>
              <a:gd name="T16" fmla="*/ 2147483647 w 274"/>
              <a:gd name="T17" fmla="*/ 2147483647 h 621"/>
              <a:gd name="T18" fmla="*/ 2147483647 w 274"/>
              <a:gd name="T19" fmla="*/ 2147483647 h 621"/>
              <a:gd name="T20" fmla="*/ 2147483647 w 274"/>
              <a:gd name="T21" fmla="*/ 2147483647 h 621"/>
              <a:gd name="T22" fmla="*/ 2147483647 w 274"/>
              <a:gd name="T23" fmla="*/ 2147483647 h 621"/>
              <a:gd name="T24" fmla="*/ 2147483647 w 274"/>
              <a:gd name="T25" fmla="*/ 2147483647 h 621"/>
              <a:gd name="T26" fmla="*/ 2147483647 w 274"/>
              <a:gd name="T27" fmla="*/ 2147483647 h 621"/>
              <a:gd name="T28" fmla="*/ 2147483647 w 274"/>
              <a:gd name="T29" fmla="*/ 2147483647 h 621"/>
              <a:gd name="T30" fmla="*/ 2147483647 w 274"/>
              <a:gd name="T31" fmla="*/ 2147483647 h 621"/>
              <a:gd name="T32" fmla="*/ 2147483647 w 274"/>
              <a:gd name="T33" fmla="*/ 2147483647 h 621"/>
              <a:gd name="T34" fmla="*/ 2147483647 w 274"/>
              <a:gd name="T35" fmla="*/ 2147483647 h 621"/>
              <a:gd name="T36" fmla="*/ 2147483647 w 274"/>
              <a:gd name="T37" fmla="*/ 2147483647 h 621"/>
              <a:gd name="T38" fmla="*/ 0 w 274"/>
              <a:gd name="T39" fmla="*/ 2147483647 h 621"/>
              <a:gd name="T40" fmla="*/ 0 w 274"/>
              <a:gd name="T41" fmla="*/ 2147483647 h 621"/>
              <a:gd name="T42" fmla="*/ 0 w 274"/>
              <a:gd name="T43" fmla="*/ 2147483647 h 621"/>
              <a:gd name="T44" fmla="*/ 2147483647 w 274"/>
              <a:gd name="T45" fmla="*/ 2147483647 h 621"/>
              <a:gd name="T46" fmla="*/ 2147483647 w 274"/>
              <a:gd name="T47" fmla="*/ 2147483647 h 621"/>
              <a:gd name="T48" fmla="*/ 2147483647 w 274"/>
              <a:gd name="T49" fmla="*/ 2147483647 h 621"/>
              <a:gd name="T50" fmla="*/ 2147483647 w 274"/>
              <a:gd name="T51" fmla="*/ 2147483647 h 621"/>
              <a:gd name="T52" fmla="*/ 2147483647 w 274"/>
              <a:gd name="T53" fmla="*/ 2147483647 h 621"/>
              <a:gd name="T54" fmla="*/ 2147483647 w 274"/>
              <a:gd name="T55" fmla="*/ 2147483647 h 621"/>
              <a:gd name="T56" fmla="*/ 2147483647 w 274"/>
              <a:gd name="T57" fmla="*/ 2147483647 h 621"/>
              <a:gd name="T58" fmla="*/ 2147483647 w 274"/>
              <a:gd name="T59" fmla="*/ 2147483647 h 621"/>
              <a:gd name="T60" fmla="*/ 2147483647 w 274"/>
              <a:gd name="T61" fmla="*/ 2147483647 h 621"/>
              <a:gd name="T62" fmla="*/ 2147483647 w 274"/>
              <a:gd name="T63" fmla="*/ 2147483647 h 621"/>
              <a:gd name="T64" fmla="*/ 2147483647 w 274"/>
              <a:gd name="T65" fmla="*/ 2147483647 h 621"/>
              <a:gd name="T66" fmla="*/ 2147483647 w 274"/>
              <a:gd name="T67" fmla="*/ 2147483647 h 621"/>
              <a:gd name="T68" fmla="*/ 2147483647 w 274"/>
              <a:gd name="T69" fmla="*/ 2147483647 h 621"/>
              <a:gd name="T70" fmla="*/ 2147483647 w 274"/>
              <a:gd name="T71" fmla="*/ 2147483647 h 621"/>
              <a:gd name="T72" fmla="*/ 2147483647 w 274"/>
              <a:gd name="T73" fmla="*/ 2147483647 h 621"/>
              <a:gd name="T74" fmla="*/ 2147483647 w 274"/>
              <a:gd name="T75" fmla="*/ 2147483647 h 621"/>
              <a:gd name="T76" fmla="*/ 2147483647 w 274"/>
              <a:gd name="T77" fmla="*/ 2147483647 h 621"/>
              <a:gd name="T78" fmla="*/ 2147483647 w 274"/>
              <a:gd name="T79" fmla="*/ 2147483647 h 621"/>
              <a:gd name="T80" fmla="*/ 2147483647 w 274"/>
              <a:gd name="T81" fmla="*/ 2147483647 h 621"/>
              <a:gd name="T82" fmla="*/ 2147483647 w 274"/>
              <a:gd name="T83" fmla="*/ 2147483647 h 621"/>
              <a:gd name="T84" fmla="*/ 2147483647 w 274"/>
              <a:gd name="T85" fmla="*/ 2147483647 h 621"/>
              <a:gd name="T86" fmla="*/ 2147483647 w 274"/>
              <a:gd name="T87" fmla="*/ 2147483647 h 621"/>
              <a:gd name="T88" fmla="*/ 2147483647 w 274"/>
              <a:gd name="T89" fmla="*/ 2147483647 h 621"/>
              <a:gd name="T90" fmla="*/ 2147483647 w 274"/>
              <a:gd name="T91" fmla="*/ 2147483647 h 621"/>
              <a:gd name="T92" fmla="*/ 2147483647 w 274"/>
              <a:gd name="T93" fmla="*/ 2147483647 h 621"/>
              <a:gd name="T94" fmla="*/ 2147483647 w 274"/>
              <a:gd name="T95" fmla="*/ 2147483647 h 621"/>
              <a:gd name="T96" fmla="*/ 2147483647 w 274"/>
              <a:gd name="T97" fmla="*/ 2147483647 h 621"/>
              <a:gd name="T98" fmla="*/ 2147483647 w 274"/>
              <a:gd name="T99" fmla="*/ 0 h 621"/>
              <a:gd name="T100" fmla="*/ 2147483647 w 274"/>
              <a:gd name="T101" fmla="*/ 0 h 621"/>
              <a:gd name="T102" fmla="*/ 2147483647 w 274"/>
              <a:gd name="T103" fmla="*/ 2147483647 h 6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4"/>
              <a:gd name="T157" fmla="*/ 0 h 621"/>
              <a:gd name="T158" fmla="*/ 274 w 274"/>
              <a:gd name="T159" fmla="*/ 621 h 62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4" h="621">
                <a:moveTo>
                  <a:pt x="172" y="5"/>
                </a:moveTo>
                <a:lnTo>
                  <a:pt x="156" y="14"/>
                </a:lnTo>
                <a:lnTo>
                  <a:pt x="142" y="26"/>
                </a:lnTo>
                <a:lnTo>
                  <a:pt x="127" y="38"/>
                </a:lnTo>
                <a:lnTo>
                  <a:pt x="114" y="49"/>
                </a:lnTo>
                <a:lnTo>
                  <a:pt x="101" y="62"/>
                </a:lnTo>
                <a:lnTo>
                  <a:pt x="89" y="74"/>
                </a:lnTo>
                <a:lnTo>
                  <a:pt x="76" y="89"/>
                </a:lnTo>
                <a:lnTo>
                  <a:pt x="66" y="103"/>
                </a:lnTo>
                <a:lnTo>
                  <a:pt x="55" y="120"/>
                </a:lnTo>
                <a:lnTo>
                  <a:pt x="46" y="133"/>
                </a:lnTo>
                <a:lnTo>
                  <a:pt x="37" y="152"/>
                </a:lnTo>
                <a:lnTo>
                  <a:pt x="30" y="168"/>
                </a:lnTo>
                <a:lnTo>
                  <a:pt x="22" y="186"/>
                </a:lnTo>
                <a:lnTo>
                  <a:pt x="16" y="203"/>
                </a:lnTo>
                <a:lnTo>
                  <a:pt x="12" y="220"/>
                </a:lnTo>
                <a:lnTo>
                  <a:pt x="7" y="240"/>
                </a:lnTo>
                <a:lnTo>
                  <a:pt x="3" y="258"/>
                </a:lnTo>
                <a:lnTo>
                  <a:pt x="2" y="277"/>
                </a:lnTo>
                <a:lnTo>
                  <a:pt x="0" y="295"/>
                </a:lnTo>
                <a:lnTo>
                  <a:pt x="0" y="310"/>
                </a:lnTo>
                <a:lnTo>
                  <a:pt x="0" y="329"/>
                </a:lnTo>
                <a:lnTo>
                  <a:pt x="2" y="345"/>
                </a:lnTo>
                <a:lnTo>
                  <a:pt x="4" y="365"/>
                </a:lnTo>
                <a:lnTo>
                  <a:pt x="8" y="382"/>
                </a:lnTo>
                <a:lnTo>
                  <a:pt x="12" y="403"/>
                </a:lnTo>
                <a:lnTo>
                  <a:pt x="17" y="418"/>
                </a:lnTo>
                <a:lnTo>
                  <a:pt x="24" y="439"/>
                </a:lnTo>
                <a:lnTo>
                  <a:pt x="30" y="453"/>
                </a:lnTo>
                <a:lnTo>
                  <a:pt x="38" y="470"/>
                </a:lnTo>
                <a:lnTo>
                  <a:pt x="46" y="486"/>
                </a:lnTo>
                <a:lnTo>
                  <a:pt x="55" y="503"/>
                </a:lnTo>
                <a:lnTo>
                  <a:pt x="67" y="519"/>
                </a:lnTo>
                <a:lnTo>
                  <a:pt x="77" y="532"/>
                </a:lnTo>
                <a:lnTo>
                  <a:pt x="89" y="545"/>
                </a:lnTo>
                <a:lnTo>
                  <a:pt x="101" y="560"/>
                </a:lnTo>
                <a:lnTo>
                  <a:pt x="114" y="571"/>
                </a:lnTo>
                <a:lnTo>
                  <a:pt x="128" y="585"/>
                </a:lnTo>
                <a:lnTo>
                  <a:pt x="141" y="595"/>
                </a:lnTo>
                <a:lnTo>
                  <a:pt x="158" y="607"/>
                </a:lnTo>
                <a:lnTo>
                  <a:pt x="179" y="620"/>
                </a:lnTo>
                <a:lnTo>
                  <a:pt x="239" y="621"/>
                </a:lnTo>
                <a:lnTo>
                  <a:pt x="273" y="499"/>
                </a:lnTo>
                <a:lnTo>
                  <a:pt x="194" y="430"/>
                </a:lnTo>
                <a:lnTo>
                  <a:pt x="160" y="360"/>
                </a:lnTo>
                <a:lnTo>
                  <a:pt x="158" y="274"/>
                </a:lnTo>
                <a:lnTo>
                  <a:pt x="184" y="206"/>
                </a:lnTo>
                <a:lnTo>
                  <a:pt x="235" y="152"/>
                </a:lnTo>
                <a:lnTo>
                  <a:pt x="274" y="121"/>
                </a:lnTo>
                <a:lnTo>
                  <a:pt x="239" y="0"/>
                </a:lnTo>
                <a:lnTo>
                  <a:pt x="181" y="0"/>
                </a:lnTo>
                <a:lnTo>
                  <a:pt x="172" y="5"/>
                </a:lnTo>
              </a:path>
            </a:pathLst>
          </a:custGeom>
          <a:solidFill>
            <a:srgbClr val="76BD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21"/>
          <p:cNvSpPr>
            <a:spLocks/>
          </p:cNvSpPr>
          <p:nvPr/>
        </p:nvSpPr>
        <p:spPr bwMode="auto">
          <a:xfrm>
            <a:off x="2667000" y="4514850"/>
            <a:ext cx="30163" cy="115888"/>
          </a:xfrm>
          <a:custGeom>
            <a:avLst/>
            <a:gdLst>
              <a:gd name="T0" fmla="*/ 2147483647 w 8"/>
              <a:gd name="T1" fmla="*/ 0 h 31"/>
              <a:gd name="T2" fmla="*/ 0 w 8"/>
              <a:gd name="T3" fmla="*/ 0 h 31"/>
              <a:gd name="T4" fmla="*/ 0 w 8"/>
              <a:gd name="T5" fmla="*/ 2147483647 h 31"/>
              <a:gd name="T6" fmla="*/ 2147483647 w 8"/>
              <a:gd name="T7" fmla="*/ 2147483647 h 31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31"/>
              <a:gd name="T14" fmla="*/ 8 w 8"/>
              <a:gd name="T15" fmla="*/ 31 h 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31">
                <a:moveTo>
                  <a:pt x="7" y="0"/>
                </a:moveTo>
                <a:lnTo>
                  <a:pt x="0" y="0"/>
                </a:lnTo>
                <a:lnTo>
                  <a:pt x="0" y="31"/>
                </a:lnTo>
                <a:lnTo>
                  <a:pt x="8" y="31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2651125" y="4525963"/>
            <a:ext cx="11113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3"/>
          <p:cNvSpPr>
            <a:spLocks noChangeShapeType="1"/>
          </p:cNvSpPr>
          <p:nvPr/>
        </p:nvSpPr>
        <p:spPr bwMode="auto">
          <a:xfrm>
            <a:off x="2647950" y="4611688"/>
            <a:ext cx="14288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Freeform 24"/>
          <p:cNvSpPr>
            <a:spLocks/>
          </p:cNvSpPr>
          <p:nvPr/>
        </p:nvSpPr>
        <p:spPr bwMode="auto">
          <a:xfrm>
            <a:off x="2662238" y="4529138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2667000" y="4051300"/>
            <a:ext cx="30163" cy="115888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>
            <a:off x="2651125" y="4067175"/>
            <a:ext cx="11113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>
            <a:off x="2647950" y="4149725"/>
            <a:ext cx="14288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28"/>
          <p:cNvSpPr>
            <a:spLocks/>
          </p:cNvSpPr>
          <p:nvPr/>
        </p:nvSpPr>
        <p:spPr bwMode="auto">
          <a:xfrm>
            <a:off x="2662238" y="4067175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9"/>
          <p:cNvSpPr>
            <a:spLocks noChangeShapeType="1"/>
          </p:cNvSpPr>
          <p:nvPr/>
        </p:nvSpPr>
        <p:spPr bwMode="auto">
          <a:xfrm>
            <a:off x="2719388" y="4098925"/>
            <a:ext cx="138112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30"/>
          <p:cNvSpPr>
            <a:spLocks noChangeShapeType="1"/>
          </p:cNvSpPr>
          <p:nvPr/>
        </p:nvSpPr>
        <p:spPr bwMode="auto">
          <a:xfrm>
            <a:off x="2719388" y="4127500"/>
            <a:ext cx="133350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2719388" y="4560888"/>
            <a:ext cx="138112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2722563" y="4586288"/>
            <a:ext cx="134937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3"/>
          <p:cNvSpPr>
            <a:spLocks/>
          </p:cNvSpPr>
          <p:nvPr/>
        </p:nvSpPr>
        <p:spPr bwMode="auto">
          <a:xfrm>
            <a:off x="2054225" y="2616200"/>
            <a:ext cx="555625" cy="1335088"/>
          </a:xfrm>
          <a:custGeom>
            <a:avLst/>
            <a:gdLst>
              <a:gd name="T0" fmla="*/ 2147483647 w 149"/>
              <a:gd name="T1" fmla="*/ 0 h 357"/>
              <a:gd name="T2" fmla="*/ 2147483647 w 149"/>
              <a:gd name="T3" fmla="*/ 2147483647 h 357"/>
              <a:gd name="T4" fmla="*/ 2147483647 w 149"/>
              <a:gd name="T5" fmla="*/ 2147483647 h 357"/>
              <a:gd name="T6" fmla="*/ 0 60000 65536"/>
              <a:gd name="T7" fmla="*/ 0 60000 65536"/>
              <a:gd name="T8" fmla="*/ 0 60000 65536"/>
              <a:gd name="T9" fmla="*/ 0 w 149"/>
              <a:gd name="T10" fmla="*/ 0 h 357"/>
              <a:gd name="T11" fmla="*/ 149 w 149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357">
                <a:moveTo>
                  <a:pt x="149" y="0"/>
                </a:moveTo>
                <a:cubicBezTo>
                  <a:pt x="51" y="36"/>
                  <a:pt x="0" y="146"/>
                  <a:pt x="37" y="244"/>
                </a:cubicBezTo>
                <a:cubicBezTo>
                  <a:pt x="57" y="298"/>
                  <a:pt x="95" y="337"/>
                  <a:pt x="149" y="357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2081213" y="2638425"/>
            <a:ext cx="533400" cy="1285875"/>
          </a:xfrm>
          <a:custGeom>
            <a:avLst/>
            <a:gdLst>
              <a:gd name="T0" fmla="*/ 2147483647 w 143"/>
              <a:gd name="T1" fmla="*/ 2147483647 h 344"/>
              <a:gd name="T2" fmla="*/ 2147483647 w 143"/>
              <a:gd name="T3" fmla="*/ 2147483647 h 344"/>
              <a:gd name="T4" fmla="*/ 2147483647 w 143"/>
              <a:gd name="T5" fmla="*/ 0 h 344"/>
              <a:gd name="T6" fmla="*/ 0 60000 65536"/>
              <a:gd name="T7" fmla="*/ 0 60000 65536"/>
              <a:gd name="T8" fmla="*/ 0 60000 65536"/>
              <a:gd name="T9" fmla="*/ 0 w 143"/>
              <a:gd name="T10" fmla="*/ 0 h 344"/>
              <a:gd name="T11" fmla="*/ 143 w 143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344">
                <a:moveTo>
                  <a:pt x="143" y="344"/>
                </a:moveTo>
                <a:cubicBezTo>
                  <a:pt x="48" y="308"/>
                  <a:pt x="0" y="202"/>
                  <a:pt x="36" y="107"/>
                </a:cubicBezTo>
                <a:cubicBezTo>
                  <a:pt x="55" y="56"/>
                  <a:pt x="91" y="20"/>
                  <a:pt x="142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35"/>
          <p:cNvSpPr>
            <a:spLocks/>
          </p:cNvSpPr>
          <p:nvPr/>
        </p:nvSpPr>
        <p:spPr bwMode="auto">
          <a:xfrm>
            <a:off x="1254125" y="2049463"/>
            <a:ext cx="1355725" cy="2614612"/>
          </a:xfrm>
          <a:custGeom>
            <a:avLst/>
            <a:gdLst>
              <a:gd name="T0" fmla="*/ 2147483647 w 363"/>
              <a:gd name="T1" fmla="*/ 0 h 700"/>
              <a:gd name="T2" fmla="*/ 2147483647 w 363"/>
              <a:gd name="T3" fmla="*/ 2147483647 h 700"/>
              <a:gd name="T4" fmla="*/ 2147483647 w 363"/>
              <a:gd name="T5" fmla="*/ 2147483647 h 700"/>
              <a:gd name="T6" fmla="*/ 0 60000 65536"/>
              <a:gd name="T7" fmla="*/ 0 60000 65536"/>
              <a:gd name="T8" fmla="*/ 0 60000 65536"/>
              <a:gd name="T9" fmla="*/ 0 w 363"/>
              <a:gd name="T10" fmla="*/ 0 h 700"/>
              <a:gd name="T11" fmla="*/ 363 w 363"/>
              <a:gd name="T12" fmla="*/ 700 h 7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700">
                <a:moveTo>
                  <a:pt x="249" y="0"/>
                </a:moveTo>
                <a:cubicBezTo>
                  <a:pt x="67" y="99"/>
                  <a:pt x="0" y="328"/>
                  <a:pt x="99" y="510"/>
                </a:cubicBezTo>
                <a:cubicBezTo>
                  <a:pt x="156" y="614"/>
                  <a:pt x="247" y="679"/>
                  <a:pt x="363" y="70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1328738" y="2049463"/>
            <a:ext cx="1281112" cy="2625725"/>
          </a:xfrm>
          <a:custGeom>
            <a:avLst/>
            <a:gdLst>
              <a:gd name="T0" fmla="*/ 2147483647 w 343"/>
              <a:gd name="T1" fmla="*/ 2147483647 h 703"/>
              <a:gd name="T2" fmla="*/ 2147483647 w 343"/>
              <a:gd name="T3" fmla="*/ 2147483647 h 703"/>
              <a:gd name="T4" fmla="*/ 2147483647 w 343"/>
              <a:gd name="T5" fmla="*/ 0 h 703"/>
              <a:gd name="T6" fmla="*/ 0 60000 65536"/>
              <a:gd name="T7" fmla="*/ 0 60000 65536"/>
              <a:gd name="T8" fmla="*/ 0 60000 65536"/>
              <a:gd name="T9" fmla="*/ 0 w 343"/>
              <a:gd name="T10" fmla="*/ 0 h 703"/>
              <a:gd name="T11" fmla="*/ 343 w 343"/>
              <a:gd name="T12" fmla="*/ 703 h 7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3" h="703">
                <a:moveTo>
                  <a:pt x="343" y="703"/>
                </a:moveTo>
                <a:cubicBezTo>
                  <a:pt x="137" y="667"/>
                  <a:pt x="0" y="469"/>
                  <a:pt x="37" y="263"/>
                </a:cubicBezTo>
                <a:cubicBezTo>
                  <a:pt x="57" y="148"/>
                  <a:pt x="121" y="58"/>
                  <a:pt x="223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37"/>
          <p:cNvSpPr>
            <a:spLocks/>
          </p:cNvSpPr>
          <p:nvPr/>
        </p:nvSpPr>
        <p:spPr bwMode="auto">
          <a:xfrm>
            <a:off x="1187450" y="1989138"/>
            <a:ext cx="1504950" cy="2749550"/>
          </a:xfrm>
          <a:custGeom>
            <a:avLst/>
            <a:gdLst>
              <a:gd name="T0" fmla="*/ 2147483647 w 403"/>
              <a:gd name="T1" fmla="*/ 0 h 736"/>
              <a:gd name="T2" fmla="*/ 2147483647 w 403"/>
              <a:gd name="T3" fmla="*/ 2147483647 h 736"/>
              <a:gd name="T4" fmla="*/ 2147483647 w 403"/>
              <a:gd name="T5" fmla="*/ 2147483647 h 736"/>
              <a:gd name="T6" fmla="*/ 0 60000 65536"/>
              <a:gd name="T7" fmla="*/ 0 60000 65536"/>
              <a:gd name="T8" fmla="*/ 0 60000 65536"/>
              <a:gd name="T9" fmla="*/ 0 w 403"/>
              <a:gd name="T10" fmla="*/ 0 h 736"/>
              <a:gd name="T11" fmla="*/ 403 w 403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3" h="736">
                <a:moveTo>
                  <a:pt x="264" y="0"/>
                </a:moveTo>
                <a:cubicBezTo>
                  <a:pt x="72" y="101"/>
                  <a:pt x="0" y="339"/>
                  <a:pt x="101" y="530"/>
                </a:cubicBezTo>
                <a:cubicBezTo>
                  <a:pt x="164" y="648"/>
                  <a:pt x="271" y="720"/>
                  <a:pt x="403" y="736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38"/>
          <p:cNvSpPr>
            <a:spLocks/>
          </p:cNvSpPr>
          <p:nvPr/>
        </p:nvSpPr>
        <p:spPr bwMode="auto">
          <a:xfrm>
            <a:off x="2103438" y="2635250"/>
            <a:ext cx="593725" cy="1300163"/>
          </a:xfrm>
          <a:custGeom>
            <a:avLst/>
            <a:gdLst>
              <a:gd name="T0" fmla="*/ 2147483647 w 159"/>
              <a:gd name="T1" fmla="*/ 0 h 348"/>
              <a:gd name="T2" fmla="*/ 2147483647 w 159"/>
              <a:gd name="T3" fmla="*/ 2147483647 h 348"/>
              <a:gd name="T4" fmla="*/ 2147483647 w 159"/>
              <a:gd name="T5" fmla="*/ 2147483647 h 348"/>
              <a:gd name="T6" fmla="*/ 0 60000 65536"/>
              <a:gd name="T7" fmla="*/ 0 60000 65536"/>
              <a:gd name="T8" fmla="*/ 0 60000 65536"/>
              <a:gd name="T9" fmla="*/ 0 w 159"/>
              <a:gd name="T10" fmla="*/ 0 h 348"/>
              <a:gd name="T11" fmla="*/ 159 w 159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348">
                <a:moveTo>
                  <a:pt x="149" y="0"/>
                </a:moveTo>
                <a:cubicBezTo>
                  <a:pt x="54" y="29"/>
                  <a:pt x="0" y="130"/>
                  <a:pt x="29" y="226"/>
                </a:cubicBezTo>
                <a:cubicBezTo>
                  <a:pt x="48" y="288"/>
                  <a:pt x="95" y="333"/>
                  <a:pt x="159" y="348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39"/>
          <p:cNvSpPr>
            <a:spLocks/>
          </p:cNvSpPr>
          <p:nvPr/>
        </p:nvSpPr>
        <p:spPr bwMode="auto">
          <a:xfrm>
            <a:off x="1203325" y="1989138"/>
            <a:ext cx="1493838" cy="2738437"/>
          </a:xfrm>
          <a:custGeom>
            <a:avLst/>
            <a:gdLst>
              <a:gd name="T0" fmla="*/ 2147483647 w 400"/>
              <a:gd name="T1" fmla="*/ 0 h 733"/>
              <a:gd name="T2" fmla="*/ 2147483647 w 400"/>
              <a:gd name="T3" fmla="*/ 2147483647 h 733"/>
              <a:gd name="T4" fmla="*/ 2147483647 w 400"/>
              <a:gd name="T5" fmla="*/ 2147483647 h 733"/>
              <a:gd name="T6" fmla="*/ 0 60000 65536"/>
              <a:gd name="T7" fmla="*/ 0 60000 65536"/>
              <a:gd name="T8" fmla="*/ 0 60000 65536"/>
              <a:gd name="T9" fmla="*/ 0 w 400"/>
              <a:gd name="T10" fmla="*/ 0 h 733"/>
              <a:gd name="T11" fmla="*/ 400 w 400"/>
              <a:gd name="T12" fmla="*/ 733 h 7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733">
                <a:moveTo>
                  <a:pt x="267" y="0"/>
                </a:moveTo>
                <a:cubicBezTo>
                  <a:pt x="76" y="97"/>
                  <a:pt x="0" y="331"/>
                  <a:pt x="97" y="523"/>
                </a:cubicBezTo>
                <a:cubicBezTo>
                  <a:pt x="158" y="643"/>
                  <a:pt x="266" y="718"/>
                  <a:pt x="400" y="733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2540000" y="2647950"/>
            <a:ext cx="11113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>
            <a:off x="2570163" y="2635250"/>
            <a:ext cx="63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42"/>
          <p:cNvSpPr>
            <a:spLocks noChangeShapeType="1"/>
          </p:cNvSpPr>
          <p:nvPr/>
        </p:nvSpPr>
        <p:spPr bwMode="auto">
          <a:xfrm>
            <a:off x="2598738" y="2620963"/>
            <a:ext cx="476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43"/>
          <p:cNvSpPr>
            <a:spLocks noChangeShapeType="1"/>
          </p:cNvSpPr>
          <p:nvPr/>
        </p:nvSpPr>
        <p:spPr bwMode="auto">
          <a:xfrm flipV="1">
            <a:off x="2151063" y="3378200"/>
            <a:ext cx="25400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44"/>
          <p:cNvSpPr>
            <a:spLocks noChangeShapeType="1"/>
          </p:cNvSpPr>
          <p:nvPr/>
        </p:nvSpPr>
        <p:spPr bwMode="auto">
          <a:xfrm flipV="1">
            <a:off x="2166938" y="3441700"/>
            <a:ext cx="22225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45"/>
          <p:cNvSpPr>
            <a:spLocks noChangeShapeType="1"/>
          </p:cNvSpPr>
          <p:nvPr/>
        </p:nvSpPr>
        <p:spPr bwMode="auto">
          <a:xfrm flipV="1">
            <a:off x="2185988" y="3502025"/>
            <a:ext cx="22225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 flipV="1">
            <a:off x="2208213" y="3559175"/>
            <a:ext cx="22225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47"/>
          <p:cNvSpPr>
            <a:spLocks noChangeShapeType="1"/>
          </p:cNvSpPr>
          <p:nvPr/>
        </p:nvSpPr>
        <p:spPr bwMode="auto">
          <a:xfrm flipV="1">
            <a:off x="2236788" y="3614738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2270125" y="3670300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 flipV="1">
            <a:off x="2311400" y="3719513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V="1">
            <a:off x="2355850" y="3767138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 flipV="1">
            <a:off x="2405063" y="3811588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V="1">
            <a:off x="2457450" y="3849688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3"/>
          <p:cNvSpPr>
            <a:spLocks noChangeShapeType="1"/>
          </p:cNvSpPr>
          <p:nvPr/>
        </p:nvSpPr>
        <p:spPr bwMode="auto">
          <a:xfrm flipV="1">
            <a:off x="2517775" y="3883025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54"/>
          <p:cNvSpPr>
            <a:spLocks noChangeShapeType="1"/>
          </p:cNvSpPr>
          <p:nvPr/>
        </p:nvSpPr>
        <p:spPr bwMode="auto">
          <a:xfrm flipV="1">
            <a:off x="2573338" y="3910013"/>
            <a:ext cx="1111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55"/>
          <p:cNvSpPr>
            <a:spLocks noChangeShapeType="1"/>
          </p:cNvSpPr>
          <p:nvPr/>
        </p:nvSpPr>
        <p:spPr bwMode="auto">
          <a:xfrm flipV="1">
            <a:off x="2195513" y="3529013"/>
            <a:ext cx="19050" cy="11112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56"/>
          <p:cNvSpPr>
            <a:spLocks noChangeShapeType="1"/>
          </p:cNvSpPr>
          <p:nvPr/>
        </p:nvSpPr>
        <p:spPr bwMode="auto">
          <a:xfrm flipV="1">
            <a:off x="2222500" y="3587750"/>
            <a:ext cx="17463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7"/>
          <p:cNvSpPr>
            <a:spLocks noChangeShapeType="1"/>
          </p:cNvSpPr>
          <p:nvPr/>
        </p:nvSpPr>
        <p:spPr bwMode="auto">
          <a:xfrm flipV="1">
            <a:off x="2252663" y="3640138"/>
            <a:ext cx="17462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58"/>
          <p:cNvSpPr>
            <a:spLocks noChangeShapeType="1"/>
          </p:cNvSpPr>
          <p:nvPr/>
        </p:nvSpPr>
        <p:spPr bwMode="auto">
          <a:xfrm flipV="1">
            <a:off x="2289175" y="3697288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9"/>
          <p:cNvSpPr>
            <a:spLocks noChangeShapeType="1"/>
          </p:cNvSpPr>
          <p:nvPr/>
        </p:nvSpPr>
        <p:spPr bwMode="auto">
          <a:xfrm flipV="1">
            <a:off x="2333625" y="3744913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60"/>
          <p:cNvSpPr>
            <a:spLocks noChangeShapeType="1"/>
          </p:cNvSpPr>
          <p:nvPr/>
        </p:nvSpPr>
        <p:spPr bwMode="auto">
          <a:xfrm flipV="1">
            <a:off x="2378075" y="3786188"/>
            <a:ext cx="1587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61"/>
          <p:cNvSpPr>
            <a:spLocks noChangeShapeType="1"/>
          </p:cNvSpPr>
          <p:nvPr/>
        </p:nvSpPr>
        <p:spPr bwMode="auto">
          <a:xfrm flipV="1">
            <a:off x="2432050" y="3830638"/>
            <a:ext cx="952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62"/>
          <p:cNvSpPr>
            <a:spLocks noChangeShapeType="1"/>
          </p:cNvSpPr>
          <p:nvPr/>
        </p:nvSpPr>
        <p:spPr bwMode="auto">
          <a:xfrm flipV="1">
            <a:off x="2487613" y="3868738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3"/>
          <p:cNvSpPr>
            <a:spLocks noChangeShapeType="1"/>
          </p:cNvSpPr>
          <p:nvPr/>
        </p:nvSpPr>
        <p:spPr bwMode="auto">
          <a:xfrm flipV="1">
            <a:off x="2543175" y="3898900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V="1">
            <a:off x="2598738" y="3921125"/>
            <a:ext cx="7937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65"/>
          <p:cNvSpPr>
            <a:spLocks noChangeShapeType="1"/>
          </p:cNvSpPr>
          <p:nvPr/>
        </p:nvSpPr>
        <p:spPr bwMode="auto">
          <a:xfrm flipV="1">
            <a:off x="2159000" y="3413125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6"/>
          <p:cNvSpPr>
            <a:spLocks noChangeShapeType="1"/>
          </p:cNvSpPr>
          <p:nvPr/>
        </p:nvSpPr>
        <p:spPr bwMode="auto">
          <a:xfrm flipV="1">
            <a:off x="2173288" y="3473450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7"/>
          <p:cNvSpPr>
            <a:spLocks noChangeShapeType="1"/>
          </p:cNvSpPr>
          <p:nvPr/>
        </p:nvSpPr>
        <p:spPr bwMode="auto">
          <a:xfrm>
            <a:off x="2185988" y="3049588"/>
            <a:ext cx="22225" cy="793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8"/>
          <p:cNvSpPr>
            <a:spLocks noChangeShapeType="1"/>
          </p:cNvSpPr>
          <p:nvPr/>
        </p:nvSpPr>
        <p:spPr bwMode="auto">
          <a:xfrm>
            <a:off x="2211388" y="2990850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9"/>
          <p:cNvSpPr>
            <a:spLocks noChangeShapeType="1"/>
          </p:cNvSpPr>
          <p:nvPr/>
        </p:nvSpPr>
        <p:spPr bwMode="auto">
          <a:xfrm>
            <a:off x="2239963" y="2930525"/>
            <a:ext cx="19050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70"/>
          <p:cNvSpPr>
            <a:spLocks noChangeShapeType="1"/>
          </p:cNvSpPr>
          <p:nvPr/>
        </p:nvSpPr>
        <p:spPr bwMode="auto">
          <a:xfrm>
            <a:off x="2274888" y="2874963"/>
            <a:ext cx="17462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71"/>
          <p:cNvSpPr>
            <a:spLocks noChangeShapeType="1"/>
          </p:cNvSpPr>
          <p:nvPr/>
        </p:nvSpPr>
        <p:spPr bwMode="auto">
          <a:xfrm>
            <a:off x="2314575" y="2822575"/>
            <a:ext cx="15875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72"/>
          <p:cNvSpPr>
            <a:spLocks noChangeShapeType="1"/>
          </p:cNvSpPr>
          <p:nvPr/>
        </p:nvSpPr>
        <p:spPr bwMode="auto">
          <a:xfrm>
            <a:off x="2355850" y="2773363"/>
            <a:ext cx="190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73"/>
          <p:cNvSpPr>
            <a:spLocks noChangeShapeType="1"/>
          </p:cNvSpPr>
          <p:nvPr/>
        </p:nvSpPr>
        <p:spPr bwMode="auto">
          <a:xfrm>
            <a:off x="2405063" y="2733675"/>
            <a:ext cx="14287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74"/>
          <p:cNvSpPr>
            <a:spLocks noChangeShapeType="1"/>
          </p:cNvSpPr>
          <p:nvPr/>
        </p:nvSpPr>
        <p:spPr bwMode="auto">
          <a:xfrm>
            <a:off x="2460625" y="2692400"/>
            <a:ext cx="12700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5"/>
          <p:cNvSpPr>
            <a:spLocks noChangeShapeType="1"/>
          </p:cNvSpPr>
          <p:nvPr/>
        </p:nvSpPr>
        <p:spPr bwMode="auto">
          <a:xfrm>
            <a:off x="2432050" y="2714625"/>
            <a:ext cx="14288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76"/>
          <p:cNvSpPr>
            <a:spLocks noChangeShapeType="1"/>
          </p:cNvSpPr>
          <p:nvPr/>
        </p:nvSpPr>
        <p:spPr bwMode="auto">
          <a:xfrm>
            <a:off x="2382838" y="2755900"/>
            <a:ext cx="14287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77"/>
          <p:cNvSpPr>
            <a:spLocks noChangeShapeType="1"/>
          </p:cNvSpPr>
          <p:nvPr/>
        </p:nvSpPr>
        <p:spPr bwMode="auto">
          <a:xfrm>
            <a:off x="2333625" y="2800350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78"/>
          <p:cNvSpPr>
            <a:spLocks noChangeShapeType="1"/>
          </p:cNvSpPr>
          <p:nvPr/>
        </p:nvSpPr>
        <p:spPr bwMode="auto">
          <a:xfrm>
            <a:off x="2292350" y="2847975"/>
            <a:ext cx="19050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79"/>
          <p:cNvSpPr>
            <a:spLocks noChangeShapeType="1"/>
          </p:cNvSpPr>
          <p:nvPr/>
        </p:nvSpPr>
        <p:spPr bwMode="auto">
          <a:xfrm>
            <a:off x="2255838" y="2900363"/>
            <a:ext cx="22225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80"/>
          <p:cNvSpPr>
            <a:spLocks noChangeShapeType="1"/>
          </p:cNvSpPr>
          <p:nvPr/>
        </p:nvSpPr>
        <p:spPr bwMode="auto">
          <a:xfrm>
            <a:off x="2225675" y="2960688"/>
            <a:ext cx="190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81"/>
          <p:cNvSpPr>
            <a:spLocks noChangeShapeType="1"/>
          </p:cNvSpPr>
          <p:nvPr/>
        </p:nvSpPr>
        <p:spPr bwMode="auto">
          <a:xfrm>
            <a:off x="2195513" y="3021013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82"/>
          <p:cNvSpPr>
            <a:spLocks noChangeShapeType="1"/>
          </p:cNvSpPr>
          <p:nvPr/>
        </p:nvSpPr>
        <p:spPr bwMode="auto">
          <a:xfrm>
            <a:off x="2166938" y="3117850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83"/>
          <p:cNvSpPr>
            <a:spLocks noChangeShapeType="1"/>
          </p:cNvSpPr>
          <p:nvPr/>
        </p:nvSpPr>
        <p:spPr bwMode="auto">
          <a:xfrm>
            <a:off x="2154238" y="3181350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84"/>
          <p:cNvSpPr>
            <a:spLocks noChangeShapeType="1"/>
          </p:cNvSpPr>
          <p:nvPr/>
        </p:nvSpPr>
        <p:spPr bwMode="auto">
          <a:xfrm>
            <a:off x="2159000" y="3148013"/>
            <a:ext cx="26988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85"/>
          <p:cNvSpPr>
            <a:spLocks noChangeShapeType="1"/>
          </p:cNvSpPr>
          <p:nvPr/>
        </p:nvSpPr>
        <p:spPr bwMode="auto">
          <a:xfrm>
            <a:off x="2176463" y="3079750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86"/>
          <p:cNvSpPr>
            <a:spLocks noChangeShapeType="1"/>
          </p:cNvSpPr>
          <p:nvPr/>
        </p:nvSpPr>
        <p:spPr bwMode="auto">
          <a:xfrm>
            <a:off x="2151063" y="3214688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87"/>
          <p:cNvSpPr>
            <a:spLocks noChangeShapeType="1"/>
          </p:cNvSpPr>
          <p:nvPr/>
        </p:nvSpPr>
        <p:spPr bwMode="auto">
          <a:xfrm>
            <a:off x="2147888" y="3248025"/>
            <a:ext cx="25400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88"/>
          <p:cNvSpPr>
            <a:spLocks noChangeShapeType="1"/>
          </p:cNvSpPr>
          <p:nvPr/>
        </p:nvSpPr>
        <p:spPr bwMode="auto">
          <a:xfrm>
            <a:off x="2487613" y="2676525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89"/>
          <p:cNvSpPr>
            <a:spLocks noChangeShapeType="1"/>
          </p:cNvSpPr>
          <p:nvPr/>
        </p:nvSpPr>
        <p:spPr bwMode="auto">
          <a:xfrm>
            <a:off x="2147888" y="3282950"/>
            <a:ext cx="22225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90"/>
          <p:cNvSpPr>
            <a:spLocks noChangeShapeType="1"/>
          </p:cNvSpPr>
          <p:nvPr/>
        </p:nvSpPr>
        <p:spPr bwMode="auto">
          <a:xfrm>
            <a:off x="2147888" y="3314700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91"/>
          <p:cNvSpPr>
            <a:spLocks noChangeShapeType="1"/>
          </p:cNvSpPr>
          <p:nvPr/>
        </p:nvSpPr>
        <p:spPr bwMode="auto">
          <a:xfrm>
            <a:off x="2151063" y="3349625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Freeform 92"/>
          <p:cNvSpPr>
            <a:spLocks/>
          </p:cNvSpPr>
          <p:nvPr/>
        </p:nvSpPr>
        <p:spPr bwMode="auto">
          <a:xfrm>
            <a:off x="1893888" y="2246313"/>
            <a:ext cx="80962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0"/>
                </a:moveTo>
                <a:lnTo>
                  <a:pt x="22" y="10"/>
                </a:lnTo>
                <a:lnTo>
                  <a:pt x="9" y="22"/>
                </a:lnTo>
                <a:lnTo>
                  <a:pt x="0" y="13"/>
                </a:lnTo>
                <a:lnTo>
                  <a:pt x="1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Freeform 93"/>
          <p:cNvSpPr>
            <a:spLocks/>
          </p:cNvSpPr>
          <p:nvPr/>
        </p:nvSpPr>
        <p:spPr bwMode="auto">
          <a:xfrm>
            <a:off x="1797050" y="2347913"/>
            <a:ext cx="80963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Freeform 94"/>
          <p:cNvSpPr>
            <a:spLocks/>
          </p:cNvSpPr>
          <p:nvPr/>
        </p:nvSpPr>
        <p:spPr bwMode="auto">
          <a:xfrm>
            <a:off x="1714500" y="2455863"/>
            <a:ext cx="77788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0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95"/>
          <p:cNvSpPr>
            <a:spLocks/>
          </p:cNvSpPr>
          <p:nvPr/>
        </p:nvSpPr>
        <p:spPr bwMode="auto">
          <a:xfrm>
            <a:off x="1579563" y="2698750"/>
            <a:ext cx="71437" cy="82550"/>
          </a:xfrm>
          <a:custGeom>
            <a:avLst/>
            <a:gdLst>
              <a:gd name="T0" fmla="*/ 2147483647 w 19"/>
              <a:gd name="T1" fmla="*/ 0 h 22"/>
              <a:gd name="T2" fmla="*/ 2147483647 w 19"/>
              <a:gd name="T3" fmla="*/ 2147483647 h 22"/>
              <a:gd name="T4" fmla="*/ 2147483647 w 19"/>
              <a:gd name="T5" fmla="*/ 2147483647 h 22"/>
              <a:gd name="T6" fmla="*/ 0 w 19"/>
              <a:gd name="T7" fmla="*/ 2147483647 h 22"/>
              <a:gd name="T8" fmla="*/ 2147483647 w 19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7" y="0"/>
                </a:moveTo>
                <a:lnTo>
                  <a:pt x="19" y="5"/>
                </a:lnTo>
                <a:lnTo>
                  <a:pt x="12" y="22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Freeform 96"/>
          <p:cNvSpPr>
            <a:spLocks/>
          </p:cNvSpPr>
          <p:nvPr/>
        </p:nvSpPr>
        <p:spPr bwMode="auto">
          <a:xfrm>
            <a:off x="1639888" y="2574925"/>
            <a:ext cx="74612" cy="82550"/>
          </a:xfrm>
          <a:custGeom>
            <a:avLst/>
            <a:gdLst>
              <a:gd name="T0" fmla="*/ 2147483647 w 20"/>
              <a:gd name="T1" fmla="*/ 0 h 22"/>
              <a:gd name="T2" fmla="*/ 2147483647 w 20"/>
              <a:gd name="T3" fmla="*/ 2147483647 h 22"/>
              <a:gd name="T4" fmla="*/ 2147483647 w 20"/>
              <a:gd name="T5" fmla="*/ 2147483647 h 22"/>
              <a:gd name="T6" fmla="*/ 0 w 20"/>
              <a:gd name="T7" fmla="*/ 2147483647 h 22"/>
              <a:gd name="T8" fmla="*/ 2147483647 w 20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0"/>
                </a:moveTo>
                <a:lnTo>
                  <a:pt x="20" y="6"/>
                </a:lnTo>
                <a:lnTo>
                  <a:pt x="11" y="22"/>
                </a:lnTo>
                <a:lnTo>
                  <a:pt x="0" y="16"/>
                </a:lnTo>
                <a:lnTo>
                  <a:pt x="9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97"/>
          <p:cNvSpPr>
            <a:spLocks/>
          </p:cNvSpPr>
          <p:nvPr/>
        </p:nvSpPr>
        <p:spPr bwMode="auto">
          <a:xfrm>
            <a:off x="1500188" y="2967038"/>
            <a:ext cx="60325" cy="79375"/>
          </a:xfrm>
          <a:custGeom>
            <a:avLst/>
            <a:gdLst>
              <a:gd name="T0" fmla="*/ 2147483647 w 16"/>
              <a:gd name="T1" fmla="*/ 0 h 21"/>
              <a:gd name="T2" fmla="*/ 2147483647 w 16"/>
              <a:gd name="T3" fmla="*/ 2147483647 h 21"/>
              <a:gd name="T4" fmla="*/ 2147483647 w 16"/>
              <a:gd name="T5" fmla="*/ 2147483647 h 21"/>
              <a:gd name="T6" fmla="*/ 0 w 16"/>
              <a:gd name="T7" fmla="*/ 2147483647 h 21"/>
              <a:gd name="T8" fmla="*/ 2147483647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1"/>
              <a:gd name="T17" fmla="*/ 16 w 16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1">
                <a:moveTo>
                  <a:pt x="4" y="0"/>
                </a:moveTo>
                <a:lnTo>
                  <a:pt x="16" y="3"/>
                </a:lnTo>
                <a:lnTo>
                  <a:pt x="12" y="21"/>
                </a:lnTo>
                <a:lnTo>
                  <a:pt x="0" y="18"/>
                </a:lnTo>
                <a:lnTo>
                  <a:pt x="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Freeform 98"/>
          <p:cNvSpPr>
            <a:spLocks/>
          </p:cNvSpPr>
          <p:nvPr/>
        </p:nvSpPr>
        <p:spPr bwMode="auto">
          <a:xfrm>
            <a:off x="1535113" y="2833688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99"/>
          <p:cNvSpPr>
            <a:spLocks/>
          </p:cNvSpPr>
          <p:nvPr/>
        </p:nvSpPr>
        <p:spPr bwMode="auto">
          <a:xfrm>
            <a:off x="1482725" y="3109913"/>
            <a:ext cx="55563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Rectangle 100"/>
          <p:cNvSpPr>
            <a:spLocks noChangeArrowheads="1"/>
          </p:cNvSpPr>
          <p:nvPr/>
        </p:nvSpPr>
        <p:spPr bwMode="auto">
          <a:xfrm>
            <a:off x="1477963" y="3248025"/>
            <a:ext cx="49212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Freeform 101"/>
          <p:cNvSpPr>
            <a:spLocks/>
          </p:cNvSpPr>
          <p:nvPr/>
        </p:nvSpPr>
        <p:spPr bwMode="auto">
          <a:xfrm>
            <a:off x="1482725" y="3382963"/>
            <a:ext cx="55563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2" y="20"/>
                </a:moveTo>
                <a:lnTo>
                  <a:pt x="15" y="18"/>
                </a:lnTo>
                <a:lnTo>
                  <a:pt x="13" y="0"/>
                </a:lnTo>
                <a:lnTo>
                  <a:pt x="0" y="2"/>
                </a:lnTo>
                <a:lnTo>
                  <a:pt x="2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Freeform 102"/>
          <p:cNvSpPr>
            <a:spLocks/>
          </p:cNvSpPr>
          <p:nvPr/>
        </p:nvSpPr>
        <p:spPr bwMode="auto">
          <a:xfrm>
            <a:off x="1500188" y="3521075"/>
            <a:ext cx="63500" cy="74613"/>
          </a:xfrm>
          <a:custGeom>
            <a:avLst/>
            <a:gdLst>
              <a:gd name="T0" fmla="*/ 2147483647 w 17"/>
              <a:gd name="T1" fmla="*/ 2147483647 h 20"/>
              <a:gd name="T2" fmla="*/ 2147483647 w 17"/>
              <a:gd name="T3" fmla="*/ 2147483647 h 20"/>
              <a:gd name="T4" fmla="*/ 2147483647 w 17"/>
              <a:gd name="T5" fmla="*/ 0 h 20"/>
              <a:gd name="T6" fmla="*/ 0 w 17"/>
              <a:gd name="T7" fmla="*/ 2147483647 h 20"/>
              <a:gd name="T8" fmla="*/ 2147483647 w 17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0"/>
              <a:gd name="T17" fmla="*/ 17 w 17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0">
                <a:moveTo>
                  <a:pt x="4" y="20"/>
                </a:moveTo>
                <a:lnTo>
                  <a:pt x="17" y="17"/>
                </a:lnTo>
                <a:lnTo>
                  <a:pt x="13" y="0"/>
                </a:lnTo>
                <a:lnTo>
                  <a:pt x="0" y="2"/>
                </a:lnTo>
                <a:lnTo>
                  <a:pt x="4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Freeform 103"/>
          <p:cNvSpPr>
            <a:spLocks/>
          </p:cNvSpPr>
          <p:nvPr/>
        </p:nvSpPr>
        <p:spPr bwMode="auto">
          <a:xfrm>
            <a:off x="1535113" y="3656013"/>
            <a:ext cx="66675" cy="77787"/>
          </a:xfrm>
          <a:custGeom>
            <a:avLst/>
            <a:gdLst>
              <a:gd name="T0" fmla="*/ 2147483647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0 h 21"/>
              <a:gd name="T6" fmla="*/ 0 w 18"/>
              <a:gd name="T7" fmla="*/ 2147483647 h 21"/>
              <a:gd name="T8" fmla="*/ 2147483647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21"/>
                </a:moveTo>
                <a:lnTo>
                  <a:pt x="18" y="17"/>
                </a:lnTo>
                <a:lnTo>
                  <a:pt x="12" y="0"/>
                </a:lnTo>
                <a:lnTo>
                  <a:pt x="0" y="3"/>
                </a:lnTo>
                <a:lnTo>
                  <a:pt x="6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Freeform 104"/>
          <p:cNvSpPr>
            <a:spLocks/>
          </p:cNvSpPr>
          <p:nvPr/>
        </p:nvSpPr>
        <p:spPr bwMode="auto">
          <a:xfrm>
            <a:off x="1579563" y="3783013"/>
            <a:ext cx="71437" cy="82550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7"/>
                </a:lnTo>
                <a:lnTo>
                  <a:pt x="12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Freeform 105"/>
          <p:cNvSpPr>
            <a:spLocks/>
          </p:cNvSpPr>
          <p:nvPr/>
        </p:nvSpPr>
        <p:spPr bwMode="auto">
          <a:xfrm>
            <a:off x="1643063" y="3910013"/>
            <a:ext cx="71437" cy="80962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5"/>
                </a:lnTo>
                <a:lnTo>
                  <a:pt x="11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Freeform 106"/>
          <p:cNvSpPr>
            <a:spLocks/>
          </p:cNvSpPr>
          <p:nvPr/>
        </p:nvSpPr>
        <p:spPr bwMode="auto">
          <a:xfrm>
            <a:off x="1714500" y="4025900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5"/>
                </a:lnTo>
                <a:lnTo>
                  <a:pt x="11" y="0"/>
                </a:lnTo>
                <a:lnTo>
                  <a:pt x="0" y="8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Freeform 107"/>
          <p:cNvSpPr>
            <a:spLocks/>
          </p:cNvSpPr>
          <p:nvPr/>
        </p:nvSpPr>
        <p:spPr bwMode="auto">
          <a:xfrm>
            <a:off x="1800225" y="4133850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2" y="22"/>
                </a:moveTo>
                <a:lnTo>
                  <a:pt x="21" y="14"/>
                </a:lnTo>
                <a:lnTo>
                  <a:pt x="9" y="0"/>
                </a:lnTo>
                <a:lnTo>
                  <a:pt x="0" y="9"/>
                </a:lnTo>
                <a:lnTo>
                  <a:pt x="12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Freeform 108"/>
          <p:cNvSpPr>
            <a:spLocks/>
          </p:cNvSpPr>
          <p:nvPr/>
        </p:nvSpPr>
        <p:spPr bwMode="auto">
          <a:xfrm>
            <a:off x="1897063" y="4235450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10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Freeform 109"/>
          <p:cNvSpPr>
            <a:spLocks/>
          </p:cNvSpPr>
          <p:nvPr/>
        </p:nvSpPr>
        <p:spPr bwMode="auto">
          <a:xfrm>
            <a:off x="2001838" y="4327525"/>
            <a:ext cx="82550" cy="7937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2147483647 w 22"/>
              <a:gd name="T5" fmla="*/ 0 h 21"/>
              <a:gd name="T6" fmla="*/ 0 w 22"/>
              <a:gd name="T7" fmla="*/ 2147483647 h 21"/>
              <a:gd name="T8" fmla="*/ 2147483647 w 22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21"/>
                </a:moveTo>
                <a:lnTo>
                  <a:pt x="22" y="10"/>
                </a:lnTo>
                <a:lnTo>
                  <a:pt x="8" y="0"/>
                </a:lnTo>
                <a:lnTo>
                  <a:pt x="0" y="10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Freeform 110"/>
          <p:cNvSpPr>
            <a:spLocks/>
          </p:cNvSpPr>
          <p:nvPr/>
        </p:nvSpPr>
        <p:spPr bwMode="auto">
          <a:xfrm>
            <a:off x="2117725" y="4406900"/>
            <a:ext cx="80963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7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Line 111"/>
          <p:cNvSpPr>
            <a:spLocks noChangeShapeType="1"/>
          </p:cNvSpPr>
          <p:nvPr/>
        </p:nvSpPr>
        <p:spPr bwMode="auto">
          <a:xfrm>
            <a:off x="2514600" y="2657475"/>
            <a:ext cx="952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Freeform 112"/>
          <p:cNvSpPr>
            <a:spLocks/>
          </p:cNvSpPr>
          <p:nvPr/>
        </p:nvSpPr>
        <p:spPr bwMode="auto">
          <a:xfrm>
            <a:off x="2625725" y="2625725"/>
            <a:ext cx="33338" cy="22225"/>
          </a:xfrm>
          <a:custGeom>
            <a:avLst/>
            <a:gdLst>
              <a:gd name="T0" fmla="*/ 0 w 9"/>
              <a:gd name="T1" fmla="*/ 2147483647 h 6"/>
              <a:gd name="T2" fmla="*/ 2147483647 w 9"/>
              <a:gd name="T3" fmla="*/ 2147483647 h 6"/>
              <a:gd name="T4" fmla="*/ 2147483647 w 9"/>
              <a:gd name="T5" fmla="*/ 0 h 6"/>
              <a:gd name="T6" fmla="*/ 0 60000 65536"/>
              <a:gd name="T7" fmla="*/ 0 60000 65536"/>
              <a:gd name="T8" fmla="*/ 0 60000 65536"/>
              <a:gd name="T9" fmla="*/ 0 w 9"/>
              <a:gd name="T10" fmla="*/ 0 h 6"/>
              <a:gd name="T11" fmla="*/ 9 w 9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6">
                <a:moveTo>
                  <a:pt x="0" y="6"/>
                </a:moveTo>
                <a:lnTo>
                  <a:pt x="2" y="2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Freeform 113"/>
          <p:cNvSpPr>
            <a:spLocks/>
          </p:cNvSpPr>
          <p:nvPr/>
        </p:nvSpPr>
        <p:spPr bwMode="auto">
          <a:xfrm>
            <a:off x="2659063" y="1989138"/>
            <a:ext cx="11112" cy="646112"/>
          </a:xfrm>
          <a:custGeom>
            <a:avLst/>
            <a:gdLst>
              <a:gd name="T0" fmla="*/ 0 w 3"/>
              <a:gd name="T1" fmla="*/ 0 h 173"/>
              <a:gd name="T2" fmla="*/ 0 w 3"/>
              <a:gd name="T3" fmla="*/ 2147483647 h 173"/>
              <a:gd name="T4" fmla="*/ 2147483647 w 3"/>
              <a:gd name="T5" fmla="*/ 2147483647 h 173"/>
              <a:gd name="T6" fmla="*/ 2147483647 w 3"/>
              <a:gd name="T7" fmla="*/ 0 h 173"/>
              <a:gd name="T8" fmla="*/ 0 w 3"/>
              <a:gd name="T9" fmla="*/ 0 h 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73"/>
              <a:gd name="T17" fmla="*/ 3 w 3"/>
              <a:gd name="T18" fmla="*/ 173 h 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73">
                <a:moveTo>
                  <a:pt x="0" y="0"/>
                </a:moveTo>
                <a:lnTo>
                  <a:pt x="0" y="173"/>
                </a:lnTo>
                <a:lnTo>
                  <a:pt x="3" y="172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14"/>
          <p:cNvSpPr>
            <a:spLocks/>
          </p:cNvSpPr>
          <p:nvPr/>
        </p:nvSpPr>
        <p:spPr bwMode="auto">
          <a:xfrm>
            <a:off x="2609850" y="2049463"/>
            <a:ext cx="12700" cy="588962"/>
          </a:xfrm>
          <a:custGeom>
            <a:avLst/>
            <a:gdLst>
              <a:gd name="T0" fmla="*/ 0 w 3"/>
              <a:gd name="T1" fmla="*/ 0 h 158"/>
              <a:gd name="T2" fmla="*/ 0 w 3"/>
              <a:gd name="T3" fmla="*/ 2147483647 h 158"/>
              <a:gd name="T4" fmla="*/ 2147483647 w 3"/>
              <a:gd name="T5" fmla="*/ 2147483647 h 158"/>
              <a:gd name="T6" fmla="*/ 2147483647 w 3"/>
              <a:gd name="T7" fmla="*/ 0 h 158"/>
              <a:gd name="T8" fmla="*/ 0 w 3"/>
              <a:gd name="T9" fmla="*/ 0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58"/>
              <a:gd name="T17" fmla="*/ 3 w 3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58">
                <a:moveTo>
                  <a:pt x="0" y="0"/>
                </a:moveTo>
                <a:lnTo>
                  <a:pt x="0" y="158"/>
                </a:lnTo>
                <a:lnTo>
                  <a:pt x="3" y="157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Freeform 115"/>
          <p:cNvSpPr>
            <a:spLocks/>
          </p:cNvSpPr>
          <p:nvPr/>
        </p:nvSpPr>
        <p:spPr bwMode="auto">
          <a:xfrm>
            <a:off x="2647950" y="3924300"/>
            <a:ext cx="49213" cy="26988"/>
          </a:xfrm>
          <a:custGeom>
            <a:avLst/>
            <a:gdLst>
              <a:gd name="T0" fmla="*/ 0 w 13"/>
              <a:gd name="T1" fmla="*/ 0 h 7"/>
              <a:gd name="T2" fmla="*/ 2147483647 w 13"/>
              <a:gd name="T3" fmla="*/ 2147483647 h 7"/>
              <a:gd name="T4" fmla="*/ 2147483647 w 13"/>
              <a:gd name="T5" fmla="*/ 214748364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0" y="0"/>
                </a:moveTo>
                <a:lnTo>
                  <a:pt x="3" y="4"/>
                </a:lnTo>
                <a:lnTo>
                  <a:pt x="13" y="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Freeform 116"/>
          <p:cNvSpPr>
            <a:spLocks/>
          </p:cNvSpPr>
          <p:nvPr/>
        </p:nvSpPr>
        <p:spPr bwMode="auto">
          <a:xfrm>
            <a:off x="2081213" y="4487863"/>
            <a:ext cx="114300" cy="82550"/>
          </a:xfrm>
          <a:custGeom>
            <a:avLst/>
            <a:gdLst>
              <a:gd name="T0" fmla="*/ 0 w 31"/>
              <a:gd name="T1" fmla="*/ 2147483647 h 22"/>
              <a:gd name="T2" fmla="*/ 2147483647 w 31"/>
              <a:gd name="T3" fmla="*/ 0 h 22"/>
              <a:gd name="T4" fmla="*/ 2147483647 w 31"/>
              <a:gd name="T5" fmla="*/ 2147483647 h 22"/>
              <a:gd name="T6" fmla="*/ 2147483647 w 31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22"/>
              <a:gd name="T14" fmla="*/ 31 w 31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22">
                <a:moveTo>
                  <a:pt x="0" y="5"/>
                </a:moveTo>
                <a:lnTo>
                  <a:pt x="3" y="0"/>
                </a:lnTo>
                <a:lnTo>
                  <a:pt x="31" y="16"/>
                </a:lnTo>
                <a:lnTo>
                  <a:pt x="29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Line 117"/>
          <p:cNvSpPr>
            <a:spLocks noChangeShapeType="1"/>
          </p:cNvSpPr>
          <p:nvPr/>
        </p:nvSpPr>
        <p:spPr bwMode="auto">
          <a:xfrm flipH="1">
            <a:off x="2106613" y="4484688"/>
            <a:ext cx="6350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118"/>
          <p:cNvSpPr>
            <a:spLocks noChangeShapeType="1"/>
          </p:cNvSpPr>
          <p:nvPr/>
        </p:nvSpPr>
        <p:spPr bwMode="auto">
          <a:xfrm flipH="1">
            <a:off x="2185988" y="4529138"/>
            <a:ext cx="3175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Freeform 119"/>
          <p:cNvSpPr>
            <a:spLocks/>
          </p:cNvSpPr>
          <p:nvPr/>
        </p:nvSpPr>
        <p:spPr bwMode="auto">
          <a:xfrm>
            <a:off x="2103438" y="4497388"/>
            <a:ext cx="82550" cy="58737"/>
          </a:xfrm>
          <a:custGeom>
            <a:avLst/>
            <a:gdLst>
              <a:gd name="T0" fmla="*/ 2147483647 w 22"/>
              <a:gd name="T1" fmla="*/ 0 h 16"/>
              <a:gd name="T2" fmla="*/ 0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16"/>
              <a:gd name="T14" fmla="*/ 22 w 22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16">
                <a:moveTo>
                  <a:pt x="1" y="0"/>
                </a:moveTo>
                <a:lnTo>
                  <a:pt x="0" y="4"/>
                </a:lnTo>
                <a:lnTo>
                  <a:pt x="20" y="16"/>
                </a:lnTo>
                <a:lnTo>
                  <a:pt x="22" y="1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Freeform 120"/>
          <p:cNvSpPr>
            <a:spLocks/>
          </p:cNvSpPr>
          <p:nvPr/>
        </p:nvSpPr>
        <p:spPr bwMode="auto">
          <a:xfrm>
            <a:off x="1306513" y="3282950"/>
            <a:ext cx="88900" cy="1728788"/>
          </a:xfrm>
          <a:custGeom>
            <a:avLst/>
            <a:gdLst>
              <a:gd name="T0" fmla="*/ 2147483647 w 24"/>
              <a:gd name="T1" fmla="*/ 0 h 463"/>
              <a:gd name="T2" fmla="*/ 2147483647 w 24"/>
              <a:gd name="T3" fmla="*/ 0 h 463"/>
              <a:gd name="T4" fmla="*/ 0 w 24"/>
              <a:gd name="T5" fmla="*/ 2147483647 h 463"/>
              <a:gd name="T6" fmla="*/ 0 w 24"/>
              <a:gd name="T7" fmla="*/ 2147483647 h 463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463"/>
              <a:gd name="T14" fmla="*/ 24 w 24"/>
              <a:gd name="T15" fmla="*/ 463 h 4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463">
                <a:moveTo>
                  <a:pt x="24" y="0"/>
                </a:moveTo>
                <a:lnTo>
                  <a:pt x="13" y="0"/>
                </a:lnTo>
                <a:lnTo>
                  <a:pt x="0" y="13"/>
                </a:lnTo>
                <a:lnTo>
                  <a:pt x="0" y="46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Line 121"/>
          <p:cNvSpPr>
            <a:spLocks noChangeShapeType="1"/>
          </p:cNvSpPr>
          <p:nvPr/>
        </p:nvSpPr>
        <p:spPr bwMode="auto">
          <a:xfrm>
            <a:off x="2154238" y="4567238"/>
            <a:ext cx="1587" cy="4445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Freeform 122"/>
          <p:cNvSpPr>
            <a:spLocks/>
          </p:cNvSpPr>
          <p:nvPr/>
        </p:nvSpPr>
        <p:spPr bwMode="auto">
          <a:xfrm>
            <a:off x="1657350" y="4081463"/>
            <a:ext cx="82550" cy="109537"/>
          </a:xfrm>
          <a:custGeom>
            <a:avLst/>
            <a:gdLst>
              <a:gd name="T0" fmla="*/ 0 w 22"/>
              <a:gd name="T1" fmla="*/ 2147483647 h 29"/>
              <a:gd name="T2" fmla="*/ 2147483647 w 22"/>
              <a:gd name="T3" fmla="*/ 0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29"/>
              <a:gd name="T14" fmla="*/ 22 w 22"/>
              <a:gd name="T15" fmla="*/ 29 h 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29">
                <a:moveTo>
                  <a:pt x="0" y="3"/>
                </a:moveTo>
                <a:lnTo>
                  <a:pt x="5" y="0"/>
                </a:lnTo>
                <a:lnTo>
                  <a:pt x="22" y="24"/>
                </a:lnTo>
                <a:lnTo>
                  <a:pt x="18" y="29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Line 123"/>
          <p:cNvSpPr>
            <a:spLocks noChangeShapeType="1"/>
          </p:cNvSpPr>
          <p:nvPr/>
        </p:nvSpPr>
        <p:spPr bwMode="auto">
          <a:xfrm flipH="1">
            <a:off x="1687513" y="4089400"/>
            <a:ext cx="7937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24"/>
          <p:cNvSpPr>
            <a:spLocks noChangeShapeType="1"/>
          </p:cNvSpPr>
          <p:nvPr/>
        </p:nvSpPr>
        <p:spPr bwMode="auto">
          <a:xfrm flipH="1">
            <a:off x="1733550" y="4149725"/>
            <a:ext cx="63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Freeform 125"/>
          <p:cNvSpPr>
            <a:spLocks/>
          </p:cNvSpPr>
          <p:nvPr/>
        </p:nvSpPr>
        <p:spPr bwMode="auto">
          <a:xfrm>
            <a:off x="1676400" y="4095750"/>
            <a:ext cx="57150" cy="71438"/>
          </a:xfrm>
          <a:custGeom>
            <a:avLst/>
            <a:gdLst>
              <a:gd name="T0" fmla="*/ 2147483647 w 15"/>
              <a:gd name="T1" fmla="*/ 0 h 19"/>
              <a:gd name="T2" fmla="*/ 0 w 15"/>
              <a:gd name="T3" fmla="*/ 2147483647 h 19"/>
              <a:gd name="T4" fmla="*/ 2147483647 w 15"/>
              <a:gd name="T5" fmla="*/ 2147483647 h 19"/>
              <a:gd name="T6" fmla="*/ 2147483647 w 15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9"/>
              <a:gd name="T14" fmla="*/ 15 w 15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9">
                <a:moveTo>
                  <a:pt x="3" y="0"/>
                </a:moveTo>
                <a:lnTo>
                  <a:pt x="0" y="2"/>
                </a:lnTo>
                <a:lnTo>
                  <a:pt x="12" y="19"/>
                </a:lnTo>
                <a:lnTo>
                  <a:pt x="15" y="1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Line 126"/>
          <p:cNvSpPr>
            <a:spLocks noChangeShapeType="1"/>
          </p:cNvSpPr>
          <p:nvPr/>
        </p:nvSpPr>
        <p:spPr bwMode="auto">
          <a:xfrm>
            <a:off x="1673225" y="4144963"/>
            <a:ext cx="0" cy="8667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127"/>
          <p:cNvSpPr>
            <a:spLocks noChangeShapeType="1"/>
          </p:cNvSpPr>
          <p:nvPr/>
        </p:nvSpPr>
        <p:spPr bwMode="auto">
          <a:xfrm>
            <a:off x="1695450" y="4171950"/>
            <a:ext cx="1588" cy="8397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28"/>
          <p:cNvSpPr>
            <a:spLocks noChangeShapeType="1"/>
          </p:cNvSpPr>
          <p:nvPr/>
        </p:nvSpPr>
        <p:spPr bwMode="auto">
          <a:xfrm>
            <a:off x="2128838" y="4551363"/>
            <a:ext cx="1587" cy="4603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131"/>
          <p:cNvSpPr>
            <a:spLocks noChangeShapeType="1"/>
          </p:cNvSpPr>
          <p:nvPr/>
        </p:nvSpPr>
        <p:spPr bwMode="auto">
          <a:xfrm flipH="1">
            <a:off x="2622550" y="2355850"/>
            <a:ext cx="14288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Freeform 132"/>
          <p:cNvSpPr>
            <a:spLocks/>
          </p:cNvSpPr>
          <p:nvPr/>
        </p:nvSpPr>
        <p:spPr bwMode="auto">
          <a:xfrm>
            <a:off x="2636838" y="2268538"/>
            <a:ext cx="11112" cy="87312"/>
          </a:xfrm>
          <a:custGeom>
            <a:avLst/>
            <a:gdLst>
              <a:gd name="T0" fmla="*/ 0 w 3"/>
              <a:gd name="T1" fmla="*/ 2147483647 h 23"/>
              <a:gd name="T2" fmla="*/ 2147483647 w 3"/>
              <a:gd name="T3" fmla="*/ 0 h 23"/>
              <a:gd name="T4" fmla="*/ 2147483647 w 3"/>
              <a:gd name="T5" fmla="*/ 2147483647 h 23"/>
              <a:gd name="T6" fmla="*/ 0 w 3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23"/>
              <a:gd name="T14" fmla="*/ 3 w 3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23">
                <a:moveTo>
                  <a:pt x="0" y="1"/>
                </a:moveTo>
                <a:lnTo>
                  <a:pt x="3" y="0"/>
                </a:lnTo>
                <a:lnTo>
                  <a:pt x="3" y="23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Rectangle 133"/>
          <p:cNvSpPr>
            <a:spLocks noChangeArrowheads="1"/>
          </p:cNvSpPr>
          <p:nvPr/>
        </p:nvSpPr>
        <p:spPr bwMode="auto">
          <a:xfrm>
            <a:off x="2636838" y="2254250"/>
            <a:ext cx="22225" cy="119063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Rectangle 134"/>
          <p:cNvSpPr>
            <a:spLocks noChangeArrowheads="1"/>
          </p:cNvSpPr>
          <p:nvPr/>
        </p:nvSpPr>
        <p:spPr bwMode="auto">
          <a:xfrm>
            <a:off x="1209675" y="5016500"/>
            <a:ext cx="1778000" cy="666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Freeform 135"/>
          <p:cNvSpPr>
            <a:spLocks/>
          </p:cNvSpPr>
          <p:nvPr/>
        </p:nvSpPr>
        <p:spPr bwMode="auto">
          <a:xfrm>
            <a:off x="2697163" y="3935413"/>
            <a:ext cx="22225" cy="803275"/>
          </a:xfrm>
          <a:custGeom>
            <a:avLst/>
            <a:gdLst>
              <a:gd name="T0" fmla="*/ 0 w 6"/>
              <a:gd name="T1" fmla="*/ 0 h 215"/>
              <a:gd name="T2" fmla="*/ 2147483647 w 6"/>
              <a:gd name="T3" fmla="*/ 2147483647 h 215"/>
              <a:gd name="T4" fmla="*/ 2147483647 w 6"/>
              <a:gd name="T5" fmla="*/ 2147483647 h 215"/>
              <a:gd name="T6" fmla="*/ 0 w 6"/>
              <a:gd name="T7" fmla="*/ 2147483647 h 215"/>
              <a:gd name="T8" fmla="*/ 0 w 6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215"/>
              <a:gd name="T17" fmla="*/ 6 w 6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215">
                <a:moveTo>
                  <a:pt x="0" y="0"/>
                </a:moveTo>
                <a:lnTo>
                  <a:pt x="6" y="2"/>
                </a:lnTo>
                <a:lnTo>
                  <a:pt x="6" y="215"/>
                </a:lnTo>
                <a:lnTo>
                  <a:pt x="0" y="21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Freeform 136"/>
          <p:cNvSpPr>
            <a:spLocks/>
          </p:cNvSpPr>
          <p:nvPr/>
        </p:nvSpPr>
        <p:spPr bwMode="auto">
          <a:xfrm>
            <a:off x="2609850" y="3924300"/>
            <a:ext cx="38100" cy="758825"/>
          </a:xfrm>
          <a:custGeom>
            <a:avLst/>
            <a:gdLst>
              <a:gd name="T0" fmla="*/ 0 w 10"/>
              <a:gd name="T1" fmla="*/ 0 h 203"/>
              <a:gd name="T2" fmla="*/ 2147483647 w 10"/>
              <a:gd name="T3" fmla="*/ 2147483647 h 203"/>
              <a:gd name="T4" fmla="*/ 2147483647 w 10"/>
              <a:gd name="T5" fmla="*/ 2147483647 h 203"/>
              <a:gd name="T6" fmla="*/ 0 w 10"/>
              <a:gd name="T7" fmla="*/ 2147483647 h 203"/>
              <a:gd name="T8" fmla="*/ 0 w 10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203"/>
              <a:gd name="T17" fmla="*/ 10 w 10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203">
                <a:moveTo>
                  <a:pt x="0" y="0"/>
                </a:moveTo>
                <a:lnTo>
                  <a:pt x="10" y="3"/>
                </a:lnTo>
                <a:lnTo>
                  <a:pt x="10" y="203"/>
                </a:lnTo>
                <a:lnTo>
                  <a:pt x="0" y="20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Freeform 137"/>
          <p:cNvSpPr>
            <a:spLocks/>
          </p:cNvSpPr>
          <p:nvPr/>
        </p:nvSpPr>
        <p:spPr bwMode="auto">
          <a:xfrm>
            <a:off x="2457450" y="4656138"/>
            <a:ext cx="119063" cy="49212"/>
          </a:xfrm>
          <a:custGeom>
            <a:avLst/>
            <a:gdLst>
              <a:gd name="T0" fmla="*/ 0 w 32"/>
              <a:gd name="T1" fmla="*/ 2147483647 h 13"/>
              <a:gd name="T2" fmla="*/ 2147483647 w 32"/>
              <a:gd name="T3" fmla="*/ 0 h 13"/>
              <a:gd name="T4" fmla="*/ 2147483647 w 32"/>
              <a:gd name="T5" fmla="*/ 2147483647 h 13"/>
              <a:gd name="T6" fmla="*/ 2147483647 w 32"/>
              <a:gd name="T7" fmla="*/ 2147483647 h 13"/>
              <a:gd name="T8" fmla="*/ 0 60000 65536"/>
              <a:gd name="T9" fmla="*/ 0 60000 65536"/>
              <a:gd name="T10" fmla="*/ 0 60000 65536"/>
              <a:gd name="T11" fmla="*/ 0 60000 65536"/>
              <a:gd name="T12" fmla="*/ 0 w 32"/>
              <a:gd name="T13" fmla="*/ 0 h 13"/>
              <a:gd name="T14" fmla="*/ 32 w 32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" h="13">
                <a:moveTo>
                  <a:pt x="0" y="6"/>
                </a:moveTo>
                <a:lnTo>
                  <a:pt x="1" y="0"/>
                </a:lnTo>
                <a:lnTo>
                  <a:pt x="32" y="7"/>
                </a:lnTo>
                <a:lnTo>
                  <a:pt x="31" y="1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Line 138"/>
          <p:cNvSpPr>
            <a:spLocks noChangeShapeType="1"/>
          </p:cNvSpPr>
          <p:nvPr/>
        </p:nvSpPr>
        <p:spPr bwMode="auto">
          <a:xfrm flipH="1">
            <a:off x="2476500" y="4646613"/>
            <a:ext cx="3175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139"/>
          <p:cNvSpPr>
            <a:spLocks noChangeShapeType="1"/>
          </p:cNvSpPr>
          <p:nvPr/>
        </p:nvSpPr>
        <p:spPr bwMode="auto">
          <a:xfrm flipH="1">
            <a:off x="2565400" y="4668838"/>
            <a:ext cx="4763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Freeform 140"/>
          <p:cNvSpPr>
            <a:spLocks/>
          </p:cNvSpPr>
          <p:nvPr/>
        </p:nvSpPr>
        <p:spPr bwMode="auto">
          <a:xfrm>
            <a:off x="2473325" y="4660900"/>
            <a:ext cx="92075" cy="33338"/>
          </a:xfrm>
          <a:custGeom>
            <a:avLst/>
            <a:gdLst>
              <a:gd name="T0" fmla="*/ 2147483647 w 25"/>
              <a:gd name="T1" fmla="*/ 0 h 9"/>
              <a:gd name="T2" fmla="*/ 0 w 25"/>
              <a:gd name="T3" fmla="*/ 2147483647 h 9"/>
              <a:gd name="T4" fmla="*/ 2147483647 w 25"/>
              <a:gd name="T5" fmla="*/ 2147483647 h 9"/>
              <a:gd name="T6" fmla="*/ 2147483647 w 25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1" y="0"/>
                </a:moveTo>
                <a:lnTo>
                  <a:pt x="0" y="3"/>
                </a:lnTo>
                <a:lnTo>
                  <a:pt x="25" y="9"/>
                </a:lnTo>
                <a:lnTo>
                  <a:pt x="25" y="6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Line 141"/>
          <p:cNvSpPr>
            <a:spLocks noChangeShapeType="1"/>
          </p:cNvSpPr>
          <p:nvPr/>
        </p:nvSpPr>
        <p:spPr bwMode="auto">
          <a:xfrm>
            <a:off x="2498725" y="4702175"/>
            <a:ext cx="1588" cy="3095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42"/>
          <p:cNvSpPr>
            <a:spLocks noChangeShapeType="1"/>
          </p:cNvSpPr>
          <p:nvPr/>
        </p:nvSpPr>
        <p:spPr bwMode="auto">
          <a:xfrm>
            <a:off x="2524125" y="4705350"/>
            <a:ext cx="1588" cy="3111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Rectangle 143"/>
          <p:cNvSpPr>
            <a:spLocks noChangeArrowheads="1"/>
          </p:cNvSpPr>
          <p:nvPr/>
        </p:nvSpPr>
        <p:spPr bwMode="auto">
          <a:xfrm>
            <a:off x="2857500" y="4010025"/>
            <a:ext cx="25400" cy="10064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Freeform 144"/>
          <p:cNvSpPr>
            <a:spLocks/>
          </p:cNvSpPr>
          <p:nvPr/>
        </p:nvSpPr>
        <p:spPr bwMode="auto">
          <a:xfrm>
            <a:off x="2719388" y="3946525"/>
            <a:ext cx="138112" cy="66675"/>
          </a:xfrm>
          <a:custGeom>
            <a:avLst/>
            <a:gdLst>
              <a:gd name="T0" fmla="*/ 0 w 37"/>
              <a:gd name="T1" fmla="*/ 0 h 18"/>
              <a:gd name="T2" fmla="*/ 2147483647 w 37"/>
              <a:gd name="T3" fmla="*/ 2147483647 h 18"/>
              <a:gd name="T4" fmla="*/ 2147483647 w 37"/>
              <a:gd name="T5" fmla="*/ 2147483647 h 18"/>
              <a:gd name="T6" fmla="*/ 2147483647 w 37"/>
              <a:gd name="T7" fmla="*/ 2147483647 h 18"/>
              <a:gd name="T8" fmla="*/ 2147483647 w 37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8"/>
              <a:gd name="T17" fmla="*/ 37 w 37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8">
                <a:moveTo>
                  <a:pt x="0" y="0"/>
                </a:moveTo>
                <a:lnTo>
                  <a:pt x="11" y="2"/>
                </a:lnTo>
                <a:lnTo>
                  <a:pt x="22" y="3"/>
                </a:lnTo>
                <a:lnTo>
                  <a:pt x="25" y="3"/>
                </a:lnTo>
                <a:lnTo>
                  <a:pt x="37" y="18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Freeform 145"/>
          <p:cNvSpPr>
            <a:spLocks/>
          </p:cNvSpPr>
          <p:nvPr/>
        </p:nvSpPr>
        <p:spPr bwMode="auto">
          <a:xfrm>
            <a:off x="2427288" y="2609850"/>
            <a:ext cx="82550" cy="74613"/>
          </a:xfrm>
          <a:custGeom>
            <a:avLst/>
            <a:gdLst>
              <a:gd name="T0" fmla="*/ 2147483647 w 22"/>
              <a:gd name="T1" fmla="*/ 0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0 w 22"/>
              <a:gd name="T7" fmla="*/ 2147483647 h 20"/>
              <a:gd name="T8" fmla="*/ 2147483647 w 2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0"/>
                </a:moveTo>
                <a:lnTo>
                  <a:pt x="22" y="11"/>
                </a:lnTo>
                <a:lnTo>
                  <a:pt x="6" y="20"/>
                </a:lnTo>
                <a:lnTo>
                  <a:pt x="0" y="9"/>
                </a:lnTo>
                <a:lnTo>
                  <a:pt x="1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" name="Freeform 146"/>
          <p:cNvSpPr>
            <a:spLocks/>
          </p:cNvSpPr>
          <p:nvPr/>
        </p:nvSpPr>
        <p:spPr bwMode="auto">
          <a:xfrm>
            <a:off x="2371725" y="2643188"/>
            <a:ext cx="82550" cy="77787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0"/>
                </a:moveTo>
                <a:lnTo>
                  <a:pt x="22" y="11"/>
                </a:lnTo>
                <a:lnTo>
                  <a:pt x="8" y="21"/>
                </a:lnTo>
                <a:lnTo>
                  <a:pt x="0" y="11"/>
                </a:lnTo>
                <a:lnTo>
                  <a:pt x="1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" name="Freeform 147"/>
          <p:cNvSpPr>
            <a:spLocks/>
          </p:cNvSpPr>
          <p:nvPr/>
        </p:nvSpPr>
        <p:spPr bwMode="auto">
          <a:xfrm>
            <a:off x="2319338" y="2687638"/>
            <a:ext cx="80962" cy="79375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3" y="0"/>
                </a:moveTo>
                <a:lnTo>
                  <a:pt x="22" y="9"/>
                </a:lnTo>
                <a:lnTo>
                  <a:pt x="8" y="21"/>
                </a:lnTo>
                <a:lnTo>
                  <a:pt x="0" y="11"/>
                </a:lnTo>
                <a:lnTo>
                  <a:pt x="1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Freeform 148"/>
          <p:cNvSpPr>
            <a:spLocks/>
          </p:cNvSpPr>
          <p:nvPr/>
        </p:nvSpPr>
        <p:spPr bwMode="auto">
          <a:xfrm>
            <a:off x="2270125" y="2733675"/>
            <a:ext cx="82550" cy="80963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9"/>
                </a:lnTo>
                <a:lnTo>
                  <a:pt x="9" y="22"/>
                </a:lnTo>
                <a:lnTo>
                  <a:pt x="0" y="13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" name="Freeform 149"/>
          <p:cNvSpPr>
            <a:spLocks/>
          </p:cNvSpPr>
          <p:nvPr/>
        </p:nvSpPr>
        <p:spPr bwMode="auto">
          <a:xfrm>
            <a:off x="2225675" y="2784475"/>
            <a:ext cx="82550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Freeform 150"/>
          <p:cNvSpPr>
            <a:spLocks/>
          </p:cNvSpPr>
          <p:nvPr/>
        </p:nvSpPr>
        <p:spPr bwMode="auto">
          <a:xfrm>
            <a:off x="2189163" y="2840038"/>
            <a:ext cx="77787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1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" name="Freeform 151"/>
          <p:cNvSpPr>
            <a:spLocks/>
          </p:cNvSpPr>
          <p:nvPr/>
        </p:nvSpPr>
        <p:spPr bwMode="auto">
          <a:xfrm>
            <a:off x="2154238" y="2903538"/>
            <a:ext cx="76200" cy="79375"/>
          </a:xfrm>
          <a:custGeom>
            <a:avLst/>
            <a:gdLst>
              <a:gd name="T0" fmla="*/ 2147483647 w 20"/>
              <a:gd name="T1" fmla="*/ 0 h 21"/>
              <a:gd name="T2" fmla="*/ 2147483647 w 20"/>
              <a:gd name="T3" fmla="*/ 2147483647 h 21"/>
              <a:gd name="T4" fmla="*/ 2147483647 w 20"/>
              <a:gd name="T5" fmla="*/ 2147483647 h 21"/>
              <a:gd name="T6" fmla="*/ 0 w 20"/>
              <a:gd name="T7" fmla="*/ 2147483647 h 21"/>
              <a:gd name="T8" fmla="*/ 2147483647 w 20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1"/>
              <a:gd name="T17" fmla="*/ 20 w 20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1">
                <a:moveTo>
                  <a:pt x="8" y="0"/>
                </a:moveTo>
                <a:lnTo>
                  <a:pt x="20" y="5"/>
                </a:lnTo>
                <a:lnTo>
                  <a:pt x="12" y="21"/>
                </a:lnTo>
                <a:lnTo>
                  <a:pt x="0" y="16"/>
                </a:lnTo>
                <a:lnTo>
                  <a:pt x="8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" name="Freeform 152"/>
          <p:cNvSpPr>
            <a:spLocks/>
          </p:cNvSpPr>
          <p:nvPr/>
        </p:nvSpPr>
        <p:spPr bwMode="auto">
          <a:xfrm>
            <a:off x="2128838" y="2967038"/>
            <a:ext cx="69850" cy="79375"/>
          </a:xfrm>
          <a:custGeom>
            <a:avLst/>
            <a:gdLst>
              <a:gd name="T0" fmla="*/ 2147483647 w 19"/>
              <a:gd name="T1" fmla="*/ 0 h 21"/>
              <a:gd name="T2" fmla="*/ 2147483647 w 19"/>
              <a:gd name="T3" fmla="*/ 2147483647 h 21"/>
              <a:gd name="T4" fmla="*/ 2147483647 w 19"/>
              <a:gd name="T5" fmla="*/ 2147483647 h 21"/>
              <a:gd name="T6" fmla="*/ 0 w 19"/>
              <a:gd name="T7" fmla="*/ 2147483647 h 21"/>
              <a:gd name="T8" fmla="*/ 2147483647 w 19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1"/>
              <a:gd name="T17" fmla="*/ 19 w 19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1">
                <a:moveTo>
                  <a:pt x="7" y="0"/>
                </a:moveTo>
                <a:lnTo>
                  <a:pt x="19" y="4"/>
                </a:lnTo>
                <a:lnTo>
                  <a:pt x="12" y="21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" name="Freeform 153"/>
          <p:cNvSpPr>
            <a:spLocks/>
          </p:cNvSpPr>
          <p:nvPr/>
        </p:nvSpPr>
        <p:spPr bwMode="auto">
          <a:xfrm>
            <a:off x="2093913" y="3103563"/>
            <a:ext cx="60325" cy="73025"/>
          </a:xfrm>
          <a:custGeom>
            <a:avLst/>
            <a:gdLst>
              <a:gd name="T0" fmla="*/ 2147483647 w 16"/>
              <a:gd name="T1" fmla="*/ 0 h 20"/>
              <a:gd name="T2" fmla="*/ 2147483647 w 16"/>
              <a:gd name="T3" fmla="*/ 2147483647 h 20"/>
              <a:gd name="T4" fmla="*/ 2147483647 w 16"/>
              <a:gd name="T5" fmla="*/ 2147483647 h 20"/>
              <a:gd name="T6" fmla="*/ 0 w 16"/>
              <a:gd name="T7" fmla="*/ 2147483647 h 20"/>
              <a:gd name="T8" fmla="*/ 2147483647 w 16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0"/>
              <a:gd name="T17" fmla="*/ 16 w 16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0">
                <a:moveTo>
                  <a:pt x="3" y="0"/>
                </a:moveTo>
                <a:lnTo>
                  <a:pt x="16" y="2"/>
                </a:lnTo>
                <a:lnTo>
                  <a:pt x="13" y="20"/>
                </a:lnTo>
                <a:lnTo>
                  <a:pt x="0" y="18"/>
                </a:lnTo>
                <a:lnTo>
                  <a:pt x="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" name="Freeform 154"/>
          <p:cNvSpPr>
            <a:spLocks/>
          </p:cNvSpPr>
          <p:nvPr/>
        </p:nvSpPr>
        <p:spPr bwMode="auto">
          <a:xfrm>
            <a:off x="2109788" y="3035300"/>
            <a:ext cx="63500" cy="77788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3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Freeform 155"/>
          <p:cNvSpPr>
            <a:spLocks/>
          </p:cNvSpPr>
          <p:nvPr/>
        </p:nvSpPr>
        <p:spPr bwMode="auto">
          <a:xfrm>
            <a:off x="2087563" y="3173413"/>
            <a:ext cx="57150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Freeform 156"/>
          <p:cNvSpPr>
            <a:spLocks/>
          </p:cNvSpPr>
          <p:nvPr/>
        </p:nvSpPr>
        <p:spPr bwMode="auto">
          <a:xfrm>
            <a:off x="2487613" y="2574925"/>
            <a:ext cx="82550" cy="76200"/>
          </a:xfrm>
          <a:custGeom>
            <a:avLst/>
            <a:gdLst>
              <a:gd name="T0" fmla="*/ 0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2147483647 w 22"/>
              <a:gd name="T7" fmla="*/ 0 h 20"/>
              <a:gd name="T8" fmla="*/ 0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0" y="8"/>
                </a:moveTo>
                <a:lnTo>
                  <a:pt x="6" y="20"/>
                </a:lnTo>
                <a:lnTo>
                  <a:pt x="22" y="12"/>
                </a:lnTo>
                <a:lnTo>
                  <a:pt x="17" y="0"/>
                </a:lnTo>
                <a:lnTo>
                  <a:pt x="0" y="8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Freeform 157"/>
          <p:cNvSpPr>
            <a:spLocks/>
          </p:cNvSpPr>
          <p:nvPr/>
        </p:nvSpPr>
        <p:spPr bwMode="auto">
          <a:xfrm>
            <a:off x="2501900" y="2403475"/>
            <a:ext cx="68263" cy="79375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3" y="0"/>
                </a:lnTo>
                <a:lnTo>
                  <a:pt x="18" y="17"/>
                </a:lnTo>
                <a:lnTo>
                  <a:pt x="6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Freeform 158"/>
          <p:cNvSpPr>
            <a:spLocks/>
          </p:cNvSpPr>
          <p:nvPr/>
        </p:nvSpPr>
        <p:spPr bwMode="auto">
          <a:xfrm>
            <a:off x="2476500" y="2303463"/>
            <a:ext cx="66675" cy="77787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2" y="0"/>
                </a:lnTo>
                <a:lnTo>
                  <a:pt x="18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Freeform 159"/>
          <p:cNvSpPr>
            <a:spLocks/>
          </p:cNvSpPr>
          <p:nvPr/>
        </p:nvSpPr>
        <p:spPr bwMode="auto">
          <a:xfrm>
            <a:off x="2532063" y="2497138"/>
            <a:ext cx="63500" cy="77787"/>
          </a:xfrm>
          <a:custGeom>
            <a:avLst/>
            <a:gdLst>
              <a:gd name="T0" fmla="*/ 0 w 17"/>
              <a:gd name="T1" fmla="*/ 2147483647 h 21"/>
              <a:gd name="T2" fmla="*/ 2147483647 w 17"/>
              <a:gd name="T3" fmla="*/ 0 h 21"/>
              <a:gd name="T4" fmla="*/ 2147483647 w 17"/>
              <a:gd name="T5" fmla="*/ 2147483647 h 21"/>
              <a:gd name="T6" fmla="*/ 2147483647 w 17"/>
              <a:gd name="T7" fmla="*/ 2147483647 h 21"/>
              <a:gd name="T8" fmla="*/ 0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0" y="4"/>
                </a:moveTo>
                <a:lnTo>
                  <a:pt x="12" y="0"/>
                </a:lnTo>
                <a:lnTo>
                  <a:pt x="17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Rectangle 160"/>
          <p:cNvSpPr>
            <a:spLocks noChangeArrowheads="1"/>
          </p:cNvSpPr>
          <p:nvPr/>
        </p:nvSpPr>
        <p:spPr bwMode="auto">
          <a:xfrm>
            <a:off x="2087563" y="3248025"/>
            <a:ext cx="47625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Freeform 161"/>
          <p:cNvSpPr>
            <a:spLocks/>
          </p:cNvSpPr>
          <p:nvPr/>
        </p:nvSpPr>
        <p:spPr bwMode="auto">
          <a:xfrm>
            <a:off x="2087563" y="3314700"/>
            <a:ext cx="52387" cy="73025"/>
          </a:xfrm>
          <a:custGeom>
            <a:avLst/>
            <a:gdLst>
              <a:gd name="T0" fmla="*/ 2147483647 w 14"/>
              <a:gd name="T1" fmla="*/ 2147483647 h 19"/>
              <a:gd name="T2" fmla="*/ 2147483647 w 14"/>
              <a:gd name="T3" fmla="*/ 2147483647 h 19"/>
              <a:gd name="T4" fmla="*/ 2147483647 w 14"/>
              <a:gd name="T5" fmla="*/ 0 h 19"/>
              <a:gd name="T6" fmla="*/ 0 w 14"/>
              <a:gd name="T7" fmla="*/ 2147483647 h 19"/>
              <a:gd name="T8" fmla="*/ 2147483647 w 14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9"/>
              <a:gd name="T17" fmla="*/ 14 w 14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9">
                <a:moveTo>
                  <a:pt x="1" y="19"/>
                </a:moveTo>
                <a:lnTo>
                  <a:pt x="14" y="18"/>
                </a:lnTo>
                <a:lnTo>
                  <a:pt x="13" y="0"/>
                </a:lnTo>
                <a:lnTo>
                  <a:pt x="0" y="1"/>
                </a:lnTo>
                <a:lnTo>
                  <a:pt x="1" y="19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Freeform 162"/>
          <p:cNvSpPr>
            <a:spLocks/>
          </p:cNvSpPr>
          <p:nvPr/>
        </p:nvSpPr>
        <p:spPr bwMode="auto">
          <a:xfrm>
            <a:off x="2106613" y="3451225"/>
            <a:ext cx="63500" cy="77788"/>
          </a:xfrm>
          <a:custGeom>
            <a:avLst/>
            <a:gdLst>
              <a:gd name="T0" fmla="*/ 2147483647 w 17"/>
              <a:gd name="T1" fmla="*/ 2147483647 h 21"/>
              <a:gd name="T2" fmla="*/ 2147483647 w 17"/>
              <a:gd name="T3" fmla="*/ 2147483647 h 21"/>
              <a:gd name="T4" fmla="*/ 2147483647 w 17"/>
              <a:gd name="T5" fmla="*/ 0 h 21"/>
              <a:gd name="T6" fmla="*/ 0 w 17"/>
              <a:gd name="T7" fmla="*/ 2147483647 h 21"/>
              <a:gd name="T8" fmla="*/ 2147483647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21"/>
                </a:moveTo>
                <a:lnTo>
                  <a:pt x="17" y="17"/>
                </a:lnTo>
                <a:lnTo>
                  <a:pt x="12" y="0"/>
                </a:lnTo>
                <a:lnTo>
                  <a:pt x="0" y="4"/>
                </a:lnTo>
                <a:lnTo>
                  <a:pt x="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Freeform 163"/>
          <p:cNvSpPr>
            <a:spLocks/>
          </p:cNvSpPr>
          <p:nvPr/>
        </p:nvSpPr>
        <p:spPr bwMode="auto">
          <a:xfrm>
            <a:off x="2093913" y="3382963"/>
            <a:ext cx="57150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3" y="20"/>
                </a:moveTo>
                <a:lnTo>
                  <a:pt x="15" y="18"/>
                </a:lnTo>
                <a:lnTo>
                  <a:pt x="12" y="0"/>
                </a:lnTo>
                <a:lnTo>
                  <a:pt x="0" y="2"/>
                </a:lnTo>
                <a:lnTo>
                  <a:pt x="3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Freeform 164"/>
          <p:cNvSpPr>
            <a:spLocks/>
          </p:cNvSpPr>
          <p:nvPr/>
        </p:nvSpPr>
        <p:spPr bwMode="auto">
          <a:xfrm>
            <a:off x="2151063" y="3576638"/>
            <a:ext cx="74612" cy="82550"/>
          </a:xfrm>
          <a:custGeom>
            <a:avLst/>
            <a:gdLst>
              <a:gd name="T0" fmla="*/ 2147483647 w 20"/>
              <a:gd name="T1" fmla="*/ 2147483647 h 22"/>
              <a:gd name="T2" fmla="*/ 2147483647 w 20"/>
              <a:gd name="T3" fmla="*/ 2147483647 h 22"/>
              <a:gd name="T4" fmla="*/ 2147483647 w 20"/>
              <a:gd name="T5" fmla="*/ 0 h 22"/>
              <a:gd name="T6" fmla="*/ 0 w 20"/>
              <a:gd name="T7" fmla="*/ 2147483647 h 22"/>
              <a:gd name="T8" fmla="*/ 2147483647 w 20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22"/>
                </a:moveTo>
                <a:lnTo>
                  <a:pt x="20" y="16"/>
                </a:lnTo>
                <a:lnTo>
                  <a:pt x="12" y="0"/>
                </a:lnTo>
                <a:lnTo>
                  <a:pt x="0" y="6"/>
                </a:lnTo>
                <a:lnTo>
                  <a:pt x="9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Freeform 165"/>
          <p:cNvSpPr>
            <a:spLocks/>
          </p:cNvSpPr>
          <p:nvPr/>
        </p:nvSpPr>
        <p:spPr bwMode="auto">
          <a:xfrm>
            <a:off x="2128838" y="3513138"/>
            <a:ext cx="66675" cy="82550"/>
          </a:xfrm>
          <a:custGeom>
            <a:avLst/>
            <a:gdLst>
              <a:gd name="T0" fmla="*/ 2147483647 w 18"/>
              <a:gd name="T1" fmla="*/ 2147483647 h 22"/>
              <a:gd name="T2" fmla="*/ 2147483647 w 18"/>
              <a:gd name="T3" fmla="*/ 2147483647 h 22"/>
              <a:gd name="T4" fmla="*/ 2147483647 w 18"/>
              <a:gd name="T5" fmla="*/ 0 h 22"/>
              <a:gd name="T6" fmla="*/ 0 w 18"/>
              <a:gd name="T7" fmla="*/ 2147483647 h 22"/>
              <a:gd name="T8" fmla="*/ 2147483647 w 18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2"/>
              <a:gd name="T17" fmla="*/ 18 w 18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2">
                <a:moveTo>
                  <a:pt x="6" y="22"/>
                </a:moveTo>
                <a:lnTo>
                  <a:pt x="18" y="17"/>
                </a:lnTo>
                <a:lnTo>
                  <a:pt x="12" y="0"/>
                </a:lnTo>
                <a:lnTo>
                  <a:pt x="0" y="5"/>
                </a:lnTo>
                <a:lnTo>
                  <a:pt x="6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Freeform 166"/>
          <p:cNvSpPr>
            <a:spLocks/>
          </p:cNvSpPr>
          <p:nvPr/>
        </p:nvSpPr>
        <p:spPr bwMode="auto">
          <a:xfrm>
            <a:off x="2185988" y="3636963"/>
            <a:ext cx="77787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22"/>
                </a:moveTo>
                <a:lnTo>
                  <a:pt x="21" y="15"/>
                </a:lnTo>
                <a:lnTo>
                  <a:pt x="11" y="0"/>
                </a:lnTo>
                <a:lnTo>
                  <a:pt x="0" y="7"/>
                </a:lnTo>
                <a:lnTo>
                  <a:pt x="10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Freeform 167"/>
          <p:cNvSpPr>
            <a:spLocks/>
          </p:cNvSpPr>
          <p:nvPr/>
        </p:nvSpPr>
        <p:spPr bwMode="auto">
          <a:xfrm>
            <a:off x="2222500" y="3692525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4"/>
                </a:lnTo>
                <a:lnTo>
                  <a:pt x="10" y="0"/>
                </a:lnTo>
                <a:lnTo>
                  <a:pt x="0" y="7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Freeform 168"/>
          <p:cNvSpPr>
            <a:spLocks/>
          </p:cNvSpPr>
          <p:nvPr/>
        </p:nvSpPr>
        <p:spPr bwMode="auto">
          <a:xfrm>
            <a:off x="2266950" y="3744913"/>
            <a:ext cx="82550" cy="825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9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169"/>
          <p:cNvSpPr>
            <a:spLocks/>
          </p:cNvSpPr>
          <p:nvPr/>
        </p:nvSpPr>
        <p:spPr bwMode="auto">
          <a:xfrm>
            <a:off x="2368550" y="3838575"/>
            <a:ext cx="85725" cy="77788"/>
          </a:xfrm>
          <a:custGeom>
            <a:avLst/>
            <a:gdLst>
              <a:gd name="T0" fmla="*/ 2147483647 w 23"/>
              <a:gd name="T1" fmla="*/ 2147483647 h 21"/>
              <a:gd name="T2" fmla="*/ 2147483647 w 23"/>
              <a:gd name="T3" fmla="*/ 2147483647 h 21"/>
              <a:gd name="T4" fmla="*/ 2147483647 w 23"/>
              <a:gd name="T5" fmla="*/ 0 h 21"/>
              <a:gd name="T6" fmla="*/ 0 w 23"/>
              <a:gd name="T7" fmla="*/ 2147483647 h 21"/>
              <a:gd name="T8" fmla="*/ 2147483647 w 23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1"/>
              <a:gd name="T17" fmla="*/ 23 w 23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1">
                <a:moveTo>
                  <a:pt x="15" y="21"/>
                </a:moveTo>
                <a:lnTo>
                  <a:pt x="23" y="11"/>
                </a:lnTo>
                <a:lnTo>
                  <a:pt x="8" y="0"/>
                </a:lnTo>
                <a:lnTo>
                  <a:pt x="0" y="11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Freeform 170"/>
          <p:cNvSpPr>
            <a:spLocks/>
          </p:cNvSpPr>
          <p:nvPr/>
        </p:nvSpPr>
        <p:spPr bwMode="auto">
          <a:xfrm>
            <a:off x="2314575" y="3794125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22"/>
                </a:moveTo>
                <a:lnTo>
                  <a:pt x="22" y="12"/>
                </a:lnTo>
                <a:lnTo>
                  <a:pt x="9" y="0"/>
                </a:lnTo>
                <a:lnTo>
                  <a:pt x="0" y="10"/>
                </a:lnTo>
                <a:lnTo>
                  <a:pt x="14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Freeform 171"/>
          <p:cNvSpPr>
            <a:spLocks/>
          </p:cNvSpPr>
          <p:nvPr/>
        </p:nvSpPr>
        <p:spPr bwMode="auto">
          <a:xfrm>
            <a:off x="2427288" y="3879850"/>
            <a:ext cx="82550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6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Freeform 172"/>
          <p:cNvSpPr>
            <a:spLocks/>
          </p:cNvSpPr>
          <p:nvPr/>
        </p:nvSpPr>
        <p:spPr bwMode="auto">
          <a:xfrm>
            <a:off x="2487613" y="3916363"/>
            <a:ext cx="82550" cy="71437"/>
          </a:xfrm>
          <a:custGeom>
            <a:avLst/>
            <a:gdLst>
              <a:gd name="T0" fmla="*/ 0 w 22"/>
              <a:gd name="T1" fmla="*/ 2147483647 h 19"/>
              <a:gd name="T2" fmla="*/ 2147483647 w 22"/>
              <a:gd name="T3" fmla="*/ 0 h 19"/>
              <a:gd name="T4" fmla="*/ 2147483647 w 22"/>
              <a:gd name="T5" fmla="*/ 2147483647 h 19"/>
              <a:gd name="T6" fmla="*/ 2147483647 w 22"/>
              <a:gd name="T7" fmla="*/ 2147483647 h 19"/>
              <a:gd name="T8" fmla="*/ 0 w 22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9"/>
              <a:gd name="T17" fmla="*/ 22 w 22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9">
                <a:moveTo>
                  <a:pt x="0" y="11"/>
                </a:moveTo>
                <a:lnTo>
                  <a:pt x="6" y="0"/>
                </a:lnTo>
                <a:lnTo>
                  <a:pt x="22" y="7"/>
                </a:lnTo>
                <a:lnTo>
                  <a:pt x="17" y="19"/>
                </a:lnTo>
                <a:lnTo>
                  <a:pt x="0" y="1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Freeform 173"/>
          <p:cNvSpPr>
            <a:spLocks/>
          </p:cNvSpPr>
          <p:nvPr/>
        </p:nvSpPr>
        <p:spPr bwMode="auto">
          <a:xfrm>
            <a:off x="2532063" y="3987800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" name="Freeform 174"/>
          <p:cNvSpPr>
            <a:spLocks/>
          </p:cNvSpPr>
          <p:nvPr/>
        </p:nvSpPr>
        <p:spPr bwMode="auto">
          <a:xfrm>
            <a:off x="2501900" y="4081463"/>
            <a:ext cx="68263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0"/>
                </a:moveTo>
                <a:lnTo>
                  <a:pt x="18" y="3"/>
                </a:lnTo>
                <a:lnTo>
                  <a:pt x="13" y="21"/>
                </a:lnTo>
                <a:lnTo>
                  <a:pt x="0" y="17"/>
                </a:lnTo>
                <a:lnTo>
                  <a:pt x="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" name="Freeform 175"/>
          <p:cNvSpPr>
            <a:spLocks/>
          </p:cNvSpPr>
          <p:nvPr/>
        </p:nvSpPr>
        <p:spPr bwMode="auto">
          <a:xfrm>
            <a:off x="2476500" y="4178300"/>
            <a:ext cx="66675" cy="79375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" name="Freeform 176"/>
          <p:cNvSpPr>
            <a:spLocks/>
          </p:cNvSpPr>
          <p:nvPr/>
        </p:nvSpPr>
        <p:spPr bwMode="auto">
          <a:xfrm>
            <a:off x="2451100" y="4271963"/>
            <a:ext cx="63500" cy="77787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8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Freeform 177"/>
          <p:cNvSpPr>
            <a:spLocks/>
          </p:cNvSpPr>
          <p:nvPr/>
        </p:nvSpPr>
        <p:spPr bwMode="auto">
          <a:xfrm>
            <a:off x="2419350" y="4373563"/>
            <a:ext cx="68263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Rectangle 178"/>
          <p:cNvSpPr>
            <a:spLocks noChangeArrowheads="1"/>
          </p:cNvSpPr>
          <p:nvPr/>
        </p:nvSpPr>
        <p:spPr bwMode="auto">
          <a:xfrm>
            <a:off x="2327275" y="4440238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Rectangle 179"/>
          <p:cNvSpPr>
            <a:spLocks noChangeArrowheads="1"/>
          </p:cNvSpPr>
          <p:nvPr/>
        </p:nvSpPr>
        <p:spPr bwMode="auto">
          <a:xfrm>
            <a:off x="2230438" y="4440238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Oval 185"/>
          <p:cNvSpPr>
            <a:spLocks noChangeArrowheads="1"/>
          </p:cNvSpPr>
          <p:nvPr/>
        </p:nvSpPr>
        <p:spPr bwMode="auto">
          <a:xfrm>
            <a:off x="2690813" y="3211513"/>
            <a:ext cx="287337" cy="142875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Oval 189"/>
          <p:cNvSpPr>
            <a:spLocks noChangeArrowheads="1"/>
          </p:cNvSpPr>
          <p:nvPr/>
        </p:nvSpPr>
        <p:spPr bwMode="auto">
          <a:xfrm rot="2291819">
            <a:off x="1763713" y="2563813"/>
            <a:ext cx="503237" cy="217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Line 190"/>
          <p:cNvSpPr>
            <a:spLocks noChangeShapeType="1"/>
          </p:cNvSpPr>
          <p:nvPr/>
        </p:nvSpPr>
        <p:spPr bwMode="auto">
          <a:xfrm flipH="1" flipV="1">
            <a:off x="2155825" y="2787650"/>
            <a:ext cx="54451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" name="Oval 191"/>
          <p:cNvSpPr>
            <a:spLocks noChangeArrowheads="1"/>
          </p:cNvSpPr>
          <p:nvPr/>
        </p:nvSpPr>
        <p:spPr bwMode="auto">
          <a:xfrm>
            <a:off x="2051050" y="3789363"/>
            <a:ext cx="73025" cy="714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3" name="Line 192"/>
          <p:cNvSpPr>
            <a:spLocks noChangeShapeType="1"/>
          </p:cNvSpPr>
          <p:nvPr/>
        </p:nvSpPr>
        <p:spPr bwMode="auto">
          <a:xfrm>
            <a:off x="1403350" y="2205038"/>
            <a:ext cx="720725" cy="22320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" name="Text Box 193"/>
          <p:cNvSpPr txBox="1">
            <a:spLocks noChangeArrowheads="1"/>
          </p:cNvSpPr>
          <p:nvPr/>
        </p:nvSpPr>
        <p:spPr bwMode="auto">
          <a:xfrm>
            <a:off x="1906588" y="2420938"/>
            <a:ext cx="28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g</a:t>
            </a:r>
          </a:p>
        </p:txBody>
      </p:sp>
      <p:sp>
        <p:nvSpPr>
          <p:cNvPr id="175" name="Text Box 194"/>
          <p:cNvSpPr txBox="1">
            <a:spLocks noChangeArrowheads="1"/>
          </p:cNvSpPr>
          <p:nvPr/>
        </p:nvSpPr>
        <p:spPr bwMode="auto">
          <a:xfrm>
            <a:off x="1979613" y="3716338"/>
            <a:ext cx="344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a</a:t>
            </a:r>
          </a:p>
        </p:txBody>
      </p:sp>
      <p:sp>
        <p:nvSpPr>
          <p:cNvPr id="176" name="Text Box 195"/>
          <p:cNvSpPr txBox="1">
            <a:spLocks noChangeArrowheads="1"/>
          </p:cNvSpPr>
          <p:nvPr/>
        </p:nvSpPr>
        <p:spPr bwMode="auto">
          <a:xfrm>
            <a:off x="1187450" y="1844675"/>
            <a:ext cx="33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m</a:t>
            </a:r>
          </a:p>
        </p:txBody>
      </p:sp>
      <p:sp>
        <p:nvSpPr>
          <p:cNvPr id="177" name="Text Box 196"/>
          <p:cNvSpPr txBox="1">
            <a:spLocks noChangeArrowheads="1"/>
          </p:cNvSpPr>
          <p:nvPr/>
        </p:nvSpPr>
        <p:spPr bwMode="auto">
          <a:xfrm>
            <a:off x="4643438" y="1133475"/>
            <a:ext cx="4349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800">
                <a:latin typeface="Symbol" charset="0"/>
              </a:rPr>
              <a:t>g</a:t>
            </a:r>
          </a:p>
        </p:txBody>
      </p:sp>
      <p:sp>
        <p:nvSpPr>
          <p:cNvPr id="178" name="Text Box 197"/>
          <p:cNvSpPr txBox="1">
            <a:spLocks noChangeArrowheads="1"/>
          </p:cNvSpPr>
          <p:nvPr/>
        </p:nvSpPr>
        <p:spPr bwMode="auto">
          <a:xfrm>
            <a:off x="4572000" y="2924175"/>
            <a:ext cx="568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800">
                <a:latin typeface="Symbol" charset="0"/>
              </a:rPr>
              <a:t>a</a:t>
            </a:r>
          </a:p>
        </p:txBody>
      </p:sp>
      <p:sp>
        <p:nvSpPr>
          <p:cNvPr id="179" name="Text Box 198"/>
          <p:cNvSpPr txBox="1">
            <a:spLocks noChangeArrowheads="1"/>
          </p:cNvSpPr>
          <p:nvPr/>
        </p:nvSpPr>
        <p:spPr bwMode="auto">
          <a:xfrm>
            <a:off x="4572000" y="5084763"/>
            <a:ext cx="5349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800">
                <a:latin typeface="Symbol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305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 Fit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900113"/>
            <a:ext cx="8534400" cy="563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Century Gothic"/>
                <a:ea typeface="ＭＳ Ｐゴシック" charset="-128"/>
                <a:cs typeface="Century Gothic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ＭＳ Ｐゴシック" charset="0"/>
                <a:cs typeface="Century Gothic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9pPr>
          </a:lstStyle>
          <a:p>
            <a:pPr marL="265113" indent="-265113">
              <a:buFontTx/>
              <a:buChar char="•"/>
            </a:pPr>
            <a:r>
              <a:rPr lang="en-US" dirty="0" smtClean="0">
                <a:ea typeface="ヒラギノ角ゴ Pro W3" charset="0"/>
              </a:rPr>
              <a:t>Determine “standard” PMT pulse by </a:t>
            </a:r>
            <a:br>
              <a:rPr lang="en-US" dirty="0" smtClean="0">
                <a:ea typeface="ヒラギノ角ゴ Pro W3" charset="0"/>
              </a:rPr>
            </a:br>
            <a:r>
              <a:rPr lang="en-US" dirty="0" smtClean="0">
                <a:ea typeface="ヒラギノ角ゴ Pro W3" charset="0"/>
              </a:rPr>
              <a:t>averaging over many events </a:t>
            </a:r>
            <a:r>
              <a:rPr lang="en-US" dirty="0" smtClean="0">
                <a:ea typeface="ヒラギノ角ゴ Pro W3" charset="0"/>
                <a:sym typeface="Symbol" charset="0"/>
              </a:rPr>
              <a:t> “Template”</a:t>
            </a:r>
          </a:p>
          <a:p>
            <a:pPr marL="635000" lvl="1" indent="-190500"/>
            <a:r>
              <a:rPr lang="en-US" dirty="0" smtClean="0">
                <a:ea typeface="ヒラギノ角ゴ Pro W3" charset="0"/>
                <a:sym typeface="Symbol" charset="0"/>
              </a:rPr>
              <a:t>Find hit in waveform</a:t>
            </a:r>
          </a:p>
          <a:p>
            <a:pPr marL="635000" lvl="1" indent="-190500"/>
            <a:r>
              <a:rPr lang="en-US" dirty="0" smtClean="0">
                <a:ea typeface="ヒラギノ角ゴ Pro W3" charset="0"/>
                <a:sym typeface="Symbol" charset="0"/>
              </a:rPr>
              <a:t>Shift (“TDC”) and scale (“ADC”)</a:t>
            </a:r>
            <a:br>
              <a:rPr lang="en-US" dirty="0" smtClean="0">
                <a:ea typeface="ヒラギノ角ゴ Pro W3" charset="0"/>
                <a:sym typeface="Symbol" charset="0"/>
              </a:rPr>
            </a:br>
            <a:r>
              <a:rPr lang="en-US" dirty="0" smtClean="0">
                <a:ea typeface="ヒラギノ角ゴ Pro W3" charset="0"/>
                <a:sym typeface="Symbol" charset="0"/>
              </a:rPr>
              <a:t>template to hit</a:t>
            </a:r>
          </a:p>
          <a:p>
            <a:pPr marL="635000" lvl="1" indent="-190500"/>
            <a:r>
              <a:rPr lang="en-US" dirty="0" smtClean="0">
                <a:ea typeface="ヒラギノ角ゴ Pro W3" charset="0"/>
                <a:sym typeface="Symbol" charset="0"/>
              </a:rPr>
              <a:t>Minimize c</a:t>
            </a:r>
            <a:r>
              <a:rPr lang="en-US" baseline="30000" dirty="0" smtClean="0">
                <a:ea typeface="ヒラギノ角ゴ Pro W3" charset="0"/>
                <a:sym typeface="Symbol" charset="0"/>
              </a:rPr>
              <a:t>2</a:t>
            </a:r>
          </a:p>
          <a:p>
            <a:pPr marL="635000" lvl="1" indent="-190500"/>
            <a:r>
              <a:rPr lang="en-US" dirty="0" smtClean="0">
                <a:ea typeface="ヒラギノ角ゴ Pro W3" charset="0"/>
                <a:sym typeface="Symbol" charset="0"/>
              </a:rPr>
              <a:t>Compare fit with waveform</a:t>
            </a:r>
          </a:p>
          <a:p>
            <a:pPr marL="635000" lvl="1" indent="-190500"/>
            <a:r>
              <a:rPr lang="en-US" dirty="0" smtClean="0">
                <a:ea typeface="ヒラギノ角ゴ Pro W3" charset="0"/>
                <a:sym typeface="Symbol" charset="0"/>
              </a:rPr>
              <a:t>Repeat if above threshold</a:t>
            </a:r>
          </a:p>
          <a:p>
            <a:pPr marL="265113" indent="-265113">
              <a:buFontTx/>
              <a:buChar char="•"/>
            </a:pPr>
            <a:r>
              <a:rPr lang="en-US" dirty="0" smtClean="0">
                <a:ea typeface="ヒラギノ角ゴ Pro W3" charset="0"/>
                <a:sym typeface="Symbol" charset="0"/>
              </a:rPr>
              <a:t>Store ADC &amp; TDC values</a:t>
            </a:r>
          </a:p>
          <a:p>
            <a:pPr marL="265113" indent="-265113"/>
            <a:endParaRPr lang="en-US" dirty="0" smtClean="0">
              <a:ea typeface="ヒラギノ角ゴ Pro W3" charset="0"/>
              <a:sym typeface="Symbol" charset="0"/>
            </a:endParaRPr>
          </a:p>
          <a:p>
            <a:pPr marL="635000" lvl="1" indent="-190500"/>
            <a:endParaRPr lang="en-US" dirty="0" smtClean="0">
              <a:ea typeface="ヒラギノ角ゴ Pro W3" charset="0"/>
              <a:sym typeface="Symbol" charset="0"/>
            </a:endParaRPr>
          </a:p>
          <a:p>
            <a:pPr marL="265113" indent="-265113">
              <a:buFontTx/>
              <a:buChar char="•"/>
            </a:pPr>
            <a:endParaRPr lang="en-US" dirty="0">
              <a:ea typeface="ヒラギノ角ゴ Pro W3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196975"/>
            <a:ext cx="287972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34376" y="836613"/>
            <a:ext cx="1510825" cy="553998"/>
          </a:xfrm>
          <a:prstGeom prst="rect">
            <a:avLst/>
          </a:prstGeom>
          <a:solidFill>
            <a:srgbClr val="FFCC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200" dirty="0" err="1">
                <a:latin typeface="Symbol" charset="2"/>
                <a:cs typeface="Symbol" charset="2"/>
              </a:rPr>
              <a:t>pb</a:t>
            </a:r>
            <a:r>
              <a:rPr lang="en-US" sz="1200" dirty="0">
                <a:latin typeface="Century Gothic"/>
                <a:cs typeface="Century Gothic"/>
              </a:rPr>
              <a:t> Experiment</a:t>
            </a:r>
          </a:p>
          <a:p>
            <a:pPr algn="ctr"/>
            <a:r>
              <a:rPr lang="en-US" sz="1200" dirty="0">
                <a:latin typeface="Century Gothic"/>
                <a:cs typeface="Century Gothic"/>
              </a:rPr>
              <a:t>500 MHz sampling</a:t>
            </a:r>
            <a:endParaRPr lang="de-CH" sz="1200" dirty="0">
              <a:latin typeface="Century Gothic"/>
              <a:cs typeface="Century Gothic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250825" y="1628800"/>
            <a:ext cx="360363" cy="1655762"/>
          </a:xfrm>
          <a:custGeom>
            <a:avLst/>
            <a:gdLst>
              <a:gd name="T0" fmla="*/ 2147483647 w 227"/>
              <a:gd name="T1" fmla="*/ 2147483647 h 1460"/>
              <a:gd name="T2" fmla="*/ 2147483647 w 227"/>
              <a:gd name="T3" fmla="*/ 2147483647 h 1460"/>
              <a:gd name="T4" fmla="*/ 2147483647 w 227"/>
              <a:gd name="T5" fmla="*/ 2147483647 h 1460"/>
              <a:gd name="T6" fmla="*/ 2147483647 w 227"/>
              <a:gd name="T7" fmla="*/ 2147483647 h 1460"/>
              <a:gd name="T8" fmla="*/ 2147483647 w 227"/>
              <a:gd name="T9" fmla="*/ 2147483647 h 1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460"/>
              <a:gd name="T17" fmla="*/ 227 w 227"/>
              <a:gd name="T18" fmla="*/ 1460 h 14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460">
                <a:moveTo>
                  <a:pt x="227" y="1460"/>
                </a:moveTo>
                <a:cubicBezTo>
                  <a:pt x="199" y="1434"/>
                  <a:pt x="98" y="1442"/>
                  <a:pt x="60" y="1306"/>
                </a:cubicBezTo>
                <a:cubicBezTo>
                  <a:pt x="22" y="1170"/>
                  <a:pt x="0" y="843"/>
                  <a:pt x="1" y="643"/>
                </a:cubicBezTo>
                <a:cubicBezTo>
                  <a:pt x="2" y="443"/>
                  <a:pt x="29" y="212"/>
                  <a:pt x="67" y="106"/>
                </a:cubicBezTo>
                <a:cubicBezTo>
                  <a:pt x="105" y="0"/>
                  <a:pt x="194" y="29"/>
                  <a:pt x="227" y="8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4365625"/>
            <a:ext cx="32416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92600"/>
            <a:ext cx="4103688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040438" y="6261100"/>
            <a:ext cx="3176972" cy="338554"/>
          </a:xfrm>
          <a:prstGeom prst="rect">
            <a:avLst/>
          </a:prstGeom>
          <a:solidFill>
            <a:srgbClr val="DFEFFF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accent2"/>
                </a:solidFill>
                <a:latin typeface="Century Gothic"/>
                <a:ea typeface="ヒラギノ角ゴ Pro W3" charset="-128"/>
                <a:cs typeface="Century Gothic"/>
              </a:rPr>
              <a:t>www.southerninnovation.com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680176" y="4930775"/>
            <a:ext cx="1069524" cy="861774"/>
          </a:xfrm>
          <a:prstGeom prst="rect">
            <a:avLst/>
          </a:prstGeom>
          <a:solidFill>
            <a:srgbClr val="CCFFCC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latin typeface="Century Gothic"/>
                <a:ea typeface="ヒラギノ角ゴ Pro W3" charset="-128"/>
                <a:cs typeface="Century Gothic"/>
              </a:rPr>
              <a:t>14 bit</a:t>
            </a:r>
          </a:p>
          <a:p>
            <a:pPr algn="ctr">
              <a:defRPr/>
            </a:pPr>
            <a:r>
              <a:rPr lang="en-US" sz="2000">
                <a:latin typeface="Century Gothic"/>
                <a:ea typeface="ヒラギノ角ゴ Pro W3" charset="-128"/>
                <a:cs typeface="Century Gothic"/>
              </a:rPr>
              <a:t>60 MHz</a:t>
            </a:r>
          </a:p>
        </p:txBody>
      </p:sp>
      <p:sp>
        <p:nvSpPr>
          <p:cNvPr id="16" name="Freeform 15"/>
          <p:cNvSpPr/>
          <p:nvPr/>
        </p:nvSpPr>
        <p:spPr>
          <a:xfrm>
            <a:off x="7315200" y="1847851"/>
            <a:ext cx="968375" cy="1130300"/>
          </a:xfrm>
          <a:custGeom>
            <a:avLst/>
            <a:gdLst>
              <a:gd name="connsiteX0" fmla="*/ 0 w 955675"/>
              <a:gd name="connsiteY0" fmla="*/ 12700 h 1146175"/>
              <a:gd name="connsiteX1" fmla="*/ 88900 w 955675"/>
              <a:gd name="connsiteY1" fmla="*/ 22225 h 1146175"/>
              <a:gd name="connsiteX2" fmla="*/ 139700 w 955675"/>
              <a:gd name="connsiteY2" fmla="*/ 381000 h 1146175"/>
              <a:gd name="connsiteX3" fmla="*/ 165100 w 955675"/>
              <a:gd name="connsiteY3" fmla="*/ 892175 h 1146175"/>
              <a:gd name="connsiteX4" fmla="*/ 196850 w 955675"/>
              <a:gd name="connsiteY4" fmla="*/ 1146175 h 1146175"/>
              <a:gd name="connsiteX5" fmla="*/ 238125 w 955675"/>
              <a:gd name="connsiteY5" fmla="*/ 936625 h 1146175"/>
              <a:gd name="connsiteX6" fmla="*/ 266700 w 955675"/>
              <a:gd name="connsiteY6" fmla="*/ 615950 h 1146175"/>
              <a:gd name="connsiteX7" fmla="*/ 323850 w 955675"/>
              <a:gd name="connsiteY7" fmla="*/ 311150 h 1146175"/>
              <a:gd name="connsiteX8" fmla="*/ 377825 w 955675"/>
              <a:gd name="connsiteY8" fmla="*/ 63500 h 1146175"/>
              <a:gd name="connsiteX9" fmla="*/ 527050 w 955675"/>
              <a:gd name="connsiteY9" fmla="*/ 3175 h 1146175"/>
              <a:gd name="connsiteX10" fmla="*/ 571500 w 955675"/>
              <a:gd name="connsiteY10" fmla="*/ 0 h 1146175"/>
              <a:gd name="connsiteX11" fmla="*/ 749300 w 955675"/>
              <a:gd name="connsiteY11" fmla="*/ 9525 h 1146175"/>
              <a:gd name="connsiteX12" fmla="*/ 955675 w 9556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222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24238 h 1151363"/>
              <a:gd name="connsiteX1" fmla="*/ 101600 w 968375"/>
              <a:gd name="connsiteY1" fmla="*/ 27413 h 1151363"/>
              <a:gd name="connsiteX2" fmla="*/ 152400 w 968375"/>
              <a:gd name="connsiteY2" fmla="*/ 386188 h 1151363"/>
              <a:gd name="connsiteX3" fmla="*/ 177800 w 968375"/>
              <a:gd name="connsiteY3" fmla="*/ 897363 h 1151363"/>
              <a:gd name="connsiteX4" fmla="*/ 209550 w 968375"/>
              <a:gd name="connsiteY4" fmla="*/ 1151363 h 1151363"/>
              <a:gd name="connsiteX5" fmla="*/ 250825 w 968375"/>
              <a:gd name="connsiteY5" fmla="*/ 941813 h 1151363"/>
              <a:gd name="connsiteX6" fmla="*/ 279400 w 968375"/>
              <a:gd name="connsiteY6" fmla="*/ 621138 h 1151363"/>
              <a:gd name="connsiteX7" fmla="*/ 336550 w 968375"/>
              <a:gd name="connsiteY7" fmla="*/ 316338 h 1151363"/>
              <a:gd name="connsiteX8" fmla="*/ 390525 w 968375"/>
              <a:gd name="connsiteY8" fmla="*/ 68688 h 1151363"/>
              <a:gd name="connsiteX9" fmla="*/ 539750 w 968375"/>
              <a:gd name="connsiteY9" fmla="*/ 8363 h 1151363"/>
              <a:gd name="connsiteX10" fmla="*/ 584200 w 968375"/>
              <a:gd name="connsiteY10" fmla="*/ 5188 h 1151363"/>
              <a:gd name="connsiteX11" fmla="*/ 762000 w 968375"/>
              <a:gd name="connsiteY11" fmla="*/ 14713 h 1151363"/>
              <a:gd name="connsiteX12" fmla="*/ 968375 w 968375"/>
              <a:gd name="connsiteY12" fmla="*/ 21063 h 1151363"/>
              <a:gd name="connsiteX0" fmla="*/ 0 w 968375"/>
              <a:gd name="connsiteY0" fmla="*/ 19050 h 1146175"/>
              <a:gd name="connsiteX1" fmla="*/ 114300 w 968375"/>
              <a:gd name="connsiteY1" fmla="*/ 50800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6875 w 968375"/>
              <a:gd name="connsiteY8" fmla="*/ 1016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6875 w 968375"/>
              <a:gd name="connsiteY8" fmla="*/ 1016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5875 h 1143000"/>
              <a:gd name="connsiteX1" fmla="*/ 101600 w 968375"/>
              <a:gd name="connsiteY1" fmla="*/ 57150 h 1143000"/>
              <a:gd name="connsiteX2" fmla="*/ 152400 w 968375"/>
              <a:gd name="connsiteY2" fmla="*/ 377825 h 1143000"/>
              <a:gd name="connsiteX3" fmla="*/ 177800 w 968375"/>
              <a:gd name="connsiteY3" fmla="*/ 889000 h 1143000"/>
              <a:gd name="connsiteX4" fmla="*/ 222250 w 968375"/>
              <a:gd name="connsiteY4" fmla="*/ 1143000 h 1143000"/>
              <a:gd name="connsiteX5" fmla="*/ 250825 w 968375"/>
              <a:gd name="connsiteY5" fmla="*/ 933450 h 1143000"/>
              <a:gd name="connsiteX6" fmla="*/ 279400 w 968375"/>
              <a:gd name="connsiteY6" fmla="*/ 612775 h 1143000"/>
              <a:gd name="connsiteX7" fmla="*/ 320675 w 968375"/>
              <a:gd name="connsiteY7" fmla="*/ 301625 h 1143000"/>
              <a:gd name="connsiteX8" fmla="*/ 396875 w 968375"/>
              <a:gd name="connsiteY8" fmla="*/ 98425 h 1143000"/>
              <a:gd name="connsiteX9" fmla="*/ 539750 w 968375"/>
              <a:gd name="connsiteY9" fmla="*/ 0 h 1143000"/>
              <a:gd name="connsiteX10" fmla="*/ 762000 w 968375"/>
              <a:gd name="connsiteY10" fmla="*/ 6350 h 1143000"/>
              <a:gd name="connsiteX11" fmla="*/ 968375 w 968375"/>
              <a:gd name="connsiteY11" fmla="*/ 12700 h 1143000"/>
              <a:gd name="connsiteX0" fmla="*/ 0 w 968375"/>
              <a:gd name="connsiteY0" fmla="*/ 15939 h 1143064"/>
              <a:gd name="connsiteX1" fmla="*/ 101600 w 968375"/>
              <a:gd name="connsiteY1" fmla="*/ 57214 h 1143064"/>
              <a:gd name="connsiteX2" fmla="*/ 152400 w 968375"/>
              <a:gd name="connsiteY2" fmla="*/ 377889 h 1143064"/>
              <a:gd name="connsiteX3" fmla="*/ 177800 w 968375"/>
              <a:gd name="connsiteY3" fmla="*/ 889064 h 1143064"/>
              <a:gd name="connsiteX4" fmla="*/ 222250 w 968375"/>
              <a:gd name="connsiteY4" fmla="*/ 1143064 h 1143064"/>
              <a:gd name="connsiteX5" fmla="*/ 250825 w 968375"/>
              <a:gd name="connsiteY5" fmla="*/ 933514 h 1143064"/>
              <a:gd name="connsiteX6" fmla="*/ 279400 w 968375"/>
              <a:gd name="connsiteY6" fmla="*/ 612839 h 1143064"/>
              <a:gd name="connsiteX7" fmla="*/ 320675 w 968375"/>
              <a:gd name="connsiteY7" fmla="*/ 301689 h 1143064"/>
              <a:gd name="connsiteX8" fmla="*/ 396875 w 968375"/>
              <a:gd name="connsiteY8" fmla="*/ 98489 h 1143064"/>
              <a:gd name="connsiteX9" fmla="*/ 539750 w 968375"/>
              <a:gd name="connsiteY9" fmla="*/ 64 h 1143064"/>
              <a:gd name="connsiteX10" fmla="*/ 762000 w 968375"/>
              <a:gd name="connsiteY10" fmla="*/ 6414 h 1143064"/>
              <a:gd name="connsiteX11" fmla="*/ 968375 w 968375"/>
              <a:gd name="connsiteY11" fmla="*/ 12764 h 1143064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3400 w 968375"/>
              <a:gd name="connsiteY9" fmla="*/ 19050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3400 w 968375"/>
              <a:gd name="connsiteY9" fmla="*/ 19050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6575 w 968375"/>
              <a:gd name="connsiteY9" fmla="*/ 34925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738 h 1136863"/>
              <a:gd name="connsiteX1" fmla="*/ 101600 w 968375"/>
              <a:gd name="connsiteY1" fmla="*/ 51013 h 1136863"/>
              <a:gd name="connsiteX2" fmla="*/ 152400 w 968375"/>
              <a:gd name="connsiteY2" fmla="*/ 371688 h 1136863"/>
              <a:gd name="connsiteX3" fmla="*/ 177800 w 968375"/>
              <a:gd name="connsiteY3" fmla="*/ 882863 h 1136863"/>
              <a:gd name="connsiteX4" fmla="*/ 222250 w 968375"/>
              <a:gd name="connsiteY4" fmla="*/ 1136863 h 1136863"/>
              <a:gd name="connsiteX5" fmla="*/ 250825 w 968375"/>
              <a:gd name="connsiteY5" fmla="*/ 927313 h 1136863"/>
              <a:gd name="connsiteX6" fmla="*/ 279400 w 968375"/>
              <a:gd name="connsiteY6" fmla="*/ 606638 h 1136863"/>
              <a:gd name="connsiteX7" fmla="*/ 320675 w 968375"/>
              <a:gd name="connsiteY7" fmla="*/ 295488 h 1136863"/>
              <a:gd name="connsiteX8" fmla="*/ 396875 w 968375"/>
              <a:gd name="connsiteY8" fmla="*/ 92288 h 1136863"/>
              <a:gd name="connsiteX9" fmla="*/ 536575 w 968375"/>
              <a:gd name="connsiteY9" fmla="*/ 35138 h 1136863"/>
              <a:gd name="connsiteX10" fmla="*/ 762000 w 968375"/>
              <a:gd name="connsiteY10" fmla="*/ 213 h 1136863"/>
              <a:gd name="connsiteX11" fmla="*/ 968375 w 968375"/>
              <a:gd name="connsiteY11" fmla="*/ 6563 h 1136863"/>
              <a:gd name="connsiteX0" fmla="*/ 0 w 968375"/>
              <a:gd name="connsiteY0" fmla="*/ 3175 h 1130300"/>
              <a:gd name="connsiteX1" fmla="*/ 101600 w 968375"/>
              <a:gd name="connsiteY1" fmla="*/ 44450 h 1130300"/>
              <a:gd name="connsiteX2" fmla="*/ 152400 w 968375"/>
              <a:gd name="connsiteY2" fmla="*/ 365125 h 1130300"/>
              <a:gd name="connsiteX3" fmla="*/ 177800 w 968375"/>
              <a:gd name="connsiteY3" fmla="*/ 876300 h 1130300"/>
              <a:gd name="connsiteX4" fmla="*/ 222250 w 968375"/>
              <a:gd name="connsiteY4" fmla="*/ 1130300 h 1130300"/>
              <a:gd name="connsiteX5" fmla="*/ 250825 w 968375"/>
              <a:gd name="connsiteY5" fmla="*/ 920750 h 1130300"/>
              <a:gd name="connsiteX6" fmla="*/ 279400 w 968375"/>
              <a:gd name="connsiteY6" fmla="*/ 600075 h 1130300"/>
              <a:gd name="connsiteX7" fmla="*/ 320675 w 968375"/>
              <a:gd name="connsiteY7" fmla="*/ 288925 h 1130300"/>
              <a:gd name="connsiteX8" fmla="*/ 396875 w 968375"/>
              <a:gd name="connsiteY8" fmla="*/ 85725 h 1130300"/>
              <a:gd name="connsiteX9" fmla="*/ 536575 w 968375"/>
              <a:gd name="connsiteY9" fmla="*/ 28575 h 1130300"/>
              <a:gd name="connsiteX10" fmla="*/ 755650 w 968375"/>
              <a:gd name="connsiteY10" fmla="*/ 6350 h 1130300"/>
              <a:gd name="connsiteX11" fmla="*/ 968375 w 968375"/>
              <a:gd name="connsiteY11" fmla="*/ 0 h 1130300"/>
              <a:gd name="connsiteX0" fmla="*/ 0 w 968375"/>
              <a:gd name="connsiteY0" fmla="*/ 3175 h 1130300"/>
              <a:gd name="connsiteX1" fmla="*/ 101600 w 968375"/>
              <a:gd name="connsiteY1" fmla="*/ 44450 h 1130300"/>
              <a:gd name="connsiteX2" fmla="*/ 152400 w 968375"/>
              <a:gd name="connsiteY2" fmla="*/ 365125 h 1130300"/>
              <a:gd name="connsiteX3" fmla="*/ 177800 w 968375"/>
              <a:gd name="connsiteY3" fmla="*/ 876300 h 1130300"/>
              <a:gd name="connsiteX4" fmla="*/ 222250 w 968375"/>
              <a:gd name="connsiteY4" fmla="*/ 1130300 h 1130300"/>
              <a:gd name="connsiteX5" fmla="*/ 250825 w 968375"/>
              <a:gd name="connsiteY5" fmla="*/ 920750 h 1130300"/>
              <a:gd name="connsiteX6" fmla="*/ 279400 w 968375"/>
              <a:gd name="connsiteY6" fmla="*/ 600075 h 1130300"/>
              <a:gd name="connsiteX7" fmla="*/ 320675 w 968375"/>
              <a:gd name="connsiteY7" fmla="*/ 288925 h 1130300"/>
              <a:gd name="connsiteX8" fmla="*/ 396875 w 968375"/>
              <a:gd name="connsiteY8" fmla="*/ 85725 h 1130300"/>
              <a:gd name="connsiteX9" fmla="*/ 536575 w 968375"/>
              <a:gd name="connsiteY9" fmla="*/ 28575 h 1130300"/>
              <a:gd name="connsiteX10" fmla="*/ 755650 w 968375"/>
              <a:gd name="connsiteY10" fmla="*/ 6350 h 1130300"/>
              <a:gd name="connsiteX11" fmla="*/ 968375 w 968375"/>
              <a:gd name="connsiteY11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8375" h="1130300">
                <a:moveTo>
                  <a:pt x="0" y="3175"/>
                </a:moveTo>
                <a:cubicBezTo>
                  <a:pt x="33867" y="4233"/>
                  <a:pt x="76200" y="-15875"/>
                  <a:pt x="101600" y="44450"/>
                </a:cubicBezTo>
                <a:cubicBezTo>
                  <a:pt x="127000" y="104775"/>
                  <a:pt x="143933" y="194733"/>
                  <a:pt x="152400" y="365125"/>
                </a:cubicBezTo>
                <a:cubicBezTo>
                  <a:pt x="160867" y="535517"/>
                  <a:pt x="166158" y="748771"/>
                  <a:pt x="177800" y="876300"/>
                </a:cubicBezTo>
                <a:cubicBezTo>
                  <a:pt x="189442" y="1003829"/>
                  <a:pt x="210079" y="1122892"/>
                  <a:pt x="222250" y="1130300"/>
                </a:cubicBezTo>
                <a:lnTo>
                  <a:pt x="250825" y="920750"/>
                </a:lnTo>
                <a:cubicBezTo>
                  <a:pt x="260350" y="832379"/>
                  <a:pt x="267758" y="705379"/>
                  <a:pt x="279400" y="600075"/>
                </a:cubicBezTo>
                <a:cubicBezTo>
                  <a:pt x="291042" y="494771"/>
                  <a:pt x="301096" y="374650"/>
                  <a:pt x="320675" y="288925"/>
                </a:cubicBezTo>
                <a:cubicBezTo>
                  <a:pt x="340254" y="203200"/>
                  <a:pt x="360892" y="129117"/>
                  <a:pt x="396875" y="85725"/>
                </a:cubicBezTo>
                <a:cubicBezTo>
                  <a:pt x="432858" y="42333"/>
                  <a:pt x="476779" y="41804"/>
                  <a:pt x="536575" y="28575"/>
                </a:cubicBezTo>
                <a:cubicBezTo>
                  <a:pt x="596371" y="15346"/>
                  <a:pt x="690033" y="13758"/>
                  <a:pt x="755650" y="6350"/>
                </a:cubicBezTo>
                <a:cubicBezTo>
                  <a:pt x="821267" y="-1058"/>
                  <a:pt x="897467" y="2117"/>
                  <a:pt x="968375" y="0"/>
                </a:cubicBezTo>
              </a:path>
            </a:pathLst>
          </a:custGeom>
          <a:ln>
            <a:solidFill>
              <a:srgbClr val="D35695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492057" y="1847851"/>
            <a:ext cx="968375" cy="429021"/>
          </a:xfrm>
          <a:custGeom>
            <a:avLst/>
            <a:gdLst>
              <a:gd name="connsiteX0" fmla="*/ 0 w 955675"/>
              <a:gd name="connsiteY0" fmla="*/ 12700 h 1146175"/>
              <a:gd name="connsiteX1" fmla="*/ 88900 w 955675"/>
              <a:gd name="connsiteY1" fmla="*/ 22225 h 1146175"/>
              <a:gd name="connsiteX2" fmla="*/ 139700 w 955675"/>
              <a:gd name="connsiteY2" fmla="*/ 381000 h 1146175"/>
              <a:gd name="connsiteX3" fmla="*/ 165100 w 955675"/>
              <a:gd name="connsiteY3" fmla="*/ 892175 h 1146175"/>
              <a:gd name="connsiteX4" fmla="*/ 196850 w 955675"/>
              <a:gd name="connsiteY4" fmla="*/ 1146175 h 1146175"/>
              <a:gd name="connsiteX5" fmla="*/ 238125 w 955675"/>
              <a:gd name="connsiteY5" fmla="*/ 936625 h 1146175"/>
              <a:gd name="connsiteX6" fmla="*/ 266700 w 955675"/>
              <a:gd name="connsiteY6" fmla="*/ 615950 h 1146175"/>
              <a:gd name="connsiteX7" fmla="*/ 323850 w 955675"/>
              <a:gd name="connsiteY7" fmla="*/ 311150 h 1146175"/>
              <a:gd name="connsiteX8" fmla="*/ 377825 w 955675"/>
              <a:gd name="connsiteY8" fmla="*/ 63500 h 1146175"/>
              <a:gd name="connsiteX9" fmla="*/ 527050 w 955675"/>
              <a:gd name="connsiteY9" fmla="*/ 3175 h 1146175"/>
              <a:gd name="connsiteX10" fmla="*/ 571500 w 955675"/>
              <a:gd name="connsiteY10" fmla="*/ 0 h 1146175"/>
              <a:gd name="connsiteX11" fmla="*/ 749300 w 955675"/>
              <a:gd name="connsiteY11" fmla="*/ 9525 h 1146175"/>
              <a:gd name="connsiteX12" fmla="*/ 955675 w 9556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222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24238 h 1151363"/>
              <a:gd name="connsiteX1" fmla="*/ 101600 w 968375"/>
              <a:gd name="connsiteY1" fmla="*/ 27413 h 1151363"/>
              <a:gd name="connsiteX2" fmla="*/ 152400 w 968375"/>
              <a:gd name="connsiteY2" fmla="*/ 386188 h 1151363"/>
              <a:gd name="connsiteX3" fmla="*/ 177800 w 968375"/>
              <a:gd name="connsiteY3" fmla="*/ 897363 h 1151363"/>
              <a:gd name="connsiteX4" fmla="*/ 209550 w 968375"/>
              <a:gd name="connsiteY4" fmla="*/ 1151363 h 1151363"/>
              <a:gd name="connsiteX5" fmla="*/ 250825 w 968375"/>
              <a:gd name="connsiteY5" fmla="*/ 941813 h 1151363"/>
              <a:gd name="connsiteX6" fmla="*/ 279400 w 968375"/>
              <a:gd name="connsiteY6" fmla="*/ 621138 h 1151363"/>
              <a:gd name="connsiteX7" fmla="*/ 336550 w 968375"/>
              <a:gd name="connsiteY7" fmla="*/ 316338 h 1151363"/>
              <a:gd name="connsiteX8" fmla="*/ 390525 w 968375"/>
              <a:gd name="connsiteY8" fmla="*/ 68688 h 1151363"/>
              <a:gd name="connsiteX9" fmla="*/ 539750 w 968375"/>
              <a:gd name="connsiteY9" fmla="*/ 8363 h 1151363"/>
              <a:gd name="connsiteX10" fmla="*/ 584200 w 968375"/>
              <a:gd name="connsiteY10" fmla="*/ 5188 h 1151363"/>
              <a:gd name="connsiteX11" fmla="*/ 762000 w 968375"/>
              <a:gd name="connsiteY11" fmla="*/ 14713 h 1151363"/>
              <a:gd name="connsiteX12" fmla="*/ 968375 w 968375"/>
              <a:gd name="connsiteY12" fmla="*/ 21063 h 1151363"/>
              <a:gd name="connsiteX0" fmla="*/ 0 w 968375"/>
              <a:gd name="connsiteY0" fmla="*/ 19050 h 1146175"/>
              <a:gd name="connsiteX1" fmla="*/ 114300 w 968375"/>
              <a:gd name="connsiteY1" fmla="*/ 50800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095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36550 w 968375"/>
              <a:gd name="connsiteY7" fmla="*/ 31115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0525 w 968375"/>
              <a:gd name="connsiteY8" fmla="*/ 635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6875 w 968375"/>
              <a:gd name="connsiteY8" fmla="*/ 1016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9050 h 1146175"/>
              <a:gd name="connsiteX1" fmla="*/ 101600 w 968375"/>
              <a:gd name="connsiteY1" fmla="*/ 60325 h 1146175"/>
              <a:gd name="connsiteX2" fmla="*/ 152400 w 968375"/>
              <a:gd name="connsiteY2" fmla="*/ 381000 h 1146175"/>
              <a:gd name="connsiteX3" fmla="*/ 177800 w 968375"/>
              <a:gd name="connsiteY3" fmla="*/ 892175 h 1146175"/>
              <a:gd name="connsiteX4" fmla="*/ 222250 w 968375"/>
              <a:gd name="connsiteY4" fmla="*/ 1146175 h 1146175"/>
              <a:gd name="connsiteX5" fmla="*/ 250825 w 968375"/>
              <a:gd name="connsiteY5" fmla="*/ 936625 h 1146175"/>
              <a:gd name="connsiteX6" fmla="*/ 279400 w 968375"/>
              <a:gd name="connsiteY6" fmla="*/ 615950 h 1146175"/>
              <a:gd name="connsiteX7" fmla="*/ 320675 w 968375"/>
              <a:gd name="connsiteY7" fmla="*/ 304800 h 1146175"/>
              <a:gd name="connsiteX8" fmla="*/ 396875 w 968375"/>
              <a:gd name="connsiteY8" fmla="*/ 101600 h 1146175"/>
              <a:gd name="connsiteX9" fmla="*/ 539750 w 968375"/>
              <a:gd name="connsiteY9" fmla="*/ 3175 h 1146175"/>
              <a:gd name="connsiteX10" fmla="*/ 584200 w 968375"/>
              <a:gd name="connsiteY10" fmla="*/ 0 h 1146175"/>
              <a:gd name="connsiteX11" fmla="*/ 762000 w 968375"/>
              <a:gd name="connsiteY11" fmla="*/ 9525 h 1146175"/>
              <a:gd name="connsiteX12" fmla="*/ 968375 w 968375"/>
              <a:gd name="connsiteY12" fmla="*/ 15875 h 1146175"/>
              <a:gd name="connsiteX0" fmla="*/ 0 w 968375"/>
              <a:gd name="connsiteY0" fmla="*/ 15875 h 1143000"/>
              <a:gd name="connsiteX1" fmla="*/ 101600 w 968375"/>
              <a:gd name="connsiteY1" fmla="*/ 57150 h 1143000"/>
              <a:gd name="connsiteX2" fmla="*/ 152400 w 968375"/>
              <a:gd name="connsiteY2" fmla="*/ 377825 h 1143000"/>
              <a:gd name="connsiteX3" fmla="*/ 177800 w 968375"/>
              <a:gd name="connsiteY3" fmla="*/ 889000 h 1143000"/>
              <a:gd name="connsiteX4" fmla="*/ 222250 w 968375"/>
              <a:gd name="connsiteY4" fmla="*/ 1143000 h 1143000"/>
              <a:gd name="connsiteX5" fmla="*/ 250825 w 968375"/>
              <a:gd name="connsiteY5" fmla="*/ 933450 h 1143000"/>
              <a:gd name="connsiteX6" fmla="*/ 279400 w 968375"/>
              <a:gd name="connsiteY6" fmla="*/ 612775 h 1143000"/>
              <a:gd name="connsiteX7" fmla="*/ 320675 w 968375"/>
              <a:gd name="connsiteY7" fmla="*/ 301625 h 1143000"/>
              <a:gd name="connsiteX8" fmla="*/ 396875 w 968375"/>
              <a:gd name="connsiteY8" fmla="*/ 98425 h 1143000"/>
              <a:gd name="connsiteX9" fmla="*/ 539750 w 968375"/>
              <a:gd name="connsiteY9" fmla="*/ 0 h 1143000"/>
              <a:gd name="connsiteX10" fmla="*/ 762000 w 968375"/>
              <a:gd name="connsiteY10" fmla="*/ 6350 h 1143000"/>
              <a:gd name="connsiteX11" fmla="*/ 968375 w 968375"/>
              <a:gd name="connsiteY11" fmla="*/ 12700 h 1143000"/>
              <a:gd name="connsiteX0" fmla="*/ 0 w 968375"/>
              <a:gd name="connsiteY0" fmla="*/ 15939 h 1143064"/>
              <a:gd name="connsiteX1" fmla="*/ 101600 w 968375"/>
              <a:gd name="connsiteY1" fmla="*/ 57214 h 1143064"/>
              <a:gd name="connsiteX2" fmla="*/ 152400 w 968375"/>
              <a:gd name="connsiteY2" fmla="*/ 377889 h 1143064"/>
              <a:gd name="connsiteX3" fmla="*/ 177800 w 968375"/>
              <a:gd name="connsiteY3" fmla="*/ 889064 h 1143064"/>
              <a:gd name="connsiteX4" fmla="*/ 222250 w 968375"/>
              <a:gd name="connsiteY4" fmla="*/ 1143064 h 1143064"/>
              <a:gd name="connsiteX5" fmla="*/ 250825 w 968375"/>
              <a:gd name="connsiteY5" fmla="*/ 933514 h 1143064"/>
              <a:gd name="connsiteX6" fmla="*/ 279400 w 968375"/>
              <a:gd name="connsiteY6" fmla="*/ 612839 h 1143064"/>
              <a:gd name="connsiteX7" fmla="*/ 320675 w 968375"/>
              <a:gd name="connsiteY7" fmla="*/ 301689 h 1143064"/>
              <a:gd name="connsiteX8" fmla="*/ 396875 w 968375"/>
              <a:gd name="connsiteY8" fmla="*/ 98489 h 1143064"/>
              <a:gd name="connsiteX9" fmla="*/ 539750 w 968375"/>
              <a:gd name="connsiteY9" fmla="*/ 64 h 1143064"/>
              <a:gd name="connsiteX10" fmla="*/ 762000 w 968375"/>
              <a:gd name="connsiteY10" fmla="*/ 6414 h 1143064"/>
              <a:gd name="connsiteX11" fmla="*/ 968375 w 968375"/>
              <a:gd name="connsiteY11" fmla="*/ 12764 h 1143064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3400 w 968375"/>
              <a:gd name="connsiteY9" fmla="*/ 19050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3400 w 968375"/>
              <a:gd name="connsiteY9" fmla="*/ 19050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525 h 1136650"/>
              <a:gd name="connsiteX1" fmla="*/ 101600 w 968375"/>
              <a:gd name="connsiteY1" fmla="*/ 50800 h 1136650"/>
              <a:gd name="connsiteX2" fmla="*/ 152400 w 968375"/>
              <a:gd name="connsiteY2" fmla="*/ 371475 h 1136650"/>
              <a:gd name="connsiteX3" fmla="*/ 177800 w 968375"/>
              <a:gd name="connsiteY3" fmla="*/ 882650 h 1136650"/>
              <a:gd name="connsiteX4" fmla="*/ 222250 w 968375"/>
              <a:gd name="connsiteY4" fmla="*/ 1136650 h 1136650"/>
              <a:gd name="connsiteX5" fmla="*/ 250825 w 968375"/>
              <a:gd name="connsiteY5" fmla="*/ 927100 h 1136650"/>
              <a:gd name="connsiteX6" fmla="*/ 279400 w 968375"/>
              <a:gd name="connsiteY6" fmla="*/ 606425 h 1136650"/>
              <a:gd name="connsiteX7" fmla="*/ 320675 w 968375"/>
              <a:gd name="connsiteY7" fmla="*/ 295275 h 1136650"/>
              <a:gd name="connsiteX8" fmla="*/ 396875 w 968375"/>
              <a:gd name="connsiteY8" fmla="*/ 92075 h 1136650"/>
              <a:gd name="connsiteX9" fmla="*/ 536575 w 968375"/>
              <a:gd name="connsiteY9" fmla="*/ 34925 h 1136650"/>
              <a:gd name="connsiteX10" fmla="*/ 762000 w 968375"/>
              <a:gd name="connsiteY10" fmla="*/ 0 h 1136650"/>
              <a:gd name="connsiteX11" fmla="*/ 968375 w 968375"/>
              <a:gd name="connsiteY11" fmla="*/ 6350 h 1136650"/>
              <a:gd name="connsiteX0" fmla="*/ 0 w 968375"/>
              <a:gd name="connsiteY0" fmla="*/ 9738 h 1136863"/>
              <a:gd name="connsiteX1" fmla="*/ 101600 w 968375"/>
              <a:gd name="connsiteY1" fmla="*/ 51013 h 1136863"/>
              <a:gd name="connsiteX2" fmla="*/ 152400 w 968375"/>
              <a:gd name="connsiteY2" fmla="*/ 371688 h 1136863"/>
              <a:gd name="connsiteX3" fmla="*/ 177800 w 968375"/>
              <a:gd name="connsiteY3" fmla="*/ 882863 h 1136863"/>
              <a:gd name="connsiteX4" fmla="*/ 222250 w 968375"/>
              <a:gd name="connsiteY4" fmla="*/ 1136863 h 1136863"/>
              <a:gd name="connsiteX5" fmla="*/ 250825 w 968375"/>
              <a:gd name="connsiteY5" fmla="*/ 927313 h 1136863"/>
              <a:gd name="connsiteX6" fmla="*/ 279400 w 968375"/>
              <a:gd name="connsiteY6" fmla="*/ 606638 h 1136863"/>
              <a:gd name="connsiteX7" fmla="*/ 320675 w 968375"/>
              <a:gd name="connsiteY7" fmla="*/ 295488 h 1136863"/>
              <a:gd name="connsiteX8" fmla="*/ 396875 w 968375"/>
              <a:gd name="connsiteY8" fmla="*/ 92288 h 1136863"/>
              <a:gd name="connsiteX9" fmla="*/ 536575 w 968375"/>
              <a:gd name="connsiteY9" fmla="*/ 35138 h 1136863"/>
              <a:gd name="connsiteX10" fmla="*/ 762000 w 968375"/>
              <a:gd name="connsiteY10" fmla="*/ 213 h 1136863"/>
              <a:gd name="connsiteX11" fmla="*/ 968375 w 968375"/>
              <a:gd name="connsiteY11" fmla="*/ 6563 h 1136863"/>
              <a:gd name="connsiteX0" fmla="*/ 0 w 968375"/>
              <a:gd name="connsiteY0" fmla="*/ 3175 h 1130300"/>
              <a:gd name="connsiteX1" fmla="*/ 101600 w 968375"/>
              <a:gd name="connsiteY1" fmla="*/ 44450 h 1130300"/>
              <a:gd name="connsiteX2" fmla="*/ 152400 w 968375"/>
              <a:gd name="connsiteY2" fmla="*/ 365125 h 1130300"/>
              <a:gd name="connsiteX3" fmla="*/ 177800 w 968375"/>
              <a:gd name="connsiteY3" fmla="*/ 876300 h 1130300"/>
              <a:gd name="connsiteX4" fmla="*/ 222250 w 968375"/>
              <a:gd name="connsiteY4" fmla="*/ 1130300 h 1130300"/>
              <a:gd name="connsiteX5" fmla="*/ 250825 w 968375"/>
              <a:gd name="connsiteY5" fmla="*/ 920750 h 1130300"/>
              <a:gd name="connsiteX6" fmla="*/ 279400 w 968375"/>
              <a:gd name="connsiteY6" fmla="*/ 600075 h 1130300"/>
              <a:gd name="connsiteX7" fmla="*/ 320675 w 968375"/>
              <a:gd name="connsiteY7" fmla="*/ 288925 h 1130300"/>
              <a:gd name="connsiteX8" fmla="*/ 396875 w 968375"/>
              <a:gd name="connsiteY8" fmla="*/ 85725 h 1130300"/>
              <a:gd name="connsiteX9" fmla="*/ 536575 w 968375"/>
              <a:gd name="connsiteY9" fmla="*/ 28575 h 1130300"/>
              <a:gd name="connsiteX10" fmla="*/ 755650 w 968375"/>
              <a:gd name="connsiteY10" fmla="*/ 6350 h 1130300"/>
              <a:gd name="connsiteX11" fmla="*/ 968375 w 968375"/>
              <a:gd name="connsiteY11" fmla="*/ 0 h 1130300"/>
              <a:gd name="connsiteX0" fmla="*/ 0 w 968375"/>
              <a:gd name="connsiteY0" fmla="*/ 3175 h 1130300"/>
              <a:gd name="connsiteX1" fmla="*/ 101600 w 968375"/>
              <a:gd name="connsiteY1" fmla="*/ 44450 h 1130300"/>
              <a:gd name="connsiteX2" fmla="*/ 152400 w 968375"/>
              <a:gd name="connsiteY2" fmla="*/ 365125 h 1130300"/>
              <a:gd name="connsiteX3" fmla="*/ 177800 w 968375"/>
              <a:gd name="connsiteY3" fmla="*/ 876300 h 1130300"/>
              <a:gd name="connsiteX4" fmla="*/ 222250 w 968375"/>
              <a:gd name="connsiteY4" fmla="*/ 1130300 h 1130300"/>
              <a:gd name="connsiteX5" fmla="*/ 250825 w 968375"/>
              <a:gd name="connsiteY5" fmla="*/ 920750 h 1130300"/>
              <a:gd name="connsiteX6" fmla="*/ 279400 w 968375"/>
              <a:gd name="connsiteY6" fmla="*/ 600075 h 1130300"/>
              <a:gd name="connsiteX7" fmla="*/ 320675 w 968375"/>
              <a:gd name="connsiteY7" fmla="*/ 288925 h 1130300"/>
              <a:gd name="connsiteX8" fmla="*/ 396875 w 968375"/>
              <a:gd name="connsiteY8" fmla="*/ 85725 h 1130300"/>
              <a:gd name="connsiteX9" fmla="*/ 536575 w 968375"/>
              <a:gd name="connsiteY9" fmla="*/ 28575 h 1130300"/>
              <a:gd name="connsiteX10" fmla="*/ 755650 w 968375"/>
              <a:gd name="connsiteY10" fmla="*/ 6350 h 1130300"/>
              <a:gd name="connsiteX11" fmla="*/ 968375 w 968375"/>
              <a:gd name="connsiteY11" fmla="*/ 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68375" h="1130300">
                <a:moveTo>
                  <a:pt x="0" y="3175"/>
                </a:moveTo>
                <a:cubicBezTo>
                  <a:pt x="33867" y="4233"/>
                  <a:pt x="76200" y="-15875"/>
                  <a:pt x="101600" y="44450"/>
                </a:cubicBezTo>
                <a:cubicBezTo>
                  <a:pt x="127000" y="104775"/>
                  <a:pt x="143933" y="194733"/>
                  <a:pt x="152400" y="365125"/>
                </a:cubicBezTo>
                <a:cubicBezTo>
                  <a:pt x="160867" y="535517"/>
                  <a:pt x="166158" y="748771"/>
                  <a:pt x="177800" y="876300"/>
                </a:cubicBezTo>
                <a:cubicBezTo>
                  <a:pt x="189442" y="1003829"/>
                  <a:pt x="210079" y="1122892"/>
                  <a:pt x="222250" y="1130300"/>
                </a:cubicBezTo>
                <a:lnTo>
                  <a:pt x="250825" y="920750"/>
                </a:lnTo>
                <a:cubicBezTo>
                  <a:pt x="260350" y="832379"/>
                  <a:pt x="267758" y="705379"/>
                  <a:pt x="279400" y="600075"/>
                </a:cubicBezTo>
                <a:cubicBezTo>
                  <a:pt x="291042" y="494771"/>
                  <a:pt x="301096" y="374650"/>
                  <a:pt x="320675" y="288925"/>
                </a:cubicBezTo>
                <a:cubicBezTo>
                  <a:pt x="340254" y="203200"/>
                  <a:pt x="360892" y="129117"/>
                  <a:pt x="396875" y="85725"/>
                </a:cubicBezTo>
                <a:cubicBezTo>
                  <a:pt x="432858" y="42333"/>
                  <a:pt x="476779" y="41804"/>
                  <a:pt x="536575" y="28575"/>
                </a:cubicBezTo>
                <a:cubicBezTo>
                  <a:pt x="596371" y="15346"/>
                  <a:pt x="690033" y="13758"/>
                  <a:pt x="755650" y="6350"/>
                </a:cubicBezTo>
                <a:cubicBezTo>
                  <a:pt x="821267" y="-1058"/>
                  <a:pt x="897467" y="2117"/>
                  <a:pt x="968375" y="0"/>
                </a:cubicBezTo>
              </a:path>
            </a:pathLst>
          </a:custGeom>
          <a:ln>
            <a:solidFill>
              <a:srgbClr val="D35695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0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24" descr="ArrayNoIceJan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639888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908050"/>
            <a:ext cx="288448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51050" y="836613"/>
            <a:ext cx="2512226" cy="338554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Gamma-ray astronomy 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9750" y="2420938"/>
            <a:ext cx="825266" cy="338554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Magic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68413"/>
            <a:ext cx="2736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443413" y="1339850"/>
            <a:ext cx="582211" cy="338554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CTA</a:t>
            </a:r>
          </a:p>
        </p:txBody>
      </p:sp>
      <p:pic>
        <p:nvPicPr>
          <p:cNvPr id="13" name="Picture 15" descr="hangtes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765175"/>
            <a:ext cx="21161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ornpuls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25538"/>
            <a:ext cx="139223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002463" y="3644900"/>
            <a:ext cx="2076911" cy="954107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600" dirty="0">
                <a:latin typeface="Century Gothic"/>
                <a:ea typeface="ヒラギノ角ゴ Pro W3" charset="-128"/>
                <a:cs typeface="Century Gothic"/>
              </a:rPr>
              <a:t>Antarctic Impulsive </a:t>
            </a:r>
            <a:br>
              <a:rPr lang="en-US" sz="1600" dirty="0">
                <a:latin typeface="Century Gothic"/>
                <a:ea typeface="ヒラギノ角ゴ Pro W3" charset="-128"/>
                <a:cs typeface="Century Gothic"/>
              </a:rPr>
            </a:br>
            <a:r>
              <a:rPr lang="en-US" sz="1600" dirty="0">
                <a:latin typeface="Century Gothic"/>
                <a:ea typeface="ヒラギノ角ゴ Pro W3" charset="-128"/>
                <a:cs typeface="Century Gothic"/>
              </a:rPr>
              <a:t>Transient Antenna</a:t>
            </a:r>
          </a:p>
          <a:p>
            <a:pPr>
              <a:defRPr/>
            </a:pPr>
            <a:r>
              <a:rPr lang="en-US" sz="1600" dirty="0">
                <a:latin typeface="Century Gothic"/>
                <a:ea typeface="ヒラギノ角ゴ Pro W3" charset="-128"/>
                <a:cs typeface="Century Gothic"/>
              </a:rPr>
              <a:t>(ANITA)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6372225" y="19891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6659563" y="1989138"/>
            <a:ext cx="217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88125" y="2001838"/>
            <a:ext cx="6478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>
                <a:latin typeface="Century Gothic"/>
                <a:cs typeface="Century Gothic"/>
              </a:rPr>
              <a:t>320 ps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7442200" y="5149850"/>
            <a:ext cx="1399341" cy="707886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IceCube</a:t>
            </a:r>
          </a:p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(Antarctica)</a:t>
            </a:r>
          </a:p>
        </p:txBody>
      </p:sp>
      <p:pic>
        <p:nvPicPr>
          <p:cNvPr id="20" name="Picture 27" descr="antares_pub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23780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712339" y="3500438"/>
            <a:ext cx="1829948" cy="707886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600" dirty="0">
                <a:latin typeface="Century Gothic"/>
                <a:ea typeface="ヒラギノ角ゴ Pro W3" charset="-128"/>
                <a:cs typeface="Century Gothic"/>
              </a:rPr>
              <a:t>Antares</a:t>
            </a:r>
          </a:p>
          <a:p>
            <a:pPr>
              <a:defRPr/>
            </a:pPr>
            <a:r>
              <a:rPr lang="en-US" sz="1600" dirty="0" smtClean="0">
                <a:latin typeface="Century Gothic"/>
                <a:ea typeface="ヒラギノ角ゴ Pro W3" charset="-128"/>
                <a:cs typeface="Century Gothic"/>
              </a:rPr>
              <a:t>(Mediterranean)</a:t>
            </a:r>
            <a:endParaRPr lang="en-US" sz="1600" dirty="0">
              <a:latin typeface="Century Gothic"/>
              <a:ea typeface="ヒラギノ角ゴ Pro W3" charset="-128"/>
              <a:cs typeface="Century Gothic"/>
            </a:endParaRPr>
          </a:p>
        </p:txBody>
      </p:sp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19588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0"/>
          <p:cNvSpPr txBox="1">
            <a:spLocks noChangeArrowheads="1"/>
          </p:cNvSpPr>
          <p:nvPr/>
        </p:nvSpPr>
        <p:spPr bwMode="auto">
          <a:xfrm>
            <a:off x="2987675" y="6021388"/>
            <a:ext cx="1898650" cy="339725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latin typeface="Century Gothic"/>
                <a:ea typeface="ヒラギノ角ゴ Pro W3" charset="-128"/>
                <a:cs typeface="Century Gothic"/>
              </a:rPr>
              <a:t>ToF PET (Siemens)</a:t>
            </a:r>
          </a:p>
        </p:txBody>
      </p:sp>
      <p:pic>
        <p:nvPicPr>
          <p:cNvPr id="24" name="Picture 3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6100" y="3213100"/>
            <a:ext cx="703263" cy="6683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5" name="Line 32"/>
          <p:cNvSpPr>
            <a:spLocks noChangeShapeType="1"/>
          </p:cNvSpPr>
          <p:nvPr/>
        </p:nvSpPr>
        <p:spPr bwMode="auto">
          <a:xfrm flipV="1">
            <a:off x="5364163" y="2997200"/>
            <a:ext cx="720725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>
            <a:off x="5364163" y="3716338"/>
            <a:ext cx="6477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7" name="Line 34"/>
          <p:cNvSpPr>
            <a:spLocks noChangeShapeType="1"/>
          </p:cNvSpPr>
          <p:nvPr/>
        </p:nvSpPr>
        <p:spPr bwMode="auto">
          <a:xfrm flipH="1">
            <a:off x="4427538" y="4076700"/>
            <a:ext cx="1444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8" name="Line 35"/>
          <p:cNvSpPr>
            <a:spLocks noChangeShapeType="1"/>
          </p:cNvSpPr>
          <p:nvPr/>
        </p:nvSpPr>
        <p:spPr bwMode="auto">
          <a:xfrm flipH="1">
            <a:off x="3563938" y="3644900"/>
            <a:ext cx="57626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 flipV="1">
            <a:off x="3563938" y="29972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077200" y="1490301"/>
            <a:ext cx="3560548" cy="1754781"/>
            <a:chOff x="2077200" y="1490301"/>
            <a:chExt cx="3560548" cy="1754781"/>
          </a:xfrm>
        </p:grpSpPr>
        <p:pic>
          <p:nvPicPr>
            <p:cNvPr id="30" name="Picture 29" descr="Screen Shot 2017-03-20 at 15.03.37 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7200" y="1490301"/>
              <a:ext cx="3560548" cy="1754781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2077200" y="2447579"/>
              <a:ext cx="1414680" cy="110974"/>
            </a:xfrm>
            <a:prstGeom prst="rect">
              <a:avLst/>
            </a:prstGeom>
            <a:noFill/>
            <a:ln w="190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54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talks in one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204864"/>
            <a:ext cx="3759848" cy="2827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772816"/>
            <a:ext cx="375984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The “pure” science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5445224"/>
            <a:ext cx="375984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Search for New Physics via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charged lepton flavor violation 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(cLFV)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49336" y="1772816"/>
            <a:ext cx="3770544" cy="4586808"/>
            <a:chOff x="4849336" y="1772816"/>
            <a:chExt cx="3770544" cy="4586808"/>
          </a:xfrm>
        </p:grpSpPr>
        <p:sp>
          <p:nvSpPr>
            <p:cNvPr id="10" name="TextBox 9"/>
            <p:cNvSpPr txBox="1"/>
            <p:nvPr/>
          </p:nvSpPr>
          <p:spPr>
            <a:xfrm>
              <a:off x="4860032" y="1772816"/>
              <a:ext cx="3759848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The “dirty” technology behind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0032" y="5445224"/>
              <a:ext cx="3759848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Ultrafast </a:t>
              </a:r>
              <a:br>
                <a:rPr lang="en-US" sz="1800" kern="1000" spc="30" dirty="0" smtClean="0">
                  <a:latin typeface="+mn-lt"/>
                  <a:cs typeface="Franklin Gothic Book"/>
                </a:rPr>
              </a:br>
              <a:r>
                <a:rPr lang="en-US" sz="1800" kern="1000" spc="30" dirty="0" smtClean="0">
                  <a:latin typeface="+mn-lt"/>
                  <a:cs typeface="Franklin Gothic Book"/>
                </a:rPr>
                <a:t>waveform</a:t>
              </a:r>
              <a:br>
                <a:rPr lang="en-US" sz="1800" kern="1000" spc="30" dirty="0" smtClean="0">
                  <a:latin typeface="+mn-lt"/>
                  <a:cs typeface="Franklin Gothic Book"/>
                </a:rPr>
              </a:br>
              <a:r>
                <a:rPr lang="en-US" sz="1800" kern="1000" spc="30" dirty="0" smtClean="0">
                  <a:latin typeface="+mn-lt"/>
                  <a:cs typeface="Franklin Gothic Book"/>
                </a:rPr>
                <a:t>digitizing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9336" y="2204864"/>
              <a:ext cx="3770544" cy="2827908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30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you can buy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08050"/>
            <a:ext cx="10826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908050"/>
            <a:ext cx="1025525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84213" y="836613"/>
            <a:ext cx="2467342" cy="1415772"/>
          </a:xfrm>
          <a:prstGeom prst="rect">
            <a:avLst/>
          </a:prstGeom>
          <a:solidFill>
            <a:srgbClr val="DFEFFF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DRS4 chip (PSI)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32+2 channels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12 bit 5 GSPS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&gt; 500 MHz analog BW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1024 sample points/</a:t>
            </a:r>
            <a:r>
              <a:rPr lang="en-US" sz="1400" dirty="0" err="1">
                <a:latin typeface="Century Gothic"/>
                <a:ea typeface="ヒラギノ角ゴ Pro W3" charset="-128"/>
                <a:cs typeface="Century Gothic"/>
              </a:rPr>
              <a:t>chn</a:t>
            </a: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.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110 </a:t>
            </a:r>
            <a:r>
              <a:rPr lang="en-US" sz="1600" dirty="0">
                <a:latin typeface="Symbol" charset="2"/>
                <a:ea typeface="ヒラギノ角ゴ Pro W3" charset="-128"/>
                <a:cs typeface="Symbol" charset="2"/>
              </a:rPr>
              <a:t>m</a:t>
            </a: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s dead time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867400" y="836613"/>
            <a:ext cx="2659702" cy="1384995"/>
          </a:xfrm>
          <a:prstGeom prst="rect">
            <a:avLst/>
          </a:prstGeom>
          <a:solidFill>
            <a:srgbClr val="DFEFFF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MATACQ chip (CEA/IN2P3)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4 channels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14 bit 2 GSPS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300 MHz analog BW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2520 sample points/</a:t>
            </a:r>
            <a:r>
              <a:rPr lang="en-US" sz="1400" dirty="0" err="1">
                <a:latin typeface="Century Gothic"/>
                <a:ea typeface="ヒラギノ角ゴ Pro W3" charset="-128"/>
                <a:cs typeface="Century Gothic"/>
              </a:rPr>
              <a:t>chn</a:t>
            </a: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.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650 </a:t>
            </a:r>
            <a:r>
              <a:rPr lang="en-US" sz="1400" dirty="0">
                <a:latin typeface="Symbol" charset="2"/>
                <a:ea typeface="ヒラギノ角ゴ Pro W3" charset="-128"/>
                <a:cs typeface="Symbol" charset="2"/>
              </a:rPr>
              <a:t>m</a:t>
            </a:r>
            <a:r>
              <a:rPr lang="en-US" sz="1400" dirty="0">
                <a:latin typeface="Century Gothic"/>
                <a:ea typeface="ヒラギノ角ゴ Pro W3" charset="-128"/>
                <a:cs typeface="Century Gothic"/>
              </a:rPr>
              <a:t>s dead time</a:t>
            </a:r>
          </a:p>
        </p:txBody>
      </p:sp>
      <p:pic>
        <p:nvPicPr>
          <p:cNvPr id="11" name="Picture 13" descr="front_v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30888"/>
            <a:ext cx="15843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drs4_eval_v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15922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941513" y="5157788"/>
            <a:ext cx="2749471" cy="1384995"/>
          </a:xfrm>
          <a:prstGeom prst="rect">
            <a:avLst/>
          </a:prstGeom>
          <a:solidFill>
            <a:srgbClr val="DFEFFF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DRS4 Evaluation Board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4 channels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12 bit 5 GSPS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750 MHz analog BW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1024 sample points/chn.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500 events/sec over USB 2.0</a:t>
            </a:r>
          </a:p>
        </p:txBody>
      </p: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054600"/>
            <a:ext cx="2690812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451233" y="3500438"/>
            <a:ext cx="2467342" cy="1384995"/>
          </a:xfrm>
          <a:prstGeom prst="rect">
            <a:avLst/>
          </a:prstGeom>
          <a:solidFill>
            <a:srgbClr val="DFEFFF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SAM Chip (CEA/IN2PD)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2 channels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12 bit 3.2 GSPS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300 MHz analog BW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256 sample points/chn.</a:t>
            </a:r>
          </a:p>
          <a:p>
            <a:pPr marL="177800" indent="-177800">
              <a:spcBef>
                <a:spcPts val="0"/>
              </a:spcBef>
              <a:buFontTx/>
              <a:buChar char="•"/>
              <a:defRPr/>
            </a:pPr>
            <a:r>
              <a:rPr lang="en-US" sz="1400">
                <a:latin typeface="Century Gothic"/>
                <a:ea typeface="ヒラギノ角ゴ Pro W3" charset="-128"/>
                <a:cs typeface="Century Gothic"/>
              </a:rPr>
              <a:t>On-board spectroscopy</a:t>
            </a:r>
          </a:p>
        </p:txBody>
      </p:sp>
    </p:spTree>
    <p:extLst>
      <p:ext uri="{BB962C8B-B14F-4D97-AF65-F5344CB8AC3E}">
        <p14:creationId xmlns:p14="http://schemas.microsoft.com/office/powerpoint/2010/main" val="168589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" y="2852937"/>
            <a:ext cx="913801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The MEG Result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MEG Dataset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948533"/>
              </p:ext>
            </p:extLst>
          </p:nvPr>
        </p:nvGraphicFramePr>
        <p:xfrm>
          <a:off x="755576" y="1739753"/>
          <a:ext cx="7742237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28204" y="1883099"/>
            <a:ext cx="1152128" cy="432048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923" y="2099123"/>
            <a:ext cx="91440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3 x 10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4923" y="3323259"/>
            <a:ext cx="91440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2</a:t>
            </a:r>
            <a:r>
              <a:rPr lang="en-US" sz="1800" kern="1000" spc="30" dirty="0" smtClean="0">
                <a:latin typeface="+mn-lt"/>
                <a:cs typeface="Franklin Gothic Book"/>
              </a:rPr>
              <a:t> x 10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4923" y="4547395"/>
            <a:ext cx="91440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1</a:t>
            </a:r>
            <a:r>
              <a:rPr lang="en-US" sz="1800" kern="1000" spc="30" dirty="0" smtClean="0">
                <a:latin typeface="+mn-lt"/>
                <a:cs typeface="Franklin Gothic Book"/>
              </a:rPr>
              <a:t> x 10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14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521944" y="3728136"/>
            <a:ext cx="4051653" cy="3607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000" kern="1000" spc="30" dirty="0" smtClean="0">
                <a:latin typeface="+mn-lt"/>
                <a:cs typeface="Franklin Gothic Book"/>
              </a:rPr>
              <a:t>Muons Stopped on Target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9752" y="2132856"/>
            <a:ext cx="3312368" cy="3506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5.7x10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-13</a:t>
            </a:r>
            <a:r>
              <a:rPr lang="en-US" sz="1800" kern="1000" spc="30" dirty="0">
                <a:cs typeface="Franklin Gothic Book"/>
              </a:rPr>
              <a:t> (</a:t>
            </a:r>
            <a:r>
              <a:rPr lang="en-US" sz="1800" kern="1000" spc="30" dirty="0" smtClean="0">
                <a:cs typeface="Franklin Gothic Book"/>
              </a:rPr>
              <a:t>2013)</a:t>
            </a:r>
            <a:endParaRPr lang="en-US" sz="1800" kern="1000" spc="30" dirty="0"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5" name="Right Brace 14"/>
          <p:cNvSpPr/>
          <p:nvPr/>
        </p:nvSpPr>
        <p:spPr bwMode="auto">
          <a:xfrm rot="16200000">
            <a:off x="3960008" y="1187149"/>
            <a:ext cx="216024" cy="2971533"/>
          </a:xfrm>
          <a:prstGeom prst="rightBrace">
            <a:avLst>
              <a:gd name="adj1" fmla="val 94367"/>
              <a:gd name="adj2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724128" y="2099121"/>
            <a:ext cx="2304256" cy="4320581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1278163"/>
            <a:ext cx="2304256" cy="6684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NEW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double statistics</a:t>
            </a:r>
          </a:p>
        </p:txBody>
      </p:sp>
      <p:sp>
        <p:nvSpPr>
          <p:cNvPr id="18" name="Right Brace 17"/>
          <p:cNvSpPr/>
          <p:nvPr/>
        </p:nvSpPr>
        <p:spPr bwMode="auto">
          <a:xfrm rot="16200000">
            <a:off x="3361105" y="3298221"/>
            <a:ext cx="216024" cy="1773724"/>
          </a:xfrm>
          <a:prstGeom prst="rightBrace">
            <a:avLst>
              <a:gd name="adj1" fmla="val 94367"/>
              <a:gd name="adj2" fmla="val 5000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82253" y="3717032"/>
            <a:ext cx="1773726" cy="35063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2.4x10</a:t>
            </a:r>
            <a:r>
              <a:rPr lang="en-US" sz="1800" kern="1000" spc="30" baseline="30000" dirty="0" smtClean="0">
                <a:latin typeface="+mn-lt"/>
                <a:cs typeface="Franklin Gothic Book"/>
              </a:rPr>
              <a:t>-12</a:t>
            </a:r>
            <a:r>
              <a:rPr lang="en-US" sz="1800" kern="1000" spc="30" dirty="0" smtClean="0">
                <a:cs typeface="Franklin Gothic Book"/>
              </a:rPr>
              <a:t> (2011)</a:t>
            </a:r>
            <a:endParaRPr lang="en-US" sz="18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484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data analysis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515" y="1556792"/>
            <a:ext cx="1152128" cy="864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196752"/>
            <a:ext cx="1152128" cy="8640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665" y="1523380"/>
            <a:ext cx="1152128" cy="8640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474" y="1340768"/>
            <a:ext cx="1152128" cy="8640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068960"/>
            <a:ext cx="1152128" cy="864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8750" y="3429000"/>
            <a:ext cx="1152128" cy="864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579" y="3212976"/>
            <a:ext cx="1152128" cy="864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5085184"/>
            <a:ext cx="1152128" cy="864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653136"/>
            <a:ext cx="1152128" cy="8640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4941168"/>
            <a:ext cx="1152128" cy="8640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5229200"/>
            <a:ext cx="1152128" cy="86409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 bwMode="auto">
          <a:xfrm rot="20711751">
            <a:off x="569430" y="2862602"/>
            <a:ext cx="7992888" cy="1368152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Century Gothic"/>
                <a:cs typeface="Century Gothic"/>
              </a:rPr>
              <a:t>3 years of heavy analysis work intentionally left blank...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92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distribution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72" r="1440"/>
          <a:stretch>
            <a:fillRect/>
          </a:stretch>
        </p:blipFill>
        <p:spPr bwMode="auto">
          <a:xfrm>
            <a:off x="0" y="1162558"/>
            <a:ext cx="4320000" cy="41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3" r="3647" b="1672"/>
          <a:stretch>
            <a:fillRect/>
          </a:stretch>
        </p:blipFill>
        <p:spPr bwMode="auto">
          <a:xfrm>
            <a:off x="4968000" y="1234566"/>
            <a:ext cx="4176000" cy="397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539552" y="5445224"/>
            <a:ext cx="83663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entury Gothic"/>
                <a:cs typeface="Century Gothic"/>
              </a:rPr>
              <a:t>90% signal efficiency cut (74% for </a:t>
            </a:r>
            <a:r>
              <a:rPr lang="en-GB" sz="2000" dirty="0" err="1" smtClean="0">
                <a:latin typeface="Century Gothic"/>
                <a:cs typeface="Century Gothic"/>
              </a:rPr>
              <a:t>E</a:t>
            </a:r>
            <a:r>
              <a:rPr lang="en-GB" sz="20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GB" sz="2000" dirty="0" smtClean="0">
                <a:latin typeface="Century Gothic"/>
                <a:cs typeface="Century Gothic"/>
              </a:rPr>
              <a:t>) for not displayed variables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 smtClean="0">
                <a:latin typeface="Century Gothic"/>
                <a:cs typeface="Century Gothic"/>
              </a:rPr>
              <a:t>Highest probability events differ in left and right plots.</a:t>
            </a:r>
            <a:endParaRPr lang="en-GB" sz="2000" dirty="0">
              <a:latin typeface="Century Gothic"/>
              <a:cs typeface="Century Gothic"/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699792" y="2386689"/>
            <a:ext cx="432048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699792" y="1378577"/>
            <a:ext cx="156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rgbClr val="000000"/>
                </a:solidFill>
                <a:latin typeface="Century Gothic"/>
                <a:cs typeface="Century Gothic"/>
              </a:rPr>
              <a:t>1, 1.64 and 2</a:t>
            </a:r>
            <a:r>
              <a:rPr lang="en-GB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rgbClr val="000000"/>
                </a:solidFill>
                <a:latin typeface="Century Gothic"/>
                <a:cs typeface="Century Gothic"/>
              </a:rPr>
              <a:t>contours on </a:t>
            </a: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rgbClr val="000000"/>
                </a:solidFill>
                <a:latin typeface="Century Gothic"/>
                <a:cs typeface="Century Gothic"/>
              </a:rPr>
              <a:t>signal PDF</a:t>
            </a:r>
          </a:p>
        </p:txBody>
      </p:sp>
      <p:cxnSp>
        <p:nvCxnSpPr>
          <p:cNvPr id="12" name="Connettore 2 11"/>
          <p:cNvCxnSpPr/>
          <p:nvPr/>
        </p:nvCxnSpPr>
        <p:spPr>
          <a:xfrm>
            <a:off x="3491880" y="2314681"/>
            <a:ext cx="2232248" cy="57606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 bwMode="auto">
          <a:xfrm>
            <a:off x="1763688" y="3717032"/>
            <a:ext cx="5688632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cs typeface="Century Gothic"/>
              </a:rPr>
              <a:t>No indication of signal excess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/>
              <a:cs typeface="Century Gothic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668343" y="239397"/>
            <a:ext cx="917055" cy="957355"/>
            <a:chOff x="7668343" y="239397"/>
            <a:chExt cx="917055" cy="957355"/>
          </a:xfrm>
        </p:grpSpPr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8412689" y="360324"/>
              <a:ext cx="115155" cy="11515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8068448" y="666588"/>
              <a:ext cx="133531" cy="13414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7762184" y="992454"/>
              <a:ext cx="114543" cy="115155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700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7876727" y="815433"/>
              <a:ext cx="177021" cy="17702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7709434" y="952741"/>
              <a:ext cx="227459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chemeClr val="accent2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8362260" y="316781"/>
              <a:ext cx="223138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rgbClr val="FF0000"/>
                  </a:solidFill>
                  <a:latin typeface="Symbol" charset="0"/>
                  <a:cs typeface="ＭＳ Ｐゴシック" charset="0"/>
                </a:rPr>
                <a:t>g</a:t>
              </a: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8028384" y="620688"/>
              <a:ext cx="23596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6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 rot="18884070">
              <a:off x="8162165" y="534895"/>
              <a:ext cx="268288" cy="73503"/>
            </a:xfrm>
            <a:custGeom>
              <a:avLst/>
              <a:gdLst>
                <a:gd name="T0" fmla="*/ 0 w 1815"/>
                <a:gd name="T1" fmla="*/ 264 h 491"/>
                <a:gd name="T2" fmla="*/ 227 w 1815"/>
                <a:gd name="T3" fmla="*/ 264 h 491"/>
                <a:gd name="T4" fmla="*/ 454 w 1815"/>
                <a:gd name="T5" fmla="*/ 38 h 491"/>
                <a:gd name="T6" fmla="*/ 681 w 1815"/>
                <a:gd name="T7" fmla="*/ 491 h 491"/>
                <a:gd name="T8" fmla="*/ 907 w 1815"/>
                <a:gd name="T9" fmla="*/ 38 h 491"/>
                <a:gd name="T10" fmla="*/ 1134 w 1815"/>
                <a:gd name="T11" fmla="*/ 491 h 491"/>
                <a:gd name="T12" fmla="*/ 1361 w 1815"/>
                <a:gd name="T13" fmla="*/ 38 h 491"/>
                <a:gd name="T14" fmla="*/ 1588 w 1815"/>
                <a:gd name="T15" fmla="*/ 264 h 491"/>
                <a:gd name="T16" fmla="*/ 1815 w 1815"/>
                <a:gd name="T17" fmla="*/ 264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5" h="491">
                  <a:moveTo>
                    <a:pt x="0" y="264"/>
                  </a:moveTo>
                  <a:cubicBezTo>
                    <a:pt x="38" y="264"/>
                    <a:pt x="151" y="302"/>
                    <a:pt x="227" y="264"/>
                  </a:cubicBezTo>
                  <a:cubicBezTo>
                    <a:pt x="303" y="226"/>
                    <a:pt x="379" y="0"/>
                    <a:pt x="454" y="38"/>
                  </a:cubicBezTo>
                  <a:cubicBezTo>
                    <a:pt x="529" y="76"/>
                    <a:pt x="606" y="491"/>
                    <a:pt x="681" y="491"/>
                  </a:cubicBezTo>
                  <a:cubicBezTo>
                    <a:pt x="756" y="491"/>
                    <a:pt x="832" y="38"/>
                    <a:pt x="907" y="38"/>
                  </a:cubicBezTo>
                  <a:cubicBezTo>
                    <a:pt x="982" y="38"/>
                    <a:pt x="1058" y="491"/>
                    <a:pt x="1134" y="491"/>
                  </a:cubicBezTo>
                  <a:cubicBezTo>
                    <a:pt x="1210" y="491"/>
                    <a:pt x="1286" y="76"/>
                    <a:pt x="1361" y="38"/>
                  </a:cubicBezTo>
                  <a:cubicBezTo>
                    <a:pt x="1436" y="0"/>
                    <a:pt x="1512" y="226"/>
                    <a:pt x="1588" y="264"/>
                  </a:cubicBezTo>
                  <a:cubicBezTo>
                    <a:pt x="1664" y="302"/>
                    <a:pt x="1768" y="264"/>
                    <a:pt x="1815" y="26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 rot="8158532">
              <a:off x="8049460" y="762755"/>
              <a:ext cx="402431" cy="202747"/>
            </a:xfrm>
            <a:custGeom>
              <a:avLst/>
              <a:gdLst>
                <a:gd name="T0" fmla="*/ 0 w 1905"/>
                <a:gd name="T1" fmla="*/ 960 h 960"/>
                <a:gd name="T2" fmla="*/ 953 w 1905"/>
                <a:gd name="T3" fmla="*/ 7 h 960"/>
                <a:gd name="T4" fmla="*/ 1905 w 1905"/>
                <a:gd name="T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" h="960">
                  <a:moveTo>
                    <a:pt x="0" y="960"/>
                  </a:moveTo>
                  <a:cubicBezTo>
                    <a:pt x="3" y="320"/>
                    <a:pt x="536" y="14"/>
                    <a:pt x="953" y="7"/>
                  </a:cubicBezTo>
                  <a:cubicBezTo>
                    <a:pt x="1370" y="0"/>
                    <a:pt x="1904" y="327"/>
                    <a:pt x="1905" y="96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700"/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8067702" y="763469"/>
              <a:ext cx="34114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180º</a:t>
              </a:r>
            </a:p>
          </p:txBody>
        </p:sp>
        <p:sp>
          <p:nvSpPr>
            <p:cNvPr id="24" name="Text Box 66"/>
            <p:cNvSpPr txBox="1">
              <a:spLocks noChangeArrowheads="1"/>
            </p:cNvSpPr>
            <p:nvPr/>
          </p:nvSpPr>
          <p:spPr bwMode="auto">
            <a:xfrm>
              <a:off x="7870333" y="1012086"/>
              <a:ext cx="51809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52.8 MeV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7956376" y="267219"/>
              <a:ext cx="518091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600" dirty="0"/>
                <a:t>52.8 MeV</a:t>
              </a: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7668343" y="239397"/>
              <a:ext cx="916868" cy="947229"/>
            </a:xfrm>
            <a:prstGeom prst="roundRect">
              <a:avLst/>
            </a:prstGeom>
            <a:noFill/>
            <a:ln w="28575" cap="flat" cmpd="sng" algn="ctr">
              <a:solidFill>
                <a:srgbClr val="D356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84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MEG Result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374413" y="6667244"/>
            <a:ext cx="6436681" cy="210043"/>
          </a:xfrm>
        </p:spPr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5989" y="6667244"/>
            <a:ext cx="1368425" cy="210043"/>
          </a:xfrm>
        </p:spPr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1095" y="6672510"/>
            <a:ext cx="1332905" cy="212874"/>
          </a:xfrm>
        </p:spPr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908720"/>
            <a:ext cx="7511303" cy="2368858"/>
          </a:xfrm>
          <a:prstGeom prst="rect">
            <a:avLst/>
          </a:prstGeom>
        </p:spPr>
      </p:pic>
      <p:pic>
        <p:nvPicPr>
          <p:cNvPr id="8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4" y="3269173"/>
            <a:ext cx="4895319" cy="2331104"/>
          </a:xfrm>
          <a:prstGeom prst="rect">
            <a:avLst/>
          </a:prstGeom>
        </p:spPr>
      </p:pic>
      <p:sp>
        <p:nvSpPr>
          <p:cNvPr id="9" name="Textfeld 16"/>
          <p:cNvSpPr txBox="1"/>
          <p:nvPr/>
        </p:nvSpPr>
        <p:spPr>
          <a:xfrm>
            <a:off x="6060685" y="4651073"/>
            <a:ext cx="2337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Signal PDF</a:t>
            </a:r>
            <a:r>
              <a:rPr lang="en-US" sz="16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br>
              <a:rPr lang="en-US" sz="16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(upper limit </a:t>
            </a:r>
            <a:b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magnified by 100)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23527" y="5877272"/>
            <a:ext cx="8461698" cy="43204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2000" b="1" dirty="0" smtClean="0">
                <a:latin typeface="Century Gothic"/>
                <a:cs typeface="Century Gothic"/>
              </a:rPr>
              <a:t>Best fit: </a:t>
            </a:r>
            <a:r>
              <a:rPr lang="en-US" sz="2000" dirty="0" smtClean="0">
                <a:latin typeface="Century Gothic"/>
                <a:cs typeface="Century Gothic"/>
              </a:rPr>
              <a:t>BR(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dirty="0" err="1" smtClean="0">
                <a:latin typeface="Century Gothic"/>
                <a:cs typeface="Century Gothic"/>
              </a:rPr>
              <a:t>→e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Century Gothic"/>
                <a:cs typeface="Century Gothic"/>
              </a:rPr>
              <a:t>) = -2.2 x 10</a:t>
            </a:r>
            <a:r>
              <a:rPr lang="en-US" sz="2000" baseline="30000" dirty="0" smtClean="0">
                <a:latin typeface="Century Gothic"/>
                <a:cs typeface="Century Gothic"/>
              </a:rPr>
              <a:t>-13</a:t>
            </a:r>
            <a:r>
              <a:rPr lang="en-US" sz="2000" dirty="0" smtClean="0">
                <a:latin typeface="Century Gothic"/>
                <a:cs typeface="Century Gothic"/>
              </a:rPr>
              <a:t>, </a:t>
            </a:r>
            <a:r>
              <a:rPr lang="en-US" sz="2000" b="1" dirty="0" smtClean="0">
                <a:latin typeface="Century Gothic"/>
                <a:cs typeface="Century Gothic"/>
              </a:rPr>
              <a:t>Upper Limit:</a:t>
            </a:r>
            <a:r>
              <a:rPr lang="en-US" sz="2000" dirty="0" smtClean="0">
                <a:latin typeface="Century Gothic"/>
                <a:cs typeface="Century Gothic"/>
              </a:rPr>
              <a:t> </a:t>
            </a:r>
            <a:r>
              <a:rPr lang="en-US" sz="2000" dirty="0">
                <a:latin typeface="Century Gothic"/>
                <a:cs typeface="Century Gothic"/>
              </a:rPr>
              <a:t>BR(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latin typeface="Century Gothic"/>
                <a:cs typeface="Century Gothic"/>
              </a:rPr>
              <a:t>→e</a:t>
            </a:r>
            <a:r>
              <a:rPr lang="en-US" sz="2000" dirty="0" err="1"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latin typeface="Century Gothic"/>
                <a:cs typeface="Century Gothic"/>
              </a:rPr>
              <a:t>) ≦ 4.2 x 10</a:t>
            </a:r>
            <a:r>
              <a:rPr lang="en-US" sz="2000" baseline="30000" dirty="0">
                <a:latin typeface="Century Gothic"/>
                <a:cs typeface="Century Gothic"/>
              </a:rPr>
              <a:t>-13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2" name="Textfeld 13"/>
          <p:cNvSpPr txBox="1"/>
          <p:nvPr/>
        </p:nvSpPr>
        <p:spPr>
          <a:xfrm>
            <a:off x="6060685" y="4199683"/>
            <a:ext cx="25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de-DE" sz="2400" baseline="-25000" dirty="0" err="1" smtClean="0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acc</a:t>
            </a:r>
            <a:r>
              <a:rPr lang="de-DE" sz="2400" dirty="0" smtClean="0">
                <a:solidFill>
                  <a:srgbClr val="FF40FF"/>
                </a:solidFill>
                <a:latin typeface="Avenir Book" charset="0"/>
                <a:ea typeface="Avenir Book" charset="0"/>
                <a:cs typeface="Avenir Book" charset="0"/>
              </a:rPr>
              <a:t> = 7739 ± 38 </a:t>
            </a:r>
          </a:p>
        </p:txBody>
      </p:sp>
      <p:sp>
        <p:nvSpPr>
          <p:cNvPr id="13" name="Textfeld 14"/>
          <p:cNvSpPr txBox="1"/>
          <p:nvPr/>
        </p:nvSpPr>
        <p:spPr>
          <a:xfrm>
            <a:off x="6060683" y="3795589"/>
            <a:ext cx="25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N</a:t>
            </a:r>
            <a:r>
              <a:rPr lang="de-DE" sz="2400" baseline="-250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RMD</a:t>
            </a:r>
            <a:r>
              <a:rPr lang="de-DE" sz="2400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 =625 ± 28 </a:t>
            </a:r>
          </a:p>
        </p:txBody>
      </p:sp>
      <p:sp>
        <p:nvSpPr>
          <p:cNvPr id="14" name="Textfeld 15"/>
          <p:cNvSpPr txBox="1"/>
          <p:nvPr/>
        </p:nvSpPr>
        <p:spPr>
          <a:xfrm>
            <a:off x="6060681" y="3415706"/>
            <a:ext cx="258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3138C0"/>
                </a:solidFill>
                <a:latin typeface="Avenir Book" charset="0"/>
                <a:ea typeface="Avenir Book" charset="0"/>
                <a:cs typeface="Avenir Book" charset="0"/>
              </a:rPr>
              <a:t>Best fit </a:t>
            </a:r>
            <a:r>
              <a:rPr lang="de-DE" sz="2400" dirty="0" err="1" smtClean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to</a:t>
            </a:r>
            <a:r>
              <a:rPr lang="de-DE" sz="2400" dirty="0" smtClean="0">
                <a:solidFill>
                  <a:srgbClr val="3138C0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de-DE" sz="2400" dirty="0" smtClean="0">
                <a:latin typeface="Avenir Book" charset="0"/>
                <a:ea typeface="Avenir Book" charset="0"/>
                <a:cs typeface="Avenir Book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3110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Impact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Immagin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2" r="8093"/>
          <a:stretch/>
        </p:blipFill>
        <p:spPr>
          <a:xfrm>
            <a:off x="1204501" y="807254"/>
            <a:ext cx="3014479" cy="3132000"/>
          </a:xfrm>
          <a:prstGeom prst="rect">
            <a:avLst/>
          </a:prstGeom>
        </p:spPr>
      </p:pic>
      <p:sp>
        <p:nvSpPr>
          <p:cNvPr id="8" name="CasellaDiTesto 9"/>
          <p:cNvSpPr txBox="1"/>
          <p:nvPr/>
        </p:nvSpPr>
        <p:spPr>
          <a:xfrm>
            <a:off x="86196" y="1052736"/>
            <a:ext cx="134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latin typeface="Century Gothic"/>
                <a:cs typeface="Century Gothic"/>
              </a:rPr>
              <a:t>L. </a:t>
            </a:r>
            <a:r>
              <a:rPr lang="en-GB" sz="1200" dirty="0" err="1">
                <a:latin typeface="Century Gothic"/>
                <a:cs typeface="Century Gothic"/>
              </a:rPr>
              <a:t>Calibbi</a:t>
            </a:r>
            <a:r>
              <a:rPr lang="en-GB" sz="1200" dirty="0">
                <a:latin typeface="Century Gothic"/>
                <a:cs typeface="Century Gothic"/>
              </a:rPr>
              <a:t> et al</a:t>
            </a:r>
            <a:r>
              <a:rPr lang="en-GB" sz="1200" dirty="0" smtClean="0">
                <a:latin typeface="Century Gothic"/>
                <a:cs typeface="Century Gothic"/>
              </a:rPr>
              <a:t>. </a:t>
            </a:r>
          </a:p>
          <a:p>
            <a:pPr algn="r">
              <a:spcBef>
                <a:spcPts val="0"/>
              </a:spcBef>
            </a:pPr>
            <a:r>
              <a:rPr lang="it-IT" sz="1200" dirty="0" err="1" smtClean="0">
                <a:latin typeface="Century Gothic"/>
                <a:cs typeface="Century Gothic"/>
              </a:rPr>
              <a:t>Eur</a:t>
            </a:r>
            <a:r>
              <a:rPr lang="it-IT" sz="1200" dirty="0" smtClean="0">
                <a:latin typeface="Century Gothic"/>
                <a:cs typeface="Century Gothic"/>
              </a:rPr>
              <a:t>. </a:t>
            </a:r>
            <a:r>
              <a:rPr lang="it-IT" sz="1200" dirty="0" err="1" smtClean="0">
                <a:latin typeface="Century Gothic"/>
                <a:cs typeface="Century Gothic"/>
              </a:rPr>
              <a:t>Phys</a:t>
            </a:r>
            <a:r>
              <a:rPr lang="it-IT" sz="1200" dirty="0" smtClean="0">
                <a:latin typeface="Century Gothic"/>
                <a:cs typeface="Century Gothic"/>
              </a:rPr>
              <a:t>. J. </a:t>
            </a:r>
            <a:r>
              <a:rPr lang="it-IT" sz="1200" b="1" dirty="0" smtClean="0">
                <a:latin typeface="Century Gothic"/>
                <a:cs typeface="Century Gothic"/>
              </a:rPr>
              <a:t>C74</a:t>
            </a:r>
            <a:r>
              <a:rPr lang="it-IT" sz="1200" dirty="0" smtClean="0">
                <a:latin typeface="Century Gothic"/>
                <a:cs typeface="Century Gothic"/>
              </a:rPr>
              <a:t> </a:t>
            </a:r>
            <a:br>
              <a:rPr lang="it-IT" sz="1200" dirty="0" smtClean="0">
                <a:latin typeface="Century Gothic"/>
                <a:cs typeface="Century Gothic"/>
              </a:rPr>
            </a:br>
            <a:r>
              <a:rPr lang="it-IT" sz="1200" dirty="0" smtClean="0">
                <a:latin typeface="Century Gothic"/>
                <a:cs typeface="Century Gothic"/>
              </a:rPr>
              <a:t>(2014) 1-20</a:t>
            </a:r>
            <a:endParaRPr lang="en-GB" sz="1200" dirty="0">
              <a:latin typeface="Century Gothic"/>
              <a:cs typeface="Century Gothic"/>
            </a:endParaRPr>
          </a:p>
        </p:txBody>
      </p:sp>
      <p:sp>
        <p:nvSpPr>
          <p:cNvPr id="10" name="CasellaDiTesto 22"/>
          <p:cNvSpPr txBox="1"/>
          <p:nvPr/>
        </p:nvSpPr>
        <p:spPr>
          <a:xfrm>
            <a:off x="1721398" y="1794302"/>
            <a:ext cx="2439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 2016</a:t>
            </a:r>
            <a:endParaRPr lang="en-GB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Connettore 1 21"/>
          <p:cNvCxnSpPr/>
          <p:nvPr/>
        </p:nvCxnSpPr>
        <p:spPr>
          <a:xfrm>
            <a:off x="1726155" y="2132856"/>
            <a:ext cx="24351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 bwMode="auto">
          <a:xfrm>
            <a:off x="1726155" y="1052736"/>
            <a:ext cx="2435112" cy="1080120"/>
          </a:xfrm>
          <a:prstGeom prst="rect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9" t="2860" r="5950" b="2860"/>
          <a:stretch>
            <a:fillRect/>
          </a:stretch>
        </p:blipFill>
        <p:spPr bwMode="auto">
          <a:xfrm>
            <a:off x="5364088" y="995690"/>
            <a:ext cx="3698655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1"/>
          <p:cNvSpPr txBox="1"/>
          <p:nvPr/>
        </p:nvSpPr>
        <p:spPr>
          <a:xfrm>
            <a:off x="4283968" y="1020749"/>
            <a:ext cx="1309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err="1" smtClean="0">
                <a:latin typeface="Century Gothic"/>
                <a:cs typeface="Century Gothic"/>
              </a:rPr>
              <a:t>Antusch</a:t>
            </a:r>
            <a:r>
              <a:rPr lang="en-GB" sz="1200" dirty="0" smtClean="0">
                <a:latin typeface="Century Gothic"/>
                <a:cs typeface="Century Gothic"/>
              </a:rPr>
              <a:t> et al. </a:t>
            </a:r>
            <a:br>
              <a:rPr lang="en-GB" sz="1200" dirty="0" smtClean="0">
                <a:latin typeface="Century Gothic"/>
                <a:cs typeface="Century Gothic"/>
              </a:rPr>
            </a:br>
            <a:r>
              <a:rPr lang="it-IT" sz="1200" dirty="0" smtClean="0">
                <a:latin typeface="Century Gothic"/>
                <a:cs typeface="Century Gothic"/>
              </a:rPr>
              <a:t>JHEP </a:t>
            </a:r>
            <a:r>
              <a:rPr lang="it-IT" sz="1200" b="1" dirty="0" smtClean="0">
                <a:latin typeface="Century Gothic"/>
                <a:cs typeface="Century Gothic"/>
              </a:rPr>
              <a:t>0611</a:t>
            </a:r>
            <a:r>
              <a:rPr lang="it-IT" sz="1200" dirty="0" smtClean="0">
                <a:latin typeface="Century Gothic"/>
                <a:cs typeface="Century Gothic"/>
              </a:rPr>
              <a:t> (2006) 090</a:t>
            </a:r>
            <a:r>
              <a:rPr lang="it-IT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 </a:t>
            </a:r>
            <a:endParaRPr lang="en-GB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818825" y="1065065"/>
            <a:ext cx="3132524" cy="1370183"/>
          </a:xfrm>
          <a:prstGeom prst="rect">
            <a:avLst/>
          </a:prstGeom>
          <a:solidFill>
            <a:schemeClr val="accent4">
              <a:lumMod val="60000"/>
              <a:lumOff val="40000"/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8" name="Connettore 1 21"/>
          <p:cNvCxnSpPr/>
          <p:nvPr/>
        </p:nvCxnSpPr>
        <p:spPr>
          <a:xfrm>
            <a:off x="5818825" y="2435248"/>
            <a:ext cx="3132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22"/>
          <p:cNvSpPr txBox="1"/>
          <p:nvPr/>
        </p:nvSpPr>
        <p:spPr>
          <a:xfrm>
            <a:off x="6541586" y="2085705"/>
            <a:ext cx="2409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 2016</a:t>
            </a:r>
            <a:endParaRPr lang="en-GB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323527" y="4437112"/>
            <a:ext cx="8461698" cy="1080120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US" sz="2800" dirty="0" smtClean="0">
                <a:latin typeface="Century Gothic"/>
                <a:cs typeface="Century Gothic"/>
              </a:rPr>
              <a:t>Large parameter space for BSM models (SUSY) are already excluded by MEG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53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MEG: a “cover” experiment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7" name="Oggetto 5"/>
          <p:cNvGraphicFramePr>
            <a:graphicFrameLocks noChangeAspect="1"/>
          </p:cNvGraphicFramePr>
          <p:nvPr/>
        </p:nvGraphicFramePr>
        <p:xfrm>
          <a:off x="654540" y="1742098"/>
          <a:ext cx="3287252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Acrobat Document" r:id="rId3" imgW="5723810" imgH="7523810" progId="AcroExch.Document.DC">
                  <p:embed/>
                </p:oleObj>
              </mc:Choice>
              <mc:Fallback>
                <p:oleObj name="Acrobat Document" r:id="rId3" imgW="5723810" imgH="752381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540" y="1742098"/>
                        <a:ext cx="3287252" cy="43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3052" y="1742098"/>
            <a:ext cx="324898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54540" y="1268760"/>
            <a:ext cx="3287252" cy="5040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54540" y="1052736"/>
            <a:ext cx="3287252" cy="57606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>
                <a:latin typeface="Century Gothic"/>
                <a:cs typeface="Century Gothic"/>
              </a:rPr>
              <a:t>Final MEG paper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263052" y="1055936"/>
            <a:ext cx="3248980" cy="576064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400" kern="1000" spc="30" dirty="0" smtClean="0">
                <a:latin typeface="Century Gothic"/>
                <a:cs typeface="Century Gothic"/>
              </a:rPr>
              <a:t>Polarization Paper</a:t>
            </a:r>
            <a:endParaRPr lang="en-US" sz="2400" kern="1000" spc="3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741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" y="2852937"/>
            <a:ext cx="913801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/>
              <a:t>The MEG II Experiment</a:t>
            </a:r>
            <a:endParaRPr lang="en-US" sz="6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6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52933" y="3717032"/>
            <a:ext cx="2320483" cy="2910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1303" y="620688"/>
            <a:ext cx="3853185" cy="3168352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pPr marL="269875">
              <a:spcAft>
                <a:spcPts val="600"/>
              </a:spcAft>
            </a:pPr>
            <a:r>
              <a:rPr lang="en-US" sz="1400" dirty="0" smtClean="0"/>
              <a:t>Increase beam intensity </a:t>
            </a:r>
            <a:br>
              <a:rPr lang="en-US" sz="1400" dirty="0" smtClean="0"/>
            </a:br>
            <a:r>
              <a:rPr lang="en-US" sz="1400" dirty="0" smtClean="0"/>
              <a:t>3x10</a:t>
            </a:r>
            <a:r>
              <a:rPr lang="en-US" sz="1400" baseline="30000" dirty="0" smtClean="0"/>
              <a:t>7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/s → 7x10</a:t>
            </a:r>
            <a:r>
              <a:rPr lang="en-US" sz="1400" baseline="30000" dirty="0" smtClean="0"/>
              <a:t>7</a:t>
            </a:r>
            <a:r>
              <a:rPr lang="en-US" sz="1400" dirty="0" smtClean="0"/>
              <a:t>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/s</a:t>
            </a:r>
          </a:p>
          <a:p>
            <a:pPr marL="269875">
              <a:spcAft>
                <a:spcPts val="600"/>
              </a:spcAft>
            </a:pPr>
            <a:r>
              <a:rPr lang="en-US" sz="1400" dirty="0" smtClean="0"/>
              <a:t>Improve detector resolutions to suppress increased background</a:t>
            </a:r>
          </a:p>
          <a:p>
            <a:pPr marL="269875">
              <a:spcAft>
                <a:spcPts val="600"/>
              </a:spcAft>
            </a:pPr>
            <a:r>
              <a:rPr lang="en-US" sz="1400" dirty="0" smtClean="0"/>
              <a:t>PMT → SiPMT 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/>
              <a:t>4</a:t>
            </a:r>
            <a:r>
              <a:rPr lang="en-US" sz="1400" dirty="0" smtClean="0"/>
              <a:t>000 channels, &gt;1m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  <a:br>
              <a:rPr lang="en-US" sz="1400" dirty="0" smtClean="0"/>
            </a:br>
            <a:r>
              <a:rPr lang="en-US" sz="1400" dirty="0" smtClean="0"/>
              <a:t>expected 2x better resolutions</a:t>
            </a:r>
          </a:p>
          <a:p>
            <a:pPr marL="269875">
              <a:spcAft>
                <a:spcPts val="600"/>
              </a:spcAft>
            </a:pPr>
            <a:r>
              <a:rPr lang="en-US" sz="1400" dirty="0" smtClean="0"/>
              <a:t>Pixelated timing count </a:t>
            </a:r>
            <a:br>
              <a:rPr lang="en-US" sz="1400" dirty="0" smtClean="0"/>
            </a:br>
            <a:r>
              <a:rPr lang="en-US" sz="1400" dirty="0" smtClean="0"/>
              <a:t>expected </a:t>
            </a:r>
            <a:r>
              <a:rPr lang="en-US" sz="1400" dirty="0" smtClean="0">
                <a:latin typeface="Symbol" charset="2"/>
                <a:cs typeface="Symbol" charset="2"/>
              </a:rPr>
              <a:t>s</a:t>
            </a:r>
            <a:r>
              <a:rPr lang="en-US" sz="1400" dirty="0" smtClean="0"/>
              <a:t> = 35 ps vs. 105 ps</a:t>
            </a:r>
          </a:p>
          <a:p>
            <a:pPr marL="269875">
              <a:spcAft>
                <a:spcPts val="600"/>
              </a:spcAft>
            </a:pPr>
            <a:r>
              <a:rPr lang="en-US" sz="1400" dirty="0" smtClean="0"/>
              <a:t>New cylindrical drift chamber</a:t>
            </a:r>
            <a:br>
              <a:rPr lang="en-US" sz="1400" dirty="0" smtClean="0"/>
            </a:br>
            <a:r>
              <a:rPr lang="en-US" sz="1400" dirty="0" smtClean="0"/>
              <a:t>efficiency 88% vs. 46%</a:t>
            </a:r>
            <a:br>
              <a:rPr lang="en-US" sz="1400" dirty="0" smtClean="0"/>
            </a:br>
            <a:r>
              <a:rPr lang="en-US" sz="1400" dirty="0" smtClean="0"/>
              <a:t>hit resolution 120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2" descr="C:\Users\nbcei\AppData\Local\Temp\meg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5400000" cy="3810922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r="7068" b="2707"/>
          <a:stretch>
            <a:fillRect/>
          </a:stretch>
        </p:blipFill>
        <p:spPr bwMode="auto">
          <a:xfrm>
            <a:off x="5364088" y="3888823"/>
            <a:ext cx="3312368" cy="275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9448" y="6165304"/>
            <a:ext cx="914400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MEG I</a:t>
            </a:r>
          </a:p>
        </p:txBody>
      </p:sp>
    </p:spTree>
    <p:extLst>
      <p:ext uri="{BB962C8B-B14F-4D97-AF65-F5344CB8AC3E}">
        <p14:creationId xmlns:p14="http://schemas.microsoft.com/office/powerpoint/2010/main" val="323803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cLFV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341438"/>
            <a:ext cx="7742237" cy="2159569"/>
          </a:xfrm>
        </p:spPr>
        <p:txBody>
          <a:bodyPr/>
          <a:lstStyle/>
          <a:p>
            <a:r>
              <a:rPr lang="en-US" dirty="0" smtClean="0"/>
              <a:t>Standard Model (SM) of particle physics is very successful, but falls short on</a:t>
            </a:r>
          </a:p>
          <a:p>
            <a:pPr lvl="1"/>
            <a:r>
              <a:rPr lang="en-US" dirty="0" smtClean="0"/>
              <a:t>Dark matter</a:t>
            </a:r>
          </a:p>
          <a:p>
            <a:pPr lvl="1"/>
            <a:r>
              <a:rPr lang="en-US" dirty="0" smtClean="0"/>
              <a:t>Matter-antimatter asymmetry</a:t>
            </a:r>
          </a:p>
          <a:p>
            <a:pPr lvl="1"/>
            <a:r>
              <a:rPr lang="en-US" dirty="0" smtClean="0"/>
              <a:t>Gravity</a:t>
            </a:r>
          </a:p>
          <a:p>
            <a:pPr lvl="1"/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844" y="3284984"/>
            <a:ext cx="4207388" cy="315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recent pictures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4170942" cy="170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R001006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93096"/>
            <a:ext cx="4572000" cy="2286000"/>
          </a:xfrm>
          <a:prstGeom prst="rect">
            <a:avLst/>
          </a:prstGeom>
        </p:spPr>
      </p:pic>
      <p:pic>
        <p:nvPicPr>
          <p:cNvPr id="12" name="Picture 11" descr="DSC_005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524" y="1412776"/>
            <a:ext cx="4816460" cy="2708920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73316"/>
            <a:ext cx="4896544" cy="201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2852936"/>
            <a:ext cx="302433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Cylindrical Drift Chamber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52120" y="981886"/>
            <a:ext cx="302433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Pixelated Timing Counter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4" y="6093296"/>
            <a:ext cx="302433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 smtClean="0">
                <a:latin typeface="+mn-lt"/>
                <a:cs typeface="Franklin Gothic Book"/>
              </a:rPr>
              <a:t>Liquid Xenon Calorimeter</a:t>
            </a:r>
          </a:p>
        </p:txBody>
      </p:sp>
    </p:spTree>
    <p:extLst>
      <p:ext uri="{BB962C8B-B14F-4D97-AF65-F5344CB8AC3E}">
        <p14:creationId xmlns:p14="http://schemas.microsoft.com/office/powerpoint/2010/main" val="52538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MEG vs. MEG II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79" y="1053305"/>
            <a:ext cx="7742237" cy="4679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MEG Experiment 1999-2013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Separated DAQ </a:t>
            </a:r>
            <a:r>
              <a:rPr lang="en-US" sz="1600" dirty="0"/>
              <a:t>&amp; Trigger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3000 Channels DRS4</a:t>
            </a:r>
            <a:br>
              <a:rPr lang="en-US" sz="1600" dirty="0" smtClean="0"/>
            </a:br>
            <a:r>
              <a:rPr lang="en-US" sz="1600" dirty="0" smtClean="0"/>
              <a:t>(0.8 GSPS / 1.6 GSPS)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1000 Channels Trigger </a:t>
            </a:r>
            <a:br>
              <a:rPr lang="en-US" sz="1600" dirty="0" smtClean="0"/>
            </a:br>
            <a:r>
              <a:rPr lang="en-US" sz="1600" dirty="0" smtClean="0"/>
              <a:t>(100 MSPS)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5 Racks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61" name="Footer Placeholder 6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11720"/>
            <a:ext cx="1683937" cy="344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51656" y="1940830"/>
            <a:ext cx="456199" cy="1726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PMT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4179463" y="1718882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Active</a:t>
            </a:r>
          </a:p>
          <a:p>
            <a:pPr algn="ctr"/>
            <a:r>
              <a:rPr lang="en-US" sz="1000" dirty="0" smtClean="0"/>
              <a:t>Splitter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5669633" y="1102044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Trigger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5669633" y="2335720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DRS4</a:t>
            </a:r>
          </a:p>
          <a:p>
            <a:pPr algn="ctr"/>
            <a:r>
              <a:rPr lang="en-US" sz="1000" dirty="0" smtClean="0"/>
              <a:t>DAQ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3661616" y="2709748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HV</a:t>
            </a:r>
            <a:endParaRPr lang="en-US" sz="1000" dirty="0"/>
          </a:p>
        </p:txBody>
      </p:sp>
      <p:cxnSp>
        <p:nvCxnSpPr>
          <p:cNvPr id="14" name="Straight Connector 13"/>
          <p:cNvCxnSpPr>
            <a:stCxn id="8" idx="3"/>
            <a:endCxn id="9" idx="1"/>
          </p:cNvCxnSpPr>
          <p:nvPr/>
        </p:nvCxnSpPr>
        <p:spPr>
          <a:xfrm>
            <a:off x="3607855" y="2027143"/>
            <a:ext cx="571608" cy="158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16" name="Straight Connector 15"/>
          <p:cNvCxnSpPr>
            <a:stCxn id="12" idx="0"/>
          </p:cNvCxnSpPr>
          <p:nvPr/>
        </p:nvCxnSpPr>
        <p:spPr>
          <a:xfrm flipH="1" flipV="1">
            <a:off x="3977745" y="2076467"/>
            <a:ext cx="5304" cy="63328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07855" y="2076467"/>
            <a:ext cx="369890" cy="0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5" name="Elbow Connector 24"/>
          <p:cNvCxnSpPr>
            <a:stCxn id="9" idx="0"/>
            <a:endCxn id="10" idx="1"/>
          </p:cNvCxnSpPr>
          <p:nvPr/>
        </p:nvCxnSpPr>
        <p:spPr>
          <a:xfrm rot="5400000" flipH="1" flipV="1">
            <a:off x="4931055" y="980305"/>
            <a:ext cx="308419" cy="1168737"/>
          </a:xfrm>
          <a:prstGeom prst="bentConnector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6" name="Elbow Connector 25"/>
          <p:cNvCxnSpPr>
            <a:stCxn id="9" idx="2"/>
            <a:endCxn id="11" idx="1"/>
          </p:cNvCxnSpPr>
          <p:nvPr/>
        </p:nvCxnSpPr>
        <p:spPr>
          <a:xfrm rot="16200000" flipH="1">
            <a:off x="4931055" y="1905560"/>
            <a:ext cx="308419" cy="1168737"/>
          </a:xfrm>
          <a:prstGeom prst="bentConnector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555845" y="955693"/>
            <a:ext cx="0" cy="2212492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1" name="Straight Connector 30"/>
          <p:cNvCxnSpPr>
            <a:stCxn id="10" idx="3"/>
          </p:cNvCxnSpPr>
          <p:nvPr/>
        </p:nvCxnSpPr>
        <p:spPr>
          <a:xfrm>
            <a:off x="6312498" y="1410463"/>
            <a:ext cx="243347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12498" y="2644138"/>
            <a:ext cx="243347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851120" y="955693"/>
            <a:ext cx="0" cy="2212492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312498" y="2755263"/>
            <a:ext cx="538622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38" name="TextBox 37"/>
          <p:cNvSpPr txBox="1"/>
          <p:nvPr/>
        </p:nvSpPr>
        <p:spPr>
          <a:xfrm rot="5400000">
            <a:off x="6263423" y="1904033"/>
            <a:ext cx="8310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 Bus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6349654" y="1640901"/>
            <a:ext cx="12491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Clock distribution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48282" y="5142887"/>
            <a:ext cx="456199" cy="17262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SiPM</a:t>
            </a:r>
            <a:endParaRPr lang="en-US" sz="900" dirty="0"/>
          </a:p>
        </p:txBody>
      </p:sp>
      <p:sp>
        <p:nvSpPr>
          <p:cNvPr id="41" name="Rectangle 40"/>
          <p:cNvSpPr/>
          <p:nvPr/>
        </p:nvSpPr>
        <p:spPr>
          <a:xfrm>
            <a:off x="6366259" y="4920939"/>
            <a:ext cx="642865" cy="61683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TDAQ</a:t>
            </a:r>
            <a:endParaRPr lang="en-US" sz="1000" dirty="0"/>
          </a:p>
        </p:txBody>
      </p:sp>
      <p:cxnSp>
        <p:nvCxnSpPr>
          <p:cNvPr id="42" name="Straight Connector 41"/>
          <p:cNvCxnSpPr>
            <a:stCxn id="40" idx="3"/>
            <a:endCxn id="41" idx="1"/>
          </p:cNvCxnSpPr>
          <p:nvPr/>
        </p:nvCxnSpPr>
        <p:spPr>
          <a:xfrm>
            <a:off x="4304481" y="5229200"/>
            <a:ext cx="2061778" cy="158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525059" y="3885976"/>
            <a:ext cx="4334973" cy="20161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MEG II Experiment 2015-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9000 Channels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Same rack space</a:t>
            </a:r>
          </a:p>
          <a:p>
            <a:pPr marL="579438" lvl="1" indent="-161925">
              <a:buFontTx/>
              <a:buChar char="-"/>
              <a:tabLst>
                <a:tab pos="180975" algn="l"/>
              </a:tabLst>
            </a:pPr>
            <a:r>
              <a:rPr lang="en-US" sz="1200" dirty="0" smtClean="0"/>
              <a:t>Avoid dead space between boards</a:t>
            </a:r>
          </a:p>
          <a:p>
            <a:pPr marL="579438" lvl="1" indent="-161925">
              <a:buFontTx/>
              <a:buChar char="-"/>
              <a:tabLst>
                <a:tab pos="180975" algn="l"/>
              </a:tabLst>
            </a:pPr>
            <a:r>
              <a:rPr lang="en-US" sz="1200" dirty="0" smtClean="0"/>
              <a:t>Combine DAQ &amp; Trigger</a:t>
            </a:r>
          </a:p>
          <a:p>
            <a:pPr marL="579438" lvl="1" indent="-161925">
              <a:buFontTx/>
              <a:buChar char="-"/>
              <a:tabLst>
                <a:tab pos="180975" algn="l"/>
              </a:tabLst>
            </a:pPr>
            <a:r>
              <a:rPr lang="en-US" sz="1200" dirty="0" smtClean="0"/>
              <a:t>Integrate high voltage</a:t>
            </a:r>
          </a:p>
          <a:p>
            <a:pPr marL="179388" indent="-161925">
              <a:buFontTx/>
              <a:buChar char="-"/>
              <a:tabLst>
                <a:tab pos="180975" algn="l"/>
              </a:tabLst>
            </a:pPr>
            <a:r>
              <a:rPr lang="en-US" sz="1600" dirty="0" smtClean="0"/>
              <a:t>Timing requirement</a:t>
            </a:r>
          </a:p>
          <a:p>
            <a:pPr marL="579438" lvl="1" indent="-161925">
              <a:buFontTx/>
              <a:buChar char="-"/>
              <a:tabLst>
                <a:tab pos="180975" algn="l"/>
              </a:tabLst>
            </a:pPr>
            <a:r>
              <a:rPr lang="en-US" sz="1200" dirty="0" smtClean="0"/>
              <a:t>O(10 ps) between any two channels</a:t>
            </a:r>
          </a:p>
          <a:p>
            <a:pPr marL="579438" lvl="1" indent="-161925">
              <a:buFontTx/>
              <a:buChar char="-"/>
              <a:tabLst>
                <a:tab pos="180975" algn="l"/>
              </a:tabLst>
            </a:pPr>
            <a:endParaRPr lang="en-US" sz="16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93011" y="3717032"/>
            <a:ext cx="8971238" cy="0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661615" y="913581"/>
            <a:ext cx="517847" cy="4968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Power</a:t>
            </a:r>
            <a:endParaRPr lang="en-US" sz="100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3920539" y="1608680"/>
            <a:ext cx="427096" cy="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49" name="Straight Connector 48"/>
          <p:cNvCxnSpPr>
            <a:endCxn id="47" idx="2"/>
          </p:cNvCxnSpPr>
          <p:nvPr/>
        </p:nvCxnSpPr>
        <p:spPr>
          <a:xfrm flipV="1">
            <a:off x="3920539" y="1410463"/>
            <a:ext cx="0" cy="201148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347635" y="1608681"/>
            <a:ext cx="0" cy="110201"/>
          </a:xfrm>
          <a:prstGeom prst="lin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7918280" y="4437112"/>
            <a:ext cx="576064" cy="129614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7200" kern="1000" spc="30" dirty="0" smtClean="0">
                <a:latin typeface="+mn-lt"/>
                <a:cs typeface="Franklin Gothic Book"/>
              </a:rPr>
              <a:t>?</a:t>
            </a:r>
          </a:p>
        </p:txBody>
      </p:sp>
      <p:pic>
        <p:nvPicPr>
          <p:cNvPr id="37" name="Picture 1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888977"/>
            <a:ext cx="70326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3168185"/>
            <a:ext cx="914400" cy="3891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Century Gothic"/>
                <a:cs typeface="Century Gothic"/>
              </a:rPr>
              <a:t>DRS4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200" kern="1000" spc="30" dirty="0" smtClean="0">
                <a:latin typeface="Century Gothic"/>
                <a:cs typeface="Century Gothic"/>
              </a:rPr>
              <a:t>5 GSPS / 12 bit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5491286" y="2564904"/>
            <a:ext cx="376858" cy="3240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49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Crate Options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6894991"/>
              </p:ext>
            </p:extLst>
          </p:nvPr>
        </p:nvGraphicFramePr>
        <p:xfrm>
          <a:off x="1042988" y="966336"/>
          <a:ext cx="7742238" cy="2966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04063"/>
                <a:gridCol w="1078754"/>
                <a:gridCol w="1038157"/>
                <a:gridCol w="102126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VME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ATCA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???</a:t>
                      </a:r>
                      <a:endParaRPr lang="en-US" dirty="0"/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Transfer</a:t>
                      </a:r>
                      <a:r>
                        <a:rPr lang="en-US" baseline="0" dirty="0" smtClean="0"/>
                        <a:t> speed O(100 MB/s)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Dual-Star Topology with </a:t>
                      </a:r>
                      <a:r>
                        <a:rPr lang="en-US" dirty="0" err="1" smtClean="0"/>
                        <a:t>Gbit</a:t>
                      </a:r>
                      <a:r>
                        <a:rPr lang="en-US" dirty="0" smtClean="0"/>
                        <a:t> links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Shelf management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Fast trigger distribution</a:t>
                      </a: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Low-jitter</a:t>
                      </a:r>
                      <a:r>
                        <a:rPr lang="en-US" baseline="0" dirty="0" smtClean="0"/>
                        <a:t> precision clock O(ps)</a:t>
                      </a:r>
                      <a:endParaRPr lang="en-US" dirty="0" smtClean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 V SiPM biasing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&lt; 2000 € per crate including power</a:t>
                      </a:r>
                      <a:endParaRPr lang="en-US" dirty="0"/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  <a:sym typeface="Zapf Dingbats"/>
                        </a:rPr>
                        <a:t>✗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6025" marR="860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8000"/>
                          </a:solidFill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 marL="86025" marR="86025"/>
                </a:tc>
              </a:tr>
            </a:tbl>
          </a:graphicData>
        </a:graphic>
      </p:graphicFrame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723" y="4294694"/>
            <a:ext cx="2552244" cy="208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4094" y="4297136"/>
            <a:ext cx="2214331" cy="2086145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7" idx="0"/>
          </p:cNvCxnSpPr>
          <p:nvPr/>
        </p:nvCxnSpPr>
        <p:spPr>
          <a:xfrm flipH="1">
            <a:off x="5005845" y="3952558"/>
            <a:ext cx="930891" cy="3421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0"/>
          </p:cNvCxnSpPr>
          <p:nvPr/>
        </p:nvCxnSpPr>
        <p:spPr>
          <a:xfrm flipH="1" flipV="1">
            <a:off x="7027918" y="3952558"/>
            <a:ext cx="653342" cy="3445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6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9-12 at 12.46.47 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414" y="2132856"/>
            <a:ext cx="5416082" cy="353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Design “WaveDAQ”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92696"/>
            <a:ext cx="7742237" cy="5544616"/>
          </a:xfrm>
        </p:spPr>
        <p:txBody>
          <a:bodyPr>
            <a:noAutofit/>
          </a:bodyPr>
          <a:lstStyle/>
          <a:p>
            <a:pPr marL="176400">
              <a:lnSpc>
                <a:spcPct val="150000"/>
              </a:lnSpc>
              <a:spcBef>
                <a:spcPts val="0"/>
              </a:spcBef>
            </a:pPr>
            <a:r>
              <a:rPr lang="en-US" sz="1400" dirty="0" smtClean="0"/>
              <a:t>Standard 19” crate + custom backplane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Idea: Not only a solution for MEG II, </a:t>
            </a:r>
            <a:br>
              <a:rPr lang="en-US" sz="1400" dirty="0" smtClean="0"/>
            </a:br>
            <a:r>
              <a:rPr lang="en-US" sz="1400" dirty="0" smtClean="0"/>
              <a:t>but more general “crate standard”</a:t>
            </a:r>
          </a:p>
          <a:p>
            <a:pPr>
              <a:lnSpc>
                <a:spcPct val="150000"/>
              </a:lnSpc>
            </a:pPr>
            <a:r>
              <a:rPr lang="en-US" sz="1400" dirty="0" smtClean="0"/>
              <a:t>Take the best ideas on the market and combine them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Single </a:t>
            </a:r>
            <a:r>
              <a:rPr lang="en-US" sz="1400" b="1" dirty="0" smtClean="0"/>
              <a:t>24 V</a:t>
            </a:r>
            <a:r>
              <a:rPr lang="en-US" sz="1400" dirty="0" smtClean="0"/>
              <a:t> backplane power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“</a:t>
            </a:r>
            <a:r>
              <a:rPr lang="en-US" sz="1400" b="1" dirty="0" smtClean="0"/>
              <a:t>Dual Star</a:t>
            </a:r>
            <a:r>
              <a:rPr lang="en-US" sz="1400" dirty="0" smtClean="0"/>
              <a:t>“ Serial gigabit links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Serial bus (</a:t>
            </a:r>
            <a:r>
              <a:rPr lang="en-US" sz="1400" b="1" dirty="0" smtClean="0"/>
              <a:t>SPI</a:t>
            </a:r>
            <a:r>
              <a:rPr lang="en-US" sz="1400" dirty="0" smtClean="0"/>
              <a:t>) for configuration</a:t>
            </a:r>
          </a:p>
          <a:p>
            <a:pPr lvl="1">
              <a:lnSpc>
                <a:spcPct val="150000"/>
              </a:lnSpc>
            </a:pPr>
            <a:r>
              <a:rPr lang="en-US" sz="1400" b="1" dirty="0" smtClean="0"/>
              <a:t>Hot-swap </a:t>
            </a:r>
            <a:r>
              <a:rPr lang="en-US" sz="1400" dirty="0" smtClean="0"/>
              <a:t>functionality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Trigger / Busy signals in backplane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Low skew (</a:t>
            </a:r>
            <a:r>
              <a:rPr lang="en-US" sz="1400" b="1" dirty="0" smtClean="0"/>
              <a:t>&lt;5 ps</a:t>
            </a:r>
            <a:r>
              <a:rPr lang="en-US" sz="1400" dirty="0" smtClean="0"/>
              <a:t>) clock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SiPM HV </a:t>
            </a:r>
            <a:r>
              <a:rPr lang="en-US" sz="1400" b="1" dirty="0" smtClean="0"/>
              <a:t>200 V</a:t>
            </a:r>
          </a:p>
          <a:p>
            <a:pPr lvl="1">
              <a:lnSpc>
                <a:spcPct val="150000"/>
              </a:lnSpc>
            </a:pPr>
            <a:r>
              <a:rPr lang="en-US" sz="1400" dirty="0" smtClean="0"/>
              <a:t>Shelf management </a:t>
            </a:r>
            <a:br>
              <a:rPr lang="en-US" sz="1400" dirty="0" smtClean="0"/>
            </a:br>
            <a:r>
              <a:rPr lang="en-US" sz="1400" dirty="0" smtClean="0"/>
              <a:t>with Ethernet interface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Power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Temperature </a:t>
            </a:r>
            <a:endParaRPr lang="en-US" sz="1400" dirty="0"/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Fans control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Board management</a:t>
            </a:r>
          </a:p>
          <a:p>
            <a:pPr lvl="2">
              <a:lnSpc>
                <a:spcPct val="150000"/>
              </a:lnSpc>
            </a:pPr>
            <a:r>
              <a:rPr lang="en-US" sz="1400" dirty="0" smtClean="0"/>
              <a:t>Firmware upload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092015" y="4725145"/>
            <a:ext cx="1144282" cy="12735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16016" y="4725145"/>
            <a:ext cx="936104" cy="8852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66437" y="5610423"/>
            <a:ext cx="3125578" cy="5040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Data Concentrator Board (DCB)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0072" y="5998645"/>
            <a:ext cx="3125578" cy="50405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Trigger Concentrator Board (TCB)</a:t>
            </a:r>
          </a:p>
        </p:txBody>
      </p:sp>
      <p:pic>
        <p:nvPicPr>
          <p:cNvPr id="20" name="Content Placeholder 6" descr="Screen Shot 2016-09-08 at 16.06.30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6216" y="548680"/>
            <a:ext cx="2382516" cy="14401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6372200" y="692696"/>
            <a:ext cx="2664296" cy="1224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6372200" y="701080"/>
            <a:ext cx="2664296" cy="121575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2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Half Height Backplane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3" name="Picture 2" descr="2015-05-15 15.40.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972" y="702197"/>
            <a:ext cx="9135028" cy="3583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464040"/>
            <a:ext cx="5868051" cy="1835417"/>
          </a:xfrm>
          <a:prstGeom prst="rect">
            <a:avLst/>
          </a:prstGeom>
        </p:spPr>
      </p:pic>
      <p:pic>
        <p:nvPicPr>
          <p:cNvPr id="9" name="Picture 8" descr="Screen Shot 2016-09-12 at 10.38.05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988" y="4005065"/>
            <a:ext cx="2141848" cy="16201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6855996" y="5311840"/>
            <a:ext cx="288032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7360052" y="5311840"/>
            <a:ext cx="216024" cy="720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88224" y="6011469"/>
            <a:ext cx="1347892" cy="4418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5.43 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WaveDREAM</a:t>
            </a:r>
            <a:r>
              <a:rPr lang="en-US" dirty="0" smtClean="0"/>
              <a:t> Board (WDB)</a:t>
            </a:r>
            <a:endParaRPr lang="en-US" dirty="0"/>
          </a:p>
        </p:txBody>
      </p:sp>
      <p:pic>
        <p:nvPicPr>
          <p:cNvPr id="6" name="Picture 1" descr="waveDAQ_sch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1" r="-206"/>
          <a:stretch/>
        </p:blipFill>
        <p:spPr bwMode="auto">
          <a:xfrm>
            <a:off x="395536" y="908720"/>
            <a:ext cx="8403911" cy="41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9" name="Picture 8" descr="2015-05-15 12.50.2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43737" y="3876795"/>
            <a:ext cx="1978415" cy="3224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818" y="5743565"/>
            <a:ext cx="345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D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rs4 based </a:t>
            </a:r>
            <a:r>
              <a:rPr lang="en-US" b="1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REA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dout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odule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5793" y="203200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Spartan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4088" y="4177082"/>
            <a:ext cx="914400" cy="3226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80 MSPS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3968" y="4190303"/>
            <a:ext cx="914400" cy="3226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5 GSPS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5652120" y="3212976"/>
            <a:ext cx="72008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644008" y="3239195"/>
            <a:ext cx="432048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0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5-15 15.23.2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51135" y="3291660"/>
            <a:ext cx="2313598" cy="3977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WaveDREAM2 </a:t>
            </a:r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1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75" r="-19075"/>
          <a:stretch>
            <a:fillRect/>
          </a:stretch>
        </p:blipFill>
        <p:spPr>
          <a:xfrm>
            <a:off x="0" y="4351338"/>
            <a:ext cx="3387725" cy="21161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945" y="749796"/>
            <a:ext cx="6032500" cy="35433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2771800" y="4783802"/>
            <a:ext cx="0" cy="1152128"/>
          </a:xfrm>
          <a:prstGeom prst="straightConnector1">
            <a:avLst/>
          </a:prstGeom>
          <a:ln w="28575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53111" y="5027727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+/- 1mV</a:t>
            </a:r>
          </a:p>
          <a:p>
            <a:endParaRPr lang="en-US" sz="1200" dirty="0">
              <a:solidFill>
                <a:srgbClr val="000090"/>
              </a:solidFill>
              <a:latin typeface="Tahoma"/>
              <a:cs typeface="Tahoma"/>
            </a:endParaRPr>
          </a:p>
          <a:p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Ripple &lt; 10 </a:t>
            </a:r>
            <a:r>
              <a:rPr lang="en-US" sz="12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smtClean="0">
                <a:solidFill>
                  <a:srgbClr val="000090"/>
                </a:solidFill>
                <a:latin typeface="Tahoma"/>
                <a:cs typeface="Tahoma"/>
              </a:rPr>
              <a:t>V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70358" y="3335366"/>
            <a:ext cx="0" cy="1399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930577" y="3487766"/>
            <a:ext cx="1226803" cy="8639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Screen Shot 2015-03-08 at 20.05.24 .pn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3" y="749796"/>
            <a:ext cx="3748223" cy="1324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1533" y="970398"/>
            <a:ext cx="1185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Microblaze @</a:t>
            </a:r>
          </a:p>
          <a:p>
            <a:pPr algn="ctr">
              <a:spcBef>
                <a:spcPts val="0"/>
              </a:spcBef>
            </a:pP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Spartan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1" name="Rounded Rectangle 20"/>
          <p:cNvSpPr/>
          <p:nvPr/>
        </p:nvSpPr>
        <p:spPr bwMode="auto">
          <a:xfrm>
            <a:off x="335368" y="2348880"/>
            <a:ext cx="2436432" cy="432048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Century Gothic"/>
                <a:cs typeface="Century Gothic"/>
              </a:rPr>
              <a:t>~ 20 $US / channel</a:t>
            </a:r>
          </a:p>
        </p:txBody>
      </p:sp>
    </p:spTree>
    <p:extLst>
      <p:ext uri="{BB962C8B-B14F-4D97-AF65-F5344CB8AC3E}">
        <p14:creationId xmlns:p14="http://schemas.microsoft.com/office/powerpoint/2010/main" val="244933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7600294" y="2891692"/>
            <a:ext cx="697570" cy="3008801"/>
          </a:xfrm>
          <a:custGeom>
            <a:avLst/>
            <a:gdLst>
              <a:gd name="connsiteX0" fmla="*/ 304276 w 697570"/>
              <a:gd name="connsiteY0" fmla="*/ 0 h 2857638"/>
              <a:gd name="connsiteX1" fmla="*/ 694544 w 697570"/>
              <a:gd name="connsiteY1" fmla="*/ 1144378 h 2857638"/>
              <a:gd name="connsiteX2" fmla="*/ 119064 w 697570"/>
              <a:gd name="connsiteY2" fmla="*/ 2222607 h 2857638"/>
              <a:gd name="connsiteX3" fmla="*/ 0 w 697570"/>
              <a:gd name="connsiteY3" fmla="*/ 2857638 h 2857638"/>
              <a:gd name="connsiteX4" fmla="*/ 0 w 697570"/>
              <a:gd name="connsiteY4" fmla="*/ 2857638 h 285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7570" h="2857638">
                <a:moveTo>
                  <a:pt x="304276" y="0"/>
                </a:moveTo>
                <a:cubicBezTo>
                  <a:pt x="514844" y="386972"/>
                  <a:pt x="725413" y="773944"/>
                  <a:pt x="694544" y="1144378"/>
                </a:cubicBezTo>
                <a:cubicBezTo>
                  <a:pt x="663675" y="1514813"/>
                  <a:pt x="234821" y="1937064"/>
                  <a:pt x="119064" y="2222607"/>
                </a:cubicBezTo>
                <a:cubicBezTo>
                  <a:pt x="3307" y="2508150"/>
                  <a:pt x="19844" y="2751800"/>
                  <a:pt x="0" y="2857638"/>
                </a:cubicBezTo>
                <a:lnTo>
                  <a:pt x="0" y="2857638"/>
                </a:lnTo>
              </a:path>
            </a:pathLst>
          </a:custGeom>
          <a:ln w="5715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One-crate system Trigger &amp; DAQ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1089920"/>
            <a:ext cx="6642100" cy="1955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33976" y="2891692"/>
            <a:ext cx="1093665" cy="1552901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3665" h="1552901">
                <a:moveTo>
                  <a:pt x="1093665" y="0"/>
                </a:moveTo>
                <a:cubicBezTo>
                  <a:pt x="836009" y="197032"/>
                  <a:pt x="971007" y="90094"/>
                  <a:pt x="924332" y="123744"/>
                </a:cubicBezTo>
                <a:cubicBezTo>
                  <a:pt x="877657" y="157394"/>
                  <a:pt x="855947" y="166078"/>
                  <a:pt x="813614" y="201898"/>
                </a:cubicBezTo>
                <a:cubicBezTo>
                  <a:pt x="771281" y="237718"/>
                  <a:pt x="688242" y="316624"/>
                  <a:pt x="670332" y="338667"/>
                </a:cubicBezTo>
                <a:cubicBezTo>
                  <a:pt x="575100" y="455875"/>
                  <a:pt x="585146" y="454365"/>
                  <a:pt x="533562" y="579641"/>
                </a:cubicBezTo>
                <a:cubicBezTo>
                  <a:pt x="500998" y="671906"/>
                  <a:pt x="484798" y="716845"/>
                  <a:pt x="471772" y="790657"/>
                </a:cubicBezTo>
                <a:cubicBezTo>
                  <a:pt x="458746" y="864469"/>
                  <a:pt x="426033" y="948294"/>
                  <a:pt x="395084" y="1012988"/>
                </a:cubicBezTo>
                <a:cubicBezTo>
                  <a:pt x="364135" y="1077682"/>
                  <a:pt x="314012" y="1142498"/>
                  <a:pt x="286075" y="1178821"/>
                </a:cubicBezTo>
                <a:cubicBezTo>
                  <a:pt x="258138" y="1215144"/>
                  <a:pt x="253511" y="1202701"/>
                  <a:pt x="227460" y="1230923"/>
                </a:cubicBezTo>
                <a:cubicBezTo>
                  <a:pt x="201409" y="1259145"/>
                  <a:pt x="167678" y="1294491"/>
                  <a:pt x="129768" y="1348154"/>
                </a:cubicBezTo>
                <a:cubicBezTo>
                  <a:pt x="91858" y="1401817"/>
                  <a:pt x="46719" y="1496838"/>
                  <a:pt x="0" y="1552901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435551" y="2774218"/>
            <a:ext cx="1192090" cy="166402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2090" h="1664026">
                <a:moveTo>
                  <a:pt x="1192090" y="0"/>
                </a:moveTo>
                <a:cubicBezTo>
                  <a:pt x="934434" y="197032"/>
                  <a:pt x="1069432" y="90094"/>
                  <a:pt x="1022757" y="123744"/>
                </a:cubicBezTo>
                <a:cubicBezTo>
                  <a:pt x="976082" y="157394"/>
                  <a:pt x="954372" y="166078"/>
                  <a:pt x="912039" y="201898"/>
                </a:cubicBezTo>
                <a:cubicBezTo>
                  <a:pt x="869706" y="237718"/>
                  <a:pt x="786667" y="316624"/>
                  <a:pt x="768757" y="338667"/>
                </a:cubicBezTo>
                <a:cubicBezTo>
                  <a:pt x="673525" y="455875"/>
                  <a:pt x="683571" y="454365"/>
                  <a:pt x="631987" y="579641"/>
                </a:cubicBezTo>
                <a:cubicBezTo>
                  <a:pt x="599423" y="671906"/>
                  <a:pt x="549532" y="733656"/>
                  <a:pt x="513047" y="825582"/>
                </a:cubicBezTo>
                <a:cubicBezTo>
                  <a:pt x="476562" y="917508"/>
                  <a:pt x="444269" y="1063639"/>
                  <a:pt x="413075" y="1131196"/>
                </a:cubicBezTo>
                <a:cubicBezTo>
                  <a:pt x="381881" y="1198753"/>
                  <a:pt x="356699" y="1194763"/>
                  <a:pt x="325885" y="1230923"/>
                </a:cubicBezTo>
                <a:cubicBezTo>
                  <a:pt x="295071" y="1267083"/>
                  <a:pt x="282507" y="1275970"/>
                  <a:pt x="228193" y="1348154"/>
                </a:cubicBezTo>
                <a:cubicBezTo>
                  <a:pt x="173879" y="1420338"/>
                  <a:pt x="46719" y="1607963"/>
                  <a:pt x="0" y="1664026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65701" y="2682143"/>
            <a:ext cx="1261940" cy="175927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82925 w 1261940"/>
              <a:gd name="connsiteY6" fmla="*/ 113119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51147 w 1261940"/>
              <a:gd name="connsiteY5" fmla="*/ 809707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551147 w 1261940"/>
              <a:gd name="connsiteY4" fmla="*/ 809707 h 1759276"/>
              <a:gd name="connsiteX5" fmla="*/ 457525 w 1261940"/>
              <a:gd name="connsiteY5" fmla="*/ 1099446 h 1759276"/>
              <a:gd name="connsiteX6" fmla="*/ 298043 w 1261940"/>
              <a:gd name="connsiteY6" fmla="*/ 1348154 h 1759276"/>
              <a:gd name="connsiteX7" fmla="*/ 0 w 1261940"/>
              <a:gd name="connsiteY7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838607 w 1261940"/>
              <a:gd name="connsiteY2" fmla="*/ 338667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778282 w 1261940"/>
              <a:gd name="connsiteY2" fmla="*/ 392642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1940" h="1759276">
                <a:moveTo>
                  <a:pt x="1261940" y="0"/>
                </a:moveTo>
                <a:cubicBezTo>
                  <a:pt x="1004284" y="197032"/>
                  <a:pt x="1173217" y="58304"/>
                  <a:pt x="1092607" y="123744"/>
                </a:cubicBezTo>
                <a:cubicBezTo>
                  <a:pt x="1011997" y="189184"/>
                  <a:pt x="868525" y="278315"/>
                  <a:pt x="778282" y="392642"/>
                </a:cubicBezTo>
                <a:cubicBezTo>
                  <a:pt x="688039" y="506969"/>
                  <a:pt x="614661" y="682911"/>
                  <a:pt x="551147" y="809707"/>
                </a:cubicBezTo>
                <a:cubicBezTo>
                  <a:pt x="487633" y="936504"/>
                  <a:pt x="499709" y="1009705"/>
                  <a:pt x="457525" y="1099446"/>
                </a:cubicBezTo>
                <a:cubicBezTo>
                  <a:pt x="415341" y="1189187"/>
                  <a:pt x="374297" y="1238182"/>
                  <a:pt x="298043" y="1348154"/>
                </a:cubicBezTo>
                <a:cubicBezTo>
                  <a:pt x="221789" y="1458126"/>
                  <a:pt x="46719" y="1703213"/>
                  <a:pt x="0" y="1759276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48225" y="2567843"/>
            <a:ext cx="1379415" cy="1886276"/>
          </a:xfrm>
          <a:custGeom>
            <a:avLst/>
            <a:gdLst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950872 w 1172308"/>
              <a:gd name="connsiteY2" fmla="*/ 162821 h 1634725"/>
              <a:gd name="connsiteX3" fmla="*/ 892257 w 1172308"/>
              <a:gd name="connsiteY3" fmla="*/ 201898 h 1634725"/>
              <a:gd name="connsiteX4" fmla="*/ 748975 w 1172308"/>
              <a:gd name="connsiteY4" fmla="*/ 338667 h 1634725"/>
              <a:gd name="connsiteX5" fmla="*/ 612205 w 1172308"/>
              <a:gd name="connsiteY5" fmla="*/ 579641 h 1634725"/>
              <a:gd name="connsiteX6" fmla="*/ 592667 w 1172308"/>
              <a:gd name="connsiteY6" fmla="*/ 690359 h 1634725"/>
              <a:gd name="connsiteX7" fmla="*/ 573129 w 1172308"/>
              <a:gd name="connsiteY7" fmla="*/ 768513 h 1634725"/>
              <a:gd name="connsiteX8" fmla="*/ 566616 w 1172308"/>
              <a:gd name="connsiteY8" fmla="*/ 827129 h 1634725"/>
              <a:gd name="connsiteX9" fmla="*/ 553590 w 1172308"/>
              <a:gd name="connsiteY9" fmla="*/ 892257 h 1634725"/>
              <a:gd name="connsiteX10" fmla="*/ 560103 w 1172308"/>
              <a:gd name="connsiteY10" fmla="*/ 937846 h 1634725"/>
              <a:gd name="connsiteX11" fmla="*/ 547077 w 1172308"/>
              <a:gd name="connsiteY11" fmla="*/ 957385 h 1634725"/>
              <a:gd name="connsiteX12" fmla="*/ 534052 w 1172308"/>
              <a:gd name="connsiteY12" fmla="*/ 1022513 h 1634725"/>
              <a:gd name="connsiteX13" fmla="*/ 521026 w 1172308"/>
              <a:gd name="connsiteY13" fmla="*/ 1048564 h 1634725"/>
              <a:gd name="connsiteX14" fmla="*/ 501488 w 1172308"/>
              <a:gd name="connsiteY14" fmla="*/ 1087641 h 1634725"/>
              <a:gd name="connsiteX15" fmla="*/ 475436 w 1172308"/>
              <a:gd name="connsiteY15" fmla="*/ 1107180 h 1634725"/>
              <a:gd name="connsiteX16" fmla="*/ 429846 w 1172308"/>
              <a:gd name="connsiteY16" fmla="*/ 1133231 h 1634725"/>
              <a:gd name="connsiteX17" fmla="*/ 397282 w 1172308"/>
              <a:gd name="connsiteY17" fmla="*/ 1159282 h 1634725"/>
              <a:gd name="connsiteX18" fmla="*/ 364718 w 1172308"/>
              <a:gd name="connsiteY18" fmla="*/ 1178821 h 1634725"/>
              <a:gd name="connsiteX19" fmla="*/ 345180 w 1172308"/>
              <a:gd name="connsiteY19" fmla="*/ 1198359 h 1634725"/>
              <a:gd name="connsiteX20" fmla="*/ 306103 w 1172308"/>
              <a:gd name="connsiteY20" fmla="*/ 1230923 h 1634725"/>
              <a:gd name="connsiteX21" fmla="*/ 208411 w 1172308"/>
              <a:gd name="connsiteY21" fmla="*/ 1348154 h 1634725"/>
              <a:gd name="connsiteX22" fmla="*/ 97693 w 1172308"/>
              <a:gd name="connsiteY22" fmla="*/ 1537026 h 1634725"/>
              <a:gd name="connsiteX23" fmla="*/ 65129 w 1172308"/>
              <a:gd name="connsiteY23" fmla="*/ 1576103 h 1634725"/>
              <a:gd name="connsiteX24" fmla="*/ 45590 w 1172308"/>
              <a:gd name="connsiteY24" fmla="*/ 1608667 h 1634725"/>
              <a:gd name="connsiteX25" fmla="*/ 0 w 1172308"/>
              <a:gd name="connsiteY2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92667 w 1172308"/>
              <a:gd name="connsiteY5" fmla="*/ 690359 h 1634725"/>
              <a:gd name="connsiteX6" fmla="*/ 573129 w 1172308"/>
              <a:gd name="connsiteY6" fmla="*/ 768513 h 1634725"/>
              <a:gd name="connsiteX7" fmla="*/ 566616 w 1172308"/>
              <a:gd name="connsiteY7" fmla="*/ 827129 h 1634725"/>
              <a:gd name="connsiteX8" fmla="*/ 553590 w 1172308"/>
              <a:gd name="connsiteY8" fmla="*/ 892257 h 1634725"/>
              <a:gd name="connsiteX9" fmla="*/ 560103 w 1172308"/>
              <a:gd name="connsiteY9" fmla="*/ 937846 h 1634725"/>
              <a:gd name="connsiteX10" fmla="*/ 547077 w 1172308"/>
              <a:gd name="connsiteY10" fmla="*/ 957385 h 1634725"/>
              <a:gd name="connsiteX11" fmla="*/ 534052 w 1172308"/>
              <a:gd name="connsiteY11" fmla="*/ 1022513 h 1634725"/>
              <a:gd name="connsiteX12" fmla="*/ 521026 w 1172308"/>
              <a:gd name="connsiteY12" fmla="*/ 1048564 h 1634725"/>
              <a:gd name="connsiteX13" fmla="*/ 501488 w 1172308"/>
              <a:gd name="connsiteY13" fmla="*/ 1087641 h 1634725"/>
              <a:gd name="connsiteX14" fmla="*/ 475436 w 1172308"/>
              <a:gd name="connsiteY14" fmla="*/ 1107180 h 1634725"/>
              <a:gd name="connsiteX15" fmla="*/ 429846 w 1172308"/>
              <a:gd name="connsiteY15" fmla="*/ 1133231 h 1634725"/>
              <a:gd name="connsiteX16" fmla="*/ 397282 w 1172308"/>
              <a:gd name="connsiteY16" fmla="*/ 1159282 h 1634725"/>
              <a:gd name="connsiteX17" fmla="*/ 364718 w 1172308"/>
              <a:gd name="connsiteY17" fmla="*/ 1178821 h 1634725"/>
              <a:gd name="connsiteX18" fmla="*/ 345180 w 1172308"/>
              <a:gd name="connsiteY18" fmla="*/ 1198359 h 1634725"/>
              <a:gd name="connsiteX19" fmla="*/ 306103 w 1172308"/>
              <a:gd name="connsiteY19" fmla="*/ 1230923 h 1634725"/>
              <a:gd name="connsiteX20" fmla="*/ 208411 w 1172308"/>
              <a:gd name="connsiteY20" fmla="*/ 1348154 h 1634725"/>
              <a:gd name="connsiteX21" fmla="*/ 97693 w 1172308"/>
              <a:gd name="connsiteY21" fmla="*/ 1537026 h 1634725"/>
              <a:gd name="connsiteX22" fmla="*/ 65129 w 1172308"/>
              <a:gd name="connsiteY22" fmla="*/ 1576103 h 1634725"/>
              <a:gd name="connsiteX23" fmla="*/ 45590 w 1172308"/>
              <a:gd name="connsiteY23" fmla="*/ 1608667 h 1634725"/>
              <a:gd name="connsiteX24" fmla="*/ 0 w 1172308"/>
              <a:gd name="connsiteY24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66616 w 1172308"/>
              <a:gd name="connsiteY6" fmla="*/ 827129 h 1634725"/>
              <a:gd name="connsiteX7" fmla="*/ 553590 w 1172308"/>
              <a:gd name="connsiteY7" fmla="*/ 892257 h 1634725"/>
              <a:gd name="connsiteX8" fmla="*/ 560103 w 1172308"/>
              <a:gd name="connsiteY8" fmla="*/ 937846 h 1634725"/>
              <a:gd name="connsiteX9" fmla="*/ 547077 w 1172308"/>
              <a:gd name="connsiteY9" fmla="*/ 957385 h 1634725"/>
              <a:gd name="connsiteX10" fmla="*/ 534052 w 1172308"/>
              <a:gd name="connsiteY10" fmla="*/ 1022513 h 1634725"/>
              <a:gd name="connsiteX11" fmla="*/ 521026 w 1172308"/>
              <a:gd name="connsiteY11" fmla="*/ 1048564 h 1634725"/>
              <a:gd name="connsiteX12" fmla="*/ 501488 w 1172308"/>
              <a:gd name="connsiteY12" fmla="*/ 1087641 h 1634725"/>
              <a:gd name="connsiteX13" fmla="*/ 475436 w 1172308"/>
              <a:gd name="connsiteY13" fmla="*/ 1107180 h 1634725"/>
              <a:gd name="connsiteX14" fmla="*/ 429846 w 1172308"/>
              <a:gd name="connsiteY14" fmla="*/ 1133231 h 1634725"/>
              <a:gd name="connsiteX15" fmla="*/ 397282 w 1172308"/>
              <a:gd name="connsiteY15" fmla="*/ 1159282 h 1634725"/>
              <a:gd name="connsiteX16" fmla="*/ 364718 w 1172308"/>
              <a:gd name="connsiteY16" fmla="*/ 1178821 h 1634725"/>
              <a:gd name="connsiteX17" fmla="*/ 345180 w 1172308"/>
              <a:gd name="connsiteY17" fmla="*/ 1198359 h 1634725"/>
              <a:gd name="connsiteX18" fmla="*/ 306103 w 1172308"/>
              <a:gd name="connsiteY18" fmla="*/ 1230923 h 1634725"/>
              <a:gd name="connsiteX19" fmla="*/ 208411 w 1172308"/>
              <a:gd name="connsiteY19" fmla="*/ 1348154 h 1634725"/>
              <a:gd name="connsiteX20" fmla="*/ 97693 w 1172308"/>
              <a:gd name="connsiteY20" fmla="*/ 1537026 h 1634725"/>
              <a:gd name="connsiteX21" fmla="*/ 65129 w 1172308"/>
              <a:gd name="connsiteY21" fmla="*/ 1576103 h 1634725"/>
              <a:gd name="connsiteX22" fmla="*/ 45590 w 1172308"/>
              <a:gd name="connsiteY22" fmla="*/ 1608667 h 1634725"/>
              <a:gd name="connsiteX23" fmla="*/ 0 w 1172308"/>
              <a:gd name="connsiteY23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60103 w 1172308"/>
              <a:gd name="connsiteY7" fmla="*/ 937846 h 1634725"/>
              <a:gd name="connsiteX8" fmla="*/ 547077 w 1172308"/>
              <a:gd name="connsiteY8" fmla="*/ 957385 h 1634725"/>
              <a:gd name="connsiteX9" fmla="*/ 534052 w 1172308"/>
              <a:gd name="connsiteY9" fmla="*/ 1022513 h 1634725"/>
              <a:gd name="connsiteX10" fmla="*/ 521026 w 1172308"/>
              <a:gd name="connsiteY10" fmla="*/ 1048564 h 1634725"/>
              <a:gd name="connsiteX11" fmla="*/ 501488 w 1172308"/>
              <a:gd name="connsiteY11" fmla="*/ 1087641 h 1634725"/>
              <a:gd name="connsiteX12" fmla="*/ 475436 w 1172308"/>
              <a:gd name="connsiteY12" fmla="*/ 1107180 h 1634725"/>
              <a:gd name="connsiteX13" fmla="*/ 429846 w 1172308"/>
              <a:gd name="connsiteY13" fmla="*/ 1133231 h 1634725"/>
              <a:gd name="connsiteX14" fmla="*/ 397282 w 1172308"/>
              <a:gd name="connsiteY14" fmla="*/ 1159282 h 1634725"/>
              <a:gd name="connsiteX15" fmla="*/ 364718 w 1172308"/>
              <a:gd name="connsiteY15" fmla="*/ 1178821 h 1634725"/>
              <a:gd name="connsiteX16" fmla="*/ 345180 w 1172308"/>
              <a:gd name="connsiteY16" fmla="*/ 1198359 h 1634725"/>
              <a:gd name="connsiteX17" fmla="*/ 306103 w 1172308"/>
              <a:gd name="connsiteY17" fmla="*/ 1230923 h 1634725"/>
              <a:gd name="connsiteX18" fmla="*/ 208411 w 1172308"/>
              <a:gd name="connsiteY18" fmla="*/ 1348154 h 1634725"/>
              <a:gd name="connsiteX19" fmla="*/ 97693 w 1172308"/>
              <a:gd name="connsiteY19" fmla="*/ 1537026 h 1634725"/>
              <a:gd name="connsiteX20" fmla="*/ 65129 w 1172308"/>
              <a:gd name="connsiteY20" fmla="*/ 1576103 h 1634725"/>
              <a:gd name="connsiteX21" fmla="*/ 45590 w 1172308"/>
              <a:gd name="connsiteY21" fmla="*/ 1608667 h 1634725"/>
              <a:gd name="connsiteX22" fmla="*/ 0 w 1172308"/>
              <a:gd name="connsiteY22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47077 w 1172308"/>
              <a:gd name="connsiteY7" fmla="*/ 957385 h 1634725"/>
              <a:gd name="connsiteX8" fmla="*/ 534052 w 1172308"/>
              <a:gd name="connsiteY8" fmla="*/ 1022513 h 1634725"/>
              <a:gd name="connsiteX9" fmla="*/ 521026 w 1172308"/>
              <a:gd name="connsiteY9" fmla="*/ 1048564 h 1634725"/>
              <a:gd name="connsiteX10" fmla="*/ 501488 w 1172308"/>
              <a:gd name="connsiteY10" fmla="*/ 1087641 h 1634725"/>
              <a:gd name="connsiteX11" fmla="*/ 475436 w 1172308"/>
              <a:gd name="connsiteY11" fmla="*/ 1107180 h 1634725"/>
              <a:gd name="connsiteX12" fmla="*/ 429846 w 1172308"/>
              <a:gd name="connsiteY12" fmla="*/ 1133231 h 1634725"/>
              <a:gd name="connsiteX13" fmla="*/ 397282 w 1172308"/>
              <a:gd name="connsiteY13" fmla="*/ 1159282 h 1634725"/>
              <a:gd name="connsiteX14" fmla="*/ 364718 w 1172308"/>
              <a:gd name="connsiteY14" fmla="*/ 1178821 h 1634725"/>
              <a:gd name="connsiteX15" fmla="*/ 345180 w 1172308"/>
              <a:gd name="connsiteY15" fmla="*/ 1198359 h 1634725"/>
              <a:gd name="connsiteX16" fmla="*/ 306103 w 1172308"/>
              <a:gd name="connsiteY16" fmla="*/ 1230923 h 1634725"/>
              <a:gd name="connsiteX17" fmla="*/ 208411 w 1172308"/>
              <a:gd name="connsiteY17" fmla="*/ 1348154 h 1634725"/>
              <a:gd name="connsiteX18" fmla="*/ 97693 w 1172308"/>
              <a:gd name="connsiteY18" fmla="*/ 1537026 h 1634725"/>
              <a:gd name="connsiteX19" fmla="*/ 65129 w 1172308"/>
              <a:gd name="connsiteY19" fmla="*/ 1576103 h 1634725"/>
              <a:gd name="connsiteX20" fmla="*/ 45590 w 1172308"/>
              <a:gd name="connsiteY20" fmla="*/ 1608667 h 1634725"/>
              <a:gd name="connsiteX21" fmla="*/ 0 w 1172308"/>
              <a:gd name="connsiteY21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73129 w 1172308"/>
              <a:gd name="connsiteY5" fmla="*/ 768513 h 1634725"/>
              <a:gd name="connsiteX6" fmla="*/ 553590 w 1172308"/>
              <a:gd name="connsiteY6" fmla="*/ 892257 h 1634725"/>
              <a:gd name="connsiteX7" fmla="*/ 534052 w 1172308"/>
              <a:gd name="connsiteY7" fmla="*/ 1022513 h 1634725"/>
              <a:gd name="connsiteX8" fmla="*/ 521026 w 1172308"/>
              <a:gd name="connsiteY8" fmla="*/ 1048564 h 1634725"/>
              <a:gd name="connsiteX9" fmla="*/ 501488 w 1172308"/>
              <a:gd name="connsiteY9" fmla="*/ 1087641 h 1634725"/>
              <a:gd name="connsiteX10" fmla="*/ 475436 w 1172308"/>
              <a:gd name="connsiteY10" fmla="*/ 1107180 h 1634725"/>
              <a:gd name="connsiteX11" fmla="*/ 429846 w 1172308"/>
              <a:gd name="connsiteY11" fmla="*/ 1133231 h 1634725"/>
              <a:gd name="connsiteX12" fmla="*/ 397282 w 1172308"/>
              <a:gd name="connsiteY12" fmla="*/ 1159282 h 1634725"/>
              <a:gd name="connsiteX13" fmla="*/ 364718 w 1172308"/>
              <a:gd name="connsiteY13" fmla="*/ 1178821 h 1634725"/>
              <a:gd name="connsiteX14" fmla="*/ 345180 w 1172308"/>
              <a:gd name="connsiteY14" fmla="*/ 1198359 h 1634725"/>
              <a:gd name="connsiteX15" fmla="*/ 306103 w 1172308"/>
              <a:gd name="connsiteY15" fmla="*/ 1230923 h 1634725"/>
              <a:gd name="connsiteX16" fmla="*/ 208411 w 1172308"/>
              <a:gd name="connsiteY16" fmla="*/ 1348154 h 1634725"/>
              <a:gd name="connsiteX17" fmla="*/ 97693 w 1172308"/>
              <a:gd name="connsiteY17" fmla="*/ 1537026 h 1634725"/>
              <a:gd name="connsiteX18" fmla="*/ 65129 w 1172308"/>
              <a:gd name="connsiteY18" fmla="*/ 1576103 h 1634725"/>
              <a:gd name="connsiteX19" fmla="*/ 45590 w 1172308"/>
              <a:gd name="connsiteY19" fmla="*/ 1608667 h 1634725"/>
              <a:gd name="connsiteX20" fmla="*/ 0 w 1172308"/>
              <a:gd name="connsiteY20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21026 w 1172308"/>
              <a:gd name="connsiteY7" fmla="*/ 1048564 h 1634725"/>
              <a:gd name="connsiteX8" fmla="*/ 501488 w 1172308"/>
              <a:gd name="connsiteY8" fmla="*/ 1087641 h 1634725"/>
              <a:gd name="connsiteX9" fmla="*/ 475436 w 1172308"/>
              <a:gd name="connsiteY9" fmla="*/ 1107180 h 1634725"/>
              <a:gd name="connsiteX10" fmla="*/ 429846 w 1172308"/>
              <a:gd name="connsiteY10" fmla="*/ 1133231 h 1634725"/>
              <a:gd name="connsiteX11" fmla="*/ 397282 w 1172308"/>
              <a:gd name="connsiteY11" fmla="*/ 1159282 h 1634725"/>
              <a:gd name="connsiteX12" fmla="*/ 364718 w 1172308"/>
              <a:gd name="connsiteY12" fmla="*/ 1178821 h 1634725"/>
              <a:gd name="connsiteX13" fmla="*/ 345180 w 1172308"/>
              <a:gd name="connsiteY13" fmla="*/ 1198359 h 1634725"/>
              <a:gd name="connsiteX14" fmla="*/ 306103 w 1172308"/>
              <a:gd name="connsiteY14" fmla="*/ 1230923 h 1634725"/>
              <a:gd name="connsiteX15" fmla="*/ 208411 w 1172308"/>
              <a:gd name="connsiteY15" fmla="*/ 1348154 h 1634725"/>
              <a:gd name="connsiteX16" fmla="*/ 97693 w 1172308"/>
              <a:gd name="connsiteY16" fmla="*/ 1537026 h 1634725"/>
              <a:gd name="connsiteX17" fmla="*/ 65129 w 1172308"/>
              <a:gd name="connsiteY17" fmla="*/ 1576103 h 1634725"/>
              <a:gd name="connsiteX18" fmla="*/ 45590 w 1172308"/>
              <a:gd name="connsiteY18" fmla="*/ 1608667 h 1634725"/>
              <a:gd name="connsiteX19" fmla="*/ 0 w 1172308"/>
              <a:gd name="connsiteY19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75436 w 1172308"/>
              <a:gd name="connsiteY8" fmla="*/ 1107180 h 1634725"/>
              <a:gd name="connsiteX9" fmla="*/ 429846 w 1172308"/>
              <a:gd name="connsiteY9" fmla="*/ 1133231 h 1634725"/>
              <a:gd name="connsiteX10" fmla="*/ 397282 w 1172308"/>
              <a:gd name="connsiteY10" fmla="*/ 1159282 h 1634725"/>
              <a:gd name="connsiteX11" fmla="*/ 364718 w 1172308"/>
              <a:gd name="connsiteY11" fmla="*/ 1178821 h 1634725"/>
              <a:gd name="connsiteX12" fmla="*/ 345180 w 1172308"/>
              <a:gd name="connsiteY12" fmla="*/ 1198359 h 1634725"/>
              <a:gd name="connsiteX13" fmla="*/ 306103 w 1172308"/>
              <a:gd name="connsiteY13" fmla="*/ 1230923 h 1634725"/>
              <a:gd name="connsiteX14" fmla="*/ 208411 w 1172308"/>
              <a:gd name="connsiteY14" fmla="*/ 1348154 h 1634725"/>
              <a:gd name="connsiteX15" fmla="*/ 97693 w 1172308"/>
              <a:gd name="connsiteY15" fmla="*/ 1537026 h 1634725"/>
              <a:gd name="connsiteX16" fmla="*/ 65129 w 1172308"/>
              <a:gd name="connsiteY16" fmla="*/ 1576103 h 1634725"/>
              <a:gd name="connsiteX17" fmla="*/ 45590 w 1172308"/>
              <a:gd name="connsiteY17" fmla="*/ 1608667 h 1634725"/>
              <a:gd name="connsiteX18" fmla="*/ 0 w 1172308"/>
              <a:gd name="connsiteY18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97282 w 1172308"/>
              <a:gd name="connsiteY9" fmla="*/ 1159282 h 1634725"/>
              <a:gd name="connsiteX10" fmla="*/ 364718 w 1172308"/>
              <a:gd name="connsiteY10" fmla="*/ 1178821 h 1634725"/>
              <a:gd name="connsiteX11" fmla="*/ 345180 w 1172308"/>
              <a:gd name="connsiteY11" fmla="*/ 1198359 h 1634725"/>
              <a:gd name="connsiteX12" fmla="*/ 306103 w 1172308"/>
              <a:gd name="connsiteY12" fmla="*/ 1230923 h 1634725"/>
              <a:gd name="connsiteX13" fmla="*/ 208411 w 1172308"/>
              <a:gd name="connsiteY13" fmla="*/ 1348154 h 1634725"/>
              <a:gd name="connsiteX14" fmla="*/ 97693 w 1172308"/>
              <a:gd name="connsiteY14" fmla="*/ 1537026 h 1634725"/>
              <a:gd name="connsiteX15" fmla="*/ 65129 w 1172308"/>
              <a:gd name="connsiteY15" fmla="*/ 1576103 h 1634725"/>
              <a:gd name="connsiteX16" fmla="*/ 45590 w 1172308"/>
              <a:gd name="connsiteY16" fmla="*/ 1608667 h 1634725"/>
              <a:gd name="connsiteX17" fmla="*/ 0 w 1172308"/>
              <a:gd name="connsiteY17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501488 w 1172308"/>
              <a:gd name="connsiteY7" fmla="*/ 1087641 h 1634725"/>
              <a:gd name="connsiteX8" fmla="*/ 429846 w 1172308"/>
              <a:gd name="connsiteY8" fmla="*/ 1133231 h 1634725"/>
              <a:gd name="connsiteX9" fmla="*/ 364718 w 1172308"/>
              <a:gd name="connsiteY9" fmla="*/ 1178821 h 1634725"/>
              <a:gd name="connsiteX10" fmla="*/ 345180 w 1172308"/>
              <a:gd name="connsiteY10" fmla="*/ 1198359 h 1634725"/>
              <a:gd name="connsiteX11" fmla="*/ 306103 w 1172308"/>
              <a:gd name="connsiteY11" fmla="*/ 1230923 h 1634725"/>
              <a:gd name="connsiteX12" fmla="*/ 208411 w 1172308"/>
              <a:gd name="connsiteY12" fmla="*/ 1348154 h 1634725"/>
              <a:gd name="connsiteX13" fmla="*/ 97693 w 1172308"/>
              <a:gd name="connsiteY13" fmla="*/ 1537026 h 1634725"/>
              <a:gd name="connsiteX14" fmla="*/ 65129 w 1172308"/>
              <a:gd name="connsiteY14" fmla="*/ 1576103 h 1634725"/>
              <a:gd name="connsiteX15" fmla="*/ 45590 w 1172308"/>
              <a:gd name="connsiteY15" fmla="*/ 1608667 h 1634725"/>
              <a:gd name="connsiteX16" fmla="*/ 0 w 1172308"/>
              <a:gd name="connsiteY16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34052 w 1172308"/>
              <a:gd name="connsiteY6" fmla="*/ 1022513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45180 w 1172308"/>
              <a:gd name="connsiteY9" fmla="*/ 1198359 h 1634725"/>
              <a:gd name="connsiteX10" fmla="*/ 306103 w 1172308"/>
              <a:gd name="connsiteY10" fmla="*/ 1230923 h 1634725"/>
              <a:gd name="connsiteX11" fmla="*/ 208411 w 1172308"/>
              <a:gd name="connsiteY11" fmla="*/ 1348154 h 1634725"/>
              <a:gd name="connsiteX12" fmla="*/ 97693 w 1172308"/>
              <a:gd name="connsiteY12" fmla="*/ 1537026 h 1634725"/>
              <a:gd name="connsiteX13" fmla="*/ 65129 w 1172308"/>
              <a:gd name="connsiteY13" fmla="*/ 1576103 h 1634725"/>
              <a:gd name="connsiteX14" fmla="*/ 45590 w 1172308"/>
              <a:gd name="connsiteY14" fmla="*/ 1608667 h 1634725"/>
              <a:gd name="connsiteX15" fmla="*/ 0 w 1172308"/>
              <a:gd name="connsiteY15" fmla="*/ 1634718 h 1634725"/>
              <a:gd name="connsiteX0" fmla="*/ 1172308 w 1172308"/>
              <a:gd name="connsiteY0" fmla="*/ 0 h 1634725"/>
              <a:gd name="connsiteX1" fmla="*/ 1002975 w 1172308"/>
              <a:gd name="connsiteY1" fmla="*/ 123744 h 1634725"/>
              <a:gd name="connsiteX2" fmla="*/ 892257 w 1172308"/>
              <a:gd name="connsiteY2" fmla="*/ 201898 h 1634725"/>
              <a:gd name="connsiteX3" fmla="*/ 748975 w 1172308"/>
              <a:gd name="connsiteY3" fmla="*/ 338667 h 1634725"/>
              <a:gd name="connsiteX4" fmla="*/ 612205 w 1172308"/>
              <a:gd name="connsiteY4" fmla="*/ 579641 h 1634725"/>
              <a:gd name="connsiteX5" fmla="*/ 553590 w 1172308"/>
              <a:gd name="connsiteY5" fmla="*/ 892257 h 1634725"/>
              <a:gd name="connsiteX6" fmla="*/ 511827 w 1172308"/>
              <a:gd name="connsiteY6" fmla="*/ 1025688 h 1634725"/>
              <a:gd name="connsiteX7" fmla="*/ 429846 w 1172308"/>
              <a:gd name="connsiteY7" fmla="*/ 1133231 h 1634725"/>
              <a:gd name="connsiteX8" fmla="*/ 364718 w 1172308"/>
              <a:gd name="connsiteY8" fmla="*/ 1178821 h 1634725"/>
              <a:gd name="connsiteX9" fmla="*/ 306103 w 1172308"/>
              <a:gd name="connsiteY9" fmla="*/ 1230923 h 1634725"/>
              <a:gd name="connsiteX10" fmla="*/ 208411 w 1172308"/>
              <a:gd name="connsiteY10" fmla="*/ 1348154 h 1634725"/>
              <a:gd name="connsiteX11" fmla="*/ 97693 w 1172308"/>
              <a:gd name="connsiteY11" fmla="*/ 1537026 h 1634725"/>
              <a:gd name="connsiteX12" fmla="*/ 65129 w 1172308"/>
              <a:gd name="connsiteY12" fmla="*/ 1576103 h 1634725"/>
              <a:gd name="connsiteX13" fmla="*/ 45590 w 1172308"/>
              <a:gd name="connsiteY13" fmla="*/ 1608667 h 1634725"/>
              <a:gd name="connsiteX14" fmla="*/ 0 w 1172308"/>
              <a:gd name="connsiteY14" fmla="*/ 1634718 h 1634725"/>
              <a:gd name="connsiteX0" fmla="*/ 1126718 w 1126718"/>
              <a:gd name="connsiteY0" fmla="*/ 0 h 1608667"/>
              <a:gd name="connsiteX1" fmla="*/ 957385 w 1126718"/>
              <a:gd name="connsiteY1" fmla="*/ 123744 h 1608667"/>
              <a:gd name="connsiteX2" fmla="*/ 846667 w 1126718"/>
              <a:gd name="connsiteY2" fmla="*/ 201898 h 1608667"/>
              <a:gd name="connsiteX3" fmla="*/ 703385 w 1126718"/>
              <a:gd name="connsiteY3" fmla="*/ 338667 h 1608667"/>
              <a:gd name="connsiteX4" fmla="*/ 566615 w 1126718"/>
              <a:gd name="connsiteY4" fmla="*/ 579641 h 1608667"/>
              <a:gd name="connsiteX5" fmla="*/ 508000 w 1126718"/>
              <a:gd name="connsiteY5" fmla="*/ 892257 h 1608667"/>
              <a:gd name="connsiteX6" fmla="*/ 466237 w 1126718"/>
              <a:gd name="connsiteY6" fmla="*/ 1025688 h 1608667"/>
              <a:gd name="connsiteX7" fmla="*/ 384256 w 1126718"/>
              <a:gd name="connsiteY7" fmla="*/ 1133231 h 1608667"/>
              <a:gd name="connsiteX8" fmla="*/ 319128 w 1126718"/>
              <a:gd name="connsiteY8" fmla="*/ 1178821 h 1608667"/>
              <a:gd name="connsiteX9" fmla="*/ 260513 w 1126718"/>
              <a:gd name="connsiteY9" fmla="*/ 1230923 h 1608667"/>
              <a:gd name="connsiteX10" fmla="*/ 162821 w 1126718"/>
              <a:gd name="connsiteY10" fmla="*/ 1348154 h 1608667"/>
              <a:gd name="connsiteX11" fmla="*/ 52103 w 1126718"/>
              <a:gd name="connsiteY11" fmla="*/ 1537026 h 1608667"/>
              <a:gd name="connsiteX12" fmla="*/ 19539 w 1126718"/>
              <a:gd name="connsiteY12" fmla="*/ 1576103 h 1608667"/>
              <a:gd name="connsiteX13" fmla="*/ 0 w 1126718"/>
              <a:gd name="connsiteY13" fmla="*/ 1608667 h 1608667"/>
              <a:gd name="connsiteX0" fmla="*/ 1107179 w 1107179"/>
              <a:gd name="connsiteY0" fmla="*/ 0 h 1576103"/>
              <a:gd name="connsiteX1" fmla="*/ 937846 w 1107179"/>
              <a:gd name="connsiteY1" fmla="*/ 123744 h 1576103"/>
              <a:gd name="connsiteX2" fmla="*/ 827128 w 1107179"/>
              <a:gd name="connsiteY2" fmla="*/ 201898 h 1576103"/>
              <a:gd name="connsiteX3" fmla="*/ 683846 w 1107179"/>
              <a:gd name="connsiteY3" fmla="*/ 338667 h 1576103"/>
              <a:gd name="connsiteX4" fmla="*/ 547076 w 1107179"/>
              <a:gd name="connsiteY4" fmla="*/ 579641 h 1576103"/>
              <a:gd name="connsiteX5" fmla="*/ 488461 w 1107179"/>
              <a:gd name="connsiteY5" fmla="*/ 892257 h 1576103"/>
              <a:gd name="connsiteX6" fmla="*/ 446698 w 1107179"/>
              <a:gd name="connsiteY6" fmla="*/ 1025688 h 1576103"/>
              <a:gd name="connsiteX7" fmla="*/ 364717 w 1107179"/>
              <a:gd name="connsiteY7" fmla="*/ 1133231 h 1576103"/>
              <a:gd name="connsiteX8" fmla="*/ 299589 w 1107179"/>
              <a:gd name="connsiteY8" fmla="*/ 1178821 h 1576103"/>
              <a:gd name="connsiteX9" fmla="*/ 240974 w 1107179"/>
              <a:gd name="connsiteY9" fmla="*/ 1230923 h 1576103"/>
              <a:gd name="connsiteX10" fmla="*/ 143282 w 1107179"/>
              <a:gd name="connsiteY10" fmla="*/ 1348154 h 1576103"/>
              <a:gd name="connsiteX11" fmla="*/ 32564 w 1107179"/>
              <a:gd name="connsiteY11" fmla="*/ 1537026 h 1576103"/>
              <a:gd name="connsiteX12" fmla="*/ 0 w 1107179"/>
              <a:gd name="connsiteY12" fmla="*/ 1576103 h 1576103"/>
              <a:gd name="connsiteX0" fmla="*/ 1074615 w 1074615"/>
              <a:gd name="connsiteY0" fmla="*/ 0 h 1537026"/>
              <a:gd name="connsiteX1" fmla="*/ 905282 w 1074615"/>
              <a:gd name="connsiteY1" fmla="*/ 123744 h 1537026"/>
              <a:gd name="connsiteX2" fmla="*/ 794564 w 1074615"/>
              <a:gd name="connsiteY2" fmla="*/ 201898 h 1537026"/>
              <a:gd name="connsiteX3" fmla="*/ 651282 w 1074615"/>
              <a:gd name="connsiteY3" fmla="*/ 338667 h 1537026"/>
              <a:gd name="connsiteX4" fmla="*/ 514512 w 1074615"/>
              <a:gd name="connsiteY4" fmla="*/ 579641 h 1537026"/>
              <a:gd name="connsiteX5" fmla="*/ 455897 w 1074615"/>
              <a:gd name="connsiteY5" fmla="*/ 892257 h 1537026"/>
              <a:gd name="connsiteX6" fmla="*/ 414134 w 1074615"/>
              <a:gd name="connsiteY6" fmla="*/ 1025688 h 1537026"/>
              <a:gd name="connsiteX7" fmla="*/ 332153 w 1074615"/>
              <a:gd name="connsiteY7" fmla="*/ 1133231 h 1537026"/>
              <a:gd name="connsiteX8" fmla="*/ 267025 w 1074615"/>
              <a:gd name="connsiteY8" fmla="*/ 1178821 h 1537026"/>
              <a:gd name="connsiteX9" fmla="*/ 208410 w 1074615"/>
              <a:gd name="connsiteY9" fmla="*/ 1230923 h 1537026"/>
              <a:gd name="connsiteX10" fmla="*/ 110718 w 1074615"/>
              <a:gd name="connsiteY10" fmla="*/ 1348154 h 1537026"/>
              <a:gd name="connsiteX11" fmla="*/ 0 w 1074615"/>
              <a:gd name="connsiteY11" fmla="*/ 1537026 h 1537026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351203 w 1093665"/>
              <a:gd name="connsiteY7" fmla="*/ 1133231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433184 w 1093665"/>
              <a:gd name="connsiteY6" fmla="*/ 10256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4947 w 1093665"/>
              <a:gd name="connsiteY5" fmla="*/ 8922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380674 w 1093665"/>
              <a:gd name="connsiteY7" fmla="*/ 1029433 h 1552901"/>
              <a:gd name="connsiteX8" fmla="*/ 286075 w 1093665"/>
              <a:gd name="connsiteY8" fmla="*/ 1178821 h 1552901"/>
              <a:gd name="connsiteX9" fmla="*/ 227460 w 1093665"/>
              <a:gd name="connsiteY9" fmla="*/ 1230923 h 1552901"/>
              <a:gd name="connsiteX10" fmla="*/ 129768 w 1093665"/>
              <a:gd name="connsiteY10" fmla="*/ 1348154 h 1552901"/>
              <a:gd name="connsiteX11" fmla="*/ 0 w 1093665"/>
              <a:gd name="connsiteY11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1909 w 1093665"/>
              <a:gd name="connsiteY6" fmla="*/ 10510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093665 w 1093665"/>
              <a:gd name="connsiteY0" fmla="*/ 0 h 1552901"/>
              <a:gd name="connsiteX1" fmla="*/ 924332 w 1093665"/>
              <a:gd name="connsiteY1" fmla="*/ 123744 h 1552901"/>
              <a:gd name="connsiteX2" fmla="*/ 813614 w 1093665"/>
              <a:gd name="connsiteY2" fmla="*/ 201898 h 1552901"/>
              <a:gd name="connsiteX3" fmla="*/ 670332 w 1093665"/>
              <a:gd name="connsiteY3" fmla="*/ 338667 h 1552901"/>
              <a:gd name="connsiteX4" fmla="*/ 533562 w 1093665"/>
              <a:gd name="connsiteY4" fmla="*/ 579641 h 1552901"/>
              <a:gd name="connsiteX5" fmla="*/ 471772 w 1093665"/>
              <a:gd name="connsiteY5" fmla="*/ 790657 h 1552901"/>
              <a:gd name="connsiteX6" fmla="*/ 395084 w 1093665"/>
              <a:gd name="connsiteY6" fmla="*/ 1012988 h 1552901"/>
              <a:gd name="connsiteX7" fmla="*/ 286075 w 1093665"/>
              <a:gd name="connsiteY7" fmla="*/ 1178821 h 1552901"/>
              <a:gd name="connsiteX8" fmla="*/ 227460 w 1093665"/>
              <a:gd name="connsiteY8" fmla="*/ 1230923 h 1552901"/>
              <a:gd name="connsiteX9" fmla="*/ 129768 w 1093665"/>
              <a:gd name="connsiteY9" fmla="*/ 1348154 h 1552901"/>
              <a:gd name="connsiteX10" fmla="*/ 0 w 1093665"/>
              <a:gd name="connsiteY10" fmla="*/ 1552901 h 1552901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384500 w 1192090"/>
              <a:gd name="connsiteY7" fmla="*/ 1178821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93509 w 1192090"/>
              <a:gd name="connsiteY6" fmla="*/ 1012988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87159 w 1192090"/>
              <a:gd name="connsiteY6" fmla="*/ 952663 h 1664026"/>
              <a:gd name="connsiteX7" fmla="*/ 413075 w 1192090"/>
              <a:gd name="connsiteY7" fmla="*/ 1131196 h 1664026"/>
              <a:gd name="connsiteX8" fmla="*/ 325885 w 1192090"/>
              <a:gd name="connsiteY8" fmla="*/ 1230923 h 1664026"/>
              <a:gd name="connsiteX9" fmla="*/ 228193 w 1192090"/>
              <a:gd name="connsiteY9" fmla="*/ 1348154 h 1664026"/>
              <a:gd name="connsiteX10" fmla="*/ 0 w 1192090"/>
              <a:gd name="connsiteY10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70197 w 1192090"/>
              <a:gd name="connsiteY5" fmla="*/ 790657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192090 w 1192090"/>
              <a:gd name="connsiteY0" fmla="*/ 0 h 1664026"/>
              <a:gd name="connsiteX1" fmla="*/ 1022757 w 1192090"/>
              <a:gd name="connsiteY1" fmla="*/ 123744 h 1664026"/>
              <a:gd name="connsiteX2" fmla="*/ 912039 w 1192090"/>
              <a:gd name="connsiteY2" fmla="*/ 201898 h 1664026"/>
              <a:gd name="connsiteX3" fmla="*/ 768757 w 1192090"/>
              <a:gd name="connsiteY3" fmla="*/ 338667 h 1664026"/>
              <a:gd name="connsiteX4" fmla="*/ 631987 w 1192090"/>
              <a:gd name="connsiteY4" fmla="*/ 579641 h 1664026"/>
              <a:gd name="connsiteX5" fmla="*/ 513047 w 1192090"/>
              <a:gd name="connsiteY5" fmla="*/ 825582 h 1664026"/>
              <a:gd name="connsiteX6" fmla="*/ 413075 w 1192090"/>
              <a:gd name="connsiteY6" fmla="*/ 1131196 h 1664026"/>
              <a:gd name="connsiteX7" fmla="*/ 325885 w 1192090"/>
              <a:gd name="connsiteY7" fmla="*/ 1230923 h 1664026"/>
              <a:gd name="connsiteX8" fmla="*/ 228193 w 1192090"/>
              <a:gd name="connsiteY8" fmla="*/ 1348154 h 1664026"/>
              <a:gd name="connsiteX9" fmla="*/ 0 w 1192090"/>
              <a:gd name="connsiteY9" fmla="*/ 1664026 h 166402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82925 w 1261940"/>
              <a:gd name="connsiteY6" fmla="*/ 113119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395735 w 1261940"/>
              <a:gd name="connsiteY7" fmla="*/ 1230923 h 1759276"/>
              <a:gd name="connsiteX8" fmla="*/ 298043 w 1261940"/>
              <a:gd name="connsiteY8" fmla="*/ 1348154 h 1759276"/>
              <a:gd name="connsiteX9" fmla="*/ 0 w 1261940"/>
              <a:gd name="connsiteY9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82897 w 1261940"/>
              <a:gd name="connsiteY5" fmla="*/ 825582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701837 w 1261940"/>
              <a:gd name="connsiteY4" fmla="*/ 579641 h 1759276"/>
              <a:gd name="connsiteX5" fmla="*/ 551147 w 1261940"/>
              <a:gd name="connsiteY5" fmla="*/ 809707 h 1759276"/>
              <a:gd name="connsiteX6" fmla="*/ 457525 w 1261940"/>
              <a:gd name="connsiteY6" fmla="*/ 1099446 h 1759276"/>
              <a:gd name="connsiteX7" fmla="*/ 298043 w 1261940"/>
              <a:gd name="connsiteY7" fmla="*/ 1348154 h 1759276"/>
              <a:gd name="connsiteX8" fmla="*/ 0 w 1261940"/>
              <a:gd name="connsiteY8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981889 w 1261940"/>
              <a:gd name="connsiteY2" fmla="*/ 201898 h 1759276"/>
              <a:gd name="connsiteX3" fmla="*/ 838607 w 1261940"/>
              <a:gd name="connsiteY3" fmla="*/ 338667 h 1759276"/>
              <a:gd name="connsiteX4" fmla="*/ 551147 w 1261940"/>
              <a:gd name="connsiteY4" fmla="*/ 809707 h 1759276"/>
              <a:gd name="connsiteX5" fmla="*/ 457525 w 1261940"/>
              <a:gd name="connsiteY5" fmla="*/ 1099446 h 1759276"/>
              <a:gd name="connsiteX6" fmla="*/ 298043 w 1261940"/>
              <a:gd name="connsiteY6" fmla="*/ 1348154 h 1759276"/>
              <a:gd name="connsiteX7" fmla="*/ 0 w 1261940"/>
              <a:gd name="connsiteY7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838607 w 1261940"/>
              <a:gd name="connsiteY2" fmla="*/ 338667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261940 w 1261940"/>
              <a:gd name="connsiteY0" fmla="*/ 0 h 1759276"/>
              <a:gd name="connsiteX1" fmla="*/ 1092607 w 1261940"/>
              <a:gd name="connsiteY1" fmla="*/ 123744 h 1759276"/>
              <a:gd name="connsiteX2" fmla="*/ 778282 w 1261940"/>
              <a:gd name="connsiteY2" fmla="*/ 392642 h 1759276"/>
              <a:gd name="connsiteX3" fmla="*/ 551147 w 1261940"/>
              <a:gd name="connsiteY3" fmla="*/ 809707 h 1759276"/>
              <a:gd name="connsiteX4" fmla="*/ 457525 w 1261940"/>
              <a:gd name="connsiteY4" fmla="*/ 1099446 h 1759276"/>
              <a:gd name="connsiteX5" fmla="*/ 298043 w 1261940"/>
              <a:gd name="connsiteY5" fmla="*/ 1348154 h 1759276"/>
              <a:gd name="connsiteX6" fmla="*/ 0 w 1261940"/>
              <a:gd name="connsiteY6" fmla="*/ 1759276 h 1759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575000 w 1379415"/>
              <a:gd name="connsiteY4" fmla="*/ 1099446 h 1886276"/>
              <a:gd name="connsiteX5" fmla="*/ 415518 w 1379415"/>
              <a:gd name="connsiteY5" fmla="*/ 1348154 h 1886276"/>
              <a:gd name="connsiteX6" fmla="*/ 0 w 1379415"/>
              <a:gd name="connsiteY6" fmla="*/ 1886276 h 1886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498800 w 1379415"/>
              <a:gd name="connsiteY4" fmla="*/ 1159771 h 1886276"/>
              <a:gd name="connsiteX5" fmla="*/ 415518 w 1379415"/>
              <a:gd name="connsiteY5" fmla="*/ 1348154 h 1886276"/>
              <a:gd name="connsiteX6" fmla="*/ 0 w 1379415"/>
              <a:gd name="connsiteY6" fmla="*/ 1886276 h 1886276"/>
              <a:gd name="connsiteX0" fmla="*/ 1379415 w 1379415"/>
              <a:gd name="connsiteY0" fmla="*/ 0 h 1886276"/>
              <a:gd name="connsiteX1" fmla="*/ 1210082 w 1379415"/>
              <a:gd name="connsiteY1" fmla="*/ 123744 h 1886276"/>
              <a:gd name="connsiteX2" fmla="*/ 895757 w 1379415"/>
              <a:gd name="connsiteY2" fmla="*/ 392642 h 1886276"/>
              <a:gd name="connsiteX3" fmla="*/ 668622 w 1379415"/>
              <a:gd name="connsiteY3" fmla="*/ 809707 h 1886276"/>
              <a:gd name="connsiteX4" fmla="*/ 498800 w 1379415"/>
              <a:gd name="connsiteY4" fmla="*/ 1159771 h 1886276"/>
              <a:gd name="connsiteX5" fmla="*/ 291693 w 1379415"/>
              <a:gd name="connsiteY5" fmla="*/ 1459279 h 1886276"/>
              <a:gd name="connsiteX6" fmla="*/ 0 w 1379415"/>
              <a:gd name="connsiteY6" fmla="*/ 1886276 h 188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9415" h="1886276">
                <a:moveTo>
                  <a:pt x="1379415" y="0"/>
                </a:moveTo>
                <a:cubicBezTo>
                  <a:pt x="1121759" y="197032"/>
                  <a:pt x="1290692" y="58304"/>
                  <a:pt x="1210082" y="123744"/>
                </a:cubicBezTo>
                <a:cubicBezTo>
                  <a:pt x="1129472" y="189184"/>
                  <a:pt x="986000" y="278315"/>
                  <a:pt x="895757" y="392642"/>
                </a:cubicBezTo>
                <a:cubicBezTo>
                  <a:pt x="805514" y="506969"/>
                  <a:pt x="732136" y="682911"/>
                  <a:pt x="668622" y="809707"/>
                </a:cubicBezTo>
                <a:cubicBezTo>
                  <a:pt x="605108" y="936504"/>
                  <a:pt x="561622" y="1051509"/>
                  <a:pt x="498800" y="1159771"/>
                </a:cubicBezTo>
                <a:cubicBezTo>
                  <a:pt x="435979" y="1268033"/>
                  <a:pt x="374826" y="1338195"/>
                  <a:pt x="291693" y="1459279"/>
                </a:cubicBezTo>
                <a:cubicBezTo>
                  <a:pt x="208560" y="1580363"/>
                  <a:pt x="46719" y="1830213"/>
                  <a:pt x="0" y="1886276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/>
          <p:cNvSpPr/>
          <p:nvPr/>
        </p:nvSpPr>
        <p:spPr>
          <a:xfrm>
            <a:off x="1093503" y="4394444"/>
            <a:ext cx="2123179" cy="1712872"/>
          </a:xfrm>
          <a:prstGeom prst="cub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042748" y="1336211"/>
            <a:ext cx="1127377" cy="4716426"/>
          </a:xfrm>
          <a:custGeom>
            <a:avLst/>
            <a:gdLst>
              <a:gd name="connsiteX0" fmla="*/ 713223 w 1136564"/>
              <a:gd name="connsiteY0" fmla="*/ 0 h 3949097"/>
              <a:gd name="connsiteX1" fmla="*/ 78212 w 1136564"/>
              <a:gd name="connsiteY1" fmla="*/ 489503 h 3949097"/>
              <a:gd name="connsiteX2" fmla="*/ 111285 w 1136564"/>
              <a:gd name="connsiteY2" fmla="*/ 1303136 h 3949097"/>
              <a:gd name="connsiteX3" fmla="*/ 991041 w 1136564"/>
              <a:gd name="connsiteY3" fmla="*/ 2500433 h 3949097"/>
              <a:gd name="connsiteX4" fmla="*/ 1136564 w 1136564"/>
              <a:gd name="connsiteY4" fmla="*/ 3949097 h 3949097"/>
              <a:gd name="connsiteX5" fmla="*/ 1136564 w 1136564"/>
              <a:gd name="connsiteY5" fmla="*/ 3949097 h 3949097"/>
              <a:gd name="connsiteX0" fmla="*/ 713223 w 1143275"/>
              <a:gd name="connsiteY0" fmla="*/ 0 h 4716426"/>
              <a:gd name="connsiteX1" fmla="*/ 78212 w 1143275"/>
              <a:gd name="connsiteY1" fmla="*/ 489503 h 4716426"/>
              <a:gd name="connsiteX2" fmla="*/ 111285 w 1143275"/>
              <a:gd name="connsiteY2" fmla="*/ 1303136 h 4716426"/>
              <a:gd name="connsiteX3" fmla="*/ 991041 w 1143275"/>
              <a:gd name="connsiteY3" fmla="*/ 2500433 h 4716426"/>
              <a:gd name="connsiteX4" fmla="*/ 1136564 w 1143275"/>
              <a:gd name="connsiteY4" fmla="*/ 3949097 h 4716426"/>
              <a:gd name="connsiteX5" fmla="*/ 1116720 w 1143275"/>
              <a:gd name="connsiteY5" fmla="*/ 4716426 h 4716426"/>
              <a:gd name="connsiteX0" fmla="*/ 713223 w 1116720"/>
              <a:gd name="connsiteY0" fmla="*/ 0 h 4716426"/>
              <a:gd name="connsiteX1" fmla="*/ 78212 w 1116720"/>
              <a:gd name="connsiteY1" fmla="*/ 489503 h 4716426"/>
              <a:gd name="connsiteX2" fmla="*/ 111285 w 1116720"/>
              <a:gd name="connsiteY2" fmla="*/ 1303136 h 4716426"/>
              <a:gd name="connsiteX3" fmla="*/ 991041 w 1116720"/>
              <a:gd name="connsiteY3" fmla="*/ 2500433 h 4716426"/>
              <a:gd name="connsiteX4" fmla="*/ 1116720 w 1116720"/>
              <a:gd name="connsiteY4" fmla="*/ 4716426 h 4716426"/>
              <a:gd name="connsiteX0" fmla="*/ 713223 w 1127377"/>
              <a:gd name="connsiteY0" fmla="*/ 0 h 4716426"/>
              <a:gd name="connsiteX1" fmla="*/ 78212 w 1127377"/>
              <a:gd name="connsiteY1" fmla="*/ 489503 h 4716426"/>
              <a:gd name="connsiteX2" fmla="*/ 111285 w 1127377"/>
              <a:gd name="connsiteY2" fmla="*/ 1303136 h 4716426"/>
              <a:gd name="connsiteX3" fmla="*/ 991041 w 1127377"/>
              <a:gd name="connsiteY3" fmla="*/ 2500433 h 4716426"/>
              <a:gd name="connsiteX4" fmla="*/ 1116720 w 1127377"/>
              <a:gd name="connsiteY4" fmla="*/ 4716426 h 471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377" h="4716426">
                <a:moveTo>
                  <a:pt x="713223" y="0"/>
                </a:moveTo>
                <a:cubicBezTo>
                  <a:pt x="445879" y="136157"/>
                  <a:pt x="178535" y="272314"/>
                  <a:pt x="78212" y="489503"/>
                </a:cubicBezTo>
                <a:cubicBezTo>
                  <a:pt x="-22111" y="706692"/>
                  <a:pt x="-40853" y="967981"/>
                  <a:pt x="111285" y="1303136"/>
                </a:cubicBezTo>
                <a:cubicBezTo>
                  <a:pt x="263423" y="1638291"/>
                  <a:pt x="823469" y="1931551"/>
                  <a:pt x="991041" y="2500433"/>
                </a:cubicBezTo>
                <a:cubicBezTo>
                  <a:pt x="1158613" y="3069315"/>
                  <a:pt x="1130225" y="3408054"/>
                  <a:pt x="1116720" y="4716426"/>
                </a:cubicBezTo>
              </a:path>
            </a:pathLst>
          </a:custGeom>
          <a:ln w="762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93772" y="602343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220 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2629" y="602343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Gbit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Ethernet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382" y="3216497"/>
            <a:ext cx="235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Up to 256 Channels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51140" y="5291354"/>
            <a:ext cx="1182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Detector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2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MEG II System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/>
          </a:p>
        </p:txBody>
      </p:sp>
      <p:pic>
        <p:nvPicPr>
          <p:cNvPr id="3" name="Picture 2" descr="Screen Shot 2016-09-12 at 12.51.19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692696"/>
            <a:ext cx="8531261" cy="5976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6165304"/>
            <a:ext cx="324036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Scaling up to 16k channels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1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WaveDAQ status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pic>
        <p:nvPicPr>
          <p:cNvPr id="7" name="Picture 6" descr="2015-11-30 12.13.3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754" y="863983"/>
            <a:ext cx="3423842" cy="27499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980728"/>
            <a:ext cx="2376264" cy="540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Successful beam test with stable operation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Noise level of 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at 4 mV 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@ gain 100 x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Multi-crate tests successful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1800" kern="1000" spc="30" dirty="0" smtClean="0">
                <a:latin typeface="+mn-lt"/>
                <a:cs typeface="Franklin Gothic Book"/>
              </a:rPr>
              <a:t>Full 9000 channel system finished by end of 2017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9" name="Picture 8" descr="Screen Shot 2016-10-27 at 13.52.29 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754" y="5056156"/>
            <a:ext cx="3419888" cy="1516134"/>
          </a:xfrm>
          <a:prstGeom prst="rect">
            <a:avLst/>
          </a:prstGeom>
        </p:spPr>
      </p:pic>
      <p:pic>
        <p:nvPicPr>
          <p:cNvPr id="10" name="Picture 9" descr="2017-01-20 10.46.1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271" y="857147"/>
            <a:ext cx="2183435" cy="5715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7904" y="3613888"/>
            <a:ext cx="158417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Beam Test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5382" y="4797152"/>
            <a:ext cx="158417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Trigger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4048" y="4149080"/>
            <a:ext cx="158417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4 Create Test</a:t>
            </a:r>
          </a:p>
        </p:txBody>
      </p:sp>
    </p:spTree>
    <p:extLst>
      <p:ext uri="{BB962C8B-B14F-4D97-AF65-F5344CB8AC3E}">
        <p14:creationId xmlns:p14="http://schemas.microsoft.com/office/powerpoint/2010/main" val="236015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Searches for New Physics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r>
              <a:rPr lang="en-US" dirty="0" smtClean="0"/>
              <a:t>eyond the </a:t>
            </a:r>
            <a:r>
              <a:rPr lang="en-US" dirty="0" smtClean="0">
                <a:solidFill>
                  <a:srgbClr val="000000"/>
                </a:solidFill>
              </a:rPr>
              <a:t>SM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713323"/>
            <a:ext cx="1424018" cy="12687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077200" y="1196752"/>
            <a:ext cx="5159096" cy="2520280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rgbClr val="5FB5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716016" y="2649427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716016" y="1713322"/>
            <a:ext cx="1224136" cy="1224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716016" y="1713323"/>
            <a:ext cx="1224136" cy="12241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436096" y="1929347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4716016" y="1713322"/>
            <a:ext cx="288032" cy="288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0" idx="5"/>
          </p:cNvCxnSpPr>
          <p:nvPr/>
        </p:nvCxnSpPr>
        <p:spPr bwMode="auto">
          <a:xfrm>
            <a:off x="5437921" y="2423932"/>
            <a:ext cx="286207" cy="2975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5192070" y="2178081"/>
            <a:ext cx="288032" cy="28803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5FB5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24128" y="1863617"/>
            <a:ext cx="1656184" cy="62927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 smtClean="0">
                <a:latin typeface="+mn-lt"/>
                <a:cs typeface="Franklin Gothic Book"/>
              </a:rPr>
              <a:t>Real BSM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kern="1000" spc="30" dirty="0" smtClean="0">
                <a:latin typeface="+mn-lt"/>
                <a:cs typeface="Franklin Gothic Book"/>
              </a:rPr>
              <a:t>particles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7200" y="1268760"/>
            <a:ext cx="515909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Energy Frontier </a:t>
            </a:r>
            <a:r>
              <a:rPr lang="mr-IN" sz="1800" kern="1000" spc="30" dirty="0" smtClean="0">
                <a:latin typeface="+mn-lt"/>
                <a:cs typeface="Franklin Gothic Book"/>
              </a:rPr>
              <a:t>–</a:t>
            </a:r>
            <a:r>
              <a:rPr lang="en-US" sz="1800" kern="1000" spc="30" dirty="0" smtClean="0">
                <a:latin typeface="+mn-lt"/>
                <a:cs typeface="Franklin Gothic Book"/>
              </a:rPr>
              <a:t> LHC/ILC</a:t>
            </a:r>
          </a:p>
        </p:txBody>
      </p:sp>
      <p:cxnSp>
        <p:nvCxnSpPr>
          <p:cNvPr id="34" name="Straight Arrow Connector 33"/>
          <p:cNvCxnSpPr>
            <a:endCxn id="10" idx="6"/>
          </p:cNvCxnSpPr>
          <p:nvPr/>
        </p:nvCxnSpPr>
        <p:spPr bwMode="auto">
          <a:xfrm flipH="1">
            <a:off x="5480102" y="2178081"/>
            <a:ext cx="54952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5FB5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2077200" y="3212976"/>
            <a:ext cx="5159096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“Direct” Searches </a:t>
            </a:r>
            <a:r>
              <a:rPr lang="en-US" sz="1800" kern="1000" spc="30" dirty="0" smtClean="0">
                <a:latin typeface="Symbol" charset="2"/>
                <a:cs typeface="Symbol" charset="2"/>
              </a:rPr>
              <a:t>L</a:t>
            </a:r>
            <a:r>
              <a:rPr lang="en-US" sz="1800" kern="1000" spc="30" dirty="0" smtClean="0">
                <a:latin typeface="+mn-lt"/>
                <a:cs typeface="Franklin Gothic Book"/>
              </a:rPr>
              <a:t> ~ 10 TeV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7200" y="3933056"/>
            <a:ext cx="5303112" cy="2592288"/>
            <a:chOff x="2077200" y="3933056"/>
            <a:chExt cx="5303112" cy="2592288"/>
          </a:xfrm>
        </p:grpSpPr>
        <p:sp>
          <p:nvSpPr>
            <p:cNvPr id="37" name="Rounded Rectangle 36"/>
            <p:cNvSpPr/>
            <p:nvPr/>
          </p:nvSpPr>
          <p:spPr bwMode="auto">
            <a:xfrm>
              <a:off x="2077200" y="3933056"/>
              <a:ext cx="5159096" cy="2592288"/>
            </a:xfrm>
            <a:prstGeom prst="roundRect">
              <a:avLst>
                <a:gd name="adj" fmla="val 21620"/>
              </a:avLst>
            </a:prstGeom>
            <a:noFill/>
            <a:ln w="38100" cap="flat" cmpd="sng" algn="ctr">
              <a:solidFill>
                <a:srgbClr val="49D9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V="1">
              <a:off x="4716016" y="5385731"/>
              <a:ext cx="288032" cy="288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V="1">
              <a:off x="4716016" y="5313723"/>
              <a:ext cx="360040" cy="36004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4716016" y="4449627"/>
              <a:ext cx="360040" cy="3600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V="1">
              <a:off x="5580112" y="4593644"/>
              <a:ext cx="216024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4716016" y="4449626"/>
              <a:ext cx="288032" cy="2880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>
              <a:off x="5580112" y="5313723"/>
              <a:ext cx="216024" cy="2517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5724128" y="4599921"/>
              <a:ext cx="1656184" cy="6292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latin typeface="+mn-lt"/>
                  <a:cs typeface="Franklin Gothic Book"/>
                </a:rPr>
                <a:t>Virtual BSM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kern="1000" spc="30" dirty="0" smtClean="0">
                  <a:latin typeface="+mn-lt"/>
                  <a:cs typeface="Franklin Gothic Book"/>
                </a:rPr>
                <a:t>particles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077200" y="4005064"/>
              <a:ext cx="5159096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Intensity Frontier - cLFV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flipH="1">
              <a:off x="5652120" y="4941168"/>
              <a:ext cx="377510" cy="1172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9D947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2512502" y="4449626"/>
              <a:ext cx="1303327" cy="1303327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 bwMode="auto">
            <a:xfrm flipV="1">
              <a:off x="5580112" y="4449626"/>
              <a:ext cx="360040" cy="36004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5076056" y="4809668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58" name="Rectangle 57"/>
            <p:cNvSpPr/>
            <p:nvPr/>
          </p:nvSpPr>
          <p:spPr bwMode="auto">
            <a:xfrm>
              <a:off x="5076056" y="4809668"/>
              <a:ext cx="504056" cy="504055"/>
            </a:xfrm>
            <a:prstGeom prst="rect">
              <a:avLst/>
            </a:prstGeom>
            <a:noFill/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>
              <a:off x="5580112" y="5313724"/>
              <a:ext cx="360040" cy="419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2077200" y="6021288"/>
              <a:ext cx="5159096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n-US" sz="1800" kern="1000" spc="30" dirty="0" smtClean="0">
                  <a:latin typeface="+mn-lt"/>
                  <a:cs typeface="Franklin Gothic Book"/>
                </a:rPr>
                <a:t>“Indirect” Searches </a:t>
              </a:r>
              <a:r>
                <a:rPr lang="en-US" sz="1800" kern="1000" spc="30" dirty="0" smtClean="0">
                  <a:latin typeface="Symbol" charset="2"/>
                  <a:cs typeface="Symbol" charset="2"/>
                </a:rPr>
                <a:t>L</a:t>
              </a:r>
              <a:r>
                <a:rPr lang="en-US" sz="1800" kern="1000" spc="30" dirty="0" smtClean="0">
                  <a:latin typeface="+mn-lt"/>
                  <a:cs typeface="Franklin Gothic Book"/>
                </a:rPr>
                <a:t> &gt; 1000 TeV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4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Waveform display in browser with HTML5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pic>
        <p:nvPicPr>
          <p:cNvPr id="6" name="Picture 5" descr="Screen Shot 2016-09-12 at 11.58.50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0190"/>
            <a:ext cx="9144000" cy="5959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3501008"/>
            <a:ext cx="4824536" cy="504056"/>
          </a:xfrm>
          <a:prstGeom prst="rect">
            <a:avLst/>
          </a:prstGeom>
          <a:solidFill>
            <a:srgbClr val="F0C7DC"/>
          </a:solidFill>
          <a:ln>
            <a:solidFill>
              <a:srgbClr val="D3569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2800" kern="1000" spc="3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Franklin Gothic Book"/>
              </a:rPr>
              <a:t>http://</a:t>
            </a:r>
            <a:r>
              <a:rPr lang="en-US" sz="2800" kern="1000" spc="30" dirty="0" err="1" smtClean="0">
                <a:solidFill>
                  <a:schemeClr val="accent4">
                    <a:lumMod val="75000"/>
                  </a:schemeClr>
                </a:solidFill>
                <a:latin typeface="+mn-lt"/>
                <a:cs typeface="Franklin Gothic Book"/>
              </a:rPr>
              <a:t>midas.psi.ch</a:t>
            </a:r>
            <a:r>
              <a:rPr lang="en-US" sz="2800" kern="1000" spc="30" dirty="0" smtClean="0">
                <a:solidFill>
                  <a:schemeClr val="accent4">
                    <a:lumMod val="75000"/>
                  </a:schemeClr>
                </a:solidFill>
                <a:latin typeface="+mn-lt"/>
                <a:cs typeface="Franklin Gothic Book"/>
              </a:rPr>
              <a:t>/scope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800" kern="1000" spc="30" dirty="0" err="1" smtClean="0">
              <a:solidFill>
                <a:schemeClr val="accent4">
                  <a:lumMod val="75000"/>
                </a:schemeClr>
              </a:solidFill>
              <a:latin typeface="+mn-lt"/>
              <a:cs typeface="Franklin Gothic Boo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Data Visualization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706" y="3643858"/>
            <a:ext cx="1269953" cy="101070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mongoose.h</a:t>
            </a:r>
          </a:p>
          <a:p>
            <a:pPr algn="ctr"/>
            <a:r>
              <a:rPr lang="en-US" sz="1200" dirty="0" smtClean="0"/>
              <a:t>mongoose.c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611706" y="1010705"/>
            <a:ext cx="1269953" cy="9375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1706" y="2682451"/>
            <a:ext cx="1269953" cy="4848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2396" y="2373597"/>
            <a:ext cx="1808520" cy="261343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1146032" y="1948267"/>
            <a:ext cx="203709" cy="678103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2396" y="4987042"/>
            <a:ext cx="213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PC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Controller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FPGA with soft-core</a:t>
            </a:r>
          </a:p>
        </p:txBody>
      </p:sp>
      <p:cxnSp>
        <p:nvCxnSpPr>
          <p:cNvPr id="14" name="Straight Arrow Connector 13"/>
          <p:cNvCxnSpPr>
            <a:stCxn id="8" idx="3"/>
            <a:endCxn id="16" idx="1"/>
          </p:cNvCxnSpPr>
          <p:nvPr/>
        </p:nvCxnSpPr>
        <p:spPr>
          <a:xfrm>
            <a:off x="1881659" y="4149211"/>
            <a:ext cx="4348426" cy="1441832"/>
          </a:xfrm>
          <a:prstGeom prst="straightConnector1">
            <a:avLst/>
          </a:prstGeom>
          <a:ln>
            <a:solidFill>
              <a:srgbClr val="0000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07" y="950861"/>
            <a:ext cx="3361593" cy="2292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6230085" y="5348608"/>
            <a:ext cx="1202939" cy="4848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30085" y="4412128"/>
            <a:ext cx="1202939" cy="4848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JavaScript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230085" y="3483738"/>
            <a:ext cx="1202939" cy="48486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Canvas</a:t>
            </a:r>
            <a:endParaRPr lang="en-US" sz="1400" dirty="0"/>
          </a:p>
        </p:txBody>
      </p:sp>
      <p:sp>
        <p:nvSpPr>
          <p:cNvPr id="19" name="Up-Down Arrow 18"/>
          <p:cNvSpPr/>
          <p:nvPr/>
        </p:nvSpPr>
        <p:spPr>
          <a:xfrm>
            <a:off x="6730643" y="4941168"/>
            <a:ext cx="203709" cy="351736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>
            <a:off x="6732240" y="4005064"/>
            <a:ext cx="203709" cy="351736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25207" y="3243787"/>
            <a:ext cx="904878" cy="72482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7433024" y="3243787"/>
            <a:ext cx="1253777" cy="72482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198970" y="811224"/>
            <a:ext cx="3644163" cy="54980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198970" y="5970766"/>
            <a:ext cx="2087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Browser with HTML5</a:t>
            </a:r>
          </a:p>
        </p:txBody>
      </p:sp>
      <p:sp>
        <p:nvSpPr>
          <p:cNvPr id="25" name="TextBox 24"/>
          <p:cNvSpPr txBox="1"/>
          <p:nvPr/>
        </p:nvSpPr>
        <p:spPr>
          <a:xfrm rot="1080153">
            <a:off x="3091679" y="4357826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Internet</a:t>
            </a:r>
          </a:p>
        </p:txBody>
      </p:sp>
      <p:sp>
        <p:nvSpPr>
          <p:cNvPr id="26" name="Up-Down Arrow 25"/>
          <p:cNvSpPr/>
          <p:nvPr/>
        </p:nvSpPr>
        <p:spPr>
          <a:xfrm>
            <a:off x="1146032" y="3243787"/>
            <a:ext cx="203709" cy="351736"/>
          </a:xfrm>
          <a:prstGeom prst="up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40207" y="3184127"/>
            <a:ext cx="146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Web-Server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35760" y="3427844"/>
            <a:ext cx="684297" cy="21601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7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Smartphone and Tablet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pic>
        <p:nvPicPr>
          <p:cNvPr id="6" name="Picture 5" descr="DSC027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54" y="2967346"/>
            <a:ext cx="5350546" cy="3702014"/>
          </a:xfrm>
          <a:prstGeom prst="rect">
            <a:avLst/>
          </a:prstGeom>
        </p:spPr>
      </p:pic>
      <p:pic>
        <p:nvPicPr>
          <p:cNvPr id="7" name="Picture 6" descr="DSC02730.JPG"/>
          <p:cNvPicPr>
            <a:picLocks noChangeAspect="1"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816"/>
            <a:ext cx="5350546" cy="370462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0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DRS5</a:t>
            </a:r>
            <a:endParaRPr lang="en-US" dirty="0"/>
          </a:p>
        </p:txBody>
      </p:sp>
      <p:sp>
        <p:nvSpPr>
          <p:cNvPr id="701" name="Content Placeholder 700"/>
          <p:cNvSpPr>
            <a:spLocks noGrp="1"/>
          </p:cNvSpPr>
          <p:nvPr>
            <p:ph idx="1"/>
          </p:nvPr>
        </p:nvSpPr>
        <p:spPr>
          <a:xfrm>
            <a:off x="179512" y="814769"/>
            <a:ext cx="7742237" cy="571057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/>
              <a:t>250 nm UMC → 110 nm UMC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Fast sampling stage: 10 GSPS with</a:t>
            </a:r>
            <a:br>
              <a:rPr lang="en-US" sz="1600" dirty="0" smtClean="0"/>
            </a:br>
            <a:r>
              <a:rPr lang="en-US" sz="1600" dirty="0" smtClean="0"/>
              <a:t>analog bandwidth &gt; 1.5 GHz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Secondary sampling stages: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32 x N bins each, total 4096 bins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Self-triggered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Store segments for ~</a:t>
            </a:r>
            <a:r>
              <a:rPr lang="en-US" sz="1600" dirty="0" err="1" smtClean="0"/>
              <a:t>ms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(global trigger)</a:t>
            </a:r>
          </a:p>
          <a:p>
            <a:pPr lvl="1">
              <a:spcAft>
                <a:spcPts val="600"/>
              </a:spcAft>
            </a:pPr>
            <a:r>
              <a:rPr lang="en-US" sz="1600" dirty="0" smtClean="0"/>
              <a:t>Simultaneous sampling and</a:t>
            </a:r>
            <a:br>
              <a:rPr lang="en-US" sz="1600" dirty="0" smtClean="0"/>
            </a:br>
            <a:r>
              <a:rPr lang="en-US" sz="1600" dirty="0" smtClean="0"/>
              <a:t>digitization (quasi dead-time free)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On-chip Wilkinson ADC with</a:t>
            </a:r>
            <a:br>
              <a:rPr lang="en-US" sz="1600" dirty="0" smtClean="0"/>
            </a:br>
            <a:r>
              <a:rPr lang="en-US" sz="1600" dirty="0" smtClean="0"/>
              <a:t>fast serial link output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Successful test of 10 GSPS </a:t>
            </a:r>
            <a:br>
              <a:rPr lang="en-US" sz="1600" dirty="0" smtClean="0"/>
            </a:br>
            <a:r>
              <a:rPr lang="en-US" sz="1600" dirty="0" smtClean="0"/>
              <a:t>sampling stage in 2015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Final chip not before 2019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Ideas partially implemented</a:t>
            </a:r>
            <a:br>
              <a:rPr lang="en-US" sz="1600" dirty="0" smtClean="0"/>
            </a:br>
            <a:r>
              <a:rPr lang="en-US" sz="1600" dirty="0" smtClean="0"/>
              <a:t>in SAMPIC chip </a:t>
            </a:r>
            <a:r>
              <a:rPr lang="mr-IN" sz="1400" b="1" dirty="0" smtClean="0"/>
              <a:t>ar</a:t>
            </a:r>
            <a:r>
              <a:rPr lang="en-US" sz="1400" b="1" dirty="0" smtClean="0"/>
              <a:t>X</a:t>
            </a:r>
            <a:r>
              <a:rPr lang="mr-IN" sz="1400" b="1" dirty="0" smtClean="0"/>
              <a:t>iv</a:t>
            </a:r>
            <a:r>
              <a:rPr lang="en-US" sz="1400" b="1" dirty="0" smtClean="0"/>
              <a:t>:</a:t>
            </a:r>
            <a:r>
              <a:rPr lang="mr-IN" sz="1400" b="1" dirty="0" smtClean="0"/>
              <a:t>1604.02385</a:t>
            </a:r>
            <a:endParaRPr lang="en-US" sz="14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224531" y="1235049"/>
            <a:ext cx="0" cy="14334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122193" y="1098096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22193" y="1302772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122193" y="1507448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122193" y="1712124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122193" y="1916800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5122193" y="2121476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5122193" y="2326152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122193" y="2530827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5224531" y="2941684"/>
            <a:ext cx="0" cy="443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5224531" y="3384898"/>
            <a:ext cx="2046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V="1">
            <a:off x="5429207" y="995759"/>
            <a:ext cx="0" cy="23891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5224531" y="995759"/>
            <a:ext cx="2046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5224531" y="995759"/>
            <a:ext cx="0" cy="10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122193" y="2940179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122193" y="3144855"/>
            <a:ext cx="204676" cy="13695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985241" y="1166573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4985241" y="1371249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4985241" y="1575924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4985241" y="1780600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4985241" y="1986028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4985241" y="2190704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4985241" y="2395380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4985241" y="2600056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flipH="1">
            <a:off x="4985241" y="3009408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4985241" y="3214836"/>
            <a:ext cx="1369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V="1">
            <a:off x="4985241" y="1030373"/>
            <a:ext cx="0" cy="218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4951379" y="961897"/>
            <a:ext cx="68476" cy="68476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>
            <a:off x="5326869" y="1166573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5" name="Freeform 33"/>
          <p:cNvSpPr>
            <a:spLocks/>
          </p:cNvSpPr>
          <p:nvPr/>
        </p:nvSpPr>
        <p:spPr bwMode="auto">
          <a:xfrm>
            <a:off x="5600021" y="1098096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5804697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975511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6146325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6317139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6487953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6658767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6829581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000395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7171209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7342023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7512837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7683651" y="120043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" name="Line 46"/>
          <p:cNvSpPr>
            <a:spLocks noChangeShapeType="1"/>
          </p:cNvSpPr>
          <p:nvPr/>
        </p:nvSpPr>
        <p:spPr bwMode="auto">
          <a:xfrm>
            <a:off x="5702359" y="1166573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 flipV="1">
            <a:off x="5838559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0" name="Line 48"/>
          <p:cNvSpPr>
            <a:spLocks noChangeShapeType="1"/>
          </p:cNvSpPr>
          <p:nvPr/>
        </p:nvSpPr>
        <p:spPr bwMode="auto">
          <a:xfrm flipV="1">
            <a:off x="6009372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V="1">
            <a:off x="6180187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" name="Line 50"/>
          <p:cNvSpPr>
            <a:spLocks noChangeShapeType="1"/>
          </p:cNvSpPr>
          <p:nvPr/>
        </p:nvSpPr>
        <p:spPr bwMode="auto">
          <a:xfrm flipV="1">
            <a:off x="6351000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V="1">
            <a:off x="6521815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6692629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flipV="1">
            <a:off x="6863443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6" name="Line 54"/>
          <p:cNvSpPr>
            <a:spLocks noChangeShapeType="1"/>
          </p:cNvSpPr>
          <p:nvPr/>
        </p:nvSpPr>
        <p:spPr bwMode="auto">
          <a:xfrm flipV="1">
            <a:off x="7034257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flipV="1">
            <a:off x="7205071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7375885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 flipV="1">
            <a:off x="7546699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7717513" y="116657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5702359" y="824945"/>
            <a:ext cx="2013649" cy="13695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de-DE" sz="900">
                <a:latin typeface="Arial" charset="0"/>
              </a:rPr>
              <a:t>shift register</a:t>
            </a:r>
            <a:endParaRPr lang="en-US" sz="900">
              <a:latin typeface="Arial" charset="0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>
            <a:off x="5770082" y="961897"/>
            <a:ext cx="0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5770082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>
            <a:off x="5940897" y="961897"/>
            <a:ext cx="0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6111710" y="961897"/>
            <a:ext cx="0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>
            <a:off x="6282525" y="961897"/>
            <a:ext cx="0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53338" y="961897"/>
            <a:ext cx="0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623400" y="961897"/>
            <a:ext cx="753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 flipH="1">
            <a:off x="6794214" y="961897"/>
            <a:ext cx="752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6965028" y="961897"/>
            <a:ext cx="753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 flipH="1">
            <a:off x="7135842" y="961897"/>
            <a:ext cx="752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7306656" y="961897"/>
            <a:ext cx="753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 flipH="1">
            <a:off x="7476718" y="961897"/>
            <a:ext cx="1505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7647532" y="961897"/>
            <a:ext cx="1505" cy="23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5940897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>
            <a:off x="6111710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6282525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>
            <a:off x="6453338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79" name="Line 77"/>
          <p:cNvSpPr>
            <a:spLocks noChangeShapeType="1"/>
          </p:cNvSpPr>
          <p:nvPr/>
        </p:nvSpPr>
        <p:spPr bwMode="auto">
          <a:xfrm>
            <a:off x="6624153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0" name="Line 78"/>
          <p:cNvSpPr>
            <a:spLocks noChangeShapeType="1"/>
          </p:cNvSpPr>
          <p:nvPr/>
        </p:nvSpPr>
        <p:spPr bwMode="auto">
          <a:xfrm>
            <a:off x="6794966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1" name="Line 79"/>
          <p:cNvSpPr>
            <a:spLocks noChangeShapeType="1"/>
          </p:cNvSpPr>
          <p:nvPr/>
        </p:nvSpPr>
        <p:spPr bwMode="auto">
          <a:xfrm>
            <a:off x="6965781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2" name="Line 80"/>
          <p:cNvSpPr>
            <a:spLocks noChangeShapeType="1"/>
          </p:cNvSpPr>
          <p:nvPr/>
        </p:nvSpPr>
        <p:spPr bwMode="auto">
          <a:xfrm>
            <a:off x="7136595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7307409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>
            <a:off x="7478223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7649037" y="123504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V="1">
            <a:off x="5702359" y="893421"/>
            <a:ext cx="67724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7" name="Line 85"/>
          <p:cNvSpPr>
            <a:spLocks noChangeShapeType="1"/>
          </p:cNvSpPr>
          <p:nvPr/>
        </p:nvSpPr>
        <p:spPr bwMode="auto">
          <a:xfrm>
            <a:off x="5702359" y="859559"/>
            <a:ext cx="67724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8" name="Freeform 86"/>
          <p:cNvSpPr>
            <a:spLocks/>
          </p:cNvSpPr>
          <p:nvPr/>
        </p:nvSpPr>
        <p:spPr bwMode="auto">
          <a:xfrm>
            <a:off x="5429207" y="893421"/>
            <a:ext cx="273152" cy="102338"/>
          </a:xfrm>
          <a:custGeom>
            <a:avLst/>
            <a:gdLst>
              <a:gd name="T0" fmla="*/ 0 w 363"/>
              <a:gd name="T1" fmla="*/ 2147483647 h 136"/>
              <a:gd name="T2" fmla="*/ 0 w 363"/>
              <a:gd name="T3" fmla="*/ 0 h 136"/>
              <a:gd name="T4" fmla="*/ 2147483647 w 363"/>
              <a:gd name="T5" fmla="*/ 0 h 136"/>
              <a:gd name="T6" fmla="*/ 0 60000 65536"/>
              <a:gd name="T7" fmla="*/ 0 60000 65536"/>
              <a:gd name="T8" fmla="*/ 0 60000 65536"/>
              <a:gd name="T9" fmla="*/ 0 w 363"/>
              <a:gd name="T10" fmla="*/ 0 h 136"/>
              <a:gd name="T11" fmla="*/ 363 w 363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136">
                <a:moveTo>
                  <a:pt x="0" y="136"/>
                </a:moveTo>
                <a:lnTo>
                  <a:pt x="0" y="0"/>
                </a:lnTo>
                <a:lnTo>
                  <a:pt x="36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9" name="Oval 87"/>
          <p:cNvSpPr>
            <a:spLocks noChangeArrowheads="1"/>
          </p:cNvSpPr>
          <p:nvPr/>
        </p:nvSpPr>
        <p:spPr bwMode="auto">
          <a:xfrm>
            <a:off x="4969439" y="11462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0" name="Oval 88"/>
          <p:cNvSpPr>
            <a:spLocks noChangeArrowheads="1"/>
          </p:cNvSpPr>
          <p:nvPr/>
        </p:nvSpPr>
        <p:spPr bwMode="auto">
          <a:xfrm>
            <a:off x="4969439" y="1350931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1" name="Oval 89"/>
          <p:cNvSpPr>
            <a:spLocks noChangeArrowheads="1"/>
          </p:cNvSpPr>
          <p:nvPr/>
        </p:nvSpPr>
        <p:spPr bwMode="auto">
          <a:xfrm>
            <a:off x="4969439" y="155560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2" name="Oval 90"/>
          <p:cNvSpPr>
            <a:spLocks noChangeArrowheads="1"/>
          </p:cNvSpPr>
          <p:nvPr/>
        </p:nvSpPr>
        <p:spPr bwMode="auto">
          <a:xfrm>
            <a:off x="4969439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3" name="Oval 91"/>
          <p:cNvSpPr>
            <a:spLocks noChangeArrowheads="1"/>
          </p:cNvSpPr>
          <p:nvPr/>
        </p:nvSpPr>
        <p:spPr bwMode="auto">
          <a:xfrm>
            <a:off x="4969439" y="1964959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4" name="Oval 92"/>
          <p:cNvSpPr>
            <a:spLocks noChangeArrowheads="1"/>
          </p:cNvSpPr>
          <p:nvPr/>
        </p:nvSpPr>
        <p:spPr bwMode="auto">
          <a:xfrm>
            <a:off x="4969439" y="216963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5" name="Oval 93"/>
          <p:cNvSpPr>
            <a:spLocks noChangeArrowheads="1"/>
          </p:cNvSpPr>
          <p:nvPr/>
        </p:nvSpPr>
        <p:spPr bwMode="auto">
          <a:xfrm>
            <a:off x="4969439" y="2374311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6" name="Oval 94"/>
          <p:cNvSpPr>
            <a:spLocks noChangeArrowheads="1"/>
          </p:cNvSpPr>
          <p:nvPr/>
        </p:nvSpPr>
        <p:spPr bwMode="auto">
          <a:xfrm>
            <a:off x="4969439" y="257898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7" name="Oval 95"/>
          <p:cNvSpPr>
            <a:spLocks noChangeArrowheads="1"/>
          </p:cNvSpPr>
          <p:nvPr/>
        </p:nvSpPr>
        <p:spPr bwMode="auto">
          <a:xfrm>
            <a:off x="4969439" y="298833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8" name="Oval 96"/>
          <p:cNvSpPr>
            <a:spLocks noChangeArrowheads="1"/>
          </p:cNvSpPr>
          <p:nvPr/>
        </p:nvSpPr>
        <p:spPr bwMode="auto">
          <a:xfrm>
            <a:off x="5410395" y="977699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99" name="Oval 97"/>
          <p:cNvSpPr>
            <a:spLocks noChangeArrowheads="1"/>
          </p:cNvSpPr>
          <p:nvPr/>
        </p:nvSpPr>
        <p:spPr bwMode="auto">
          <a:xfrm>
            <a:off x="5822756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0" name="Oval 98"/>
          <p:cNvSpPr>
            <a:spLocks noChangeArrowheads="1"/>
          </p:cNvSpPr>
          <p:nvPr/>
        </p:nvSpPr>
        <p:spPr bwMode="auto">
          <a:xfrm>
            <a:off x="5993570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1" name="Oval 99"/>
          <p:cNvSpPr>
            <a:spLocks noChangeArrowheads="1"/>
          </p:cNvSpPr>
          <p:nvPr/>
        </p:nvSpPr>
        <p:spPr bwMode="auto">
          <a:xfrm>
            <a:off x="6164384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2" name="Oval 100"/>
          <p:cNvSpPr>
            <a:spLocks noChangeArrowheads="1"/>
          </p:cNvSpPr>
          <p:nvPr/>
        </p:nvSpPr>
        <p:spPr bwMode="auto">
          <a:xfrm>
            <a:off x="6335199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3" name="Oval 101"/>
          <p:cNvSpPr>
            <a:spLocks noChangeArrowheads="1"/>
          </p:cNvSpPr>
          <p:nvPr/>
        </p:nvSpPr>
        <p:spPr bwMode="auto">
          <a:xfrm>
            <a:off x="6506012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4" name="Oval 102"/>
          <p:cNvSpPr>
            <a:spLocks noChangeArrowheads="1"/>
          </p:cNvSpPr>
          <p:nvPr/>
        </p:nvSpPr>
        <p:spPr bwMode="auto">
          <a:xfrm>
            <a:off x="6676827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5" name="Oval 103"/>
          <p:cNvSpPr>
            <a:spLocks noChangeArrowheads="1"/>
          </p:cNvSpPr>
          <p:nvPr/>
        </p:nvSpPr>
        <p:spPr bwMode="auto">
          <a:xfrm>
            <a:off x="6847640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6" name="Oval 104"/>
          <p:cNvSpPr>
            <a:spLocks noChangeArrowheads="1"/>
          </p:cNvSpPr>
          <p:nvPr/>
        </p:nvSpPr>
        <p:spPr bwMode="auto">
          <a:xfrm>
            <a:off x="7018455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7" name="Oval 105"/>
          <p:cNvSpPr>
            <a:spLocks noChangeArrowheads="1"/>
          </p:cNvSpPr>
          <p:nvPr/>
        </p:nvSpPr>
        <p:spPr bwMode="auto">
          <a:xfrm>
            <a:off x="7189268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8" name="Oval 106"/>
          <p:cNvSpPr>
            <a:spLocks noChangeArrowheads="1"/>
          </p:cNvSpPr>
          <p:nvPr/>
        </p:nvSpPr>
        <p:spPr bwMode="auto">
          <a:xfrm>
            <a:off x="7360083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09" name="Oval 107"/>
          <p:cNvSpPr>
            <a:spLocks noChangeArrowheads="1"/>
          </p:cNvSpPr>
          <p:nvPr/>
        </p:nvSpPr>
        <p:spPr bwMode="auto">
          <a:xfrm>
            <a:off x="7530897" y="114399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0" name="Oval 108"/>
          <p:cNvSpPr>
            <a:spLocks noChangeArrowheads="1"/>
          </p:cNvSpPr>
          <p:nvPr/>
        </p:nvSpPr>
        <p:spPr bwMode="auto">
          <a:xfrm>
            <a:off x="5751270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1" name="Oval 109"/>
          <p:cNvSpPr>
            <a:spLocks noChangeArrowheads="1"/>
          </p:cNvSpPr>
          <p:nvPr/>
        </p:nvSpPr>
        <p:spPr bwMode="auto">
          <a:xfrm>
            <a:off x="5922084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2" name="Oval 110"/>
          <p:cNvSpPr>
            <a:spLocks noChangeArrowheads="1"/>
          </p:cNvSpPr>
          <p:nvPr/>
        </p:nvSpPr>
        <p:spPr bwMode="auto">
          <a:xfrm>
            <a:off x="6092898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3" name="Oval 111"/>
          <p:cNvSpPr>
            <a:spLocks noChangeArrowheads="1"/>
          </p:cNvSpPr>
          <p:nvPr/>
        </p:nvSpPr>
        <p:spPr bwMode="auto">
          <a:xfrm>
            <a:off x="6263712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4" name="Oval 112"/>
          <p:cNvSpPr>
            <a:spLocks noChangeArrowheads="1"/>
          </p:cNvSpPr>
          <p:nvPr/>
        </p:nvSpPr>
        <p:spPr bwMode="auto">
          <a:xfrm>
            <a:off x="6434527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5" name="Oval 113"/>
          <p:cNvSpPr>
            <a:spLocks noChangeArrowheads="1"/>
          </p:cNvSpPr>
          <p:nvPr/>
        </p:nvSpPr>
        <p:spPr bwMode="auto">
          <a:xfrm>
            <a:off x="6605340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6" name="Oval 114"/>
          <p:cNvSpPr>
            <a:spLocks noChangeArrowheads="1"/>
          </p:cNvSpPr>
          <p:nvPr/>
        </p:nvSpPr>
        <p:spPr bwMode="auto">
          <a:xfrm>
            <a:off x="6776155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7" name="Oval 115"/>
          <p:cNvSpPr>
            <a:spLocks noChangeArrowheads="1"/>
          </p:cNvSpPr>
          <p:nvPr/>
        </p:nvSpPr>
        <p:spPr bwMode="auto">
          <a:xfrm>
            <a:off x="6946968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8" name="Oval 116"/>
          <p:cNvSpPr>
            <a:spLocks noChangeArrowheads="1"/>
          </p:cNvSpPr>
          <p:nvPr/>
        </p:nvSpPr>
        <p:spPr bwMode="auto">
          <a:xfrm>
            <a:off x="7117783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19" name="Oval 117"/>
          <p:cNvSpPr>
            <a:spLocks noChangeArrowheads="1"/>
          </p:cNvSpPr>
          <p:nvPr/>
        </p:nvSpPr>
        <p:spPr bwMode="auto">
          <a:xfrm>
            <a:off x="7288596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0" name="Oval 118"/>
          <p:cNvSpPr>
            <a:spLocks noChangeArrowheads="1"/>
          </p:cNvSpPr>
          <p:nvPr/>
        </p:nvSpPr>
        <p:spPr bwMode="auto">
          <a:xfrm>
            <a:off x="7459411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1" name="Oval 119"/>
          <p:cNvSpPr>
            <a:spLocks noChangeArrowheads="1"/>
          </p:cNvSpPr>
          <p:nvPr/>
        </p:nvSpPr>
        <p:spPr bwMode="auto">
          <a:xfrm>
            <a:off x="7630224" y="121473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2" name="Line 120"/>
          <p:cNvSpPr>
            <a:spLocks noChangeShapeType="1"/>
          </p:cNvSpPr>
          <p:nvPr/>
        </p:nvSpPr>
        <p:spPr bwMode="auto">
          <a:xfrm>
            <a:off x="5326869" y="1372001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23" name="Freeform 121"/>
          <p:cNvSpPr>
            <a:spLocks/>
          </p:cNvSpPr>
          <p:nvPr/>
        </p:nvSpPr>
        <p:spPr bwMode="auto">
          <a:xfrm>
            <a:off x="5600021" y="1303525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124" name="Rectangle 122"/>
          <p:cNvSpPr>
            <a:spLocks noChangeArrowheads="1"/>
          </p:cNvSpPr>
          <p:nvPr/>
        </p:nvSpPr>
        <p:spPr bwMode="auto">
          <a:xfrm>
            <a:off x="5804697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>
            <a:off x="5975511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6" name="Rectangle 124"/>
          <p:cNvSpPr>
            <a:spLocks noChangeArrowheads="1"/>
          </p:cNvSpPr>
          <p:nvPr/>
        </p:nvSpPr>
        <p:spPr bwMode="auto">
          <a:xfrm>
            <a:off x="6146325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>
            <a:off x="6317139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8" name="Rectangle 126"/>
          <p:cNvSpPr>
            <a:spLocks noChangeArrowheads="1"/>
          </p:cNvSpPr>
          <p:nvPr/>
        </p:nvSpPr>
        <p:spPr bwMode="auto">
          <a:xfrm>
            <a:off x="6487953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>
            <a:off x="6658767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0" name="Rectangle 128"/>
          <p:cNvSpPr>
            <a:spLocks noChangeArrowheads="1"/>
          </p:cNvSpPr>
          <p:nvPr/>
        </p:nvSpPr>
        <p:spPr bwMode="auto">
          <a:xfrm>
            <a:off x="6829581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7000395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2" name="Rectangle 130"/>
          <p:cNvSpPr>
            <a:spLocks noChangeArrowheads="1"/>
          </p:cNvSpPr>
          <p:nvPr/>
        </p:nvSpPr>
        <p:spPr bwMode="auto">
          <a:xfrm>
            <a:off x="7171209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7342023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4" name="Rectangle 132"/>
          <p:cNvSpPr>
            <a:spLocks noChangeArrowheads="1"/>
          </p:cNvSpPr>
          <p:nvPr/>
        </p:nvSpPr>
        <p:spPr bwMode="auto">
          <a:xfrm>
            <a:off x="7512837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5" name="Rectangle 133"/>
          <p:cNvSpPr>
            <a:spLocks noChangeArrowheads="1"/>
          </p:cNvSpPr>
          <p:nvPr/>
        </p:nvSpPr>
        <p:spPr bwMode="auto">
          <a:xfrm>
            <a:off x="7683651" y="140586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36" name="Line 134"/>
          <p:cNvSpPr>
            <a:spLocks noChangeShapeType="1"/>
          </p:cNvSpPr>
          <p:nvPr/>
        </p:nvSpPr>
        <p:spPr bwMode="auto">
          <a:xfrm>
            <a:off x="5702359" y="1372001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37" name="Line 135"/>
          <p:cNvSpPr>
            <a:spLocks noChangeShapeType="1"/>
          </p:cNvSpPr>
          <p:nvPr/>
        </p:nvSpPr>
        <p:spPr bwMode="auto">
          <a:xfrm flipV="1">
            <a:off x="5838559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38" name="Line 136"/>
          <p:cNvSpPr>
            <a:spLocks noChangeShapeType="1"/>
          </p:cNvSpPr>
          <p:nvPr/>
        </p:nvSpPr>
        <p:spPr bwMode="auto">
          <a:xfrm flipV="1">
            <a:off x="6009372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39" name="Line 137"/>
          <p:cNvSpPr>
            <a:spLocks noChangeShapeType="1"/>
          </p:cNvSpPr>
          <p:nvPr/>
        </p:nvSpPr>
        <p:spPr bwMode="auto">
          <a:xfrm flipV="1">
            <a:off x="6180187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0" name="Line 138"/>
          <p:cNvSpPr>
            <a:spLocks noChangeShapeType="1"/>
          </p:cNvSpPr>
          <p:nvPr/>
        </p:nvSpPr>
        <p:spPr bwMode="auto">
          <a:xfrm flipV="1">
            <a:off x="6351000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1" name="Line 139"/>
          <p:cNvSpPr>
            <a:spLocks noChangeShapeType="1"/>
          </p:cNvSpPr>
          <p:nvPr/>
        </p:nvSpPr>
        <p:spPr bwMode="auto">
          <a:xfrm flipV="1">
            <a:off x="6521815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2" name="Line 140"/>
          <p:cNvSpPr>
            <a:spLocks noChangeShapeType="1"/>
          </p:cNvSpPr>
          <p:nvPr/>
        </p:nvSpPr>
        <p:spPr bwMode="auto">
          <a:xfrm flipV="1">
            <a:off x="6692629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3" name="Line 141"/>
          <p:cNvSpPr>
            <a:spLocks noChangeShapeType="1"/>
          </p:cNvSpPr>
          <p:nvPr/>
        </p:nvSpPr>
        <p:spPr bwMode="auto">
          <a:xfrm flipV="1">
            <a:off x="6863443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4" name="Line 142"/>
          <p:cNvSpPr>
            <a:spLocks noChangeShapeType="1"/>
          </p:cNvSpPr>
          <p:nvPr/>
        </p:nvSpPr>
        <p:spPr bwMode="auto">
          <a:xfrm flipV="1">
            <a:off x="7034257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5" name="Line 143"/>
          <p:cNvSpPr>
            <a:spLocks noChangeShapeType="1"/>
          </p:cNvSpPr>
          <p:nvPr/>
        </p:nvSpPr>
        <p:spPr bwMode="auto">
          <a:xfrm flipV="1">
            <a:off x="7205071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6" name="Line 144"/>
          <p:cNvSpPr>
            <a:spLocks noChangeShapeType="1"/>
          </p:cNvSpPr>
          <p:nvPr/>
        </p:nvSpPr>
        <p:spPr bwMode="auto">
          <a:xfrm flipV="1">
            <a:off x="7375885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7" name="Line 145"/>
          <p:cNvSpPr>
            <a:spLocks noChangeShapeType="1"/>
          </p:cNvSpPr>
          <p:nvPr/>
        </p:nvSpPr>
        <p:spPr bwMode="auto">
          <a:xfrm flipV="1">
            <a:off x="7546699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8" name="Line 146"/>
          <p:cNvSpPr>
            <a:spLocks noChangeShapeType="1"/>
          </p:cNvSpPr>
          <p:nvPr/>
        </p:nvSpPr>
        <p:spPr bwMode="auto">
          <a:xfrm flipV="1">
            <a:off x="7717513" y="137200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49" name="Line 147"/>
          <p:cNvSpPr>
            <a:spLocks noChangeShapeType="1"/>
          </p:cNvSpPr>
          <p:nvPr/>
        </p:nvSpPr>
        <p:spPr bwMode="auto">
          <a:xfrm>
            <a:off x="5770082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0" name="Line 148"/>
          <p:cNvSpPr>
            <a:spLocks noChangeShapeType="1"/>
          </p:cNvSpPr>
          <p:nvPr/>
        </p:nvSpPr>
        <p:spPr bwMode="auto">
          <a:xfrm>
            <a:off x="5940897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1" name="Line 149"/>
          <p:cNvSpPr>
            <a:spLocks noChangeShapeType="1"/>
          </p:cNvSpPr>
          <p:nvPr/>
        </p:nvSpPr>
        <p:spPr bwMode="auto">
          <a:xfrm>
            <a:off x="6111710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2" name="Line 150"/>
          <p:cNvSpPr>
            <a:spLocks noChangeShapeType="1"/>
          </p:cNvSpPr>
          <p:nvPr/>
        </p:nvSpPr>
        <p:spPr bwMode="auto">
          <a:xfrm>
            <a:off x="6282525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3" name="Line 151"/>
          <p:cNvSpPr>
            <a:spLocks noChangeShapeType="1"/>
          </p:cNvSpPr>
          <p:nvPr/>
        </p:nvSpPr>
        <p:spPr bwMode="auto">
          <a:xfrm>
            <a:off x="6453338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4" name="Line 152"/>
          <p:cNvSpPr>
            <a:spLocks noChangeShapeType="1"/>
          </p:cNvSpPr>
          <p:nvPr/>
        </p:nvSpPr>
        <p:spPr bwMode="auto">
          <a:xfrm>
            <a:off x="6624153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5" name="Line 153"/>
          <p:cNvSpPr>
            <a:spLocks noChangeShapeType="1"/>
          </p:cNvSpPr>
          <p:nvPr/>
        </p:nvSpPr>
        <p:spPr bwMode="auto">
          <a:xfrm>
            <a:off x="6794966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6" name="Line 154"/>
          <p:cNvSpPr>
            <a:spLocks noChangeShapeType="1"/>
          </p:cNvSpPr>
          <p:nvPr/>
        </p:nvSpPr>
        <p:spPr bwMode="auto">
          <a:xfrm>
            <a:off x="6965781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7" name="Line 155"/>
          <p:cNvSpPr>
            <a:spLocks noChangeShapeType="1"/>
          </p:cNvSpPr>
          <p:nvPr/>
        </p:nvSpPr>
        <p:spPr bwMode="auto">
          <a:xfrm>
            <a:off x="7136595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8" name="Line 156"/>
          <p:cNvSpPr>
            <a:spLocks noChangeShapeType="1"/>
          </p:cNvSpPr>
          <p:nvPr/>
        </p:nvSpPr>
        <p:spPr bwMode="auto">
          <a:xfrm>
            <a:off x="7307409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59" name="Line 157"/>
          <p:cNvSpPr>
            <a:spLocks noChangeShapeType="1"/>
          </p:cNvSpPr>
          <p:nvPr/>
        </p:nvSpPr>
        <p:spPr bwMode="auto">
          <a:xfrm>
            <a:off x="7478223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60" name="Line 158"/>
          <p:cNvSpPr>
            <a:spLocks noChangeShapeType="1"/>
          </p:cNvSpPr>
          <p:nvPr/>
        </p:nvSpPr>
        <p:spPr bwMode="auto">
          <a:xfrm>
            <a:off x="7649037" y="144047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61" name="Oval 159"/>
          <p:cNvSpPr>
            <a:spLocks noChangeArrowheads="1"/>
          </p:cNvSpPr>
          <p:nvPr/>
        </p:nvSpPr>
        <p:spPr bwMode="auto">
          <a:xfrm>
            <a:off x="5822756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2" name="Oval 160"/>
          <p:cNvSpPr>
            <a:spLocks noChangeArrowheads="1"/>
          </p:cNvSpPr>
          <p:nvPr/>
        </p:nvSpPr>
        <p:spPr bwMode="auto">
          <a:xfrm>
            <a:off x="5993570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3" name="Oval 161"/>
          <p:cNvSpPr>
            <a:spLocks noChangeArrowheads="1"/>
          </p:cNvSpPr>
          <p:nvPr/>
        </p:nvSpPr>
        <p:spPr bwMode="auto">
          <a:xfrm>
            <a:off x="6164384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4" name="Oval 162"/>
          <p:cNvSpPr>
            <a:spLocks noChangeArrowheads="1"/>
          </p:cNvSpPr>
          <p:nvPr/>
        </p:nvSpPr>
        <p:spPr bwMode="auto">
          <a:xfrm>
            <a:off x="6335199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5" name="Oval 163"/>
          <p:cNvSpPr>
            <a:spLocks noChangeArrowheads="1"/>
          </p:cNvSpPr>
          <p:nvPr/>
        </p:nvSpPr>
        <p:spPr bwMode="auto">
          <a:xfrm>
            <a:off x="6506012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6" name="Oval 164"/>
          <p:cNvSpPr>
            <a:spLocks noChangeArrowheads="1"/>
          </p:cNvSpPr>
          <p:nvPr/>
        </p:nvSpPr>
        <p:spPr bwMode="auto">
          <a:xfrm>
            <a:off x="6676827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7" name="Oval 165"/>
          <p:cNvSpPr>
            <a:spLocks noChangeArrowheads="1"/>
          </p:cNvSpPr>
          <p:nvPr/>
        </p:nvSpPr>
        <p:spPr bwMode="auto">
          <a:xfrm>
            <a:off x="6847640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8" name="Oval 166"/>
          <p:cNvSpPr>
            <a:spLocks noChangeArrowheads="1"/>
          </p:cNvSpPr>
          <p:nvPr/>
        </p:nvSpPr>
        <p:spPr bwMode="auto">
          <a:xfrm>
            <a:off x="7018455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69" name="Oval 167"/>
          <p:cNvSpPr>
            <a:spLocks noChangeArrowheads="1"/>
          </p:cNvSpPr>
          <p:nvPr/>
        </p:nvSpPr>
        <p:spPr bwMode="auto">
          <a:xfrm>
            <a:off x="7189268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0" name="Oval 168"/>
          <p:cNvSpPr>
            <a:spLocks noChangeArrowheads="1"/>
          </p:cNvSpPr>
          <p:nvPr/>
        </p:nvSpPr>
        <p:spPr bwMode="auto">
          <a:xfrm>
            <a:off x="7360083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1" name="Oval 169"/>
          <p:cNvSpPr>
            <a:spLocks noChangeArrowheads="1"/>
          </p:cNvSpPr>
          <p:nvPr/>
        </p:nvSpPr>
        <p:spPr bwMode="auto">
          <a:xfrm>
            <a:off x="7530897" y="134942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2" name="Oval 170"/>
          <p:cNvSpPr>
            <a:spLocks noChangeArrowheads="1"/>
          </p:cNvSpPr>
          <p:nvPr/>
        </p:nvSpPr>
        <p:spPr bwMode="auto">
          <a:xfrm>
            <a:off x="5751270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3" name="Oval 171"/>
          <p:cNvSpPr>
            <a:spLocks noChangeArrowheads="1"/>
          </p:cNvSpPr>
          <p:nvPr/>
        </p:nvSpPr>
        <p:spPr bwMode="auto">
          <a:xfrm>
            <a:off x="5922084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4" name="Oval 172"/>
          <p:cNvSpPr>
            <a:spLocks noChangeArrowheads="1"/>
          </p:cNvSpPr>
          <p:nvPr/>
        </p:nvSpPr>
        <p:spPr bwMode="auto">
          <a:xfrm>
            <a:off x="6092898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5" name="Oval 173"/>
          <p:cNvSpPr>
            <a:spLocks noChangeArrowheads="1"/>
          </p:cNvSpPr>
          <p:nvPr/>
        </p:nvSpPr>
        <p:spPr bwMode="auto">
          <a:xfrm>
            <a:off x="6263712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6" name="Oval 174"/>
          <p:cNvSpPr>
            <a:spLocks noChangeArrowheads="1"/>
          </p:cNvSpPr>
          <p:nvPr/>
        </p:nvSpPr>
        <p:spPr bwMode="auto">
          <a:xfrm>
            <a:off x="6434527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7" name="Oval 175"/>
          <p:cNvSpPr>
            <a:spLocks noChangeArrowheads="1"/>
          </p:cNvSpPr>
          <p:nvPr/>
        </p:nvSpPr>
        <p:spPr bwMode="auto">
          <a:xfrm>
            <a:off x="6605340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8" name="Oval 176"/>
          <p:cNvSpPr>
            <a:spLocks noChangeArrowheads="1"/>
          </p:cNvSpPr>
          <p:nvPr/>
        </p:nvSpPr>
        <p:spPr bwMode="auto">
          <a:xfrm>
            <a:off x="6776155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9" name="Oval 177"/>
          <p:cNvSpPr>
            <a:spLocks noChangeArrowheads="1"/>
          </p:cNvSpPr>
          <p:nvPr/>
        </p:nvSpPr>
        <p:spPr bwMode="auto">
          <a:xfrm>
            <a:off x="6946968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0" name="Oval 178"/>
          <p:cNvSpPr>
            <a:spLocks noChangeArrowheads="1"/>
          </p:cNvSpPr>
          <p:nvPr/>
        </p:nvSpPr>
        <p:spPr bwMode="auto">
          <a:xfrm>
            <a:off x="7117783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1" name="Oval 179"/>
          <p:cNvSpPr>
            <a:spLocks noChangeArrowheads="1"/>
          </p:cNvSpPr>
          <p:nvPr/>
        </p:nvSpPr>
        <p:spPr bwMode="auto">
          <a:xfrm>
            <a:off x="7288596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2" name="Oval 180"/>
          <p:cNvSpPr>
            <a:spLocks noChangeArrowheads="1"/>
          </p:cNvSpPr>
          <p:nvPr/>
        </p:nvSpPr>
        <p:spPr bwMode="auto">
          <a:xfrm>
            <a:off x="7459411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3" name="Oval 181"/>
          <p:cNvSpPr>
            <a:spLocks noChangeArrowheads="1"/>
          </p:cNvSpPr>
          <p:nvPr/>
        </p:nvSpPr>
        <p:spPr bwMode="auto">
          <a:xfrm>
            <a:off x="7630224" y="142016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4" name="Line 182"/>
          <p:cNvSpPr>
            <a:spLocks noChangeShapeType="1"/>
          </p:cNvSpPr>
          <p:nvPr/>
        </p:nvSpPr>
        <p:spPr bwMode="auto">
          <a:xfrm>
            <a:off x="5326869" y="1577429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85" name="Freeform 183"/>
          <p:cNvSpPr>
            <a:spLocks/>
          </p:cNvSpPr>
          <p:nvPr/>
        </p:nvSpPr>
        <p:spPr bwMode="auto">
          <a:xfrm>
            <a:off x="5600021" y="1508953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186" name="Rectangle 184"/>
          <p:cNvSpPr>
            <a:spLocks noChangeArrowheads="1"/>
          </p:cNvSpPr>
          <p:nvPr/>
        </p:nvSpPr>
        <p:spPr bwMode="auto">
          <a:xfrm>
            <a:off x="5804697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7" name="Rectangle 185"/>
          <p:cNvSpPr>
            <a:spLocks noChangeArrowheads="1"/>
          </p:cNvSpPr>
          <p:nvPr/>
        </p:nvSpPr>
        <p:spPr bwMode="auto">
          <a:xfrm>
            <a:off x="5975511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8" name="Rectangle 186"/>
          <p:cNvSpPr>
            <a:spLocks noChangeArrowheads="1"/>
          </p:cNvSpPr>
          <p:nvPr/>
        </p:nvSpPr>
        <p:spPr bwMode="auto">
          <a:xfrm>
            <a:off x="6146325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89" name="Rectangle 187"/>
          <p:cNvSpPr>
            <a:spLocks noChangeArrowheads="1"/>
          </p:cNvSpPr>
          <p:nvPr/>
        </p:nvSpPr>
        <p:spPr bwMode="auto">
          <a:xfrm>
            <a:off x="6317139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0" name="Rectangle 188"/>
          <p:cNvSpPr>
            <a:spLocks noChangeArrowheads="1"/>
          </p:cNvSpPr>
          <p:nvPr/>
        </p:nvSpPr>
        <p:spPr bwMode="auto">
          <a:xfrm>
            <a:off x="6487953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1" name="Rectangle 189"/>
          <p:cNvSpPr>
            <a:spLocks noChangeArrowheads="1"/>
          </p:cNvSpPr>
          <p:nvPr/>
        </p:nvSpPr>
        <p:spPr bwMode="auto">
          <a:xfrm>
            <a:off x="6658767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2" name="Rectangle 190"/>
          <p:cNvSpPr>
            <a:spLocks noChangeArrowheads="1"/>
          </p:cNvSpPr>
          <p:nvPr/>
        </p:nvSpPr>
        <p:spPr bwMode="auto">
          <a:xfrm>
            <a:off x="6829581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3" name="Rectangle 191"/>
          <p:cNvSpPr>
            <a:spLocks noChangeArrowheads="1"/>
          </p:cNvSpPr>
          <p:nvPr/>
        </p:nvSpPr>
        <p:spPr bwMode="auto">
          <a:xfrm>
            <a:off x="7000395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4" name="Rectangle 192"/>
          <p:cNvSpPr>
            <a:spLocks noChangeArrowheads="1"/>
          </p:cNvSpPr>
          <p:nvPr/>
        </p:nvSpPr>
        <p:spPr bwMode="auto">
          <a:xfrm>
            <a:off x="7171209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5" name="Rectangle 193"/>
          <p:cNvSpPr>
            <a:spLocks noChangeArrowheads="1"/>
          </p:cNvSpPr>
          <p:nvPr/>
        </p:nvSpPr>
        <p:spPr bwMode="auto">
          <a:xfrm>
            <a:off x="7342023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6" name="Rectangle 194"/>
          <p:cNvSpPr>
            <a:spLocks noChangeArrowheads="1"/>
          </p:cNvSpPr>
          <p:nvPr/>
        </p:nvSpPr>
        <p:spPr bwMode="auto">
          <a:xfrm>
            <a:off x="7512837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7" name="Rectangle 195"/>
          <p:cNvSpPr>
            <a:spLocks noChangeArrowheads="1"/>
          </p:cNvSpPr>
          <p:nvPr/>
        </p:nvSpPr>
        <p:spPr bwMode="auto">
          <a:xfrm>
            <a:off x="7683651" y="1611291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98" name="Line 196"/>
          <p:cNvSpPr>
            <a:spLocks noChangeShapeType="1"/>
          </p:cNvSpPr>
          <p:nvPr/>
        </p:nvSpPr>
        <p:spPr bwMode="auto">
          <a:xfrm>
            <a:off x="5702359" y="1577429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199" name="Line 197"/>
          <p:cNvSpPr>
            <a:spLocks noChangeShapeType="1"/>
          </p:cNvSpPr>
          <p:nvPr/>
        </p:nvSpPr>
        <p:spPr bwMode="auto">
          <a:xfrm flipV="1">
            <a:off x="5838559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0" name="Line 198"/>
          <p:cNvSpPr>
            <a:spLocks noChangeShapeType="1"/>
          </p:cNvSpPr>
          <p:nvPr/>
        </p:nvSpPr>
        <p:spPr bwMode="auto">
          <a:xfrm flipV="1">
            <a:off x="6009372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1" name="Line 199"/>
          <p:cNvSpPr>
            <a:spLocks noChangeShapeType="1"/>
          </p:cNvSpPr>
          <p:nvPr/>
        </p:nvSpPr>
        <p:spPr bwMode="auto">
          <a:xfrm flipV="1">
            <a:off x="6180187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2" name="Line 200"/>
          <p:cNvSpPr>
            <a:spLocks noChangeShapeType="1"/>
          </p:cNvSpPr>
          <p:nvPr/>
        </p:nvSpPr>
        <p:spPr bwMode="auto">
          <a:xfrm flipV="1">
            <a:off x="6351000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3" name="Line 201"/>
          <p:cNvSpPr>
            <a:spLocks noChangeShapeType="1"/>
          </p:cNvSpPr>
          <p:nvPr/>
        </p:nvSpPr>
        <p:spPr bwMode="auto">
          <a:xfrm flipV="1">
            <a:off x="6521815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4" name="Line 202"/>
          <p:cNvSpPr>
            <a:spLocks noChangeShapeType="1"/>
          </p:cNvSpPr>
          <p:nvPr/>
        </p:nvSpPr>
        <p:spPr bwMode="auto">
          <a:xfrm flipV="1">
            <a:off x="6692629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5" name="Line 203"/>
          <p:cNvSpPr>
            <a:spLocks noChangeShapeType="1"/>
          </p:cNvSpPr>
          <p:nvPr/>
        </p:nvSpPr>
        <p:spPr bwMode="auto">
          <a:xfrm flipV="1">
            <a:off x="6863443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6" name="Line 204"/>
          <p:cNvSpPr>
            <a:spLocks noChangeShapeType="1"/>
          </p:cNvSpPr>
          <p:nvPr/>
        </p:nvSpPr>
        <p:spPr bwMode="auto">
          <a:xfrm flipV="1">
            <a:off x="7034257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7" name="Line 205"/>
          <p:cNvSpPr>
            <a:spLocks noChangeShapeType="1"/>
          </p:cNvSpPr>
          <p:nvPr/>
        </p:nvSpPr>
        <p:spPr bwMode="auto">
          <a:xfrm flipV="1">
            <a:off x="7205071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8" name="Line 206"/>
          <p:cNvSpPr>
            <a:spLocks noChangeShapeType="1"/>
          </p:cNvSpPr>
          <p:nvPr/>
        </p:nvSpPr>
        <p:spPr bwMode="auto">
          <a:xfrm flipV="1">
            <a:off x="7375885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09" name="Line 207"/>
          <p:cNvSpPr>
            <a:spLocks noChangeShapeType="1"/>
          </p:cNvSpPr>
          <p:nvPr/>
        </p:nvSpPr>
        <p:spPr bwMode="auto">
          <a:xfrm flipV="1">
            <a:off x="7546699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0" name="Line 208"/>
          <p:cNvSpPr>
            <a:spLocks noChangeShapeType="1"/>
          </p:cNvSpPr>
          <p:nvPr/>
        </p:nvSpPr>
        <p:spPr bwMode="auto">
          <a:xfrm flipV="1">
            <a:off x="7717513" y="1577429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1" name="Line 209"/>
          <p:cNvSpPr>
            <a:spLocks noChangeShapeType="1"/>
          </p:cNvSpPr>
          <p:nvPr/>
        </p:nvSpPr>
        <p:spPr bwMode="auto">
          <a:xfrm>
            <a:off x="5770082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2" name="Line 210"/>
          <p:cNvSpPr>
            <a:spLocks noChangeShapeType="1"/>
          </p:cNvSpPr>
          <p:nvPr/>
        </p:nvSpPr>
        <p:spPr bwMode="auto">
          <a:xfrm>
            <a:off x="5940897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3" name="Line 211"/>
          <p:cNvSpPr>
            <a:spLocks noChangeShapeType="1"/>
          </p:cNvSpPr>
          <p:nvPr/>
        </p:nvSpPr>
        <p:spPr bwMode="auto">
          <a:xfrm>
            <a:off x="6111710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4" name="Line 212"/>
          <p:cNvSpPr>
            <a:spLocks noChangeShapeType="1"/>
          </p:cNvSpPr>
          <p:nvPr/>
        </p:nvSpPr>
        <p:spPr bwMode="auto">
          <a:xfrm>
            <a:off x="6282525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5" name="Line 213"/>
          <p:cNvSpPr>
            <a:spLocks noChangeShapeType="1"/>
          </p:cNvSpPr>
          <p:nvPr/>
        </p:nvSpPr>
        <p:spPr bwMode="auto">
          <a:xfrm>
            <a:off x="6453338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6" name="Line 214"/>
          <p:cNvSpPr>
            <a:spLocks noChangeShapeType="1"/>
          </p:cNvSpPr>
          <p:nvPr/>
        </p:nvSpPr>
        <p:spPr bwMode="auto">
          <a:xfrm>
            <a:off x="6624153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7" name="Line 215"/>
          <p:cNvSpPr>
            <a:spLocks noChangeShapeType="1"/>
          </p:cNvSpPr>
          <p:nvPr/>
        </p:nvSpPr>
        <p:spPr bwMode="auto">
          <a:xfrm>
            <a:off x="6794966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8" name="Line 216"/>
          <p:cNvSpPr>
            <a:spLocks noChangeShapeType="1"/>
          </p:cNvSpPr>
          <p:nvPr/>
        </p:nvSpPr>
        <p:spPr bwMode="auto">
          <a:xfrm>
            <a:off x="6965781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19" name="Line 217"/>
          <p:cNvSpPr>
            <a:spLocks noChangeShapeType="1"/>
          </p:cNvSpPr>
          <p:nvPr/>
        </p:nvSpPr>
        <p:spPr bwMode="auto">
          <a:xfrm>
            <a:off x="7136595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20" name="Line 218"/>
          <p:cNvSpPr>
            <a:spLocks noChangeShapeType="1"/>
          </p:cNvSpPr>
          <p:nvPr/>
        </p:nvSpPr>
        <p:spPr bwMode="auto">
          <a:xfrm>
            <a:off x="7307409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21" name="Line 219"/>
          <p:cNvSpPr>
            <a:spLocks noChangeShapeType="1"/>
          </p:cNvSpPr>
          <p:nvPr/>
        </p:nvSpPr>
        <p:spPr bwMode="auto">
          <a:xfrm>
            <a:off x="7478223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22" name="Line 220"/>
          <p:cNvSpPr>
            <a:spLocks noChangeShapeType="1"/>
          </p:cNvSpPr>
          <p:nvPr/>
        </p:nvSpPr>
        <p:spPr bwMode="auto">
          <a:xfrm>
            <a:off x="7649037" y="1645905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23" name="Oval 221"/>
          <p:cNvSpPr>
            <a:spLocks noChangeArrowheads="1"/>
          </p:cNvSpPr>
          <p:nvPr/>
        </p:nvSpPr>
        <p:spPr bwMode="auto">
          <a:xfrm>
            <a:off x="5822756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4" name="Oval 222"/>
          <p:cNvSpPr>
            <a:spLocks noChangeArrowheads="1"/>
          </p:cNvSpPr>
          <p:nvPr/>
        </p:nvSpPr>
        <p:spPr bwMode="auto">
          <a:xfrm>
            <a:off x="5993570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5" name="Oval 223"/>
          <p:cNvSpPr>
            <a:spLocks noChangeArrowheads="1"/>
          </p:cNvSpPr>
          <p:nvPr/>
        </p:nvSpPr>
        <p:spPr bwMode="auto">
          <a:xfrm>
            <a:off x="6164384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6" name="Oval 224"/>
          <p:cNvSpPr>
            <a:spLocks noChangeArrowheads="1"/>
          </p:cNvSpPr>
          <p:nvPr/>
        </p:nvSpPr>
        <p:spPr bwMode="auto">
          <a:xfrm>
            <a:off x="6335199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7" name="Oval 225"/>
          <p:cNvSpPr>
            <a:spLocks noChangeArrowheads="1"/>
          </p:cNvSpPr>
          <p:nvPr/>
        </p:nvSpPr>
        <p:spPr bwMode="auto">
          <a:xfrm>
            <a:off x="6506012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8" name="Oval 226"/>
          <p:cNvSpPr>
            <a:spLocks noChangeArrowheads="1"/>
          </p:cNvSpPr>
          <p:nvPr/>
        </p:nvSpPr>
        <p:spPr bwMode="auto">
          <a:xfrm>
            <a:off x="6676827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29" name="Oval 227"/>
          <p:cNvSpPr>
            <a:spLocks noChangeArrowheads="1"/>
          </p:cNvSpPr>
          <p:nvPr/>
        </p:nvSpPr>
        <p:spPr bwMode="auto">
          <a:xfrm>
            <a:off x="6847640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0" name="Oval 228"/>
          <p:cNvSpPr>
            <a:spLocks noChangeArrowheads="1"/>
          </p:cNvSpPr>
          <p:nvPr/>
        </p:nvSpPr>
        <p:spPr bwMode="auto">
          <a:xfrm>
            <a:off x="7018455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1" name="Oval 229"/>
          <p:cNvSpPr>
            <a:spLocks noChangeArrowheads="1"/>
          </p:cNvSpPr>
          <p:nvPr/>
        </p:nvSpPr>
        <p:spPr bwMode="auto">
          <a:xfrm>
            <a:off x="7189268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2" name="Oval 230"/>
          <p:cNvSpPr>
            <a:spLocks noChangeArrowheads="1"/>
          </p:cNvSpPr>
          <p:nvPr/>
        </p:nvSpPr>
        <p:spPr bwMode="auto">
          <a:xfrm>
            <a:off x="7360083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3" name="Oval 231"/>
          <p:cNvSpPr>
            <a:spLocks noChangeArrowheads="1"/>
          </p:cNvSpPr>
          <p:nvPr/>
        </p:nvSpPr>
        <p:spPr bwMode="auto">
          <a:xfrm>
            <a:off x="7530897" y="155485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4" name="Oval 232"/>
          <p:cNvSpPr>
            <a:spLocks noChangeArrowheads="1"/>
          </p:cNvSpPr>
          <p:nvPr/>
        </p:nvSpPr>
        <p:spPr bwMode="auto">
          <a:xfrm>
            <a:off x="5751270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5" name="Oval 233"/>
          <p:cNvSpPr>
            <a:spLocks noChangeArrowheads="1"/>
          </p:cNvSpPr>
          <p:nvPr/>
        </p:nvSpPr>
        <p:spPr bwMode="auto">
          <a:xfrm>
            <a:off x="5922084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6" name="Oval 234"/>
          <p:cNvSpPr>
            <a:spLocks noChangeArrowheads="1"/>
          </p:cNvSpPr>
          <p:nvPr/>
        </p:nvSpPr>
        <p:spPr bwMode="auto">
          <a:xfrm>
            <a:off x="6092898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7" name="Oval 235"/>
          <p:cNvSpPr>
            <a:spLocks noChangeArrowheads="1"/>
          </p:cNvSpPr>
          <p:nvPr/>
        </p:nvSpPr>
        <p:spPr bwMode="auto">
          <a:xfrm>
            <a:off x="6263712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8" name="Oval 236"/>
          <p:cNvSpPr>
            <a:spLocks noChangeArrowheads="1"/>
          </p:cNvSpPr>
          <p:nvPr/>
        </p:nvSpPr>
        <p:spPr bwMode="auto">
          <a:xfrm>
            <a:off x="6434527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39" name="Oval 237"/>
          <p:cNvSpPr>
            <a:spLocks noChangeArrowheads="1"/>
          </p:cNvSpPr>
          <p:nvPr/>
        </p:nvSpPr>
        <p:spPr bwMode="auto">
          <a:xfrm>
            <a:off x="6605340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0" name="Oval 238"/>
          <p:cNvSpPr>
            <a:spLocks noChangeArrowheads="1"/>
          </p:cNvSpPr>
          <p:nvPr/>
        </p:nvSpPr>
        <p:spPr bwMode="auto">
          <a:xfrm>
            <a:off x="6776155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1" name="Oval 239"/>
          <p:cNvSpPr>
            <a:spLocks noChangeArrowheads="1"/>
          </p:cNvSpPr>
          <p:nvPr/>
        </p:nvSpPr>
        <p:spPr bwMode="auto">
          <a:xfrm>
            <a:off x="6946968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2" name="Oval 240"/>
          <p:cNvSpPr>
            <a:spLocks noChangeArrowheads="1"/>
          </p:cNvSpPr>
          <p:nvPr/>
        </p:nvSpPr>
        <p:spPr bwMode="auto">
          <a:xfrm>
            <a:off x="7117783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3" name="Oval 241"/>
          <p:cNvSpPr>
            <a:spLocks noChangeArrowheads="1"/>
          </p:cNvSpPr>
          <p:nvPr/>
        </p:nvSpPr>
        <p:spPr bwMode="auto">
          <a:xfrm>
            <a:off x="7288596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4" name="Oval 242"/>
          <p:cNvSpPr>
            <a:spLocks noChangeArrowheads="1"/>
          </p:cNvSpPr>
          <p:nvPr/>
        </p:nvSpPr>
        <p:spPr bwMode="auto">
          <a:xfrm>
            <a:off x="7459411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5" name="Oval 243"/>
          <p:cNvSpPr>
            <a:spLocks noChangeArrowheads="1"/>
          </p:cNvSpPr>
          <p:nvPr/>
        </p:nvSpPr>
        <p:spPr bwMode="auto">
          <a:xfrm>
            <a:off x="7630224" y="162558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6" name="Line 244"/>
          <p:cNvSpPr>
            <a:spLocks noChangeShapeType="1"/>
          </p:cNvSpPr>
          <p:nvPr/>
        </p:nvSpPr>
        <p:spPr bwMode="auto">
          <a:xfrm>
            <a:off x="5326869" y="1782858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>
            <a:off x="5600021" y="1714382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248" name="Rectangle 246"/>
          <p:cNvSpPr>
            <a:spLocks noChangeArrowheads="1"/>
          </p:cNvSpPr>
          <p:nvPr/>
        </p:nvSpPr>
        <p:spPr bwMode="auto">
          <a:xfrm>
            <a:off x="5804697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49" name="Rectangle 247"/>
          <p:cNvSpPr>
            <a:spLocks noChangeArrowheads="1"/>
          </p:cNvSpPr>
          <p:nvPr/>
        </p:nvSpPr>
        <p:spPr bwMode="auto">
          <a:xfrm>
            <a:off x="5975511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0" name="Rectangle 248"/>
          <p:cNvSpPr>
            <a:spLocks noChangeArrowheads="1"/>
          </p:cNvSpPr>
          <p:nvPr/>
        </p:nvSpPr>
        <p:spPr bwMode="auto">
          <a:xfrm>
            <a:off x="6146325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1" name="Rectangle 249"/>
          <p:cNvSpPr>
            <a:spLocks noChangeArrowheads="1"/>
          </p:cNvSpPr>
          <p:nvPr/>
        </p:nvSpPr>
        <p:spPr bwMode="auto">
          <a:xfrm>
            <a:off x="6317139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2" name="Rectangle 250"/>
          <p:cNvSpPr>
            <a:spLocks noChangeArrowheads="1"/>
          </p:cNvSpPr>
          <p:nvPr/>
        </p:nvSpPr>
        <p:spPr bwMode="auto">
          <a:xfrm>
            <a:off x="6487953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3" name="Rectangle 251"/>
          <p:cNvSpPr>
            <a:spLocks noChangeArrowheads="1"/>
          </p:cNvSpPr>
          <p:nvPr/>
        </p:nvSpPr>
        <p:spPr bwMode="auto">
          <a:xfrm>
            <a:off x="6658767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4" name="Rectangle 252"/>
          <p:cNvSpPr>
            <a:spLocks noChangeArrowheads="1"/>
          </p:cNvSpPr>
          <p:nvPr/>
        </p:nvSpPr>
        <p:spPr bwMode="auto">
          <a:xfrm>
            <a:off x="6829581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5" name="Rectangle 253"/>
          <p:cNvSpPr>
            <a:spLocks noChangeArrowheads="1"/>
          </p:cNvSpPr>
          <p:nvPr/>
        </p:nvSpPr>
        <p:spPr bwMode="auto">
          <a:xfrm>
            <a:off x="7000395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6" name="Rectangle 254"/>
          <p:cNvSpPr>
            <a:spLocks noChangeArrowheads="1"/>
          </p:cNvSpPr>
          <p:nvPr/>
        </p:nvSpPr>
        <p:spPr bwMode="auto">
          <a:xfrm>
            <a:off x="7171209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7" name="Rectangle 255"/>
          <p:cNvSpPr>
            <a:spLocks noChangeArrowheads="1"/>
          </p:cNvSpPr>
          <p:nvPr/>
        </p:nvSpPr>
        <p:spPr bwMode="auto">
          <a:xfrm>
            <a:off x="7342023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8" name="Rectangle 256"/>
          <p:cNvSpPr>
            <a:spLocks noChangeArrowheads="1"/>
          </p:cNvSpPr>
          <p:nvPr/>
        </p:nvSpPr>
        <p:spPr bwMode="auto">
          <a:xfrm>
            <a:off x="7512837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59" name="Rectangle 257"/>
          <p:cNvSpPr>
            <a:spLocks noChangeArrowheads="1"/>
          </p:cNvSpPr>
          <p:nvPr/>
        </p:nvSpPr>
        <p:spPr bwMode="auto">
          <a:xfrm>
            <a:off x="7683651" y="181672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60" name="Line 258"/>
          <p:cNvSpPr>
            <a:spLocks noChangeShapeType="1"/>
          </p:cNvSpPr>
          <p:nvPr/>
        </p:nvSpPr>
        <p:spPr bwMode="auto">
          <a:xfrm>
            <a:off x="5702359" y="1782858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1" name="Line 259"/>
          <p:cNvSpPr>
            <a:spLocks noChangeShapeType="1"/>
          </p:cNvSpPr>
          <p:nvPr/>
        </p:nvSpPr>
        <p:spPr bwMode="auto">
          <a:xfrm flipV="1">
            <a:off x="5838559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2" name="Line 260"/>
          <p:cNvSpPr>
            <a:spLocks noChangeShapeType="1"/>
          </p:cNvSpPr>
          <p:nvPr/>
        </p:nvSpPr>
        <p:spPr bwMode="auto">
          <a:xfrm flipV="1">
            <a:off x="6009372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3" name="Line 261"/>
          <p:cNvSpPr>
            <a:spLocks noChangeShapeType="1"/>
          </p:cNvSpPr>
          <p:nvPr/>
        </p:nvSpPr>
        <p:spPr bwMode="auto">
          <a:xfrm flipV="1">
            <a:off x="6180187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4" name="Line 262"/>
          <p:cNvSpPr>
            <a:spLocks noChangeShapeType="1"/>
          </p:cNvSpPr>
          <p:nvPr/>
        </p:nvSpPr>
        <p:spPr bwMode="auto">
          <a:xfrm flipV="1">
            <a:off x="6351000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5" name="Line 263"/>
          <p:cNvSpPr>
            <a:spLocks noChangeShapeType="1"/>
          </p:cNvSpPr>
          <p:nvPr/>
        </p:nvSpPr>
        <p:spPr bwMode="auto">
          <a:xfrm flipV="1">
            <a:off x="6521815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6" name="Line 264"/>
          <p:cNvSpPr>
            <a:spLocks noChangeShapeType="1"/>
          </p:cNvSpPr>
          <p:nvPr/>
        </p:nvSpPr>
        <p:spPr bwMode="auto">
          <a:xfrm flipV="1">
            <a:off x="6692629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7" name="Line 265"/>
          <p:cNvSpPr>
            <a:spLocks noChangeShapeType="1"/>
          </p:cNvSpPr>
          <p:nvPr/>
        </p:nvSpPr>
        <p:spPr bwMode="auto">
          <a:xfrm flipV="1">
            <a:off x="6863443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8" name="Line 266"/>
          <p:cNvSpPr>
            <a:spLocks noChangeShapeType="1"/>
          </p:cNvSpPr>
          <p:nvPr/>
        </p:nvSpPr>
        <p:spPr bwMode="auto">
          <a:xfrm flipV="1">
            <a:off x="7034257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69" name="Line 267"/>
          <p:cNvSpPr>
            <a:spLocks noChangeShapeType="1"/>
          </p:cNvSpPr>
          <p:nvPr/>
        </p:nvSpPr>
        <p:spPr bwMode="auto">
          <a:xfrm flipV="1">
            <a:off x="7205071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0" name="Line 268"/>
          <p:cNvSpPr>
            <a:spLocks noChangeShapeType="1"/>
          </p:cNvSpPr>
          <p:nvPr/>
        </p:nvSpPr>
        <p:spPr bwMode="auto">
          <a:xfrm flipV="1">
            <a:off x="7375885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1" name="Line 269"/>
          <p:cNvSpPr>
            <a:spLocks noChangeShapeType="1"/>
          </p:cNvSpPr>
          <p:nvPr/>
        </p:nvSpPr>
        <p:spPr bwMode="auto">
          <a:xfrm flipV="1">
            <a:off x="7546699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2" name="Line 270"/>
          <p:cNvSpPr>
            <a:spLocks noChangeShapeType="1"/>
          </p:cNvSpPr>
          <p:nvPr/>
        </p:nvSpPr>
        <p:spPr bwMode="auto">
          <a:xfrm flipV="1">
            <a:off x="7717513" y="178285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3" name="Line 271"/>
          <p:cNvSpPr>
            <a:spLocks noChangeShapeType="1"/>
          </p:cNvSpPr>
          <p:nvPr/>
        </p:nvSpPr>
        <p:spPr bwMode="auto">
          <a:xfrm>
            <a:off x="5770082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4" name="Line 272"/>
          <p:cNvSpPr>
            <a:spLocks noChangeShapeType="1"/>
          </p:cNvSpPr>
          <p:nvPr/>
        </p:nvSpPr>
        <p:spPr bwMode="auto">
          <a:xfrm>
            <a:off x="5940897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5" name="Line 273"/>
          <p:cNvSpPr>
            <a:spLocks noChangeShapeType="1"/>
          </p:cNvSpPr>
          <p:nvPr/>
        </p:nvSpPr>
        <p:spPr bwMode="auto">
          <a:xfrm>
            <a:off x="6111710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6" name="Line 274"/>
          <p:cNvSpPr>
            <a:spLocks noChangeShapeType="1"/>
          </p:cNvSpPr>
          <p:nvPr/>
        </p:nvSpPr>
        <p:spPr bwMode="auto">
          <a:xfrm>
            <a:off x="6282525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7" name="Line 275"/>
          <p:cNvSpPr>
            <a:spLocks noChangeShapeType="1"/>
          </p:cNvSpPr>
          <p:nvPr/>
        </p:nvSpPr>
        <p:spPr bwMode="auto">
          <a:xfrm>
            <a:off x="6453338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8" name="Line 276"/>
          <p:cNvSpPr>
            <a:spLocks noChangeShapeType="1"/>
          </p:cNvSpPr>
          <p:nvPr/>
        </p:nvSpPr>
        <p:spPr bwMode="auto">
          <a:xfrm>
            <a:off x="6624153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79" name="Line 277"/>
          <p:cNvSpPr>
            <a:spLocks noChangeShapeType="1"/>
          </p:cNvSpPr>
          <p:nvPr/>
        </p:nvSpPr>
        <p:spPr bwMode="auto">
          <a:xfrm>
            <a:off x="6794966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0" name="Line 278"/>
          <p:cNvSpPr>
            <a:spLocks noChangeShapeType="1"/>
          </p:cNvSpPr>
          <p:nvPr/>
        </p:nvSpPr>
        <p:spPr bwMode="auto">
          <a:xfrm>
            <a:off x="6965781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1" name="Line 279"/>
          <p:cNvSpPr>
            <a:spLocks noChangeShapeType="1"/>
          </p:cNvSpPr>
          <p:nvPr/>
        </p:nvSpPr>
        <p:spPr bwMode="auto">
          <a:xfrm>
            <a:off x="7136595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2" name="Line 280"/>
          <p:cNvSpPr>
            <a:spLocks noChangeShapeType="1"/>
          </p:cNvSpPr>
          <p:nvPr/>
        </p:nvSpPr>
        <p:spPr bwMode="auto">
          <a:xfrm>
            <a:off x="7307409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3" name="Line 281"/>
          <p:cNvSpPr>
            <a:spLocks noChangeShapeType="1"/>
          </p:cNvSpPr>
          <p:nvPr/>
        </p:nvSpPr>
        <p:spPr bwMode="auto">
          <a:xfrm>
            <a:off x="7478223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4" name="Line 282"/>
          <p:cNvSpPr>
            <a:spLocks noChangeShapeType="1"/>
          </p:cNvSpPr>
          <p:nvPr/>
        </p:nvSpPr>
        <p:spPr bwMode="auto">
          <a:xfrm>
            <a:off x="7649037" y="185133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285" name="Oval 283"/>
          <p:cNvSpPr>
            <a:spLocks noChangeArrowheads="1"/>
          </p:cNvSpPr>
          <p:nvPr/>
        </p:nvSpPr>
        <p:spPr bwMode="auto">
          <a:xfrm>
            <a:off x="5822756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6" name="Oval 284"/>
          <p:cNvSpPr>
            <a:spLocks noChangeArrowheads="1"/>
          </p:cNvSpPr>
          <p:nvPr/>
        </p:nvSpPr>
        <p:spPr bwMode="auto">
          <a:xfrm>
            <a:off x="5993570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7" name="Oval 285"/>
          <p:cNvSpPr>
            <a:spLocks noChangeArrowheads="1"/>
          </p:cNvSpPr>
          <p:nvPr/>
        </p:nvSpPr>
        <p:spPr bwMode="auto">
          <a:xfrm>
            <a:off x="6164384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8" name="Oval 286"/>
          <p:cNvSpPr>
            <a:spLocks noChangeArrowheads="1"/>
          </p:cNvSpPr>
          <p:nvPr/>
        </p:nvSpPr>
        <p:spPr bwMode="auto">
          <a:xfrm>
            <a:off x="6335199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89" name="Oval 287"/>
          <p:cNvSpPr>
            <a:spLocks noChangeArrowheads="1"/>
          </p:cNvSpPr>
          <p:nvPr/>
        </p:nvSpPr>
        <p:spPr bwMode="auto">
          <a:xfrm>
            <a:off x="6506012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0" name="Oval 288"/>
          <p:cNvSpPr>
            <a:spLocks noChangeArrowheads="1"/>
          </p:cNvSpPr>
          <p:nvPr/>
        </p:nvSpPr>
        <p:spPr bwMode="auto">
          <a:xfrm>
            <a:off x="6676827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1" name="Oval 289"/>
          <p:cNvSpPr>
            <a:spLocks noChangeArrowheads="1"/>
          </p:cNvSpPr>
          <p:nvPr/>
        </p:nvSpPr>
        <p:spPr bwMode="auto">
          <a:xfrm>
            <a:off x="6847640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2" name="Oval 290"/>
          <p:cNvSpPr>
            <a:spLocks noChangeArrowheads="1"/>
          </p:cNvSpPr>
          <p:nvPr/>
        </p:nvSpPr>
        <p:spPr bwMode="auto">
          <a:xfrm>
            <a:off x="7018455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3" name="Oval 291"/>
          <p:cNvSpPr>
            <a:spLocks noChangeArrowheads="1"/>
          </p:cNvSpPr>
          <p:nvPr/>
        </p:nvSpPr>
        <p:spPr bwMode="auto">
          <a:xfrm>
            <a:off x="7189268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4" name="Oval 292"/>
          <p:cNvSpPr>
            <a:spLocks noChangeArrowheads="1"/>
          </p:cNvSpPr>
          <p:nvPr/>
        </p:nvSpPr>
        <p:spPr bwMode="auto">
          <a:xfrm>
            <a:off x="7360083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5" name="Oval 293"/>
          <p:cNvSpPr>
            <a:spLocks noChangeArrowheads="1"/>
          </p:cNvSpPr>
          <p:nvPr/>
        </p:nvSpPr>
        <p:spPr bwMode="auto">
          <a:xfrm>
            <a:off x="7530897" y="176028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6" name="Oval 294"/>
          <p:cNvSpPr>
            <a:spLocks noChangeArrowheads="1"/>
          </p:cNvSpPr>
          <p:nvPr/>
        </p:nvSpPr>
        <p:spPr bwMode="auto">
          <a:xfrm>
            <a:off x="5751270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7" name="Oval 295"/>
          <p:cNvSpPr>
            <a:spLocks noChangeArrowheads="1"/>
          </p:cNvSpPr>
          <p:nvPr/>
        </p:nvSpPr>
        <p:spPr bwMode="auto">
          <a:xfrm>
            <a:off x="5922084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8" name="Oval 296"/>
          <p:cNvSpPr>
            <a:spLocks noChangeArrowheads="1"/>
          </p:cNvSpPr>
          <p:nvPr/>
        </p:nvSpPr>
        <p:spPr bwMode="auto">
          <a:xfrm>
            <a:off x="6092898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299" name="Oval 297"/>
          <p:cNvSpPr>
            <a:spLocks noChangeArrowheads="1"/>
          </p:cNvSpPr>
          <p:nvPr/>
        </p:nvSpPr>
        <p:spPr bwMode="auto">
          <a:xfrm>
            <a:off x="6263712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0" name="Oval 298"/>
          <p:cNvSpPr>
            <a:spLocks noChangeArrowheads="1"/>
          </p:cNvSpPr>
          <p:nvPr/>
        </p:nvSpPr>
        <p:spPr bwMode="auto">
          <a:xfrm>
            <a:off x="6434527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1" name="Oval 299"/>
          <p:cNvSpPr>
            <a:spLocks noChangeArrowheads="1"/>
          </p:cNvSpPr>
          <p:nvPr/>
        </p:nvSpPr>
        <p:spPr bwMode="auto">
          <a:xfrm>
            <a:off x="6605340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2" name="Oval 300"/>
          <p:cNvSpPr>
            <a:spLocks noChangeArrowheads="1"/>
          </p:cNvSpPr>
          <p:nvPr/>
        </p:nvSpPr>
        <p:spPr bwMode="auto">
          <a:xfrm>
            <a:off x="6776155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3" name="Oval 301"/>
          <p:cNvSpPr>
            <a:spLocks noChangeArrowheads="1"/>
          </p:cNvSpPr>
          <p:nvPr/>
        </p:nvSpPr>
        <p:spPr bwMode="auto">
          <a:xfrm>
            <a:off x="6946968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4" name="Oval 302"/>
          <p:cNvSpPr>
            <a:spLocks noChangeArrowheads="1"/>
          </p:cNvSpPr>
          <p:nvPr/>
        </p:nvSpPr>
        <p:spPr bwMode="auto">
          <a:xfrm>
            <a:off x="7117783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5" name="Oval 303"/>
          <p:cNvSpPr>
            <a:spLocks noChangeArrowheads="1"/>
          </p:cNvSpPr>
          <p:nvPr/>
        </p:nvSpPr>
        <p:spPr bwMode="auto">
          <a:xfrm>
            <a:off x="7288596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6" name="Oval 304"/>
          <p:cNvSpPr>
            <a:spLocks noChangeArrowheads="1"/>
          </p:cNvSpPr>
          <p:nvPr/>
        </p:nvSpPr>
        <p:spPr bwMode="auto">
          <a:xfrm>
            <a:off x="7459411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7" name="Oval 305"/>
          <p:cNvSpPr>
            <a:spLocks noChangeArrowheads="1"/>
          </p:cNvSpPr>
          <p:nvPr/>
        </p:nvSpPr>
        <p:spPr bwMode="auto">
          <a:xfrm>
            <a:off x="7630224" y="183101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08" name="Line 306"/>
          <p:cNvSpPr>
            <a:spLocks noChangeShapeType="1"/>
          </p:cNvSpPr>
          <p:nvPr/>
        </p:nvSpPr>
        <p:spPr bwMode="auto">
          <a:xfrm>
            <a:off x="5326869" y="1988286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09" name="Freeform 307"/>
          <p:cNvSpPr>
            <a:spLocks/>
          </p:cNvSpPr>
          <p:nvPr/>
        </p:nvSpPr>
        <p:spPr bwMode="auto">
          <a:xfrm>
            <a:off x="5600021" y="1919810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310" name="Rectangle 308"/>
          <p:cNvSpPr>
            <a:spLocks noChangeArrowheads="1"/>
          </p:cNvSpPr>
          <p:nvPr/>
        </p:nvSpPr>
        <p:spPr bwMode="auto">
          <a:xfrm>
            <a:off x="5804697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1" name="Rectangle 309"/>
          <p:cNvSpPr>
            <a:spLocks noChangeArrowheads="1"/>
          </p:cNvSpPr>
          <p:nvPr/>
        </p:nvSpPr>
        <p:spPr bwMode="auto">
          <a:xfrm>
            <a:off x="5975511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2" name="Rectangle 310"/>
          <p:cNvSpPr>
            <a:spLocks noChangeArrowheads="1"/>
          </p:cNvSpPr>
          <p:nvPr/>
        </p:nvSpPr>
        <p:spPr bwMode="auto">
          <a:xfrm>
            <a:off x="6146325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3" name="Rectangle 311"/>
          <p:cNvSpPr>
            <a:spLocks noChangeArrowheads="1"/>
          </p:cNvSpPr>
          <p:nvPr/>
        </p:nvSpPr>
        <p:spPr bwMode="auto">
          <a:xfrm>
            <a:off x="6317139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4" name="Rectangle 312"/>
          <p:cNvSpPr>
            <a:spLocks noChangeArrowheads="1"/>
          </p:cNvSpPr>
          <p:nvPr/>
        </p:nvSpPr>
        <p:spPr bwMode="auto">
          <a:xfrm>
            <a:off x="6487953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5" name="Rectangle 313"/>
          <p:cNvSpPr>
            <a:spLocks noChangeArrowheads="1"/>
          </p:cNvSpPr>
          <p:nvPr/>
        </p:nvSpPr>
        <p:spPr bwMode="auto">
          <a:xfrm>
            <a:off x="6658767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6" name="Rectangle 314"/>
          <p:cNvSpPr>
            <a:spLocks noChangeArrowheads="1"/>
          </p:cNvSpPr>
          <p:nvPr/>
        </p:nvSpPr>
        <p:spPr bwMode="auto">
          <a:xfrm>
            <a:off x="6829581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7" name="Rectangle 315"/>
          <p:cNvSpPr>
            <a:spLocks noChangeArrowheads="1"/>
          </p:cNvSpPr>
          <p:nvPr/>
        </p:nvSpPr>
        <p:spPr bwMode="auto">
          <a:xfrm>
            <a:off x="7000395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8" name="Rectangle 316"/>
          <p:cNvSpPr>
            <a:spLocks noChangeArrowheads="1"/>
          </p:cNvSpPr>
          <p:nvPr/>
        </p:nvSpPr>
        <p:spPr bwMode="auto">
          <a:xfrm>
            <a:off x="7171209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19" name="Rectangle 317"/>
          <p:cNvSpPr>
            <a:spLocks noChangeArrowheads="1"/>
          </p:cNvSpPr>
          <p:nvPr/>
        </p:nvSpPr>
        <p:spPr bwMode="auto">
          <a:xfrm>
            <a:off x="7342023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20" name="Rectangle 318"/>
          <p:cNvSpPr>
            <a:spLocks noChangeArrowheads="1"/>
          </p:cNvSpPr>
          <p:nvPr/>
        </p:nvSpPr>
        <p:spPr bwMode="auto">
          <a:xfrm>
            <a:off x="7512837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21" name="Rectangle 319"/>
          <p:cNvSpPr>
            <a:spLocks noChangeArrowheads="1"/>
          </p:cNvSpPr>
          <p:nvPr/>
        </p:nvSpPr>
        <p:spPr bwMode="auto">
          <a:xfrm>
            <a:off x="7683651" y="202214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22" name="Line 320"/>
          <p:cNvSpPr>
            <a:spLocks noChangeShapeType="1"/>
          </p:cNvSpPr>
          <p:nvPr/>
        </p:nvSpPr>
        <p:spPr bwMode="auto">
          <a:xfrm>
            <a:off x="5702359" y="1988286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3" name="Line 321"/>
          <p:cNvSpPr>
            <a:spLocks noChangeShapeType="1"/>
          </p:cNvSpPr>
          <p:nvPr/>
        </p:nvSpPr>
        <p:spPr bwMode="auto">
          <a:xfrm flipV="1">
            <a:off x="5838559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4" name="Line 322"/>
          <p:cNvSpPr>
            <a:spLocks noChangeShapeType="1"/>
          </p:cNvSpPr>
          <p:nvPr/>
        </p:nvSpPr>
        <p:spPr bwMode="auto">
          <a:xfrm flipV="1">
            <a:off x="6009372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5" name="Line 323"/>
          <p:cNvSpPr>
            <a:spLocks noChangeShapeType="1"/>
          </p:cNvSpPr>
          <p:nvPr/>
        </p:nvSpPr>
        <p:spPr bwMode="auto">
          <a:xfrm flipV="1">
            <a:off x="6180187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6" name="Line 324"/>
          <p:cNvSpPr>
            <a:spLocks noChangeShapeType="1"/>
          </p:cNvSpPr>
          <p:nvPr/>
        </p:nvSpPr>
        <p:spPr bwMode="auto">
          <a:xfrm flipV="1">
            <a:off x="6351000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7" name="Line 325"/>
          <p:cNvSpPr>
            <a:spLocks noChangeShapeType="1"/>
          </p:cNvSpPr>
          <p:nvPr/>
        </p:nvSpPr>
        <p:spPr bwMode="auto">
          <a:xfrm flipV="1">
            <a:off x="6521815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8" name="Line 326"/>
          <p:cNvSpPr>
            <a:spLocks noChangeShapeType="1"/>
          </p:cNvSpPr>
          <p:nvPr/>
        </p:nvSpPr>
        <p:spPr bwMode="auto">
          <a:xfrm flipV="1">
            <a:off x="6692629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29" name="Line 327"/>
          <p:cNvSpPr>
            <a:spLocks noChangeShapeType="1"/>
          </p:cNvSpPr>
          <p:nvPr/>
        </p:nvSpPr>
        <p:spPr bwMode="auto">
          <a:xfrm flipV="1">
            <a:off x="6863443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0" name="Line 328"/>
          <p:cNvSpPr>
            <a:spLocks noChangeShapeType="1"/>
          </p:cNvSpPr>
          <p:nvPr/>
        </p:nvSpPr>
        <p:spPr bwMode="auto">
          <a:xfrm flipV="1">
            <a:off x="7034257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1" name="Line 329"/>
          <p:cNvSpPr>
            <a:spLocks noChangeShapeType="1"/>
          </p:cNvSpPr>
          <p:nvPr/>
        </p:nvSpPr>
        <p:spPr bwMode="auto">
          <a:xfrm flipV="1">
            <a:off x="7205071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2" name="Line 330"/>
          <p:cNvSpPr>
            <a:spLocks noChangeShapeType="1"/>
          </p:cNvSpPr>
          <p:nvPr/>
        </p:nvSpPr>
        <p:spPr bwMode="auto">
          <a:xfrm flipV="1">
            <a:off x="7375885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3" name="Line 331"/>
          <p:cNvSpPr>
            <a:spLocks noChangeShapeType="1"/>
          </p:cNvSpPr>
          <p:nvPr/>
        </p:nvSpPr>
        <p:spPr bwMode="auto">
          <a:xfrm flipV="1">
            <a:off x="7546699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4" name="Line 332"/>
          <p:cNvSpPr>
            <a:spLocks noChangeShapeType="1"/>
          </p:cNvSpPr>
          <p:nvPr/>
        </p:nvSpPr>
        <p:spPr bwMode="auto">
          <a:xfrm flipV="1">
            <a:off x="7717513" y="198828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5" name="Line 333"/>
          <p:cNvSpPr>
            <a:spLocks noChangeShapeType="1"/>
          </p:cNvSpPr>
          <p:nvPr/>
        </p:nvSpPr>
        <p:spPr bwMode="auto">
          <a:xfrm>
            <a:off x="5770082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6" name="Line 334"/>
          <p:cNvSpPr>
            <a:spLocks noChangeShapeType="1"/>
          </p:cNvSpPr>
          <p:nvPr/>
        </p:nvSpPr>
        <p:spPr bwMode="auto">
          <a:xfrm>
            <a:off x="5940897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7" name="Line 335"/>
          <p:cNvSpPr>
            <a:spLocks noChangeShapeType="1"/>
          </p:cNvSpPr>
          <p:nvPr/>
        </p:nvSpPr>
        <p:spPr bwMode="auto">
          <a:xfrm>
            <a:off x="6111710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8" name="Line 336"/>
          <p:cNvSpPr>
            <a:spLocks noChangeShapeType="1"/>
          </p:cNvSpPr>
          <p:nvPr/>
        </p:nvSpPr>
        <p:spPr bwMode="auto">
          <a:xfrm>
            <a:off x="6282525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39" name="Line 337"/>
          <p:cNvSpPr>
            <a:spLocks noChangeShapeType="1"/>
          </p:cNvSpPr>
          <p:nvPr/>
        </p:nvSpPr>
        <p:spPr bwMode="auto">
          <a:xfrm>
            <a:off x="6453338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0" name="Line 338"/>
          <p:cNvSpPr>
            <a:spLocks noChangeShapeType="1"/>
          </p:cNvSpPr>
          <p:nvPr/>
        </p:nvSpPr>
        <p:spPr bwMode="auto">
          <a:xfrm>
            <a:off x="6624153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1" name="Line 339"/>
          <p:cNvSpPr>
            <a:spLocks noChangeShapeType="1"/>
          </p:cNvSpPr>
          <p:nvPr/>
        </p:nvSpPr>
        <p:spPr bwMode="auto">
          <a:xfrm>
            <a:off x="6794966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2" name="Line 340"/>
          <p:cNvSpPr>
            <a:spLocks noChangeShapeType="1"/>
          </p:cNvSpPr>
          <p:nvPr/>
        </p:nvSpPr>
        <p:spPr bwMode="auto">
          <a:xfrm>
            <a:off x="6965781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3" name="Line 341"/>
          <p:cNvSpPr>
            <a:spLocks noChangeShapeType="1"/>
          </p:cNvSpPr>
          <p:nvPr/>
        </p:nvSpPr>
        <p:spPr bwMode="auto">
          <a:xfrm>
            <a:off x="7136595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4" name="Line 342"/>
          <p:cNvSpPr>
            <a:spLocks noChangeShapeType="1"/>
          </p:cNvSpPr>
          <p:nvPr/>
        </p:nvSpPr>
        <p:spPr bwMode="auto">
          <a:xfrm>
            <a:off x="7307409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5" name="Line 343"/>
          <p:cNvSpPr>
            <a:spLocks noChangeShapeType="1"/>
          </p:cNvSpPr>
          <p:nvPr/>
        </p:nvSpPr>
        <p:spPr bwMode="auto">
          <a:xfrm>
            <a:off x="7478223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6" name="Line 344"/>
          <p:cNvSpPr>
            <a:spLocks noChangeShapeType="1"/>
          </p:cNvSpPr>
          <p:nvPr/>
        </p:nvSpPr>
        <p:spPr bwMode="auto">
          <a:xfrm>
            <a:off x="7649037" y="205676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47" name="Oval 345"/>
          <p:cNvSpPr>
            <a:spLocks noChangeArrowheads="1"/>
          </p:cNvSpPr>
          <p:nvPr/>
        </p:nvSpPr>
        <p:spPr bwMode="auto">
          <a:xfrm>
            <a:off x="5822756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48" name="Oval 346"/>
          <p:cNvSpPr>
            <a:spLocks noChangeArrowheads="1"/>
          </p:cNvSpPr>
          <p:nvPr/>
        </p:nvSpPr>
        <p:spPr bwMode="auto">
          <a:xfrm>
            <a:off x="5993570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49" name="Oval 347"/>
          <p:cNvSpPr>
            <a:spLocks noChangeArrowheads="1"/>
          </p:cNvSpPr>
          <p:nvPr/>
        </p:nvSpPr>
        <p:spPr bwMode="auto">
          <a:xfrm>
            <a:off x="6164384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0" name="Oval 348"/>
          <p:cNvSpPr>
            <a:spLocks noChangeArrowheads="1"/>
          </p:cNvSpPr>
          <p:nvPr/>
        </p:nvSpPr>
        <p:spPr bwMode="auto">
          <a:xfrm>
            <a:off x="6335199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1" name="Oval 349"/>
          <p:cNvSpPr>
            <a:spLocks noChangeArrowheads="1"/>
          </p:cNvSpPr>
          <p:nvPr/>
        </p:nvSpPr>
        <p:spPr bwMode="auto">
          <a:xfrm>
            <a:off x="6506012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2" name="Oval 350"/>
          <p:cNvSpPr>
            <a:spLocks noChangeArrowheads="1"/>
          </p:cNvSpPr>
          <p:nvPr/>
        </p:nvSpPr>
        <p:spPr bwMode="auto">
          <a:xfrm>
            <a:off x="6676827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3" name="Oval 351"/>
          <p:cNvSpPr>
            <a:spLocks noChangeArrowheads="1"/>
          </p:cNvSpPr>
          <p:nvPr/>
        </p:nvSpPr>
        <p:spPr bwMode="auto">
          <a:xfrm>
            <a:off x="6847640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4" name="Oval 352"/>
          <p:cNvSpPr>
            <a:spLocks noChangeArrowheads="1"/>
          </p:cNvSpPr>
          <p:nvPr/>
        </p:nvSpPr>
        <p:spPr bwMode="auto">
          <a:xfrm>
            <a:off x="7018455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5" name="Oval 353"/>
          <p:cNvSpPr>
            <a:spLocks noChangeArrowheads="1"/>
          </p:cNvSpPr>
          <p:nvPr/>
        </p:nvSpPr>
        <p:spPr bwMode="auto">
          <a:xfrm>
            <a:off x="7189268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6" name="Oval 354"/>
          <p:cNvSpPr>
            <a:spLocks noChangeArrowheads="1"/>
          </p:cNvSpPr>
          <p:nvPr/>
        </p:nvSpPr>
        <p:spPr bwMode="auto">
          <a:xfrm>
            <a:off x="7360083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7" name="Oval 355"/>
          <p:cNvSpPr>
            <a:spLocks noChangeArrowheads="1"/>
          </p:cNvSpPr>
          <p:nvPr/>
        </p:nvSpPr>
        <p:spPr bwMode="auto">
          <a:xfrm>
            <a:off x="7530897" y="196571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8" name="Oval 356"/>
          <p:cNvSpPr>
            <a:spLocks noChangeArrowheads="1"/>
          </p:cNvSpPr>
          <p:nvPr/>
        </p:nvSpPr>
        <p:spPr bwMode="auto">
          <a:xfrm>
            <a:off x="5751270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59" name="Oval 357"/>
          <p:cNvSpPr>
            <a:spLocks noChangeArrowheads="1"/>
          </p:cNvSpPr>
          <p:nvPr/>
        </p:nvSpPr>
        <p:spPr bwMode="auto">
          <a:xfrm>
            <a:off x="5922084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0" name="Oval 358"/>
          <p:cNvSpPr>
            <a:spLocks noChangeArrowheads="1"/>
          </p:cNvSpPr>
          <p:nvPr/>
        </p:nvSpPr>
        <p:spPr bwMode="auto">
          <a:xfrm>
            <a:off x="6092898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1" name="Oval 359"/>
          <p:cNvSpPr>
            <a:spLocks noChangeArrowheads="1"/>
          </p:cNvSpPr>
          <p:nvPr/>
        </p:nvSpPr>
        <p:spPr bwMode="auto">
          <a:xfrm>
            <a:off x="6263712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2" name="Oval 360"/>
          <p:cNvSpPr>
            <a:spLocks noChangeArrowheads="1"/>
          </p:cNvSpPr>
          <p:nvPr/>
        </p:nvSpPr>
        <p:spPr bwMode="auto">
          <a:xfrm>
            <a:off x="6434527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3" name="Oval 361"/>
          <p:cNvSpPr>
            <a:spLocks noChangeArrowheads="1"/>
          </p:cNvSpPr>
          <p:nvPr/>
        </p:nvSpPr>
        <p:spPr bwMode="auto">
          <a:xfrm>
            <a:off x="6605340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4" name="Oval 362"/>
          <p:cNvSpPr>
            <a:spLocks noChangeArrowheads="1"/>
          </p:cNvSpPr>
          <p:nvPr/>
        </p:nvSpPr>
        <p:spPr bwMode="auto">
          <a:xfrm>
            <a:off x="6776155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5" name="Oval 363"/>
          <p:cNvSpPr>
            <a:spLocks noChangeArrowheads="1"/>
          </p:cNvSpPr>
          <p:nvPr/>
        </p:nvSpPr>
        <p:spPr bwMode="auto">
          <a:xfrm>
            <a:off x="6946968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6" name="Oval 364"/>
          <p:cNvSpPr>
            <a:spLocks noChangeArrowheads="1"/>
          </p:cNvSpPr>
          <p:nvPr/>
        </p:nvSpPr>
        <p:spPr bwMode="auto">
          <a:xfrm>
            <a:off x="7117783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7" name="Oval 365"/>
          <p:cNvSpPr>
            <a:spLocks noChangeArrowheads="1"/>
          </p:cNvSpPr>
          <p:nvPr/>
        </p:nvSpPr>
        <p:spPr bwMode="auto">
          <a:xfrm>
            <a:off x="7288596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8" name="Oval 366"/>
          <p:cNvSpPr>
            <a:spLocks noChangeArrowheads="1"/>
          </p:cNvSpPr>
          <p:nvPr/>
        </p:nvSpPr>
        <p:spPr bwMode="auto">
          <a:xfrm>
            <a:off x="7459411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69" name="Oval 367"/>
          <p:cNvSpPr>
            <a:spLocks noChangeArrowheads="1"/>
          </p:cNvSpPr>
          <p:nvPr/>
        </p:nvSpPr>
        <p:spPr bwMode="auto">
          <a:xfrm>
            <a:off x="7630224" y="2036445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0" name="Line 368"/>
          <p:cNvSpPr>
            <a:spLocks noChangeShapeType="1"/>
          </p:cNvSpPr>
          <p:nvPr/>
        </p:nvSpPr>
        <p:spPr bwMode="auto">
          <a:xfrm>
            <a:off x="5326869" y="2193714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71" name="Freeform 369"/>
          <p:cNvSpPr>
            <a:spLocks/>
          </p:cNvSpPr>
          <p:nvPr/>
        </p:nvSpPr>
        <p:spPr bwMode="auto">
          <a:xfrm>
            <a:off x="5600021" y="2125238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372" name="Rectangle 370"/>
          <p:cNvSpPr>
            <a:spLocks noChangeArrowheads="1"/>
          </p:cNvSpPr>
          <p:nvPr/>
        </p:nvSpPr>
        <p:spPr bwMode="auto">
          <a:xfrm>
            <a:off x="5804697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3" name="Rectangle 371"/>
          <p:cNvSpPr>
            <a:spLocks noChangeArrowheads="1"/>
          </p:cNvSpPr>
          <p:nvPr/>
        </p:nvSpPr>
        <p:spPr bwMode="auto">
          <a:xfrm>
            <a:off x="5975511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4" name="Rectangle 372"/>
          <p:cNvSpPr>
            <a:spLocks noChangeArrowheads="1"/>
          </p:cNvSpPr>
          <p:nvPr/>
        </p:nvSpPr>
        <p:spPr bwMode="auto">
          <a:xfrm>
            <a:off x="6146325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5" name="Rectangle 373"/>
          <p:cNvSpPr>
            <a:spLocks noChangeArrowheads="1"/>
          </p:cNvSpPr>
          <p:nvPr/>
        </p:nvSpPr>
        <p:spPr bwMode="auto">
          <a:xfrm>
            <a:off x="6317139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6" name="Rectangle 374"/>
          <p:cNvSpPr>
            <a:spLocks noChangeArrowheads="1"/>
          </p:cNvSpPr>
          <p:nvPr/>
        </p:nvSpPr>
        <p:spPr bwMode="auto">
          <a:xfrm>
            <a:off x="6487953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7" name="Rectangle 375"/>
          <p:cNvSpPr>
            <a:spLocks noChangeArrowheads="1"/>
          </p:cNvSpPr>
          <p:nvPr/>
        </p:nvSpPr>
        <p:spPr bwMode="auto">
          <a:xfrm>
            <a:off x="6658767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8" name="Rectangle 376"/>
          <p:cNvSpPr>
            <a:spLocks noChangeArrowheads="1"/>
          </p:cNvSpPr>
          <p:nvPr/>
        </p:nvSpPr>
        <p:spPr bwMode="auto">
          <a:xfrm>
            <a:off x="6829581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79" name="Rectangle 377"/>
          <p:cNvSpPr>
            <a:spLocks noChangeArrowheads="1"/>
          </p:cNvSpPr>
          <p:nvPr/>
        </p:nvSpPr>
        <p:spPr bwMode="auto">
          <a:xfrm>
            <a:off x="7000395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0" name="Rectangle 378"/>
          <p:cNvSpPr>
            <a:spLocks noChangeArrowheads="1"/>
          </p:cNvSpPr>
          <p:nvPr/>
        </p:nvSpPr>
        <p:spPr bwMode="auto">
          <a:xfrm>
            <a:off x="7171209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1" name="Rectangle 379"/>
          <p:cNvSpPr>
            <a:spLocks noChangeArrowheads="1"/>
          </p:cNvSpPr>
          <p:nvPr/>
        </p:nvSpPr>
        <p:spPr bwMode="auto">
          <a:xfrm>
            <a:off x="7342023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2" name="Rectangle 380"/>
          <p:cNvSpPr>
            <a:spLocks noChangeArrowheads="1"/>
          </p:cNvSpPr>
          <p:nvPr/>
        </p:nvSpPr>
        <p:spPr bwMode="auto">
          <a:xfrm>
            <a:off x="7512837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3" name="Rectangle 381"/>
          <p:cNvSpPr>
            <a:spLocks noChangeArrowheads="1"/>
          </p:cNvSpPr>
          <p:nvPr/>
        </p:nvSpPr>
        <p:spPr bwMode="auto">
          <a:xfrm>
            <a:off x="7683651" y="2227576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384" name="Line 382"/>
          <p:cNvSpPr>
            <a:spLocks noChangeShapeType="1"/>
          </p:cNvSpPr>
          <p:nvPr/>
        </p:nvSpPr>
        <p:spPr bwMode="auto">
          <a:xfrm>
            <a:off x="5702359" y="2193714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85" name="Line 383"/>
          <p:cNvSpPr>
            <a:spLocks noChangeShapeType="1"/>
          </p:cNvSpPr>
          <p:nvPr/>
        </p:nvSpPr>
        <p:spPr bwMode="auto">
          <a:xfrm flipV="1">
            <a:off x="5838559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86" name="Line 384"/>
          <p:cNvSpPr>
            <a:spLocks noChangeShapeType="1"/>
          </p:cNvSpPr>
          <p:nvPr/>
        </p:nvSpPr>
        <p:spPr bwMode="auto">
          <a:xfrm flipV="1">
            <a:off x="6009372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87" name="Line 385"/>
          <p:cNvSpPr>
            <a:spLocks noChangeShapeType="1"/>
          </p:cNvSpPr>
          <p:nvPr/>
        </p:nvSpPr>
        <p:spPr bwMode="auto">
          <a:xfrm flipV="1">
            <a:off x="6180187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88" name="Line 386"/>
          <p:cNvSpPr>
            <a:spLocks noChangeShapeType="1"/>
          </p:cNvSpPr>
          <p:nvPr/>
        </p:nvSpPr>
        <p:spPr bwMode="auto">
          <a:xfrm flipV="1">
            <a:off x="6351000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89" name="Line 387"/>
          <p:cNvSpPr>
            <a:spLocks noChangeShapeType="1"/>
          </p:cNvSpPr>
          <p:nvPr/>
        </p:nvSpPr>
        <p:spPr bwMode="auto">
          <a:xfrm flipV="1">
            <a:off x="6521815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0" name="Line 388"/>
          <p:cNvSpPr>
            <a:spLocks noChangeShapeType="1"/>
          </p:cNvSpPr>
          <p:nvPr/>
        </p:nvSpPr>
        <p:spPr bwMode="auto">
          <a:xfrm flipV="1">
            <a:off x="6692629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1" name="Line 389"/>
          <p:cNvSpPr>
            <a:spLocks noChangeShapeType="1"/>
          </p:cNvSpPr>
          <p:nvPr/>
        </p:nvSpPr>
        <p:spPr bwMode="auto">
          <a:xfrm flipV="1">
            <a:off x="6863443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2" name="Line 390"/>
          <p:cNvSpPr>
            <a:spLocks noChangeShapeType="1"/>
          </p:cNvSpPr>
          <p:nvPr/>
        </p:nvSpPr>
        <p:spPr bwMode="auto">
          <a:xfrm flipV="1">
            <a:off x="7034257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3" name="Line 391"/>
          <p:cNvSpPr>
            <a:spLocks noChangeShapeType="1"/>
          </p:cNvSpPr>
          <p:nvPr/>
        </p:nvSpPr>
        <p:spPr bwMode="auto">
          <a:xfrm flipV="1">
            <a:off x="7205071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4" name="Line 392"/>
          <p:cNvSpPr>
            <a:spLocks noChangeShapeType="1"/>
          </p:cNvSpPr>
          <p:nvPr/>
        </p:nvSpPr>
        <p:spPr bwMode="auto">
          <a:xfrm flipV="1">
            <a:off x="7375885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5" name="Line 393"/>
          <p:cNvSpPr>
            <a:spLocks noChangeShapeType="1"/>
          </p:cNvSpPr>
          <p:nvPr/>
        </p:nvSpPr>
        <p:spPr bwMode="auto">
          <a:xfrm flipV="1">
            <a:off x="7546699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6" name="Line 394"/>
          <p:cNvSpPr>
            <a:spLocks noChangeShapeType="1"/>
          </p:cNvSpPr>
          <p:nvPr/>
        </p:nvSpPr>
        <p:spPr bwMode="auto">
          <a:xfrm flipV="1">
            <a:off x="7717513" y="21937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7" name="Line 395"/>
          <p:cNvSpPr>
            <a:spLocks noChangeShapeType="1"/>
          </p:cNvSpPr>
          <p:nvPr/>
        </p:nvSpPr>
        <p:spPr bwMode="auto">
          <a:xfrm>
            <a:off x="5770082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8" name="Line 396"/>
          <p:cNvSpPr>
            <a:spLocks noChangeShapeType="1"/>
          </p:cNvSpPr>
          <p:nvPr/>
        </p:nvSpPr>
        <p:spPr bwMode="auto">
          <a:xfrm>
            <a:off x="5940897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399" name="Line 397"/>
          <p:cNvSpPr>
            <a:spLocks noChangeShapeType="1"/>
          </p:cNvSpPr>
          <p:nvPr/>
        </p:nvSpPr>
        <p:spPr bwMode="auto">
          <a:xfrm>
            <a:off x="6111710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0" name="Line 398"/>
          <p:cNvSpPr>
            <a:spLocks noChangeShapeType="1"/>
          </p:cNvSpPr>
          <p:nvPr/>
        </p:nvSpPr>
        <p:spPr bwMode="auto">
          <a:xfrm>
            <a:off x="6282525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1" name="Line 399"/>
          <p:cNvSpPr>
            <a:spLocks noChangeShapeType="1"/>
          </p:cNvSpPr>
          <p:nvPr/>
        </p:nvSpPr>
        <p:spPr bwMode="auto">
          <a:xfrm>
            <a:off x="6453338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2" name="Line 400"/>
          <p:cNvSpPr>
            <a:spLocks noChangeShapeType="1"/>
          </p:cNvSpPr>
          <p:nvPr/>
        </p:nvSpPr>
        <p:spPr bwMode="auto">
          <a:xfrm>
            <a:off x="6624153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3" name="Line 401"/>
          <p:cNvSpPr>
            <a:spLocks noChangeShapeType="1"/>
          </p:cNvSpPr>
          <p:nvPr/>
        </p:nvSpPr>
        <p:spPr bwMode="auto">
          <a:xfrm>
            <a:off x="6794966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4" name="Line 402"/>
          <p:cNvSpPr>
            <a:spLocks noChangeShapeType="1"/>
          </p:cNvSpPr>
          <p:nvPr/>
        </p:nvSpPr>
        <p:spPr bwMode="auto">
          <a:xfrm>
            <a:off x="6965781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5" name="Line 403"/>
          <p:cNvSpPr>
            <a:spLocks noChangeShapeType="1"/>
          </p:cNvSpPr>
          <p:nvPr/>
        </p:nvSpPr>
        <p:spPr bwMode="auto">
          <a:xfrm>
            <a:off x="7136595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6" name="Line 404"/>
          <p:cNvSpPr>
            <a:spLocks noChangeShapeType="1"/>
          </p:cNvSpPr>
          <p:nvPr/>
        </p:nvSpPr>
        <p:spPr bwMode="auto">
          <a:xfrm>
            <a:off x="7307409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7" name="Line 405"/>
          <p:cNvSpPr>
            <a:spLocks noChangeShapeType="1"/>
          </p:cNvSpPr>
          <p:nvPr/>
        </p:nvSpPr>
        <p:spPr bwMode="auto">
          <a:xfrm>
            <a:off x="7478223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8" name="Line 406"/>
          <p:cNvSpPr>
            <a:spLocks noChangeShapeType="1"/>
          </p:cNvSpPr>
          <p:nvPr/>
        </p:nvSpPr>
        <p:spPr bwMode="auto">
          <a:xfrm>
            <a:off x="7649037" y="2262191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09" name="Oval 407"/>
          <p:cNvSpPr>
            <a:spLocks noChangeArrowheads="1"/>
          </p:cNvSpPr>
          <p:nvPr/>
        </p:nvSpPr>
        <p:spPr bwMode="auto">
          <a:xfrm>
            <a:off x="5822756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0" name="Oval 408"/>
          <p:cNvSpPr>
            <a:spLocks noChangeArrowheads="1"/>
          </p:cNvSpPr>
          <p:nvPr/>
        </p:nvSpPr>
        <p:spPr bwMode="auto">
          <a:xfrm>
            <a:off x="5993570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1" name="Oval 409"/>
          <p:cNvSpPr>
            <a:spLocks noChangeArrowheads="1"/>
          </p:cNvSpPr>
          <p:nvPr/>
        </p:nvSpPr>
        <p:spPr bwMode="auto">
          <a:xfrm>
            <a:off x="6164384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2" name="Oval 410"/>
          <p:cNvSpPr>
            <a:spLocks noChangeArrowheads="1"/>
          </p:cNvSpPr>
          <p:nvPr/>
        </p:nvSpPr>
        <p:spPr bwMode="auto">
          <a:xfrm>
            <a:off x="6335199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3" name="Oval 411"/>
          <p:cNvSpPr>
            <a:spLocks noChangeArrowheads="1"/>
          </p:cNvSpPr>
          <p:nvPr/>
        </p:nvSpPr>
        <p:spPr bwMode="auto">
          <a:xfrm>
            <a:off x="6506012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4" name="Oval 412"/>
          <p:cNvSpPr>
            <a:spLocks noChangeArrowheads="1"/>
          </p:cNvSpPr>
          <p:nvPr/>
        </p:nvSpPr>
        <p:spPr bwMode="auto">
          <a:xfrm>
            <a:off x="6676827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5" name="Oval 413"/>
          <p:cNvSpPr>
            <a:spLocks noChangeArrowheads="1"/>
          </p:cNvSpPr>
          <p:nvPr/>
        </p:nvSpPr>
        <p:spPr bwMode="auto">
          <a:xfrm>
            <a:off x="6847640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6" name="Oval 414"/>
          <p:cNvSpPr>
            <a:spLocks noChangeArrowheads="1"/>
          </p:cNvSpPr>
          <p:nvPr/>
        </p:nvSpPr>
        <p:spPr bwMode="auto">
          <a:xfrm>
            <a:off x="7018455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7" name="Oval 415"/>
          <p:cNvSpPr>
            <a:spLocks noChangeArrowheads="1"/>
          </p:cNvSpPr>
          <p:nvPr/>
        </p:nvSpPr>
        <p:spPr bwMode="auto">
          <a:xfrm>
            <a:off x="7189268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8" name="Oval 416"/>
          <p:cNvSpPr>
            <a:spLocks noChangeArrowheads="1"/>
          </p:cNvSpPr>
          <p:nvPr/>
        </p:nvSpPr>
        <p:spPr bwMode="auto">
          <a:xfrm>
            <a:off x="7360083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19" name="Oval 417"/>
          <p:cNvSpPr>
            <a:spLocks noChangeArrowheads="1"/>
          </p:cNvSpPr>
          <p:nvPr/>
        </p:nvSpPr>
        <p:spPr bwMode="auto">
          <a:xfrm>
            <a:off x="7530897" y="217114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0" name="Oval 418"/>
          <p:cNvSpPr>
            <a:spLocks noChangeArrowheads="1"/>
          </p:cNvSpPr>
          <p:nvPr/>
        </p:nvSpPr>
        <p:spPr bwMode="auto">
          <a:xfrm>
            <a:off x="5751270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1" name="Oval 419"/>
          <p:cNvSpPr>
            <a:spLocks noChangeArrowheads="1"/>
          </p:cNvSpPr>
          <p:nvPr/>
        </p:nvSpPr>
        <p:spPr bwMode="auto">
          <a:xfrm>
            <a:off x="5922084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2" name="Oval 420"/>
          <p:cNvSpPr>
            <a:spLocks noChangeArrowheads="1"/>
          </p:cNvSpPr>
          <p:nvPr/>
        </p:nvSpPr>
        <p:spPr bwMode="auto">
          <a:xfrm>
            <a:off x="6092898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3" name="Oval 421"/>
          <p:cNvSpPr>
            <a:spLocks noChangeArrowheads="1"/>
          </p:cNvSpPr>
          <p:nvPr/>
        </p:nvSpPr>
        <p:spPr bwMode="auto">
          <a:xfrm>
            <a:off x="6263712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4" name="Oval 422"/>
          <p:cNvSpPr>
            <a:spLocks noChangeArrowheads="1"/>
          </p:cNvSpPr>
          <p:nvPr/>
        </p:nvSpPr>
        <p:spPr bwMode="auto">
          <a:xfrm>
            <a:off x="6434527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5" name="Oval 423"/>
          <p:cNvSpPr>
            <a:spLocks noChangeArrowheads="1"/>
          </p:cNvSpPr>
          <p:nvPr/>
        </p:nvSpPr>
        <p:spPr bwMode="auto">
          <a:xfrm>
            <a:off x="6605340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6" name="Oval 424"/>
          <p:cNvSpPr>
            <a:spLocks noChangeArrowheads="1"/>
          </p:cNvSpPr>
          <p:nvPr/>
        </p:nvSpPr>
        <p:spPr bwMode="auto">
          <a:xfrm>
            <a:off x="6776155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7" name="Oval 425"/>
          <p:cNvSpPr>
            <a:spLocks noChangeArrowheads="1"/>
          </p:cNvSpPr>
          <p:nvPr/>
        </p:nvSpPr>
        <p:spPr bwMode="auto">
          <a:xfrm>
            <a:off x="6946968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8" name="Oval 426"/>
          <p:cNvSpPr>
            <a:spLocks noChangeArrowheads="1"/>
          </p:cNvSpPr>
          <p:nvPr/>
        </p:nvSpPr>
        <p:spPr bwMode="auto">
          <a:xfrm>
            <a:off x="7117783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29" name="Oval 427"/>
          <p:cNvSpPr>
            <a:spLocks noChangeArrowheads="1"/>
          </p:cNvSpPr>
          <p:nvPr/>
        </p:nvSpPr>
        <p:spPr bwMode="auto">
          <a:xfrm>
            <a:off x="7288596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0" name="Oval 428"/>
          <p:cNvSpPr>
            <a:spLocks noChangeArrowheads="1"/>
          </p:cNvSpPr>
          <p:nvPr/>
        </p:nvSpPr>
        <p:spPr bwMode="auto">
          <a:xfrm>
            <a:off x="7459411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1" name="Oval 429"/>
          <p:cNvSpPr>
            <a:spLocks noChangeArrowheads="1"/>
          </p:cNvSpPr>
          <p:nvPr/>
        </p:nvSpPr>
        <p:spPr bwMode="auto">
          <a:xfrm>
            <a:off x="7630224" y="224187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2" name="Line 430"/>
          <p:cNvSpPr>
            <a:spLocks noChangeShapeType="1"/>
          </p:cNvSpPr>
          <p:nvPr/>
        </p:nvSpPr>
        <p:spPr bwMode="auto">
          <a:xfrm>
            <a:off x="5326869" y="2399143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33" name="Freeform 431"/>
          <p:cNvSpPr>
            <a:spLocks/>
          </p:cNvSpPr>
          <p:nvPr/>
        </p:nvSpPr>
        <p:spPr bwMode="auto">
          <a:xfrm>
            <a:off x="5600021" y="2330666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434" name="Rectangle 432"/>
          <p:cNvSpPr>
            <a:spLocks noChangeArrowheads="1"/>
          </p:cNvSpPr>
          <p:nvPr/>
        </p:nvSpPr>
        <p:spPr bwMode="auto">
          <a:xfrm>
            <a:off x="5804697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5" name="Rectangle 433"/>
          <p:cNvSpPr>
            <a:spLocks noChangeArrowheads="1"/>
          </p:cNvSpPr>
          <p:nvPr/>
        </p:nvSpPr>
        <p:spPr bwMode="auto">
          <a:xfrm>
            <a:off x="5975511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6" name="Rectangle 434"/>
          <p:cNvSpPr>
            <a:spLocks noChangeArrowheads="1"/>
          </p:cNvSpPr>
          <p:nvPr/>
        </p:nvSpPr>
        <p:spPr bwMode="auto">
          <a:xfrm>
            <a:off x="6146325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7" name="Rectangle 435"/>
          <p:cNvSpPr>
            <a:spLocks noChangeArrowheads="1"/>
          </p:cNvSpPr>
          <p:nvPr/>
        </p:nvSpPr>
        <p:spPr bwMode="auto">
          <a:xfrm>
            <a:off x="6317139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8" name="Rectangle 436"/>
          <p:cNvSpPr>
            <a:spLocks noChangeArrowheads="1"/>
          </p:cNvSpPr>
          <p:nvPr/>
        </p:nvSpPr>
        <p:spPr bwMode="auto">
          <a:xfrm>
            <a:off x="6487953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39" name="Rectangle 437"/>
          <p:cNvSpPr>
            <a:spLocks noChangeArrowheads="1"/>
          </p:cNvSpPr>
          <p:nvPr/>
        </p:nvSpPr>
        <p:spPr bwMode="auto">
          <a:xfrm>
            <a:off x="6658767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0" name="Rectangle 438"/>
          <p:cNvSpPr>
            <a:spLocks noChangeArrowheads="1"/>
          </p:cNvSpPr>
          <p:nvPr/>
        </p:nvSpPr>
        <p:spPr bwMode="auto">
          <a:xfrm>
            <a:off x="6829581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1" name="Rectangle 439"/>
          <p:cNvSpPr>
            <a:spLocks noChangeArrowheads="1"/>
          </p:cNvSpPr>
          <p:nvPr/>
        </p:nvSpPr>
        <p:spPr bwMode="auto">
          <a:xfrm>
            <a:off x="7000395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2" name="Rectangle 440"/>
          <p:cNvSpPr>
            <a:spLocks noChangeArrowheads="1"/>
          </p:cNvSpPr>
          <p:nvPr/>
        </p:nvSpPr>
        <p:spPr bwMode="auto">
          <a:xfrm>
            <a:off x="7171209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3" name="Rectangle 441"/>
          <p:cNvSpPr>
            <a:spLocks noChangeArrowheads="1"/>
          </p:cNvSpPr>
          <p:nvPr/>
        </p:nvSpPr>
        <p:spPr bwMode="auto">
          <a:xfrm>
            <a:off x="7342023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4" name="Rectangle 442"/>
          <p:cNvSpPr>
            <a:spLocks noChangeArrowheads="1"/>
          </p:cNvSpPr>
          <p:nvPr/>
        </p:nvSpPr>
        <p:spPr bwMode="auto">
          <a:xfrm>
            <a:off x="7512837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5" name="Rectangle 443"/>
          <p:cNvSpPr>
            <a:spLocks noChangeArrowheads="1"/>
          </p:cNvSpPr>
          <p:nvPr/>
        </p:nvSpPr>
        <p:spPr bwMode="auto">
          <a:xfrm>
            <a:off x="7683651" y="2433004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46" name="Line 444"/>
          <p:cNvSpPr>
            <a:spLocks noChangeShapeType="1"/>
          </p:cNvSpPr>
          <p:nvPr/>
        </p:nvSpPr>
        <p:spPr bwMode="auto">
          <a:xfrm>
            <a:off x="5702359" y="2399143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47" name="Line 445"/>
          <p:cNvSpPr>
            <a:spLocks noChangeShapeType="1"/>
          </p:cNvSpPr>
          <p:nvPr/>
        </p:nvSpPr>
        <p:spPr bwMode="auto">
          <a:xfrm flipV="1">
            <a:off x="5838559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48" name="Line 446"/>
          <p:cNvSpPr>
            <a:spLocks noChangeShapeType="1"/>
          </p:cNvSpPr>
          <p:nvPr/>
        </p:nvSpPr>
        <p:spPr bwMode="auto">
          <a:xfrm flipV="1">
            <a:off x="6009372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49" name="Line 447"/>
          <p:cNvSpPr>
            <a:spLocks noChangeShapeType="1"/>
          </p:cNvSpPr>
          <p:nvPr/>
        </p:nvSpPr>
        <p:spPr bwMode="auto">
          <a:xfrm flipV="1">
            <a:off x="6180187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0" name="Line 448"/>
          <p:cNvSpPr>
            <a:spLocks noChangeShapeType="1"/>
          </p:cNvSpPr>
          <p:nvPr/>
        </p:nvSpPr>
        <p:spPr bwMode="auto">
          <a:xfrm flipV="1">
            <a:off x="6351000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1" name="Line 449"/>
          <p:cNvSpPr>
            <a:spLocks noChangeShapeType="1"/>
          </p:cNvSpPr>
          <p:nvPr/>
        </p:nvSpPr>
        <p:spPr bwMode="auto">
          <a:xfrm flipV="1">
            <a:off x="6521815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2" name="Line 450"/>
          <p:cNvSpPr>
            <a:spLocks noChangeShapeType="1"/>
          </p:cNvSpPr>
          <p:nvPr/>
        </p:nvSpPr>
        <p:spPr bwMode="auto">
          <a:xfrm flipV="1">
            <a:off x="6692629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3" name="Line 451"/>
          <p:cNvSpPr>
            <a:spLocks noChangeShapeType="1"/>
          </p:cNvSpPr>
          <p:nvPr/>
        </p:nvSpPr>
        <p:spPr bwMode="auto">
          <a:xfrm flipV="1">
            <a:off x="6863443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4" name="Line 452"/>
          <p:cNvSpPr>
            <a:spLocks noChangeShapeType="1"/>
          </p:cNvSpPr>
          <p:nvPr/>
        </p:nvSpPr>
        <p:spPr bwMode="auto">
          <a:xfrm flipV="1">
            <a:off x="7034257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5" name="Line 453"/>
          <p:cNvSpPr>
            <a:spLocks noChangeShapeType="1"/>
          </p:cNvSpPr>
          <p:nvPr/>
        </p:nvSpPr>
        <p:spPr bwMode="auto">
          <a:xfrm flipV="1">
            <a:off x="7205071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6" name="Line 454"/>
          <p:cNvSpPr>
            <a:spLocks noChangeShapeType="1"/>
          </p:cNvSpPr>
          <p:nvPr/>
        </p:nvSpPr>
        <p:spPr bwMode="auto">
          <a:xfrm flipV="1">
            <a:off x="7375885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7" name="Line 455"/>
          <p:cNvSpPr>
            <a:spLocks noChangeShapeType="1"/>
          </p:cNvSpPr>
          <p:nvPr/>
        </p:nvSpPr>
        <p:spPr bwMode="auto">
          <a:xfrm flipV="1">
            <a:off x="7546699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8" name="Line 456"/>
          <p:cNvSpPr>
            <a:spLocks noChangeShapeType="1"/>
          </p:cNvSpPr>
          <p:nvPr/>
        </p:nvSpPr>
        <p:spPr bwMode="auto">
          <a:xfrm flipV="1">
            <a:off x="7717513" y="2399143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59" name="Line 457"/>
          <p:cNvSpPr>
            <a:spLocks noChangeShapeType="1"/>
          </p:cNvSpPr>
          <p:nvPr/>
        </p:nvSpPr>
        <p:spPr bwMode="auto">
          <a:xfrm>
            <a:off x="5770082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0" name="Line 458"/>
          <p:cNvSpPr>
            <a:spLocks noChangeShapeType="1"/>
          </p:cNvSpPr>
          <p:nvPr/>
        </p:nvSpPr>
        <p:spPr bwMode="auto">
          <a:xfrm>
            <a:off x="5940897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1" name="Line 459"/>
          <p:cNvSpPr>
            <a:spLocks noChangeShapeType="1"/>
          </p:cNvSpPr>
          <p:nvPr/>
        </p:nvSpPr>
        <p:spPr bwMode="auto">
          <a:xfrm>
            <a:off x="6111710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2" name="Line 460"/>
          <p:cNvSpPr>
            <a:spLocks noChangeShapeType="1"/>
          </p:cNvSpPr>
          <p:nvPr/>
        </p:nvSpPr>
        <p:spPr bwMode="auto">
          <a:xfrm>
            <a:off x="6282525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3" name="Line 461"/>
          <p:cNvSpPr>
            <a:spLocks noChangeShapeType="1"/>
          </p:cNvSpPr>
          <p:nvPr/>
        </p:nvSpPr>
        <p:spPr bwMode="auto">
          <a:xfrm>
            <a:off x="6453338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4" name="Line 462"/>
          <p:cNvSpPr>
            <a:spLocks noChangeShapeType="1"/>
          </p:cNvSpPr>
          <p:nvPr/>
        </p:nvSpPr>
        <p:spPr bwMode="auto">
          <a:xfrm>
            <a:off x="6624153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5" name="Line 463"/>
          <p:cNvSpPr>
            <a:spLocks noChangeShapeType="1"/>
          </p:cNvSpPr>
          <p:nvPr/>
        </p:nvSpPr>
        <p:spPr bwMode="auto">
          <a:xfrm>
            <a:off x="6794966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6" name="Line 464"/>
          <p:cNvSpPr>
            <a:spLocks noChangeShapeType="1"/>
          </p:cNvSpPr>
          <p:nvPr/>
        </p:nvSpPr>
        <p:spPr bwMode="auto">
          <a:xfrm>
            <a:off x="6965781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7" name="Line 465"/>
          <p:cNvSpPr>
            <a:spLocks noChangeShapeType="1"/>
          </p:cNvSpPr>
          <p:nvPr/>
        </p:nvSpPr>
        <p:spPr bwMode="auto">
          <a:xfrm>
            <a:off x="7136595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8" name="Line 466"/>
          <p:cNvSpPr>
            <a:spLocks noChangeShapeType="1"/>
          </p:cNvSpPr>
          <p:nvPr/>
        </p:nvSpPr>
        <p:spPr bwMode="auto">
          <a:xfrm>
            <a:off x="7307409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69" name="Line 467"/>
          <p:cNvSpPr>
            <a:spLocks noChangeShapeType="1"/>
          </p:cNvSpPr>
          <p:nvPr/>
        </p:nvSpPr>
        <p:spPr bwMode="auto">
          <a:xfrm>
            <a:off x="7478223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70" name="Line 468"/>
          <p:cNvSpPr>
            <a:spLocks noChangeShapeType="1"/>
          </p:cNvSpPr>
          <p:nvPr/>
        </p:nvSpPr>
        <p:spPr bwMode="auto">
          <a:xfrm>
            <a:off x="7649037" y="2467619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71" name="Oval 469"/>
          <p:cNvSpPr>
            <a:spLocks noChangeArrowheads="1"/>
          </p:cNvSpPr>
          <p:nvPr/>
        </p:nvSpPr>
        <p:spPr bwMode="auto">
          <a:xfrm>
            <a:off x="5822756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2" name="Oval 470"/>
          <p:cNvSpPr>
            <a:spLocks noChangeArrowheads="1"/>
          </p:cNvSpPr>
          <p:nvPr/>
        </p:nvSpPr>
        <p:spPr bwMode="auto">
          <a:xfrm>
            <a:off x="5993570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3" name="Oval 471"/>
          <p:cNvSpPr>
            <a:spLocks noChangeArrowheads="1"/>
          </p:cNvSpPr>
          <p:nvPr/>
        </p:nvSpPr>
        <p:spPr bwMode="auto">
          <a:xfrm>
            <a:off x="6164384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4" name="Oval 472"/>
          <p:cNvSpPr>
            <a:spLocks noChangeArrowheads="1"/>
          </p:cNvSpPr>
          <p:nvPr/>
        </p:nvSpPr>
        <p:spPr bwMode="auto">
          <a:xfrm>
            <a:off x="6335199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5" name="Oval 473"/>
          <p:cNvSpPr>
            <a:spLocks noChangeArrowheads="1"/>
          </p:cNvSpPr>
          <p:nvPr/>
        </p:nvSpPr>
        <p:spPr bwMode="auto">
          <a:xfrm>
            <a:off x="6506012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6" name="Oval 474"/>
          <p:cNvSpPr>
            <a:spLocks noChangeArrowheads="1"/>
          </p:cNvSpPr>
          <p:nvPr/>
        </p:nvSpPr>
        <p:spPr bwMode="auto">
          <a:xfrm>
            <a:off x="6676827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7" name="Oval 475"/>
          <p:cNvSpPr>
            <a:spLocks noChangeArrowheads="1"/>
          </p:cNvSpPr>
          <p:nvPr/>
        </p:nvSpPr>
        <p:spPr bwMode="auto">
          <a:xfrm>
            <a:off x="6847640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8" name="Oval 476"/>
          <p:cNvSpPr>
            <a:spLocks noChangeArrowheads="1"/>
          </p:cNvSpPr>
          <p:nvPr/>
        </p:nvSpPr>
        <p:spPr bwMode="auto">
          <a:xfrm>
            <a:off x="7018455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79" name="Oval 477"/>
          <p:cNvSpPr>
            <a:spLocks noChangeArrowheads="1"/>
          </p:cNvSpPr>
          <p:nvPr/>
        </p:nvSpPr>
        <p:spPr bwMode="auto">
          <a:xfrm>
            <a:off x="7189268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0" name="Oval 478"/>
          <p:cNvSpPr>
            <a:spLocks noChangeArrowheads="1"/>
          </p:cNvSpPr>
          <p:nvPr/>
        </p:nvSpPr>
        <p:spPr bwMode="auto">
          <a:xfrm>
            <a:off x="7360083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1" name="Oval 479"/>
          <p:cNvSpPr>
            <a:spLocks noChangeArrowheads="1"/>
          </p:cNvSpPr>
          <p:nvPr/>
        </p:nvSpPr>
        <p:spPr bwMode="auto">
          <a:xfrm>
            <a:off x="7530897" y="2376568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2" name="Oval 480"/>
          <p:cNvSpPr>
            <a:spLocks noChangeArrowheads="1"/>
          </p:cNvSpPr>
          <p:nvPr/>
        </p:nvSpPr>
        <p:spPr bwMode="auto">
          <a:xfrm>
            <a:off x="5751270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3" name="Oval 481"/>
          <p:cNvSpPr>
            <a:spLocks noChangeArrowheads="1"/>
          </p:cNvSpPr>
          <p:nvPr/>
        </p:nvSpPr>
        <p:spPr bwMode="auto">
          <a:xfrm>
            <a:off x="5922084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4" name="Oval 482"/>
          <p:cNvSpPr>
            <a:spLocks noChangeArrowheads="1"/>
          </p:cNvSpPr>
          <p:nvPr/>
        </p:nvSpPr>
        <p:spPr bwMode="auto">
          <a:xfrm>
            <a:off x="6092898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5" name="Oval 483"/>
          <p:cNvSpPr>
            <a:spLocks noChangeArrowheads="1"/>
          </p:cNvSpPr>
          <p:nvPr/>
        </p:nvSpPr>
        <p:spPr bwMode="auto">
          <a:xfrm>
            <a:off x="6263712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6" name="Oval 484"/>
          <p:cNvSpPr>
            <a:spLocks noChangeArrowheads="1"/>
          </p:cNvSpPr>
          <p:nvPr/>
        </p:nvSpPr>
        <p:spPr bwMode="auto">
          <a:xfrm>
            <a:off x="6434527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7" name="Oval 485"/>
          <p:cNvSpPr>
            <a:spLocks noChangeArrowheads="1"/>
          </p:cNvSpPr>
          <p:nvPr/>
        </p:nvSpPr>
        <p:spPr bwMode="auto">
          <a:xfrm>
            <a:off x="6605340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8" name="Oval 486"/>
          <p:cNvSpPr>
            <a:spLocks noChangeArrowheads="1"/>
          </p:cNvSpPr>
          <p:nvPr/>
        </p:nvSpPr>
        <p:spPr bwMode="auto">
          <a:xfrm>
            <a:off x="6776155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89" name="Oval 487"/>
          <p:cNvSpPr>
            <a:spLocks noChangeArrowheads="1"/>
          </p:cNvSpPr>
          <p:nvPr/>
        </p:nvSpPr>
        <p:spPr bwMode="auto">
          <a:xfrm>
            <a:off x="6946968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0" name="Oval 488"/>
          <p:cNvSpPr>
            <a:spLocks noChangeArrowheads="1"/>
          </p:cNvSpPr>
          <p:nvPr/>
        </p:nvSpPr>
        <p:spPr bwMode="auto">
          <a:xfrm>
            <a:off x="7117783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1" name="Oval 489"/>
          <p:cNvSpPr>
            <a:spLocks noChangeArrowheads="1"/>
          </p:cNvSpPr>
          <p:nvPr/>
        </p:nvSpPr>
        <p:spPr bwMode="auto">
          <a:xfrm>
            <a:off x="7288596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2" name="Oval 490"/>
          <p:cNvSpPr>
            <a:spLocks noChangeArrowheads="1"/>
          </p:cNvSpPr>
          <p:nvPr/>
        </p:nvSpPr>
        <p:spPr bwMode="auto">
          <a:xfrm>
            <a:off x="7459411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3" name="Oval 491"/>
          <p:cNvSpPr>
            <a:spLocks noChangeArrowheads="1"/>
          </p:cNvSpPr>
          <p:nvPr/>
        </p:nvSpPr>
        <p:spPr bwMode="auto">
          <a:xfrm>
            <a:off x="7630224" y="244730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4" name="Line 492"/>
          <p:cNvSpPr>
            <a:spLocks noChangeShapeType="1"/>
          </p:cNvSpPr>
          <p:nvPr/>
        </p:nvSpPr>
        <p:spPr bwMode="auto">
          <a:xfrm>
            <a:off x="5326869" y="2604571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495" name="Freeform 493"/>
          <p:cNvSpPr>
            <a:spLocks/>
          </p:cNvSpPr>
          <p:nvPr/>
        </p:nvSpPr>
        <p:spPr bwMode="auto">
          <a:xfrm>
            <a:off x="5600021" y="2536095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496" name="Rectangle 494"/>
          <p:cNvSpPr>
            <a:spLocks noChangeArrowheads="1"/>
          </p:cNvSpPr>
          <p:nvPr/>
        </p:nvSpPr>
        <p:spPr bwMode="auto">
          <a:xfrm>
            <a:off x="5804697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7" name="Rectangle 495"/>
          <p:cNvSpPr>
            <a:spLocks noChangeArrowheads="1"/>
          </p:cNvSpPr>
          <p:nvPr/>
        </p:nvSpPr>
        <p:spPr bwMode="auto">
          <a:xfrm>
            <a:off x="5975511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8" name="Rectangle 496"/>
          <p:cNvSpPr>
            <a:spLocks noChangeArrowheads="1"/>
          </p:cNvSpPr>
          <p:nvPr/>
        </p:nvSpPr>
        <p:spPr bwMode="auto">
          <a:xfrm>
            <a:off x="6146325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499" name="Rectangle 497"/>
          <p:cNvSpPr>
            <a:spLocks noChangeArrowheads="1"/>
          </p:cNvSpPr>
          <p:nvPr/>
        </p:nvSpPr>
        <p:spPr bwMode="auto">
          <a:xfrm>
            <a:off x="6317139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0" name="Rectangle 498"/>
          <p:cNvSpPr>
            <a:spLocks noChangeArrowheads="1"/>
          </p:cNvSpPr>
          <p:nvPr/>
        </p:nvSpPr>
        <p:spPr bwMode="auto">
          <a:xfrm>
            <a:off x="6487953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1" name="Rectangle 499"/>
          <p:cNvSpPr>
            <a:spLocks noChangeArrowheads="1"/>
          </p:cNvSpPr>
          <p:nvPr/>
        </p:nvSpPr>
        <p:spPr bwMode="auto">
          <a:xfrm>
            <a:off x="6658767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2" name="Rectangle 500"/>
          <p:cNvSpPr>
            <a:spLocks noChangeArrowheads="1"/>
          </p:cNvSpPr>
          <p:nvPr/>
        </p:nvSpPr>
        <p:spPr bwMode="auto">
          <a:xfrm>
            <a:off x="6829581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3" name="Rectangle 501"/>
          <p:cNvSpPr>
            <a:spLocks noChangeArrowheads="1"/>
          </p:cNvSpPr>
          <p:nvPr/>
        </p:nvSpPr>
        <p:spPr bwMode="auto">
          <a:xfrm>
            <a:off x="7000395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4" name="Rectangle 502"/>
          <p:cNvSpPr>
            <a:spLocks noChangeArrowheads="1"/>
          </p:cNvSpPr>
          <p:nvPr/>
        </p:nvSpPr>
        <p:spPr bwMode="auto">
          <a:xfrm>
            <a:off x="7171209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5" name="Rectangle 503"/>
          <p:cNvSpPr>
            <a:spLocks noChangeArrowheads="1"/>
          </p:cNvSpPr>
          <p:nvPr/>
        </p:nvSpPr>
        <p:spPr bwMode="auto">
          <a:xfrm>
            <a:off x="7342023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6" name="Rectangle 504"/>
          <p:cNvSpPr>
            <a:spLocks noChangeArrowheads="1"/>
          </p:cNvSpPr>
          <p:nvPr/>
        </p:nvSpPr>
        <p:spPr bwMode="auto">
          <a:xfrm>
            <a:off x="7512837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7" name="Rectangle 505"/>
          <p:cNvSpPr>
            <a:spLocks noChangeArrowheads="1"/>
          </p:cNvSpPr>
          <p:nvPr/>
        </p:nvSpPr>
        <p:spPr bwMode="auto">
          <a:xfrm>
            <a:off x="7683651" y="2638433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08" name="Line 506"/>
          <p:cNvSpPr>
            <a:spLocks noChangeShapeType="1"/>
          </p:cNvSpPr>
          <p:nvPr/>
        </p:nvSpPr>
        <p:spPr bwMode="auto">
          <a:xfrm>
            <a:off x="5702359" y="2604571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09" name="Line 507"/>
          <p:cNvSpPr>
            <a:spLocks noChangeShapeType="1"/>
          </p:cNvSpPr>
          <p:nvPr/>
        </p:nvSpPr>
        <p:spPr bwMode="auto">
          <a:xfrm flipV="1">
            <a:off x="5838559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0" name="Line 509"/>
          <p:cNvSpPr>
            <a:spLocks noChangeShapeType="1"/>
          </p:cNvSpPr>
          <p:nvPr/>
        </p:nvSpPr>
        <p:spPr bwMode="auto">
          <a:xfrm flipV="1">
            <a:off x="6180187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1" name="Line 510"/>
          <p:cNvSpPr>
            <a:spLocks noChangeShapeType="1"/>
          </p:cNvSpPr>
          <p:nvPr/>
        </p:nvSpPr>
        <p:spPr bwMode="auto">
          <a:xfrm flipV="1">
            <a:off x="6351000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2" name="Line 511"/>
          <p:cNvSpPr>
            <a:spLocks noChangeShapeType="1"/>
          </p:cNvSpPr>
          <p:nvPr/>
        </p:nvSpPr>
        <p:spPr bwMode="auto">
          <a:xfrm flipV="1">
            <a:off x="6521815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3" name="Line 512"/>
          <p:cNvSpPr>
            <a:spLocks noChangeShapeType="1"/>
          </p:cNvSpPr>
          <p:nvPr/>
        </p:nvSpPr>
        <p:spPr bwMode="auto">
          <a:xfrm flipV="1">
            <a:off x="6692629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4" name="Line 513"/>
          <p:cNvSpPr>
            <a:spLocks noChangeShapeType="1"/>
          </p:cNvSpPr>
          <p:nvPr/>
        </p:nvSpPr>
        <p:spPr bwMode="auto">
          <a:xfrm flipV="1">
            <a:off x="6863443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5" name="Line 514"/>
          <p:cNvSpPr>
            <a:spLocks noChangeShapeType="1"/>
          </p:cNvSpPr>
          <p:nvPr/>
        </p:nvSpPr>
        <p:spPr bwMode="auto">
          <a:xfrm flipV="1">
            <a:off x="7034257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6" name="Line 515"/>
          <p:cNvSpPr>
            <a:spLocks noChangeShapeType="1"/>
          </p:cNvSpPr>
          <p:nvPr/>
        </p:nvSpPr>
        <p:spPr bwMode="auto">
          <a:xfrm flipV="1">
            <a:off x="7205071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7" name="Line 516"/>
          <p:cNvSpPr>
            <a:spLocks noChangeShapeType="1"/>
          </p:cNvSpPr>
          <p:nvPr/>
        </p:nvSpPr>
        <p:spPr bwMode="auto">
          <a:xfrm flipV="1">
            <a:off x="7375885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8" name="Line 517"/>
          <p:cNvSpPr>
            <a:spLocks noChangeShapeType="1"/>
          </p:cNvSpPr>
          <p:nvPr/>
        </p:nvSpPr>
        <p:spPr bwMode="auto">
          <a:xfrm flipV="1">
            <a:off x="7546699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19" name="Line 518"/>
          <p:cNvSpPr>
            <a:spLocks noChangeShapeType="1"/>
          </p:cNvSpPr>
          <p:nvPr/>
        </p:nvSpPr>
        <p:spPr bwMode="auto">
          <a:xfrm flipV="1">
            <a:off x="7717513" y="2604571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0" name="Line 519"/>
          <p:cNvSpPr>
            <a:spLocks noChangeShapeType="1"/>
          </p:cNvSpPr>
          <p:nvPr/>
        </p:nvSpPr>
        <p:spPr bwMode="auto">
          <a:xfrm>
            <a:off x="5770082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1" name="Line 520"/>
          <p:cNvSpPr>
            <a:spLocks noChangeShapeType="1"/>
          </p:cNvSpPr>
          <p:nvPr/>
        </p:nvSpPr>
        <p:spPr bwMode="auto">
          <a:xfrm>
            <a:off x="5940897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2" name="Line 521"/>
          <p:cNvSpPr>
            <a:spLocks noChangeShapeType="1"/>
          </p:cNvSpPr>
          <p:nvPr/>
        </p:nvSpPr>
        <p:spPr bwMode="auto">
          <a:xfrm>
            <a:off x="6111710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3" name="Line 522"/>
          <p:cNvSpPr>
            <a:spLocks noChangeShapeType="1"/>
          </p:cNvSpPr>
          <p:nvPr/>
        </p:nvSpPr>
        <p:spPr bwMode="auto">
          <a:xfrm>
            <a:off x="6282525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4" name="Line 523"/>
          <p:cNvSpPr>
            <a:spLocks noChangeShapeType="1"/>
          </p:cNvSpPr>
          <p:nvPr/>
        </p:nvSpPr>
        <p:spPr bwMode="auto">
          <a:xfrm>
            <a:off x="6453338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5" name="Line 524"/>
          <p:cNvSpPr>
            <a:spLocks noChangeShapeType="1"/>
          </p:cNvSpPr>
          <p:nvPr/>
        </p:nvSpPr>
        <p:spPr bwMode="auto">
          <a:xfrm>
            <a:off x="6624153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6" name="Line 525"/>
          <p:cNvSpPr>
            <a:spLocks noChangeShapeType="1"/>
          </p:cNvSpPr>
          <p:nvPr/>
        </p:nvSpPr>
        <p:spPr bwMode="auto">
          <a:xfrm>
            <a:off x="6794966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7" name="Line 526"/>
          <p:cNvSpPr>
            <a:spLocks noChangeShapeType="1"/>
          </p:cNvSpPr>
          <p:nvPr/>
        </p:nvSpPr>
        <p:spPr bwMode="auto">
          <a:xfrm>
            <a:off x="6965781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8" name="Line 527"/>
          <p:cNvSpPr>
            <a:spLocks noChangeShapeType="1"/>
          </p:cNvSpPr>
          <p:nvPr/>
        </p:nvSpPr>
        <p:spPr bwMode="auto">
          <a:xfrm>
            <a:off x="7136595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29" name="Line 528"/>
          <p:cNvSpPr>
            <a:spLocks noChangeShapeType="1"/>
          </p:cNvSpPr>
          <p:nvPr/>
        </p:nvSpPr>
        <p:spPr bwMode="auto">
          <a:xfrm>
            <a:off x="7307409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30" name="Line 529"/>
          <p:cNvSpPr>
            <a:spLocks noChangeShapeType="1"/>
          </p:cNvSpPr>
          <p:nvPr/>
        </p:nvSpPr>
        <p:spPr bwMode="auto">
          <a:xfrm>
            <a:off x="7478223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31" name="Line 530"/>
          <p:cNvSpPr>
            <a:spLocks noChangeShapeType="1"/>
          </p:cNvSpPr>
          <p:nvPr/>
        </p:nvSpPr>
        <p:spPr bwMode="auto">
          <a:xfrm>
            <a:off x="7649037" y="2673047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32" name="Oval 531"/>
          <p:cNvSpPr>
            <a:spLocks noChangeArrowheads="1"/>
          </p:cNvSpPr>
          <p:nvPr/>
        </p:nvSpPr>
        <p:spPr bwMode="auto">
          <a:xfrm>
            <a:off x="5822756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3" name="Oval 533"/>
          <p:cNvSpPr>
            <a:spLocks noChangeArrowheads="1"/>
          </p:cNvSpPr>
          <p:nvPr/>
        </p:nvSpPr>
        <p:spPr bwMode="auto">
          <a:xfrm>
            <a:off x="6164384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4" name="Oval 534"/>
          <p:cNvSpPr>
            <a:spLocks noChangeArrowheads="1"/>
          </p:cNvSpPr>
          <p:nvPr/>
        </p:nvSpPr>
        <p:spPr bwMode="auto">
          <a:xfrm>
            <a:off x="6335199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5" name="Oval 535"/>
          <p:cNvSpPr>
            <a:spLocks noChangeArrowheads="1"/>
          </p:cNvSpPr>
          <p:nvPr/>
        </p:nvSpPr>
        <p:spPr bwMode="auto">
          <a:xfrm>
            <a:off x="6506012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6" name="Oval 536"/>
          <p:cNvSpPr>
            <a:spLocks noChangeArrowheads="1"/>
          </p:cNvSpPr>
          <p:nvPr/>
        </p:nvSpPr>
        <p:spPr bwMode="auto">
          <a:xfrm>
            <a:off x="6676827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7" name="Oval 537"/>
          <p:cNvSpPr>
            <a:spLocks noChangeArrowheads="1"/>
          </p:cNvSpPr>
          <p:nvPr/>
        </p:nvSpPr>
        <p:spPr bwMode="auto">
          <a:xfrm>
            <a:off x="6847640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8" name="Oval 538"/>
          <p:cNvSpPr>
            <a:spLocks noChangeArrowheads="1"/>
          </p:cNvSpPr>
          <p:nvPr/>
        </p:nvSpPr>
        <p:spPr bwMode="auto">
          <a:xfrm>
            <a:off x="7018455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39" name="Oval 539"/>
          <p:cNvSpPr>
            <a:spLocks noChangeArrowheads="1"/>
          </p:cNvSpPr>
          <p:nvPr/>
        </p:nvSpPr>
        <p:spPr bwMode="auto">
          <a:xfrm>
            <a:off x="7189268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0" name="Oval 540"/>
          <p:cNvSpPr>
            <a:spLocks noChangeArrowheads="1"/>
          </p:cNvSpPr>
          <p:nvPr/>
        </p:nvSpPr>
        <p:spPr bwMode="auto">
          <a:xfrm>
            <a:off x="7360083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1" name="Oval 541"/>
          <p:cNvSpPr>
            <a:spLocks noChangeArrowheads="1"/>
          </p:cNvSpPr>
          <p:nvPr/>
        </p:nvSpPr>
        <p:spPr bwMode="auto">
          <a:xfrm>
            <a:off x="7530897" y="2581996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2" name="Oval 542"/>
          <p:cNvSpPr>
            <a:spLocks noChangeArrowheads="1"/>
          </p:cNvSpPr>
          <p:nvPr/>
        </p:nvSpPr>
        <p:spPr bwMode="auto">
          <a:xfrm>
            <a:off x="5751270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3" name="Oval 543"/>
          <p:cNvSpPr>
            <a:spLocks noChangeArrowheads="1"/>
          </p:cNvSpPr>
          <p:nvPr/>
        </p:nvSpPr>
        <p:spPr bwMode="auto">
          <a:xfrm>
            <a:off x="5922084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4" name="Oval 544"/>
          <p:cNvSpPr>
            <a:spLocks noChangeArrowheads="1"/>
          </p:cNvSpPr>
          <p:nvPr/>
        </p:nvSpPr>
        <p:spPr bwMode="auto">
          <a:xfrm>
            <a:off x="6092898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5" name="Oval 545"/>
          <p:cNvSpPr>
            <a:spLocks noChangeArrowheads="1"/>
          </p:cNvSpPr>
          <p:nvPr/>
        </p:nvSpPr>
        <p:spPr bwMode="auto">
          <a:xfrm>
            <a:off x="6263712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6" name="Oval 546"/>
          <p:cNvSpPr>
            <a:spLocks noChangeArrowheads="1"/>
          </p:cNvSpPr>
          <p:nvPr/>
        </p:nvSpPr>
        <p:spPr bwMode="auto">
          <a:xfrm>
            <a:off x="6434527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7" name="Oval 547"/>
          <p:cNvSpPr>
            <a:spLocks noChangeArrowheads="1"/>
          </p:cNvSpPr>
          <p:nvPr/>
        </p:nvSpPr>
        <p:spPr bwMode="auto">
          <a:xfrm>
            <a:off x="6605340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8" name="Oval 548"/>
          <p:cNvSpPr>
            <a:spLocks noChangeArrowheads="1"/>
          </p:cNvSpPr>
          <p:nvPr/>
        </p:nvSpPr>
        <p:spPr bwMode="auto">
          <a:xfrm>
            <a:off x="6776155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49" name="Oval 549"/>
          <p:cNvSpPr>
            <a:spLocks noChangeArrowheads="1"/>
          </p:cNvSpPr>
          <p:nvPr/>
        </p:nvSpPr>
        <p:spPr bwMode="auto">
          <a:xfrm>
            <a:off x="6946968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0" name="Oval 550"/>
          <p:cNvSpPr>
            <a:spLocks noChangeArrowheads="1"/>
          </p:cNvSpPr>
          <p:nvPr/>
        </p:nvSpPr>
        <p:spPr bwMode="auto">
          <a:xfrm>
            <a:off x="7117783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1" name="Oval 551"/>
          <p:cNvSpPr>
            <a:spLocks noChangeArrowheads="1"/>
          </p:cNvSpPr>
          <p:nvPr/>
        </p:nvSpPr>
        <p:spPr bwMode="auto">
          <a:xfrm>
            <a:off x="7288596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2" name="Oval 552"/>
          <p:cNvSpPr>
            <a:spLocks noChangeArrowheads="1"/>
          </p:cNvSpPr>
          <p:nvPr/>
        </p:nvSpPr>
        <p:spPr bwMode="auto">
          <a:xfrm>
            <a:off x="7459411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3" name="Oval 553"/>
          <p:cNvSpPr>
            <a:spLocks noChangeArrowheads="1"/>
          </p:cNvSpPr>
          <p:nvPr/>
        </p:nvSpPr>
        <p:spPr bwMode="auto">
          <a:xfrm>
            <a:off x="7630224" y="2652730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4" name="Line 554"/>
          <p:cNvSpPr>
            <a:spLocks noChangeShapeType="1"/>
          </p:cNvSpPr>
          <p:nvPr/>
        </p:nvSpPr>
        <p:spPr bwMode="auto">
          <a:xfrm>
            <a:off x="5326869" y="3015428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55" name="Freeform 555"/>
          <p:cNvSpPr>
            <a:spLocks/>
          </p:cNvSpPr>
          <p:nvPr/>
        </p:nvSpPr>
        <p:spPr bwMode="auto">
          <a:xfrm>
            <a:off x="5600021" y="2946952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556" name="Rectangle 556"/>
          <p:cNvSpPr>
            <a:spLocks noChangeArrowheads="1"/>
          </p:cNvSpPr>
          <p:nvPr/>
        </p:nvSpPr>
        <p:spPr bwMode="auto">
          <a:xfrm>
            <a:off x="5804697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7" name="Rectangle 557"/>
          <p:cNvSpPr>
            <a:spLocks noChangeArrowheads="1"/>
          </p:cNvSpPr>
          <p:nvPr/>
        </p:nvSpPr>
        <p:spPr bwMode="auto">
          <a:xfrm>
            <a:off x="5975511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8" name="Rectangle 558"/>
          <p:cNvSpPr>
            <a:spLocks noChangeArrowheads="1"/>
          </p:cNvSpPr>
          <p:nvPr/>
        </p:nvSpPr>
        <p:spPr bwMode="auto">
          <a:xfrm>
            <a:off x="6146325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59" name="Rectangle 559"/>
          <p:cNvSpPr>
            <a:spLocks noChangeArrowheads="1"/>
          </p:cNvSpPr>
          <p:nvPr/>
        </p:nvSpPr>
        <p:spPr bwMode="auto">
          <a:xfrm>
            <a:off x="6317139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0" name="Rectangle 560"/>
          <p:cNvSpPr>
            <a:spLocks noChangeArrowheads="1"/>
          </p:cNvSpPr>
          <p:nvPr/>
        </p:nvSpPr>
        <p:spPr bwMode="auto">
          <a:xfrm>
            <a:off x="6487953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1" name="Rectangle 561"/>
          <p:cNvSpPr>
            <a:spLocks noChangeArrowheads="1"/>
          </p:cNvSpPr>
          <p:nvPr/>
        </p:nvSpPr>
        <p:spPr bwMode="auto">
          <a:xfrm>
            <a:off x="6658767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2" name="Rectangle 562"/>
          <p:cNvSpPr>
            <a:spLocks noChangeArrowheads="1"/>
          </p:cNvSpPr>
          <p:nvPr/>
        </p:nvSpPr>
        <p:spPr bwMode="auto">
          <a:xfrm>
            <a:off x="6829581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3" name="Rectangle 563"/>
          <p:cNvSpPr>
            <a:spLocks noChangeArrowheads="1"/>
          </p:cNvSpPr>
          <p:nvPr/>
        </p:nvSpPr>
        <p:spPr bwMode="auto">
          <a:xfrm>
            <a:off x="7000395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4" name="Rectangle 564"/>
          <p:cNvSpPr>
            <a:spLocks noChangeArrowheads="1"/>
          </p:cNvSpPr>
          <p:nvPr/>
        </p:nvSpPr>
        <p:spPr bwMode="auto">
          <a:xfrm>
            <a:off x="7171209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5" name="Rectangle 565"/>
          <p:cNvSpPr>
            <a:spLocks noChangeArrowheads="1"/>
          </p:cNvSpPr>
          <p:nvPr/>
        </p:nvSpPr>
        <p:spPr bwMode="auto">
          <a:xfrm>
            <a:off x="7342023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6" name="Rectangle 566"/>
          <p:cNvSpPr>
            <a:spLocks noChangeArrowheads="1"/>
          </p:cNvSpPr>
          <p:nvPr/>
        </p:nvSpPr>
        <p:spPr bwMode="auto">
          <a:xfrm>
            <a:off x="7512837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7" name="Rectangle 567"/>
          <p:cNvSpPr>
            <a:spLocks noChangeArrowheads="1"/>
          </p:cNvSpPr>
          <p:nvPr/>
        </p:nvSpPr>
        <p:spPr bwMode="auto">
          <a:xfrm>
            <a:off x="7683651" y="3049290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68" name="Line 568"/>
          <p:cNvSpPr>
            <a:spLocks noChangeShapeType="1"/>
          </p:cNvSpPr>
          <p:nvPr/>
        </p:nvSpPr>
        <p:spPr bwMode="auto">
          <a:xfrm>
            <a:off x="5702359" y="3015428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69" name="Line 569"/>
          <p:cNvSpPr>
            <a:spLocks noChangeShapeType="1"/>
          </p:cNvSpPr>
          <p:nvPr/>
        </p:nvSpPr>
        <p:spPr bwMode="auto">
          <a:xfrm flipV="1">
            <a:off x="5838559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0" name="Line 570"/>
          <p:cNvSpPr>
            <a:spLocks noChangeShapeType="1"/>
          </p:cNvSpPr>
          <p:nvPr/>
        </p:nvSpPr>
        <p:spPr bwMode="auto">
          <a:xfrm flipV="1">
            <a:off x="6009372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1" name="Line 571"/>
          <p:cNvSpPr>
            <a:spLocks noChangeShapeType="1"/>
          </p:cNvSpPr>
          <p:nvPr/>
        </p:nvSpPr>
        <p:spPr bwMode="auto">
          <a:xfrm flipV="1">
            <a:off x="6180187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2" name="Line 572"/>
          <p:cNvSpPr>
            <a:spLocks noChangeShapeType="1"/>
          </p:cNvSpPr>
          <p:nvPr/>
        </p:nvSpPr>
        <p:spPr bwMode="auto">
          <a:xfrm flipV="1">
            <a:off x="6351000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3" name="Line 573"/>
          <p:cNvSpPr>
            <a:spLocks noChangeShapeType="1"/>
          </p:cNvSpPr>
          <p:nvPr/>
        </p:nvSpPr>
        <p:spPr bwMode="auto">
          <a:xfrm flipV="1">
            <a:off x="6521815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4" name="Line 574"/>
          <p:cNvSpPr>
            <a:spLocks noChangeShapeType="1"/>
          </p:cNvSpPr>
          <p:nvPr/>
        </p:nvSpPr>
        <p:spPr bwMode="auto">
          <a:xfrm flipV="1">
            <a:off x="6692629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5" name="Line 575"/>
          <p:cNvSpPr>
            <a:spLocks noChangeShapeType="1"/>
          </p:cNvSpPr>
          <p:nvPr/>
        </p:nvSpPr>
        <p:spPr bwMode="auto">
          <a:xfrm flipV="1">
            <a:off x="6863443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6" name="Line 576"/>
          <p:cNvSpPr>
            <a:spLocks noChangeShapeType="1"/>
          </p:cNvSpPr>
          <p:nvPr/>
        </p:nvSpPr>
        <p:spPr bwMode="auto">
          <a:xfrm flipV="1">
            <a:off x="7034257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7" name="Line 577"/>
          <p:cNvSpPr>
            <a:spLocks noChangeShapeType="1"/>
          </p:cNvSpPr>
          <p:nvPr/>
        </p:nvSpPr>
        <p:spPr bwMode="auto">
          <a:xfrm flipV="1">
            <a:off x="7205071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8" name="Line 578"/>
          <p:cNvSpPr>
            <a:spLocks noChangeShapeType="1"/>
          </p:cNvSpPr>
          <p:nvPr/>
        </p:nvSpPr>
        <p:spPr bwMode="auto">
          <a:xfrm flipV="1">
            <a:off x="7375885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79" name="Line 579"/>
          <p:cNvSpPr>
            <a:spLocks noChangeShapeType="1"/>
          </p:cNvSpPr>
          <p:nvPr/>
        </p:nvSpPr>
        <p:spPr bwMode="auto">
          <a:xfrm flipV="1">
            <a:off x="7546699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0" name="Line 580"/>
          <p:cNvSpPr>
            <a:spLocks noChangeShapeType="1"/>
          </p:cNvSpPr>
          <p:nvPr/>
        </p:nvSpPr>
        <p:spPr bwMode="auto">
          <a:xfrm flipV="1">
            <a:off x="7717513" y="3015428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1" name="Line 581"/>
          <p:cNvSpPr>
            <a:spLocks noChangeShapeType="1"/>
          </p:cNvSpPr>
          <p:nvPr/>
        </p:nvSpPr>
        <p:spPr bwMode="auto">
          <a:xfrm>
            <a:off x="5770082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2" name="Line 582"/>
          <p:cNvSpPr>
            <a:spLocks noChangeShapeType="1"/>
          </p:cNvSpPr>
          <p:nvPr/>
        </p:nvSpPr>
        <p:spPr bwMode="auto">
          <a:xfrm>
            <a:off x="5940897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3" name="Line 583"/>
          <p:cNvSpPr>
            <a:spLocks noChangeShapeType="1"/>
          </p:cNvSpPr>
          <p:nvPr/>
        </p:nvSpPr>
        <p:spPr bwMode="auto">
          <a:xfrm>
            <a:off x="6111710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4" name="Line 584"/>
          <p:cNvSpPr>
            <a:spLocks noChangeShapeType="1"/>
          </p:cNvSpPr>
          <p:nvPr/>
        </p:nvSpPr>
        <p:spPr bwMode="auto">
          <a:xfrm>
            <a:off x="6282525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5" name="Line 585"/>
          <p:cNvSpPr>
            <a:spLocks noChangeShapeType="1"/>
          </p:cNvSpPr>
          <p:nvPr/>
        </p:nvSpPr>
        <p:spPr bwMode="auto">
          <a:xfrm>
            <a:off x="6453338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6" name="Line 586"/>
          <p:cNvSpPr>
            <a:spLocks noChangeShapeType="1"/>
          </p:cNvSpPr>
          <p:nvPr/>
        </p:nvSpPr>
        <p:spPr bwMode="auto">
          <a:xfrm>
            <a:off x="6624153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7" name="Line 587"/>
          <p:cNvSpPr>
            <a:spLocks noChangeShapeType="1"/>
          </p:cNvSpPr>
          <p:nvPr/>
        </p:nvSpPr>
        <p:spPr bwMode="auto">
          <a:xfrm>
            <a:off x="6794966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8" name="Line 588"/>
          <p:cNvSpPr>
            <a:spLocks noChangeShapeType="1"/>
          </p:cNvSpPr>
          <p:nvPr/>
        </p:nvSpPr>
        <p:spPr bwMode="auto">
          <a:xfrm>
            <a:off x="6965781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89" name="Line 589"/>
          <p:cNvSpPr>
            <a:spLocks noChangeShapeType="1"/>
          </p:cNvSpPr>
          <p:nvPr/>
        </p:nvSpPr>
        <p:spPr bwMode="auto">
          <a:xfrm>
            <a:off x="7136595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90" name="Line 590"/>
          <p:cNvSpPr>
            <a:spLocks noChangeShapeType="1"/>
          </p:cNvSpPr>
          <p:nvPr/>
        </p:nvSpPr>
        <p:spPr bwMode="auto">
          <a:xfrm>
            <a:off x="7307409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91" name="Line 591"/>
          <p:cNvSpPr>
            <a:spLocks noChangeShapeType="1"/>
          </p:cNvSpPr>
          <p:nvPr/>
        </p:nvSpPr>
        <p:spPr bwMode="auto">
          <a:xfrm>
            <a:off x="7478223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92" name="Line 592"/>
          <p:cNvSpPr>
            <a:spLocks noChangeShapeType="1"/>
          </p:cNvSpPr>
          <p:nvPr/>
        </p:nvSpPr>
        <p:spPr bwMode="auto">
          <a:xfrm>
            <a:off x="7649037" y="3083904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593" name="Oval 593"/>
          <p:cNvSpPr>
            <a:spLocks noChangeArrowheads="1"/>
          </p:cNvSpPr>
          <p:nvPr/>
        </p:nvSpPr>
        <p:spPr bwMode="auto">
          <a:xfrm>
            <a:off x="5822756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4" name="Oval 594"/>
          <p:cNvSpPr>
            <a:spLocks noChangeArrowheads="1"/>
          </p:cNvSpPr>
          <p:nvPr/>
        </p:nvSpPr>
        <p:spPr bwMode="auto">
          <a:xfrm>
            <a:off x="5993570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5" name="Oval 595"/>
          <p:cNvSpPr>
            <a:spLocks noChangeArrowheads="1"/>
          </p:cNvSpPr>
          <p:nvPr/>
        </p:nvSpPr>
        <p:spPr bwMode="auto">
          <a:xfrm>
            <a:off x="6164384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6" name="Oval 596"/>
          <p:cNvSpPr>
            <a:spLocks noChangeArrowheads="1"/>
          </p:cNvSpPr>
          <p:nvPr/>
        </p:nvSpPr>
        <p:spPr bwMode="auto">
          <a:xfrm>
            <a:off x="6335199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7" name="Oval 597"/>
          <p:cNvSpPr>
            <a:spLocks noChangeArrowheads="1"/>
          </p:cNvSpPr>
          <p:nvPr/>
        </p:nvSpPr>
        <p:spPr bwMode="auto">
          <a:xfrm>
            <a:off x="6506012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8" name="Oval 598"/>
          <p:cNvSpPr>
            <a:spLocks noChangeArrowheads="1"/>
          </p:cNvSpPr>
          <p:nvPr/>
        </p:nvSpPr>
        <p:spPr bwMode="auto">
          <a:xfrm>
            <a:off x="6676827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599" name="Oval 599"/>
          <p:cNvSpPr>
            <a:spLocks noChangeArrowheads="1"/>
          </p:cNvSpPr>
          <p:nvPr/>
        </p:nvSpPr>
        <p:spPr bwMode="auto">
          <a:xfrm>
            <a:off x="6847640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0" name="Oval 600"/>
          <p:cNvSpPr>
            <a:spLocks noChangeArrowheads="1"/>
          </p:cNvSpPr>
          <p:nvPr/>
        </p:nvSpPr>
        <p:spPr bwMode="auto">
          <a:xfrm>
            <a:off x="7018455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1" name="Oval 601"/>
          <p:cNvSpPr>
            <a:spLocks noChangeArrowheads="1"/>
          </p:cNvSpPr>
          <p:nvPr/>
        </p:nvSpPr>
        <p:spPr bwMode="auto">
          <a:xfrm>
            <a:off x="7189268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2" name="Oval 602"/>
          <p:cNvSpPr>
            <a:spLocks noChangeArrowheads="1"/>
          </p:cNvSpPr>
          <p:nvPr/>
        </p:nvSpPr>
        <p:spPr bwMode="auto">
          <a:xfrm>
            <a:off x="7360083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3" name="Oval 603"/>
          <p:cNvSpPr>
            <a:spLocks noChangeArrowheads="1"/>
          </p:cNvSpPr>
          <p:nvPr/>
        </p:nvSpPr>
        <p:spPr bwMode="auto">
          <a:xfrm>
            <a:off x="7530897" y="2992853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4" name="Oval 604"/>
          <p:cNvSpPr>
            <a:spLocks noChangeArrowheads="1"/>
          </p:cNvSpPr>
          <p:nvPr/>
        </p:nvSpPr>
        <p:spPr bwMode="auto">
          <a:xfrm>
            <a:off x="5751270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5" name="Oval 605"/>
          <p:cNvSpPr>
            <a:spLocks noChangeArrowheads="1"/>
          </p:cNvSpPr>
          <p:nvPr/>
        </p:nvSpPr>
        <p:spPr bwMode="auto">
          <a:xfrm>
            <a:off x="5922084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6" name="Oval 606"/>
          <p:cNvSpPr>
            <a:spLocks noChangeArrowheads="1"/>
          </p:cNvSpPr>
          <p:nvPr/>
        </p:nvSpPr>
        <p:spPr bwMode="auto">
          <a:xfrm>
            <a:off x="6092898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7" name="Oval 607"/>
          <p:cNvSpPr>
            <a:spLocks noChangeArrowheads="1"/>
          </p:cNvSpPr>
          <p:nvPr/>
        </p:nvSpPr>
        <p:spPr bwMode="auto">
          <a:xfrm>
            <a:off x="6263712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8" name="Oval 608"/>
          <p:cNvSpPr>
            <a:spLocks noChangeArrowheads="1"/>
          </p:cNvSpPr>
          <p:nvPr/>
        </p:nvSpPr>
        <p:spPr bwMode="auto">
          <a:xfrm>
            <a:off x="6434527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09" name="Oval 609"/>
          <p:cNvSpPr>
            <a:spLocks noChangeArrowheads="1"/>
          </p:cNvSpPr>
          <p:nvPr/>
        </p:nvSpPr>
        <p:spPr bwMode="auto">
          <a:xfrm>
            <a:off x="6605340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0" name="Oval 610"/>
          <p:cNvSpPr>
            <a:spLocks noChangeArrowheads="1"/>
          </p:cNvSpPr>
          <p:nvPr/>
        </p:nvSpPr>
        <p:spPr bwMode="auto">
          <a:xfrm>
            <a:off x="6776155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1" name="Oval 611"/>
          <p:cNvSpPr>
            <a:spLocks noChangeArrowheads="1"/>
          </p:cNvSpPr>
          <p:nvPr/>
        </p:nvSpPr>
        <p:spPr bwMode="auto">
          <a:xfrm>
            <a:off x="6946968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2" name="Oval 612"/>
          <p:cNvSpPr>
            <a:spLocks noChangeArrowheads="1"/>
          </p:cNvSpPr>
          <p:nvPr/>
        </p:nvSpPr>
        <p:spPr bwMode="auto">
          <a:xfrm>
            <a:off x="7117783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3" name="Oval 613"/>
          <p:cNvSpPr>
            <a:spLocks noChangeArrowheads="1"/>
          </p:cNvSpPr>
          <p:nvPr/>
        </p:nvSpPr>
        <p:spPr bwMode="auto">
          <a:xfrm>
            <a:off x="7288596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4" name="Oval 614"/>
          <p:cNvSpPr>
            <a:spLocks noChangeArrowheads="1"/>
          </p:cNvSpPr>
          <p:nvPr/>
        </p:nvSpPr>
        <p:spPr bwMode="auto">
          <a:xfrm>
            <a:off x="7459411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5" name="Oval 615"/>
          <p:cNvSpPr>
            <a:spLocks noChangeArrowheads="1"/>
          </p:cNvSpPr>
          <p:nvPr/>
        </p:nvSpPr>
        <p:spPr bwMode="auto">
          <a:xfrm>
            <a:off x="7630224" y="3063587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6" name="Line 616"/>
          <p:cNvSpPr>
            <a:spLocks noChangeShapeType="1"/>
          </p:cNvSpPr>
          <p:nvPr/>
        </p:nvSpPr>
        <p:spPr bwMode="auto">
          <a:xfrm>
            <a:off x="5326869" y="3220856"/>
            <a:ext cx="2731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17" name="Freeform 617"/>
          <p:cNvSpPr>
            <a:spLocks/>
          </p:cNvSpPr>
          <p:nvPr/>
        </p:nvSpPr>
        <p:spPr bwMode="auto">
          <a:xfrm>
            <a:off x="5600021" y="3152380"/>
            <a:ext cx="102338" cy="136952"/>
          </a:xfrm>
          <a:custGeom>
            <a:avLst/>
            <a:gdLst>
              <a:gd name="T0" fmla="*/ 0 w 136"/>
              <a:gd name="T1" fmla="*/ 0 h 182"/>
              <a:gd name="T2" fmla="*/ 0 w 136"/>
              <a:gd name="T3" fmla="*/ 2147483647 h 182"/>
              <a:gd name="T4" fmla="*/ 2147483647 w 136"/>
              <a:gd name="T5" fmla="*/ 2147483647 h 182"/>
              <a:gd name="T6" fmla="*/ 0 w 136"/>
              <a:gd name="T7" fmla="*/ 0 h 182"/>
              <a:gd name="T8" fmla="*/ 0 60000 65536"/>
              <a:gd name="T9" fmla="*/ 0 60000 65536"/>
              <a:gd name="T10" fmla="*/ 0 60000 65536"/>
              <a:gd name="T11" fmla="*/ 0 60000 65536"/>
              <a:gd name="T12" fmla="*/ 0 w 136"/>
              <a:gd name="T13" fmla="*/ 0 h 182"/>
              <a:gd name="T14" fmla="*/ 136 w 136"/>
              <a:gd name="T15" fmla="*/ 182 h 1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" h="182">
                <a:moveTo>
                  <a:pt x="0" y="0"/>
                </a:moveTo>
                <a:lnTo>
                  <a:pt x="0" y="182"/>
                </a:lnTo>
                <a:lnTo>
                  <a:pt x="136" y="9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900"/>
          </a:p>
        </p:txBody>
      </p:sp>
      <p:sp>
        <p:nvSpPr>
          <p:cNvPr id="618" name="Rectangle 618"/>
          <p:cNvSpPr>
            <a:spLocks noChangeArrowheads="1"/>
          </p:cNvSpPr>
          <p:nvPr/>
        </p:nvSpPr>
        <p:spPr bwMode="auto">
          <a:xfrm>
            <a:off x="5804697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19" name="Rectangle 619"/>
          <p:cNvSpPr>
            <a:spLocks noChangeArrowheads="1"/>
          </p:cNvSpPr>
          <p:nvPr/>
        </p:nvSpPr>
        <p:spPr bwMode="auto">
          <a:xfrm>
            <a:off x="5975511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0" name="Rectangle 620"/>
          <p:cNvSpPr>
            <a:spLocks noChangeArrowheads="1"/>
          </p:cNvSpPr>
          <p:nvPr/>
        </p:nvSpPr>
        <p:spPr bwMode="auto">
          <a:xfrm>
            <a:off x="6146325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1" name="Rectangle 621"/>
          <p:cNvSpPr>
            <a:spLocks noChangeArrowheads="1"/>
          </p:cNvSpPr>
          <p:nvPr/>
        </p:nvSpPr>
        <p:spPr bwMode="auto">
          <a:xfrm>
            <a:off x="6317139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2" name="Rectangle 622"/>
          <p:cNvSpPr>
            <a:spLocks noChangeArrowheads="1"/>
          </p:cNvSpPr>
          <p:nvPr/>
        </p:nvSpPr>
        <p:spPr bwMode="auto">
          <a:xfrm>
            <a:off x="6487953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3" name="Rectangle 623"/>
          <p:cNvSpPr>
            <a:spLocks noChangeArrowheads="1"/>
          </p:cNvSpPr>
          <p:nvPr/>
        </p:nvSpPr>
        <p:spPr bwMode="auto">
          <a:xfrm>
            <a:off x="6658767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4" name="Rectangle 624"/>
          <p:cNvSpPr>
            <a:spLocks noChangeArrowheads="1"/>
          </p:cNvSpPr>
          <p:nvPr/>
        </p:nvSpPr>
        <p:spPr bwMode="auto">
          <a:xfrm>
            <a:off x="6829581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5" name="Rectangle 625"/>
          <p:cNvSpPr>
            <a:spLocks noChangeArrowheads="1"/>
          </p:cNvSpPr>
          <p:nvPr/>
        </p:nvSpPr>
        <p:spPr bwMode="auto">
          <a:xfrm>
            <a:off x="7000395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6" name="Rectangle 626"/>
          <p:cNvSpPr>
            <a:spLocks noChangeArrowheads="1"/>
          </p:cNvSpPr>
          <p:nvPr/>
        </p:nvSpPr>
        <p:spPr bwMode="auto">
          <a:xfrm>
            <a:off x="7171209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7" name="Rectangle 627"/>
          <p:cNvSpPr>
            <a:spLocks noChangeArrowheads="1"/>
          </p:cNvSpPr>
          <p:nvPr/>
        </p:nvSpPr>
        <p:spPr bwMode="auto">
          <a:xfrm>
            <a:off x="7342023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8" name="Rectangle 628"/>
          <p:cNvSpPr>
            <a:spLocks noChangeArrowheads="1"/>
          </p:cNvSpPr>
          <p:nvPr/>
        </p:nvSpPr>
        <p:spPr bwMode="auto">
          <a:xfrm>
            <a:off x="7512837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29" name="Rectangle 629"/>
          <p:cNvSpPr>
            <a:spLocks noChangeArrowheads="1"/>
          </p:cNvSpPr>
          <p:nvPr/>
        </p:nvSpPr>
        <p:spPr bwMode="auto">
          <a:xfrm>
            <a:off x="7683651" y="3254718"/>
            <a:ext cx="102338" cy="10233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30" name="Line 630"/>
          <p:cNvSpPr>
            <a:spLocks noChangeShapeType="1"/>
          </p:cNvSpPr>
          <p:nvPr/>
        </p:nvSpPr>
        <p:spPr bwMode="auto">
          <a:xfrm>
            <a:off x="5702359" y="3220856"/>
            <a:ext cx="20136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1" name="Line 631"/>
          <p:cNvSpPr>
            <a:spLocks noChangeShapeType="1"/>
          </p:cNvSpPr>
          <p:nvPr/>
        </p:nvSpPr>
        <p:spPr bwMode="auto">
          <a:xfrm flipV="1">
            <a:off x="5838559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2" name="Line 632"/>
          <p:cNvSpPr>
            <a:spLocks noChangeShapeType="1"/>
          </p:cNvSpPr>
          <p:nvPr/>
        </p:nvSpPr>
        <p:spPr bwMode="auto">
          <a:xfrm flipV="1">
            <a:off x="6009372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3" name="Line 633"/>
          <p:cNvSpPr>
            <a:spLocks noChangeShapeType="1"/>
          </p:cNvSpPr>
          <p:nvPr/>
        </p:nvSpPr>
        <p:spPr bwMode="auto">
          <a:xfrm flipV="1">
            <a:off x="6180187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4" name="Line 634"/>
          <p:cNvSpPr>
            <a:spLocks noChangeShapeType="1"/>
          </p:cNvSpPr>
          <p:nvPr/>
        </p:nvSpPr>
        <p:spPr bwMode="auto">
          <a:xfrm flipV="1">
            <a:off x="6351000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5" name="Line 635"/>
          <p:cNvSpPr>
            <a:spLocks noChangeShapeType="1"/>
          </p:cNvSpPr>
          <p:nvPr/>
        </p:nvSpPr>
        <p:spPr bwMode="auto">
          <a:xfrm flipV="1">
            <a:off x="6521815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6" name="Line 636"/>
          <p:cNvSpPr>
            <a:spLocks noChangeShapeType="1"/>
          </p:cNvSpPr>
          <p:nvPr/>
        </p:nvSpPr>
        <p:spPr bwMode="auto">
          <a:xfrm flipV="1">
            <a:off x="6692629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7" name="Line 637"/>
          <p:cNvSpPr>
            <a:spLocks noChangeShapeType="1"/>
          </p:cNvSpPr>
          <p:nvPr/>
        </p:nvSpPr>
        <p:spPr bwMode="auto">
          <a:xfrm flipV="1">
            <a:off x="6863443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8" name="Line 638"/>
          <p:cNvSpPr>
            <a:spLocks noChangeShapeType="1"/>
          </p:cNvSpPr>
          <p:nvPr/>
        </p:nvSpPr>
        <p:spPr bwMode="auto">
          <a:xfrm flipV="1">
            <a:off x="7034257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39" name="Line 639"/>
          <p:cNvSpPr>
            <a:spLocks noChangeShapeType="1"/>
          </p:cNvSpPr>
          <p:nvPr/>
        </p:nvSpPr>
        <p:spPr bwMode="auto">
          <a:xfrm flipV="1">
            <a:off x="7205071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0" name="Line 640"/>
          <p:cNvSpPr>
            <a:spLocks noChangeShapeType="1"/>
          </p:cNvSpPr>
          <p:nvPr/>
        </p:nvSpPr>
        <p:spPr bwMode="auto">
          <a:xfrm flipV="1">
            <a:off x="7375885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1" name="Line 641"/>
          <p:cNvSpPr>
            <a:spLocks noChangeShapeType="1"/>
          </p:cNvSpPr>
          <p:nvPr/>
        </p:nvSpPr>
        <p:spPr bwMode="auto">
          <a:xfrm flipV="1">
            <a:off x="7546699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2" name="Line 642"/>
          <p:cNvSpPr>
            <a:spLocks noChangeShapeType="1"/>
          </p:cNvSpPr>
          <p:nvPr/>
        </p:nvSpPr>
        <p:spPr bwMode="auto">
          <a:xfrm flipV="1">
            <a:off x="7717513" y="3220856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3" name="Line 643"/>
          <p:cNvSpPr>
            <a:spLocks noChangeShapeType="1"/>
          </p:cNvSpPr>
          <p:nvPr/>
        </p:nvSpPr>
        <p:spPr bwMode="auto">
          <a:xfrm>
            <a:off x="5770082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4" name="Line 644"/>
          <p:cNvSpPr>
            <a:spLocks noChangeShapeType="1"/>
          </p:cNvSpPr>
          <p:nvPr/>
        </p:nvSpPr>
        <p:spPr bwMode="auto">
          <a:xfrm>
            <a:off x="5940897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5" name="Line 645"/>
          <p:cNvSpPr>
            <a:spLocks noChangeShapeType="1"/>
          </p:cNvSpPr>
          <p:nvPr/>
        </p:nvSpPr>
        <p:spPr bwMode="auto">
          <a:xfrm>
            <a:off x="6111710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6" name="Line 646"/>
          <p:cNvSpPr>
            <a:spLocks noChangeShapeType="1"/>
          </p:cNvSpPr>
          <p:nvPr/>
        </p:nvSpPr>
        <p:spPr bwMode="auto">
          <a:xfrm>
            <a:off x="6282525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7" name="Line 647"/>
          <p:cNvSpPr>
            <a:spLocks noChangeShapeType="1"/>
          </p:cNvSpPr>
          <p:nvPr/>
        </p:nvSpPr>
        <p:spPr bwMode="auto">
          <a:xfrm>
            <a:off x="6453338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8" name="Line 648"/>
          <p:cNvSpPr>
            <a:spLocks noChangeShapeType="1"/>
          </p:cNvSpPr>
          <p:nvPr/>
        </p:nvSpPr>
        <p:spPr bwMode="auto">
          <a:xfrm>
            <a:off x="6624153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49" name="Line 649"/>
          <p:cNvSpPr>
            <a:spLocks noChangeShapeType="1"/>
          </p:cNvSpPr>
          <p:nvPr/>
        </p:nvSpPr>
        <p:spPr bwMode="auto">
          <a:xfrm>
            <a:off x="6794966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0" name="Line 650"/>
          <p:cNvSpPr>
            <a:spLocks noChangeShapeType="1"/>
          </p:cNvSpPr>
          <p:nvPr/>
        </p:nvSpPr>
        <p:spPr bwMode="auto">
          <a:xfrm>
            <a:off x="6965781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1" name="Line 651"/>
          <p:cNvSpPr>
            <a:spLocks noChangeShapeType="1"/>
          </p:cNvSpPr>
          <p:nvPr/>
        </p:nvSpPr>
        <p:spPr bwMode="auto">
          <a:xfrm>
            <a:off x="7136595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2" name="Line 652"/>
          <p:cNvSpPr>
            <a:spLocks noChangeShapeType="1"/>
          </p:cNvSpPr>
          <p:nvPr/>
        </p:nvSpPr>
        <p:spPr bwMode="auto">
          <a:xfrm>
            <a:off x="7307409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3" name="Line 653"/>
          <p:cNvSpPr>
            <a:spLocks noChangeShapeType="1"/>
          </p:cNvSpPr>
          <p:nvPr/>
        </p:nvSpPr>
        <p:spPr bwMode="auto">
          <a:xfrm>
            <a:off x="7478223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4" name="Line 654"/>
          <p:cNvSpPr>
            <a:spLocks noChangeShapeType="1"/>
          </p:cNvSpPr>
          <p:nvPr/>
        </p:nvSpPr>
        <p:spPr bwMode="auto">
          <a:xfrm>
            <a:off x="7649037" y="3289332"/>
            <a:ext cx="3461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55" name="Oval 655"/>
          <p:cNvSpPr>
            <a:spLocks noChangeArrowheads="1"/>
          </p:cNvSpPr>
          <p:nvPr/>
        </p:nvSpPr>
        <p:spPr bwMode="auto">
          <a:xfrm>
            <a:off x="5822756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56" name="Oval 656"/>
          <p:cNvSpPr>
            <a:spLocks noChangeArrowheads="1"/>
          </p:cNvSpPr>
          <p:nvPr/>
        </p:nvSpPr>
        <p:spPr bwMode="auto">
          <a:xfrm>
            <a:off x="5993570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57" name="Oval 657"/>
          <p:cNvSpPr>
            <a:spLocks noChangeArrowheads="1"/>
          </p:cNvSpPr>
          <p:nvPr/>
        </p:nvSpPr>
        <p:spPr bwMode="auto">
          <a:xfrm>
            <a:off x="6164384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58" name="Oval 658"/>
          <p:cNvSpPr>
            <a:spLocks noChangeArrowheads="1"/>
          </p:cNvSpPr>
          <p:nvPr/>
        </p:nvSpPr>
        <p:spPr bwMode="auto">
          <a:xfrm>
            <a:off x="6335199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59" name="Oval 659"/>
          <p:cNvSpPr>
            <a:spLocks noChangeArrowheads="1"/>
          </p:cNvSpPr>
          <p:nvPr/>
        </p:nvSpPr>
        <p:spPr bwMode="auto">
          <a:xfrm>
            <a:off x="6506012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0" name="Oval 660"/>
          <p:cNvSpPr>
            <a:spLocks noChangeArrowheads="1"/>
          </p:cNvSpPr>
          <p:nvPr/>
        </p:nvSpPr>
        <p:spPr bwMode="auto">
          <a:xfrm>
            <a:off x="6676827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1" name="Oval 661"/>
          <p:cNvSpPr>
            <a:spLocks noChangeArrowheads="1"/>
          </p:cNvSpPr>
          <p:nvPr/>
        </p:nvSpPr>
        <p:spPr bwMode="auto">
          <a:xfrm>
            <a:off x="6847640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2" name="Oval 662"/>
          <p:cNvSpPr>
            <a:spLocks noChangeArrowheads="1"/>
          </p:cNvSpPr>
          <p:nvPr/>
        </p:nvSpPr>
        <p:spPr bwMode="auto">
          <a:xfrm>
            <a:off x="7018455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3" name="Oval 663"/>
          <p:cNvSpPr>
            <a:spLocks noChangeArrowheads="1"/>
          </p:cNvSpPr>
          <p:nvPr/>
        </p:nvSpPr>
        <p:spPr bwMode="auto">
          <a:xfrm>
            <a:off x="7189268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4" name="Oval 664"/>
          <p:cNvSpPr>
            <a:spLocks noChangeArrowheads="1"/>
          </p:cNvSpPr>
          <p:nvPr/>
        </p:nvSpPr>
        <p:spPr bwMode="auto">
          <a:xfrm>
            <a:off x="7360083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5" name="Oval 665"/>
          <p:cNvSpPr>
            <a:spLocks noChangeArrowheads="1"/>
          </p:cNvSpPr>
          <p:nvPr/>
        </p:nvSpPr>
        <p:spPr bwMode="auto">
          <a:xfrm>
            <a:off x="7530897" y="3198282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6" name="Text Box 666"/>
          <p:cNvSpPr txBox="1">
            <a:spLocks noChangeArrowheads="1"/>
          </p:cNvSpPr>
          <p:nvPr/>
        </p:nvSpPr>
        <p:spPr bwMode="auto">
          <a:xfrm>
            <a:off x="4785131" y="764704"/>
            <a:ext cx="43494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900" dirty="0">
                <a:latin typeface="Arial" charset="0"/>
              </a:rPr>
              <a:t>input</a:t>
            </a:r>
          </a:p>
        </p:txBody>
      </p:sp>
      <p:sp>
        <p:nvSpPr>
          <p:cNvPr id="667" name="AutoShape 667"/>
          <p:cNvSpPr>
            <a:spLocks/>
          </p:cNvSpPr>
          <p:nvPr/>
        </p:nvSpPr>
        <p:spPr bwMode="auto">
          <a:xfrm rot="5400000">
            <a:off x="5182016" y="3161786"/>
            <a:ext cx="102338" cy="495887"/>
          </a:xfrm>
          <a:prstGeom prst="rightBrace">
            <a:avLst>
              <a:gd name="adj1" fmla="val 4038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68" name="Text Box 668"/>
          <p:cNvSpPr txBox="1">
            <a:spLocks noChangeArrowheads="1"/>
          </p:cNvSpPr>
          <p:nvPr/>
        </p:nvSpPr>
        <p:spPr bwMode="auto">
          <a:xfrm>
            <a:off x="4849041" y="3460146"/>
            <a:ext cx="11790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</a:rPr>
              <a:t>fast sampling stage</a:t>
            </a:r>
          </a:p>
        </p:txBody>
      </p:sp>
      <p:sp>
        <p:nvSpPr>
          <p:cNvPr id="669" name="AutoShape 669"/>
          <p:cNvSpPr>
            <a:spLocks/>
          </p:cNvSpPr>
          <p:nvPr/>
        </p:nvSpPr>
        <p:spPr bwMode="auto">
          <a:xfrm rot="5400000">
            <a:off x="6734768" y="2393875"/>
            <a:ext cx="102338" cy="2031709"/>
          </a:xfrm>
          <a:prstGeom prst="rightBrace">
            <a:avLst>
              <a:gd name="adj1" fmla="val 16544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670" name="Text Box 670"/>
          <p:cNvSpPr txBox="1">
            <a:spLocks noChangeArrowheads="1"/>
          </p:cNvSpPr>
          <p:nvPr/>
        </p:nvSpPr>
        <p:spPr bwMode="auto">
          <a:xfrm>
            <a:off x="6174919" y="3460898"/>
            <a:ext cx="15255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900">
                <a:latin typeface="Arial" charset="0"/>
              </a:rPr>
              <a:t>secondary sampling stage</a:t>
            </a:r>
          </a:p>
        </p:txBody>
      </p:sp>
      <p:sp>
        <p:nvSpPr>
          <p:cNvPr id="671" name="Text Box 671"/>
          <p:cNvSpPr txBox="1">
            <a:spLocks noChangeArrowheads="1"/>
          </p:cNvSpPr>
          <p:nvPr/>
        </p:nvSpPr>
        <p:spPr bwMode="auto">
          <a:xfrm>
            <a:off x="5255351" y="2694112"/>
            <a:ext cx="226897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900" dirty="0">
                <a:latin typeface="Arial" charset="0"/>
              </a:rPr>
              <a:t>. . . . . . . . . . . . . . . . . . . . . . . . . . . . . . . . .</a:t>
            </a:r>
          </a:p>
        </p:txBody>
      </p:sp>
      <p:sp>
        <p:nvSpPr>
          <p:cNvPr id="672" name="Line 672"/>
          <p:cNvSpPr>
            <a:spLocks noChangeShapeType="1"/>
          </p:cNvSpPr>
          <p:nvPr/>
        </p:nvSpPr>
        <p:spPr bwMode="auto">
          <a:xfrm flipV="1">
            <a:off x="6008620" y="2602314"/>
            <a:ext cx="0" cy="33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73" name="Oval 673"/>
          <p:cNvSpPr>
            <a:spLocks noChangeArrowheads="1"/>
          </p:cNvSpPr>
          <p:nvPr/>
        </p:nvSpPr>
        <p:spPr bwMode="auto">
          <a:xfrm>
            <a:off x="5992818" y="2579739"/>
            <a:ext cx="33862" cy="33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900"/>
          </a:p>
        </p:txBody>
      </p:sp>
      <p:pic>
        <p:nvPicPr>
          <p:cNvPr id="67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47582"/>
            <a:ext cx="4864017" cy="257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7" name="Rectangle 13"/>
          <p:cNvSpPr>
            <a:spLocks noChangeArrowheads="1"/>
          </p:cNvSpPr>
          <p:nvPr/>
        </p:nvSpPr>
        <p:spPr bwMode="auto">
          <a:xfrm>
            <a:off x="6095929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78" name="Rectangle 14"/>
          <p:cNvSpPr>
            <a:spLocks noChangeArrowheads="1"/>
          </p:cNvSpPr>
          <p:nvPr/>
        </p:nvSpPr>
        <p:spPr bwMode="auto">
          <a:xfrm>
            <a:off x="6215932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79" name="Rectangle 15"/>
          <p:cNvSpPr>
            <a:spLocks noChangeArrowheads="1"/>
          </p:cNvSpPr>
          <p:nvPr/>
        </p:nvSpPr>
        <p:spPr bwMode="auto">
          <a:xfrm>
            <a:off x="6536233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80" name="Rectangle 16"/>
          <p:cNvSpPr>
            <a:spLocks noChangeArrowheads="1"/>
          </p:cNvSpPr>
          <p:nvPr/>
        </p:nvSpPr>
        <p:spPr bwMode="auto">
          <a:xfrm>
            <a:off x="6936831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81" name="Rectangle 17"/>
          <p:cNvSpPr>
            <a:spLocks noChangeArrowheads="1"/>
          </p:cNvSpPr>
          <p:nvPr/>
        </p:nvSpPr>
        <p:spPr bwMode="auto">
          <a:xfrm>
            <a:off x="7737144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82" name="Rectangle 18"/>
          <p:cNvSpPr>
            <a:spLocks noChangeArrowheads="1"/>
          </p:cNvSpPr>
          <p:nvPr/>
        </p:nvSpPr>
        <p:spPr bwMode="auto">
          <a:xfrm>
            <a:off x="8137741" y="4667662"/>
            <a:ext cx="80296" cy="1512168"/>
          </a:xfrm>
          <a:prstGeom prst="rect">
            <a:avLst/>
          </a:prstGeom>
          <a:solidFill>
            <a:srgbClr val="66CCFF">
              <a:alpha val="1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cxnSp>
        <p:nvCxnSpPr>
          <p:cNvPr id="684" name="Straight Connector 683"/>
          <p:cNvCxnSpPr>
            <a:stCxn id="677" idx="0"/>
            <a:endCxn id="618" idx="2"/>
          </p:cNvCxnSpPr>
          <p:nvPr/>
        </p:nvCxnSpPr>
        <p:spPr bwMode="auto">
          <a:xfrm flipH="1" flipV="1">
            <a:off x="5855866" y="3357056"/>
            <a:ext cx="280211" cy="13106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5" name="Straight Connector 684"/>
          <p:cNvCxnSpPr>
            <a:stCxn id="678" idx="0"/>
            <a:endCxn id="619" idx="2"/>
          </p:cNvCxnSpPr>
          <p:nvPr/>
        </p:nvCxnSpPr>
        <p:spPr bwMode="auto">
          <a:xfrm flipH="1" flipV="1">
            <a:off x="6026680" y="3357056"/>
            <a:ext cx="229400" cy="13106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8" name="Straight Connector 687"/>
          <p:cNvCxnSpPr>
            <a:stCxn id="679" idx="0"/>
            <a:endCxn id="620" idx="2"/>
          </p:cNvCxnSpPr>
          <p:nvPr/>
        </p:nvCxnSpPr>
        <p:spPr bwMode="auto">
          <a:xfrm flipH="1" flipV="1">
            <a:off x="6197494" y="3357056"/>
            <a:ext cx="378887" cy="13106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1" name="Straight Connector 690"/>
          <p:cNvCxnSpPr>
            <a:stCxn id="680" idx="0"/>
            <a:endCxn id="621" idx="2"/>
          </p:cNvCxnSpPr>
          <p:nvPr/>
        </p:nvCxnSpPr>
        <p:spPr bwMode="auto">
          <a:xfrm flipH="1" flipV="1">
            <a:off x="6368308" y="3357056"/>
            <a:ext cx="608671" cy="13106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4" name="Straight Connector 693"/>
          <p:cNvCxnSpPr>
            <a:endCxn id="622" idx="2"/>
          </p:cNvCxnSpPr>
          <p:nvPr/>
        </p:nvCxnSpPr>
        <p:spPr bwMode="auto">
          <a:xfrm flipH="1" flipV="1">
            <a:off x="6539122" y="3357056"/>
            <a:ext cx="802901" cy="1296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6" name="Straight Connector 695"/>
          <p:cNvCxnSpPr>
            <a:stCxn id="682" idx="0"/>
            <a:endCxn id="623" idx="2"/>
          </p:cNvCxnSpPr>
          <p:nvPr/>
        </p:nvCxnSpPr>
        <p:spPr bwMode="auto">
          <a:xfrm flipH="1" flipV="1">
            <a:off x="6709936" y="3357056"/>
            <a:ext cx="1467953" cy="13106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65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9" y="1341438"/>
            <a:ext cx="4321100" cy="4679951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Final MEG result </a:t>
            </a:r>
            <a:br>
              <a:rPr lang="en-US" dirty="0" smtClean="0"/>
            </a:br>
            <a:r>
              <a:rPr lang="en-US" dirty="0" smtClean="0"/>
              <a:t>BR(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→e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) ≦ 4.2 x 10</a:t>
            </a:r>
            <a:r>
              <a:rPr lang="en-US" baseline="30000" dirty="0" smtClean="0"/>
              <a:t>-14</a:t>
            </a:r>
            <a:r>
              <a:rPr lang="en-US" dirty="0" smtClean="0"/>
              <a:t> @ 90% C.L. </a:t>
            </a:r>
            <a:br>
              <a:rPr lang="en-US" dirty="0" smtClean="0"/>
            </a:br>
            <a:r>
              <a:rPr lang="en-US" dirty="0" smtClean="0"/>
              <a:t>has been published in 2016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Technical developments took much </a:t>
            </a:r>
            <a:br>
              <a:rPr lang="en-US" dirty="0" smtClean="0"/>
            </a:br>
            <a:r>
              <a:rPr lang="en-US" dirty="0" smtClean="0"/>
              <a:t>longer than anticipated (1999-2008)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If you design your tool in a more general way, it can be to the benefit of other groups</a:t>
            </a:r>
            <a:endParaRPr lang="en-US" dirty="0"/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6227" y="1340768"/>
            <a:ext cx="1147968" cy="8634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508104" y="2492896"/>
            <a:ext cx="3088514" cy="1440160"/>
            <a:chOff x="5508104" y="2492896"/>
            <a:chExt cx="3088514" cy="14401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104" y="2492896"/>
              <a:ext cx="1152128" cy="8640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1269"/>
            <a:stretch/>
          </p:blipFill>
          <p:spPr>
            <a:xfrm>
              <a:off x="6588224" y="3068960"/>
              <a:ext cx="1152128" cy="8640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2245"/>
            <a:stretch/>
          </p:blipFill>
          <p:spPr>
            <a:xfrm>
              <a:off x="7452320" y="2492896"/>
              <a:ext cx="1144298" cy="86409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077200" y="4797152"/>
            <a:ext cx="2710824" cy="1152128"/>
            <a:chOff x="2077200" y="4797152"/>
            <a:chExt cx="2710824" cy="11521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7200" y="4797152"/>
              <a:ext cx="1531812" cy="1152128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 bwMode="auto">
            <a:xfrm>
              <a:off x="3995936" y="5229200"/>
              <a:ext cx="792088" cy="432048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rgbClr val="D356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449" y="4365104"/>
            <a:ext cx="1728192" cy="202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introduction to cLFV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 Flavor Violation</a:t>
            </a:r>
          </a:p>
          <a:p>
            <a:pPr lvl="1"/>
            <a:r>
              <a:rPr lang="en-US" dirty="0" smtClean="0"/>
              <a:t>observed in the neutral sector</a:t>
            </a:r>
            <a:br>
              <a:rPr lang="en-US" dirty="0" smtClean="0"/>
            </a:br>
            <a:r>
              <a:rPr lang="en-US" dirty="0" smtClean="0"/>
              <a:t>(neutrino oscillations)</a:t>
            </a:r>
          </a:p>
          <a:p>
            <a:pPr lvl="1"/>
            <a:r>
              <a:rPr lang="en-US" dirty="0" smtClean="0"/>
              <a:t>Not observed in the charged sector</a:t>
            </a:r>
            <a:br>
              <a:rPr lang="en-US" dirty="0" smtClean="0"/>
            </a:br>
            <a:r>
              <a:rPr lang="en-US" dirty="0" smtClean="0"/>
              <a:t>“accidental” symmetry!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1341438"/>
            <a:ext cx="2639546" cy="1568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2" y="3506357"/>
            <a:ext cx="252028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Neutral Sector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3506357"/>
            <a:ext cx="252028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Charged Sector</a:t>
            </a:r>
          </a:p>
        </p:txBody>
      </p:sp>
      <p:sp>
        <p:nvSpPr>
          <p:cNvPr id="10" name="Pfeil nach links und rechts 38"/>
          <p:cNvSpPr/>
          <p:nvPr/>
        </p:nvSpPr>
        <p:spPr>
          <a:xfrm rot="7200000">
            <a:off x="2653794" y="5082842"/>
            <a:ext cx="1215181" cy="448190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40"/>
          <p:cNvSpPr txBox="1"/>
          <p:nvPr/>
        </p:nvSpPr>
        <p:spPr>
          <a:xfrm>
            <a:off x="1367429" y="4066020"/>
            <a:ext cx="1013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venir Book" charset="0"/>
                <a:ea typeface="Avenir Book" charset="0"/>
                <a:cs typeface="Avenir Book" charset="0"/>
              </a:rPr>
              <a:t>ν</a:t>
            </a:r>
            <a:r>
              <a:rPr lang="en-US" sz="3200" baseline="-25000" dirty="0" err="1" smtClean="0">
                <a:latin typeface="Avenir Book" charset="0"/>
                <a:ea typeface="Avenir Book" charset="0"/>
                <a:cs typeface="Avenir Book" charset="0"/>
              </a:rPr>
              <a:t>e</a:t>
            </a:r>
            <a:endParaRPr lang="en-US" sz="3200" baseline="-25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Textfeld 41"/>
          <p:cNvSpPr txBox="1"/>
          <p:nvPr/>
        </p:nvSpPr>
        <p:spPr>
          <a:xfrm>
            <a:off x="3382987" y="4043183"/>
            <a:ext cx="1013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err="1" smtClean="0">
                <a:latin typeface="Avenir Book" charset="0"/>
                <a:ea typeface="Avenir Book" charset="0"/>
                <a:cs typeface="Avenir Book" charset="0"/>
              </a:rPr>
              <a:t>ν</a:t>
            </a:r>
            <a:r>
              <a:rPr lang="en-US" sz="3200" baseline="-25000" dirty="0" err="1" smtClean="0">
                <a:latin typeface="Avenir Book" charset="0"/>
                <a:ea typeface="Avenir Book" charset="0"/>
                <a:cs typeface="Avenir Book" charset="0"/>
              </a:rPr>
              <a:t>τ</a:t>
            </a:r>
            <a:endParaRPr lang="en-US" sz="3200" baseline="-25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" name="Textfeld 43"/>
          <p:cNvSpPr txBox="1"/>
          <p:nvPr/>
        </p:nvSpPr>
        <p:spPr>
          <a:xfrm>
            <a:off x="2361720" y="5717682"/>
            <a:ext cx="10134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latin typeface="Avenir Book" charset="0"/>
                <a:ea typeface="Avenir Book" charset="0"/>
                <a:cs typeface="Avenir Book" charset="0"/>
              </a:rPr>
              <a:t>ν</a:t>
            </a:r>
            <a:r>
              <a:rPr lang="en-US" sz="3200" baseline="-25000" dirty="0" smtClean="0">
                <a:latin typeface="Avenir Book" charset="0"/>
                <a:ea typeface="Avenir Book" charset="0"/>
                <a:cs typeface="Avenir Book" charset="0"/>
              </a:rPr>
              <a:t>µ</a:t>
            </a:r>
            <a:endParaRPr lang="en-US" sz="3200" baseline="-250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6" name="Textfeld 45"/>
          <p:cNvSpPr txBox="1"/>
          <p:nvPr/>
        </p:nvSpPr>
        <p:spPr>
          <a:xfrm>
            <a:off x="5580112" y="3938405"/>
            <a:ext cx="1958485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20"/>
              </a:spcBef>
            </a:pPr>
            <a:r>
              <a:rPr lang="en-US" sz="3200" dirty="0" smtClean="0">
                <a:latin typeface="Arial"/>
                <a:ea typeface="Avenir Book" charset="0"/>
                <a:cs typeface="Arial"/>
              </a:rPr>
              <a:t>µ ➔ </a:t>
            </a:r>
            <a:r>
              <a:rPr lang="en-US" sz="3200" dirty="0" err="1" smtClean="0">
                <a:latin typeface="Arial"/>
                <a:ea typeface="Avenir Book" charset="0"/>
                <a:cs typeface="Arial"/>
              </a:rPr>
              <a:t>eɣ</a:t>
            </a:r>
            <a:endParaRPr lang="en-US" sz="3200" dirty="0" smtClean="0">
              <a:latin typeface="Arial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r>
              <a:rPr lang="en-US" sz="3200" dirty="0" smtClean="0">
                <a:latin typeface="Arial"/>
                <a:ea typeface="Avenir Book" charset="0"/>
                <a:cs typeface="Arial"/>
              </a:rPr>
              <a:t>µ ➔ </a:t>
            </a:r>
            <a:r>
              <a:rPr lang="en-US" sz="3200" dirty="0" err="1" smtClean="0">
                <a:latin typeface="Arial"/>
                <a:ea typeface="Avenir Book" charset="0"/>
                <a:cs typeface="Arial"/>
              </a:rPr>
              <a:t>eee</a:t>
            </a:r>
            <a:endParaRPr lang="en-US" sz="3200" dirty="0">
              <a:latin typeface="Arial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r>
              <a:rPr lang="el-GR" sz="3200" dirty="0" smtClean="0">
                <a:latin typeface="Symbol" charset="2"/>
                <a:ea typeface="Avenir Book" charset="0"/>
                <a:cs typeface="Symbol" charset="2"/>
              </a:rPr>
              <a:t>τ</a:t>
            </a:r>
            <a:r>
              <a:rPr lang="en-US" sz="3200" dirty="0" smtClean="0">
                <a:latin typeface="Arial"/>
                <a:ea typeface="Avenir Book" charset="0"/>
                <a:cs typeface="Arial"/>
              </a:rPr>
              <a:t> ➔ </a:t>
            </a:r>
            <a:r>
              <a:rPr lang="en-US" sz="3200" dirty="0" err="1" smtClean="0">
                <a:latin typeface="Arial"/>
                <a:ea typeface="Avenir Book" charset="0"/>
                <a:cs typeface="Arial"/>
              </a:rPr>
              <a:t>eɣ</a:t>
            </a:r>
            <a:endParaRPr lang="en-US" sz="3200" dirty="0" smtClean="0">
              <a:latin typeface="Arial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r>
              <a:rPr lang="is-IS" sz="3200" dirty="0" smtClean="0">
                <a:latin typeface="Arial"/>
                <a:ea typeface="Avenir Book" charset="0"/>
                <a:cs typeface="Arial"/>
              </a:rPr>
              <a:t>…</a:t>
            </a:r>
            <a:endParaRPr lang="en-US" sz="3200" dirty="0">
              <a:latin typeface="Arial"/>
              <a:ea typeface="Avenir Book" charset="0"/>
              <a:cs typeface="Arial"/>
            </a:endParaRPr>
          </a:p>
          <a:p>
            <a:pPr algn="ctr">
              <a:spcBef>
                <a:spcPts val="720"/>
              </a:spcBef>
            </a:pPr>
            <a:endParaRPr lang="en-US" sz="3200" dirty="0" smtClean="0">
              <a:latin typeface="Arial"/>
              <a:ea typeface="Avenir Book" charset="0"/>
              <a:cs typeface="Arial"/>
            </a:endParaRPr>
          </a:p>
        </p:txBody>
      </p:sp>
      <p:sp>
        <p:nvSpPr>
          <p:cNvPr id="17" name="Pfeil nach links und rechts 38"/>
          <p:cNvSpPr/>
          <p:nvPr/>
        </p:nvSpPr>
        <p:spPr>
          <a:xfrm rot="3548561">
            <a:off x="1684272" y="5091703"/>
            <a:ext cx="1215181" cy="448190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feil nach links und rechts 38"/>
          <p:cNvSpPr/>
          <p:nvPr/>
        </p:nvSpPr>
        <p:spPr>
          <a:xfrm>
            <a:off x="2155701" y="4186041"/>
            <a:ext cx="1215181" cy="448190"/>
          </a:xfrm>
          <a:prstGeom prst="leftRightArrow">
            <a:avLst>
              <a:gd name="adj1" fmla="val 11224"/>
              <a:gd name="adj2" fmla="val 5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48"/>
          <p:cNvSpPr txBox="1"/>
          <p:nvPr/>
        </p:nvSpPr>
        <p:spPr>
          <a:xfrm>
            <a:off x="3258337" y="3198763"/>
            <a:ext cx="1001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4328" y="3251096"/>
            <a:ext cx="360040" cy="7539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4800" kern="1000" spc="30" dirty="0" smtClean="0">
                <a:solidFill>
                  <a:srgbClr val="FF0000"/>
                </a:solidFill>
                <a:latin typeface="+mn-lt"/>
                <a:cs typeface="Franklin Gothic Book"/>
              </a:rPr>
              <a:t>X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042988" y="3140968"/>
            <a:ext cx="3312988" cy="3384376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rgbClr val="49D94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4932040" y="3140968"/>
            <a:ext cx="3456384" cy="3384376"/>
          </a:xfrm>
          <a:prstGeom prst="roundRect">
            <a:avLst>
              <a:gd name="adj" fmla="val 21620"/>
            </a:avLst>
          </a:prstGeom>
          <a:noFill/>
          <a:ln w="381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9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cLFV in the SM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27088" y="2220962"/>
            <a:ext cx="2951162" cy="1495425"/>
            <a:chOff x="295" y="900"/>
            <a:chExt cx="1859" cy="942"/>
          </a:xfrm>
        </p:grpSpPr>
        <p:sp>
          <p:nvSpPr>
            <p:cNvPr id="8" name="Arc 5"/>
            <p:cNvSpPr>
              <a:spLocks/>
            </p:cNvSpPr>
            <p:nvPr/>
          </p:nvSpPr>
          <p:spPr bwMode="auto">
            <a:xfrm>
              <a:off x="839" y="1207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 rot="19573028" flipH="1">
              <a:off x="1143" y="987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185" y="1183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53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81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52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340" y="1616"/>
              <a:ext cx="8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1202" y="1616"/>
              <a:ext cx="90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97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338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79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V="1"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1643" y="900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794" y="1084"/>
              <a:ext cx="2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/>
                <a:t>W</a:t>
              </a:r>
              <a:r>
                <a:rPr lang="en-US" sz="1600" baseline="30000"/>
                <a:t>-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29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930" y="1611"/>
              <a:ext cx="2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0000FF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1277" y="1611"/>
              <a:ext cx="2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192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27" name="Group 24"/>
          <p:cNvGrpSpPr>
            <a:grpSpLocks/>
          </p:cNvGrpSpPr>
          <p:nvPr/>
        </p:nvGrpSpPr>
        <p:grpSpPr bwMode="auto">
          <a:xfrm>
            <a:off x="827088" y="4365972"/>
            <a:ext cx="2951162" cy="1511300"/>
            <a:chOff x="2745" y="981"/>
            <a:chExt cx="1859" cy="952"/>
          </a:xfrm>
        </p:grpSpPr>
        <p:sp>
          <p:nvSpPr>
            <p:cNvPr id="28" name="Freeform 25"/>
            <p:cNvSpPr>
              <a:spLocks/>
            </p:cNvSpPr>
            <p:nvPr/>
          </p:nvSpPr>
          <p:spPr bwMode="auto">
            <a:xfrm rot="19573028" flipH="1">
              <a:off x="3795" y="1062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97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>
              <a:off x="2790" y="1616"/>
              <a:ext cx="49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4014" y="1616"/>
              <a:ext cx="5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360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24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4286" y="981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274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437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>
              <a:off x="3289" y="1616"/>
              <a:ext cx="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38" name="Object 35"/>
            <p:cNvGraphicFramePr>
              <a:graphicFrameLocks noChangeAspect="1"/>
            </p:cNvGraphicFramePr>
            <p:nvPr/>
          </p:nvGraphicFramePr>
          <p:xfrm>
            <a:off x="3560" y="1706"/>
            <a:ext cx="20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2" name="Equation" r:id="rId3" imgW="203040" imgH="228600" progId="Equation.3">
                    <p:embed/>
                  </p:oleObj>
                </mc:Choice>
                <mc:Fallback>
                  <p:oleObj name="Equation" r:id="rId3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1706"/>
                          <a:ext cx="202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DFE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6"/>
            <p:cNvGraphicFramePr>
              <a:graphicFrameLocks noChangeAspect="1"/>
            </p:cNvGraphicFramePr>
            <p:nvPr/>
          </p:nvGraphicFramePr>
          <p:xfrm>
            <a:off x="3198" y="1162"/>
            <a:ext cx="15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3" name="Equation" r:id="rId5" imgW="152280" imgH="203040" progId="Equation.3">
                    <p:embed/>
                  </p:oleObj>
                </mc:Choice>
                <mc:Fallback>
                  <p:oleObj name="Equation" r:id="rId5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" y="1162"/>
                          <a:ext cx="152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7"/>
            <p:cNvGraphicFramePr>
              <a:graphicFrameLocks noChangeAspect="1"/>
            </p:cNvGraphicFramePr>
            <p:nvPr/>
          </p:nvGraphicFramePr>
          <p:xfrm>
            <a:off x="4014" y="1298"/>
            <a:ext cx="140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4" name="Equation" r:id="rId7" imgW="139680" imgH="177480" progId="Equation.3">
                    <p:embed/>
                  </p:oleObj>
                </mc:Choice>
                <mc:Fallback>
                  <p:oleObj name="Equation" r:id="rId7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" y="1298"/>
                          <a:ext cx="140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Line 38"/>
            <p:cNvSpPr>
              <a:spLocks noChangeShapeType="1"/>
            </p:cNvSpPr>
            <p:nvPr/>
          </p:nvSpPr>
          <p:spPr bwMode="auto">
            <a:xfrm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V="1"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Arc 40"/>
            <p:cNvSpPr>
              <a:spLocks/>
            </p:cNvSpPr>
            <p:nvPr/>
          </p:nvSpPr>
          <p:spPr bwMode="auto">
            <a:xfrm>
              <a:off x="3289" y="1208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1"/>
            <p:cNvSpPr>
              <a:spLocks noChangeArrowheads="1"/>
            </p:cNvSpPr>
            <p:nvPr/>
          </p:nvSpPr>
          <p:spPr bwMode="auto">
            <a:xfrm>
              <a:off x="398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2"/>
            <p:cNvSpPr>
              <a:spLocks noChangeArrowheads="1"/>
            </p:cNvSpPr>
            <p:nvPr/>
          </p:nvSpPr>
          <p:spPr bwMode="auto">
            <a:xfrm>
              <a:off x="326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3"/>
            <p:cNvSpPr>
              <a:spLocks noChangeArrowheads="1"/>
            </p:cNvSpPr>
            <p:nvPr/>
          </p:nvSpPr>
          <p:spPr bwMode="auto">
            <a:xfrm>
              <a:off x="3835" y="1257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7235825" y="2781349"/>
            <a:ext cx="1008583" cy="20227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6876256" y="3592562"/>
            <a:ext cx="1932907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“Beauty of </a:t>
            </a:r>
            <a:r>
              <a:rPr lang="en-US" dirty="0" smtClean="0"/>
              <a:t>cLFV”</a:t>
            </a:r>
            <a:endParaRPr lang="en-US" dirty="0"/>
          </a:p>
        </p:txBody>
      </p:sp>
      <p:graphicFrame>
        <p:nvGraphicFramePr>
          <p:cNvPr id="49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326089"/>
              </p:ext>
            </p:extLst>
          </p:nvPr>
        </p:nvGraphicFramePr>
        <p:xfrm>
          <a:off x="4356100" y="2276524"/>
          <a:ext cx="3529013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Equation" r:id="rId9" imgW="2450880" imgH="457200" progId="Equation.3">
                  <p:embed/>
                </p:oleObj>
              </mc:Choice>
              <mc:Fallback>
                <p:oleObj name="Equation" r:id="rId9" imgW="2450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2276524"/>
                        <a:ext cx="3529013" cy="65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2707824"/>
              </p:ext>
            </p:extLst>
          </p:nvPr>
        </p:nvGraphicFramePr>
        <p:xfrm>
          <a:off x="3635375" y="4653309"/>
          <a:ext cx="51847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6" name="Equation" r:id="rId11" imgW="4063680" imgH="507960" progId="Equation.3">
                  <p:embed/>
                </p:oleObj>
              </mc:Choice>
              <mc:Fallback>
                <p:oleObj name="Equation" r:id="rId11" imgW="4063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653309"/>
                        <a:ext cx="51847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5989" y="980728"/>
            <a:ext cx="9138011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latin typeface="+mn-lt"/>
                <a:cs typeface="Franklin Gothic Book"/>
              </a:rPr>
              <a:t>cLFV is possible in the SM through neutrino mixing,</a:t>
            </a:r>
            <a:br>
              <a:rPr lang="en-US" sz="1800" kern="1000" spc="30" dirty="0" smtClean="0">
                <a:latin typeface="+mn-lt"/>
                <a:cs typeface="Franklin Gothic Book"/>
              </a:rPr>
            </a:br>
            <a:r>
              <a:rPr lang="en-US" sz="1800" kern="1000" spc="30" dirty="0" smtClean="0">
                <a:latin typeface="+mn-lt"/>
                <a:cs typeface="Franklin Gothic Book"/>
              </a:rPr>
              <a:t>but immeasurable small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98525" y="6021288"/>
            <a:ext cx="7273875" cy="3600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8EB8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81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 smtClean="0">
                <a:solidFill>
                  <a:srgbClr val="5D183B"/>
                </a:solidFill>
                <a:latin typeface="+mn-lt"/>
                <a:cs typeface="Franklin Gothic Book"/>
              </a:rPr>
              <a:t>⇒ A cLFV signal would be clear evidence for New Physics</a:t>
            </a:r>
          </a:p>
        </p:txBody>
      </p:sp>
    </p:spTree>
    <p:extLst>
      <p:ext uri="{BB962C8B-B14F-4D97-AF65-F5344CB8AC3E}">
        <p14:creationId xmlns:p14="http://schemas.microsoft.com/office/powerpoint/2010/main" val="29403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cLFV processes sensitive to New Physics (NP)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68005"/>
            <a:ext cx="23431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079973"/>
            <a:ext cx="1857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36"/>
          <a:stretch>
            <a:fillRect/>
          </a:stretch>
        </p:blipFill>
        <p:spPr bwMode="auto">
          <a:xfrm>
            <a:off x="7020272" y="3223989"/>
            <a:ext cx="19145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7965"/>
            <a:ext cx="32575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ounded Rectangle 15"/>
          <p:cNvSpPr/>
          <p:nvPr/>
        </p:nvSpPr>
        <p:spPr bwMode="auto">
          <a:xfrm>
            <a:off x="179512" y="1492335"/>
            <a:ext cx="4680520" cy="568513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dirty="0">
                <a:latin typeface="Symbol" charset="2"/>
                <a:cs typeface="Symbol" charset="2"/>
              </a:rPr>
              <a:t>m</a:t>
            </a:r>
            <a:r>
              <a:rPr lang="en-GB" sz="2400" dirty="0" smtClean="0">
                <a:latin typeface="Century Gothic"/>
                <a:cs typeface="Century Gothic"/>
              </a:rPr>
              <a:t>, </a:t>
            </a:r>
            <a:r>
              <a:rPr lang="en-GB" sz="2400" dirty="0" smtClean="0">
                <a:latin typeface="Symbol" charset="2"/>
                <a:cs typeface="Symbol" charset="2"/>
              </a:rPr>
              <a:t>t</a:t>
            </a:r>
            <a:r>
              <a:rPr lang="en-GB" sz="2400" dirty="0" smtClean="0">
                <a:latin typeface="Century Gothic"/>
                <a:cs typeface="Century Gothic"/>
              </a:rPr>
              <a:t> “forbidden” decays</a:t>
            </a:r>
            <a:endParaRPr lang="en-GB" sz="2400" dirty="0"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19400" y="23368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 smtClean="0">
              <a:latin typeface="+mn-lt"/>
              <a:cs typeface="Franklin Gothic Book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5148065" y="1492335"/>
            <a:ext cx="1728192" cy="1000561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1" dirty="0">
                <a:latin typeface="Symbol" pitchFamily="18" charset="2"/>
                <a:sym typeface="Symbol"/>
              </a:rPr>
              <a:t>m 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  <a:sym typeface="Symbol"/>
              </a:rPr>
              <a:t> </a:t>
            </a:r>
            <a:r>
              <a:rPr lang="en-GB" sz="2000" dirty="0">
                <a:latin typeface="Century Gothic"/>
                <a:cs typeface="Century Gothic"/>
                <a:sym typeface="Symbol"/>
              </a:rPr>
              <a:t>e</a:t>
            </a:r>
          </a:p>
          <a:p>
            <a:pPr algn="ctr"/>
            <a:r>
              <a:rPr lang="en-GB" sz="2000" dirty="0">
                <a:latin typeface="Century Gothic"/>
                <a:cs typeface="Century Gothic"/>
                <a:sym typeface="Symbol"/>
              </a:rPr>
              <a:t>conversion</a:t>
            </a:r>
            <a:endParaRPr lang="en-GB" sz="2000" dirty="0">
              <a:latin typeface="Century Gothic"/>
              <a:cs typeface="Century Gothic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7092718" y="1491339"/>
            <a:ext cx="1728192" cy="1217581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en-GB" sz="2000" dirty="0">
                <a:latin typeface="Century Gothic"/>
                <a:cs typeface="Century Gothic"/>
                <a:sym typeface="Symbol"/>
              </a:rPr>
              <a:t>Anomalous </a:t>
            </a:r>
          </a:p>
          <a:p>
            <a:pPr algn="ctr">
              <a:spcBef>
                <a:spcPts val="0"/>
              </a:spcBef>
            </a:pPr>
            <a:r>
              <a:rPr lang="en-GB" sz="2000" dirty="0">
                <a:latin typeface="Century Gothic"/>
                <a:cs typeface="Century Gothic"/>
                <a:sym typeface="Symbol"/>
              </a:rPr>
              <a:t>magnetic </a:t>
            </a:r>
          </a:p>
          <a:p>
            <a:pPr algn="ctr">
              <a:spcBef>
                <a:spcPts val="0"/>
              </a:spcBef>
            </a:pPr>
            <a:r>
              <a:rPr lang="en-GB" sz="2000" dirty="0">
                <a:latin typeface="Century Gothic"/>
                <a:cs typeface="Century Gothic"/>
                <a:sym typeface="Symbol"/>
              </a:rPr>
              <a:t>moment</a:t>
            </a:r>
            <a:endParaRPr lang="en-GB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484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Screen Shot 2017-03-17 at 13.52.28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518" y="1372372"/>
            <a:ext cx="3859946" cy="4864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cLFV searches with 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9" y="1341438"/>
            <a:ext cx="3096963" cy="467995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Started with </a:t>
            </a:r>
            <a:br>
              <a:rPr lang="en-US" dirty="0" smtClean="0"/>
            </a:br>
            <a:r>
              <a:rPr lang="en-US" dirty="0" err="1" smtClean="0"/>
              <a:t>Pontecorvo</a:t>
            </a:r>
            <a:r>
              <a:rPr lang="en-US" dirty="0" smtClean="0"/>
              <a:t> &amp; Hincks 1947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Currently all three limits held by PSI experiments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MEG II experiment aim for 10x improvement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COMET (JPARC) and Mu3e aim for &gt; 100x improvement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ICEPP, Univ. Tokyo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31 March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Page </a:t>
            </a:r>
            <a:fld id="{914CB362-B5FD-9A4D-A525-F9AE26ED7B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668019" y="6280869"/>
            <a:ext cx="43914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 dirty="0" smtClean="0"/>
              <a:t> 1940    </a:t>
            </a:r>
            <a:r>
              <a:rPr lang="en-US" sz="1000" dirty="0"/>
              <a:t>1950    1960  </a:t>
            </a:r>
            <a:r>
              <a:rPr lang="en-US" sz="1000" dirty="0" smtClean="0"/>
              <a:t>  </a:t>
            </a:r>
            <a:r>
              <a:rPr lang="en-US" sz="1000" dirty="0"/>
              <a:t>1970    1980    1990     2000    2010    </a:t>
            </a:r>
            <a:r>
              <a:rPr lang="en-US" sz="1000" dirty="0" smtClean="0"/>
              <a:t>2020    2030</a:t>
            </a:r>
            <a:endParaRPr lang="en-US" sz="10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427984" y="1310571"/>
            <a:ext cx="454025" cy="4998749"/>
            <a:chOff x="4427984" y="1310571"/>
            <a:chExt cx="454025" cy="4998749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4427984" y="1591672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4427984" y="1871027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-2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4427984" y="2150382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-3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4427984" y="2429737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-4</a:t>
              </a: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427984" y="2709092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-5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4427984" y="2988447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-6</a:t>
              </a:r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4427984" y="3267802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-7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427984" y="3828258"/>
              <a:ext cx="40481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-9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427984" y="4107613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-10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4427984" y="4386968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-11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4427984" y="4666323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-12</a:t>
              </a:r>
            </a:p>
          </p:txBody>
        </p: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4427984" y="4945678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-13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4427984" y="5225033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-14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4427984" y="5504388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/>
                <a:t>10</a:t>
              </a:r>
              <a:r>
                <a:rPr lang="en-US" sz="1000" baseline="30000"/>
                <a:t>-15</a:t>
              </a:r>
            </a:p>
          </p:txBody>
        </p:sp>
        <p:sp>
          <p:nvSpPr>
            <p:cNvPr id="25" name="Text Box 41"/>
            <p:cNvSpPr txBox="1">
              <a:spLocks noChangeArrowheads="1"/>
            </p:cNvSpPr>
            <p:nvPr/>
          </p:nvSpPr>
          <p:spPr bwMode="auto">
            <a:xfrm>
              <a:off x="4427984" y="5783743"/>
              <a:ext cx="45402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-16</a:t>
              </a:r>
            </a:p>
          </p:txBody>
        </p: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427984" y="3547157"/>
              <a:ext cx="40332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 smtClean="0"/>
                <a:t>-8</a:t>
              </a:r>
              <a:endParaRPr lang="en-US" sz="1000" baseline="30000" dirty="0"/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4427984" y="6063099"/>
              <a:ext cx="45397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/>
                <a:t>10</a:t>
              </a:r>
              <a:r>
                <a:rPr lang="en-US" sz="1000" baseline="30000" dirty="0"/>
                <a:t>-</a:t>
              </a:r>
              <a:r>
                <a:rPr lang="en-US" sz="1000" baseline="30000" dirty="0" smtClean="0"/>
                <a:t>17</a:t>
              </a:r>
              <a:endParaRPr lang="en-US" sz="1000" baseline="30000" dirty="0"/>
            </a:p>
          </p:txBody>
        </p: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4427984" y="1310571"/>
              <a:ext cx="25598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 smtClean="0"/>
                <a:t>1</a:t>
              </a:r>
              <a:endParaRPr lang="en-US" sz="1000" baseline="30000" dirty="0"/>
            </a:p>
          </p:txBody>
        </p:sp>
      </p:grpSp>
      <p:grpSp>
        <p:nvGrpSpPr>
          <p:cNvPr id="30" name="Group 21"/>
          <p:cNvGrpSpPr>
            <a:grpSpLocks/>
          </p:cNvGrpSpPr>
          <p:nvPr/>
        </p:nvGrpSpPr>
        <p:grpSpPr bwMode="auto">
          <a:xfrm>
            <a:off x="6637338" y="1484313"/>
            <a:ext cx="1584325" cy="798512"/>
            <a:chOff x="1610" y="750"/>
            <a:chExt cx="998" cy="503"/>
          </a:xfrm>
        </p:grpSpPr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1610" y="799"/>
              <a:ext cx="998" cy="4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23"/>
            <p:cNvSpPr>
              <a:spLocks noChangeArrowheads="1"/>
            </p:cNvSpPr>
            <p:nvPr/>
          </p:nvSpPr>
          <p:spPr bwMode="auto">
            <a:xfrm>
              <a:off x="1683" y="991"/>
              <a:ext cx="46" cy="4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24"/>
            <p:cNvSpPr>
              <a:spLocks noChangeArrowheads="1"/>
            </p:cNvSpPr>
            <p:nvPr/>
          </p:nvSpPr>
          <p:spPr bwMode="auto">
            <a:xfrm>
              <a:off x="1683" y="855"/>
              <a:ext cx="46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Text Box 25"/>
            <p:cNvSpPr txBox="1">
              <a:spLocks noChangeArrowheads="1"/>
            </p:cNvSpPr>
            <p:nvPr/>
          </p:nvSpPr>
          <p:spPr bwMode="auto">
            <a:xfrm>
              <a:off x="1819" y="750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>
                  <a:latin typeface="Symbol" charset="0"/>
                </a:rPr>
                <a:t>m</a:t>
              </a:r>
              <a:r>
                <a:rPr lang="en-US" sz="1800" i="1"/>
                <a:t> </a:t>
              </a:r>
              <a:r>
                <a:rPr lang="en-US" sz="1800" i="1">
                  <a:latin typeface="Arial" charset="0"/>
                  <a:cs typeface="Arial" charset="0"/>
                </a:rPr>
                <a:t>→ e </a:t>
              </a:r>
              <a:r>
                <a:rPr lang="en-US" sz="1800" i="1">
                  <a:latin typeface="Symbol" charset="0"/>
                  <a:cs typeface="Arial" charset="0"/>
                </a:rPr>
                <a:t>g</a:t>
              </a:r>
            </a:p>
          </p:txBody>
        </p:sp>
        <p:sp>
          <p:nvSpPr>
            <p:cNvPr id="35" name="Text Box 26"/>
            <p:cNvSpPr txBox="1">
              <a:spLocks noChangeArrowheads="1"/>
            </p:cNvSpPr>
            <p:nvPr/>
          </p:nvSpPr>
          <p:spPr bwMode="auto">
            <a:xfrm>
              <a:off x="1819" y="88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>
                  <a:latin typeface="Symbol" charset="0"/>
                </a:rPr>
                <a:t>mA</a:t>
              </a:r>
              <a:r>
                <a:rPr lang="en-US" sz="1800" i="1"/>
                <a:t> </a:t>
              </a:r>
              <a:r>
                <a:rPr lang="en-US" sz="1800" i="1">
                  <a:latin typeface="Arial" charset="0"/>
                  <a:cs typeface="Arial" charset="0"/>
                </a:rPr>
                <a:t>→ eA</a:t>
              </a:r>
              <a:endParaRPr lang="en-US" sz="1800" i="1">
                <a:latin typeface="Symbol" charset="0"/>
                <a:cs typeface="Arial" charset="0"/>
              </a:endParaRPr>
            </a:p>
          </p:txBody>
        </p:sp>
        <p:sp>
          <p:nvSpPr>
            <p:cNvPr id="36" name="Text Box 27"/>
            <p:cNvSpPr txBox="1">
              <a:spLocks noChangeArrowheads="1"/>
            </p:cNvSpPr>
            <p:nvPr/>
          </p:nvSpPr>
          <p:spPr bwMode="auto">
            <a:xfrm>
              <a:off x="1819" y="1022"/>
              <a:ext cx="6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 dirty="0">
                  <a:latin typeface="Symbol" charset="0"/>
                </a:rPr>
                <a:t>m</a:t>
              </a:r>
              <a:r>
                <a:rPr lang="en-US" sz="1800" i="1" dirty="0"/>
                <a:t> </a:t>
              </a:r>
              <a:r>
                <a:rPr lang="en-US" sz="1800" i="1" dirty="0">
                  <a:latin typeface="Arial" charset="0"/>
                  <a:cs typeface="Arial" charset="0"/>
                </a:rPr>
                <a:t>→ </a:t>
              </a:r>
              <a:r>
                <a:rPr lang="en-US" sz="1800" i="1" dirty="0" err="1">
                  <a:latin typeface="Arial" charset="0"/>
                  <a:cs typeface="Arial" charset="0"/>
                </a:rPr>
                <a:t>eee</a:t>
              </a:r>
              <a:endParaRPr lang="en-US" sz="1800" i="1" dirty="0">
                <a:latin typeface="Symbol" charset="0"/>
                <a:cs typeface="Arial" charset="0"/>
              </a:endParaRPr>
            </a:p>
          </p:txBody>
        </p:sp>
        <p:sp>
          <p:nvSpPr>
            <p:cNvPr id="37" name="Oval 28"/>
            <p:cNvSpPr>
              <a:spLocks noChangeArrowheads="1"/>
            </p:cNvSpPr>
            <p:nvPr/>
          </p:nvSpPr>
          <p:spPr bwMode="auto">
            <a:xfrm>
              <a:off x="1683" y="1127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8361308" y="4271403"/>
            <a:ext cx="459164" cy="201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MEG</a:t>
            </a:r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 bwMode="auto">
          <a:xfrm flipH="1">
            <a:off x="8093076" y="4372141"/>
            <a:ext cx="268232" cy="3530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8460432" y="5026432"/>
            <a:ext cx="5040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MEGII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532948" y="5445224"/>
            <a:ext cx="5755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COMET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525520" y="5862394"/>
            <a:ext cx="5040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Mu3e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8029576" y="5692775"/>
            <a:ext cx="212724" cy="2565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8532948" y="5672517"/>
            <a:ext cx="575556" cy="2047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Mu2e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V="1">
            <a:off x="8029576" y="5921375"/>
            <a:ext cx="368299" cy="27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6753226" y="5171740"/>
            <a:ext cx="870226" cy="2014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US" sz="1100" kern="1000" spc="30" dirty="0" smtClean="0">
                <a:latin typeface="+mn-lt"/>
                <a:cs typeface="Franklin Gothic Book"/>
              </a:rPr>
              <a:t>SINDRUM</a:t>
            </a:r>
          </a:p>
        </p:txBody>
      </p:sp>
      <p:cxnSp>
        <p:nvCxnSpPr>
          <p:cNvPr id="47" name="Straight Arrow Connector 46"/>
          <p:cNvCxnSpPr>
            <a:stCxn id="70" idx="0"/>
          </p:cNvCxnSpPr>
          <p:nvPr/>
        </p:nvCxnSpPr>
        <p:spPr bwMode="auto">
          <a:xfrm flipH="1" flipV="1">
            <a:off x="6969126" y="4877544"/>
            <a:ext cx="219213" cy="2941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>
            <a:stCxn id="70" idx="0"/>
          </p:cNvCxnSpPr>
          <p:nvPr/>
        </p:nvCxnSpPr>
        <p:spPr bwMode="auto">
          <a:xfrm flipV="1">
            <a:off x="7188339" y="4910798"/>
            <a:ext cx="191973" cy="2609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614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 PowerPoint Master english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2687</TotalTime>
  <Words>2281</Words>
  <Application>Microsoft Macintosh PowerPoint</Application>
  <PresentationFormat>画面に合わせる (4:3)</PresentationFormat>
  <Paragraphs>791</Paragraphs>
  <Slides>54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54</vt:i4>
      </vt:variant>
    </vt:vector>
  </HeadingPairs>
  <TitlesOfParts>
    <vt:vector size="76" baseType="lpstr">
      <vt:lpstr>Arial</vt:lpstr>
      <vt:lpstr>Arial Black</vt:lpstr>
      <vt:lpstr>Arial Narrow</vt:lpstr>
      <vt:lpstr>Avenir Book</vt:lpstr>
      <vt:lpstr>Calibri</vt:lpstr>
      <vt:lpstr>Century Gothic</vt:lpstr>
      <vt:lpstr>Franklin Gothic Book</vt:lpstr>
      <vt:lpstr>Georgia</vt:lpstr>
      <vt:lpstr>Lucida Grande</vt:lpstr>
      <vt:lpstr>ＭＳ Ｐゴシック</vt:lpstr>
      <vt:lpstr>ＭＳ ゴシック</vt:lpstr>
      <vt:lpstr>Symbol</vt:lpstr>
      <vt:lpstr>Tahoma</vt:lpstr>
      <vt:lpstr>Times</vt:lpstr>
      <vt:lpstr>Times New Roman</vt:lpstr>
      <vt:lpstr>Wingdings</vt:lpstr>
      <vt:lpstr>Zapf Dingbats</vt:lpstr>
      <vt:lpstr>ヒラギノ角ゴ Pro W3</vt:lpstr>
      <vt:lpstr>ホリデイMDJP02</vt:lpstr>
      <vt:lpstr>PSI PowerPoint Master english</vt:lpstr>
      <vt:lpstr>Equation</vt:lpstr>
      <vt:lpstr>Acrobat Document</vt:lpstr>
      <vt:lpstr>Fast waveform digitizing for the search  of the m+ → e+g decay</vt:lpstr>
      <vt:lpstr>Fast waveform digitizing for the search  of the m+ → e+g decay</vt:lpstr>
      <vt:lpstr>Two talks in one</vt:lpstr>
      <vt:lpstr>Motivation for cLFV searches</vt:lpstr>
      <vt:lpstr>Searches for New Physics Beyond the SM</vt:lpstr>
      <vt:lpstr>Quick introduction to cLFV</vt:lpstr>
      <vt:lpstr>cLFV in the SM</vt:lpstr>
      <vt:lpstr>cLFV processes sensitive to New Physics (NP)</vt:lpstr>
      <vt:lpstr>History of cLFV searches with muons</vt:lpstr>
      <vt:lpstr>cLFV Experiments at PSI</vt:lpstr>
      <vt:lpstr>PowerPoint プレゼンテーション</vt:lpstr>
      <vt:lpstr>MEG Experiment at PSI</vt:lpstr>
      <vt:lpstr>Signal and Background m→ e g</vt:lpstr>
      <vt:lpstr>MEG Experiment Layout</vt:lpstr>
      <vt:lpstr>A few pictures</vt:lpstr>
      <vt:lpstr>Calorimeter Calibrations</vt:lpstr>
      <vt:lpstr>Requirements DAQ</vt:lpstr>
      <vt:lpstr>Flash ADC solutions</vt:lpstr>
      <vt:lpstr>PowerPoint プレゼンテーション</vt:lpstr>
      <vt:lpstr>Switched Capacitor Arrays</vt:lpstr>
      <vt:lpstr>Time Stretch Ratio (TSR)</vt:lpstr>
      <vt:lpstr>Timing resolution estimation</vt:lpstr>
      <vt:lpstr>Achievable timing resolution</vt:lpstr>
      <vt:lpstr>Switched Capacitor Arrays for Particle Physics</vt:lpstr>
      <vt:lpstr>MEG Electronics 1999-2013</vt:lpstr>
      <vt:lpstr>MEG on-line waveform display</vt:lpstr>
      <vt:lpstr>Pulse shape discrimination</vt:lpstr>
      <vt:lpstr>Template Fit</vt:lpstr>
      <vt:lpstr>Other Applications</vt:lpstr>
      <vt:lpstr>Things you can buy</vt:lpstr>
      <vt:lpstr>PowerPoint プレゼンテーション</vt:lpstr>
      <vt:lpstr>Full MEG Dataset</vt:lpstr>
      <vt:lpstr>MEG data analysis</vt:lpstr>
      <vt:lpstr>Event distribution</vt:lpstr>
      <vt:lpstr>Final MEG Result</vt:lpstr>
      <vt:lpstr>MEG Impact</vt:lpstr>
      <vt:lpstr>MEG: a “cover” experiment</vt:lpstr>
      <vt:lpstr>PowerPoint プレゼンテーション</vt:lpstr>
      <vt:lpstr>MEG II</vt:lpstr>
      <vt:lpstr>A few recent pictures</vt:lpstr>
      <vt:lpstr>MEG vs. MEG II electronics</vt:lpstr>
      <vt:lpstr>Crate Options</vt:lpstr>
      <vt:lpstr>Custom Design “WaveDAQ”</vt:lpstr>
      <vt:lpstr>Half Height Backplane</vt:lpstr>
      <vt:lpstr>WaveDREAM Board (WDB)</vt:lpstr>
      <vt:lpstr>WaveDREAM2 HV</vt:lpstr>
      <vt:lpstr>One-crate system Trigger &amp; DAQ</vt:lpstr>
      <vt:lpstr>MEG II System</vt:lpstr>
      <vt:lpstr>WaveDAQ status</vt:lpstr>
      <vt:lpstr>Waveform display in browser with HTML5</vt:lpstr>
      <vt:lpstr>Remote Data Visualization</vt:lpstr>
      <vt:lpstr>Smartphone and Tablet</vt:lpstr>
      <vt:lpstr>Outlook: DRS5</vt:lpstr>
      <vt:lpstr>Conclusions</vt:lpstr>
    </vt:vector>
  </TitlesOfParts>
  <Company>Paul Scherrer Institut [PSI.CH]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Aktueller Power Point Vortrag  «Das PSI in Kürze»</dc:title>
  <dc:creator>Paul Scherrer Instiut</dc:creator>
  <cp:lastModifiedBy>手嶋政廣</cp:lastModifiedBy>
  <cp:revision>357</cp:revision>
  <cp:lastPrinted>2015-07-23T13:50:07Z</cp:lastPrinted>
  <dcterms:created xsi:type="dcterms:W3CDTF">2015-06-09T12:31:54Z</dcterms:created>
  <dcterms:modified xsi:type="dcterms:W3CDTF">2017-03-31T07:22:13Z</dcterms:modified>
</cp:coreProperties>
</file>