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400" r:id="rId3"/>
    <p:sldId id="383" r:id="rId4"/>
    <p:sldId id="402" r:id="rId5"/>
    <p:sldId id="384" r:id="rId6"/>
    <p:sldId id="385" r:id="rId7"/>
    <p:sldId id="371" r:id="rId8"/>
    <p:sldId id="395" r:id="rId9"/>
    <p:sldId id="311" r:id="rId10"/>
    <p:sldId id="276" r:id="rId11"/>
    <p:sldId id="380" r:id="rId12"/>
    <p:sldId id="289" r:id="rId13"/>
    <p:sldId id="381" r:id="rId14"/>
    <p:sldId id="404" r:id="rId15"/>
    <p:sldId id="405" r:id="rId16"/>
    <p:sldId id="265" r:id="rId17"/>
    <p:sldId id="389" r:id="rId18"/>
    <p:sldId id="270" r:id="rId19"/>
    <p:sldId id="352" r:id="rId20"/>
    <p:sldId id="353" r:id="rId21"/>
    <p:sldId id="403" r:id="rId22"/>
    <p:sldId id="282" r:id="rId23"/>
    <p:sldId id="398" r:id="rId24"/>
    <p:sldId id="374" r:id="rId25"/>
    <p:sldId id="373" r:id="rId26"/>
    <p:sldId id="367" r:id="rId27"/>
    <p:sldId id="396" r:id="rId28"/>
    <p:sldId id="397" r:id="rId29"/>
    <p:sldId id="361" r:id="rId30"/>
    <p:sldId id="364" r:id="rId31"/>
    <p:sldId id="378" r:id="rId32"/>
    <p:sldId id="363" r:id="rId33"/>
    <p:sldId id="399" r:id="rId34"/>
    <p:sldId id="386" r:id="rId35"/>
    <p:sldId id="348" r:id="rId36"/>
    <p:sldId id="355" r:id="rId37"/>
    <p:sldId id="357" r:id="rId38"/>
    <p:sldId id="401" r:id="rId39"/>
    <p:sldId id="388" r:id="rId40"/>
    <p:sldId id="393" r:id="rId41"/>
    <p:sldId id="391" r:id="rId42"/>
    <p:sldId id="392" r:id="rId43"/>
    <p:sldId id="390" r:id="rId44"/>
    <p:sldId id="379" r:id="rId45"/>
    <p:sldId id="341" r:id="rId46"/>
    <p:sldId id="334" r:id="rId47"/>
    <p:sldId id="333" r:id="rId48"/>
    <p:sldId id="335" r:id="rId49"/>
    <p:sldId id="336" r:id="rId50"/>
    <p:sldId id="337" r:id="rId51"/>
    <p:sldId id="338" r:id="rId52"/>
    <p:sldId id="340" r:id="rId53"/>
    <p:sldId id="342" r:id="rId54"/>
    <p:sldId id="375" r:id="rId55"/>
    <p:sldId id="376" r:id="rId56"/>
    <p:sldId id="360" r:id="rId57"/>
    <p:sldId id="358" r:id="rId58"/>
    <p:sldId id="359" r:id="rId59"/>
    <p:sldId id="344" r:id="rId60"/>
    <p:sldId id="312" r:id="rId61"/>
    <p:sldId id="306" r:id="rId62"/>
    <p:sldId id="316" r:id="rId63"/>
    <p:sldId id="313" r:id="rId64"/>
    <p:sldId id="314" r:id="rId65"/>
    <p:sldId id="322" r:id="rId66"/>
    <p:sldId id="321" r:id="rId67"/>
    <p:sldId id="323" r:id="rId68"/>
    <p:sldId id="324" r:id="rId69"/>
    <p:sldId id="325" r:id="rId70"/>
    <p:sldId id="291" r:id="rId71"/>
    <p:sldId id="365" r:id="rId7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240BB52-6968-4500-8C87-83F8A1C3004C}">
          <p14:sldIdLst>
            <p14:sldId id="256"/>
            <p14:sldId id="400"/>
            <p14:sldId id="383"/>
            <p14:sldId id="402"/>
            <p14:sldId id="384"/>
            <p14:sldId id="385"/>
            <p14:sldId id="371"/>
            <p14:sldId id="395"/>
            <p14:sldId id="311"/>
            <p14:sldId id="276"/>
            <p14:sldId id="380"/>
            <p14:sldId id="289"/>
            <p14:sldId id="381"/>
            <p14:sldId id="404"/>
            <p14:sldId id="405"/>
            <p14:sldId id="265"/>
            <p14:sldId id="389"/>
            <p14:sldId id="270"/>
            <p14:sldId id="352"/>
            <p14:sldId id="353"/>
            <p14:sldId id="403"/>
            <p14:sldId id="282"/>
            <p14:sldId id="398"/>
            <p14:sldId id="374"/>
            <p14:sldId id="373"/>
            <p14:sldId id="367"/>
            <p14:sldId id="396"/>
            <p14:sldId id="397"/>
            <p14:sldId id="361"/>
            <p14:sldId id="364"/>
            <p14:sldId id="378"/>
            <p14:sldId id="363"/>
            <p14:sldId id="399"/>
            <p14:sldId id="386"/>
            <p14:sldId id="348"/>
            <p14:sldId id="355"/>
            <p14:sldId id="357"/>
            <p14:sldId id="401"/>
            <p14:sldId id="388"/>
            <p14:sldId id="393"/>
            <p14:sldId id="391"/>
            <p14:sldId id="392"/>
            <p14:sldId id="390"/>
            <p14:sldId id="379"/>
            <p14:sldId id="341"/>
            <p14:sldId id="334"/>
            <p14:sldId id="333"/>
            <p14:sldId id="335"/>
            <p14:sldId id="336"/>
            <p14:sldId id="337"/>
            <p14:sldId id="338"/>
            <p14:sldId id="340"/>
            <p14:sldId id="342"/>
            <p14:sldId id="375"/>
            <p14:sldId id="376"/>
            <p14:sldId id="360"/>
            <p14:sldId id="358"/>
            <p14:sldId id="359"/>
            <p14:sldId id="344"/>
            <p14:sldId id="312"/>
            <p14:sldId id="306"/>
            <p14:sldId id="316"/>
            <p14:sldId id="313"/>
            <p14:sldId id="314"/>
            <p14:sldId id="322"/>
            <p14:sldId id="321"/>
            <p14:sldId id="323"/>
            <p14:sldId id="324"/>
            <p14:sldId id="325"/>
            <p14:sldId id="291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衣川智弥" initials="衣川智弥" lastIdx="2" clrIdx="0">
    <p:extLst>
      <p:ext uri="{19B8F6BF-5375-455C-9EA6-DF929625EA0E}">
        <p15:presenceInfo xmlns:p15="http://schemas.microsoft.com/office/powerpoint/2012/main" userId="dbc7a9ccd8dbe9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5" autoAdjust="0"/>
    <p:restoredTop sz="77333" autoAdjust="0"/>
  </p:normalViewPr>
  <p:slideViewPr>
    <p:cSldViewPr snapToGrid="0">
      <p:cViewPr varScale="1">
        <p:scale>
          <a:sx n="42" d="100"/>
          <a:sy n="42" d="100"/>
        </p:scale>
        <p:origin x="6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25T17:18:36.662" idx="2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17B59-ED68-4E98-8A39-C89841B276C4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C8EE1-9A29-4528-9D9C-49F20A614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68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4333-2AEE-40E4-9D91-9999A3EF7F2E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0FDFF-52C8-4DCA-9CED-A3A58F8934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99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invitation today.</a:t>
            </a:r>
          </a:p>
          <a:p>
            <a:r>
              <a:rPr kumimoji="1" lang="en-US" altLang="ja-JP" baseline="0" dirty="0" smtClean="0"/>
              <a:t>I’m </a:t>
            </a:r>
            <a:r>
              <a:rPr kumimoji="1" lang="en-US" altLang="ja-JP" baseline="0" dirty="0" err="1" smtClean="0"/>
              <a:t>Tomoya</a:t>
            </a:r>
            <a:r>
              <a:rPr kumimoji="1" lang="en-US" altLang="ja-JP" baseline="0" dirty="0" smtClean="0"/>
              <a:t> Kinugawa.</a:t>
            </a:r>
          </a:p>
          <a:p>
            <a:r>
              <a:rPr kumimoji="1" lang="en-US" altLang="ja-JP" baseline="0" dirty="0" smtClean="0"/>
              <a:t>Last year, I was </a:t>
            </a:r>
            <a:r>
              <a:rPr kumimoji="1" lang="en-US" altLang="ja-JP" baseline="0" dirty="0" err="1" smtClean="0"/>
              <a:t>Ph.D</a:t>
            </a:r>
            <a:r>
              <a:rPr kumimoji="1" lang="en-US" altLang="ja-JP" baseline="0" dirty="0" smtClean="0"/>
              <a:t> student at Kyoto university. Now I’m </a:t>
            </a:r>
            <a:r>
              <a:rPr kumimoji="1" lang="en-US" altLang="ja-JP" baseline="0" dirty="0" err="1" smtClean="0"/>
              <a:t>PostDoc</a:t>
            </a:r>
            <a:r>
              <a:rPr kumimoji="1" lang="en-US" altLang="ja-JP" baseline="0" dirty="0" smtClean="0"/>
              <a:t> at ICRR.</a:t>
            </a:r>
          </a:p>
          <a:p>
            <a:r>
              <a:rPr kumimoji="1" lang="en-US" altLang="ja-JP" baseline="0" dirty="0" smtClean="0"/>
              <a:t>Today, I will be talking about binary black hole remnant of first stars for gravitational wave sources.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96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recent simulations, the binary fraction is suggested as one half.</a:t>
            </a:r>
          </a:p>
          <a:p>
            <a:r>
              <a:rPr kumimoji="1" lang="en-US" altLang="ja-JP" baseline="0" dirty="0" smtClean="0"/>
              <a:t>So, they possibly form the binary .</a:t>
            </a:r>
            <a:endParaRPr kumimoji="1" lang="en-US" altLang="ja-JP" dirty="0" smtClean="0"/>
          </a:p>
          <a:p>
            <a:r>
              <a:rPr kumimoji="1" lang="en-US" altLang="ja-JP" dirty="0" smtClean="0"/>
              <a:t>In general, The typical merger time</a:t>
            </a:r>
            <a:r>
              <a:rPr kumimoji="1" lang="en-US" altLang="ja-JP" baseline="0" dirty="0" smtClean="0"/>
              <a:t> is too long.</a:t>
            </a:r>
          </a:p>
          <a:p>
            <a:r>
              <a:rPr kumimoji="1" lang="en-US" altLang="ja-JP" baseline="0" dirty="0" smtClean="0"/>
              <a:t>So, even though the binary born at the early universe, they can merge at the present day.</a:t>
            </a:r>
          </a:p>
          <a:p>
            <a:r>
              <a:rPr kumimoji="1" lang="en-US" altLang="ja-JP" baseline="0" dirty="0" smtClean="0"/>
              <a:t>Therefore, we consider Pop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III binaries as the gravitational wave source. 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5289-B84C-4FFE-B752-EB2035774C8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78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table shows</a:t>
            </a:r>
            <a:r>
              <a:rPr kumimoji="1" lang="en-US" altLang="ja-JP" baseline="0" dirty="0" smtClean="0"/>
              <a:t> the differences between Pop III and Pop I.</a:t>
            </a:r>
          </a:p>
          <a:p>
            <a:r>
              <a:rPr kumimoji="1" lang="en-US" altLang="ja-JP" baseline="0" dirty="0" smtClean="0"/>
              <a:t> Pop III is no metal star.</a:t>
            </a:r>
          </a:p>
          <a:p>
            <a:r>
              <a:rPr kumimoji="1" lang="en-US" altLang="ja-JP" baseline="0" dirty="0" smtClean="0"/>
              <a:t>The radius is small, the typical mass is large, and wind mass loss is not effective.</a:t>
            </a:r>
          </a:p>
          <a:p>
            <a:r>
              <a:rPr kumimoji="1" lang="en-US" altLang="ja-JP" baseline="0" dirty="0" smtClean="0"/>
              <a:t>Thus, Pop III binaries are easier to be massive compact binary.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77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 talk about the calculation method.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5289-B84C-4FFE-B752-EB2035774C8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91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orde</a:t>
            </a:r>
            <a:r>
              <a:rPr kumimoji="1" lang="en-US" altLang="ja-JP" baseline="0" dirty="0" smtClean="0"/>
              <a:t>r to calculate pop III binary population synthesis, we consider the binary interactions.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These binary interactions change binary parameters such as primary mass, secondary mass, separation and eccentricity.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need to specify some parameters to calculate these effects.</a:t>
            </a:r>
          </a:p>
          <a:p>
            <a:r>
              <a:rPr kumimoji="1" lang="en-US" altLang="ja-JP" dirty="0" smtClean="0"/>
              <a:t>We use the parameters</a:t>
            </a:r>
            <a:r>
              <a:rPr kumimoji="1" lang="en-US" altLang="ja-JP" baseline="0" dirty="0" smtClean="0"/>
              <a:t> adopted for Pop I population synthesis in our standard model.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5289-B84C-4FFE-B752-EB2035774C8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2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describe  the Pop</a:t>
            </a:r>
            <a:r>
              <a:rPr kumimoji="1" lang="en-US" altLang="ja-JP" baseline="0" dirty="0" smtClean="0"/>
              <a:t> III BH-BH chirp mass distribution.</a:t>
            </a:r>
          </a:p>
          <a:p>
            <a:r>
              <a:rPr kumimoji="1" lang="en-US" altLang="ja-JP" baseline="0" dirty="0" smtClean="0"/>
              <a:t>The horizontal axis is the chirp mass.</a:t>
            </a:r>
          </a:p>
          <a:p>
            <a:r>
              <a:rPr kumimoji="1" lang="en-US" altLang="ja-JP" baseline="0" dirty="0" smtClean="0"/>
              <a:t>The vertical axis is the number distribution in the total number 10 to the sixth.</a:t>
            </a:r>
          </a:p>
          <a:p>
            <a:r>
              <a:rPr kumimoji="1" lang="en-US" altLang="ja-JP" baseline="0" dirty="0" smtClean="0"/>
              <a:t>In our result, the typical mass is about 30 solar mass.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Nothe</a:t>
            </a:r>
            <a:r>
              <a:rPr kumimoji="1" lang="en-US" altLang="ja-JP" baseline="0" dirty="0" smtClean="0"/>
              <a:t> that the chirp mass look like light than </a:t>
            </a:r>
            <a:r>
              <a:rPr kumimoji="1" lang="en-US" altLang="ja-JP" baseline="0" dirty="0" err="1" smtClean="0"/>
              <a:t>intlingic</a:t>
            </a:r>
            <a:r>
              <a:rPr kumimoji="1" lang="en-US" altLang="ja-JP" baseline="0" dirty="0" smtClean="0"/>
              <a:t> mass.</a:t>
            </a:r>
          </a:p>
          <a:p>
            <a:r>
              <a:rPr kumimoji="1" lang="en-US" altLang="ja-JP" baseline="0" dirty="0" smtClean="0"/>
              <a:t>For example, 25+25 BHBH’s chirp mass is about 21 </a:t>
            </a:r>
            <a:r>
              <a:rPr kumimoji="1" lang="en-US" altLang="ja-JP" baseline="0" dirty="0" err="1" smtClean="0"/>
              <a:t>msun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30+30 become 26Msun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5289-B84C-4FFE-B752-EB2035774C8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931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order to compare the other </a:t>
            </a:r>
            <a:r>
              <a:rPr kumimoji="1" lang="en-US" altLang="ja-JP" dirty="0" err="1" smtClean="0"/>
              <a:t>metallicity</a:t>
            </a:r>
            <a:r>
              <a:rPr kumimoji="1" lang="en-US" altLang="ja-JP" baseline="0" dirty="0" smtClean="0"/>
              <a:t> case such as Pop I and Pop II stars, we calculate the other </a:t>
            </a:r>
            <a:r>
              <a:rPr kumimoji="1" lang="en-US" altLang="ja-JP" baseline="0" dirty="0" err="1" smtClean="0"/>
              <a:t>metallicity</a:t>
            </a:r>
            <a:r>
              <a:rPr kumimoji="1" lang="en-US" altLang="ja-JP" baseline="0" dirty="0" smtClean="0"/>
              <a:t> case using our population synthesis code.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the other </a:t>
            </a:r>
            <a:r>
              <a:rPr kumimoji="1" lang="en-US" altLang="ja-JP" baseline="0" dirty="0" err="1" smtClean="0"/>
              <a:t>metallicity</a:t>
            </a:r>
            <a:r>
              <a:rPr kumimoji="1" lang="en-US" altLang="ja-JP" baseline="0" dirty="0" smtClean="0"/>
              <a:t> case, the typical mass is about ten solar mass and the peak is several solar mass.</a:t>
            </a:r>
          </a:p>
          <a:p>
            <a:r>
              <a:rPr kumimoji="1" lang="en-US" altLang="ja-JP" baseline="0" dirty="0" smtClean="0"/>
              <a:t>Therefore, the Pop III BH-BH chirp mass and the peak of the chirp mass distribution is more massive than  those of the other </a:t>
            </a:r>
            <a:r>
              <a:rPr kumimoji="1" lang="en-US" altLang="ja-JP" baseline="0" dirty="0" err="1" smtClean="0"/>
              <a:t>metallicity</a:t>
            </a:r>
            <a:r>
              <a:rPr kumimoji="1" lang="en-US" altLang="ja-JP" baseline="0" dirty="0" smtClean="0"/>
              <a:t>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5289-B84C-4FFE-B752-EB2035774C8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014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is the detection range of KAGRA</a:t>
            </a:r>
          </a:p>
          <a:p>
            <a:r>
              <a:rPr kumimoji="1" lang="en-US" altLang="ja-JP" dirty="0" smtClean="0"/>
              <a:t>The horizontal axis</a:t>
            </a:r>
            <a:r>
              <a:rPr kumimoji="1" lang="en-US" altLang="ja-JP" baseline="0" dirty="0" smtClean="0"/>
              <a:t> is the mass of one star.</a:t>
            </a:r>
          </a:p>
          <a:p>
            <a:r>
              <a:rPr kumimoji="1" lang="en-US" altLang="ja-JP" baseline="0" dirty="0" smtClean="0"/>
              <a:t>The vertical axis is the red shift or luminosity distance of detection range.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06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is the detection range of KAGRA</a:t>
            </a:r>
          </a:p>
          <a:p>
            <a:r>
              <a:rPr kumimoji="1" lang="en-US" altLang="ja-JP" dirty="0" smtClean="0"/>
              <a:t>The horizontal axis</a:t>
            </a:r>
            <a:r>
              <a:rPr kumimoji="1" lang="en-US" altLang="ja-JP" baseline="0" dirty="0" smtClean="0"/>
              <a:t> is the mass of one star.</a:t>
            </a:r>
          </a:p>
          <a:p>
            <a:r>
              <a:rPr kumimoji="1" lang="en-US" altLang="ja-JP" baseline="0" dirty="0" smtClean="0"/>
              <a:t>The vertical axis is the red shift or luminosity distance of detection range.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81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Using that detection range, we</a:t>
            </a:r>
            <a:r>
              <a:rPr kumimoji="1" lang="en-US" altLang="ja-JP" baseline="0" dirty="0" smtClean="0"/>
              <a:t> calculate the detection rate.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02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table</a:t>
            </a:r>
            <a:r>
              <a:rPr kumimoji="1" lang="en-US" altLang="ja-JP" baseline="0" dirty="0" smtClean="0"/>
              <a:t> is the example of  parameter dependence of </a:t>
            </a:r>
            <a:r>
              <a:rPr kumimoji="1" lang="en-US" altLang="ja-JP" baseline="0" dirty="0" err="1" smtClean="0"/>
              <a:t>Errsys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We change the mass range, the initial distribution functions such as Initial mass function and initial eccentricity function.</a:t>
            </a:r>
          </a:p>
          <a:p>
            <a:r>
              <a:rPr kumimoji="1" lang="en-US" altLang="ja-JP" baseline="0" dirty="0" smtClean="0"/>
              <a:t>And change the binary parameters such as SN natal kick velocity, common envelope parameters, and the parameter of the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lose fraction of transferred stellar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our standard model choose red ones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consider the lower boundary of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Errsys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consider the worst model.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Worst model I choose the worst parameters in each parameter region, blue ones.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unlikely case</a:t>
            </a:r>
          </a:p>
          <a:p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Errsys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 from 0.046 to 4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the typical mass is not changed (~30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Msun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6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715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Why do Pop III binaries become 30 </a:t>
            </a:r>
            <a:r>
              <a:rPr kumimoji="1" lang="en-US" altLang="ja-JP" dirty="0" err="1" smtClean="0"/>
              <a:t>Msun</a:t>
            </a:r>
            <a:r>
              <a:rPr kumimoji="1" lang="en-US" altLang="ja-JP" dirty="0" smtClean="0"/>
              <a:t> Binary</a:t>
            </a:r>
            <a:r>
              <a:rPr kumimoji="1" lang="en-US" altLang="ja-JP" baseline="0" dirty="0" smtClean="0"/>
              <a:t> black holes?</a:t>
            </a:r>
          </a:p>
          <a:p>
            <a:r>
              <a:rPr kumimoji="1" lang="en-US" altLang="ja-JP" baseline="0" dirty="0" smtClean="0"/>
              <a:t>This is HR diagram of Pop III.</a:t>
            </a:r>
          </a:p>
          <a:p>
            <a:r>
              <a:rPr kumimoji="1" lang="en-US" altLang="ja-JP" baseline="0" dirty="0" smtClean="0"/>
              <a:t>The pop III whose mass is larger than 50 </a:t>
            </a:r>
            <a:r>
              <a:rPr kumimoji="1" lang="en-US" altLang="ja-JP" baseline="0" dirty="0" err="1" smtClean="0"/>
              <a:t>solarmass</a:t>
            </a:r>
            <a:r>
              <a:rPr kumimoji="1" lang="en-US" altLang="ja-JP" baseline="0" dirty="0" smtClean="0"/>
              <a:t> evolve as the red giant.</a:t>
            </a:r>
          </a:p>
          <a:p>
            <a:r>
              <a:rPr kumimoji="1" lang="en-US" altLang="ja-JP" baseline="0" dirty="0" smtClean="0"/>
              <a:t>The mass transfer of red giant is generally unstable and it becomes the common envelope phase.</a:t>
            </a:r>
          </a:p>
          <a:p>
            <a:r>
              <a:rPr kumimoji="1" lang="en-US" altLang="ja-JP" baseline="0" dirty="0" smtClean="0"/>
              <a:t>Thus, they lose the envelope and they become light.</a:t>
            </a:r>
          </a:p>
          <a:p>
            <a:r>
              <a:rPr kumimoji="1" lang="en-US" altLang="ja-JP" baseline="0" dirty="0" smtClean="0"/>
              <a:t>Therefore, the BH mass become about 30 solar mass.</a:t>
            </a:r>
          </a:p>
          <a:p>
            <a:r>
              <a:rPr kumimoji="1" lang="en-US" altLang="ja-JP" baseline="0" dirty="0" smtClean="0"/>
              <a:t>On the other hand, the Pop III whose mass is less than 50 solar mass evolve as a blue giant.</a:t>
            </a:r>
          </a:p>
          <a:p>
            <a:r>
              <a:rPr kumimoji="1" lang="en-US" altLang="ja-JP" baseline="0" dirty="0" smtClean="0"/>
              <a:t>The mass transfer is stable and mass loss is not so effective.</a:t>
            </a:r>
          </a:p>
          <a:p>
            <a:r>
              <a:rPr kumimoji="1" lang="en-US" altLang="ja-JP" baseline="0" dirty="0" smtClean="0"/>
              <a:t>Thus, they become about 30 solar mass BH.</a:t>
            </a:r>
          </a:p>
          <a:p>
            <a:r>
              <a:rPr kumimoji="1" lang="en-US" altLang="ja-JP" baseline="0" dirty="0" smtClean="0"/>
              <a:t>So, Due to these two evolution path, the peak of BHBH mass is about 30 solar mass.</a:t>
            </a:r>
          </a:p>
          <a:p>
            <a:r>
              <a:rPr kumimoji="1" lang="en-US" altLang="ja-JP" baseline="0" dirty="0" smtClean="0"/>
              <a:t>It does not depend on the IMF and binary parameters.</a:t>
            </a:r>
          </a:p>
          <a:p>
            <a:r>
              <a:rPr kumimoji="1" lang="en-US" altLang="ja-JP" baseline="0" dirty="0" smtClean="0"/>
              <a:t>It only depends on the Pop Iii stellar evolution.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918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 the chirp mass distribution</a:t>
            </a:r>
            <a:r>
              <a:rPr kumimoji="1" lang="en-US" altLang="ja-JP" baseline="0" dirty="0" smtClean="0"/>
              <a:t> can not distinguish Pop III, we can confirm Pop III BHBH future observation.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5289-B84C-4FFE-B752-EB2035774C8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16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 we cannot distinguish Pop III from Pop I, Pop II, we consider the confirmation by the future gravitational wave observatory such as DECIGO.</a:t>
            </a:r>
          </a:p>
          <a:p>
            <a:r>
              <a:rPr kumimoji="1" lang="en-US" altLang="ja-JP" dirty="0" smtClean="0"/>
              <a:t>DECIGO is the Japanese</a:t>
            </a:r>
            <a:r>
              <a:rPr kumimoji="1" lang="en-US" altLang="ja-JP" baseline="0" dirty="0" smtClean="0"/>
              <a:t> space gravitational wave observatory project.</a:t>
            </a:r>
          </a:p>
          <a:p>
            <a:r>
              <a:rPr kumimoji="1" lang="en-US" altLang="ja-JP" baseline="0" dirty="0" smtClean="0"/>
              <a:t>It has good sensitivity from 0.1 Hz to 10 Hz.</a:t>
            </a:r>
          </a:p>
          <a:p>
            <a:r>
              <a:rPr kumimoji="1" lang="en-US" altLang="ja-JP" baseline="0" dirty="0" smtClean="0"/>
              <a:t>Pre-DECIGO is test version.</a:t>
            </a:r>
          </a:p>
          <a:p>
            <a:r>
              <a:rPr kumimoji="1" lang="en-US" altLang="ja-JP" baseline="0" dirty="0" smtClean="0"/>
              <a:t> Pre-DECIGO might see such binary black holes up to redshift 30.</a:t>
            </a:r>
          </a:p>
          <a:p>
            <a:r>
              <a:rPr kumimoji="1" lang="en-US" altLang="ja-JP" baseline="0" dirty="0" smtClean="0"/>
              <a:t> The expected detection rate is about 10 to fifth per yr.</a:t>
            </a:r>
          </a:p>
          <a:p>
            <a:r>
              <a:rPr kumimoji="1" lang="en-US" altLang="ja-JP" baseline="0" dirty="0" smtClean="0"/>
              <a:t>We estimated these range at DECIGO meeting two weeks ago.</a:t>
            </a:r>
          </a:p>
          <a:p>
            <a:r>
              <a:rPr kumimoji="1" lang="en-US" altLang="ja-JP" baseline="0" dirty="0" smtClean="0"/>
              <a:t>These range is been checking now.</a:t>
            </a:r>
          </a:p>
          <a:p>
            <a:r>
              <a:rPr kumimoji="1" lang="en-US" altLang="ja-JP" baseline="0" dirty="0" smtClean="0"/>
              <a:t>The SFR of Pop III has the peak at z~10.</a:t>
            </a:r>
          </a:p>
          <a:p>
            <a:r>
              <a:rPr kumimoji="1" lang="en-US" altLang="ja-JP" baseline="0" dirty="0" smtClean="0"/>
              <a:t>Thus, it can see pop III BHBH when they were born.</a:t>
            </a:r>
          </a:p>
          <a:p>
            <a:r>
              <a:rPr kumimoji="1" lang="en-US" altLang="ja-JP" baseline="0" dirty="0" smtClean="0"/>
              <a:t>Furthermore, we check the redshift dependence of high mass BHBH mergers.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796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Why do pop III stars nave these properties/</a:t>
            </a:r>
          </a:p>
          <a:p>
            <a:r>
              <a:rPr kumimoji="1" lang="en-US" altLang="ja-JP" dirty="0" smtClean="0"/>
              <a:t>The reason is no metal.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Hosoku</a:t>
            </a:r>
            <a:r>
              <a:rPr kumimoji="1" lang="en-US" altLang="ja-JP" dirty="0" smtClean="0"/>
              <a:t>: the jeans mass is the critical mass</a:t>
            </a:r>
            <a:r>
              <a:rPr kumimoji="1" lang="en-US" altLang="ja-JP" baseline="0" dirty="0" smtClean="0"/>
              <a:t> to collapse.</a:t>
            </a:r>
          </a:p>
          <a:p>
            <a:r>
              <a:rPr lang="en-US" altLang="ja-JP" dirty="0" smtClean="0"/>
              <a:t>we can say the cloud will collapse if its mass is bigger than the Jean's mass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346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 to calculate the event rate?</a:t>
            </a:r>
          </a:p>
          <a:p>
            <a:r>
              <a:rPr kumimoji="1" lang="en-US" altLang="ja-JP" dirty="0" smtClean="0"/>
              <a:t>In the case of NS-NS, there are two method to calculate</a:t>
            </a:r>
            <a:r>
              <a:rPr kumimoji="1" lang="en-US" altLang="ja-JP" baseline="0" dirty="0" smtClean="0"/>
              <a:t> detection rate.</a:t>
            </a:r>
          </a:p>
          <a:p>
            <a:r>
              <a:rPr kumimoji="1" lang="en-US" altLang="ja-JP" baseline="0" dirty="0" smtClean="0"/>
              <a:t>There are </a:t>
            </a:r>
            <a:r>
              <a:rPr kumimoji="1" lang="en-US" altLang="ja-JP" dirty="0" smtClean="0"/>
              <a:t>binary pulsar observations.</a:t>
            </a:r>
          </a:p>
          <a:p>
            <a:r>
              <a:rPr kumimoji="1" lang="en-US" altLang="ja-JP" dirty="0" smtClean="0"/>
              <a:t>Thus,</a:t>
            </a:r>
            <a:r>
              <a:rPr kumimoji="1" lang="en-US" altLang="ja-JP" baseline="0" dirty="0" smtClean="0"/>
              <a:t> we can estimate the empirical rate from binary pulsar observations.</a:t>
            </a:r>
          </a:p>
          <a:p>
            <a:r>
              <a:rPr kumimoji="1" lang="en-US" altLang="ja-JP" dirty="0" smtClean="0"/>
              <a:t>The other method is a</a:t>
            </a:r>
            <a:r>
              <a:rPr kumimoji="1" lang="en-US" altLang="ja-JP" baseline="0" dirty="0" smtClean="0"/>
              <a:t> theoretical method, binary population synthesis.</a:t>
            </a:r>
          </a:p>
          <a:p>
            <a:r>
              <a:rPr kumimoji="1" lang="en-US" altLang="ja-JP" baseline="0" dirty="0" smtClean="0"/>
              <a:t>On the other hand, in the case of NS-BH, BH-BH, there is no observation.</a:t>
            </a:r>
          </a:p>
          <a:p>
            <a:r>
              <a:rPr kumimoji="1" lang="en-US" altLang="ja-JP" baseline="0" dirty="0" smtClean="0"/>
              <a:t>Thus, there is no other way except the binary population synthesis.</a:t>
            </a:r>
          </a:p>
          <a:p>
            <a:r>
              <a:rPr kumimoji="1" lang="en-US" altLang="ja-JP" baseline="0" dirty="0" smtClean="0"/>
              <a:t>In this talk, I focus on the binary population synthesis.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4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table is the galactic merger rates of Pop I compact binaries calculated by the binary population synthesis.</a:t>
            </a:r>
          </a:p>
          <a:p>
            <a:r>
              <a:rPr kumimoji="1" lang="en-US" altLang="ja-JP" baseline="0" dirty="0" smtClean="0"/>
              <a:t>Pop I is a solar metal stars.</a:t>
            </a:r>
          </a:p>
          <a:p>
            <a:r>
              <a:rPr kumimoji="1" lang="en-US" altLang="ja-JP" baseline="0" dirty="0" smtClean="0"/>
              <a:t>However, there are some uncertainties and there are wide differences between models.</a:t>
            </a:r>
          </a:p>
          <a:p>
            <a:r>
              <a:rPr kumimoji="1" lang="en-US" altLang="ja-JP" baseline="0" dirty="0" smtClean="0"/>
              <a:t>The merger rate change by a factor of several hundreds.</a:t>
            </a:r>
          </a:p>
          <a:p>
            <a:r>
              <a:rPr kumimoji="1" lang="en-US" altLang="ja-JP" baseline="0" dirty="0" smtClean="0"/>
              <a:t>I will talk about what is population synthesis and what determine the merger rates.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7E52-3D21-4769-BADD-1418BBED24AE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287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introduce the binary interactions</a:t>
            </a:r>
          </a:p>
          <a:p>
            <a:r>
              <a:rPr kumimoji="1" lang="en-US" altLang="ja-JP" baseline="0" dirty="0" smtClean="0"/>
              <a:t>Supernova effect, common envelope, Stable mass transfer, orbital evolution such as tidal friction, gravitational radiation.</a:t>
            </a:r>
          </a:p>
          <a:p>
            <a:r>
              <a:rPr kumimoji="1" lang="en-US" altLang="ja-JP" baseline="0" dirty="0" smtClean="0"/>
              <a:t>These binary interactions change binary parameters such as primary mass, secondary mass, separation and eccentricity.</a:t>
            </a:r>
          </a:p>
          <a:p>
            <a:r>
              <a:rPr kumimoji="1" lang="en-US" altLang="ja-JP" baseline="0" dirty="0" smtClean="0"/>
              <a:t>In this talk, I will explain these two binary interactions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788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explain the treatment of CE.</a:t>
            </a:r>
          </a:p>
          <a:p>
            <a:r>
              <a:rPr lang="en-US" altLang="ja-JP" sz="1200" dirty="0" smtClean="0"/>
              <a:t>We assume the fraction of the orbital energy is used to expel envelope.</a:t>
            </a:r>
          </a:p>
          <a:p>
            <a:r>
              <a:rPr lang="en-US" altLang="ja-JP" sz="1200" dirty="0" smtClean="0"/>
              <a:t>We use simple energy formalism in order to calculate separation after CE </a:t>
            </a:r>
            <a:r>
              <a:rPr lang="en-US" altLang="ja-JP" sz="1200" dirty="0" err="1" smtClean="0"/>
              <a:t>af</a:t>
            </a:r>
            <a:r>
              <a:rPr lang="en-US" altLang="ja-JP" sz="1200" dirty="0" smtClean="0"/>
              <a:t>.</a:t>
            </a:r>
          </a:p>
          <a:p>
            <a:r>
              <a:rPr kumimoji="1" lang="en-US" altLang="ja-JP" sz="1200" dirty="0" smtClean="0"/>
              <a:t>The left hand side is the loss of the orbital energy and the right hand side is the energy required to expel envelope.</a:t>
            </a:r>
          </a:p>
          <a:p>
            <a:r>
              <a:rPr kumimoji="1" lang="en-US" altLang="ja-JP" sz="1200" dirty="0" smtClean="0"/>
              <a:t>Alpha is the efficiency of energy transfer from orbit to envelope.</a:t>
            </a:r>
          </a:p>
          <a:p>
            <a:r>
              <a:rPr kumimoji="1" lang="en-US" altLang="ja-JP" sz="1200" dirty="0" smtClean="0"/>
              <a:t>Lambda is the binding energy parameter.</a:t>
            </a:r>
          </a:p>
          <a:p>
            <a:r>
              <a:rPr kumimoji="1" lang="en-US" altLang="ja-JP" dirty="0" smtClean="0"/>
              <a:t>For given primary</a:t>
            </a:r>
            <a:r>
              <a:rPr kumimoji="1" lang="en-US" altLang="ja-JP" baseline="0" dirty="0" smtClean="0"/>
              <a:t> core mass, primary envelope mass, initial separation </a:t>
            </a:r>
            <a:r>
              <a:rPr kumimoji="1" lang="en-US" altLang="ja-JP" baseline="0" dirty="0" err="1" smtClean="0"/>
              <a:t>ai</a:t>
            </a:r>
            <a:r>
              <a:rPr kumimoji="1" lang="en-US" altLang="ja-JP" baseline="0" dirty="0" smtClean="0"/>
              <a:t> and assuming alpha and lambda, we </a:t>
            </a:r>
            <a:r>
              <a:rPr kumimoji="1" lang="en-US" altLang="ja-JP" baseline="0" dirty="0" err="1" smtClean="0"/>
              <a:t>canget</a:t>
            </a:r>
            <a:r>
              <a:rPr kumimoji="1" lang="en-US" altLang="ja-JP" baseline="0" dirty="0" smtClean="0"/>
              <a:t> the separation after common envelope.</a:t>
            </a:r>
          </a:p>
          <a:p>
            <a:r>
              <a:rPr kumimoji="1" lang="en-US" altLang="ja-JP" baseline="0" dirty="0" smtClean="0"/>
              <a:t>However, these common envelope parameters are uncertain.</a:t>
            </a:r>
          </a:p>
          <a:p>
            <a:r>
              <a:rPr kumimoji="1" lang="en-US" altLang="ja-JP" baseline="0" dirty="0" smtClean="0"/>
              <a:t>How much the orbital energy can be used to expel envelope?</a:t>
            </a:r>
          </a:p>
          <a:p>
            <a:r>
              <a:rPr kumimoji="1" lang="en-US" altLang="ja-JP" baseline="0" dirty="0" smtClean="0"/>
              <a:t>How much the internal energy of envelope is used to expel envelope?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3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consider the dependence on the CE parameters.</a:t>
            </a:r>
          </a:p>
          <a:p>
            <a:r>
              <a:rPr kumimoji="1" lang="en-US" altLang="ja-JP" dirty="0" smtClean="0"/>
              <a:t>This table</a:t>
            </a:r>
            <a:r>
              <a:rPr kumimoji="1" lang="en-US" altLang="ja-JP" baseline="0" dirty="0" smtClean="0"/>
              <a:t> is the pop I binary NS merger rate.</a:t>
            </a:r>
          </a:p>
          <a:p>
            <a:r>
              <a:rPr kumimoji="1" lang="en-US" altLang="ja-JP" baseline="0" dirty="0" smtClean="0"/>
              <a:t>We assume alpha is unity, and change the </a:t>
            </a:r>
            <a:r>
              <a:rPr kumimoji="1" lang="en-US" altLang="ja-JP" baseline="0" dirty="0" err="1" smtClean="0"/>
              <a:t>lamda</a:t>
            </a:r>
            <a:r>
              <a:rPr kumimoji="1" lang="en-US" altLang="ja-JP" baseline="0" dirty="0" smtClean="0"/>
              <a:t> from 0.01 to 10.</a:t>
            </a:r>
          </a:p>
          <a:p>
            <a:r>
              <a:rPr kumimoji="1" lang="en-US" altLang="ja-JP" baseline="0" dirty="0" smtClean="0"/>
              <a:t>First, due to the number of coalescence during CE is decrease the merger rate increase.</a:t>
            </a:r>
          </a:p>
          <a:p>
            <a:r>
              <a:rPr kumimoji="1" lang="en-US" altLang="ja-JP" baseline="0" dirty="0" smtClean="0"/>
              <a:t>However lambda become larger than 1, the merger timescale become too long. Thus the merger rate decrease.</a:t>
            </a:r>
          </a:p>
          <a:p>
            <a:r>
              <a:rPr kumimoji="1" lang="en-US" altLang="ja-JP" baseline="0" dirty="0" smtClean="0"/>
              <a:t>Therefore, these parameter change merger rate by a factor of hundred.</a:t>
            </a:r>
          </a:p>
          <a:p>
            <a:r>
              <a:rPr kumimoji="1" lang="en-US" altLang="ja-JP" dirty="0" smtClean="0"/>
              <a:t>This is the big problem</a:t>
            </a:r>
            <a:r>
              <a:rPr kumimoji="1" lang="en-US" altLang="ja-JP" baseline="0" dirty="0" smtClean="0"/>
              <a:t> of the population synthesis and binary evolution study.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241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46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Nowadays, there are the gravitational wave detectors such as KAGRA</a:t>
            </a:r>
            <a:r>
              <a:rPr kumimoji="1" lang="en-US" altLang="ja-JP" baseline="0" dirty="0" smtClean="0"/>
              <a:t> adv. LIGO, VIRAGO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KAGRA is the gravitational wave detector of Japan.</a:t>
            </a:r>
          </a:p>
          <a:p>
            <a:r>
              <a:rPr kumimoji="1" lang="en-US" altLang="ja-JP" dirty="0" smtClean="0"/>
              <a:t>Adv.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LIGO did </a:t>
            </a:r>
            <a:r>
              <a:rPr kumimoji="1" lang="en-US" altLang="ja-JP" baseline="0" dirty="0" smtClean="0"/>
              <a:t>observation run from last September to January.</a:t>
            </a:r>
          </a:p>
          <a:p>
            <a:r>
              <a:rPr kumimoji="1" lang="en-US" altLang="ja-JP" baseline="0" dirty="0" smtClean="0"/>
              <a:t>They have detected the gravitational wave.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 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913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err="1" smtClean="0"/>
              <a:t>Hosoku:In</a:t>
            </a:r>
            <a:r>
              <a:rPr kumimoji="1" lang="en-US" altLang="ja-JP" baseline="0" dirty="0" smtClean="0"/>
              <a:t> the case of Pop III, there are no </a:t>
            </a:r>
            <a:r>
              <a:rPr kumimoji="1" lang="en-US" altLang="ja-JP" baseline="0" dirty="0" err="1" smtClean="0"/>
              <a:t>Hertzsprung</a:t>
            </a:r>
            <a:r>
              <a:rPr kumimoji="1" lang="en-US" altLang="ja-JP" baseline="0" dirty="0" smtClean="0"/>
              <a:t> gap phase in which the star expand to giant. The He burning phase start soon after the main sequence.</a:t>
            </a:r>
          </a:p>
          <a:p>
            <a:r>
              <a:rPr kumimoji="1" lang="en-US" altLang="ja-JP" baseline="0" dirty="0" smtClean="0"/>
              <a:t>The reason is the high core temperature.</a:t>
            </a:r>
          </a:p>
          <a:p>
            <a:r>
              <a:rPr kumimoji="1" lang="en-US" altLang="ja-JP" baseline="0" dirty="0" smtClean="0"/>
              <a:t>The Pop III star have no </a:t>
            </a:r>
            <a:r>
              <a:rPr kumimoji="1" lang="en-US" altLang="ja-JP" baseline="0" dirty="0" err="1" smtClean="0"/>
              <a:t>carvon</a:t>
            </a:r>
            <a:r>
              <a:rPr kumimoji="1" lang="en-US" altLang="ja-JP" baseline="0" dirty="0" smtClean="0"/>
              <a:t>, so they first occur the p-p chain. The power law of the temperature dependence of the pp chain  energy release is lower than the CNO cycle.</a:t>
            </a:r>
          </a:p>
          <a:p>
            <a:r>
              <a:rPr kumimoji="1" lang="en-US" altLang="ja-JP" baseline="0" dirty="0" smtClean="0"/>
              <a:t>Thus, the Pop III core have high temperature and they will start 3-alpha reaction early phase in the MS phase.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411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Hosoku</a:t>
            </a:r>
            <a:r>
              <a:rPr kumimoji="1" lang="en-US" altLang="ja-JP" dirty="0" smtClean="0"/>
              <a:t>: the jeans mass is the critical mass</a:t>
            </a:r>
            <a:r>
              <a:rPr kumimoji="1" lang="en-US" altLang="ja-JP" baseline="0" dirty="0" smtClean="0"/>
              <a:t> to collapse.</a:t>
            </a:r>
          </a:p>
          <a:p>
            <a:r>
              <a:rPr lang="en-US" altLang="ja-JP" dirty="0" smtClean="0"/>
              <a:t>we can say the cloud will collapse if its mass is bigger than the Jean's mass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06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name of first gravitational wave event is GW one five o nine one four.</a:t>
            </a:r>
          </a:p>
          <a:p>
            <a:r>
              <a:rPr kumimoji="1" lang="en-US" altLang="ja-JP" dirty="0" smtClean="0"/>
              <a:t>The luminosity distance is</a:t>
            </a:r>
            <a:r>
              <a:rPr kumimoji="1" lang="en-US" altLang="ja-JP" baseline="0" dirty="0" smtClean="0"/>
              <a:t> 400 Mega parsec.</a:t>
            </a:r>
          </a:p>
          <a:p>
            <a:r>
              <a:rPr kumimoji="1" lang="en-US" altLang="ja-JP" baseline="0" dirty="0" smtClean="0"/>
              <a:t>Redshift is 0.09</a:t>
            </a:r>
          </a:p>
          <a:p>
            <a:r>
              <a:rPr kumimoji="1" lang="en-US" altLang="ja-JP" baseline="0" dirty="0" smtClean="0"/>
              <a:t>Masses are 36 and 29 </a:t>
            </a:r>
            <a:r>
              <a:rPr kumimoji="1" lang="en-US" altLang="ja-JP" baseline="0" dirty="0" err="1" smtClean="0"/>
              <a:t>solarmass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They are much heavier than the general BH candidate such as BH of X ray binary whose typical mass is 10 </a:t>
            </a:r>
            <a:r>
              <a:rPr kumimoji="1" lang="en-US" altLang="ja-JP" baseline="0" dirty="0" err="1" smtClean="0"/>
              <a:t>solarmass</a:t>
            </a:r>
            <a:r>
              <a:rPr kumimoji="1" lang="en-US" altLang="ja-JP" baseline="0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08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Thus, GW150914 is different</a:t>
            </a:r>
            <a:r>
              <a:rPr kumimoji="1" lang="en-US" altLang="ja-JP" baseline="0" dirty="0" smtClean="0"/>
              <a:t> from </a:t>
            </a:r>
            <a:r>
              <a:rPr kumimoji="1" lang="en-US" altLang="ja-JP" baseline="0" dirty="0" err="1" smtClean="0"/>
              <a:t>conbentional</a:t>
            </a:r>
            <a:r>
              <a:rPr kumimoji="1" lang="en-US" altLang="ja-JP" baseline="0" dirty="0" smtClean="0"/>
              <a:t> BH candidates.</a:t>
            </a:r>
          </a:p>
          <a:p>
            <a:r>
              <a:rPr kumimoji="1" lang="en-US" altLang="ja-JP" baseline="0" dirty="0" smtClean="0"/>
              <a:t>However, 30 </a:t>
            </a:r>
            <a:r>
              <a:rPr kumimoji="1" lang="en-US" altLang="ja-JP" baseline="0" dirty="0" err="1" smtClean="0"/>
              <a:t>Msun</a:t>
            </a:r>
            <a:r>
              <a:rPr kumimoji="1" lang="en-US" altLang="ja-JP" baseline="0" dirty="0" smtClean="0"/>
              <a:t> binary black holes have been already predicted by Pop III binary population synthesis.</a:t>
            </a:r>
          </a:p>
          <a:p>
            <a:r>
              <a:rPr kumimoji="1" lang="en-US" altLang="ja-JP" baseline="0" dirty="0" smtClean="0"/>
              <a:t>Thus, LIGO paper said that “recently predicted BBH total masses agree astonishingly well with GW150914 and can have sufficiently long merger times to occur in the nearby universe (Kinugawa et al.2014)”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talk, I talk about Pop III binary population synthesis and why they become 30 solar mass binary black holes.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79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First, I</a:t>
            </a:r>
            <a:r>
              <a:rPr kumimoji="1" lang="en-US" altLang="ja-JP" baseline="0" dirty="0" smtClean="0"/>
              <a:t> introduce the main target of GW source.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main target of gravitational wave is the compact binary merger such as binary neutron star, neutron star black hole binary</a:t>
            </a:r>
            <a:r>
              <a:rPr kumimoji="1" lang="en-US" altLang="ja-JP" baseline="0" dirty="0" smtClean="0"/>
              <a:t> and binary black hole.</a:t>
            </a:r>
          </a:p>
          <a:p>
            <a:r>
              <a:rPr kumimoji="1" lang="en-US" altLang="ja-JP" baseline="0" dirty="0" smtClean="0"/>
              <a:t>How many time can we detect compact binary mergers by gravitational wave detectors?</a:t>
            </a:r>
          </a:p>
          <a:p>
            <a:r>
              <a:rPr kumimoji="1" lang="en-US" altLang="ja-JP" baseline="0" dirty="0" smtClean="0"/>
              <a:t>It is estimated by the binary population synthesis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2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the case of NS-NS, there are two method to calculate</a:t>
            </a:r>
            <a:r>
              <a:rPr kumimoji="1" lang="en-US" altLang="ja-JP" baseline="0" dirty="0" smtClean="0"/>
              <a:t> detection rate.</a:t>
            </a:r>
          </a:p>
          <a:p>
            <a:r>
              <a:rPr kumimoji="1" lang="en-US" altLang="ja-JP" baseline="0" dirty="0" smtClean="0"/>
              <a:t>There are </a:t>
            </a:r>
            <a:r>
              <a:rPr kumimoji="1" lang="en-US" altLang="ja-JP" dirty="0" smtClean="0"/>
              <a:t>binary pulsar observations.</a:t>
            </a:r>
          </a:p>
          <a:p>
            <a:r>
              <a:rPr kumimoji="1" lang="en-US" altLang="ja-JP" dirty="0" smtClean="0"/>
              <a:t>Thus,</a:t>
            </a:r>
            <a:r>
              <a:rPr kumimoji="1" lang="en-US" altLang="ja-JP" baseline="0" dirty="0" smtClean="0"/>
              <a:t> we can estimate the empirical rate from binary pulsar observations.</a:t>
            </a:r>
          </a:p>
          <a:p>
            <a:r>
              <a:rPr kumimoji="1" lang="en-US" altLang="ja-JP" dirty="0" smtClean="0"/>
              <a:t>The other method is a</a:t>
            </a:r>
            <a:r>
              <a:rPr kumimoji="1" lang="en-US" altLang="ja-JP" baseline="0" dirty="0" smtClean="0"/>
              <a:t> theoretical method, binary population synthesis.</a:t>
            </a:r>
          </a:p>
          <a:p>
            <a:r>
              <a:rPr kumimoji="1" lang="en-US" altLang="ja-JP" baseline="0" dirty="0" smtClean="0"/>
              <a:t>Especially, in the case of NS-BH, BH-BH, there is no observation until GW150914.</a:t>
            </a:r>
          </a:p>
          <a:p>
            <a:r>
              <a:rPr kumimoji="1" lang="en-US" altLang="ja-JP" baseline="0" dirty="0" smtClean="0"/>
              <a:t>Thus, there is no other way except the binary population synthesis.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0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previous research is Pop I binary population synthesis.</a:t>
            </a:r>
          </a:p>
          <a:p>
            <a:r>
              <a:rPr kumimoji="1" lang="en-US" altLang="ja-JP" dirty="0" smtClean="0"/>
              <a:t>However, the typical merger time of compact binaries due to gravitational</a:t>
            </a:r>
            <a:r>
              <a:rPr kumimoji="1" lang="en-US" altLang="ja-JP" baseline="0" dirty="0" smtClean="0"/>
              <a:t> radiation is too long.</a:t>
            </a:r>
          </a:p>
          <a:p>
            <a:r>
              <a:rPr kumimoji="1" lang="en-US" altLang="ja-JP" baseline="0" dirty="0" smtClean="0"/>
              <a:t>So, even though the binary born at the early universe, they can merge at the present day.</a:t>
            </a:r>
          </a:p>
          <a:p>
            <a:r>
              <a:rPr kumimoji="1" lang="en-US" altLang="ja-JP" baseline="0" dirty="0" smtClean="0"/>
              <a:t>Thus, the accumulation of GW sources from the early universe is important.</a:t>
            </a:r>
          </a:p>
          <a:p>
            <a:r>
              <a:rPr kumimoji="1" lang="en-US" altLang="ja-JP" baseline="0" dirty="0" smtClean="0"/>
              <a:t>We must consider binaries which born at the early universe.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25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Therefore, our target is Pop III binaries.</a:t>
            </a:r>
          </a:p>
          <a:p>
            <a:r>
              <a:rPr kumimoji="1" lang="en-US" altLang="ja-JP" baseline="0" dirty="0" smtClean="0"/>
              <a:t>Population III stars are the first stars after the Big Bang.</a:t>
            </a:r>
          </a:p>
          <a:p>
            <a:r>
              <a:rPr kumimoji="1" lang="en-US" altLang="ja-JP" baseline="0" dirty="0" smtClean="0"/>
              <a:t>There are no observation of Pop III stars, because they born and died at the early universe.</a:t>
            </a:r>
          </a:p>
          <a:p>
            <a:r>
              <a:rPr kumimoji="1" lang="en-US" altLang="ja-JP" baseline="0" dirty="0" smtClean="0"/>
              <a:t>However, they maybe exist as the gravitational wave source.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FDFF-52C8-4DCA-9CED-A3A58F89341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70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13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91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4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89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1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05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2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31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8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B89-657D-4F4B-80C3-D0AB652DF105}" type="datetimeFigureOut">
              <a:rPr kumimoji="1" lang="ja-JP" altLang="en-US" smtClean="0"/>
              <a:t>2016/6/13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FBD9-2ADE-4DEE-B600-981703F7D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62438"/>
            <a:ext cx="12192000" cy="2387600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初代星連星由来の連星ブラックホール重力波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8302" y="3740060"/>
            <a:ext cx="9627078" cy="2584539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lang="ja-JP" altLang="en-US" sz="4000" dirty="0" smtClean="0"/>
              <a:t>衣川　智弥</a:t>
            </a:r>
            <a:endParaRPr kumimoji="1" lang="en-US" altLang="ja-JP" sz="4000" dirty="0" smtClean="0"/>
          </a:p>
          <a:p>
            <a:r>
              <a:rPr lang="ja-JP" altLang="en-US" sz="4000" dirty="0"/>
              <a:t>東</a:t>
            </a:r>
            <a:r>
              <a:rPr lang="ja-JP" altLang="en-US" sz="4000" dirty="0" smtClean="0"/>
              <a:t>大</a:t>
            </a:r>
            <a:r>
              <a:rPr lang="ja-JP" altLang="en-US" sz="4000" dirty="0"/>
              <a:t>宇宙</a:t>
            </a:r>
            <a:r>
              <a:rPr lang="ja-JP" altLang="en-US" sz="4000" dirty="0" smtClean="0"/>
              <a:t>線研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高エネルギー天体</a:t>
            </a:r>
            <a:r>
              <a:rPr kumimoji="1" lang="ja-JP" altLang="en-US" sz="4000" dirty="0"/>
              <a:t>グループ</a:t>
            </a:r>
            <a:endParaRPr kumimoji="1" lang="en-US" altLang="ja-JP" sz="4000" dirty="0" smtClean="0"/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319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155" y="520510"/>
            <a:ext cx="10515600" cy="1156145"/>
          </a:xfrm>
        </p:spPr>
        <p:txBody>
          <a:bodyPr/>
          <a:lstStyle/>
          <a:p>
            <a:pPr algn="ctr"/>
            <a:r>
              <a:rPr lang="en-US" altLang="ja-JP" dirty="0" smtClean="0"/>
              <a:t>Our target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0553" y="563821"/>
            <a:ext cx="6894051" cy="5103089"/>
          </a:xfrm>
        </p:spPr>
        <p:txBody>
          <a:bodyPr>
            <a:normAutofit/>
          </a:bodyPr>
          <a:lstStyle/>
          <a:p>
            <a:endParaRPr lang="en-US" altLang="ja-JP" sz="3600" b="1" dirty="0" smtClean="0">
              <a:solidFill>
                <a:srgbClr val="FF0000"/>
              </a:solidFill>
            </a:endParaRPr>
          </a:p>
          <a:p>
            <a:endParaRPr lang="en-US" altLang="ja-JP" sz="3600" b="1" dirty="0">
              <a:solidFill>
                <a:srgbClr val="FF0000"/>
              </a:solidFill>
            </a:endParaRPr>
          </a:p>
          <a:p>
            <a:endParaRPr lang="en-US" altLang="ja-JP" sz="3600" b="1" dirty="0" smtClean="0">
              <a:solidFill>
                <a:srgbClr val="FF0000"/>
              </a:solidFill>
            </a:endParaRPr>
          </a:p>
          <a:p>
            <a:endParaRPr lang="en-US" altLang="ja-JP" sz="3600" b="1" dirty="0">
              <a:solidFill>
                <a:srgbClr val="FF0000"/>
              </a:solidFill>
            </a:endParaRPr>
          </a:p>
          <a:p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lang="en-US" altLang="ja-JP" sz="3600" b="1" dirty="0" smtClean="0">
                <a:solidFill>
                  <a:srgbClr val="FF0000"/>
                </a:solidFill>
              </a:rPr>
              <a:t>Population III (Pop III) stars </a:t>
            </a:r>
            <a:r>
              <a:rPr lang="en-US" altLang="ja-JP" sz="3600" dirty="0" smtClean="0"/>
              <a:t>are the first stars after the Big Bang.</a:t>
            </a:r>
          </a:p>
          <a:p>
            <a:endParaRPr lang="en-US" altLang="ja-JP" sz="1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1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773" y="1124744"/>
            <a:ext cx="3171825" cy="52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>
            <a:off x="8717734" y="1484784"/>
            <a:ext cx="0" cy="48965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213678" y="63813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time</a:t>
            </a:r>
            <a:endParaRPr kumimoji="1" lang="ja-JP" altLang="en-US" sz="2400" b="1" dirty="0"/>
          </a:p>
        </p:txBody>
      </p:sp>
      <p:sp>
        <p:nvSpPr>
          <p:cNvPr id="7" name="爆発 1 6"/>
          <p:cNvSpPr/>
          <p:nvPr/>
        </p:nvSpPr>
        <p:spPr>
          <a:xfrm>
            <a:off x="9221790" y="1124744"/>
            <a:ext cx="2592288" cy="8640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97147" y="12921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Big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Bang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75837" y="1964710"/>
            <a:ext cx="248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Pop III binaries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9941870" y="2420888"/>
            <a:ext cx="360040" cy="360040"/>
            <a:chOff x="3944103" y="5164292"/>
            <a:chExt cx="839047" cy="724565"/>
          </a:xfrm>
        </p:grpSpPr>
        <p:sp>
          <p:nvSpPr>
            <p:cNvPr id="11" name="円/楕円 10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0589942" y="2492896"/>
            <a:ext cx="360040" cy="360040"/>
            <a:chOff x="3944103" y="5164292"/>
            <a:chExt cx="839047" cy="724565"/>
          </a:xfrm>
        </p:grpSpPr>
        <p:sp>
          <p:nvSpPr>
            <p:cNvPr id="16" name="円/楕円 15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>
          <a:xfrm>
            <a:off x="10085886" y="2924944"/>
            <a:ext cx="0" cy="18722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0805966" y="3068960"/>
            <a:ext cx="0" cy="27363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爆発 1 21"/>
          <p:cNvSpPr/>
          <p:nvPr/>
        </p:nvSpPr>
        <p:spPr>
          <a:xfrm>
            <a:off x="9869862" y="4797152"/>
            <a:ext cx="504056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1 22"/>
          <p:cNvSpPr/>
          <p:nvPr/>
        </p:nvSpPr>
        <p:spPr>
          <a:xfrm>
            <a:off x="10445926" y="5733256"/>
            <a:ext cx="864096" cy="57606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877973" y="5328491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merger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437814" y="5157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merger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149782" y="6334780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Djorgovski</a:t>
            </a:r>
            <a:r>
              <a:rPr kumimoji="1" lang="en-US" altLang="ja-JP" sz="1400" dirty="0" smtClean="0"/>
              <a:t> et </a:t>
            </a:r>
            <a:r>
              <a:rPr kumimoji="1" lang="en-US" altLang="ja-JP" sz="1400" dirty="0" err="1" smtClean="0"/>
              <a:t>al.&amp;Degital</a:t>
            </a:r>
            <a:r>
              <a:rPr kumimoji="1" lang="en-US" altLang="ja-JP" sz="1400" dirty="0" smtClean="0"/>
              <a:t> Media Center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54993" y="2255065"/>
            <a:ext cx="484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 smtClean="0">
                <a:solidFill>
                  <a:srgbClr val="FF0000"/>
                </a:solidFill>
              </a:rPr>
              <a:t>Pop III binaries</a:t>
            </a:r>
            <a:endParaRPr kumimoji="1" lang="ja-JP" alt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14251"/>
            <a:ext cx="10515600" cy="1156145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Pop III star and Pop III binary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2366" y="1381511"/>
            <a:ext cx="8219330" cy="5103089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Population III (Pop III) stars </a:t>
            </a:r>
            <a:r>
              <a:rPr lang="en-US" altLang="ja-JP" sz="3600" dirty="0" smtClean="0"/>
              <a:t>are the first stars after the Bing Bang.</a:t>
            </a:r>
          </a:p>
          <a:p>
            <a:endParaRPr lang="en-US" altLang="ja-JP" sz="1400" dirty="0" smtClean="0"/>
          </a:p>
          <a:p>
            <a:r>
              <a:rPr lang="en-US" altLang="ja-JP" sz="3600" dirty="0" smtClean="0"/>
              <a:t>Binary fraction of Pop III stars </a:t>
            </a:r>
            <a:r>
              <a:rPr lang="ja-JP" altLang="en-US" sz="3600" dirty="0" smtClean="0"/>
              <a:t>～</a:t>
            </a:r>
            <a:r>
              <a:rPr lang="en-US" altLang="ja-JP" sz="3600" dirty="0" smtClean="0"/>
              <a:t>1/2</a:t>
            </a:r>
            <a:r>
              <a:rPr lang="ja-JP" altLang="en-US" sz="3600" dirty="0" smtClean="0"/>
              <a:t>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(Stacy et al. 2013, Susa et al. 2014)</a:t>
            </a:r>
          </a:p>
          <a:p>
            <a:pPr marL="0" indent="0">
              <a:buNone/>
            </a:pPr>
            <a:endParaRPr lang="en-US" altLang="ja-JP" sz="1400" dirty="0" smtClean="0"/>
          </a:p>
          <a:p>
            <a:r>
              <a:rPr lang="en-US" altLang="ja-JP" sz="3600" dirty="0" smtClean="0"/>
              <a:t>Merger timescale due to gravitational radiation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may be so long that Pop III binaries merge at the present day. </a:t>
            </a:r>
          </a:p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773" y="1124744"/>
            <a:ext cx="3171825" cy="52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>
            <a:off x="8717734" y="1484784"/>
            <a:ext cx="0" cy="48965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213678" y="63813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time</a:t>
            </a:r>
            <a:endParaRPr kumimoji="1" lang="ja-JP" altLang="en-US" sz="2400" b="1" dirty="0"/>
          </a:p>
        </p:txBody>
      </p:sp>
      <p:sp>
        <p:nvSpPr>
          <p:cNvPr id="7" name="爆発 1 6"/>
          <p:cNvSpPr/>
          <p:nvPr/>
        </p:nvSpPr>
        <p:spPr>
          <a:xfrm>
            <a:off x="9221790" y="1124744"/>
            <a:ext cx="2592288" cy="8640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97147" y="12921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Big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Bang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75837" y="1964710"/>
            <a:ext cx="248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Pop III binaries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9941870" y="2420888"/>
            <a:ext cx="360040" cy="360040"/>
            <a:chOff x="3944103" y="5164292"/>
            <a:chExt cx="839047" cy="724565"/>
          </a:xfrm>
        </p:grpSpPr>
        <p:sp>
          <p:nvSpPr>
            <p:cNvPr id="11" name="円/楕円 10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0589942" y="2492896"/>
            <a:ext cx="360040" cy="360040"/>
            <a:chOff x="3944103" y="5164292"/>
            <a:chExt cx="839047" cy="724565"/>
          </a:xfrm>
        </p:grpSpPr>
        <p:sp>
          <p:nvSpPr>
            <p:cNvPr id="16" name="円/楕円 15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>
          <a:xfrm>
            <a:off x="10085886" y="2924944"/>
            <a:ext cx="0" cy="18722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0805966" y="3068960"/>
            <a:ext cx="0" cy="27363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爆発 1 21"/>
          <p:cNvSpPr/>
          <p:nvPr/>
        </p:nvSpPr>
        <p:spPr>
          <a:xfrm>
            <a:off x="9869862" y="4797152"/>
            <a:ext cx="504056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1 22"/>
          <p:cNvSpPr/>
          <p:nvPr/>
        </p:nvSpPr>
        <p:spPr>
          <a:xfrm>
            <a:off x="10445926" y="5733256"/>
            <a:ext cx="864096" cy="57606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877973" y="5328491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merger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437814" y="5157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merger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149782" y="6334780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Djorgovski</a:t>
            </a:r>
            <a:r>
              <a:rPr kumimoji="1" lang="en-US" altLang="ja-JP" sz="1400" dirty="0" smtClean="0"/>
              <a:t> et </a:t>
            </a:r>
            <a:r>
              <a:rPr kumimoji="1" lang="en-US" altLang="ja-JP" sz="1400" dirty="0" err="1" smtClean="0"/>
              <a:t>al.&amp;Degital</a:t>
            </a:r>
            <a:r>
              <a:rPr kumimoji="1" lang="en-US" altLang="ja-JP" sz="1400" dirty="0" smtClean="0"/>
              <a:t> Media Center</a:t>
            </a:r>
            <a:endParaRPr kumimoji="1" lang="ja-JP" altLang="en-US" sz="1400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>
          <a:xfrm>
            <a:off x="8750290" y="6502633"/>
            <a:ext cx="2743200" cy="365125"/>
          </a:xfrm>
        </p:spPr>
        <p:txBody>
          <a:bodyPr/>
          <a:lstStyle/>
          <a:p>
            <a:fld id="{E4D1460F-934D-4930-A805-CCFC53BF585A}" type="slidenum">
              <a:rPr kumimoji="1" lang="ja-JP" altLang="en-US" sz="1600" smtClean="0"/>
              <a:t>11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441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3"/>
    </mc:Choice>
    <mc:Fallback xmlns="">
      <p:transition spd="slow" advTm="489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52411"/>
              </p:ext>
            </p:extLst>
          </p:nvPr>
        </p:nvGraphicFramePr>
        <p:xfrm>
          <a:off x="859735" y="1498408"/>
          <a:ext cx="7010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Pop</a:t>
                      </a:r>
                      <a:r>
                        <a:rPr kumimoji="1" lang="en-US" altLang="ja-JP" sz="3600" baseline="0" dirty="0" smtClean="0"/>
                        <a:t> I stars </a:t>
                      </a:r>
                    </a:p>
                    <a:p>
                      <a:r>
                        <a:rPr kumimoji="1" lang="en-US" altLang="ja-JP" sz="3600" baseline="0" dirty="0" smtClean="0"/>
                        <a:t>(Sun like stars)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err="1" smtClean="0"/>
                        <a:t>Metallicity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２％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Radius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Large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Typical Mass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 </a:t>
                      </a:r>
                      <a:r>
                        <a:rPr kumimoji="1" lang="en-US" altLang="ja-JP" sz="3600" dirty="0" err="1" smtClean="0"/>
                        <a:t>Msun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Wind mass loss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effective</a:t>
                      </a:r>
                      <a:endParaRPr kumimoji="1" lang="ja-JP" alt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31426"/>
              </p:ext>
            </p:extLst>
          </p:nvPr>
        </p:nvGraphicFramePr>
        <p:xfrm>
          <a:off x="7888356" y="1490126"/>
          <a:ext cx="3505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Pop III stars</a:t>
                      </a:r>
                    </a:p>
                    <a:p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Small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10-100</a:t>
                      </a:r>
                      <a:r>
                        <a:rPr kumimoji="1" lang="en-US" altLang="ja-JP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3600" baseline="0" dirty="0" err="1" smtClean="0">
                          <a:solidFill>
                            <a:srgbClr val="FF0000"/>
                          </a:solidFill>
                        </a:rPr>
                        <a:t>Msun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6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kumimoji="1" lang="en-US" altLang="ja-JP" sz="3600" baseline="0" dirty="0" smtClean="0">
                          <a:solidFill>
                            <a:srgbClr val="FF0000"/>
                          </a:solidFill>
                        </a:rPr>
                        <a:t> effective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109"/>
            <a:ext cx="11353800" cy="1325563"/>
          </a:xfrm>
        </p:spPr>
        <p:txBody>
          <a:bodyPr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The differences between Pop III and Pop I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466" y="5654688"/>
            <a:ext cx="1191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Pop </a:t>
            </a:r>
            <a:r>
              <a:rPr lang="en-US" altLang="ja-JP" sz="4000" dirty="0" smtClean="0">
                <a:solidFill>
                  <a:srgbClr val="FF0000"/>
                </a:solidFill>
              </a:rPr>
              <a:t>III binaries are easier to be  </a:t>
            </a:r>
            <a:r>
              <a:rPr lang="en-US" altLang="ja-JP" sz="4000" dirty="0">
                <a:solidFill>
                  <a:srgbClr val="FF0000"/>
                </a:solidFill>
              </a:rPr>
              <a:t>massive compact </a:t>
            </a:r>
            <a:r>
              <a:rPr lang="en-US" altLang="ja-JP" sz="4000" dirty="0" smtClean="0">
                <a:solidFill>
                  <a:srgbClr val="FF0000"/>
                </a:solidFill>
              </a:rPr>
              <a:t>binary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887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000" dirty="0" smtClean="0"/>
              <a:t>Method</a:t>
            </a:r>
            <a:endParaRPr kumimoji="1" lang="ja-JP" altLang="en-US" sz="6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z="1600" smtClean="0"/>
              <a:t>13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017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8"/>
    </mc:Choice>
    <mc:Fallback xmlns="">
      <p:transition spd="slow" advTm="653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261" y="1"/>
            <a:ext cx="10515600" cy="773318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How to calculate binaries?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472273" y="852889"/>
            <a:ext cx="11719727" cy="5503461"/>
            <a:chOff x="472273" y="4039437"/>
            <a:chExt cx="11719727" cy="2592475"/>
          </a:xfrm>
        </p:grpSpPr>
        <p:sp>
          <p:nvSpPr>
            <p:cNvPr id="4" name="正方形/長方形 3"/>
            <p:cNvSpPr/>
            <p:nvPr/>
          </p:nvSpPr>
          <p:spPr>
            <a:xfrm>
              <a:off x="516948" y="4200207"/>
              <a:ext cx="1691484" cy="110966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</a:rPr>
                <a:t>1. Initial M1,M2,a,e determined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円/楕円 4"/>
            <p:cNvSpPr/>
            <p:nvPr/>
          </p:nvSpPr>
          <p:spPr>
            <a:xfrm>
              <a:off x="2701880" y="4149965"/>
              <a:ext cx="2867726" cy="97469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</a:rPr>
                <a:t>2. </a:t>
              </a:r>
              <a:r>
                <a:rPr lang="en-US" altLang="ja-JP" sz="3200" dirty="0" smtClean="0">
                  <a:solidFill>
                    <a:prstClr val="black"/>
                  </a:solidFill>
                </a:rPr>
                <a:t>Stellar evolutions</a:t>
              </a:r>
              <a:endParaRPr lang="ja-JP" alt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2872518" y="5687366"/>
              <a:ext cx="2915376" cy="813916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</a:rPr>
                <a:t>3. Binary interactions</a:t>
              </a:r>
            </a:p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</a:rPr>
                <a:t>M1,M2,a,e change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>
              <a:off x="3778179" y="5232010"/>
              <a:ext cx="713433" cy="29140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2238859" y="4491612"/>
              <a:ext cx="452177" cy="391885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5817997" y="5903406"/>
              <a:ext cx="2270926" cy="38183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prstClr val="black"/>
                  </a:solidFill>
                </a:rPr>
                <a:t>Merge or disrupt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右矢印 13"/>
            <p:cNvSpPr/>
            <p:nvPr/>
          </p:nvSpPr>
          <p:spPr>
            <a:xfrm>
              <a:off x="5617021" y="4375380"/>
              <a:ext cx="2532154" cy="63144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NS-NS,NS-BH,</a:t>
              </a:r>
            </a:p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BH-BH</a:t>
              </a:r>
              <a:endParaRPr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75951" y="5309867"/>
              <a:ext cx="1276141" cy="21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survive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2" name="片側の 2 つの角を切り取った四角形 31"/>
            <p:cNvSpPr/>
            <p:nvPr/>
          </p:nvSpPr>
          <p:spPr>
            <a:xfrm>
              <a:off x="8249697" y="5584180"/>
              <a:ext cx="1837885" cy="776427"/>
            </a:xfrm>
            <a:prstGeom prst="snip2Same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</a:rPr>
                <a:t>Stop calculation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3" name="右矢印 32"/>
            <p:cNvSpPr/>
            <p:nvPr/>
          </p:nvSpPr>
          <p:spPr>
            <a:xfrm rot="639727">
              <a:off x="5773426" y="5054491"/>
              <a:ext cx="2371409" cy="485527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prstClr val="black"/>
                  </a:solidFill>
                </a:rPr>
                <a:t>Not compact binary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4" name="左カーブ矢印 33"/>
            <p:cNvSpPr/>
            <p:nvPr/>
          </p:nvSpPr>
          <p:spPr>
            <a:xfrm rot="10800000">
              <a:off x="2235743" y="4977447"/>
              <a:ext cx="597862" cy="1006344"/>
            </a:xfrm>
            <a:prstGeom prst="curved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対角する 2 つの角を切り取った四角形 34"/>
            <p:cNvSpPr/>
            <p:nvPr/>
          </p:nvSpPr>
          <p:spPr>
            <a:xfrm>
              <a:off x="8169279" y="4350936"/>
              <a:ext cx="1918303" cy="773720"/>
            </a:xfrm>
            <a:prstGeom prst="snip2Diag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</a:rPr>
                <a:t>4. Calculate merger time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72273" y="4039437"/>
              <a:ext cx="9736852" cy="2592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0249334" y="4977447"/>
              <a:ext cx="19426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5. Repeat this calculation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lang="ja-JP" altLang="en-US" sz="1600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25"/>
    </mc:Choice>
    <mc:Fallback xmlns="">
      <p:transition spd="slow" advTm="8722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5376" y="0"/>
            <a:ext cx="10515600" cy="1313517"/>
          </a:xfrm>
        </p:spPr>
        <p:txBody>
          <a:bodyPr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Binary Interactions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1991" y="1165917"/>
            <a:ext cx="4547645" cy="315672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dirty="0" smtClean="0"/>
              <a:t>Tidal friction  </a:t>
            </a:r>
          </a:p>
          <a:p>
            <a:r>
              <a:rPr lang="en-US" altLang="ja-JP" sz="3500" dirty="0" smtClean="0"/>
              <a:t>Mass transfer</a:t>
            </a:r>
          </a:p>
          <a:p>
            <a:r>
              <a:rPr lang="en-US" altLang="ja-JP" sz="3500" dirty="0" smtClean="0"/>
              <a:t>Common</a:t>
            </a:r>
            <a:r>
              <a:rPr lang="ja-JP" altLang="en-US" sz="3500" dirty="0"/>
              <a:t> </a:t>
            </a:r>
            <a:r>
              <a:rPr lang="en-US" altLang="ja-JP" sz="3500" dirty="0" smtClean="0"/>
              <a:t>envelop</a:t>
            </a:r>
            <a:r>
              <a:rPr lang="en-US" altLang="ja-JP" sz="3500" dirty="0"/>
              <a:t>e</a:t>
            </a:r>
            <a:endParaRPr lang="en-US" altLang="ja-JP" sz="3500" dirty="0" smtClean="0"/>
          </a:p>
          <a:p>
            <a:r>
              <a:rPr lang="en-US" altLang="ja-JP" sz="3500" dirty="0" smtClean="0"/>
              <a:t>Supernova effect</a:t>
            </a:r>
          </a:p>
          <a:p>
            <a:r>
              <a:rPr lang="en-US" altLang="ja-JP" sz="3500" dirty="0" smtClean="0"/>
              <a:t>Gravitational radiation</a:t>
            </a:r>
          </a:p>
          <a:p>
            <a:pPr marL="0" indent="0">
              <a:buNone/>
            </a:pPr>
            <a:endParaRPr lang="en-US" altLang="ja-JP" sz="600" dirty="0"/>
          </a:p>
          <a:p>
            <a:pPr marL="0" indent="0">
              <a:buNone/>
            </a:pPr>
            <a:endParaRPr lang="en-US" altLang="ja-JP" sz="3600" dirty="0"/>
          </a:p>
          <a:p>
            <a:endParaRPr kumimoji="1" lang="en-US" altLang="ja-JP" sz="36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628953" y="1108282"/>
            <a:ext cx="5178120" cy="3329796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3484" y="2126028"/>
            <a:ext cx="5901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Change  </a:t>
            </a: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M1,M2,a, 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482" y="5078124"/>
            <a:ext cx="107557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We need </a:t>
            </a:r>
            <a:r>
              <a:rPr lang="en-US" altLang="ja-JP" sz="3200" dirty="0" smtClean="0"/>
              <a:t>to specify some</a:t>
            </a:r>
            <a:r>
              <a:rPr kumimoji="1" lang="en-US" altLang="ja-JP" sz="3200" dirty="0" smtClean="0"/>
              <a:t> parameters to calculate these effects.</a:t>
            </a:r>
          </a:p>
          <a:p>
            <a:endParaRPr kumimoji="1" lang="en-US" altLang="ja-JP" dirty="0" smtClean="0"/>
          </a:p>
          <a:p>
            <a:r>
              <a:rPr lang="en-US" altLang="ja-JP" sz="3200" dirty="0" smtClean="0"/>
              <a:t>We use the parameters adopted for Pop I population synthesis in Our standard model.</a:t>
            </a:r>
            <a:endParaRPr kumimoji="1" lang="ja-JP" altLang="en-US" sz="32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8467942" y="1059098"/>
            <a:ext cx="4176888" cy="4111031"/>
            <a:chOff x="8467942" y="1059098"/>
            <a:chExt cx="4176888" cy="4111031"/>
          </a:xfrm>
        </p:grpSpPr>
        <p:sp>
          <p:nvSpPr>
            <p:cNvPr id="11" name="円/楕円 10"/>
            <p:cNvSpPr/>
            <p:nvPr/>
          </p:nvSpPr>
          <p:spPr>
            <a:xfrm>
              <a:off x="8467942" y="1174727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104760" y="1077453"/>
              <a:ext cx="507586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6" name="爆発 2 15"/>
            <p:cNvSpPr/>
            <p:nvPr/>
          </p:nvSpPr>
          <p:spPr>
            <a:xfrm>
              <a:off x="8960823" y="3582158"/>
              <a:ext cx="216024" cy="432048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704661" y="372617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8548202" y="45669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9196274" y="4566928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30"/>
            <p:cNvSpPr txBox="1"/>
            <p:nvPr/>
          </p:nvSpPr>
          <p:spPr>
            <a:xfrm>
              <a:off x="9104760" y="360875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SN</a:t>
              </a:r>
              <a:endParaRPr kumimoji="1" lang="ja-JP" altLang="en-US" dirty="0"/>
            </a:p>
          </p:txBody>
        </p:sp>
        <p:sp>
          <p:nvSpPr>
            <p:cNvPr id="27" name="円弧 26"/>
            <p:cNvSpPr/>
            <p:nvPr/>
          </p:nvSpPr>
          <p:spPr>
            <a:xfrm rot="5400000">
              <a:off x="8800230" y="4458916"/>
              <a:ext cx="432048" cy="504056"/>
            </a:xfrm>
            <a:prstGeom prst="arc">
              <a:avLst/>
            </a:prstGeom>
            <a:noFill/>
            <a:ln w="317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4000"/>
            </a:p>
          </p:txBody>
        </p:sp>
        <p:sp>
          <p:nvSpPr>
            <p:cNvPr id="28" name="円弧 27"/>
            <p:cNvSpPr/>
            <p:nvPr/>
          </p:nvSpPr>
          <p:spPr>
            <a:xfrm rot="16200000">
              <a:off x="8656214" y="4314900"/>
              <a:ext cx="432048" cy="504056"/>
            </a:xfrm>
            <a:prstGeom prst="arc">
              <a:avLst/>
            </a:prstGeom>
            <a:noFill/>
            <a:ln w="317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400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752832" y="1059098"/>
              <a:ext cx="2451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Tidal friction</a:t>
              </a:r>
              <a:endParaRPr kumimoji="1" lang="ja-JP" altLang="en-US" sz="2400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8467942" y="2595826"/>
              <a:ext cx="4176888" cy="648072"/>
              <a:chOff x="8388699" y="1878787"/>
              <a:chExt cx="4176888" cy="648072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8388699" y="1878787"/>
                <a:ext cx="1296144" cy="64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9124266" y="2072786"/>
                <a:ext cx="216024" cy="219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8620210" y="211865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9735757" y="1959831"/>
                <a:ext cx="2829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Common envelope</a:t>
                </a:r>
                <a:endParaRPr kumimoji="1" lang="ja-JP" altLang="en-US" sz="2400" dirty="0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8467942" y="1847665"/>
              <a:ext cx="4080089" cy="461665"/>
              <a:chOff x="8611958" y="2902543"/>
              <a:chExt cx="4080089" cy="461665"/>
            </a:xfrm>
          </p:grpSpPr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8611958" y="2918861"/>
                <a:ext cx="904251" cy="429031"/>
              </a:xfrm>
              <a:prstGeom prst="rect">
                <a:avLst/>
              </a:prstGeom>
            </p:spPr>
          </p:pic>
          <p:sp>
            <p:nvSpPr>
              <p:cNvPr id="22" name="円/楕円 21"/>
              <p:cNvSpPr/>
              <p:nvPr/>
            </p:nvSpPr>
            <p:spPr>
              <a:xfrm>
                <a:off x="9119908" y="2955966"/>
                <a:ext cx="396301" cy="391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8756344" y="3088191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9862217" y="2902543"/>
                <a:ext cx="2829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Mass transfer</a:t>
                </a:r>
                <a:endParaRPr kumimoji="1" lang="ja-JP" altLang="en-US" sz="2400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9735757" y="3574038"/>
              <a:ext cx="2829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Supernova effect</a:t>
              </a:r>
              <a:endParaRPr kumimoji="1" lang="ja-JP" altLang="en-US" sz="2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516210" y="4321287"/>
              <a:ext cx="2697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Gravitational</a:t>
              </a:r>
              <a:r>
                <a:rPr kumimoji="1" lang="ja-JP" altLang="en-US" sz="2400" dirty="0" smtClean="0"/>
                <a:t> </a:t>
              </a:r>
              <a:r>
                <a:rPr lang="en-US" altLang="ja-JP" sz="2400" dirty="0"/>
                <a:t>W</a:t>
              </a:r>
              <a:r>
                <a:rPr lang="en-US" altLang="ja-JP" sz="2400" dirty="0" smtClean="0"/>
                <a:t>aves</a:t>
              </a:r>
              <a:endParaRPr kumimoji="1" lang="ja-JP" altLang="en-US" sz="2400" dirty="0"/>
            </a:p>
          </p:txBody>
        </p:sp>
        <p:sp>
          <p:nvSpPr>
            <p:cNvPr id="36" name="フリーフォーム 35"/>
            <p:cNvSpPr/>
            <p:nvPr/>
          </p:nvSpPr>
          <p:spPr>
            <a:xfrm rot="2174773">
              <a:off x="9152347" y="4132718"/>
              <a:ext cx="151160" cy="491195"/>
            </a:xfrm>
            <a:custGeom>
              <a:avLst/>
              <a:gdLst>
                <a:gd name="connsiteX0" fmla="*/ 0 w 485895"/>
                <a:gd name="connsiteY0" fmla="*/ 1009290 h 1009290"/>
                <a:gd name="connsiteX1" fmla="*/ 483079 w 485895"/>
                <a:gd name="connsiteY1" fmla="*/ 905773 h 1009290"/>
                <a:gd name="connsiteX2" fmla="*/ 8626 w 485895"/>
                <a:gd name="connsiteY2" fmla="*/ 836762 h 1009290"/>
                <a:gd name="connsiteX3" fmla="*/ 474452 w 485895"/>
                <a:gd name="connsiteY3" fmla="*/ 724619 h 1009290"/>
                <a:gd name="connsiteX4" fmla="*/ 8626 w 485895"/>
                <a:gd name="connsiteY4" fmla="*/ 681487 h 1009290"/>
                <a:gd name="connsiteX5" fmla="*/ 474452 w 485895"/>
                <a:gd name="connsiteY5" fmla="*/ 569343 h 1009290"/>
                <a:gd name="connsiteX6" fmla="*/ 17252 w 485895"/>
                <a:gd name="connsiteY6" fmla="*/ 500332 h 1009290"/>
                <a:gd name="connsiteX7" fmla="*/ 465826 w 485895"/>
                <a:gd name="connsiteY7" fmla="*/ 405441 h 1009290"/>
                <a:gd name="connsiteX8" fmla="*/ 43132 w 485895"/>
                <a:gd name="connsiteY8" fmla="*/ 336430 h 1009290"/>
                <a:gd name="connsiteX9" fmla="*/ 483079 w 485895"/>
                <a:gd name="connsiteY9" fmla="*/ 258792 h 1009290"/>
                <a:gd name="connsiteX10" fmla="*/ 232913 w 485895"/>
                <a:gd name="connsiteY10" fmla="*/ 198407 h 1009290"/>
                <a:gd name="connsiteX11" fmla="*/ 258792 w 485895"/>
                <a:gd name="connsiteY11" fmla="*/ 0 h 1009290"/>
                <a:gd name="connsiteX12" fmla="*/ 258792 w 485895"/>
                <a:gd name="connsiteY12" fmla="*/ 0 h 1009290"/>
                <a:gd name="connsiteX13" fmla="*/ 267418 w 485895"/>
                <a:gd name="connsiteY13" fmla="*/ 8626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95" h="1009290">
                  <a:moveTo>
                    <a:pt x="0" y="1009290"/>
                  </a:moveTo>
                  <a:cubicBezTo>
                    <a:pt x="240820" y="971909"/>
                    <a:pt x="481641" y="934528"/>
                    <a:pt x="483079" y="905773"/>
                  </a:cubicBezTo>
                  <a:cubicBezTo>
                    <a:pt x="484517" y="877018"/>
                    <a:pt x="10064" y="866954"/>
                    <a:pt x="8626" y="836762"/>
                  </a:cubicBezTo>
                  <a:cubicBezTo>
                    <a:pt x="7188" y="806570"/>
                    <a:pt x="474452" y="750498"/>
                    <a:pt x="474452" y="724619"/>
                  </a:cubicBezTo>
                  <a:cubicBezTo>
                    <a:pt x="474452" y="698740"/>
                    <a:pt x="8626" y="707366"/>
                    <a:pt x="8626" y="681487"/>
                  </a:cubicBezTo>
                  <a:cubicBezTo>
                    <a:pt x="8626" y="655608"/>
                    <a:pt x="473014" y="599535"/>
                    <a:pt x="474452" y="569343"/>
                  </a:cubicBezTo>
                  <a:cubicBezTo>
                    <a:pt x="475890" y="539151"/>
                    <a:pt x="18690" y="527649"/>
                    <a:pt x="17252" y="500332"/>
                  </a:cubicBezTo>
                  <a:cubicBezTo>
                    <a:pt x="15814" y="473015"/>
                    <a:pt x="461513" y="432758"/>
                    <a:pt x="465826" y="405441"/>
                  </a:cubicBezTo>
                  <a:cubicBezTo>
                    <a:pt x="470139" y="378124"/>
                    <a:pt x="40257" y="360871"/>
                    <a:pt x="43132" y="336430"/>
                  </a:cubicBezTo>
                  <a:cubicBezTo>
                    <a:pt x="46007" y="311989"/>
                    <a:pt x="451449" y="281796"/>
                    <a:pt x="483079" y="258792"/>
                  </a:cubicBezTo>
                  <a:cubicBezTo>
                    <a:pt x="514709" y="235788"/>
                    <a:pt x="270294" y="241539"/>
                    <a:pt x="232913" y="198407"/>
                  </a:cubicBezTo>
                  <a:cubicBezTo>
                    <a:pt x="195532" y="155275"/>
                    <a:pt x="258792" y="0"/>
                    <a:pt x="258792" y="0"/>
                  </a:cubicBezTo>
                  <a:lnTo>
                    <a:pt x="258792" y="0"/>
                  </a:lnTo>
                  <a:lnTo>
                    <a:pt x="267418" y="8626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 rot="2174773">
              <a:off x="8603665" y="4678934"/>
              <a:ext cx="151160" cy="491195"/>
            </a:xfrm>
            <a:custGeom>
              <a:avLst/>
              <a:gdLst>
                <a:gd name="connsiteX0" fmla="*/ 0 w 485895"/>
                <a:gd name="connsiteY0" fmla="*/ 1009290 h 1009290"/>
                <a:gd name="connsiteX1" fmla="*/ 483079 w 485895"/>
                <a:gd name="connsiteY1" fmla="*/ 905773 h 1009290"/>
                <a:gd name="connsiteX2" fmla="*/ 8626 w 485895"/>
                <a:gd name="connsiteY2" fmla="*/ 836762 h 1009290"/>
                <a:gd name="connsiteX3" fmla="*/ 474452 w 485895"/>
                <a:gd name="connsiteY3" fmla="*/ 724619 h 1009290"/>
                <a:gd name="connsiteX4" fmla="*/ 8626 w 485895"/>
                <a:gd name="connsiteY4" fmla="*/ 681487 h 1009290"/>
                <a:gd name="connsiteX5" fmla="*/ 474452 w 485895"/>
                <a:gd name="connsiteY5" fmla="*/ 569343 h 1009290"/>
                <a:gd name="connsiteX6" fmla="*/ 17252 w 485895"/>
                <a:gd name="connsiteY6" fmla="*/ 500332 h 1009290"/>
                <a:gd name="connsiteX7" fmla="*/ 465826 w 485895"/>
                <a:gd name="connsiteY7" fmla="*/ 405441 h 1009290"/>
                <a:gd name="connsiteX8" fmla="*/ 43132 w 485895"/>
                <a:gd name="connsiteY8" fmla="*/ 336430 h 1009290"/>
                <a:gd name="connsiteX9" fmla="*/ 483079 w 485895"/>
                <a:gd name="connsiteY9" fmla="*/ 258792 h 1009290"/>
                <a:gd name="connsiteX10" fmla="*/ 232913 w 485895"/>
                <a:gd name="connsiteY10" fmla="*/ 198407 h 1009290"/>
                <a:gd name="connsiteX11" fmla="*/ 258792 w 485895"/>
                <a:gd name="connsiteY11" fmla="*/ 0 h 1009290"/>
                <a:gd name="connsiteX12" fmla="*/ 258792 w 485895"/>
                <a:gd name="connsiteY12" fmla="*/ 0 h 1009290"/>
                <a:gd name="connsiteX13" fmla="*/ 267418 w 485895"/>
                <a:gd name="connsiteY13" fmla="*/ 8626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95" h="1009290">
                  <a:moveTo>
                    <a:pt x="0" y="1009290"/>
                  </a:moveTo>
                  <a:cubicBezTo>
                    <a:pt x="240820" y="971909"/>
                    <a:pt x="481641" y="934528"/>
                    <a:pt x="483079" y="905773"/>
                  </a:cubicBezTo>
                  <a:cubicBezTo>
                    <a:pt x="484517" y="877018"/>
                    <a:pt x="10064" y="866954"/>
                    <a:pt x="8626" y="836762"/>
                  </a:cubicBezTo>
                  <a:cubicBezTo>
                    <a:pt x="7188" y="806570"/>
                    <a:pt x="474452" y="750498"/>
                    <a:pt x="474452" y="724619"/>
                  </a:cubicBezTo>
                  <a:cubicBezTo>
                    <a:pt x="474452" y="698740"/>
                    <a:pt x="8626" y="707366"/>
                    <a:pt x="8626" y="681487"/>
                  </a:cubicBezTo>
                  <a:cubicBezTo>
                    <a:pt x="8626" y="655608"/>
                    <a:pt x="473014" y="599535"/>
                    <a:pt x="474452" y="569343"/>
                  </a:cubicBezTo>
                  <a:cubicBezTo>
                    <a:pt x="475890" y="539151"/>
                    <a:pt x="18690" y="527649"/>
                    <a:pt x="17252" y="500332"/>
                  </a:cubicBezTo>
                  <a:cubicBezTo>
                    <a:pt x="15814" y="473015"/>
                    <a:pt x="461513" y="432758"/>
                    <a:pt x="465826" y="405441"/>
                  </a:cubicBezTo>
                  <a:cubicBezTo>
                    <a:pt x="470139" y="378124"/>
                    <a:pt x="40257" y="360871"/>
                    <a:pt x="43132" y="336430"/>
                  </a:cubicBezTo>
                  <a:cubicBezTo>
                    <a:pt x="46007" y="311989"/>
                    <a:pt x="451449" y="281796"/>
                    <a:pt x="483079" y="258792"/>
                  </a:cubicBezTo>
                  <a:cubicBezTo>
                    <a:pt x="514709" y="235788"/>
                    <a:pt x="270294" y="241539"/>
                    <a:pt x="232913" y="198407"/>
                  </a:cubicBezTo>
                  <a:cubicBezTo>
                    <a:pt x="195532" y="155275"/>
                    <a:pt x="258792" y="0"/>
                    <a:pt x="258792" y="0"/>
                  </a:cubicBezTo>
                  <a:lnTo>
                    <a:pt x="258792" y="0"/>
                  </a:lnTo>
                  <a:lnTo>
                    <a:pt x="267418" y="8626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z="1600" smtClean="0"/>
              <a:t>15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742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4"/>
    </mc:Choice>
    <mc:Fallback xmlns="">
      <p:transition spd="slow" advTm="297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Pop III binary population synthesis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4945" y="3496189"/>
            <a:ext cx="10600242" cy="269757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Initial parameter (M1,M2,a,e) distribution </a:t>
            </a:r>
            <a:r>
              <a:rPr lang="en-US" altLang="ja-JP" dirty="0" smtClean="0"/>
              <a:t>in our standard model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M1 : Flat (10 M</a:t>
            </a:r>
            <a:r>
              <a:rPr lang="en-US" altLang="ja-JP" baseline="-25000" dirty="0" smtClean="0">
                <a:sym typeface="Wingdings 2"/>
              </a:rPr>
              <a:t></a:t>
            </a:r>
            <a:r>
              <a:rPr lang="en-US" altLang="ja-JP" dirty="0" smtClean="0">
                <a:sym typeface="Wingdings 2"/>
              </a:rPr>
              <a:t>&lt;</a:t>
            </a:r>
            <a:r>
              <a:rPr lang="en-US" altLang="ja-JP" dirty="0" smtClean="0"/>
              <a:t>M&lt;100</a:t>
            </a:r>
            <a:r>
              <a:rPr lang="ja-JP" altLang="en-US" dirty="0" smtClean="0"/>
              <a:t> </a:t>
            </a:r>
            <a:r>
              <a:rPr lang="en-US" altLang="ja-JP" dirty="0" smtClean="0"/>
              <a:t>M</a:t>
            </a:r>
            <a:r>
              <a:rPr lang="en-US" altLang="ja-JP" baseline="-25000" dirty="0" smtClean="0">
                <a:sym typeface="Wingdings 2"/>
              </a:rPr>
              <a:t></a:t>
            </a:r>
            <a:r>
              <a:rPr lang="en-US" altLang="ja-JP" dirty="0" smtClean="0">
                <a:sym typeface="Wingdings 2"/>
              </a:rPr>
              <a:t>)</a:t>
            </a:r>
          </a:p>
          <a:p>
            <a:pPr>
              <a:buNone/>
            </a:pPr>
            <a:r>
              <a:rPr lang="en-US" altLang="ja-JP" dirty="0" smtClean="0">
                <a:sym typeface="Wingdings 2"/>
              </a:rPr>
              <a:t>      q=M2/M1 : P(q)=const. (0&lt;q&lt;1)</a:t>
            </a:r>
          </a:p>
          <a:p>
            <a:pPr>
              <a:buNone/>
            </a:pPr>
            <a:r>
              <a:rPr lang="en-US" altLang="ja-JP" dirty="0">
                <a:sym typeface="Wingdings 2"/>
              </a:rPr>
              <a:t> </a:t>
            </a:r>
            <a:r>
              <a:rPr lang="en-US" altLang="ja-JP" dirty="0" smtClean="0">
                <a:sym typeface="Wingdings 2"/>
              </a:rPr>
              <a:t>     a : P(a)</a:t>
            </a:r>
            <a:r>
              <a:rPr lang="ja-JP" altLang="en-US" dirty="0" smtClean="0">
                <a:sym typeface="Wingdings 2"/>
              </a:rPr>
              <a:t>∝</a:t>
            </a:r>
            <a:r>
              <a:rPr lang="en-US" altLang="ja-JP" dirty="0" smtClean="0">
                <a:sym typeface="Wingdings 2"/>
              </a:rPr>
              <a:t>1/a (</a:t>
            </a:r>
            <a:r>
              <a:rPr lang="en-US" altLang="ja-JP" dirty="0" err="1" smtClean="0">
                <a:sym typeface="Wingdings 2"/>
              </a:rPr>
              <a:t>a</a:t>
            </a:r>
            <a:r>
              <a:rPr lang="en-US" altLang="ja-JP" baseline="-25000" dirty="0" err="1" smtClean="0">
                <a:sym typeface="Wingdings 2"/>
              </a:rPr>
              <a:t>min</a:t>
            </a:r>
            <a:r>
              <a:rPr lang="en-US" altLang="ja-JP" dirty="0" smtClean="0">
                <a:sym typeface="Wingdings 2"/>
              </a:rPr>
              <a:t>&lt;a&lt;10</a:t>
            </a:r>
            <a:r>
              <a:rPr lang="en-US" altLang="ja-JP" baseline="30000" dirty="0" smtClean="0">
                <a:sym typeface="Wingdings 2"/>
              </a:rPr>
              <a:t>6</a:t>
            </a:r>
            <a:r>
              <a:rPr lang="en-US" altLang="ja-JP" dirty="0" smtClean="0">
                <a:sym typeface="Wingdings 2"/>
              </a:rPr>
              <a:t>R</a:t>
            </a:r>
            <a:r>
              <a:rPr lang="en-US" altLang="ja-JP" baseline="-25000" dirty="0" smtClean="0">
                <a:sym typeface="Wingdings 2" panose="05020102010507070707" pitchFamily="18" charset="2"/>
              </a:rPr>
              <a:t></a:t>
            </a:r>
            <a:r>
              <a:rPr lang="en-US" altLang="ja-JP" dirty="0" smtClean="0">
                <a:sym typeface="Wingdings 2" panose="05020102010507070707" pitchFamily="18" charset="2"/>
              </a:rPr>
              <a:t>)   </a:t>
            </a:r>
          </a:p>
          <a:p>
            <a:pPr>
              <a:buNone/>
            </a:pPr>
            <a:r>
              <a:rPr lang="en-US" altLang="ja-JP" dirty="0">
                <a:sym typeface="Wingdings 2" panose="05020102010507070707" pitchFamily="18" charset="2"/>
              </a:rPr>
              <a:t> </a:t>
            </a:r>
            <a:r>
              <a:rPr lang="en-US" altLang="ja-JP" dirty="0" smtClean="0">
                <a:sym typeface="Wingdings 2" panose="05020102010507070707" pitchFamily="18" charset="2"/>
              </a:rPr>
              <a:t>     e : P(e)</a:t>
            </a:r>
            <a:r>
              <a:rPr lang="ja-JP" altLang="en-US" dirty="0" smtClean="0">
                <a:sym typeface="Wingdings 2" panose="05020102010507070707" pitchFamily="18" charset="2"/>
              </a:rPr>
              <a:t>∝</a:t>
            </a:r>
            <a:r>
              <a:rPr lang="en-US" altLang="ja-JP" dirty="0" smtClean="0">
                <a:sym typeface="Wingdings 2" panose="05020102010507070707" pitchFamily="18" charset="2"/>
              </a:rPr>
              <a:t>e</a:t>
            </a:r>
            <a:r>
              <a:rPr lang="ja-JP" altLang="en-US" dirty="0">
                <a:sym typeface="Wingdings 2" panose="05020102010507070707" pitchFamily="18" charset="2"/>
              </a:rPr>
              <a:t> </a:t>
            </a:r>
            <a:r>
              <a:rPr lang="en-US" altLang="ja-JP" dirty="0" smtClean="0">
                <a:sym typeface="Wingdings 2" panose="05020102010507070707" pitchFamily="18" charset="2"/>
              </a:rPr>
              <a:t>(0&lt;e&lt;1)   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4945" y="1251110"/>
            <a:ext cx="10600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We </a:t>
            </a:r>
            <a:r>
              <a:rPr lang="en-US" altLang="ja-JP" sz="2800" dirty="0" smtClean="0"/>
              <a:t>simulate 10</a:t>
            </a:r>
            <a:r>
              <a:rPr lang="en-US" altLang="ja-JP" sz="2800" baseline="30000" dirty="0" smtClean="0"/>
              <a:t>6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Pop </a:t>
            </a:r>
            <a:r>
              <a:rPr lang="en-US" altLang="ja-JP" sz="2800" dirty="0" smtClean="0"/>
              <a:t>III-binary evolutions </a:t>
            </a:r>
            <a:r>
              <a:rPr lang="en-US" altLang="ja-JP" sz="2800" dirty="0"/>
              <a:t>and </a:t>
            </a:r>
            <a:r>
              <a:rPr lang="en-US" altLang="ja-JP" sz="2800" dirty="0" smtClean="0"/>
              <a:t>estimate </a:t>
            </a:r>
            <a:r>
              <a:rPr lang="en-US" altLang="ja-JP" sz="2800" dirty="0"/>
              <a:t>how many binaries become compact binary </a:t>
            </a:r>
            <a:r>
              <a:rPr lang="en-US" altLang="ja-JP" sz="2800" dirty="0" smtClean="0"/>
              <a:t>which merges </a:t>
            </a:r>
            <a:r>
              <a:rPr lang="en-US" altLang="ja-JP" sz="2800" dirty="0"/>
              <a:t>within Hubble time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2800" dirty="0" smtClean="0"/>
              <a:t>×84 models</a:t>
            </a:r>
            <a:endParaRPr lang="ja-JP" altLang="en-US" sz="2800" dirty="0"/>
          </a:p>
        </p:txBody>
      </p:sp>
      <p:sp>
        <p:nvSpPr>
          <p:cNvPr id="6" name="右中かっこ 5"/>
          <p:cNvSpPr/>
          <p:nvPr/>
        </p:nvSpPr>
        <p:spPr>
          <a:xfrm>
            <a:off x="6465609" y="4586590"/>
            <a:ext cx="408561" cy="139105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58628" y="4461841"/>
            <a:ext cx="4903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T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he same distribution functions </a:t>
            </a:r>
            <a:r>
              <a:rPr lang="en-US" altLang="ja-JP" sz="2800" dirty="0" smtClean="0">
                <a:solidFill>
                  <a:srgbClr val="FF0000"/>
                </a:solidFill>
              </a:rPr>
              <a:t>adopted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for Pop I </a:t>
            </a:r>
            <a:r>
              <a:rPr lang="en-US" altLang="ja-JP" sz="2800" dirty="0" smtClean="0">
                <a:solidFill>
                  <a:srgbClr val="FF0000"/>
                </a:solidFill>
              </a:rPr>
              <a:t>population synthesis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7668" y="2509884"/>
            <a:ext cx="1079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Initial stellar parameters are decided by Monte </a:t>
            </a:r>
            <a:r>
              <a:rPr lang="en-US" altLang="ja-JP" sz="2800" dirty="0" smtClean="0"/>
              <a:t>Carlo </a:t>
            </a:r>
            <a:r>
              <a:rPr lang="en-US" altLang="ja-JP" sz="2800" dirty="0"/>
              <a:t>method with initial distribution functions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77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1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7940" y="145034"/>
            <a:ext cx="10515600" cy="938382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Results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54441" y="4546143"/>
            <a:ext cx="9122640" cy="4351338"/>
          </a:xfrm>
        </p:spPr>
        <p:txBody>
          <a:bodyPr/>
          <a:lstStyle/>
          <a:p>
            <a:r>
              <a:rPr lang="en-US" altLang="ja-JP" sz="3600" u="heavy" dirty="0" smtClean="0">
                <a:uFill>
                  <a:solidFill>
                    <a:srgbClr val="FF0000"/>
                  </a:solidFill>
                </a:uFill>
              </a:rPr>
              <a:t>A lot of Pop III BH-BH binaries form and merge within Hubble time</a:t>
            </a:r>
          </a:p>
          <a:p>
            <a:r>
              <a:rPr lang="en-US" altLang="ja-JP" sz="3600" dirty="0"/>
              <a:t>Close NS binaries do not form </a:t>
            </a:r>
          </a:p>
          <a:p>
            <a:endParaRPr lang="en-US" altLang="ja-JP" sz="3600" u="heavy" dirty="0" smtClean="0">
              <a:uFill>
                <a:solidFill>
                  <a:srgbClr val="FF0000"/>
                </a:solidFill>
              </a:uFill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64595" y="1019227"/>
            <a:ext cx="1003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The numbers of the compact binaries </a:t>
            </a:r>
            <a:r>
              <a:rPr lang="en-US" altLang="ja-JP" sz="3200" dirty="0" smtClean="0"/>
              <a:t>which merge within </a:t>
            </a:r>
          </a:p>
          <a:p>
            <a:r>
              <a:rPr lang="en-US" altLang="ja-JP" sz="3200" dirty="0" smtClean="0"/>
              <a:t>Hubble time for </a:t>
            </a:r>
            <a:r>
              <a:rPr lang="en-US" altLang="ja-JP" sz="3200" dirty="0"/>
              <a:t>10</a:t>
            </a:r>
            <a:r>
              <a:rPr lang="en-US" altLang="ja-JP" sz="3200" baseline="30000" dirty="0"/>
              <a:t>6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binaries</a:t>
            </a:r>
            <a:endParaRPr lang="en-US" altLang="ja-JP" sz="3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920251" y="2431919"/>
            <a:ext cx="4318550" cy="1510598"/>
            <a:chOff x="4848150" y="2704639"/>
            <a:chExt cx="2506995" cy="91686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9445" y="3236500"/>
              <a:ext cx="2495700" cy="385000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150" y="2704639"/>
              <a:ext cx="2495700" cy="456500"/>
            </a:xfrm>
            <a:prstGeom prst="rect">
              <a:avLst/>
            </a:prstGeom>
          </p:spPr>
        </p:pic>
      </p:grpSp>
      <p:sp>
        <p:nvSpPr>
          <p:cNvPr id="5" name="角丸四角形 4"/>
          <p:cNvSpPr/>
          <p:nvPr/>
        </p:nvSpPr>
        <p:spPr>
          <a:xfrm>
            <a:off x="6731013" y="2399372"/>
            <a:ext cx="1663429" cy="15693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58448" y="2873776"/>
            <a:ext cx="363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Our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standard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mode</a:t>
            </a:r>
            <a:r>
              <a:rPr lang="en-US" altLang="ja-JP" sz="3200" dirty="0"/>
              <a:t>l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043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" y="1049582"/>
            <a:ext cx="9115200" cy="54691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40730" y="2903220"/>
            <a:ext cx="18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Z=0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(Pop III)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113660" y="1415410"/>
            <a:ext cx="7975677" cy="1173261"/>
            <a:chOff x="3934264" y="1950257"/>
            <a:chExt cx="7792611" cy="1173261"/>
          </a:xfrm>
        </p:grpSpPr>
        <p:sp>
          <p:nvSpPr>
            <p:cNvPr id="10" name="円/楕円 9"/>
            <p:cNvSpPr/>
            <p:nvPr/>
          </p:nvSpPr>
          <p:spPr>
            <a:xfrm>
              <a:off x="3934264" y="1950257"/>
              <a:ext cx="924128" cy="100194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コンテンツ プレースホルダ 4"/>
            <p:cNvSpPr txBox="1">
              <a:spLocks/>
            </p:cNvSpPr>
            <p:nvPr/>
          </p:nvSpPr>
          <p:spPr>
            <a:xfrm>
              <a:off x="8701570" y="2127348"/>
              <a:ext cx="3025305" cy="99617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ja-JP" b="1" dirty="0" smtClean="0"/>
                <a:t>Typical mass    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ja-JP" b="1" dirty="0" smtClean="0"/>
                <a:t>M</a:t>
              </a:r>
              <a:r>
                <a:rPr lang="ja-JP" altLang="en-US" b="1" dirty="0" smtClean="0"/>
                <a:t>～</a:t>
              </a:r>
              <a:r>
                <a:rPr lang="en-US" altLang="ja-JP" b="1" dirty="0" smtClean="0"/>
                <a:t>30 M</a:t>
              </a:r>
              <a:r>
                <a:rPr lang="en-US" altLang="ja-JP" b="1" baseline="-25000" dirty="0" smtClean="0">
                  <a:sym typeface="Wingdings 2"/>
                </a:rPr>
                <a:t></a:t>
              </a:r>
              <a:endParaRPr lang="en-US" altLang="ja-JP" b="1" baseline="-25000" dirty="0">
                <a:sym typeface="Wingdings 2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 flipV="1">
              <a:off x="4961014" y="2341291"/>
              <a:ext cx="3688851" cy="4414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1041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Pop III BH-BH chirp mass distribution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78279" y="6407069"/>
            <a:ext cx="44941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Chirp mass [M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mtClean="0"/>
              <a:t>19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9274002" y="2723447"/>
                <a:ext cx="2480872" cy="675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𝑐h𝑖𝑟𝑝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3/5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1/5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02" y="2723447"/>
                <a:ext cx="2480872" cy="675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出身地　山梨県</a:t>
            </a:r>
            <a:endParaRPr kumimoji="1" lang="en-US" altLang="ja-JP" dirty="0" smtClean="0"/>
          </a:p>
          <a:p>
            <a:r>
              <a:rPr lang="ja-JP" altLang="en-US" dirty="0" smtClean="0"/>
              <a:t>京大　天体核研究室</a:t>
            </a:r>
            <a:r>
              <a:rPr lang="ja-JP" altLang="en-US" dirty="0" smtClean="0"/>
              <a:t>➝</a:t>
            </a:r>
            <a:r>
              <a:rPr lang="ja-JP" altLang="en-US" dirty="0"/>
              <a:t>宇宙</a:t>
            </a:r>
            <a:r>
              <a:rPr lang="ja-JP" altLang="en-US" dirty="0" smtClean="0"/>
              <a:t>線</a:t>
            </a:r>
            <a:r>
              <a:rPr lang="ja-JP" altLang="en-US" dirty="0"/>
              <a:t>研</a:t>
            </a:r>
            <a:endParaRPr lang="en-US" altLang="ja-JP" dirty="0" smtClean="0"/>
          </a:p>
          <a:p>
            <a:r>
              <a:rPr kumimoji="1" lang="ja-JP" altLang="en-US" dirty="0" smtClean="0"/>
              <a:t>ポスドク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年目</a:t>
            </a:r>
            <a:endParaRPr kumimoji="1" lang="en-US" altLang="ja-JP" dirty="0" smtClean="0"/>
          </a:p>
          <a:p>
            <a:r>
              <a:rPr lang="ja-JP" altLang="en-US" dirty="0" smtClean="0"/>
              <a:t>研究テーマ　連星進化　初代星　重力波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趣味　酒　睡眠　居合　旅行</a:t>
            </a:r>
            <a:endParaRPr kumimoji="1" lang="en-US" altLang="ja-JP" dirty="0" smtClean="0"/>
          </a:p>
          <a:p>
            <a:r>
              <a:rPr lang="ja-JP" altLang="en-US" dirty="0"/>
              <a:t>酒</a:t>
            </a:r>
            <a:r>
              <a:rPr lang="ja-JP" altLang="en-US" dirty="0" smtClean="0"/>
              <a:t>のみ友達募集中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25" y="3143794"/>
            <a:ext cx="4952275" cy="3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" y="1050662"/>
            <a:ext cx="9114843" cy="546890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840730" y="2903220"/>
            <a:ext cx="18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Z=0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74490" y="4325640"/>
            <a:ext cx="15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Z=0.0001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84787" y="3628969"/>
            <a:ext cx="14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Z=0.001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1486" y="4752723"/>
            <a:ext cx="107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Z=0.02</a:t>
            </a:r>
          </a:p>
          <a:p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altLang="ja-JP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Zsun</a:t>
            </a:r>
            <a:endParaRPr kumimoji="1"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113660" y="1415410"/>
            <a:ext cx="7975677" cy="1173261"/>
            <a:chOff x="3934264" y="1950257"/>
            <a:chExt cx="7792611" cy="1173261"/>
          </a:xfrm>
        </p:grpSpPr>
        <p:sp>
          <p:nvSpPr>
            <p:cNvPr id="10" name="円/楕円 9"/>
            <p:cNvSpPr/>
            <p:nvPr/>
          </p:nvSpPr>
          <p:spPr>
            <a:xfrm>
              <a:off x="3934264" y="1950257"/>
              <a:ext cx="924128" cy="100194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コンテンツ プレースホルダ 4"/>
            <p:cNvSpPr txBox="1">
              <a:spLocks/>
            </p:cNvSpPr>
            <p:nvPr/>
          </p:nvSpPr>
          <p:spPr>
            <a:xfrm>
              <a:off x="8701570" y="2127348"/>
              <a:ext cx="3025305" cy="99617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ja-JP" b="1" dirty="0" smtClean="0"/>
                <a:t>Typical chirp mass    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ja-JP" b="1" dirty="0" smtClean="0"/>
                <a:t>M</a:t>
              </a:r>
              <a:r>
                <a:rPr lang="ja-JP" altLang="en-US" b="1" dirty="0" smtClean="0"/>
                <a:t>～</a:t>
              </a:r>
              <a:r>
                <a:rPr lang="en-US" altLang="ja-JP" b="1" dirty="0" smtClean="0"/>
                <a:t>30 M</a:t>
              </a:r>
              <a:r>
                <a:rPr lang="en-US" altLang="ja-JP" b="1" baseline="-25000" dirty="0" smtClean="0">
                  <a:sym typeface="Wingdings 2"/>
                </a:rPr>
                <a:t></a:t>
              </a:r>
              <a:endParaRPr lang="en-US" altLang="ja-JP" b="1" baseline="-25000" dirty="0">
                <a:sym typeface="Wingdings 2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 flipV="1">
              <a:off x="4961014" y="2341291"/>
              <a:ext cx="3688851" cy="4414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1041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The difference of chirp mass distribution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81856" y="3598561"/>
            <a:ext cx="311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</a:t>
            </a:r>
            <a:r>
              <a:rPr lang="en-US" altLang="ja-JP" sz="2400" dirty="0" smtClean="0"/>
              <a:t>.g. </a:t>
            </a:r>
            <a:r>
              <a:rPr kumimoji="1" lang="en-US" altLang="ja-JP" sz="2400" dirty="0" smtClean="0"/>
              <a:t>Pop I, Pop II   </a:t>
            </a:r>
          </a:p>
          <a:p>
            <a:r>
              <a:rPr lang="en-US" altLang="ja-JP" sz="2400" dirty="0"/>
              <a:t> </a:t>
            </a:r>
            <a:r>
              <a:rPr kumimoji="1" lang="en-US" altLang="ja-JP" sz="2400" dirty="0" smtClean="0"/>
              <a:t>(Z=0.02,0.001,0.0001)</a:t>
            </a:r>
          </a:p>
          <a:p>
            <a:r>
              <a:rPr kumimoji="1" lang="en-US" altLang="ja-JP" sz="2400" dirty="0" err="1" smtClean="0"/>
              <a:t>IMF:Salpeter</a:t>
            </a:r>
            <a:endParaRPr kumimoji="1" lang="en-US" altLang="ja-JP" sz="2400" dirty="0"/>
          </a:p>
          <a:p>
            <a:r>
              <a:rPr lang="en-US" altLang="ja-JP" sz="2400" dirty="0" smtClean="0"/>
              <a:t>Typical mass 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10 M</a:t>
            </a:r>
            <a:r>
              <a:rPr lang="en-US" altLang="ja-JP" sz="2400" baseline="-25000" dirty="0" smtClean="0">
                <a:sym typeface="Wingdings 2" panose="05020102010507070707" pitchFamily="18" charset="2"/>
              </a:rPr>
              <a:t></a:t>
            </a:r>
            <a:endParaRPr kumimoji="1" lang="ja-JP" altLang="en-US" sz="24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78279" y="6407069"/>
            <a:ext cx="44941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Chirp mass [M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7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Merged Pop III BH mass </a:t>
            </a:r>
            <a:r>
              <a:rPr kumimoji="1" lang="en-US" altLang="ja-JP" smtClean="0"/>
              <a:t>and spin distributions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64" y="2103677"/>
            <a:ext cx="8746438" cy="4208223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8591107" y="2218661"/>
            <a:ext cx="340242" cy="26156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16186" y="1845609"/>
            <a:ext cx="182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GW150914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512" y="1845609"/>
            <a:ext cx="182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GW150914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086986" y="2214941"/>
            <a:ext cx="340242" cy="26156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64527" y="6311900"/>
            <a:ext cx="4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Kinugawa, Nakano and Nakamura </a:t>
            </a:r>
            <a:r>
              <a:rPr lang="en-US" altLang="ja-JP" dirty="0" smtClean="0">
                <a:solidFill>
                  <a:prstClr val="black"/>
                </a:solidFill>
              </a:rPr>
              <a:t>2016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2584128" y="1436599"/>
            <a:ext cx="115237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 smtClean="0"/>
              <a:t>In order to calculate merger rate,</a:t>
            </a:r>
          </a:p>
          <a:p>
            <a:pPr marL="0" indent="0">
              <a:buNone/>
            </a:pPr>
            <a:r>
              <a:rPr lang="en-US" altLang="ja-JP" sz="3600" dirty="0"/>
              <a:t>w</a:t>
            </a:r>
            <a:r>
              <a:rPr kumimoji="1" lang="en-US" altLang="ja-JP" sz="3600" dirty="0" smtClean="0"/>
              <a:t>e need to know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</a:t>
            </a:r>
            <a:r>
              <a:rPr lang="ja-JP" altLang="en-US" sz="3600" dirty="0" smtClean="0"/>
              <a:t>・</a:t>
            </a:r>
            <a:r>
              <a:rPr lang="en-US" altLang="ja-JP" sz="3600" dirty="0" smtClean="0"/>
              <a:t>When were Pop III stars born?</a:t>
            </a:r>
          </a:p>
          <a:p>
            <a:pPr marL="0" indent="0">
              <a:buNone/>
            </a:pPr>
            <a:r>
              <a:rPr kumimoji="1" lang="en-US" altLang="ja-JP" sz="3600" dirty="0"/>
              <a:t> </a:t>
            </a:r>
            <a:r>
              <a:rPr kumimoji="1" lang="en-US" altLang="ja-JP" sz="3600" dirty="0" smtClean="0"/>
              <a:t>  </a:t>
            </a:r>
            <a:r>
              <a:rPr kumimoji="1" lang="ja-JP" altLang="en-US" sz="3600" dirty="0" smtClean="0"/>
              <a:t>・</a:t>
            </a:r>
            <a:r>
              <a:rPr kumimoji="1" lang="en-US" altLang="ja-JP" sz="3600" dirty="0" smtClean="0"/>
              <a:t>How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many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Pop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III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stars were born?</a:t>
            </a:r>
          </a:p>
          <a:p>
            <a:pPr marL="0" indent="0">
              <a:buNone/>
            </a:pPr>
            <a:r>
              <a:rPr lang="ja-JP" altLang="en-US" sz="3600" dirty="0"/>
              <a:t>⇒</a:t>
            </a:r>
            <a:r>
              <a:rPr kumimoji="1" lang="en-US" altLang="ja-JP" sz="3600" dirty="0" smtClean="0"/>
              <a:t>Star formation rate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1933"/>
            <a:ext cx="10515600" cy="828136"/>
          </a:xfrm>
        </p:spPr>
        <p:txBody>
          <a:bodyPr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The star formation rate of Pop III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54216" y="608463"/>
            <a:ext cx="738996" cy="414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6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III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SFR (de Souza et al. 2011)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9" y="152143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200" dirty="0"/>
              <a:t>We adopt the Pop III SFR</a:t>
            </a:r>
            <a:r>
              <a:rPr lang="ja-JP" altLang="en-US" sz="3200" dirty="0"/>
              <a:t> 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3200" dirty="0"/>
              <a:t>by de Souza et al. 2011</a:t>
            </a:r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Semi-analytical model</a:t>
            </a:r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ΛCDM cosmological simulation</a:t>
            </a:r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ja-JP" altLang="en-US" sz="3200" dirty="0" smtClean="0"/>
              <a:t>　　　　　　　　　</a:t>
            </a:r>
            <a:r>
              <a:rPr lang="en-US" altLang="ja-JP" sz="3200" dirty="0" smtClean="0"/>
              <a:t>+</a:t>
            </a:r>
          </a:p>
          <a:p>
            <a:pPr marL="0" indent="0">
              <a:buNone/>
            </a:pPr>
            <a:r>
              <a:rPr lang="ja-JP" altLang="en-US" sz="3200" dirty="0" smtClean="0"/>
              <a:t>・</a:t>
            </a:r>
            <a:r>
              <a:rPr lang="en-US" altLang="ja-JP" sz="3200" dirty="0" smtClean="0"/>
              <a:t>radiation feedback</a:t>
            </a:r>
          </a:p>
          <a:p>
            <a:pPr marL="0" indent="0">
              <a:buNone/>
            </a:pPr>
            <a:r>
              <a:rPr lang="ja-JP" altLang="en-US" sz="3200" dirty="0" smtClean="0"/>
              <a:t>・</a:t>
            </a:r>
            <a:r>
              <a:rPr lang="en-US" altLang="ja-JP" sz="3200" dirty="0" smtClean="0"/>
              <a:t>metal pollution</a:t>
            </a:r>
          </a:p>
          <a:p>
            <a:pPr marL="0" indent="0">
              <a:buNone/>
            </a:pPr>
            <a:r>
              <a:rPr lang="ja-JP" altLang="en-US" sz="3200" dirty="0" smtClean="0"/>
              <a:t>・</a:t>
            </a:r>
            <a:r>
              <a:rPr lang="en-US" altLang="ja-JP" sz="3200" dirty="0" smtClean="0"/>
              <a:t>star formation</a:t>
            </a:r>
            <a:endParaRPr lang="en-US" altLang="ja-JP" sz="2400" dirty="0"/>
          </a:p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949794" y="1362166"/>
            <a:ext cx="6242206" cy="5835469"/>
            <a:chOff x="78191" y="932110"/>
            <a:chExt cx="6242206" cy="583546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16" y="1005315"/>
              <a:ext cx="6137581" cy="4704996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935771" y="5656656"/>
              <a:ext cx="2043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Redshift z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546665" y="6121248"/>
              <a:ext cx="2432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(de </a:t>
              </a:r>
              <a:r>
                <a:rPr lang="en-US" altLang="ja-JP" dirty="0" smtClean="0"/>
                <a:t>S</a:t>
              </a:r>
              <a:r>
                <a:rPr lang="en-US" altLang="ja-JP" dirty="0"/>
                <a:t>ouza et al. 2011)</a:t>
              </a:r>
            </a:p>
            <a:p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-1946279" y="2956580"/>
              <a:ext cx="45106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Star formation rate [M</a:t>
              </a:r>
              <a:r>
                <a:rPr kumimoji="1" lang="en-US" altLang="ja-JP" sz="2400" baseline="-25000" dirty="0" smtClean="0">
                  <a:sym typeface="Wingdings 2" panose="05020102010507070707" pitchFamily="18" charset="2"/>
                </a:rPr>
                <a:t></a:t>
              </a:r>
              <a:r>
                <a:rPr kumimoji="1" lang="en-US" altLang="ja-JP" sz="2400" dirty="0" smtClean="0"/>
                <a:t> yr</a:t>
              </a:r>
              <a:r>
                <a:rPr kumimoji="1" lang="en-US" altLang="ja-JP" sz="2400" baseline="30000" dirty="0" smtClean="0"/>
                <a:t>-1</a:t>
              </a:r>
              <a:r>
                <a:rPr kumimoji="1" lang="en-US" altLang="ja-JP" sz="2400" dirty="0" smtClean="0"/>
                <a:t> Mpc</a:t>
              </a:r>
              <a:r>
                <a:rPr kumimoji="1" lang="en-US" altLang="ja-JP" sz="2400" baseline="30000" dirty="0" smtClean="0"/>
                <a:t>-3</a:t>
              </a:r>
              <a:r>
                <a:rPr kumimoji="1" lang="en-US" altLang="ja-JP" sz="2400" dirty="0" smtClean="0"/>
                <a:t>]</a:t>
              </a:r>
              <a:endParaRPr kumimoji="1" lang="ja-JP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70340" y="5872772"/>
                <a:ext cx="5013252" cy="57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𝑆𝐹𝑅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−2.5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 [M</a:t>
                </a:r>
                <a:r>
                  <a:rPr kumimoji="1" lang="en-US" altLang="ja-JP" sz="2800" baseline="-25000" dirty="0" smtClean="0">
                    <a:sym typeface="Wingdings 2" panose="05020102010507070707" pitchFamily="18" charset="2"/>
                  </a:rPr>
                  <a:t></a:t>
                </a:r>
                <a:r>
                  <a:rPr kumimoji="1" lang="en-US" altLang="ja-JP" sz="2800" dirty="0" smtClean="0"/>
                  <a:t> yr</a:t>
                </a:r>
                <a:r>
                  <a:rPr kumimoji="1" lang="en-US" altLang="ja-JP" sz="2800" baseline="30000" dirty="0" smtClean="0"/>
                  <a:t>-1</a:t>
                </a:r>
                <a:r>
                  <a:rPr kumimoji="1" lang="en-US" altLang="ja-JP" sz="2800" dirty="0" smtClean="0"/>
                  <a:t> Mpc</a:t>
                </a:r>
                <a:r>
                  <a:rPr kumimoji="1" lang="en-US" altLang="ja-JP" sz="2800" baseline="30000" dirty="0" smtClean="0"/>
                  <a:t>-3</a:t>
                </a:r>
                <a:r>
                  <a:rPr kumimoji="1" lang="en-US" altLang="ja-JP" sz="2800" dirty="0" smtClean="0"/>
                  <a:t>]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0" y="5872772"/>
                <a:ext cx="5013252" cy="571247"/>
              </a:xfrm>
              <a:prstGeom prst="rect">
                <a:avLst/>
              </a:prstGeom>
              <a:blipFill rotWithShape="0">
                <a:blip r:embed="rId3"/>
                <a:stretch>
                  <a:fillRect t="-6383" r="-1337" b="-24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5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-47527" y="960650"/>
            <a:ext cx="6991455" cy="5922526"/>
            <a:chOff x="1135828" y="967746"/>
            <a:chExt cx="8804156" cy="592252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4075" y="1016198"/>
              <a:ext cx="6721812" cy="5142768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4455267" y="6367052"/>
              <a:ext cx="54847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sz="2800" dirty="0" smtClean="0"/>
                <a:t>Redshift z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-404301" y="2845432"/>
              <a:ext cx="3661621" cy="581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R(t) [yr</a:t>
              </a:r>
              <a:r>
                <a:rPr kumimoji="1" lang="en-US" altLang="ja-JP" sz="2400" baseline="30000" dirty="0" smtClean="0"/>
                <a:t>-1</a:t>
              </a:r>
              <a:r>
                <a:rPr kumimoji="1" lang="en-US" altLang="ja-JP" sz="2400" dirty="0" smtClean="0"/>
                <a:t> Mpc</a:t>
              </a:r>
              <a:r>
                <a:rPr kumimoji="1" lang="en-US" altLang="ja-JP" sz="2400" baseline="30000" dirty="0" smtClean="0"/>
                <a:t>-3</a:t>
              </a:r>
              <a:r>
                <a:rPr kumimoji="1" lang="en-US" altLang="ja-JP" sz="2400" dirty="0" smtClean="0"/>
                <a:t>]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57566" y="6158966"/>
              <a:ext cx="708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40        35        30         25        20        15        10         5          0 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581326" y="967746"/>
              <a:ext cx="839603" cy="581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-6</a:t>
              </a:r>
            </a:p>
            <a:p>
              <a:endParaRPr lang="en-US" altLang="ja-JP" dirty="0"/>
            </a:p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-7</a:t>
              </a:r>
            </a:p>
            <a:p>
              <a:endParaRPr lang="en-US" altLang="ja-JP" sz="2400" dirty="0"/>
            </a:p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-8 </a:t>
              </a:r>
            </a:p>
            <a:p>
              <a:endParaRPr lang="en-US" altLang="ja-JP" sz="2400" dirty="0"/>
            </a:p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-9</a:t>
              </a:r>
            </a:p>
            <a:p>
              <a:endParaRPr lang="en-US" altLang="ja-JP" sz="2400" dirty="0"/>
            </a:p>
            <a:p>
              <a:r>
                <a:rPr lang="en-US" altLang="ja-JP" dirty="0" smtClean="0"/>
                <a:t>10</a:t>
              </a:r>
              <a:r>
                <a:rPr lang="en-US" altLang="ja-JP" baseline="30000" dirty="0" smtClean="0"/>
                <a:t>-10</a:t>
              </a:r>
            </a:p>
            <a:p>
              <a:endParaRPr lang="en-US" altLang="ja-JP" sz="2400" dirty="0" smtClean="0"/>
            </a:p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-11</a:t>
              </a:r>
            </a:p>
            <a:p>
              <a:endParaRPr lang="en-US" altLang="ja-JP" sz="2400" dirty="0"/>
            </a:p>
            <a:p>
              <a:r>
                <a:rPr lang="en-US" altLang="ja-JP" dirty="0" smtClean="0"/>
                <a:t>10</a:t>
              </a:r>
              <a:r>
                <a:rPr lang="en-US" altLang="ja-JP" baseline="30000" dirty="0" smtClean="0"/>
                <a:t>-12</a:t>
              </a:r>
            </a:p>
            <a:p>
              <a:endParaRPr kumimoji="1" lang="en-US" altLang="ja-JP" sz="2400" dirty="0"/>
            </a:p>
            <a:p>
              <a:r>
                <a:rPr lang="en-US" altLang="ja-JP" dirty="0" smtClean="0"/>
                <a:t>10</a:t>
              </a:r>
              <a:r>
                <a:rPr lang="en-US" altLang="ja-JP" baseline="30000" dirty="0" smtClean="0"/>
                <a:t>-13</a:t>
              </a:r>
            </a:p>
            <a:p>
              <a:endParaRPr lang="en-US" altLang="ja-JP" sz="2400" dirty="0" smtClean="0"/>
            </a:p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-14</a:t>
              </a:r>
            </a:p>
            <a:p>
              <a:endParaRPr lang="en-US" altLang="ja-JP" sz="24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6021" y="-164539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The </a:t>
            </a:r>
            <a:r>
              <a:rPr lang="en-US" altLang="ja-JP" dirty="0" smtClean="0"/>
              <a:t>Pop</a:t>
            </a:r>
            <a:r>
              <a:rPr lang="ja-JP" altLang="en-US" dirty="0"/>
              <a:t> </a:t>
            </a:r>
            <a:r>
              <a:rPr lang="en-US" altLang="ja-JP" dirty="0" smtClean="0"/>
              <a:t>III</a:t>
            </a:r>
            <a:r>
              <a:rPr lang="ja-JP" altLang="en-US" dirty="0"/>
              <a:t> </a:t>
            </a:r>
            <a:r>
              <a:rPr lang="en-US" altLang="ja-JP" dirty="0" smtClean="0"/>
              <a:t>BH-B</a:t>
            </a:r>
            <a:r>
              <a:rPr lang="en-US" altLang="ja-JP" dirty="0"/>
              <a:t>H</a:t>
            </a:r>
            <a:r>
              <a:rPr kumimoji="1" lang="en-US" altLang="ja-JP" dirty="0" smtClean="0"/>
              <a:t> merger rate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054288" y="1495396"/>
                <a:ext cx="6282127" cy="412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Pop III BHBH merger rate at the present day</a:t>
                </a:r>
              </a:p>
              <a:p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～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2.5×10</a:t>
                </a:r>
                <a:r>
                  <a:rPr lang="en-US" altLang="ja-JP" sz="2800" b="1" baseline="30000" dirty="0" smtClean="0">
                    <a:solidFill>
                      <a:srgbClr val="FF0000"/>
                    </a:solidFill>
                  </a:rPr>
                  <a:t>-8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𝑺𝑭𝑹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𝒑𝒆𝒂𝒌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ja-JP" sz="2800" b="1" u="sng" dirty="0" err="1" smtClean="0">
                    <a:solidFill>
                      <a:srgbClr val="FF0000"/>
                    </a:solidFill>
                  </a:rPr>
                  <a:t>Err</a:t>
                </a:r>
                <a:r>
                  <a:rPr lang="en-US" altLang="ja-JP" sz="2800" b="1" u="sng" baseline="-25000" dirty="0" err="1" smtClean="0">
                    <a:solidFill>
                      <a:srgbClr val="FF0000"/>
                    </a:solidFill>
                  </a:rPr>
                  <a:t>sys</a:t>
                </a:r>
                <a:r>
                  <a:rPr lang="en-US" altLang="ja-JP" sz="2800" b="1" baseline="-25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altLang="ja-JP" sz="28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800" b="1" baseline="-25000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[yr</a:t>
                </a:r>
                <a:r>
                  <a:rPr lang="en-US" altLang="ja-JP" sz="2800" b="1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Mpc</a:t>
                </a:r>
                <a:r>
                  <a:rPr lang="en-US" altLang="ja-JP" sz="2800" b="1" baseline="30000" dirty="0">
                    <a:solidFill>
                      <a:srgbClr val="FF0000"/>
                    </a:solidFill>
                  </a:rPr>
                  <a:t>-3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r>
                  <a:rPr lang="en-US" altLang="ja-JP" sz="2400" dirty="0" err="1" smtClean="0"/>
                  <a:t>Err</a:t>
                </a:r>
                <a:r>
                  <a:rPr lang="en-US" altLang="ja-JP" sz="2400" baseline="-25000" dirty="0" err="1" smtClean="0"/>
                  <a:t>sys</a:t>
                </a:r>
                <a:r>
                  <a:rPr lang="en-US" altLang="ja-JP" sz="2400" dirty="0" smtClean="0"/>
                  <a:t>: The systematic error depending on 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   </a:t>
                </a:r>
                <a:r>
                  <a:rPr lang="ja-JP" altLang="en-US" sz="2400" dirty="0" smtClean="0"/>
                  <a:t>・</a:t>
                </a:r>
                <a:r>
                  <a:rPr lang="en-US" altLang="ja-JP" sz="2400" dirty="0" smtClean="0"/>
                  <a:t>binary evolution treatment 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   </a:t>
                </a:r>
                <a:r>
                  <a:rPr lang="ja-JP" altLang="en-US" sz="2400" dirty="0" smtClean="0"/>
                  <a:t>・</a:t>
                </a:r>
                <a:r>
                  <a:rPr lang="en-US" altLang="ja-JP" sz="2400" dirty="0" smtClean="0"/>
                  <a:t>initial distribution functions</a:t>
                </a:r>
              </a:p>
              <a:p>
                <a:endParaRPr lang="en-US" altLang="ja-JP" sz="2400" dirty="0" smtClean="0"/>
              </a:p>
              <a:p>
                <a:r>
                  <a:rPr lang="en-US" altLang="ja-JP" sz="2400" dirty="0" err="1"/>
                  <a:t>Err</a:t>
                </a:r>
                <a:r>
                  <a:rPr lang="en-US" altLang="ja-JP" sz="2400" baseline="-25000" dirty="0" err="1"/>
                  <a:t>sys</a:t>
                </a:r>
                <a:r>
                  <a:rPr lang="en-US" altLang="ja-JP" sz="2400" baseline="-25000" dirty="0"/>
                  <a:t> </a:t>
                </a:r>
                <a:r>
                  <a:rPr lang="en-US" altLang="ja-JP" sz="2400" dirty="0"/>
                  <a:t>= 1 corresponds to adopting </a:t>
                </a:r>
                <a:r>
                  <a:rPr lang="en-US" altLang="ja-JP" sz="2400" dirty="0" smtClean="0"/>
                  <a:t>distribution </a:t>
                </a:r>
                <a:r>
                  <a:rPr lang="en-US" altLang="ja-JP" sz="2400" dirty="0"/>
                  <a:t>functions and the binary </a:t>
                </a:r>
                <a:r>
                  <a:rPr lang="en-US" altLang="ja-JP" sz="2400" dirty="0" smtClean="0"/>
                  <a:t>evolution </a:t>
                </a:r>
                <a:r>
                  <a:rPr lang="en-US" altLang="ja-JP" sz="2400" dirty="0"/>
                  <a:t>for Pop I </a:t>
                </a:r>
                <a:r>
                  <a:rPr lang="en-US" altLang="ja-JP" sz="2400" dirty="0" smtClean="0"/>
                  <a:t>stars</a:t>
                </a:r>
              </a:p>
              <a:p>
                <a:endParaRPr lang="en-US" altLang="ja-JP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88" y="1495396"/>
                <a:ext cx="6282127" cy="4126194"/>
              </a:xfrm>
              <a:prstGeom prst="rect">
                <a:avLst/>
              </a:prstGeom>
              <a:blipFill rotWithShape="0">
                <a:blip r:embed="rId3"/>
                <a:stretch>
                  <a:fillRect l="-1940" t="-1182" r="-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1332284" y="1062110"/>
            <a:ext cx="4441088" cy="500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23469" y="5503538"/>
            <a:ext cx="4299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1003BD"/>
                </a:solidFill>
              </a:rPr>
              <a:t>Pop III star formation region</a:t>
            </a:r>
            <a:endParaRPr kumimoji="1" lang="ja-JP" altLang="en-US" sz="2800" dirty="0">
              <a:solidFill>
                <a:srgbClr val="1003BD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47531" y="1023563"/>
            <a:ext cx="25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IMF: Flat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82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Consistency with LIGOS6</a:t>
            </a:r>
            <a:r>
              <a:rPr lang="ja-JP" altLang="en-US" dirty="0"/>
              <a:t> </a:t>
            </a:r>
            <a:r>
              <a:rPr lang="en-US" altLang="ja-JP" dirty="0" smtClean="0"/>
              <a:t>and </a:t>
            </a:r>
            <a:r>
              <a:rPr lang="en-US" altLang="ja-JP" dirty="0" err="1" smtClean="0"/>
              <a:t>Acv.LIGO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651"/>
            <a:ext cx="5622587" cy="5705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292509" y="1404606"/>
                <a:ext cx="7421653" cy="5090035"/>
              </a:xfrm>
            </p:spPr>
            <p:txBody>
              <a:bodyPr/>
              <a:lstStyle/>
              <a:p>
                <a:r>
                  <a:rPr lang="en-US" altLang="ja-JP" b="1" dirty="0"/>
                  <a:t>LIGOS6 upper limit of BH-BH merger rate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left figure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  ~10</a:t>
                </a:r>
                <a:r>
                  <a:rPr kumimoji="1" lang="en-US" altLang="ja-JP" baseline="30000" dirty="0" smtClean="0"/>
                  <a:t>-7</a:t>
                </a:r>
                <a:r>
                  <a:rPr kumimoji="1" lang="en-US" altLang="ja-JP" dirty="0" smtClean="0"/>
                  <a:t> yr</a:t>
                </a:r>
                <a:r>
                  <a:rPr kumimoji="1" lang="en-US" altLang="ja-JP" baseline="30000" dirty="0" smtClean="0"/>
                  <a:t>-1</a:t>
                </a:r>
                <a:r>
                  <a:rPr kumimoji="1" lang="en-US" altLang="ja-JP" dirty="0" smtClean="0"/>
                  <a:t>Mpc</a:t>
                </a:r>
                <a:r>
                  <a:rPr kumimoji="1" lang="en-US" altLang="ja-JP" baseline="30000" dirty="0" smtClean="0"/>
                  <a:t>-3</a:t>
                </a:r>
              </a:p>
              <a:p>
                <a:r>
                  <a:rPr lang="en-US" altLang="ja-JP" b="1" dirty="0" smtClean="0"/>
                  <a:t>Merger rate estimated </a:t>
                </a:r>
                <a:r>
                  <a:rPr lang="en-US" altLang="ja-JP" b="1" smtClean="0"/>
                  <a:t>by GW150914 (z&lt;0.5)</a:t>
                </a:r>
                <a:endParaRPr lang="en-US" altLang="ja-JP" b="1" dirty="0" smtClean="0"/>
              </a:p>
              <a:p>
                <a:pPr marL="0" indent="0">
                  <a:buNone/>
                </a:pPr>
                <a:r>
                  <a:rPr kumimoji="1" lang="en-US" altLang="ja-JP" b="1" dirty="0"/>
                  <a:t> </a:t>
                </a:r>
                <a:r>
                  <a:rPr kumimoji="1" lang="en-US" altLang="ja-JP" b="1" dirty="0" smtClean="0"/>
                  <a:t>   </a:t>
                </a:r>
                <a:r>
                  <a:rPr lang="en-US" altLang="ja-JP" dirty="0" smtClean="0"/>
                  <a:t>~0.02-4×10</a:t>
                </a:r>
                <a:r>
                  <a:rPr lang="en-US" altLang="ja-JP" baseline="30000" dirty="0" smtClean="0"/>
                  <a:t>-7</a:t>
                </a:r>
                <a:r>
                  <a:rPr lang="en-US" altLang="ja-JP" dirty="0" smtClean="0"/>
                  <a:t> yr</a:t>
                </a:r>
                <a:r>
                  <a:rPr lang="en-US" altLang="ja-JP" baseline="30000" dirty="0" smtClean="0"/>
                  <a:t>-1</a:t>
                </a:r>
                <a:r>
                  <a:rPr lang="en-US" altLang="ja-JP" dirty="0" smtClean="0"/>
                  <a:t>Mpc</a:t>
                </a:r>
                <a:r>
                  <a:rPr lang="en-US" altLang="ja-JP" baseline="30000" dirty="0" smtClean="0"/>
                  <a:t>-3</a:t>
                </a:r>
                <a:endParaRPr kumimoji="1" lang="en-US" altLang="ja-JP" baseline="30000" dirty="0" smtClean="0"/>
              </a:p>
              <a:p>
                <a:r>
                  <a:rPr kumimoji="1" lang="en-US" altLang="ja-JP" b="1" dirty="0" smtClean="0"/>
                  <a:t>Pop III BH-BH </a:t>
                </a:r>
                <a:r>
                  <a:rPr lang="en-US" altLang="ja-JP" b="1" dirty="0"/>
                  <a:t>Merger rate </a:t>
                </a:r>
                <a:r>
                  <a:rPr lang="en-US" altLang="ja-JP" b="1" dirty="0" smtClean="0"/>
                  <a:t>at z~0</a:t>
                </a:r>
              </a:p>
              <a:p>
                <a:pPr marL="0" indent="0">
                  <a:buNone/>
                </a:pPr>
                <a:r>
                  <a:rPr lang="en-US" altLang="ja-JP" b="1" dirty="0"/>
                  <a:t> </a:t>
                </a:r>
                <a:r>
                  <a:rPr lang="en-US" altLang="ja-JP" b="1" dirty="0" smtClean="0"/>
                  <a:t>   R</a:t>
                </a:r>
                <a:r>
                  <a:rPr lang="ja-JP" altLang="en-US" b="1" dirty="0" smtClean="0"/>
                  <a:t>～</a:t>
                </a:r>
                <a:r>
                  <a:rPr lang="en-US" altLang="ja-JP" b="1" dirty="0"/>
                  <a:t> </a:t>
                </a:r>
                <a:r>
                  <a:rPr lang="en-US" altLang="ja-JP" b="1" dirty="0" smtClean="0"/>
                  <a:t>2.5×10</a:t>
                </a:r>
                <a:r>
                  <a:rPr lang="en-US" altLang="ja-JP" b="1" baseline="30000" dirty="0" smtClean="0"/>
                  <a:t>-8</a:t>
                </a:r>
                <a:r>
                  <a:rPr lang="en-US" altLang="ja-JP" b="1" dirty="0" smtClean="0"/>
                  <a:t> </a:t>
                </a:r>
                <a:r>
                  <a:rPr lang="en-US" altLang="ja-JP" b="1" dirty="0"/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𝑺𝑭𝑹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𝒑𝒆𝒂𝒌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altLang="ja-JP" b="1" dirty="0" smtClean="0"/>
                  <a:t>)</a:t>
                </a:r>
                <a:r>
                  <a:rPr lang="en-US" altLang="ja-JP" b="1" dirty="0" err="1" smtClean="0"/>
                  <a:t>Err</a:t>
                </a:r>
                <a:r>
                  <a:rPr lang="en-US" altLang="ja-JP" b="1" baseline="-25000" dirty="0" err="1" smtClean="0"/>
                  <a:t>sys</a:t>
                </a:r>
                <a:r>
                  <a:rPr lang="en-US" altLang="ja-JP" b="1" dirty="0" smtClean="0"/>
                  <a:t> [yr</a:t>
                </a:r>
                <a:r>
                  <a:rPr lang="en-US" altLang="ja-JP" b="1" baseline="30000" dirty="0" smtClean="0"/>
                  <a:t>-1</a:t>
                </a:r>
                <a:r>
                  <a:rPr lang="en-US" altLang="ja-JP" b="1" dirty="0" smtClean="0"/>
                  <a:t> Mpc</a:t>
                </a:r>
                <a:r>
                  <a:rPr lang="en-US" altLang="ja-JP" b="1" baseline="30000" dirty="0" smtClean="0"/>
                  <a:t>-3</a:t>
                </a:r>
                <a:r>
                  <a:rPr lang="en-US" altLang="ja-JP" b="1" dirty="0" smtClean="0"/>
                  <a:t>]</a:t>
                </a:r>
                <a:endParaRPr lang="en-US" altLang="ja-JP" b="1" dirty="0"/>
              </a:p>
              <a:p>
                <a:pPr marL="0" indent="0">
                  <a:buNone/>
                </a:pPr>
                <a:r>
                  <a:rPr lang="en-US" altLang="ja-JP" b="1" dirty="0" smtClean="0"/>
                  <a:t>    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509" y="1404606"/>
                <a:ext cx="7421653" cy="5090035"/>
              </a:xfrm>
              <a:blipFill rotWithShape="0">
                <a:blip r:embed="rId3"/>
                <a:stretch>
                  <a:fillRect l="-1478" t="-19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943581" y="6546713"/>
            <a:ext cx="344359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altLang="ja-JP" dirty="0"/>
              <a:t>Aasi, </a:t>
            </a:r>
            <a:r>
              <a:rPr lang="it-IT" altLang="ja-JP" dirty="0" smtClean="0"/>
              <a:t>Abadie, Abbott et al. (2013)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571137" y="3044756"/>
            <a:ext cx="1089498" cy="5058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70404" y="5250076"/>
            <a:ext cx="639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 smtClean="0"/>
              <a:t>Our result is consistent with LIGO</a:t>
            </a:r>
            <a:endParaRPr kumimoji="1" lang="ja-JP" alt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811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926"/>
            <a:ext cx="10515600" cy="68546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Detection range of KAGRA and Adv. LIGO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584004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184" y="995995"/>
            <a:ext cx="8501117" cy="60105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72383" y="6605081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Mass of one star [M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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349912" y="2895600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Redshift z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87588" y="3599314"/>
            <a:ext cx="4007796" cy="484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Luminocity</a:t>
            </a:r>
            <a:r>
              <a:rPr kumimoji="1" lang="en-US" altLang="ja-JP" sz="3600" dirty="0" smtClean="0"/>
              <a:t> distance</a:t>
            </a:r>
          </a:p>
          <a:p>
            <a:r>
              <a:rPr kumimoji="1" lang="ja-JP" altLang="en-US" sz="3600" dirty="0" smtClean="0"/>
              <a:t>～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1.5 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Gpc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3600" dirty="0" smtClean="0"/>
              <a:t>Redshift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z</a:t>
            </a:r>
            <a:r>
              <a:rPr lang="ja-JP" altLang="en-US" sz="3600" dirty="0" smtClean="0"/>
              <a:t>～</a:t>
            </a:r>
            <a:r>
              <a:rPr lang="en-US" altLang="ja-JP" sz="3600" dirty="0" smtClean="0">
                <a:solidFill>
                  <a:srgbClr val="FF0000"/>
                </a:solidFill>
              </a:rPr>
              <a:t>0.28</a:t>
            </a: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endParaRPr kumimoji="1" lang="en-US" altLang="ja-JP" sz="24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ja-JP" sz="2800" b="1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75291" y="4093552"/>
            <a:ext cx="2772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SNR=8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inspiral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6130" y="2972932"/>
            <a:ext cx="172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SNR=8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QNM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571852" y="3115811"/>
            <a:ext cx="398834" cy="3831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3970687" y="2520653"/>
            <a:ext cx="4663291" cy="6057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753091" y="1982044"/>
            <a:ext cx="246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M</a:t>
            </a:r>
            <a:r>
              <a:rPr lang="en-US" altLang="ja-JP" sz="3200" baseline="-25000" dirty="0">
                <a:solidFill>
                  <a:prstClr val="black"/>
                </a:solidFill>
              </a:rPr>
              <a:t>BH</a:t>
            </a:r>
            <a:r>
              <a:rPr lang="ja-JP" altLang="en-US" sz="3200" dirty="0">
                <a:solidFill>
                  <a:prstClr val="black"/>
                </a:solidFill>
              </a:rPr>
              <a:t>～</a:t>
            </a:r>
            <a:r>
              <a:rPr lang="en-US" altLang="ja-JP" sz="3200" dirty="0" smtClean="0">
                <a:solidFill>
                  <a:prstClr val="black"/>
                </a:solidFill>
              </a:rPr>
              <a:t>30M</a:t>
            </a:r>
            <a:r>
              <a:rPr lang="en-US" altLang="ja-JP" sz="3200" baseline="-25000" dirty="0" smtClean="0">
                <a:solidFill>
                  <a:prstClr val="black"/>
                </a:solidFill>
                <a:sym typeface="Wingdings 2" panose="05020102010507070707" pitchFamily="18" charset="2"/>
              </a:rPr>
              <a:t></a:t>
            </a:r>
            <a:r>
              <a:rPr lang="en-US" altLang="ja-JP" sz="3200" dirty="0" smtClean="0">
                <a:solidFill>
                  <a:prstClr val="black"/>
                </a:solidFill>
              </a:rPr>
              <a:t> </a:t>
            </a:r>
            <a:r>
              <a:rPr lang="en-US" altLang="ja-JP" sz="3200" dirty="0">
                <a:solidFill>
                  <a:prstClr val="black"/>
                </a:solidFill>
              </a:rPr>
              <a:t>SNR=8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7527" y="6605081"/>
            <a:ext cx="19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©Kanda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76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Inspiral</a:t>
            </a:r>
            <a:r>
              <a:rPr kumimoji="1" lang="en-US" altLang="ja-JP" dirty="0" smtClean="0"/>
              <a:t> and QNM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356852" y="3342968"/>
            <a:ext cx="757083" cy="757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632587" y="3342968"/>
            <a:ext cx="757083" cy="757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弧 6"/>
          <p:cNvSpPr/>
          <p:nvPr/>
        </p:nvSpPr>
        <p:spPr>
          <a:xfrm>
            <a:off x="1828800" y="2855934"/>
            <a:ext cx="1182328" cy="1374728"/>
          </a:xfrm>
          <a:prstGeom prst="arc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弧 7"/>
          <p:cNvSpPr/>
          <p:nvPr/>
        </p:nvSpPr>
        <p:spPr>
          <a:xfrm rot="10800000">
            <a:off x="1735393" y="3523431"/>
            <a:ext cx="1243780" cy="1153241"/>
          </a:xfrm>
          <a:prstGeom prst="arc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06137" y="4964346"/>
            <a:ext cx="226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err="1" smtClean="0"/>
              <a:t>inspriral</a:t>
            </a:r>
            <a:endParaRPr kumimoji="1" lang="ja-JP" altLang="en-US" sz="4000" dirty="0"/>
          </a:p>
        </p:txBody>
      </p:sp>
      <p:sp>
        <p:nvSpPr>
          <p:cNvPr id="15" name="円/楕円 14"/>
          <p:cNvSpPr/>
          <p:nvPr/>
        </p:nvSpPr>
        <p:spPr>
          <a:xfrm>
            <a:off x="7252570" y="3331722"/>
            <a:ext cx="1954060" cy="1090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521896" y="3543298"/>
            <a:ext cx="1683538" cy="903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79351" y="2855934"/>
            <a:ext cx="1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merge</a:t>
            </a:r>
            <a:endParaRPr kumimoji="1" lang="ja-JP" altLang="en-US" sz="4000" dirty="0"/>
          </a:p>
        </p:txBody>
      </p:sp>
      <p:sp>
        <p:nvSpPr>
          <p:cNvPr id="18" name="円弧 17"/>
          <p:cNvSpPr/>
          <p:nvPr/>
        </p:nvSpPr>
        <p:spPr>
          <a:xfrm>
            <a:off x="8416632" y="3212186"/>
            <a:ext cx="1089765" cy="1018648"/>
          </a:xfrm>
          <a:prstGeom prst="arc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/>
        </p:nvSpPr>
        <p:spPr>
          <a:xfrm>
            <a:off x="8645567" y="3081403"/>
            <a:ext cx="1089765" cy="1018648"/>
          </a:xfrm>
          <a:prstGeom prst="arc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/>
        </p:nvSpPr>
        <p:spPr>
          <a:xfrm rot="16200000">
            <a:off x="6967569" y="3245435"/>
            <a:ext cx="1089765" cy="1018648"/>
          </a:xfrm>
          <a:prstGeom prst="arc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/>
          <p:cNvSpPr/>
          <p:nvPr/>
        </p:nvSpPr>
        <p:spPr>
          <a:xfrm rot="16353436">
            <a:off x="6762439" y="3154273"/>
            <a:ext cx="1089765" cy="1018648"/>
          </a:xfrm>
          <a:prstGeom prst="arc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87815" y="4964346"/>
            <a:ext cx="280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QNM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12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926"/>
            <a:ext cx="10515600" cy="68546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Detection range of KAGRA and Adv. LIGO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584004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184" y="995995"/>
            <a:ext cx="8501117" cy="60105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72383" y="6605081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Mass of one star [M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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349912" y="2895600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Redshift z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87588" y="3599314"/>
            <a:ext cx="4007796" cy="484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Luminocity</a:t>
            </a:r>
            <a:r>
              <a:rPr kumimoji="1" lang="en-US" altLang="ja-JP" sz="3600" dirty="0" smtClean="0"/>
              <a:t> distance</a:t>
            </a:r>
          </a:p>
          <a:p>
            <a:r>
              <a:rPr kumimoji="1" lang="ja-JP" altLang="en-US" sz="3600" dirty="0" smtClean="0"/>
              <a:t>～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1.5 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Gpc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3600" dirty="0" smtClean="0"/>
              <a:t>Redshift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z</a:t>
            </a:r>
            <a:r>
              <a:rPr lang="ja-JP" altLang="en-US" sz="3600" dirty="0" smtClean="0"/>
              <a:t>～</a:t>
            </a:r>
            <a:r>
              <a:rPr lang="en-US" altLang="ja-JP" sz="3600" dirty="0" smtClean="0">
                <a:solidFill>
                  <a:srgbClr val="FF0000"/>
                </a:solidFill>
              </a:rPr>
              <a:t>0.28</a:t>
            </a: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endParaRPr kumimoji="1" lang="en-US" altLang="ja-JP" sz="24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ja-JP" sz="2800" b="1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75291" y="4093552"/>
            <a:ext cx="2772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SNR=8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inspiral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6130" y="2972932"/>
            <a:ext cx="172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SNR=8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QNM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571852" y="3115811"/>
            <a:ext cx="398834" cy="3831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3970687" y="2520653"/>
            <a:ext cx="4663291" cy="6057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753091" y="1982044"/>
            <a:ext cx="246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M</a:t>
            </a:r>
            <a:r>
              <a:rPr lang="en-US" altLang="ja-JP" sz="3200" baseline="-25000" dirty="0">
                <a:solidFill>
                  <a:prstClr val="black"/>
                </a:solidFill>
              </a:rPr>
              <a:t>BH</a:t>
            </a:r>
            <a:r>
              <a:rPr lang="ja-JP" altLang="en-US" sz="3200" dirty="0">
                <a:solidFill>
                  <a:prstClr val="black"/>
                </a:solidFill>
              </a:rPr>
              <a:t>～</a:t>
            </a:r>
            <a:r>
              <a:rPr lang="en-US" altLang="ja-JP" sz="3200" dirty="0" smtClean="0">
                <a:solidFill>
                  <a:prstClr val="black"/>
                </a:solidFill>
              </a:rPr>
              <a:t>30M</a:t>
            </a:r>
            <a:r>
              <a:rPr lang="en-US" altLang="ja-JP" sz="3200" baseline="-25000" dirty="0" smtClean="0">
                <a:solidFill>
                  <a:prstClr val="black"/>
                </a:solidFill>
                <a:sym typeface="Wingdings 2" panose="05020102010507070707" pitchFamily="18" charset="2"/>
              </a:rPr>
              <a:t></a:t>
            </a:r>
            <a:r>
              <a:rPr lang="en-US" altLang="ja-JP" sz="3200" dirty="0" smtClean="0">
                <a:solidFill>
                  <a:prstClr val="black"/>
                </a:solidFill>
              </a:rPr>
              <a:t> </a:t>
            </a:r>
            <a:r>
              <a:rPr lang="en-US" altLang="ja-JP" sz="3200" dirty="0">
                <a:solidFill>
                  <a:prstClr val="black"/>
                </a:solidFill>
              </a:rPr>
              <a:t>SNR=8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7527" y="6605081"/>
            <a:ext cx="19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©Kanda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1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Detection rate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1736" y="1730108"/>
                <a:ext cx="11930432" cy="358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Detection rate of the </a:t>
                </a:r>
                <a:r>
                  <a:rPr lang="en-US" altLang="ja-JP" sz="2800" b="1" dirty="0" err="1" smtClean="0">
                    <a:solidFill>
                      <a:prstClr val="black"/>
                    </a:solidFill>
                  </a:rPr>
                  <a:t>inspiral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 and QNM (</a:t>
                </a:r>
                <a:r>
                  <a:rPr lang="en-US" altLang="ja-JP" sz="2800" b="1" dirty="0">
                    <a:solidFill>
                      <a:prstClr val="black"/>
                    </a:solidFill>
                  </a:rPr>
                  <a:t>a/M=0.70) 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by 2</a:t>
                </a:r>
                <a:r>
                  <a:rPr lang="en-US" altLang="ja-JP" sz="2800" b="1" baseline="30000" dirty="0" smtClean="0">
                    <a:solidFill>
                      <a:prstClr val="black"/>
                    </a:solidFill>
                  </a:rPr>
                  <a:t>nd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 generation detectors</a:t>
                </a:r>
                <a:endParaRPr lang="en-US" altLang="ja-JP" sz="2800" b="1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ja-JP" sz="2800" b="1" i="1" dirty="0" smtClean="0">
                    <a:solidFill>
                      <a:srgbClr val="FF0000"/>
                    </a:solidFill>
                  </a:rPr>
                  <a:t>              N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～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180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𝑺𝑭𝑹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800" b="1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800" b="1" dirty="0" err="1">
                    <a:solidFill>
                      <a:srgbClr val="FF0000"/>
                    </a:solidFill>
                  </a:rPr>
                  <a:t>Err</a:t>
                </a:r>
                <a:r>
                  <a:rPr lang="en-US" altLang="ja-JP" sz="2800" b="1" baseline="-25000" dirty="0" err="1">
                    <a:solidFill>
                      <a:srgbClr val="FF0000"/>
                    </a:solidFill>
                  </a:rPr>
                  <a:t>sys</a:t>
                </a:r>
                <a:r>
                  <a:rPr lang="ja-JP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[yr</a:t>
                </a:r>
                <a:r>
                  <a:rPr lang="en-US" altLang="ja-JP" sz="2800" b="1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altLang="ja-JP" sz="800" b="1" dirty="0">
                  <a:solidFill>
                    <a:srgbClr val="FF0000"/>
                  </a:solidFill>
                </a:endParaRPr>
              </a:p>
              <a:p>
                <a:r>
                  <a:rPr lang="en-US" altLang="ja-JP" sz="2800" dirty="0" err="1"/>
                  <a:t>SFRp</a:t>
                </a:r>
                <a:r>
                  <a:rPr lang="en-US" altLang="ja-JP" sz="2800" dirty="0"/>
                  <a:t> is the peak value of Pop III SFR (</a:t>
                </a:r>
                <a:r>
                  <a:rPr lang="en-US" altLang="ja-JP" sz="2800" dirty="0" smtClean="0"/>
                  <a:t>10</a:t>
                </a:r>
                <a:r>
                  <a:rPr lang="en-US" altLang="ja-JP" sz="2800" baseline="30000" dirty="0" smtClean="0"/>
                  <a:t>-2.5</a:t>
                </a:r>
                <a:r>
                  <a:rPr lang="en-US" altLang="ja-JP" sz="2800" dirty="0" smtClean="0"/>
                  <a:t> </a:t>
                </a:r>
                <a:r>
                  <a:rPr lang="en-US" altLang="ja-JP" sz="2800" dirty="0" err="1" smtClean="0"/>
                  <a:t>Msun</a:t>
                </a:r>
                <a:r>
                  <a:rPr lang="en-US" altLang="ja-JP" sz="2800" dirty="0" smtClean="0"/>
                  <a:t>/</a:t>
                </a:r>
                <a:r>
                  <a:rPr lang="en-US" altLang="ja-JP" sz="2800" dirty="0" err="1" smtClean="0"/>
                  <a:t>yr</a:t>
                </a:r>
                <a:r>
                  <a:rPr lang="en-US" altLang="ja-JP" sz="2800" dirty="0" smtClean="0"/>
                  <a:t>/Mpc</a:t>
                </a:r>
                <a:r>
                  <a:rPr lang="en-US" altLang="ja-JP" sz="2800" baseline="30000" dirty="0" smtClean="0"/>
                  <a:t>3</a:t>
                </a:r>
                <a:r>
                  <a:rPr lang="en-US" altLang="ja-JP" sz="2800" dirty="0" smtClean="0"/>
                  <a:t>, de Souza et al. 2011),</a:t>
                </a:r>
                <a:endParaRPr lang="en-US" altLang="ja-JP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 is the initial binary fraction (1/2, Susa et al.2014), </a:t>
                </a:r>
              </a:p>
              <a:p>
                <a:r>
                  <a:rPr lang="en-US" altLang="ja-JP" sz="2800" dirty="0" err="1" smtClean="0"/>
                  <a:t>Err</a:t>
                </a:r>
                <a:r>
                  <a:rPr lang="en-US" altLang="ja-JP" sz="2800" baseline="-25000" dirty="0" err="1" smtClean="0"/>
                  <a:t>sys</a:t>
                </a:r>
                <a:r>
                  <a:rPr lang="en-US" altLang="ja-JP" sz="2800" baseline="-25000" dirty="0" smtClean="0"/>
                  <a:t> </a:t>
                </a:r>
                <a:r>
                  <a:rPr lang="en-US" altLang="ja-JP" sz="2800" dirty="0"/>
                  <a:t>= 1 corresponds to adopting distribution </a:t>
                </a:r>
                <a:r>
                  <a:rPr lang="en-US" altLang="ja-JP" sz="2800" dirty="0" smtClean="0"/>
                  <a:t>functions and </a:t>
                </a:r>
                <a:r>
                  <a:rPr lang="en-US" altLang="ja-JP" sz="2800" dirty="0"/>
                  <a:t>the binary </a:t>
                </a:r>
                <a:r>
                  <a:rPr lang="en-US" altLang="ja-JP" sz="2800" dirty="0" smtClean="0"/>
                  <a:t>evolution for Pop I </a:t>
                </a:r>
                <a:r>
                  <a:rPr lang="en-US" altLang="ja-JP" sz="2800" dirty="0"/>
                  <a:t>stars</a:t>
                </a:r>
                <a:r>
                  <a:rPr lang="en-US" altLang="ja-JP" sz="2800" dirty="0" smtClean="0"/>
                  <a:t>.</a:t>
                </a:r>
              </a:p>
              <a:p>
                <a:endParaRPr lang="en-US" altLang="ja-JP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6" y="1730108"/>
                <a:ext cx="11930432" cy="3585212"/>
              </a:xfrm>
              <a:prstGeom prst="rect">
                <a:avLst/>
              </a:prstGeom>
              <a:blipFill rotWithShape="0">
                <a:blip r:embed="rId4"/>
                <a:stretch>
                  <a:fillRect l="-1022" t="-2891" r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5270376" y="2411863"/>
            <a:ext cx="825624" cy="4261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3610" y="4926907"/>
            <a:ext cx="1193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To evaluate the robustness of </a:t>
            </a:r>
            <a:r>
              <a:rPr lang="en-US" altLang="ja-JP" sz="2800" dirty="0" smtClean="0"/>
              <a:t>the chirp </a:t>
            </a:r>
            <a:r>
              <a:rPr lang="en-US" altLang="ja-JP" sz="2800" dirty="0"/>
              <a:t>mass distribution and the range of </a:t>
            </a:r>
            <a:r>
              <a:rPr lang="en-US" altLang="ja-JP" sz="2800" dirty="0" err="1"/>
              <a:t>Err</a:t>
            </a:r>
            <a:r>
              <a:rPr lang="en-US" altLang="ja-JP" sz="2800" baseline="-25000" dirty="0" err="1"/>
              <a:t>sys</a:t>
            </a:r>
            <a:r>
              <a:rPr lang="en-US" altLang="ja-JP" sz="2800" dirty="0"/>
              <a:t>, </a:t>
            </a:r>
            <a:r>
              <a:rPr lang="en-US" altLang="ja-JP" sz="2800" dirty="0" smtClean="0"/>
              <a:t>we examine </a:t>
            </a:r>
            <a:r>
              <a:rPr lang="en-US" altLang="ja-JP" sz="2800" dirty="0"/>
              <a:t>the dependence of the results on the unknown parameters and the </a:t>
            </a:r>
            <a:r>
              <a:rPr lang="en-US" altLang="ja-JP" sz="2800" dirty="0" smtClean="0"/>
              <a:t>initial distribution functions.</a:t>
            </a:r>
            <a:endParaRPr kumimoji="1" lang="ja-JP" altLang="en-US" sz="28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z="1600" smtClean="0"/>
              <a:t>29</a:t>
            </a:fld>
            <a:endParaRPr kumimoji="1" lang="ja-JP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8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91"/>
    </mc:Choice>
    <mc:Fallback xmlns="">
      <p:transition spd="slow" advTm="92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7585" y="365125"/>
            <a:ext cx="11119449" cy="1325563"/>
          </a:xfrm>
        </p:spPr>
        <p:txBody>
          <a:bodyPr/>
          <a:lstStyle/>
          <a:p>
            <a:r>
              <a:rPr kumimoji="1" lang="en-US" altLang="ja-JP" dirty="0" smtClean="0"/>
              <a:t>The beginning of Gravitational wave astronomy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8023" y="1825625"/>
            <a:ext cx="12053977" cy="435133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Gravitational wave detectors </a:t>
            </a:r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             KAGRA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                   Advanced LIGO                   Advanced VIRGO</a:t>
            </a:r>
            <a:endParaRPr kumimoji="1" lang="ja-JP" altLang="en-US" sz="3200" dirty="0"/>
          </a:p>
        </p:txBody>
      </p:sp>
      <p:pic>
        <p:nvPicPr>
          <p:cNvPr id="4" name="Picture 2" descr="http://gwcenter.icrr.u-tokyo.ac.jp/wp-content/themes/lcgt/images/img_abt_lcg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70676"/>
            <a:ext cx="2848221" cy="274715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823621" y="585889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©KAGRA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stfc.ac.uk/images/web/182_web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56" y="3209025"/>
            <a:ext cx="3687794" cy="24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.infn.it/ISAPP/editionsold/seillacnew2007/www.apc.univ-paris7.fr/APC_CS/system/files/FCKeditor/image/Virgo/vir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94" y="3319750"/>
            <a:ext cx="3904808" cy="21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271303" y="580427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©LIGO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601755" y="545921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©VIRGO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爆発 1 5"/>
          <p:cNvSpPr/>
          <p:nvPr/>
        </p:nvSpPr>
        <p:spPr>
          <a:xfrm>
            <a:off x="2733369" y="1825626"/>
            <a:ext cx="6567948" cy="5312594"/>
          </a:xfrm>
          <a:prstGeom prst="irregularSeal1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8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05347"/>
              </p:ext>
            </p:extLst>
          </p:nvPr>
        </p:nvGraphicFramePr>
        <p:xfrm>
          <a:off x="707572" y="769816"/>
          <a:ext cx="10541610" cy="5047510"/>
        </p:xfrm>
        <a:graphic>
          <a:graphicData uri="http://schemas.openxmlformats.org/drawingml/2006/table">
            <a:tbl>
              <a:tblPr firstRow="1" bandRow="1"/>
              <a:tblGrid>
                <a:gridCol w="5212384"/>
                <a:gridCol w="5329226"/>
              </a:tblGrid>
              <a:tr h="553887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kumimoji="1" lang="ja-JP" alt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ctr" defTabSz="15226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err="1" smtClean="0"/>
                        <a:t>Errsys</a:t>
                      </a:r>
                      <a:endParaRPr kumimoji="1" lang="ja-JP" altLang="en-US" sz="2800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</a:tr>
              <a:tr h="470263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Standard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indent="-457200" algn="ctr">
                        <a:buAutoNum type="arabicPlain"/>
                      </a:pPr>
                      <a:r>
                        <a:rPr kumimoji="1" lang="en-US" altLang="ja-JP" sz="2400" dirty="0" smtClean="0"/>
                        <a:t>(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r>
                        <a:rPr kumimoji="1" lang="en-US" altLang="ja-JP" sz="2400" dirty="0" smtClean="0"/>
                        <a:t> /</a:t>
                      </a:r>
                      <a:r>
                        <a:rPr kumimoji="1" lang="en-US" altLang="ja-JP" sz="2400" dirty="0" err="1" smtClean="0"/>
                        <a:t>yr</a:t>
                      </a:r>
                      <a:r>
                        <a:rPr kumimoji="1" lang="en-US" altLang="ja-JP" sz="24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5226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Mass range:</a:t>
                      </a:r>
                    </a:p>
                    <a:p>
                      <a:pPr marL="0" marR="0" indent="0" algn="l" defTabSz="15226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(10M</a:t>
                      </a:r>
                      <a:r>
                        <a:rPr kumimoji="1" lang="en-US" altLang="ja-JP" sz="2400" baseline="-25000" dirty="0" smtClean="0">
                          <a:sym typeface="Wingdings 2" panose="05020102010507070707" pitchFamily="18" charset="2"/>
                        </a:rPr>
                        <a:t></a:t>
                      </a:r>
                      <a:r>
                        <a:rPr kumimoji="1" lang="en-US" altLang="ja-JP" sz="2400" dirty="0" smtClean="0"/>
                        <a:t>&lt;M&lt;  </a:t>
                      </a:r>
                      <a:r>
                        <a:rPr kumimoji="1" lang="en-US" altLang="ja-JP" sz="2400" dirty="0" smtClean="0">
                          <a:pattFill prst="lgCheck">
                            <a:fgClr>
                              <a:srgbClr val="FF0000"/>
                            </a:fgClr>
                            <a:bgClr>
                              <a:srgbClr val="00B0F0"/>
                            </a:bgClr>
                          </a:pattFill>
                        </a:rPr>
                        <a:t>100 M</a:t>
                      </a:r>
                      <a:r>
                        <a:rPr kumimoji="1" lang="en-US" altLang="ja-JP" sz="2400" baseline="-25000" dirty="0" smtClean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</a:t>
                      </a:r>
                      <a:r>
                        <a:rPr kumimoji="1" lang="en-US" altLang="ja-JP" sz="2400" dirty="0" smtClean="0"/>
                        <a:t> or </a:t>
                      </a:r>
                      <a:r>
                        <a:rPr kumimoji="1" lang="en-US" altLang="ja-JP" sz="2400" i="1" dirty="0" smtClean="0"/>
                        <a:t>140 M</a:t>
                      </a:r>
                      <a:r>
                        <a:rPr kumimoji="1" lang="en-US" altLang="ja-JP" sz="2400" i="1" baseline="-25000" dirty="0" smtClean="0">
                          <a:sym typeface="Wingdings 2" panose="05020102010507070707" pitchFamily="18" charset="2"/>
                        </a:rPr>
                        <a:t></a:t>
                      </a:r>
                      <a:r>
                        <a:rPr kumimoji="1" lang="en-US" altLang="ja-JP" sz="24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Trebuchet MS" panose="020B0603020202020204" pitchFamily="34" charset="0"/>
                        </a:rPr>
                        <a:t>1~3.4</a:t>
                      </a:r>
                      <a:endParaRPr kumimoji="1" lang="ja-JP" altLang="en-US" sz="2400" dirty="0" smtClean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smtClean="0"/>
                        <a:t>IMF: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Flat</a:t>
                      </a:r>
                      <a:r>
                        <a:rPr kumimoji="1" lang="en-US" altLang="ja-JP" sz="2400" dirty="0" smtClean="0"/>
                        <a:t>,M</a:t>
                      </a:r>
                      <a:r>
                        <a:rPr kumimoji="1" lang="en-US" altLang="ja-JP" sz="2400" baseline="30000" dirty="0" smtClean="0"/>
                        <a:t>-1</a:t>
                      </a:r>
                      <a:r>
                        <a:rPr kumimoji="1" lang="en-US" altLang="ja-JP" sz="2400" dirty="0" smtClean="0"/>
                        <a:t>,</a:t>
                      </a:r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Salpeter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/>
                        <a:t>0.42~1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  <a:tr h="478972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err="1" smtClean="0"/>
                        <a:t>IEF</a:t>
                      </a:r>
                      <a:r>
                        <a:rPr kumimoji="1" lang="en-US" altLang="ja-JP" sz="2400" baseline="0" dirty="0" err="1" smtClean="0"/>
                        <a:t>:</a:t>
                      </a:r>
                      <a:r>
                        <a:rPr kumimoji="1" lang="en-US" altLang="ja-JP" sz="2400" dirty="0" err="1" smtClean="0"/>
                        <a:t>f</a:t>
                      </a:r>
                      <a:r>
                        <a:rPr kumimoji="1" lang="en-US" altLang="ja-JP" sz="2400" dirty="0" smtClean="0"/>
                        <a:t>(e)</a:t>
                      </a:r>
                      <a:r>
                        <a:rPr kumimoji="1" lang="ja-JP" altLang="en-US" sz="2400" dirty="0" smtClean="0"/>
                        <a:t>∝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kumimoji="1" lang="en-US" altLang="ja-JP" sz="2400" dirty="0" smtClean="0"/>
                        <a:t>,const.,</a:t>
                      </a:r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kumimoji="1" lang="en-US" altLang="ja-JP" sz="2400" baseline="30000" dirty="0" smtClean="0">
                          <a:solidFill>
                            <a:srgbClr val="0070C0"/>
                          </a:solidFill>
                        </a:rPr>
                        <a:t>-0.5</a:t>
                      </a:r>
                      <a:endParaRPr kumimoji="1" lang="ja-JP" altLang="en-US" sz="24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/>
                        <a:t>0.94~1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496388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smtClean="0"/>
                        <a:t>SN natal </a:t>
                      </a:r>
                      <a:r>
                        <a:rPr kumimoji="1" lang="en-US" altLang="ja-JP" sz="2400" dirty="0" err="1" smtClean="0"/>
                        <a:t>kick:V</a:t>
                      </a:r>
                      <a:r>
                        <a:rPr kumimoji="1" lang="en-US" altLang="ja-JP" sz="2400" dirty="0" smtClean="0"/>
                        <a:t>=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kumimoji="1" lang="en-US" altLang="ja-JP" sz="2400" dirty="0" smtClean="0"/>
                        <a:t>,100,</a:t>
                      </a:r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300 km/s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/>
                        <a:t>0.2~1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smtClean="0"/>
                        <a:t>CE:αλ=</a:t>
                      </a:r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0.01</a:t>
                      </a:r>
                      <a:r>
                        <a:rPr kumimoji="1" lang="en-US" altLang="ja-JP" sz="2400" dirty="0" smtClean="0"/>
                        <a:t>,0.1,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en-US" altLang="ja-JP" sz="2400" dirty="0" smtClean="0"/>
                        <a:t>,10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/>
                        <a:t>0.21~1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787621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smtClean="0"/>
                        <a:t>Mass transfer (mass loss fraction):</a:t>
                      </a:r>
                    </a:p>
                    <a:p>
                      <a:r>
                        <a:rPr kumimoji="1" lang="en-US" altLang="ja-JP" sz="2400" dirty="0" smtClean="0"/>
                        <a:t>β=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kumimoji="1" lang="en-US" altLang="ja-JP" sz="2400" dirty="0" smtClean="0"/>
                        <a:t>, </a:t>
                      </a:r>
                      <a:r>
                        <a:rPr kumimoji="1" lang="en-US" altLang="ja-JP" sz="2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kumimoji="1" lang="en-US" altLang="ja-JP" sz="2400" dirty="0" smtClean="0"/>
                        <a:t>.5, </a:t>
                      </a:r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/>
                        <a:t>0.67~1.3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  <a:tr h="437567"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Worst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76132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1522659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228398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3045318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380664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4567977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532930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6090636" algn="l" defTabSz="1522659" rtl="0" eaLnBrk="1" latinLnBrk="0" hangingPunct="1">
                        <a:defRPr kumimoji="1" sz="30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/>
                        <a:t>0.046</a:t>
                      </a:r>
                      <a:endParaRPr kumimoji="1" lang="ja-JP" alt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182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Errsys</a:t>
            </a:r>
            <a:r>
              <a:rPr kumimoji="1" lang="en-US" altLang="ja-JP" dirty="0" smtClean="0"/>
              <a:t> (Example)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7572" y="6104860"/>
            <a:ext cx="10515600" cy="430923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On the other hand, the </a:t>
            </a:r>
            <a:r>
              <a:rPr lang="en-US" altLang="ja-JP" dirty="0" smtClean="0">
                <a:solidFill>
                  <a:srgbClr val="FF0000"/>
                </a:solidFill>
              </a:rPr>
              <a:t>typical chirp mass </a:t>
            </a:r>
            <a:r>
              <a:rPr lang="en-US" altLang="ja-JP" dirty="0" smtClean="0"/>
              <a:t>is </a:t>
            </a:r>
            <a:r>
              <a:rPr lang="en-US" altLang="ja-JP" dirty="0" smtClean="0">
                <a:solidFill>
                  <a:srgbClr val="FF0000"/>
                </a:solidFill>
              </a:rPr>
              <a:t>not changed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(~30 </a:t>
            </a:r>
            <a:r>
              <a:rPr lang="en-US" altLang="ja-JP" dirty="0" err="1" smtClean="0">
                <a:solidFill>
                  <a:srgbClr val="FF0000"/>
                </a:solidFill>
              </a:rPr>
              <a:t>Msun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3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2"/>
    </mc:Choice>
    <mc:Fallback xmlns="">
      <p:transition spd="slow" advTm="6590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4414" y="133675"/>
            <a:ext cx="10515600" cy="1325563"/>
          </a:xfrm>
        </p:spPr>
        <p:txBody>
          <a:bodyPr/>
          <a:lstStyle/>
          <a:p>
            <a:r>
              <a:rPr lang="en-US" altLang="ja-JP" dirty="0" smtClean="0"/>
              <a:t>Why Pop III binaries become 30Msun BH-BH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32214" y="1459237"/>
            <a:ext cx="5969552" cy="480709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M&gt;50Msun</a:t>
            </a:r>
            <a:r>
              <a:rPr kumimoji="1" lang="ja-JP" altLang="en-US" dirty="0" smtClean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red</a:t>
            </a:r>
            <a:r>
              <a:rPr kumimoji="1" lang="en-US" altLang="ja-JP" dirty="0" smtClean="0">
                <a:solidFill>
                  <a:srgbClr val="FF0000"/>
                </a:solidFill>
              </a:rPr>
              <a:t> giant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 smtClean="0"/>
              <a:t>➝</a:t>
            </a:r>
            <a:r>
              <a:rPr lang="en-US" altLang="ja-JP" dirty="0" smtClean="0"/>
              <a:t>Mass transfer is unstable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➝</a:t>
            </a:r>
            <a:r>
              <a:rPr lang="en-US" altLang="ja-JP" dirty="0" smtClean="0">
                <a:solidFill>
                  <a:srgbClr val="FF0000"/>
                </a:solidFill>
              </a:rPr>
              <a:t>common envelope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➝</a:t>
            </a:r>
            <a:r>
              <a:rPr lang="en-US" altLang="ja-JP" dirty="0" smtClean="0">
                <a:solidFill>
                  <a:srgbClr val="FF0000"/>
                </a:solidFill>
              </a:rPr>
              <a:t>1/3~1/2 of initial mass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   (~25-30Msun)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M&lt;50Msun</a:t>
            </a:r>
            <a:r>
              <a:rPr lang="ja-JP" altLang="en-US" dirty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blue giant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➝</a:t>
            </a:r>
            <a:r>
              <a:rPr kumimoji="1" lang="en-US" altLang="ja-JP" dirty="0" smtClean="0"/>
              <a:t>Mass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transfer is stable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➝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mass loss is not so effective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➝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2/3~1 of initial mass (25-30Msun)</a:t>
            </a:r>
            <a:endParaRPr kumimoji="1"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1" y="1300948"/>
            <a:ext cx="5516542" cy="38740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t="66091"/>
          <a:stretch/>
        </p:blipFill>
        <p:spPr>
          <a:xfrm>
            <a:off x="132890" y="5075652"/>
            <a:ext cx="5573886" cy="188276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356847" y="1792941"/>
            <a:ext cx="1165412" cy="788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 rot="2143003">
            <a:off x="2980234" y="2560171"/>
            <a:ext cx="1161329" cy="94602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4920" y="214329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Pop III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BH-BH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0" y="920419"/>
                <a:ext cx="12191999" cy="50014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 err="1" smtClean="0"/>
                  <a:t>Errsys</a:t>
                </a:r>
                <a:r>
                  <a:rPr lang="en-US" altLang="ja-JP" sz="3600" dirty="0" smtClean="0"/>
                  <a:t>=0.046~4</a:t>
                </a:r>
              </a:p>
              <a:p>
                <a:pPr marL="0" indent="0">
                  <a:buNone/>
                </a:pPr>
                <a:r>
                  <a:rPr lang="en-US" altLang="ja-JP" sz="3600" b="1" dirty="0" smtClean="0"/>
                  <a:t>  </a:t>
                </a:r>
                <a:r>
                  <a:rPr lang="ja-JP" altLang="en-US" sz="3600" b="1" dirty="0" smtClean="0"/>
                  <a:t>⇒</a:t>
                </a:r>
                <a:r>
                  <a:rPr lang="en-US" altLang="ja-JP" sz="3600" b="1" dirty="0" smtClean="0"/>
                  <a:t>Detection rate 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R</a:t>
                </a:r>
                <a:r>
                  <a:rPr lang="ja-JP" altLang="en-US" sz="3200" b="1" dirty="0">
                    <a:solidFill>
                      <a:srgbClr val="FF0000"/>
                    </a:solidFill>
                  </a:rPr>
                  <a:t>～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8.3-720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𝑺𝑭𝑹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𝒑𝒆𝒂𝒌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3200" b="1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ja-JP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3200" b="1" dirty="0">
                    <a:solidFill>
                      <a:srgbClr val="FF0000"/>
                    </a:solidFill>
                  </a:rPr>
                  <a:t> [yr</a:t>
                </a:r>
                <a:r>
                  <a:rPr lang="en-US" altLang="ja-JP" sz="3200" b="1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200" b="1" dirty="0" smtClean="0">
                    <a:solidFill>
                      <a:srgbClr val="FF0000"/>
                    </a:solidFill>
                  </a:rPr>
                  <a:t>]</a:t>
                </a:r>
                <a:r>
                  <a:rPr lang="en-US" altLang="ja-JP" sz="3200" dirty="0" smtClean="0"/>
                  <a:t>(S/N&gt;8)</a:t>
                </a:r>
              </a:p>
              <a:p>
                <a:pPr marL="0" indent="0">
                  <a:buNone/>
                </a:pPr>
                <a:r>
                  <a:rPr lang="en-US" altLang="ja-JP" sz="3600" dirty="0"/>
                  <a:t> </a:t>
                </a:r>
                <a:r>
                  <a:rPr lang="en-US" altLang="ja-JP" sz="3600" dirty="0" smtClean="0"/>
                  <a:t>     expected O1’s rate</a:t>
                </a:r>
                <a:r>
                  <a:rPr lang="en-US" altLang="ja-JP" sz="3600" dirty="0"/>
                  <a:t>=</a:t>
                </a:r>
                <a:r>
                  <a:rPr lang="en-US" altLang="ja-JP" sz="3600" dirty="0" smtClean="0"/>
                  <a:t>above rate/3</a:t>
                </a:r>
                <a:r>
                  <a:rPr lang="en-US" altLang="ja-JP" sz="3600" baseline="30000" dirty="0" smtClean="0"/>
                  <a:t>3</a:t>
                </a:r>
                <a:r>
                  <a:rPr lang="en-US" altLang="ja-JP" sz="3600" dirty="0" smtClean="0"/>
                  <a:t>/4</a:t>
                </a:r>
                <a:r>
                  <a:rPr lang="ja-JP" altLang="en-US" sz="3600" dirty="0" smtClean="0"/>
                  <a:t>～</a:t>
                </a:r>
                <a:r>
                  <a:rPr lang="en-US" altLang="ja-JP" sz="3600" dirty="0" smtClean="0"/>
                  <a:t>above rate/100</a:t>
                </a:r>
              </a:p>
              <a:p>
                <a:r>
                  <a:rPr lang="en-US" altLang="ja-JP" sz="3600" dirty="0" smtClean="0"/>
                  <a:t>Chirp </a:t>
                </a:r>
                <a:r>
                  <a:rPr lang="en-US" altLang="ja-JP" sz="3600" dirty="0"/>
                  <a:t>mass  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M</a:t>
                </a:r>
                <a:r>
                  <a:rPr lang="ja-JP" altLang="en-US" sz="3600" b="1" dirty="0" smtClean="0">
                    <a:solidFill>
                      <a:srgbClr val="FF0000"/>
                    </a:solidFill>
                  </a:rPr>
                  <a:t>～</a:t>
                </a:r>
                <a:r>
                  <a:rPr lang="en-US" altLang="ja-JP" sz="3600" b="1" dirty="0" smtClean="0">
                    <a:solidFill>
                      <a:srgbClr val="FF0000"/>
                    </a:solidFill>
                  </a:rPr>
                  <a:t>30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ja-JP" sz="3600" b="1" baseline="-25000" dirty="0">
                    <a:solidFill>
                      <a:srgbClr val="FF0000"/>
                    </a:solidFill>
                    <a:sym typeface="Wingdings 2"/>
                  </a:rPr>
                  <a:t></a:t>
                </a:r>
                <a:r>
                  <a:rPr lang="en-US" altLang="ja-JP" sz="3600" dirty="0"/>
                  <a:t>  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  </a:t>
                </a:r>
                <a:endParaRPr lang="en-US" altLang="ja-JP" dirty="0"/>
              </a:p>
              <a:p>
                <a:pPr marL="0" indent="0">
                  <a:buNone/>
                </a:pPr>
                <a:endParaRPr lang="ja-JP" altLang="en-US" b="1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0419"/>
                <a:ext cx="12191999" cy="5001419"/>
              </a:xfrm>
              <a:blipFill rotWithShape="0">
                <a:blip r:embed="rId3"/>
                <a:stretch>
                  <a:fillRect l="-1350" t="-30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4002910"/>
            <a:ext cx="12192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We might detect the Pop III BH-BH by GW</a:t>
            </a:r>
          </a:p>
          <a:p>
            <a:r>
              <a:rPr lang="en-US" altLang="ja-JP" sz="3600" dirty="0"/>
              <a:t> </a:t>
            </a:r>
            <a:r>
              <a:rPr lang="en-US" altLang="ja-JP" sz="3200" dirty="0" smtClean="0"/>
              <a:t>1. </a:t>
            </a:r>
            <a:r>
              <a:rPr lang="en-US" altLang="ja-JP" sz="3200" dirty="0"/>
              <a:t>We might see BH QNM from Pop III BH-BH</a:t>
            </a:r>
          </a:p>
          <a:p>
            <a:r>
              <a:rPr lang="en-US" altLang="ja-JP" sz="3200" dirty="0"/>
              <a:t>      </a:t>
            </a:r>
            <a:r>
              <a:rPr lang="ja-JP" altLang="en-US" sz="3200" dirty="0"/>
              <a:t>➝ </a:t>
            </a:r>
            <a:r>
              <a:rPr lang="en-US" altLang="ja-JP" sz="3200" dirty="0"/>
              <a:t>We might check GR by Pop III BH QNM  </a:t>
            </a:r>
          </a:p>
          <a:p>
            <a:endParaRPr lang="en-US" altLang="ja-JP" sz="1100" dirty="0" smtClean="0"/>
          </a:p>
          <a:p>
            <a:r>
              <a:rPr lang="ja-JP" altLang="en-US" sz="3200" dirty="0"/>
              <a:t> </a:t>
            </a:r>
            <a:r>
              <a:rPr lang="en-US" altLang="ja-JP" sz="3200" dirty="0" smtClean="0"/>
              <a:t>2. </a:t>
            </a:r>
            <a:r>
              <a:rPr lang="en-US" altLang="ja-JP" sz="3200" dirty="0"/>
              <a:t>The chirp mass distribution might distinguish Pop III from Pop I, Pop II</a:t>
            </a:r>
          </a:p>
          <a:p>
            <a:r>
              <a:rPr lang="en-US" altLang="ja-JP" sz="3200" dirty="0"/>
              <a:t>      </a:t>
            </a:r>
            <a:r>
              <a:rPr lang="ja-JP" altLang="en-US" sz="3200" dirty="0"/>
              <a:t>➝</a:t>
            </a:r>
            <a:r>
              <a:rPr lang="en-US" altLang="ja-JP" sz="3200" dirty="0"/>
              <a:t>The evidence of Pop III star</a:t>
            </a:r>
          </a:p>
          <a:p>
            <a:endParaRPr lang="en-US" altLang="ja-JP" sz="32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460F-934D-4930-A805-CCFC53BF585A}" type="slidenum">
              <a:rPr kumimoji="1" lang="ja-JP" altLang="en-US" sz="1600" smtClean="0"/>
              <a:t>32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304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76"/>
    </mc:Choice>
    <mc:Fallback xmlns="">
      <p:transition spd="slow" advTm="7907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012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Other Pop III SFRs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806865"/>
            <a:ext cx="10515600" cy="502743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SPH simulation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en-US" altLang="ja-JP" dirty="0"/>
              <a:t>(</a:t>
            </a:r>
            <a:r>
              <a:rPr lang="en-US" altLang="ja-JP" dirty="0" smtClean="0"/>
              <a:t>Johnson et al. 2013)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SFRp</a:t>
            </a:r>
            <a:r>
              <a:rPr lang="en-US" altLang="ja-JP" dirty="0" smtClean="0"/>
              <a:t>~ 10</a:t>
            </a:r>
            <a:r>
              <a:rPr lang="en-US" altLang="ja-JP" baseline="30000" dirty="0" smtClean="0"/>
              <a:t>-3</a:t>
            </a:r>
            <a:r>
              <a:rPr lang="en-US" altLang="ja-JP" dirty="0" smtClean="0"/>
              <a:t>-10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Msun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yr</a:t>
            </a:r>
            <a:r>
              <a:rPr lang="en-US" altLang="ja-JP" dirty="0" smtClean="0"/>
              <a:t>/Mpc</a:t>
            </a:r>
            <a:r>
              <a:rPr lang="en-US" altLang="ja-JP" baseline="30000" dirty="0" smtClean="0"/>
              <a:t>3</a:t>
            </a:r>
            <a:endParaRPr lang="en-US" altLang="ja-JP" baseline="30000" dirty="0"/>
          </a:p>
          <a:p>
            <a:r>
              <a:rPr kumimoji="1" lang="en-US" altLang="ja-JP" dirty="0" smtClean="0"/>
              <a:t>Constraints by Planck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(</a:t>
            </a:r>
            <a:r>
              <a:rPr lang="en-US" altLang="ja-JP" dirty="0" err="1" smtClean="0"/>
              <a:t>e.g.Hartwig</a:t>
            </a:r>
            <a:r>
              <a:rPr lang="en-US" altLang="ja-JP" dirty="0" smtClean="0"/>
              <a:t> et al.2016, </a:t>
            </a:r>
            <a:r>
              <a:rPr lang="en-US" altLang="ja-JP" dirty="0" err="1" smtClean="0"/>
              <a:t>Inayoshi</a:t>
            </a:r>
            <a:r>
              <a:rPr lang="en-US" altLang="ja-JP" dirty="0" smtClean="0"/>
              <a:t> et al.2016)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optical depth of Thomson scattering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total Pop III density</a:t>
            </a:r>
            <a:r>
              <a:rPr lang="ja-JP" altLang="en-US" dirty="0" smtClean="0"/>
              <a:t>≲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4-5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Msun</a:t>
            </a:r>
            <a:r>
              <a:rPr lang="en-US" altLang="ja-JP" dirty="0" smtClean="0"/>
              <a:t>/Mpc</a:t>
            </a:r>
            <a:r>
              <a:rPr lang="en-US" altLang="ja-JP" baseline="30000" dirty="0" smtClean="0"/>
              <a:t>3 </a:t>
            </a:r>
          </a:p>
          <a:p>
            <a:pPr marL="0" indent="0">
              <a:buNone/>
            </a:pPr>
            <a:r>
              <a:rPr lang="en-US" altLang="ja-JP" dirty="0" smtClean="0"/>
              <a:t>     by </a:t>
            </a:r>
            <a:r>
              <a:rPr lang="en-US" altLang="ja-JP" dirty="0" err="1" smtClean="0"/>
              <a:t>Visbal</a:t>
            </a:r>
            <a:r>
              <a:rPr lang="en-US" altLang="ja-JP" dirty="0" smtClean="0"/>
              <a:t> et al.2015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04" y="0"/>
            <a:ext cx="4067267" cy="36137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90" y="3609469"/>
            <a:ext cx="4590143" cy="32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/>
              <a:t>future </a:t>
            </a:r>
            <a:r>
              <a:rPr lang="en-US" altLang="ja-JP" dirty="0" smtClean="0"/>
              <a:t>plan of GW observer :</a:t>
            </a:r>
            <a:br>
              <a:rPr lang="en-US" altLang="ja-JP" dirty="0" smtClean="0"/>
            </a:br>
            <a:r>
              <a:rPr lang="en-US" altLang="ja-JP" dirty="0" smtClean="0"/>
              <a:t>pre-DECIGO and DECIGO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58" y="1325562"/>
            <a:ext cx="10515600" cy="528264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DECIGO: Japanese space gravitational wave observatory project</a:t>
            </a:r>
          </a:p>
          <a:p>
            <a:r>
              <a:rPr lang="en-US" altLang="ja-JP" dirty="0" smtClean="0"/>
              <a:t>Pre-DECIGO: test version of DECIGO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Pre-DECIGO :</a:t>
            </a:r>
            <a:r>
              <a:rPr lang="en-US" altLang="ja-JP" dirty="0" smtClean="0"/>
              <a:t> z~10</a:t>
            </a:r>
            <a:r>
              <a:rPr kumimoji="1" lang="en-US" altLang="ja-JP" dirty="0" smtClean="0"/>
              <a:t> (30 </a:t>
            </a:r>
            <a:r>
              <a:rPr kumimoji="1" lang="en-US" altLang="ja-JP" dirty="0" err="1" smtClean="0"/>
              <a:t>Msun</a:t>
            </a:r>
            <a:r>
              <a:rPr kumimoji="1" lang="en-US" altLang="ja-JP" dirty="0" smtClean="0"/>
              <a:t> BH-BH)</a:t>
            </a:r>
          </a:p>
          <a:p>
            <a:pPr marL="0" indent="0">
              <a:buNone/>
            </a:pPr>
            <a:r>
              <a:rPr lang="en-US" altLang="ja-JP" dirty="0" smtClean="0"/>
              <a:t>                           ~10</a:t>
            </a:r>
            <a:r>
              <a:rPr lang="en-US" altLang="ja-JP" baseline="30000" dirty="0"/>
              <a:t>5</a:t>
            </a:r>
            <a:r>
              <a:rPr lang="en-US" altLang="ja-JP" dirty="0" smtClean="0"/>
              <a:t> events/</a:t>
            </a:r>
            <a:r>
              <a:rPr lang="en-US" altLang="ja-JP" dirty="0" err="1" smtClean="0"/>
              <a:t>yr</a:t>
            </a:r>
            <a:endParaRPr kumimoji="1" lang="en-US" altLang="ja-JP" dirty="0" smtClean="0"/>
          </a:p>
          <a:p>
            <a:r>
              <a:rPr lang="en-US" altLang="ja-JP" dirty="0" smtClean="0"/>
              <a:t>DECIGO can see Pop III BH-BHs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when Pop III stars were born!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(Nakamura, Ando, TK et al. in prep)</a:t>
            </a:r>
            <a:endParaRPr lang="en-US" altLang="ja-JP" dirty="0" smtClean="0"/>
          </a:p>
          <a:p>
            <a:r>
              <a:rPr lang="en-US" altLang="ja-JP" dirty="0" smtClean="0"/>
              <a:t>These range are been checking now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81" y="1851691"/>
            <a:ext cx="5525685" cy="47565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47908" y="6488668"/>
            <a:ext cx="282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Kawamura et al. 2011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2936" y="2499360"/>
            <a:ext cx="471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This is preliminary result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343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000" dirty="0" smtClean="0"/>
              <a:t>Appendix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086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5785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Quasi normal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84869" y="2409099"/>
            <a:ext cx="4325983" cy="4351338"/>
          </a:xfrm>
        </p:spPr>
        <p:txBody>
          <a:bodyPr/>
          <a:lstStyle/>
          <a:p>
            <a:r>
              <a:rPr kumimoji="1" lang="en-US" altLang="ja-JP" dirty="0" smtClean="0"/>
              <a:t>fc is frequency of QNM</a:t>
            </a:r>
          </a:p>
          <a:p>
            <a:r>
              <a:rPr lang="en-US" altLang="ja-JP" dirty="0" smtClean="0"/>
              <a:t>Q is the quality factor of QNM which relate to the attenuation of QNM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183588"/>
            <a:ext cx="6322423" cy="58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4" y="0"/>
            <a:ext cx="9688330" cy="68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6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79" y="365125"/>
            <a:ext cx="10435621" cy="64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2208" y="217827"/>
            <a:ext cx="10515600" cy="5492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do Pop III stars have these properties?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638354"/>
            <a:ext cx="11031747" cy="6219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Zero metal </a:t>
            </a:r>
            <a:r>
              <a:rPr lang="en-US" altLang="ja-JP" dirty="0" smtClean="0"/>
              <a:t>stars</a:t>
            </a:r>
          </a:p>
          <a:p>
            <a:pPr marL="0" indent="0">
              <a:buNone/>
            </a:pPr>
            <a:r>
              <a:rPr lang="en-US" altLang="ja-JP" dirty="0" smtClean="0"/>
              <a:t>    -</a:t>
            </a:r>
            <a:r>
              <a:rPr lang="en-US" altLang="ja-JP" dirty="0"/>
              <a:t>No line cooling and dust cooling at the</a:t>
            </a:r>
            <a:r>
              <a:rPr lang="en-US" altLang="ja-JP" dirty="0" smtClean="0"/>
              <a:t> star formation</a:t>
            </a:r>
          </a:p>
          <a:p>
            <a:pPr marL="0" indent="0">
              <a:buNone/>
            </a:pPr>
            <a:r>
              <a:rPr lang="en-US" altLang="ja-JP" dirty="0"/>
              <a:t>    -High temperature and </a:t>
            </a:r>
            <a:r>
              <a:rPr lang="en-US" altLang="ja-JP" dirty="0" smtClean="0"/>
              <a:t>high Jeans mass (M</a:t>
            </a:r>
            <a:r>
              <a:rPr lang="en-US" altLang="ja-JP" baseline="-25000" dirty="0" smtClean="0"/>
              <a:t>J</a:t>
            </a:r>
            <a:r>
              <a:rPr lang="ja-JP" altLang="en-US" dirty="0" smtClean="0"/>
              <a:t>∝</a:t>
            </a:r>
            <a:r>
              <a:rPr lang="en-US" altLang="ja-JP" dirty="0" smtClean="0"/>
              <a:t>T</a:t>
            </a:r>
            <a:r>
              <a:rPr lang="en-US" altLang="ja-JP" baseline="30000" dirty="0" smtClean="0"/>
              <a:t>3/2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ja-JP" altLang="en-US" dirty="0" smtClean="0"/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More massive </a:t>
            </a:r>
            <a:r>
              <a:rPr lang="en-US" altLang="ja-JP" dirty="0" smtClean="0"/>
              <a:t>than Pop I stars (Pop I stars are solar like stars)</a:t>
            </a:r>
          </a:p>
          <a:p>
            <a:pPr marL="0" indent="0">
              <a:buNone/>
            </a:pPr>
            <a:r>
              <a:rPr lang="en-US" altLang="ja-JP" dirty="0" smtClean="0"/>
              <a:t>          The typical mass is </a:t>
            </a:r>
            <a:r>
              <a:rPr lang="en-US" altLang="ja-JP" dirty="0" smtClean="0">
                <a:solidFill>
                  <a:srgbClr val="FF0000"/>
                </a:solidFill>
              </a:rPr>
              <a:t>10-100M</a:t>
            </a:r>
            <a:r>
              <a:rPr lang="en-US" altLang="ja-JP" baseline="-25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</a:t>
            </a:r>
            <a:endParaRPr lang="en-US" altLang="ja-JP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 </a:t>
            </a:r>
            <a:r>
              <a:rPr lang="en-US" altLang="ja-JP" dirty="0" smtClean="0"/>
              <a:t>-Missing metal and dust i.e. missing powerful opacity source</a:t>
            </a:r>
          </a:p>
          <a:p>
            <a:pPr marL="0" indent="0">
              <a:buNone/>
            </a:pPr>
            <a:r>
              <a:rPr lang="en-US" altLang="ja-JP" dirty="0" smtClean="0"/>
              <a:t>    -The stellar photosphere become small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Smaller radius</a:t>
            </a:r>
            <a:r>
              <a:rPr lang="en-US" altLang="ja-JP" dirty="0" smtClean="0"/>
              <a:t> than Pop I stars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</a:t>
            </a:r>
            <a:r>
              <a:rPr lang="en-US" altLang="ja-JP" dirty="0" smtClean="0"/>
              <a:t>-Stellar wind is driven </a:t>
            </a:r>
            <a:r>
              <a:rPr lang="en-US" altLang="ja-JP" dirty="0"/>
              <a:t>by </a:t>
            </a:r>
            <a:r>
              <a:rPr lang="en-US" altLang="ja-JP" dirty="0" smtClean="0"/>
              <a:t>radiation pressure </a:t>
            </a:r>
            <a:r>
              <a:rPr lang="en-US" altLang="ja-JP" dirty="0"/>
              <a:t>on resonance lines of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heavier  ions or dust grains</a:t>
            </a:r>
          </a:p>
          <a:p>
            <a:pPr marL="0" indent="0">
              <a:buNone/>
            </a:pPr>
            <a:r>
              <a:rPr lang="en-US" altLang="ja-JP" dirty="0" smtClean="0"/>
              <a:t>    -However, Pop III stars do not have heavier ion and dust grain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</a:t>
            </a:r>
            <a:r>
              <a:rPr lang="ja-JP" altLang="en-US" dirty="0" smtClean="0"/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No wind mass loss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155940" y="1518249"/>
            <a:ext cx="9612578" cy="18460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155940" y="3424687"/>
            <a:ext cx="9612578" cy="13716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161697" y="4845159"/>
            <a:ext cx="9606821" cy="18460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GW150914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2" y="2006599"/>
            <a:ext cx="11921838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Pop I and Pop II case (Dominik et al. 2015)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1/200 </a:t>
            </a:r>
            <a:r>
              <a:rPr kumimoji="1" lang="en-US" altLang="ja-JP" dirty="0" err="1" smtClean="0"/>
              <a:t>Zsun</a:t>
            </a:r>
            <a:r>
              <a:rPr kumimoji="1" lang="en-US" altLang="ja-JP" dirty="0" smtClean="0"/>
              <a:t> to 1.5 </a:t>
            </a:r>
            <a:r>
              <a:rPr kumimoji="1" lang="en-US" altLang="ja-JP" dirty="0" err="1" smtClean="0"/>
              <a:t>Zsun</a:t>
            </a:r>
            <a:endParaRPr kumimoji="1" lang="en-US" altLang="ja-JP" dirty="0" smtClean="0"/>
          </a:p>
          <a:p>
            <a:r>
              <a:rPr kumimoji="1" lang="en-US" altLang="ja-JP" dirty="0" smtClean="0"/>
              <a:t>BH-BH detection rate (Their standard model) ~300/</a:t>
            </a:r>
            <a:r>
              <a:rPr kumimoji="1" lang="en-US" altLang="ja-JP" dirty="0" err="1" smtClean="0"/>
              <a:t>yr</a:t>
            </a:r>
            <a:endParaRPr lang="en-US" altLang="ja-JP" dirty="0"/>
          </a:p>
          <a:p>
            <a:r>
              <a:rPr kumimoji="1" lang="en-US" altLang="ja-JP" dirty="0" smtClean="0"/>
              <a:t>25% of above rate is &gt;20 </a:t>
            </a:r>
            <a:r>
              <a:rPr kumimoji="1" lang="en-US" altLang="ja-JP" dirty="0" err="1" smtClean="0"/>
              <a:t>Msun</a:t>
            </a:r>
            <a:r>
              <a:rPr kumimoji="1" lang="en-US" altLang="ja-JP" dirty="0" smtClean="0"/>
              <a:t> BHBH</a:t>
            </a:r>
          </a:p>
          <a:p>
            <a:r>
              <a:rPr lang="en-US" altLang="ja-JP" dirty="0" smtClean="0"/>
              <a:t>Thus,  Detection rate of high mass BHBH ~80/</a:t>
            </a:r>
            <a:r>
              <a:rPr lang="en-US" altLang="ja-JP" dirty="0" err="1" smtClean="0"/>
              <a:t>yr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85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" y="1179518"/>
            <a:ext cx="12183610" cy="11021771"/>
          </a:xfrm>
        </p:spPr>
      </p:pic>
    </p:spTree>
    <p:extLst>
      <p:ext uri="{BB962C8B-B14F-4D97-AF65-F5344CB8AC3E}">
        <p14:creationId xmlns:p14="http://schemas.microsoft.com/office/powerpoint/2010/main" val="827018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" y="-5922321"/>
            <a:ext cx="12183610" cy="124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DECIGO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の感度曲線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923" y="2462772"/>
            <a:ext cx="6084688" cy="4351338"/>
          </a:xfrm>
        </p:spPr>
        <p:txBody>
          <a:bodyPr/>
          <a:lstStyle/>
          <a:p>
            <a:r>
              <a:rPr lang="en-US" altLang="ja-JP" dirty="0" smtClean="0"/>
              <a:t>Pop III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SFR</a:t>
            </a:r>
            <a:r>
              <a:rPr lang="ja-JP" altLang="en-US" dirty="0" smtClean="0"/>
              <a:t>のピークは</a:t>
            </a:r>
            <a:r>
              <a:rPr lang="en-US" altLang="ja-JP" dirty="0" smtClean="0"/>
              <a:t>z~9</a:t>
            </a:r>
          </a:p>
          <a:p>
            <a:r>
              <a:rPr lang="en-US" altLang="ja-JP" dirty="0" smtClean="0"/>
              <a:t>Red shift chirp mass=(1+z)Mc</a:t>
            </a:r>
          </a:p>
          <a:p>
            <a:r>
              <a:rPr lang="en-US" altLang="ja-JP" dirty="0" smtClean="0"/>
              <a:t>Pop III BHBH (z~9) </a:t>
            </a:r>
            <a:r>
              <a:rPr lang="ja-JP" altLang="en-US" dirty="0" smtClean="0"/>
              <a:t>⇒</a:t>
            </a:r>
            <a:r>
              <a:rPr lang="en-US" altLang="ja-JP" dirty="0" smtClean="0"/>
              <a:t>300 </a:t>
            </a:r>
            <a:r>
              <a:rPr lang="en-US" altLang="ja-JP" dirty="0" err="1" smtClean="0"/>
              <a:t>Msun</a:t>
            </a:r>
            <a:r>
              <a:rPr lang="en-US" altLang="ja-JP" smtClean="0"/>
              <a:t> (10Hz</a:t>
            </a:r>
            <a:r>
              <a:rPr lang="en-US" altLang="ja-JP" dirty="0" smtClean="0"/>
              <a:t>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8" y="1625268"/>
            <a:ext cx="5525685" cy="47565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28800" y="6381789"/>
            <a:ext cx="40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Kawamura et al. 2011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1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43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How to calculate the event rate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293963"/>
            <a:ext cx="11913252" cy="47474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NS-NS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We can get information from binary pulsar observations 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The empirical rate from pulsar observations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400" dirty="0" err="1" smtClean="0"/>
              <a:t>Kalogera</a:t>
            </a:r>
            <a:r>
              <a:rPr lang="en-US" altLang="ja-JP" sz="2400" dirty="0" smtClean="0"/>
              <a:t> et al. 2004,etc</a:t>
            </a:r>
            <a:r>
              <a:rPr lang="en-US" altLang="ja-JP" sz="2800" dirty="0" smtClean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en-US" altLang="ja-JP" dirty="0" smtClean="0"/>
              <a:t>Binary population synthesis</a:t>
            </a:r>
            <a:r>
              <a:rPr lang="en-US" altLang="ja-JP" sz="2800" dirty="0" smtClean="0"/>
              <a:t>(</a:t>
            </a:r>
            <a:r>
              <a:rPr lang="en-US" altLang="ja-JP" sz="2400" dirty="0" err="1" smtClean="0"/>
              <a:t>Belczynski</a:t>
            </a:r>
            <a:r>
              <a:rPr lang="en-US" altLang="ja-JP" sz="2400" dirty="0" smtClean="0"/>
              <a:t> et al. 2002, 2004, Dominik et al.2012,etc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r>
              <a:rPr kumimoji="1" lang="en-US" altLang="ja-JP" sz="3600" dirty="0" smtClean="0"/>
              <a:t>NS-BH</a:t>
            </a:r>
            <a:r>
              <a:rPr lang="en-US" altLang="ja-JP" sz="3600" dirty="0"/>
              <a:t>,</a:t>
            </a:r>
            <a:r>
              <a:rPr kumimoji="1" lang="en-US" altLang="ja-JP" sz="3600" dirty="0" smtClean="0"/>
              <a:t>BH-BH</a:t>
            </a:r>
          </a:p>
          <a:p>
            <a:pPr marL="0" indent="0">
              <a:buNone/>
            </a:pPr>
            <a:r>
              <a:rPr kumimoji="1" lang="ja-JP" altLang="en-US" sz="2800" dirty="0" smtClean="0"/>
              <a:t>　・</a:t>
            </a:r>
            <a:r>
              <a:rPr lang="en-US" altLang="ja-JP" dirty="0" smtClean="0"/>
              <a:t>Binary population synthesis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b="1" dirty="0" smtClean="0"/>
              <a:t>There is no observation.</a:t>
            </a:r>
          </a:p>
          <a:p>
            <a:pPr marL="0" indent="0">
              <a:buNone/>
            </a:pPr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 Thus, </a:t>
            </a:r>
            <a:r>
              <a:rPr lang="en-US" altLang="ja-JP" b="1" dirty="0" smtClean="0"/>
              <a:t>there </a:t>
            </a:r>
            <a:r>
              <a:rPr lang="en-US" altLang="ja-JP" b="1" dirty="0"/>
              <a:t>is no other way except </a:t>
            </a:r>
            <a:r>
              <a:rPr kumimoji="1" lang="en-US" altLang="ja-JP" sz="2800" b="1" dirty="0" smtClean="0"/>
              <a:t>binary population synthesis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01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36809"/>
            <a:ext cx="10515600" cy="87082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merger</a:t>
            </a:r>
            <a:r>
              <a:rPr kumimoji="1" lang="en-US" altLang="ja-JP" dirty="0" smtClean="0"/>
              <a:t> rate</a:t>
            </a:r>
            <a:r>
              <a:rPr lang="ja-JP" altLang="en-US" dirty="0"/>
              <a:t> </a:t>
            </a:r>
            <a:r>
              <a:rPr lang="en-US" altLang="ja-JP" dirty="0" smtClean="0"/>
              <a:t>calculated by </a:t>
            </a:r>
            <a:r>
              <a:rPr lang="en-US" altLang="ja-JP" smtClean="0"/>
              <a:t>population synthesis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62779" y="5113333"/>
            <a:ext cx="99195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These merger rates are calculated by </a:t>
            </a:r>
            <a:r>
              <a:rPr kumimoji="1" lang="en-US" altLang="ja-JP" sz="2800" b="1" i="1" dirty="0" smtClean="0">
                <a:solidFill>
                  <a:srgbClr val="FF0000"/>
                </a:solidFill>
              </a:rPr>
              <a:t>Population synthesis (PS)</a:t>
            </a:r>
            <a:r>
              <a:rPr kumimoji="1" lang="en-US" altLang="ja-JP" sz="2800" b="1" i="1" dirty="0" smtClean="0"/>
              <a:t>.</a:t>
            </a:r>
          </a:p>
          <a:p>
            <a:r>
              <a:rPr lang="en-US" altLang="ja-JP" sz="2800" dirty="0" smtClean="0"/>
              <a:t>There are wide differences between models. </a:t>
            </a:r>
            <a:endParaRPr kumimoji="1" lang="en-US" altLang="ja-JP" sz="2800" dirty="0" smtClean="0"/>
          </a:p>
          <a:p>
            <a:r>
              <a:rPr lang="en-US" altLang="ja-JP" sz="2800" b="1" i="1" dirty="0" smtClean="0"/>
              <a:t>I will talk about what is PS and w</a:t>
            </a:r>
            <a:r>
              <a:rPr kumimoji="1" lang="en-US" altLang="ja-JP" sz="2800" b="1" i="1" dirty="0" smtClean="0"/>
              <a:t>hat determine the merger rates.</a:t>
            </a:r>
            <a:endParaRPr kumimoji="1" lang="ja-JP" altLang="en-US" sz="2800" b="1" i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1271" y="689530"/>
            <a:ext cx="9050621" cy="2777438"/>
            <a:chOff x="1053326" y="1223856"/>
            <a:chExt cx="9050621" cy="277743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3326" y="1223856"/>
              <a:ext cx="9050621" cy="277743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875689" y="1295459"/>
              <a:ext cx="60328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Pop</a:t>
              </a:r>
              <a:r>
                <a:rPr lang="ja-JP" altLang="en-US" sz="2400" dirty="0"/>
                <a:t> </a:t>
              </a:r>
              <a:r>
                <a:rPr lang="en-US" altLang="ja-JP" sz="2400" dirty="0" smtClean="0"/>
                <a:t>I</a:t>
              </a:r>
              <a:r>
                <a:rPr lang="ja-JP" altLang="en-US" sz="2400" dirty="0"/>
                <a:t> </a:t>
              </a:r>
              <a:r>
                <a:rPr lang="en-US" altLang="ja-JP" sz="2400" dirty="0" smtClean="0"/>
                <a:t>galactic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m</a:t>
              </a:r>
              <a:r>
                <a:rPr kumimoji="1" lang="en-US" altLang="ja-JP" sz="2400" dirty="0" smtClean="0"/>
                <a:t>erger</a:t>
              </a:r>
              <a:r>
                <a:rPr kumimoji="1" lang="ja-JP" altLang="en-US" sz="2400" dirty="0" smtClean="0"/>
                <a:t> </a:t>
              </a:r>
              <a:r>
                <a:rPr kumimoji="1" lang="en-US" altLang="ja-JP" sz="2400" dirty="0" smtClean="0"/>
                <a:t>rate</a:t>
              </a:r>
              <a:r>
                <a:rPr lang="ja-JP" altLang="en-US" sz="2400" dirty="0"/>
                <a:t> </a:t>
              </a:r>
              <a:r>
                <a:rPr lang="en-US" altLang="ja-JP" sz="2400" dirty="0" smtClean="0"/>
                <a:t>[Myr</a:t>
              </a:r>
              <a:r>
                <a:rPr lang="en-US" altLang="ja-JP" sz="2400" baseline="30000" dirty="0" smtClean="0"/>
                <a:t>-1</a:t>
              </a:r>
              <a:r>
                <a:rPr lang="en-US" altLang="ja-JP" sz="2400" dirty="0" smtClean="0"/>
                <a:t>]</a:t>
              </a:r>
              <a:endParaRPr kumimoji="1" lang="ja-JP" altLang="en-US" sz="2400" dirty="0"/>
            </a:p>
          </p:txBody>
        </p:sp>
      </p:grpSp>
      <p:cxnSp>
        <p:nvCxnSpPr>
          <p:cNvPr id="10" name="直線コネクタ 9"/>
          <p:cNvCxnSpPr/>
          <p:nvPr/>
        </p:nvCxnSpPr>
        <p:spPr>
          <a:xfrm flipH="1">
            <a:off x="5860592" y="3476789"/>
            <a:ext cx="19399" cy="784166"/>
          </a:xfrm>
          <a:prstGeom prst="line">
            <a:avLst/>
          </a:prstGeom>
          <a:ln w="1079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13" y="4057364"/>
            <a:ext cx="8943679" cy="89930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259175" y="4378729"/>
            <a:ext cx="8741753" cy="4117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7728" y="815989"/>
            <a:ext cx="2569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Dominik et al.(2012)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510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17"/>
            <a:ext cx="10515600" cy="1313517"/>
          </a:xfrm>
        </p:spPr>
        <p:txBody>
          <a:bodyPr/>
          <a:lstStyle/>
          <a:p>
            <a:r>
              <a:rPr kumimoji="1" lang="en-US" altLang="ja-JP" dirty="0" smtClean="0"/>
              <a:t>Binary Interactions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754" y="1415276"/>
            <a:ext cx="11605843" cy="622997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dirty="0" smtClean="0"/>
              <a:t>Supernova </a:t>
            </a:r>
            <a:r>
              <a:rPr lang="en-US" altLang="ja-JP" sz="3600" dirty="0"/>
              <a:t>effect 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lang="en-US" altLang="ja-JP" sz="3600" dirty="0" smtClean="0"/>
              <a:t>Common envelope </a:t>
            </a:r>
          </a:p>
          <a:p>
            <a:r>
              <a:rPr lang="en-US" altLang="ja-JP" sz="3500" dirty="0"/>
              <a:t>Stable mass </a:t>
            </a:r>
            <a:r>
              <a:rPr lang="en-US" altLang="ja-JP" sz="3500" dirty="0" smtClean="0"/>
              <a:t>transfer</a:t>
            </a:r>
          </a:p>
          <a:p>
            <a:r>
              <a:rPr lang="en-US" altLang="ja-JP" sz="3500" dirty="0" smtClean="0"/>
              <a:t>Orbital evolution </a:t>
            </a:r>
          </a:p>
          <a:p>
            <a:pPr marL="0" indent="0">
              <a:buNone/>
            </a:pPr>
            <a:r>
              <a:rPr lang="en-US" altLang="ja-JP" sz="3500" dirty="0"/>
              <a:t> </a:t>
            </a:r>
            <a:r>
              <a:rPr lang="en-US" altLang="ja-JP" sz="3500" dirty="0" smtClean="0"/>
              <a:t>   (Tidal friction, Gravitational radiation)</a:t>
            </a:r>
          </a:p>
          <a:p>
            <a:endParaRPr lang="en-US" altLang="ja-JP" sz="600" dirty="0"/>
          </a:p>
          <a:p>
            <a:pPr marL="0" indent="0">
              <a:buNone/>
            </a:pPr>
            <a:endParaRPr lang="en-US" altLang="ja-JP" sz="3600" dirty="0"/>
          </a:p>
          <a:p>
            <a:endParaRPr kumimoji="1" lang="en-US" altLang="ja-JP" sz="36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257754" y="1415276"/>
            <a:ext cx="3927195" cy="119729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/>
          <p:cNvSpPr/>
          <p:nvPr/>
        </p:nvSpPr>
        <p:spPr>
          <a:xfrm>
            <a:off x="5355771" y="1798655"/>
            <a:ext cx="592853" cy="422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96000" y="1658464"/>
            <a:ext cx="5999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 this talk, I will explain these two binary interactions.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0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465" y="40418"/>
            <a:ext cx="11327841" cy="1106252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Supernova(SN) effect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51823" y="4523901"/>
            <a:ext cx="610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 Binary NS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cannot survive</a:t>
            </a:r>
            <a:r>
              <a:rPr kumimoji="1" lang="en-US" altLang="ja-JP" sz="2800" dirty="0" smtClean="0"/>
              <a:t>!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4731" y="1137669"/>
            <a:ext cx="853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For example, we consider NS and NS progenitor binary.</a:t>
            </a:r>
          </a:p>
          <a:p>
            <a:endParaRPr kumimoji="1" lang="ja-JP" altLang="en-US" sz="2800" dirty="0"/>
          </a:p>
        </p:txBody>
      </p:sp>
      <p:sp>
        <p:nvSpPr>
          <p:cNvPr id="7" name="右矢印 6"/>
          <p:cNvSpPr/>
          <p:nvPr/>
        </p:nvSpPr>
        <p:spPr>
          <a:xfrm>
            <a:off x="3850856" y="4562814"/>
            <a:ext cx="200967" cy="44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506925" y="2527077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233654" y="231943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7" name="爆発 2 16"/>
          <p:cNvSpPr/>
          <p:nvPr/>
        </p:nvSpPr>
        <p:spPr>
          <a:xfrm>
            <a:off x="2161646" y="3327542"/>
            <a:ext cx="648072" cy="43204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729598" y="3903606"/>
            <a:ext cx="576064" cy="2160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657590" y="354356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449678" y="433565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873614" y="433565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>
            <a:stCxn id="22" idx="7"/>
          </p:cNvCxnSpPr>
          <p:nvPr/>
        </p:nvCxnSpPr>
        <p:spPr>
          <a:xfrm flipV="1">
            <a:off x="2572603" y="4191638"/>
            <a:ext cx="309123" cy="1651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26"/>
          <p:cNvSpPr txBox="1"/>
          <p:nvPr/>
        </p:nvSpPr>
        <p:spPr>
          <a:xfrm>
            <a:off x="802034" y="1873096"/>
            <a:ext cx="140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/>
              <a:t>NS</a:t>
            </a:r>
          </a:p>
          <a:p>
            <a:pPr algn="ctr"/>
            <a:r>
              <a:rPr kumimoji="1" lang="en-US" altLang="ja-JP" dirty="0" smtClean="0"/>
              <a:t>(1.4-2M</a:t>
            </a:r>
            <a:r>
              <a:rPr kumimoji="1" lang="en-US" altLang="ja-JP" baseline="-25000" dirty="0" smtClean="0">
                <a:sym typeface="Wingdings 2"/>
              </a:rPr>
              <a:t>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>
            <a:stCxn id="23" idx="3"/>
          </p:cNvCxnSpPr>
          <p:nvPr/>
        </p:nvCxnSpPr>
        <p:spPr>
          <a:xfrm flipH="1">
            <a:off x="1729598" y="4458579"/>
            <a:ext cx="165107" cy="30912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9"/>
          <p:cNvSpPr txBox="1"/>
          <p:nvPr/>
        </p:nvSpPr>
        <p:spPr>
          <a:xfrm>
            <a:off x="2161646" y="31115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SN</a:t>
            </a:r>
            <a:endParaRPr kumimoji="1" lang="ja-JP" altLang="en-US" dirty="0"/>
          </a:p>
        </p:txBody>
      </p:sp>
      <p:sp>
        <p:nvSpPr>
          <p:cNvPr id="37" name="テキスト ボックス 32"/>
          <p:cNvSpPr txBox="1"/>
          <p:nvPr/>
        </p:nvSpPr>
        <p:spPr>
          <a:xfrm>
            <a:off x="2080841" y="1758963"/>
            <a:ext cx="211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NS progenitor</a:t>
            </a:r>
          </a:p>
          <a:p>
            <a:r>
              <a:rPr lang="en-US" altLang="ja-JP" dirty="0" smtClean="0"/>
              <a:t>(8-25M</a:t>
            </a:r>
            <a:r>
              <a:rPr lang="en-US" altLang="ja-JP" baseline="-25000" dirty="0" smtClean="0">
                <a:sym typeface="Wingdings 2"/>
              </a:rPr>
              <a:t></a:t>
            </a:r>
            <a:r>
              <a:rPr lang="en-US" altLang="ja-JP" dirty="0" smtClean="0">
                <a:sym typeface="Wingdings 2"/>
              </a:rPr>
              <a:t>)</a:t>
            </a:r>
            <a:endParaRPr kumimoji="1" lang="ja-JP" altLang="en-US" baseline="-25000" dirty="0"/>
          </a:p>
        </p:txBody>
      </p:sp>
      <p:sp>
        <p:nvSpPr>
          <p:cNvPr id="39" name="テキスト ボックス 35"/>
          <p:cNvSpPr txBox="1"/>
          <p:nvPr/>
        </p:nvSpPr>
        <p:spPr>
          <a:xfrm>
            <a:off x="1729598" y="469569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disrupt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1721223" y="2970795"/>
            <a:ext cx="576064" cy="21602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364692" y="2668005"/>
            <a:ext cx="8827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When NS progenitor becomes supernova, NS progenitor suddenly </a:t>
            </a:r>
            <a:r>
              <a:rPr lang="en-US" altLang="ja-JP" sz="2800" dirty="0" smtClean="0"/>
              <a:t>loses </a:t>
            </a:r>
            <a:r>
              <a:rPr lang="en-US" altLang="ja-JP" sz="2800" dirty="0"/>
              <a:t>mass and </a:t>
            </a:r>
            <a:r>
              <a:rPr lang="en-US" altLang="ja-JP" sz="2800" dirty="0" smtClean="0"/>
              <a:t>becomes </a:t>
            </a:r>
            <a:r>
              <a:rPr lang="en-US" altLang="ja-JP" sz="2800" dirty="0"/>
              <a:t>NS.</a:t>
            </a:r>
          </a:p>
          <a:p>
            <a:r>
              <a:rPr lang="en-US" altLang="ja-JP" sz="2800" dirty="0" smtClean="0"/>
              <a:t>Then, due </a:t>
            </a:r>
            <a:r>
              <a:rPr lang="en-US" altLang="ja-JP" sz="2800" dirty="0"/>
              <a:t>to instant mass </a:t>
            </a:r>
            <a:r>
              <a:rPr lang="en-US" altLang="ja-JP" sz="2800" dirty="0" smtClean="0"/>
              <a:t>loss the binding </a:t>
            </a:r>
            <a:r>
              <a:rPr lang="en-US" altLang="ja-JP" sz="2800" dirty="0"/>
              <a:t>energy of binary </a:t>
            </a:r>
            <a:r>
              <a:rPr lang="en-US" altLang="ja-JP" sz="2800" dirty="0" smtClean="0"/>
              <a:t>decreases and binary NS disrupts.</a:t>
            </a:r>
            <a:endParaRPr lang="en-US" altLang="ja-JP" sz="28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115367" y="5154808"/>
            <a:ext cx="9616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But in fact binary pulsars have been observed.</a:t>
            </a:r>
          </a:p>
          <a:p>
            <a:r>
              <a:rPr lang="en-US" altLang="ja-JP" sz="2800" dirty="0" smtClean="0"/>
              <a:t>Why can binary NS survive?</a:t>
            </a:r>
            <a:r>
              <a:rPr kumimoji="1" lang="en-US" altLang="ja-JP" sz="2800" dirty="0" smtClean="0"/>
              <a:t> </a:t>
            </a:r>
          </a:p>
          <a:p>
            <a:r>
              <a:rPr lang="en-US" altLang="ja-JP" sz="2800" dirty="0" smtClean="0"/>
              <a:t>This reason is </a:t>
            </a:r>
            <a:r>
              <a:rPr lang="en-US" altLang="ja-JP" sz="2800" dirty="0" smtClean="0">
                <a:solidFill>
                  <a:srgbClr val="FF0000"/>
                </a:solidFill>
              </a:rPr>
              <a:t>common envelope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56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3868"/>
          </a:xfrm>
        </p:spPr>
        <p:txBody>
          <a:bodyPr/>
          <a:lstStyle/>
          <a:p>
            <a:r>
              <a:rPr kumimoji="1" lang="en-US" altLang="ja-JP" dirty="0" smtClean="0"/>
              <a:t>Common envelope (CE)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33062"/>
            <a:ext cx="12192000" cy="56202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Primary s</a:t>
            </a:r>
            <a:r>
              <a:rPr kumimoji="1" lang="en-US" altLang="ja-JP" dirty="0" smtClean="0"/>
              <a:t>tar becomes giant and primary radius becomes large.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Secondary star plunges in primary envelope.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The friction occurs between secondary and primary envelope and transfers angular momentum and energy from orbit to envelope. Due to orbital energy transfer</a:t>
            </a:r>
            <a:r>
              <a:rPr lang="en-US" altLang="ja-JP" dirty="0" smtClean="0">
                <a:solidFill>
                  <a:srgbClr val="FF0000"/>
                </a:solidFill>
              </a:rPr>
              <a:t> separation decreases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envelope expands and will be expelled</a:t>
            </a:r>
            <a:r>
              <a:rPr lang="en-US" altLang="ja-JP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Binary becomes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close binary or merges </a:t>
            </a:r>
            <a:r>
              <a:rPr kumimoji="1" lang="en-US" altLang="ja-JP" dirty="0" smtClean="0"/>
              <a:t>during CE.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838470" y="4695764"/>
            <a:ext cx="1899139" cy="1148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666490" y="5152568"/>
            <a:ext cx="221769" cy="21533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517160" y="5163558"/>
            <a:ext cx="221769" cy="215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9032268" y="5026127"/>
            <a:ext cx="443538" cy="4594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522532" y="5124178"/>
            <a:ext cx="221769" cy="21533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0855186" y="5124178"/>
            <a:ext cx="221769" cy="215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/>
          <p:cNvSpPr/>
          <p:nvPr/>
        </p:nvSpPr>
        <p:spPr>
          <a:xfrm rot="16200000">
            <a:off x="10610502" y="4974810"/>
            <a:ext cx="344566" cy="298736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 rot="5400000">
            <a:off x="10677325" y="5193140"/>
            <a:ext cx="293825" cy="270756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rot="6739942">
            <a:off x="4973221" y="4907298"/>
            <a:ext cx="741130" cy="649845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11830933" y="5009323"/>
            <a:ext cx="221769" cy="45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0000">
            <a:off x="10684889" y="3927658"/>
            <a:ext cx="229711" cy="44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5400000">
            <a:off x="10684889" y="6099677"/>
            <a:ext cx="229711" cy="44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0800000">
            <a:off x="9541583" y="5009323"/>
            <a:ext cx="221769" cy="45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07355" y="4695764"/>
            <a:ext cx="1330615" cy="1148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1251722" y="5164294"/>
            <a:ext cx="221769" cy="21533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122494" y="5155186"/>
            <a:ext cx="221769" cy="215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/>
          <p:cNvSpPr/>
          <p:nvPr/>
        </p:nvSpPr>
        <p:spPr>
          <a:xfrm rot="6739942">
            <a:off x="1578555" y="4898926"/>
            <a:ext cx="741130" cy="649845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2832125" y="5040333"/>
            <a:ext cx="443538" cy="4594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618303" y="5256000"/>
            <a:ext cx="396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747552" y="5256000"/>
            <a:ext cx="396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558015" y="5256000"/>
            <a:ext cx="47995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1357200" y="4711703"/>
            <a:ext cx="0" cy="368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1336431" y="5499754"/>
            <a:ext cx="0" cy="3328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矢印 49"/>
          <p:cNvSpPr/>
          <p:nvPr/>
        </p:nvSpPr>
        <p:spPr>
          <a:xfrm>
            <a:off x="5888503" y="5052058"/>
            <a:ext cx="443538" cy="4594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878337" y="4697440"/>
            <a:ext cx="1504277" cy="1148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7491750" y="5154244"/>
            <a:ext cx="221769" cy="21533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8244769" y="5172664"/>
            <a:ext cx="221769" cy="215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弧 53"/>
          <p:cNvSpPr/>
          <p:nvPr/>
        </p:nvSpPr>
        <p:spPr>
          <a:xfrm rot="6739942">
            <a:off x="7697995" y="4908974"/>
            <a:ext cx="741130" cy="649845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16200000">
            <a:off x="7529482" y="4290262"/>
            <a:ext cx="229711" cy="44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10800000">
            <a:off x="6546947" y="5040331"/>
            <a:ext cx="221769" cy="45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>
            <a:off x="8595144" y="5040331"/>
            <a:ext cx="221769" cy="45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矢印 58"/>
          <p:cNvSpPr/>
          <p:nvPr/>
        </p:nvSpPr>
        <p:spPr>
          <a:xfrm rot="5400000">
            <a:off x="7489290" y="5819190"/>
            <a:ext cx="229711" cy="44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174122" y="4223279"/>
            <a:ext cx="7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582188" y="4224955"/>
            <a:ext cx="7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084243" y="4224955"/>
            <a:ext cx="7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028425" y="4050532"/>
            <a:ext cx="72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6685" y="757884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CE is  unstable mass transfer phase</a:t>
            </a:r>
            <a:r>
              <a:rPr kumimoji="1" lang="en-US" altLang="ja-JP" sz="2400" dirty="0" smtClean="0"/>
              <a:t>. 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58438" y="5889180"/>
            <a:ext cx="252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Primary</a:t>
            </a:r>
          </a:p>
          <a:p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946478" y="4682095"/>
            <a:ext cx="252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Secondary</a:t>
            </a: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9" name="ドーナツ 68"/>
          <p:cNvSpPr/>
          <p:nvPr/>
        </p:nvSpPr>
        <p:spPr>
          <a:xfrm>
            <a:off x="9843788" y="4364826"/>
            <a:ext cx="1877994" cy="1748413"/>
          </a:xfrm>
          <a:prstGeom prst="donut">
            <a:avLst>
              <a:gd name="adj" fmla="val 12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134016"/>
            <a:ext cx="10737501" cy="900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Can NS binary survive via CE?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41448" y="3402642"/>
            <a:ext cx="7350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 </a:t>
            </a:r>
            <a:r>
              <a:rPr lang="en-US" altLang="ja-JP" sz="2400" dirty="0" smtClean="0"/>
              <a:t>CE occurs, envelope was already expelled before SN.</a:t>
            </a:r>
          </a:p>
          <a:p>
            <a:r>
              <a:rPr lang="en-US" altLang="ja-JP" sz="2400" dirty="0" smtClean="0"/>
              <a:t>Thus, mass ejection at SN becomes smaller than SN mass ejection via no CE. </a:t>
            </a:r>
          </a:p>
          <a:p>
            <a:r>
              <a:rPr lang="en-US" altLang="ja-JP" sz="2400" dirty="0" smtClean="0"/>
              <a:t>Due to small mass ejection at SN the loss of binding energy becomes small. </a:t>
            </a:r>
          </a:p>
          <a:p>
            <a:r>
              <a:rPr lang="en-US" altLang="ja-JP" sz="2400" dirty="0"/>
              <a:t>B</a:t>
            </a:r>
            <a:r>
              <a:rPr lang="en-US" altLang="ja-JP" sz="2400" dirty="0" smtClean="0"/>
              <a:t>inary can </a:t>
            </a:r>
            <a:r>
              <a:rPr lang="en-US" altLang="ja-JP" sz="2400" dirty="0" smtClean="0">
                <a:solidFill>
                  <a:srgbClr val="FF0000"/>
                </a:solidFill>
              </a:rPr>
              <a:t>survive</a:t>
            </a:r>
            <a:r>
              <a:rPr lang="en-US" altLang="ja-JP" sz="2400" dirty="0" smtClean="0"/>
              <a:t> !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Therefore,</a:t>
            </a:r>
            <a:r>
              <a:rPr lang="en-US" altLang="ja-JP" sz="2400" dirty="0">
                <a:solidFill>
                  <a:srgbClr val="FF0000"/>
                </a:solidFill>
              </a:rPr>
              <a:t> Common </a:t>
            </a:r>
            <a:r>
              <a:rPr lang="en-US" altLang="ja-JP" sz="2400" dirty="0" smtClean="0">
                <a:solidFill>
                  <a:srgbClr val="FF0000"/>
                </a:solidFill>
              </a:rPr>
              <a:t>Envelope </a:t>
            </a:r>
            <a:r>
              <a:rPr lang="en-US" altLang="ja-JP" sz="2400" dirty="0" smtClean="0"/>
              <a:t>is important.</a:t>
            </a:r>
          </a:p>
        </p:txBody>
      </p:sp>
      <p:sp>
        <p:nvSpPr>
          <p:cNvPr id="9" name="円/楕円 8"/>
          <p:cNvSpPr/>
          <p:nvPr/>
        </p:nvSpPr>
        <p:spPr>
          <a:xfrm>
            <a:off x="2064826" y="244331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68882" y="229929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517319">
            <a:off x="1436870" y="2830098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36459" y="3235401"/>
            <a:ext cx="129614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20496875">
            <a:off x="2773135" y="2759782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528547" y="351438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024491" y="3523433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6" name="爆発 2 15"/>
          <p:cNvSpPr/>
          <p:nvPr/>
        </p:nvSpPr>
        <p:spPr>
          <a:xfrm>
            <a:off x="3365104" y="4986935"/>
            <a:ext cx="216024" cy="43204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爆発 2 16"/>
          <p:cNvSpPr/>
          <p:nvPr/>
        </p:nvSpPr>
        <p:spPr>
          <a:xfrm>
            <a:off x="1634332" y="3434697"/>
            <a:ext cx="648072" cy="43204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108942" y="5130951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3096499" y="4027489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202284" y="4010761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130276" y="3650721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922364" y="4442809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346300" y="4442809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952483" y="5971705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600555" y="5971705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3096499" y="4819577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379437" y="452074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160625" y="452215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9" name="テキスト ボックス 23"/>
          <p:cNvSpPr txBox="1"/>
          <p:nvPr/>
        </p:nvSpPr>
        <p:spPr>
          <a:xfrm>
            <a:off x="3626525" y="26047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>
                <a:solidFill>
                  <a:srgbClr val="FF0000"/>
                </a:solidFill>
              </a:rPr>
              <a:t>CE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0" name="直線矢印コネクタ 29"/>
          <p:cNvCxnSpPr>
            <a:stCxn id="22" idx="7"/>
          </p:cNvCxnSpPr>
          <p:nvPr/>
        </p:nvCxnSpPr>
        <p:spPr>
          <a:xfrm flipV="1">
            <a:off x="2045289" y="4298793"/>
            <a:ext cx="309123" cy="1651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矢印 30"/>
          <p:cNvSpPr/>
          <p:nvPr/>
        </p:nvSpPr>
        <p:spPr>
          <a:xfrm>
            <a:off x="3096499" y="5467649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2" name="テキスト ボックス 26"/>
          <p:cNvSpPr txBox="1"/>
          <p:nvPr/>
        </p:nvSpPr>
        <p:spPr>
          <a:xfrm>
            <a:off x="1128722" y="201126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NS(1.4-2M</a:t>
            </a:r>
            <a:r>
              <a:rPr kumimoji="1" lang="en-US" altLang="ja-JP" baseline="-25000" dirty="0" smtClean="0">
                <a:sym typeface="Wingdings 2"/>
              </a:rPr>
              <a:t>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>
            <a:stCxn id="23" idx="3"/>
          </p:cNvCxnSpPr>
          <p:nvPr/>
        </p:nvCxnSpPr>
        <p:spPr>
          <a:xfrm flipH="1">
            <a:off x="1202284" y="4565734"/>
            <a:ext cx="165107" cy="30912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9"/>
          <p:cNvSpPr txBox="1"/>
          <p:nvPr/>
        </p:nvSpPr>
        <p:spPr>
          <a:xfrm>
            <a:off x="1634332" y="321867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SN</a:t>
            </a:r>
            <a:endParaRPr kumimoji="1" lang="ja-JP" altLang="en-US" dirty="0"/>
          </a:p>
        </p:txBody>
      </p:sp>
      <p:sp>
        <p:nvSpPr>
          <p:cNvPr id="35" name="テキスト ボックス 30"/>
          <p:cNvSpPr txBox="1"/>
          <p:nvPr/>
        </p:nvSpPr>
        <p:spPr>
          <a:xfrm>
            <a:off x="3509041" y="501353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SN</a:t>
            </a:r>
            <a:endParaRPr kumimoji="1" lang="ja-JP" altLang="en-US" dirty="0"/>
          </a:p>
        </p:txBody>
      </p:sp>
      <p:sp>
        <p:nvSpPr>
          <p:cNvPr id="36" name="テキスト ボックス 31"/>
          <p:cNvSpPr txBox="1"/>
          <p:nvPr/>
        </p:nvSpPr>
        <p:spPr>
          <a:xfrm>
            <a:off x="683105" y="26484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o CE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2"/>
          <p:cNvSpPr txBox="1"/>
          <p:nvPr/>
        </p:nvSpPr>
        <p:spPr>
          <a:xfrm>
            <a:off x="2568882" y="201126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8-20M</a:t>
            </a:r>
            <a:r>
              <a:rPr lang="en-US" altLang="ja-JP" baseline="-25000" dirty="0" smtClean="0">
                <a:sym typeface="Wingdings 2"/>
              </a:rPr>
              <a:t></a:t>
            </a:r>
            <a:endParaRPr kumimoji="1" lang="ja-JP" altLang="en-US" baseline="-25000" dirty="0"/>
          </a:p>
        </p:txBody>
      </p:sp>
      <p:sp>
        <p:nvSpPr>
          <p:cNvPr id="38" name="テキスト ボックス 33"/>
          <p:cNvSpPr txBox="1"/>
          <p:nvPr/>
        </p:nvSpPr>
        <p:spPr>
          <a:xfrm>
            <a:off x="3528547" y="417150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2-6M</a:t>
            </a:r>
            <a:endParaRPr kumimoji="1" lang="ja-JP" altLang="en-US" dirty="0"/>
          </a:p>
        </p:txBody>
      </p:sp>
      <p:sp>
        <p:nvSpPr>
          <p:cNvPr id="39" name="テキスト ボックス 35"/>
          <p:cNvSpPr txBox="1"/>
          <p:nvPr/>
        </p:nvSpPr>
        <p:spPr>
          <a:xfrm>
            <a:off x="1202284" y="48028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disrupt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0" name="円弧 39"/>
          <p:cNvSpPr/>
          <p:nvPr/>
        </p:nvSpPr>
        <p:spPr>
          <a:xfrm rot="5400000">
            <a:off x="3204511" y="5863693"/>
            <a:ext cx="432048" cy="504056"/>
          </a:xfrm>
          <a:prstGeom prst="arc">
            <a:avLst/>
          </a:prstGeom>
          <a:noFill/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000"/>
          </a:p>
        </p:txBody>
      </p:sp>
      <p:sp>
        <p:nvSpPr>
          <p:cNvPr id="41" name="円弧 40"/>
          <p:cNvSpPr/>
          <p:nvPr/>
        </p:nvSpPr>
        <p:spPr>
          <a:xfrm rot="16200000">
            <a:off x="3060495" y="5719677"/>
            <a:ext cx="432048" cy="504056"/>
          </a:xfrm>
          <a:prstGeom prst="arc">
            <a:avLst/>
          </a:prstGeom>
          <a:noFill/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000"/>
          </a:p>
        </p:txBody>
      </p:sp>
      <p:sp>
        <p:nvSpPr>
          <p:cNvPr id="3" name="正方形/長方形 2"/>
          <p:cNvSpPr/>
          <p:nvPr/>
        </p:nvSpPr>
        <p:spPr>
          <a:xfrm>
            <a:off x="2515185" y="3176735"/>
            <a:ext cx="2038231" cy="35054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14731" y="1137669"/>
            <a:ext cx="853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W</a:t>
            </a:r>
            <a:r>
              <a:rPr kumimoji="1" lang="en-US" altLang="ja-JP" sz="2800" dirty="0" smtClean="0"/>
              <a:t>e consider NS and NS progenitor binary again.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29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GW150914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921488" y="1364512"/>
            <a:ext cx="10108017" cy="5493488"/>
            <a:chOff x="2304195" y="102460"/>
            <a:chExt cx="8067247" cy="402409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4195" y="102460"/>
              <a:ext cx="8067247" cy="4024094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6196177" y="3304544"/>
              <a:ext cx="82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6238695" y="3532205"/>
              <a:ext cx="133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5677358" y="3089318"/>
              <a:ext cx="162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593288" y="3305783"/>
              <a:ext cx="82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116300" y="3734266"/>
              <a:ext cx="16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5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698"/>
            <a:ext cx="10515600" cy="58411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 treatment of 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1908" y="539751"/>
            <a:ext cx="10304847" cy="889235"/>
          </a:xfrm>
        </p:spPr>
        <p:txBody>
          <a:bodyPr/>
          <a:lstStyle/>
          <a:p>
            <a:r>
              <a:rPr lang="en-US" altLang="ja-JP" sz="2400" dirty="0" smtClean="0"/>
              <a:t>We assume the fraction of the orbital energy is used to expel envelope. </a:t>
            </a:r>
          </a:p>
          <a:p>
            <a:r>
              <a:rPr lang="en-US" altLang="ja-JP" sz="2400" dirty="0" smtClean="0"/>
              <a:t>We use simple energy formalism in order to calculate separation after CE </a:t>
            </a:r>
            <a:r>
              <a:rPr lang="en-US" altLang="ja-JP" sz="2400" dirty="0" err="1" smtClean="0">
                <a:latin typeface="Lucida Calligraphy" panose="03010101010101010101" pitchFamily="66" charset="0"/>
              </a:rPr>
              <a:t>a</a:t>
            </a:r>
            <a:r>
              <a:rPr lang="en-US" altLang="ja-JP" sz="2400" baseline="-25000" dirty="0" err="1" smtClean="0"/>
              <a:t>f</a:t>
            </a:r>
            <a:r>
              <a:rPr lang="en-US" altLang="ja-JP" sz="2400" dirty="0" smtClean="0">
                <a:latin typeface="Lucida Calligraphy" panose="03010101010101010101" pitchFamily="66" charset="0"/>
              </a:rPr>
              <a:t> </a:t>
            </a:r>
            <a:r>
              <a:rPr lang="en-US" altLang="ja-JP" sz="2400" dirty="0" smtClean="0"/>
              <a:t> 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43465" y="3618924"/>
            <a:ext cx="8625397" cy="1385224"/>
            <a:chOff x="1837426" y="2791931"/>
            <a:chExt cx="8625397" cy="138522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426" y="2791931"/>
              <a:ext cx="6431452" cy="908801"/>
            </a:xfrm>
            <a:prstGeom prst="rect">
              <a:avLst/>
            </a:prstGeom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2596551" y="3769743"/>
              <a:ext cx="3252158" cy="8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6400800" y="3769743"/>
              <a:ext cx="1894874" cy="862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497456" y="3777045"/>
              <a:ext cx="3581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1"/>
                  </a:solidFill>
                </a:rPr>
                <a:t>The loss of orbital energy </a:t>
              </a:r>
              <a:endParaRPr kumimoji="1" lang="ja-JP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756994" y="3763306"/>
              <a:ext cx="4705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the energy required to expel envelope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43465" y="4808361"/>
            <a:ext cx="10681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α: the efficiency of energy transfer from orbit to envelope</a:t>
            </a:r>
          </a:p>
          <a:p>
            <a:r>
              <a:rPr kumimoji="1" lang="en-US" altLang="ja-JP" sz="2400" dirty="0" smtClean="0"/>
              <a:t>λ:  the binding </a:t>
            </a:r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nergy parameter  </a:t>
            </a:r>
          </a:p>
          <a:p>
            <a:r>
              <a:rPr lang="en-US" altLang="ja-JP" sz="2400" dirty="0" smtClean="0"/>
              <a:t>These</a:t>
            </a:r>
            <a:r>
              <a:rPr kumimoji="1" lang="en-US" altLang="ja-JP" sz="2400" dirty="0" smtClean="0"/>
              <a:t> common envelope parameters </a:t>
            </a:r>
            <a:r>
              <a:rPr lang="en-US" altLang="ja-JP" sz="2400" dirty="0" smtClean="0"/>
              <a:t>are </a:t>
            </a:r>
            <a:r>
              <a:rPr lang="en-US" altLang="ja-JP" sz="2400" dirty="0" smtClean="0">
                <a:solidFill>
                  <a:srgbClr val="FF0000"/>
                </a:solidFill>
              </a:rPr>
              <a:t>uncertain</a:t>
            </a:r>
            <a:r>
              <a:rPr lang="en-US" altLang="ja-JP" sz="2400" dirty="0" smtClean="0"/>
              <a:t>.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How much the orbital energy can be used to expel envelope?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How much the internal energy of envelope is used to expel envelope? </a:t>
            </a:r>
          </a:p>
          <a:p>
            <a:endParaRPr lang="en-US" altLang="ja-JP" sz="2400" dirty="0" smtClean="0">
              <a:sym typeface="Wingdings 2" panose="05020102010507070707" pitchFamily="18" charset="2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72692" y="1817136"/>
            <a:ext cx="1330615" cy="1148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227115" y="2265567"/>
            <a:ext cx="221769" cy="21533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726095" y="2276557"/>
            <a:ext cx="221769" cy="215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718120" y="2161702"/>
            <a:ext cx="443538" cy="4594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42544" y="2276557"/>
            <a:ext cx="221769" cy="21533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075198" y="2276557"/>
            <a:ext cx="221769" cy="2153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/>
          <p:cNvSpPr/>
          <p:nvPr/>
        </p:nvSpPr>
        <p:spPr>
          <a:xfrm rot="16200000">
            <a:off x="5830514" y="2127189"/>
            <a:ext cx="344566" cy="298736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/>
          <p:cNvSpPr/>
          <p:nvPr/>
        </p:nvSpPr>
        <p:spPr>
          <a:xfrm rot="5400000">
            <a:off x="5897337" y="2345519"/>
            <a:ext cx="293825" cy="270756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rot="6739942">
            <a:off x="2182156" y="2020298"/>
            <a:ext cx="741130" cy="649845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322953" y="2251021"/>
            <a:ext cx="6014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756527" y="2384222"/>
            <a:ext cx="468000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2374203" y="1834367"/>
            <a:ext cx="49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Lucida Calligraphy" panose="03010101010101010101" pitchFamily="66" charset="0"/>
              </a:rPr>
              <a:t>a</a:t>
            </a:r>
            <a:r>
              <a:rPr kumimoji="1" lang="en-US" altLang="ja-JP" baseline="-25000" dirty="0" err="1" smtClean="0"/>
              <a:t>i</a:t>
            </a:r>
            <a:endParaRPr kumimoji="1" lang="ja-JP" altLang="en-US" baseline="-25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938426" y="1989419"/>
            <a:ext cx="44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Lucida Calligraphy" panose="03010101010101010101" pitchFamily="66" charset="0"/>
              </a:rPr>
              <a:t>a</a:t>
            </a:r>
            <a:r>
              <a:rPr kumimoji="1" lang="en-US" altLang="ja-JP" baseline="-25000" dirty="0" err="1" smtClean="0"/>
              <a:t>f</a:t>
            </a:r>
            <a:endParaRPr kumimoji="1" lang="ja-JP" altLang="en-US" baseline="-25000" dirty="0"/>
          </a:p>
        </p:txBody>
      </p:sp>
      <p:sp>
        <p:nvSpPr>
          <p:cNvPr id="44" name="円/楕円 43"/>
          <p:cNvSpPr/>
          <p:nvPr/>
        </p:nvSpPr>
        <p:spPr>
          <a:xfrm>
            <a:off x="1210938" y="3518435"/>
            <a:ext cx="1632745" cy="9762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181204" y="3455158"/>
            <a:ext cx="1474993" cy="104473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ドーナツ 47"/>
          <p:cNvSpPr/>
          <p:nvPr/>
        </p:nvSpPr>
        <p:spPr>
          <a:xfrm>
            <a:off x="5092421" y="1631984"/>
            <a:ext cx="1877994" cy="1476913"/>
          </a:xfrm>
          <a:prstGeom prst="donut">
            <a:avLst>
              <a:gd name="adj" fmla="val 12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0" name="直線矢印コネクタ 49"/>
          <p:cNvCxnSpPr>
            <a:endCxn id="45" idx="0"/>
          </p:cNvCxnSpPr>
          <p:nvPr/>
        </p:nvCxnSpPr>
        <p:spPr>
          <a:xfrm>
            <a:off x="2872562" y="2798072"/>
            <a:ext cx="1046139" cy="6570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2552721" y="2559228"/>
            <a:ext cx="3437806" cy="101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48" idx="4"/>
          </p:cNvCxnSpPr>
          <p:nvPr/>
        </p:nvCxnSpPr>
        <p:spPr>
          <a:xfrm flipH="1">
            <a:off x="5964313" y="3108897"/>
            <a:ext cx="67105" cy="510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859864" y="1555060"/>
            <a:ext cx="539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given Mcore1, Menv1 M2, initial separation </a:t>
            </a:r>
            <a:r>
              <a:rPr kumimoji="1" lang="en-US" altLang="ja-JP" sz="2000" dirty="0" err="1" smtClean="0"/>
              <a:t>a</a:t>
            </a:r>
            <a:r>
              <a:rPr kumimoji="1" lang="en-US" altLang="ja-JP" sz="2000" baseline="-25000" dirty="0" err="1" smtClean="0"/>
              <a:t>i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54" name="下矢印 53"/>
          <p:cNvSpPr/>
          <p:nvPr/>
        </p:nvSpPr>
        <p:spPr>
          <a:xfrm>
            <a:off x="9008590" y="2156979"/>
            <a:ext cx="329307" cy="1063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274139" y="2152554"/>
            <a:ext cx="2974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Assuming efficiency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of</a:t>
            </a:r>
          </a:p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ass ejection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935022" y="3315730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Final separation </a:t>
            </a:r>
            <a:r>
              <a:rPr lang="en-US" altLang="ja-JP" sz="2800" dirty="0" err="1" smtClean="0"/>
              <a:t>a</a:t>
            </a:r>
            <a:r>
              <a:rPr lang="en-US" altLang="ja-JP" sz="2800" baseline="-25000" dirty="0" err="1" smtClean="0"/>
              <a:t>f</a:t>
            </a:r>
            <a:endParaRPr kumimoji="1" lang="ja-JP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3917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698"/>
            <a:ext cx="11353800" cy="91158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rate dependence on CE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580" y="2351858"/>
            <a:ext cx="11892420" cy="5598543"/>
          </a:xfrm>
        </p:spPr>
        <p:txBody>
          <a:bodyPr/>
          <a:lstStyle/>
          <a:p>
            <a:r>
              <a:rPr lang="en-US" altLang="ja-JP" dirty="0" smtClean="0"/>
              <a:t>Separation after CE </a:t>
            </a:r>
            <a:r>
              <a:rPr lang="en-US" altLang="ja-JP" dirty="0" err="1">
                <a:latin typeface="Lucida Calligraphy" panose="03010101010101010101" pitchFamily="66" charset="0"/>
                <a:ea typeface="Gungsuh" panose="02030600000101010101" pitchFamily="18" charset="-127"/>
              </a:rPr>
              <a:t>a</a:t>
            </a:r>
            <a:r>
              <a:rPr lang="en-US" altLang="ja-JP" baseline="-25000" dirty="0" err="1">
                <a:ea typeface="Gungsuh" panose="02030600000101010101" pitchFamily="18" charset="-127"/>
              </a:rPr>
              <a:t>f</a:t>
            </a:r>
            <a:r>
              <a:rPr lang="en-US" altLang="ja-JP" baseline="-25000" dirty="0">
                <a:ea typeface="Gungsuh" panose="02030600000101010101" pitchFamily="18" charset="-127"/>
              </a:rPr>
              <a:t> </a:t>
            </a:r>
            <a:r>
              <a:rPr lang="en-US" altLang="ja-JP" dirty="0">
                <a:ea typeface="Gungsuh" panose="02030600000101010101" pitchFamily="18" charset="-127"/>
              </a:rPr>
              <a:t> is dependent on CE parameters</a:t>
            </a:r>
            <a:r>
              <a:rPr lang="en-US" altLang="ja-JP" dirty="0" smtClean="0">
                <a:ea typeface="Gungsuh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ja-JP" dirty="0">
                <a:ea typeface="Gungsuh" panose="02030600000101010101" pitchFamily="18" charset="-127"/>
              </a:rPr>
              <a:t>F</a:t>
            </a:r>
            <a:r>
              <a:rPr lang="en-US" altLang="ja-JP" dirty="0" smtClean="0">
                <a:ea typeface="Gungsuh" panose="02030600000101010101" pitchFamily="18" charset="-127"/>
              </a:rPr>
              <a:t>or simplicity, α=1.</a:t>
            </a:r>
            <a:endParaRPr lang="en-US" altLang="ja-JP" dirty="0">
              <a:ea typeface="Gungsuh" panose="02030600000101010101" pitchFamily="18" charset="-127"/>
            </a:endParaRPr>
          </a:p>
          <a:p>
            <a:pPr marL="0" indent="0">
              <a:buNone/>
            </a:pPr>
            <a:r>
              <a:rPr lang="en-US" altLang="ja-JP" dirty="0"/>
              <a:t>If λ</a:t>
            </a:r>
            <a:r>
              <a:rPr lang="ja-JP" altLang="en-US" dirty="0"/>
              <a:t> </a:t>
            </a:r>
            <a:r>
              <a:rPr lang="en-US" altLang="ja-JP" dirty="0"/>
              <a:t>is large </a:t>
            </a:r>
            <a:r>
              <a:rPr lang="en-US" altLang="ja-JP" dirty="0" err="1" smtClean="0"/>
              <a:t>i.e</a:t>
            </a:r>
            <a:r>
              <a:rPr lang="en-US" altLang="ja-JP" dirty="0" smtClean="0"/>
              <a:t>, the energy required to expel envelope is small,</a:t>
            </a:r>
            <a:r>
              <a:rPr lang="ja-JP" altLang="en-US" dirty="0" smtClean="0"/>
              <a:t>   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the </a:t>
            </a:r>
            <a:r>
              <a:rPr lang="en-US" altLang="ja-JP" dirty="0"/>
              <a:t>loss of orbital energy </a:t>
            </a:r>
            <a:r>
              <a:rPr lang="en-US" altLang="ja-JP" dirty="0" smtClean="0"/>
              <a:t>during </a:t>
            </a:r>
            <a:r>
              <a:rPr lang="en-US" altLang="ja-JP" dirty="0"/>
              <a:t>CE </a:t>
            </a:r>
            <a:r>
              <a:rPr lang="en-US" altLang="ja-JP" dirty="0" smtClean="0"/>
              <a:t>becomes </a:t>
            </a:r>
            <a:r>
              <a:rPr lang="en-US" altLang="ja-JP" dirty="0"/>
              <a:t>small and </a:t>
            </a:r>
            <a:r>
              <a:rPr lang="en-US" altLang="ja-JP" dirty="0" err="1">
                <a:latin typeface="Lucida Calligraphy" panose="03010101010101010101" pitchFamily="66" charset="0"/>
                <a:ea typeface="Gungsuh" panose="02030600000101010101" pitchFamily="18" charset="-127"/>
              </a:rPr>
              <a:t>a</a:t>
            </a:r>
            <a:r>
              <a:rPr lang="en-US" altLang="ja-JP" baseline="-25000" dirty="0" err="1">
                <a:ea typeface="Gungsuh" panose="02030600000101010101" pitchFamily="18" charset="-127"/>
              </a:rPr>
              <a:t>f</a:t>
            </a:r>
            <a:r>
              <a:rPr lang="en-US" altLang="ja-JP" dirty="0">
                <a:latin typeface="Lucida Calligraphy" panose="03010101010101010101" pitchFamily="66" charset="0"/>
                <a:ea typeface="Gungsuh" panose="02030600000101010101" pitchFamily="18" charset="-127"/>
              </a:rPr>
              <a:t> </a:t>
            </a:r>
            <a:r>
              <a:rPr lang="en-US" altLang="ja-JP" dirty="0" smtClean="0">
                <a:ea typeface="Gungsuh" panose="02030600000101010101" pitchFamily="18" charset="-127"/>
              </a:rPr>
              <a:t>is large</a:t>
            </a:r>
            <a:r>
              <a:rPr lang="en-US" altLang="ja-JP" dirty="0" smtClean="0">
                <a:latin typeface="Lucida Calligraphy" panose="03010101010101010101" pitchFamily="66" charset="0"/>
                <a:ea typeface="Gungsuh" panose="02030600000101010101" pitchFamily="18" charset="-127"/>
              </a:rPr>
              <a:t>.                           </a:t>
            </a:r>
            <a:endParaRPr lang="en-US" altLang="ja-JP" dirty="0"/>
          </a:p>
          <a:p>
            <a:r>
              <a:rPr lang="en-US" altLang="ja-JP" dirty="0"/>
              <a:t>If </a:t>
            </a:r>
            <a:r>
              <a:rPr lang="en-US" altLang="ja-JP" dirty="0" err="1">
                <a:latin typeface="Lucida Calligraphy" panose="03010101010101010101" pitchFamily="66" charset="0"/>
                <a:ea typeface="Gungsuh" panose="02030600000101010101" pitchFamily="18" charset="-127"/>
              </a:rPr>
              <a:t>a</a:t>
            </a:r>
            <a:r>
              <a:rPr lang="en-US" altLang="ja-JP" baseline="-25000" dirty="0" err="1">
                <a:ea typeface="Gungsuh" panose="02030600000101010101" pitchFamily="18" charset="-127"/>
              </a:rPr>
              <a:t>f</a:t>
            </a:r>
            <a:r>
              <a:rPr lang="en-US" altLang="ja-JP" dirty="0"/>
              <a:t> </a:t>
            </a:r>
            <a:r>
              <a:rPr lang="en-US" altLang="ja-JP" dirty="0" smtClean="0"/>
              <a:t>is </a:t>
            </a:r>
            <a:r>
              <a:rPr lang="en-US" altLang="ja-JP" dirty="0"/>
              <a:t>large, binary tend not to merge during CE and can survive.</a:t>
            </a:r>
          </a:p>
          <a:p>
            <a:r>
              <a:rPr lang="en-US" altLang="ja-JP" dirty="0"/>
              <a:t>However, if </a:t>
            </a:r>
            <a:r>
              <a:rPr lang="en-US" altLang="ja-JP" dirty="0" err="1">
                <a:latin typeface="Lucida Calligraphy" panose="03010101010101010101" pitchFamily="66" charset="0"/>
                <a:ea typeface="Gungsuh" panose="02030600000101010101" pitchFamily="18" charset="-127"/>
              </a:rPr>
              <a:t>a</a:t>
            </a:r>
            <a:r>
              <a:rPr lang="en-US" altLang="ja-JP" baseline="-25000" dirty="0" err="1">
                <a:ea typeface="Gungsuh" panose="02030600000101010101" pitchFamily="18" charset="-127"/>
              </a:rPr>
              <a:t>f</a:t>
            </a:r>
            <a:r>
              <a:rPr lang="en-US" altLang="ja-JP" dirty="0"/>
              <a:t> is too large, binary cannot merge within Hubble time due to GW.  </a:t>
            </a:r>
            <a:endParaRPr lang="ja-JP" altLang="en-US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942062" y="5482776"/>
            <a:ext cx="9464523" cy="1508105"/>
            <a:chOff x="806605" y="4702347"/>
            <a:chExt cx="9464523" cy="150810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1149549" y="4702347"/>
              <a:ext cx="878830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・</a:t>
              </a:r>
              <a:r>
                <a:rPr lang="en-US" altLang="ja-JP" sz="2800" dirty="0"/>
                <a:t>T</a:t>
              </a:r>
              <a:r>
                <a:rPr lang="en-US" altLang="ja-JP" sz="2800" dirty="0" smtClean="0"/>
                <a:t>he number of merger during CE </a:t>
              </a:r>
              <a:r>
                <a:rPr lang="en-US" altLang="ja-JP" sz="2800" dirty="0"/>
                <a:t>   </a:t>
              </a:r>
              <a:r>
                <a:rPr lang="en-US" altLang="ja-JP" sz="2800" dirty="0" smtClean="0"/>
                <a:t>                  </a:t>
              </a:r>
              <a:r>
                <a:rPr lang="en-US" altLang="ja-JP" sz="2800" dirty="0"/>
                <a:t>Merger rates </a:t>
              </a:r>
              <a:endParaRPr lang="en-US" altLang="ja-JP" sz="2800" dirty="0" smtClean="0"/>
            </a:p>
            <a:p>
              <a:endParaRPr lang="en-US" altLang="ja-JP" dirty="0"/>
            </a:p>
            <a:p>
              <a:r>
                <a:rPr lang="ja-JP" altLang="en-US" sz="2800" dirty="0" smtClean="0"/>
                <a:t>・</a:t>
              </a:r>
              <a:r>
                <a:rPr kumimoji="1" lang="en-US" altLang="ja-JP" sz="2800" dirty="0" smtClean="0"/>
                <a:t>Merger timescale </a:t>
              </a:r>
              <a:r>
                <a:rPr kumimoji="1" lang="en-US" altLang="ja-JP" sz="2800" dirty="0" err="1" smtClean="0"/>
                <a:t>t</a:t>
              </a:r>
              <a:r>
                <a:rPr kumimoji="1" lang="en-US" altLang="ja-JP" sz="2800" baseline="-25000" dirty="0" err="1" smtClean="0"/>
                <a:t>GW</a:t>
              </a:r>
              <a:r>
                <a:rPr kumimoji="1" lang="ja-JP" altLang="en-US" sz="2800" dirty="0" smtClean="0"/>
                <a:t>∝</a:t>
              </a:r>
              <a:r>
                <a:rPr kumimoji="1" lang="en-US" altLang="ja-JP" sz="2800" dirty="0" smtClean="0">
                  <a:latin typeface="Lucida Calligraphy" panose="03010101010101010101" pitchFamily="66" charset="0"/>
                </a:rPr>
                <a:t>a</a:t>
              </a:r>
              <a:r>
                <a:rPr lang="en-US" altLang="ja-JP" sz="2800" baseline="30000" dirty="0" smtClean="0"/>
                <a:t>4</a:t>
              </a:r>
              <a:r>
                <a:rPr lang="en-US" altLang="ja-JP" sz="2800" dirty="0" smtClean="0"/>
                <a:t>  </a:t>
              </a:r>
              <a:r>
                <a:rPr kumimoji="1" lang="en-US" altLang="ja-JP" sz="2800" dirty="0" smtClean="0"/>
                <a:t>    </a:t>
              </a:r>
              <a:r>
                <a:rPr kumimoji="1" lang="ja-JP" altLang="en-US" sz="2800" dirty="0" smtClean="0"/>
                <a:t>　                         </a:t>
              </a:r>
              <a:r>
                <a:rPr kumimoji="1" lang="en-US" altLang="ja-JP" sz="2800" dirty="0" smtClean="0"/>
                <a:t>Merger rates</a:t>
              </a:r>
            </a:p>
            <a:p>
              <a:endParaRPr kumimoji="1" lang="en-US" altLang="ja-JP" dirty="0" smtClean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rot="6240000" flipV="1">
              <a:off x="6286962" y="4807521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9944229" y="4808248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6240000" flipV="1">
              <a:off x="9924565" y="5504745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1228635" y="5220806"/>
              <a:ext cx="9040815" cy="4019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V="1">
              <a:off x="5288236" y="5503782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1230313" y="5956009"/>
              <a:ext cx="9040815" cy="40194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右矢印 43"/>
            <p:cNvSpPr/>
            <p:nvPr/>
          </p:nvSpPr>
          <p:spPr>
            <a:xfrm>
              <a:off x="7395124" y="4790075"/>
              <a:ext cx="426903" cy="34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右矢印 44"/>
            <p:cNvSpPr/>
            <p:nvPr/>
          </p:nvSpPr>
          <p:spPr>
            <a:xfrm>
              <a:off x="7415225" y="5473362"/>
              <a:ext cx="426903" cy="34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矢印 45"/>
            <p:cNvSpPr/>
            <p:nvPr/>
          </p:nvSpPr>
          <p:spPr>
            <a:xfrm>
              <a:off x="806605" y="4818873"/>
              <a:ext cx="265263" cy="976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65447" y="2324472"/>
            <a:ext cx="116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1726" y="5665652"/>
            <a:ext cx="1030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λ</a:t>
            </a:r>
          </a:p>
          <a:p>
            <a:r>
              <a:rPr lang="en-US" altLang="ja-JP" sz="3200" dirty="0" err="1">
                <a:latin typeface="Lucida Calligraphy" panose="03010101010101010101" pitchFamily="66" charset="0"/>
                <a:ea typeface="Gungsuh" panose="02030600000101010101" pitchFamily="18" charset="-127"/>
              </a:rPr>
              <a:t>a</a:t>
            </a:r>
            <a:r>
              <a:rPr lang="en-US" altLang="ja-JP" sz="3200" baseline="-25000" dirty="0" err="1">
                <a:ea typeface="Gungsuh" panose="02030600000101010101" pitchFamily="18" charset="-127"/>
              </a:rPr>
              <a:t>f</a:t>
            </a:r>
            <a:endParaRPr kumimoji="1" lang="ja-JP" altLang="en-US" sz="3200" dirty="0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1557182" y="5747928"/>
            <a:ext cx="241161" cy="3105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1416505" y="6310640"/>
            <a:ext cx="241161" cy="3105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43465" y="1014544"/>
            <a:ext cx="8919190" cy="1385224"/>
            <a:chOff x="1837426" y="2791931"/>
            <a:chExt cx="8919190" cy="1385224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7426" y="2791931"/>
              <a:ext cx="6431452" cy="908801"/>
            </a:xfrm>
            <a:prstGeom prst="rect">
              <a:avLst/>
            </a:prstGeom>
          </p:spPr>
        </p:pic>
        <p:cxnSp>
          <p:nvCxnSpPr>
            <p:cNvPr id="51" name="直線コネクタ 50"/>
            <p:cNvCxnSpPr/>
            <p:nvPr/>
          </p:nvCxnSpPr>
          <p:spPr>
            <a:xfrm flipV="1">
              <a:off x="2596551" y="3769743"/>
              <a:ext cx="3252158" cy="862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400800" y="3769743"/>
              <a:ext cx="1894874" cy="862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2497456" y="3777045"/>
              <a:ext cx="3581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1"/>
                  </a:solidFill>
                </a:rPr>
                <a:t>The loss of orbital energy </a:t>
              </a:r>
              <a:endParaRPr kumimoji="1" lang="ja-JP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103068" y="3722723"/>
              <a:ext cx="4653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the energy required to expel envelope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2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259" y="2674389"/>
            <a:ext cx="7035473" cy="236345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27572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For example, we consider how Pop I NS-NS merger rate depend on CE parameters. </a:t>
            </a:r>
            <a:endParaRPr kumimoji="1" lang="ja-JP" altLang="en-US" dirty="0"/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838200" y="28698"/>
            <a:ext cx="11353800" cy="91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The dependence on CE parameters</a:t>
            </a:r>
            <a:endParaRPr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1149549" y="5092637"/>
            <a:ext cx="9121579" cy="1508105"/>
            <a:chOff x="1149549" y="4702347"/>
            <a:chExt cx="9121579" cy="1508105"/>
          </a:xfrm>
        </p:grpSpPr>
        <p:cxnSp>
          <p:nvCxnSpPr>
            <p:cNvPr id="30" name="直線矢印コネクタ 29"/>
            <p:cNvCxnSpPr/>
            <p:nvPr/>
          </p:nvCxnSpPr>
          <p:spPr>
            <a:xfrm rot="6240000" flipV="1">
              <a:off x="6960199" y="4807521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1149549" y="4702347"/>
              <a:ext cx="878830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・</a:t>
              </a:r>
              <a:r>
                <a:rPr lang="en-US" altLang="ja-JP" sz="2800" dirty="0"/>
                <a:t>T</a:t>
              </a:r>
              <a:r>
                <a:rPr lang="en-US" altLang="ja-JP" sz="2800" dirty="0" smtClean="0"/>
                <a:t>he number of coalescence during CE </a:t>
              </a:r>
              <a:r>
                <a:rPr lang="en-US" altLang="ja-JP" sz="2800" dirty="0"/>
                <a:t>             Merger rates </a:t>
              </a:r>
              <a:endParaRPr lang="en-US" altLang="ja-JP" sz="2800" dirty="0" smtClean="0"/>
            </a:p>
            <a:p>
              <a:endParaRPr lang="en-US" altLang="ja-JP" dirty="0"/>
            </a:p>
            <a:p>
              <a:r>
                <a:rPr lang="ja-JP" altLang="en-US" sz="2800" dirty="0" smtClean="0"/>
                <a:t>・</a:t>
              </a:r>
              <a:r>
                <a:rPr kumimoji="1" lang="en-US" altLang="ja-JP" sz="2800" dirty="0" smtClean="0"/>
                <a:t>Merger timescale </a:t>
              </a:r>
              <a:r>
                <a:rPr kumimoji="1" lang="en-US" altLang="ja-JP" sz="2800" dirty="0" err="1" smtClean="0"/>
                <a:t>t</a:t>
              </a:r>
              <a:r>
                <a:rPr kumimoji="1" lang="en-US" altLang="ja-JP" sz="2800" baseline="-25000" dirty="0" err="1" smtClean="0"/>
                <a:t>GW</a:t>
              </a:r>
              <a:r>
                <a:rPr kumimoji="1" lang="ja-JP" altLang="en-US" sz="2800" dirty="0" smtClean="0"/>
                <a:t>∝</a:t>
              </a:r>
              <a:r>
                <a:rPr kumimoji="1" lang="en-US" altLang="ja-JP" sz="2800" dirty="0" smtClean="0">
                  <a:latin typeface="Lucida Calligraphy" panose="03010101010101010101" pitchFamily="66" charset="0"/>
                </a:rPr>
                <a:t>a</a:t>
              </a:r>
              <a:r>
                <a:rPr lang="en-US" altLang="ja-JP" sz="2800" baseline="30000" dirty="0" smtClean="0"/>
                <a:t>4</a:t>
              </a:r>
              <a:r>
                <a:rPr lang="en-US" altLang="ja-JP" sz="2800" dirty="0" smtClean="0"/>
                <a:t>  </a:t>
              </a:r>
              <a:r>
                <a:rPr kumimoji="1" lang="en-US" altLang="ja-JP" sz="2800" dirty="0" smtClean="0"/>
                <a:t>    </a:t>
              </a:r>
              <a:r>
                <a:rPr kumimoji="1" lang="ja-JP" altLang="en-US" sz="2800" dirty="0" smtClean="0"/>
                <a:t>　                         </a:t>
              </a:r>
              <a:r>
                <a:rPr kumimoji="1" lang="en-US" altLang="ja-JP" sz="2800" dirty="0" smtClean="0"/>
                <a:t>Merger rates</a:t>
              </a:r>
            </a:p>
            <a:p>
              <a:endParaRPr kumimoji="1" lang="en-US" altLang="ja-JP" dirty="0" smtClean="0"/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 flipV="1">
              <a:off x="9944229" y="4808248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rot="6240000" flipV="1">
              <a:off x="9924565" y="5504745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1228635" y="5220806"/>
              <a:ext cx="9040815" cy="4019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5288236" y="5503782"/>
              <a:ext cx="241161" cy="3105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1230313" y="5956009"/>
              <a:ext cx="9040815" cy="40194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右矢印 36"/>
            <p:cNvSpPr/>
            <p:nvPr/>
          </p:nvSpPr>
          <p:spPr>
            <a:xfrm>
              <a:off x="7395124" y="4790075"/>
              <a:ext cx="426903" cy="34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/>
            <p:cNvSpPr/>
            <p:nvPr/>
          </p:nvSpPr>
          <p:spPr>
            <a:xfrm>
              <a:off x="7415225" y="5473362"/>
              <a:ext cx="426903" cy="34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080295" y="2109303"/>
            <a:ext cx="830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Pop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NSNS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erger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rate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[Myr</a:t>
            </a:r>
            <a:r>
              <a:rPr lang="en-US" altLang="ja-JP" sz="2400" baseline="30000" dirty="0" smtClean="0"/>
              <a:t>-1</a:t>
            </a:r>
            <a:r>
              <a:rPr lang="en-US" altLang="ja-JP" sz="2400" dirty="0" smtClean="0"/>
              <a:t> galaxy</a:t>
            </a:r>
            <a:r>
              <a:rPr lang="en-US" altLang="ja-JP" sz="2400" baseline="30000" dirty="0" smtClean="0"/>
              <a:t>-1</a:t>
            </a:r>
            <a:r>
              <a:rPr lang="en-US" altLang="ja-JP" sz="2400" dirty="0" smtClean="0"/>
              <a:t>]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Dominik et al.2012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28635" y="3925231"/>
            <a:ext cx="131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Lucida Calligraphy" panose="03010101010101010101" pitchFamily="66" charset="0"/>
                <a:ea typeface="Gungsuh" panose="02030600000101010101" pitchFamily="18" charset="-127"/>
              </a:rPr>
              <a:t>a</a:t>
            </a:r>
            <a:r>
              <a:rPr lang="en-US" altLang="ja-JP" sz="2400" baseline="-25000" dirty="0" err="1">
                <a:ea typeface="Gungsuh" panose="02030600000101010101" pitchFamily="18" charset="-127"/>
              </a:rPr>
              <a:t>f</a:t>
            </a:r>
            <a:endParaRPr kumimoji="1" lang="ja-JP" altLang="en-US" sz="2400" dirty="0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1839134" y="4027747"/>
            <a:ext cx="241161" cy="3105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277009" y="3577855"/>
            <a:ext cx="562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α</a:t>
            </a:r>
            <a:r>
              <a:rPr lang="en-US" altLang="ja-JP" sz="2400" dirty="0" smtClean="0"/>
              <a:t>λ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812600" y="3250376"/>
            <a:ext cx="0" cy="878624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822027" y="4264348"/>
            <a:ext cx="0" cy="573593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Binar</a:t>
            </a:r>
            <a:r>
              <a:rPr lang="en-US" altLang="ja-JP" dirty="0"/>
              <a:t>y</a:t>
            </a:r>
            <a:r>
              <a:rPr kumimoji="1" lang="en-US" altLang="ja-JP" dirty="0" smtClean="0"/>
              <a:t> population synthesis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85646" y="1417638"/>
            <a:ext cx="992256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Population synthesis is a method of numerical simulation to research  the population of stars with a complex evolutions. </a:t>
            </a:r>
            <a:endParaRPr lang="en-US" altLang="ja-JP" dirty="0" smtClean="0"/>
          </a:p>
          <a:p>
            <a:r>
              <a:rPr lang="en-US" altLang="ja-JP" dirty="0" smtClean="0"/>
              <a:t>Population synthesis can </a:t>
            </a:r>
            <a:r>
              <a:rPr lang="en-US" altLang="ja-JP" dirty="0"/>
              <a:t>predict </a:t>
            </a:r>
            <a:r>
              <a:rPr lang="en-US" altLang="ja-JP" dirty="0" smtClean="0"/>
              <a:t>properties and merger rates </a:t>
            </a:r>
            <a:r>
              <a:rPr lang="en-US" altLang="ja-JP" dirty="0"/>
              <a:t>of unobserved </a:t>
            </a:r>
            <a:r>
              <a:rPr lang="en-US" altLang="ja-JP" dirty="0" smtClean="0"/>
              <a:t>sources such as NS-BH, BH-BH</a:t>
            </a:r>
          </a:p>
          <a:p>
            <a:r>
              <a:rPr kumimoji="1" lang="en-US" altLang="ja-JP" dirty="0" smtClean="0"/>
              <a:t>The common envelope of the key process of population synthesis </a:t>
            </a:r>
          </a:p>
          <a:p>
            <a:r>
              <a:rPr kumimoji="1" lang="en-US" altLang="ja-JP" dirty="0" smtClean="0"/>
              <a:t>However, Common envelope </a:t>
            </a:r>
            <a:r>
              <a:rPr lang="en-US" altLang="ja-JP" dirty="0"/>
              <a:t>p</a:t>
            </a:r>
            <a:r>
              <a:rPr lang="en-US" altLang="ja-JP" dirty="0" smtClean="0"/>
              <a:t>arameters are uncertain.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  This uncertainty change event rate by a factor of several hundreds. </a:t>
            </a: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en-US" altLang="ja-JP" dirty="0" smtClean="0"/>
              <a:t>   We should reveal this uncertainty via comparison between result of population synthesis and observations such as GW and other observations and improve binary evolution theory</a:t>
            </a:r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3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8585" y="-122546"/>
            <a:ext cx="10515600" cy="101969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Example: CE dependence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64" y="1395658"/>
            <a:ext cx="9585361" cy="36504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44168" y="727871"/>
            <a:ext cx="947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We calculate α</a:t>
            </a:r>
            <a:r>
              <a:rPr lang="en-US" altLang="ja-JP" sz="3200" dirty="0" smtClean="0"/>
              <a:t>λ=0.01, 0.1, 1, 10 cases</a:t>
            </a:r>
            <a:r>
              <a:rPr lang="ja-JP" altLang="en-US" sz="3200" dirty="0" smtClean="0"/>
              <a:t>　　</a:t>
            </a:r>
            <a:r>
              <a:rPr lang="en-US" altLang="ja-JP" sz="3200" dirty="0" err="1" smtClean="0"/>
              <a:t>N</a:t>
            </a:r>
            <a:r>
              <a:rPr lang="en-US" altLang="ja-JP" sz="3200" baseline="-25000" dirty="0" err="1" smtClean="0"/>
              <a:t>total</a:t>
            </a:r>
            <a:r>
              <a:rPr lang="en-US" altLang="ja-JP" sz="3200" dirty="0" smtClean="0"/>
              <a:t>=10</a:t>
            </a:r>
            <a:r>
              <a:rPr lang="en-US" altLang="ja-JP" sz="3200" baseline="30000" dirty="0" smtClean="0"/>
              <a:t>6</a:t>
            </a:r>
            <a:endParaRPr kumimoji="1" lang="ja-JP" altLang="en-US" sz="3200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326" y="5046092"/>
            <a:ext cx="11637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number of merged Pop III BH-BH </a:t>
            </a:r>
            <a:r>
              <a:rPr lang="en-US" altLang="ja-JP" sz="2800" dirty="0" smtClean="0"/>
              <a:t>change by a factor of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several</a:t>
            </a:r>
            <a:r>
              <a:rPr lang="en-US" altLang="ja-JP" sz="2800" dirty="0" smtClean="0"/>
              <a:t>.</a:t>
            </a:r>
          </a:p>
          <a:p>
            <a:r>
              <a:rPr kumimoji="1" lang="en-US" altLang="ja-JP" sz="2800" dirty="0" smtClean="0"/>
              <a:t>On the other hand, Pop I merger rates changed by a factor of </a:t>
            </a:r>
            <a:r>
              <a:rPr kumimoji="1" lang="en-US" altLang="ja-JP" sz="2800" b="1" i="1" dirty="0" smtClean="0">
                <a:solidFill>
                  <a:srgbClr val="FF0000"/>
                </a:solidFill>
              </a:rPr>
              <a:t>several hundreds</a:t>
            </a:r>
            <a:r>
              <a:rPr kumimoji="1" lang="en-US" altLang="ja-JP" sz="2800" dirty="0" smtClean="0"/>
              <a:t>.</a:t>
            </a:r>
          </a:p>
          <a:p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What is the reason?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28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182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Pop III stars evolve as the blue giant.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41675" y="1625792"/>
            <a:ext cx="6012612" cy="4804026"/>
          </a:xfrm>
        </p:spPr>
        <p:txBody>
          <a:bodyPr/>
          <a:lstStyle/>
          <a:p>
            <a:r>
              <a:rPr kumimoji="1" lang="en-US" altLang="ja-JP" dirty="0" smtClean="0"/>
              <a:t>Pop III stars evolve as the blue giant.</a:t>
            </a:r>
          </a:p>
          <a:p>
            <a:r>
              <a:rPr lang="en-US" altLang="ja-JP" dirty="0" smtClean="0"/>
              <a:t>Thus, Pop III giants do not so expand and tend not to become the common envelope phase.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Therefore, Pop III binary evolution is not so dependent on the common envelope parameters.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872" y="1285247"/>
            <a:ext cx="5599035" cy="55727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47109" y="5085806"/>
            <a:ext cx="1071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log </a:t>
            </a:r>
            <a:r>
              <a:rPr lang="en-US" altLang="ja-JP" dirty="0" err="1" smtClean="0"/>
              <a:t>Teff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903905" y="2529697"/>
            <a:ext cx="2177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log 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2208" y="217827"/>
            <a:ext cx="10515600" cy="5492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do Pop III stars have these properties?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638354"/>
            <a:ext cx="11031747" cy="6219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Zero metal </a:t>
            </a:r>
            <a:r>
              <a:rPr lang="en-US" altLang="ja-JP" dirty="0" smtClean="0"/>
              <a:t>stars</a:t>
            </a:r>
          </a:p>
          <a:p>
            <a:pPr marL="0" indent="0">
              <a:buNone/>
            </a:pPr>
            <a:r>
              <a:rPr lang="en-US" altLang="ja-JP" dirty="0" smtClean="0"/>
              <a:t>    -</a:t>
            </a:r>
            <a:r>
              <a:rPr lang="en-US" altLang="ja-JP" dirty="0"/>
              <a:t>No line cooling and dust cooling at the</a:t>
            </a:r>
            <a:r>
              <a:rPr lang="en-US" altLang="ja-JP" dirty="0" smtClean="0"/>
              <a:t> star formation</a:t>
            </a:r>
          </a:p>
          <a:p>
            <a:pPr marL="0" indent="0">
              <a:buNone/>
            </a:pPr>
            <a:r>
              <a:rPr lang="en-US" altLang="ja-JP" dirty="0"/>
              <a:t>    -High temperature and </a:t>
            </a:r>
            <a:r>
              <a:rPr lang="en-US" altLang="ja-JP" dirty="0" smtClean="0"/>
              <a:t>high Jeans mass (M</a:t>
            </a:r>
            <a:r>
              <a:rPr lang="en-US" altLang="ja-JP" baseline="-25000" dirty="0" smtClean="0"/>
              <a:t>J</a:t>
            </a:r>
            <a:r>
              <a:rPr lang="ja-JP" altLang="en-US" dirty="0" smtClean="0"/>
              <a:t>∝</a:t>
            </a:r>
            <a:r>
              <a:rPr lang="en-US" altLang="ja-JP" dirty="0" smtClean="0"/>
              <a:t>T</a:t>
            </a:r>
            <a:r>
              <a:rPr lang="en-US" altLang="ja-JP" baseline="30000" dirty="0" smtClean="0"/>
              <a:t>3/2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ja-JP" altLang="en-US" dirty="0" smtClean="0"/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More massive </a:t>
            </a:r>
            <a:r>
              <a:rPr lang="en-US" altLang="ja-JP" dirty="0" smtClean="0"/>
              <a:t>than Pop I stars (Pop I stars are solar like stars)</a:t>
            </a:r>
          </a:p>
          <a:p>
            <a:pPr marL="0" indent="0">
              <a:buNone/>
            </a:pPr>
            <a:r>
              <a:rPr lang="en-US" altLang="ja-JP" dirty="0" smtClean="0"/>
              <a:t>          The typical mass is </a:t>
            </a:r>
            <a:r>
              <a:rPr lang="en-US" altLang="ja-JP" dirty="0" smtClean="0">
                <a:solidFill>
                  <a:srgbClr val="FF0000"/>
                </a:solidFill>
              </a:rPr>
              <a:t>10-100M</a:t>
            </a:r>
            <a:r>
              <a:rPr lang="en-US" altLang="ja-JP" baseline="-25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</a:t>
            </a:r>
            <a:endParaRPr lang="en-US" altLang="ja-JP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 </a:t>
            </a:r>
            <a:r>
              <a:rPr lang="en-US" altLang="ja-JP" dirty="0" smtClean="0"/>
              <a:t>-Missing metal and dust i.e. missing powerful opacity source</a:t>
            </a:r>
          </a:p>
          <a:p>
            <a:pPr marL="0" indent="0">
              <a:buNone/>
            </a:pPr>
            <a:r>
              <a:rPr lang="en-US" altLang="ja-JP" dirty="0" smtClean="0"/>
              <a:t>    -The stellar photosphere become small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Smaller radius</a:t>
            </a:r>
            <a:r>
              <a:rPr lang="en-US" altLang="ja-JP" dirty="0" smtClean="0"/>
              <a:t> than Pop I stars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</a:t>
            </a:r>
            <a:r>
              <a:rPr lang="en-US" altLang="ja-JP" dirty="0" smtClean="0"/>
              <a:t>-Stellar wind is driven </a:t>
            </a:r>
            <a:r>
              <a:rPr lang="en-US" altLang="ja-JP" dirty="0"/>
              <a:t>by </a:t>
            </a:r>
            <a:r>
              <a:rPr lang="en-US" altLang="ja-JP" dirty="0" smtClean="0"/>
              <a:t>radiation pressure </a:t>
            </a:r>
            <a:r>
              <a:rPr lang="en-US" altLang="ja-JP" dirty="0"/>
              <a:t>on resonance lines of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heavier  ions or dust grains</a:t>
            </a:r>
          </a:p>
          <a:p>
            <a:pPr marL="0" indent="0">
              <a:buNone/>
            </a:pPr>
            <a:r>
              <a:rPr lang="en-US" altLang="ja-JP" dirty="0" smtClean="0"/>
              <a:t>    -However, Pop III stars do not have heavier ion and dust grain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</a:t>
            </a:r>
            <a:r>
              <a:rPr lang="ja-JP" altLang="en-US" dirty="0" smtClean="0"/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No wind mass loss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155940" y="1518249"/>
            <a:ext cx="9612578" cy="18460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155940" y="3424687"/>
            <a:ext cx="9612578" cy="13716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161697" y="4845159"/>
            <a:ext cx="9606821" cy="18460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9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25" y="0"/>
            <a:ext cx="9093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49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54" y="365125"/>
            <a:ext cx="953281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35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040" y="1885408"/>
            <a:ext cx="6278852" cy="4393801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Without UV feedback</a:t>
            </a:r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        The typical mass about</a:t>
            </a:r>
            <a:r>
              <a:rPr kumimoji="1" lang="en-US" altLang="ja-JP" sz="3200" dirty="0" smtClean="0"/>
              <a:t> 10</a:t>
            </a:r>
            <a:r>
              <a:rPr kumimoji="1" lang="en-US" altLang="ja-JP" sz="3200" baseline="30000" dirty="0" smtClean="0"/>
              <a:t>3</a:t>
            </a:r>
            <a:r>
              <a:rPr kumimoji="1" lang="en-US" altLang="ja-JP" sz="3200" dirty="0" smtClean="0"/>
              <a:t> M</a:t>
            </a:r>
            <a:r>
              <a:rPr kumimoji="1" lang="en-US" altLang="ja-JP" sz="3200" baseline="-25000" dirty="0" smtClean="0">
                <a:sym typeface="Wingdings 2" panose="05020102010507070707" pitchFamily="18" charset="2"/>
              </a:rPr>
              <a:t></a:t>
            </a:r>
            <a:r>
              <a:rPr lang="en-US" altLang="ja-JP" sz="3200" dirty="0">
                <a:sym typeface="Wingdings 2" panose="05020102010507070707" pitchFamily="18" charset="2"/>
              </a:rPr>
              <a:t> </a:t>
            </a:r>
            <a:r>
              <a:rPr lang="en-US" altLang="ja-JP" sz="3200" dirty="0" smtClean="0">
                <a:sym typeface="Wingdings 2" panose="05020102010507070707" pitchFamily="18" charset="2"/>
              </a:rPr>
              <a:t> 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     </a:t>
            </a:r>
            <a:r>
              <a:rPr lang="en-US" altLang="ja-JP" sz="2400" dirty="0" smtClean="0"/>
              <a:t>(</a:t>
            </a:r>
            <a:r>
              <a:rPr kumimoji="1" lang="en-US" altLang="ja-JP" sz="2400" dirty="0" err="1" smtClean="0"/>
              <a:t>Omukai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Palla</a:t>
            </a:r>
            <a:r>
              <a:rPr kumimoji="1" lang="en-US" altLang="ja-JP" sz="2400" dirty="0" smtClean="0"/>
              <a:t> 2003,etc.)</a:t>
            </a:r>
            <a:endParaRPr kumimoji="1" lang="en-US" altLang="ja-JP" sz="2000" dirty="0" smtClean="0"/>
          </a:p>
          <a:p>
            <a:r>
              <a:rPr lang="en-US" altLang="ja-JP" sz="3200" dirty="0" smtClean="0"/>
              <a:t>With UV feedback </a:t>
            </a:r>
          </a:p>
          <a:p>
            <a:pPr marL="0" indent="0">
              <a:buNone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         The typical mass </a:t>
            </a:r>
            <a:r>
              <a:rPr lang="en-US" altLang="ja-JP" sz="3200" dirty="0" smtClean="0">
                <a:solidFill>
                  <a:srgbClr val="FF0000"/>
                </a:solidFill>
              </a:rPr>
              <a:t>10-100 M</a:t>
            </a:r>
            <a:r>
              <a:rPr lang="en-US" altLang="ja-JP" sz="3200" baseline="-25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 </a:t>
            </a:r>
            <a:endParaRPr lang="en-US" altLang="ja-JP" sz="3200" dirty="0" smtClean="0">
              <a:solidFill>
                <a:srgbClr val="FF0000"/>
              </a:solidFill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en-US" altLang="ja-JP" sz="2400" dirty="0">
                <a:sym typeface="Wingdings 2" panose="05020102010507070707" pitchFamily="18" charset="2"/>
              </a:rPr>
              <a:t> </a:t>
            </a:r>
            <a:r>
              <a:rPr lang="en-US" altLang="ja-JP" sz="2400" dirty="0" smtClean="0">
                <a:sym typeface="Wingdings 2" panose="05020102010507070707" pitchFamily="18" charset="2"/>
              </a:rPr>
              <a:t>             (Hosokawa et al. 2011, 2012)</a:t>
            </a:r>
          </a:p>
          <a:p>
            <a:pPr marL="0" indent="0">
              <a:buNone/>
            </a:pPr>
            <a:endParaRPr lang="en-US" altLang="ja-JP" sz="600" dirty="0"/>
          </a:p>
        </p:txBody>
      </p:sp>
      <p:sp>
        <p:nvSpPr>
          <p:cNvPr id="28" name="タイトル 27"/>
          <p:cNvSpPr>
            <a:spLocks noGrp="1"/>
          </p:cNvSpPr>
          <p:nvPr>
            <p:ph type="title"/>
          </p:nvPr>
        </p:nvSpPr>
        <p:spPr>
          <a:xfrm>
            <a:off x="649410" y="350854"/>
            <a:ext cx="10515600" cy="95722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What is the expected Mass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Pop III stars 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1" name="図 30" descr="xmd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9241" y="1273435"/>
            <a:ext cx="5614120" cy="370383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7288625" y="3032277"/>
            <a:ext cx="204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With Feedback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558858" y="2570612"/>
            <a:ext cx="247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Without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Feedback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44" y="1910947"/>
            <a:ext cx="399975" cy="270432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463" y="5070640"/>
            <a:ext cx="2578937" cy="32899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8587373" y="5308344"/>
            <a:ext cx="32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ym typeface="Wingdings 2" panose="05020102010507070707" pitchFamily="18" charset="2"/>
              </a:rPr>
              <a:t>Hosokawa et al. 2011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66927" y="5757677"/>
            <a:ext cx="10729609" cy="707886"/>
            <a:chOff x="1050587" y="5661500"/>
            <a:chExt cx="10729609" cy="707886"/>
          </a:xfrm>
        </p:grpSpPr>
        <p:sp>
          <p:nvSpPr>
            <p:cNvPr id="13" name="V 字形矢印 12"/>
            <p:cNvSpPr/>
            <p:nvPr/>
          </p:nvSpPr>
          <p:spPr>
            <a:xfrm>
              <a:off x="1050587" y="5700409"/>
              <a:ext cx="924128" cy="63229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66545" y="5661500"/>
              <a:ext cx="9513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dirty="0"/>
                <a:t>Pop </a:t>
              </a:r>
              <a:r>
                <a:rPr lang="en-US" altLang="ja-JP" sz="4000" dirty="0" smtClean="0"/>
                <a:t>III stars → 10-100 M</a:t>
              </a:r>
              <a:r>
                <a:rPr lang="en-US" altLang="ja-JP" sz="4000" baseline="-25000" dirty="0" smtClean="0">
                  <a:sym typeface="Wingdings 2" panose="05020102010507070707" pitchFamily="18" charset="2"/>
                </a:rPr>
                <a:t></a:t>
              </a:r>
              <a:r>
                <a:rPr lang="en-US" altLang="ja-JP" sz="4000" dirty="0" smtClean="0"/>
                <a:t> </a:t>
              </a:r>
              <a:r>
                <a:rPr lang="en-US" altLang="ja-JP" sz="4000" dirty="0"/>
                <a:t>compact </a:t>
              </a:r>
              <a:r>
                <a:rPr lang="en-US" altLang="ja-JP" sz="4000" dirty="0" smtClean="0"/>
                <a:t>binary</a:t>
              </a:r>
              <a:endParaRPr kumimoji="1" lang="ja-JP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39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0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Pop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III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BH-BH?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5" y="978314"/>
            <a:ext cx="11559375" cy="4091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77032" y="1291133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A</a:t>
            </a:r>
            <a:r>
              <a:rPr lang="en-US" altLang="ja-JP" sz="2800" dirty="0" err="1"/>
              <a:t>p</a:t>
            </a:r>
            <a:r>
              <a:rPr kumimoji="1" lang="en-US" altLang="ja-JP" sz="2800" dirty="0" err="1" smtClean="0"/>
              <a:t>JL</a:t>
            </a:r>
            <a:r>
              <a:rPr kumimoji="1" lang="en-US" altLang="ja-JP" sz="2800" dirty="0" smtClean="0"/>
              <a:t> Abbot. </a:t>
            </a:r>
            <a:r>
              <a:rPr lang="en-US" altLang="ja-JP" sz="2800" dirty="0"/>
              <a:t>e</a:t>
            </a:r>
            <a:r>
              <a:rPr kumimoji="1" lang="en-US" altLang="ja-JP" sz="2800" dirty="0" smtClean="0"/>
              <a:t>t al 2016</a:t>
            </a:r>
            <a:endParaRPr kumimoji="1" lang="ja-JP" altLang="en-US" sz="28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828" y="1837990"/>
            <a:ext cx="8683804" cy="5129935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2576052" y="5083277"/>
            <a:ext cx="2998838" cy="9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434348" y="5781368"/>
            <a:ext cx="5860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576052" y="6135329"/>
            <a:ext cx="7718322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2576052" y="6499123"/>
            <a:ext cx="7718322" cy="19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576052" y="6823588"/>
            <a:ext cx="13961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9793" y="106669"/>
            <a:ext cx="10515600" cy="972139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IMF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382" y="1078808"/>
            <a:ext cx="3305783" cy="502909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Pop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I</a:t>
            </a: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en-US" altLang="ja-JP" sz="2800" dirty="0" err="1" smtClean="0"/>
              <a:t>Salpeter</a:t>
            </a:r>
            <a:endParaRPr kumimoji="1" lang="ja-JP" altLang="en-US" sz="28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906351" y="1134931"/>
            <a:ext cx="3305783" cy="502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Pop</a:t>
            </a:r>
            <a:r>
              <a:rPr lang="ja-JP" altLang="en-US" dirty="0" smtClean="0"/>
              <a:t> </a:t>
            </a:r>
            <a:r>
              <a:rPr lang="en-US" altLang="ja-JP" dirty="0" smtClean="0"/>
              <a:t>III</a:t>
            </a:r>
            <a:r>
              <a:rPr lang="ja-JP" altLang="en-US" dirty="0" smtClean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Flat</a:t>
            </a:r>
            <a:r>
              <a:rPr lang="ja-JP" altLang="en-US" dirty="0" smtClean="0"/>
              <a:t>？</a:t>
            </a: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Log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Flat</a:t>
            </a:r>
            <a:r>
              <a:rPr lang="ja-JP" altLang="en-US" dirty="0" smtClean="0"/>
              <a:t>？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745912" y="2515482"/>
            <a:ext cx="9728" cy="22680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45912" y="4783482"/>
            <a:ext cx="2468993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60818" y="2889222"/>
            <a:ext cx="1444487" cy="137822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2349" y="2062100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Log 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56452" y="4877982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Log M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01722" y="3234264"/>
            <a:ext cx="168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∝</a:t>
            </a:r>
            <a:r>
              <a:rPr kumimoji="1" lang="en-US" altLang="ja-JP" sz="2800" dirty="0" smtClean="0"/>
              <a:t>M</a:t>
            </a:r>
            <a:r>
              <a:rPr kumimoji="1" lang="en-US" altLang="ja-JP" sz="2800" baseline="30000" dirty="0" smtClean="0"/>
              <a:t>-2.35</a:t>
            </a:r>
            <a:endParaRPr kumimoji="1" lang="ja-JP" altLang="en-US" sz="2800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6160" y="4783482"/>
            <a:ext cx="2321009" cy="371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0</a:t>
            </a:r>
            <a:r>
              <a:rPr kumimoji="1" lang="en-US" altLang="ja-JP" dirty="0" smtClean="0"/>
              <a:t>                         2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702" y="377103"/>
            <a:ext cx="4326697" cy="275608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657393" y="3028426"/>
            <a:ext cx="292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Stacy &amp; </a:t>
            </a:r>
            <a:r>
              <a:rPr kumimoji="1" lang="en-US" altLang="ja-JP" dirty="0" err="1" smtClean="0"/>
              <a:t>Bromm</a:t>
            </a:r>
            <a:r>
              <a:rPr kumimoji="1" lang="en-US" altLang="ja-JP" dirty="0" smtClean="0"/>
              <a:t> 2013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88" y="3406442"/>
            <a:ext cx="3420107" cy="340474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633838" y="6555825"/>
            <a:ext cx="546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Hirano et al.2014</a:t>
            </a:r>
            <a:r>
              <a:rPr kumimoji="1" lang="ja-JP" altLang="en-US" dirty="0" smtClean="0"/>
              <a:t>　　　　　　</a:t>
            </a:r>
            <a:r>
              <a:rPr kumimoji="1" lang="en-US" altLang="ja-JP" dirty="0" smtClean="0"/>
              <a:t>Susa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al.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2014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684" y="3368125"/>
            <a:ext cx="3166489" cy="31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IMF dependence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68" y="2160589"/>
            <a:ext cx="10013547" cy="41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186" y="743578"/>
            <a:ext cx="12002814" cy="59691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Uncertainties of </a:t>
            </a:r>
            <a:r>
              <a:rPr kumimoji="1" lang="en-US" altLang="ja-JP" dirty="0" smtClean="0">
                <a:solidFill>
                  <a:schemeClr val="tx1"/>
                </a:solidFill>
              </a:rPr>
              <a:t>Pop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III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binary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population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synthesis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5476" y="1660255"/>
            <a:ext cx="4740109" cy="5392298"/>
          </a:xfrm>
        </p:spPr>
        <p:txBody>
          <a:bodyPr>
            <a:normAutofit/>
          </a:bodyPr>
          <a:lstStyle/>
          <a:p>
            <a:r>
              <a:rPr lang="en-US" altLang="ja-JP" sz="4400" dirty="0" smtClean="0"/>
              <a:t>Initial condition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IMF</a:t>
            </a:r>
          </a:p>
          <a:p>
            <a:pPr marL="0" indent="0">
              <a:buNone/>
            </a:pPr>
            <a:r>
              <a:rPr lang="ja-JP" altLang="en-US" sz="4400" dirty="0"/>
              <a:t>　</a:t>
            </a:r>
            <a:r>
              <a:rPr lang="ja-JP" altLang="en-US" sz="4400" dirty="0" smtClean="0"/>
              <a:t>　　</a:t>
            </a:r>
            <a:r>
              <a:rPr lang="en-US" altLang="ja-JP" sz="4400" dirty="0" smtClean="0"/>
              <a:t>mass ratio</a:t>
            </a:r>
          </a:p>
          <a:p>
            <a:pPr marL="0" indent="0">
              <a:buNone/>
            </a:pPr>
            <a:r>
              <a:rPr kumimoji="1" lang="ja-JP" altLang="en-US" sz="4400" dirty="0"/>
              <a:t>　</a:t>
            </a:r>
            <a:r>
              <a:rPr kumimoji="1" lang="ja-JP" altLang="en-US" sz="4400" dirty="0" smtClean="0"/>
              <a:t>　　</a:t>
            </a:r>
            <a:r>
              <a:rPr lang="en-US" altLang="ja-JP" sz="4400" dirty="0" smtClean="0"/>
              <a:t>separation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/>
              <a:t>　</a:t>
            </a:r>
            <a:r>
              <a:rPr lang="ja-JP" altLang="en-US" sz="4400" dirty="0" smtClean="0"/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eccentricity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248347" y="1667056"/>
            <a:ext cx="6607764" cy="539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400" dirty="0" smtClean="0"/>
              <a:t>Binary interactions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Common</a:t>
            </a:r>
            <a:r>
              <a:rPr lang="ja-JP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ja-JP" sz="4400" dirty="0" smtClean="0">
                <a:solidFill>
                  <a:srgbClr val="FF0000"/>
                </a:solidFill>
              </a:rPr>
              <a:t>envelope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Mass transfer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Supernova</a:t>
            </a:r>
            <a:r>
              <a:rPr lang="ja-JP" altLang="en-US" sz="4400" dirty="0">
                <a:solidFill>
                  <a:srgbClr val="FF0000"/>
                </a:solidFill>
              </a:rPr>
              <a:t> </a:t>
            </a:r>
            <a:r>
              <a:rPr lang="en-US" altLang="ja-JP" sz="4400" dirty="0" smtClean="0">
                <a:solidFill>
                  <a:srgbClr val="FF0000"/>
                </a:solidFill>
              </a:rPr>
              <a:t>kick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　　</a:t>
            </a:r>
            <a:endParaRPr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1986455" y="4603532"/>
            <a:ext cx="2974428" cy="58857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8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87157"/>
            <a:ext cx="10515600" cy="61553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eccentricity distributions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781907"/>
            <a:ext cx="10515600" cy="495776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General eccentricity distribution (</a:t>
            </a:r>
            <a:r>
              <a:rPr lang="en-US" altLang="ja-JP" sz="3600" dirty="0" err="1" smtClean="0"/>
              <a:t>Heggie</a:t>
            </a:r>
            <a:r>
              <a:rPr lang="en-US" altLang="ja-JP" sz="3600" dirty="0" smtClean="0"/>
              <a:t> 1975)</a:t>
            </a:r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  <a:r>
              <a:rPr kumimoji="1" lang="en-US" altLang="ja-JP" sz="3600" dirty="0" smtClean="0"/>
              <a:t>P</a:t>
            </a:r>
            <a:r>
              <a:rPr lang="en-US" altLang="ja-JP" sz="3600" dirty="0" smtClean="0"/>
              <a:t>(e)</a:t>
            </a:r>
            <a:r>
              <a:rPr lang="ja-JP" altLang="en-US" sz="3600" dirty="0" smtClean="0"/>
              <a:t>∝</a:t>
            </a:r>
            <a:r>
              <a:rPr lang="en-US" altLang="ja-JP" sz="3600" dirty="0" smtClean="0"/>
              <a:t>e (Standard)</a:t>
            </a:r>
          </a:p>
          <a:p>
            <a:r>
              <a:rPr lang="en-US" altLang="ja-JP" sz="3600" dirty="0" smtClean="0"/>
              <a:t>CygnusOB2 association</a:t>
            </a:r>
            <a:r>
              <a:rPr lang="ja-JP" altLang="en-US" sz="3600" dirty="0" smtClean="0"/>
              <a:t>（</a:t>
            </a:r>
            <a:r>
              <a:rPr lang="en-US" altLang="ja-JP" sz="3600" dirty="0" err="1" smtClean="0"/>
              <a:t>Kobulnicky</a:t>
            </a:r>
            <a:r>
              <a:rPr lang="en-US" altLang="ja-JP" sz="3600" dirty="0" smtClean="0"/>
              <a:t> et al. 2014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   P(e)=const.</a:t>
            </a:r>
            <a:endParaRPr lang="en-US" altLang="ja-JP" sz="3600" dirty="0"/>
          </a:p>
          <a:p>
            <a:r>
              <a:rPr lang="en-US" altLang="ja-JP" sz="3600" dirty="0" smtClean="0"/>
              <a:t>Observations of O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stars(M&gt;15Msun) (Sana et al.2012)</a:t>
            </a:r>
          </a:p>
          <a:p>
            <a:pPr marL="0" indent="0">
              <a:buNone/>
            </a:pPr>
            <a:r>
              <a:rPr kumimoji="1" lang="en-US" altLang="ja-JP" sz="3600" dirty="0"/>
              <a:t> </a:t>
            </a:r>
            <a:r>
              <a:rPr kumimoji="1" lang="en-US" altLang="ja-JP" sz="3600" dirty="0" smtClean="0"/>
              <a:t>  P(e)</a:t>
            </a:r>
            <a:r>
              <a:rPr kumimoji="1" lang="ja-JP" altLang="en-US" sz="3600" dirty="0" smtClean="0"/>
              <a:t>∝</a:t>
            </a:r>
            <a:r>
              <a:rPr kumimoji="1" lang="en-US" altLang="ja-JP" sz="3600" dirty="0" smtClean="0"/>
              <a:t>e</a:t>
            </a:r>
            <a:r>
              <a:rPr kumimoji="1" lang="en-US" altLang="ja-JP" sz="3600" baseline="30000" dirty="0" smtClean="0"/>
              <a:t>-0.5</a:t>
            </a:r>
            <a:endParaRPr kumimoji="1" lang="ja-JP" alt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20164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/>
              <a:t>eccentricity dependence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3" y="2081051"/>
            <a:ext cx="10017868" cy="44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186" y="743578"/>
            <a:ext cx="12002814" cy="59691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Uncertainties of </a:t>
            </a:r>
            <a:r>
              <a:rPr kumimoji="1" lang="en-US" altLang="ja-JP" dirty="0" smtClean="0">
                <a:solidFill>
                  <a:schemeClr val="tx1"/>
                </a:solidFill>
              </a:rPr>
              <a:t>Pop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III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binary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population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synthesis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5476" y="1660255"/>
            <a:ext cx="4740109" cy="5392298"/>
          </a:xfrm>
        </p:spPr>
        <p:txBody>
          <a:bodyPr>
            <a:normAutofit/>
          </a:bodyPr>
          <a:lstStyle/>
          <a:p>
            <a:r>
              <a:rPr lang="en-US" altLang="ja-JP" sz="4400" dirty="0" smtClean="0"/>
              <a:t>Initial condition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IMF</a:t>
            </a:r>
          </a:p>
          <a:p>
            <a:pPr marL="0" indent="0">
              <a:buNone/>
            </a:pPr>
            <a:r>
              <a:rPr lang="ja-JP" altLang="en-US" sz="4400" dirty="0"/>
              <a:t>　</a:t>
            </a:r>
            <a:r>
              <a:rPr lang="ja-JP" altLang="en-US" sz="4400" dirty="0" smtClean="0"/>
              <a:t>　　</a:t>
            </a:r>
            <a:r>
              <a:rPr lang="en-US" altLang="ja-JP" sz="4400" dirty="0" smtClean="0"/>
              <a:t>mass ratio</a:t>
            </a:r>
          </a:p>
          <a:p>
            <a:pPr marL="0" indent="0">
              <a:buNone/>
            </a:pPr>
            <a:r>
              <a:rPr kumimoji="1" lang="ja-JP" altLang="en-US" sz="4400" dirty="0"/>
              <a:t>　</a:t>
            </a:r>
            <a:r>
              <a:rPr kumimoji="1" lang="ja-JP" altLang="en-US" sz="4400" dirty="0" smtClean="0"/>
              <a:t>　　</a:t>
            </a:r>
            <a:r>
              <a:rPr lang="en-US" altLang="ja-JP" sz="4400" dirty="0" smtClean="0"/>
              <a:t>separation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/>
              <a:t>　</a:t>
            </a:r>
            <a:r>
              <a:rPr lang="ja-JP" altLang="en-US" sz="4400" dirty="0" smtClean="0"/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eccentricity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248347" y="1667056"/>
            <a:ext cx="6607764" cy="539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400" dirty="0" smtClean="0"/>
              <a:t>Binary interactions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Common</a:t>
            </a:r>
            <a:r>
              <a:rPr lang="ja-JP" altLang="en-US" sz="4400" dirty="0" smtClean="0">
                <a:solidFill>
                  <a:srgbClr val="FF0000"/>
                </a:solidFill>
              </a:rPr>
              <a:t> </a:t>
            </a:r>
            <a:r>
              <a:rPr lang="en-US" altLang="ja-JP" sz="4400" dirty="0" smtClean="0">
                <a:solidFill>
                  <a:srgbClr val="FF0000"/>
                </a:solidFill>
              </a:rPr>
              <a:t>envelope</a:t>
            </a:r>
            <a:endParaRPr lang="en-US" altLang="ja-JP" sz="48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Mass transfer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　　</a:t>
            </a:r>
            <a:r>
              <a:rPr lang="en-US" altLang="ja-JP" sz="4400" dirty="0" smtClean="0">
                <a:solidFill>
                  <a:srgbClr val="FF0000"/>
                </a:solidFill>
              </a:rPr>
              <a:t>Supernova</a:t>
            </a:r>
            <a:r>
              <a:rPr lang="ja-JP" altLang="en-US" sz="4400" dirty="0">
                <a:solidFill>
                  <a:srgbClr val="FF0000"/>
                </a:solidFill>
              </a:rPr>
              <a:t> </a:t>
            </a:r>
            <a:r>
              <a:rPr lang="en-US" altLang="ja-JP" sz="4400" dirty="0" smtClean="0">
                <a:solidFill>
                  <a:srgbClr val="FF0000"/>
                </a:solidFill>
              </a:rPr>
              <a:t>kick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/>
              <a:t>　　</a:t>
            </a:r>
            <a:endParaRPr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6989379" y="3205657"/>
            <a:ext cx="3394841" cy="58857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4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3375" y="715975"/>
            <a:ext cx="10515600" cy="80934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Mass transfer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3375" y="2455244"/>
            <a:ext cx="11379740" cy="4351338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β</a:t>
            </a:r>
            <a:r>
              <a:rPr lang="en-US" altLang="ja-JP" sz="2400" dirty="0">
                <a:solidFill>
                  <a:schemeClr val="tx1"/>
                </a:solidFill>
              </a:rPr>
              <a:t>=</a:t>
            </a:r>
            <a:r>
              <a:rPr lang="en-US" altLang="ja-JP" sz="2400" dirty="0" smtClean="0">
                <a:solidFill>
                  <a:schemeClr val="tx1"/>
                </a:solidFill>
              </a:rPr>
              <a:t>0</a:t>
            </a:r>
            <a:r>
              <a:rPr lang="ja-JP" altLang="en-US" sz="2400" dirty="0" smtClean="0">
                <a:solidFill>
                  <a:schemeClr val="tx1"/>
                </a:solidFill>
              </a:rPr>
              <a:t>：</a:t>
            </a:r>
            <a:r>
              <a:rPr lang="en-US" altLang="ja-JP" sz="2400" dirty="0" smtClean="0">
                <a:solidFill>
                  <a:schemeClr val="tx1"/>
                </a:solidFill>
              </a:rPr>
              <a:t>conservative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1&gt;β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&gt;0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non conservative</a:t>
            </a:r>
          </a:p>
          <a:p>
            <a:pPr marL="0" indent="0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In Standard model, we use the fitting function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This is fitted for Pop I stars. </a:t>
            </a:r>
          </a:p>
          <a:p>
            <a:pPr marL="0" indent="0">
              <a:buNone/>
            </a:pPr>
            <a:r>
              <a:rPr lang="en-US" altLang="ja-JP" dirty="0" smtClean="0"/>
              <a:t>Thus, we check β=0,0.5,1 cases.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0" y="1690688"/>
            <a:ext cx="3575756" cy="7645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55" y="4360327"/>
            <a:ext cx="2814913" cy="6757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79052" y="4375012"/>
            <a:ext cx="350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Secondary is MS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or </a:t>
            </a:r>
            <a:r>
              <a:rPr lang="en-US" altLang="ja-JP" dirty="0">
                <a:solidFill>
                  <a:prstClr val="black"/>
                </a:solidFill>
              </a:rPr>
              <a:t>He-burning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1536970" y="4360327"/>
            <a:ext cx="213585" cy="1210724"/>
          </a:xfrm>
          <a:prstGeom prst="leftBrac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928192" y="5121908"/>
                <a:ext cx="1702904" cy="4444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92" y="5121908"/>
                <a:ext cx="1702904" cy="4444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4709809" y="5196993"/>
            <a:ext cx="24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Secondary is giant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26334" y="4698177"/>
            <a:ext cx="297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(Hurley </a:t>
            </a:r>
            <a:r>
              <a:rPr lang="en-US" altLang="ja-JP" sz="2800" dirty="0">
                <a:solidFill>
                  <a:prstClr val="black"/>
                </a:solidFill>
              </a:rPr>
              <a:t>et al. 2002)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Mass transfer dependence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7" y="1920352"/>
            <a:ext cx="11393508" cy="40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Supernova kick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366577"/>
            <a:ext cx="9109761" cy="4674786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Pulsar kick ~200-500km/s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Pulsar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observation suggest NSs have the natal kick at the SN. </a:t>
            </a:r>
          </a:p>
          <a:p>
            <a:r>
              <a:rPr kumimoji="1" lang="en-US" altLang="ja-JP" sz="2400" dirty="0" smtClean="0"/>
              <a:t>BH</a:t>
            </a:r>
            <a:r>
              <a:rPr lang="en-US" altLang="ja-JP" sz="2400" dirty="0" smtClean="0"/>
              <a:t>XRBs have large distance from galactic plane.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Black hole natal kick? 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Repetto,Davis&amp;Sigurdsson2012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⇒</a:t>
            </a:r>
            <a:r>
              <a:rPr lang="en-US" altLang="ja-JP" sz="2400" dirty="0" smtClean="0"/>
              <a:t>We check the kick dependence.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σ=0km/s (Standard)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σ=100km/s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σ=300km/s</a:t>
            </a:r>
            <a:endParaRPr kumimoji="1"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78" y="5134536"/>
            <a:ext cx="3642147" cy="9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SN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kick dependence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3" y="1546699"/>
            <a:ext cx="9913555" cy="40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3434" y="555096"/>
            <a:ext cx="9966067" cy="76470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 main target of gravitational wave source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223" y="2051591"/>
            <a:ext cx="80986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・</a:t>
            </a:r>
            <a:r>
              <a:rPr lang="en-US" altLang="ja-JP" sz="4000" dirty="0" smtClean="0">
                <a:solidFill>
                  <a:prstClr val="black"/>
                </a:solidFill>
              </a:rPr>
              <a:t>Compact binary mergers</a:t>
            </a:r>
            <a:endParaRPr lang="en-US" altLang="ja-JP" sz="40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　　</a:t>
            </a:r>
            <a:r>
              <a:rPr lang="en-US" altLang="ja-JP" sz="3600" dirty="0" smtClean="0">
                <a:solidFill>
                  <a:prstClr val="black"/>
                </a:solidFill>
              </a:rPr>
              <a:t>Binary neutron star</a:t>
            </a:r>
            <a:r>
              <a:rPr lang="ja-JP" altLang="en-US" sz="3600" dirty="0" smtClean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(NS-NS)</a:t>
            </a:r>
          </a:p>
          <a:p>
            <a:r>
              <a:rPr lang="ja-JP" altLang="en-US" sz="3600" dirty="0">
                <a:solidFill>
                  <a:prstClr val="black"/>
                </a:solidFill>
              </a:rPr>
              <a:t>　　</a:t>
            </a:r>
            <a:r>
              <a:rPr lang="en-US" altLang="ja-JP" sz="3600" dirty="0" smtClean="0">
                <a:solidFill>
                  <a:prstClr val="black"/>
                </a:solidFill>
              </a:rPr>
              <a:t>Neutron star black hole binary</a:t>
            </a:r>
            <a:r>
              <a:rPr lang="ja-JP" altLang="en-US" sz="3600" dirty="0" smtClean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(NS-BH)</a:t>
            </a:r>
          </a:p>
          <a:p>
            <a:r>
              <a:rPr lang="ja-JP" altLang="en-US" sz="3600" dirty="0">
                <a:solidFill>
                  <a:prstClr val="black"/>
                </a:solidFill>
              </a:rPr>
              <a:t>　　</a:t>
            </a:r>
            <a:r>
              <a:rPr lang="en-US" altLang="ja-JP" sz="3600" dirty="0" smtClean="0">
                <a:solidFill>
                  <a:prstClr val="black"/>
                </a:solidFill>
              </a:rPr>
              <a:t>Binary black hole</a:t>
            </a:r>
            <a:r>
              <a:rPr lang="ja-JP" altLang="en-US" sz="3600" dirty="0" smtClean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(BH-BH)</a:t>
            </a:r>
          </a:p>
          <a:p>
            <a:endParaRPr lang="en-US" altLang="ja-JP" sz="3600" dirty="0">
              <a:solidFill>
                <a:prstClr val="black"/>
              </a:solidFill>
            </a:endParaRPr>
          </a:p>
          <a:p>
            <a:endParaRPr lang="en-US" altLang="ja-JP" sz="4000" dirty="0">
              <a:solidFill>
                <a:prstClr val="black"/>
              </a:solidFill>
            </a:endParaRPr>
          </a:p>
          <a:p>
            <a:r>
              <a:rPr lang="ja-JP" altLang="en-US" sz="3200" dirty="0">
                <a:solidFill>
                  <a:prstClr val="black"/>
                </a:solidFill>
              </a:rPr>
              <a:t>　</a:t>
            </a:r>
            <a:r>
              <a:rPr lang="ja-JP" altLang="en-US" sz="2800" dirty="0">
                <a:solidFill>
                  <a:prstClr val="black"/>
                </a:solidFill>
              </a:rPr>
              <a:t>　</a:t>
            </a:r>
          </a:p>
        </p:txBody>
      </p:sp>
      <p:grpSp>
        <p:nvGrpSpPr>
          <p:cNvPr id="7" name="グループ化 25"/>
          <p:cNvGrpSpPr/>
          <p:nvPr/>
        </p:nvGrpSpPr>
        <p:grpSpPr>
          <a:xfrm>
            <a:off x="6533682" y="1394154"/>
            <a:ext cx="1165488" cy="1283288"/>
            <a:chOff x="3612648" y="3338560"/>
            <a:chExt cx="1721386" cy="2024294"/>
          </a:xfrm>
        </p:grpSpPr>
        <p:sp>
          <p:nvSpPr>
            <p:cNvPr id="11" name="円/楕円 4"/>
            <p:cNvSpPr/>
            <p:nvPr/>
          </p:nvSpPr>
          <p:spPr>
            <a:xfrm>
              <a:off x="4810198" y="4167664"/>
              <a:ext cx="360040" cy="34145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869989" y="4167664"/>
              <a:ext cx="360040" cy="34145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円弧 12"/>
            <p:cNvSpPr/>
            <p:nvPr/>
          </p:nvSpPr>
          <p:spPr>
            <a:xfrm>
              <a:off x="3855732" y="3657418"/>
              <a:ext cx="1170064" cy="792088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4055230" y="4163297"/>
              <a:ext cx="1170064" cy="864096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 rot="2174773">
              <a:off x="4880597" y="3338560"/>
              <a:ext cx="223258" cy="774824"/>
            </a:xfrm>
            <a:custGeom>
              <a:avLst/>
              <a:gdLst>
                <a:gd name="connsiteX0" fmla="*/ 0 w 485895"/>
                <a:gd name="connsiteY0" fmla="*/ 1009290 h 1009290"/>
                <a:gd name="connsiteX1" fmla="*/ 483079 w 485895"/>
                <a:gd name="connsiteY1" fmla="*/ 905773 h 1009290"/>
                <a:gd name="connsiteX2" fmla="*/ 8626 w 485895"/>
                <a:gd name="connsiteY2" fmla="*/ 836762 h 1009290"/>
                <a:gd name="connsiteX3" fmla="*/ 474452 w 485895"/>
                <a:gd name="connsiteY3" fmla="*/ 724619 h 1009290"/>
                <a:gd name="connsiteX4" fmla="*/ 8626 w 485895"/>
                <a:gd name="connsiteY4" fmla="*/ 681487 h 1009290"/>
                <a:gd name="connsiteX5" fmla="*/ 474452 w 485895"/>
                <a:gd name="connsiteY5" fmla="*/ 569343 h 1009290"/>
                <a:gd name="connsiteX6" fmla="*/ 17252 w 485895"/>
                <a:gd name="connsiteY6" fmla="*/ 500332 h 1009290"/>
                <a:gd name="connsiteX7" fmla="*/ 465826 w 485895"/>
                <a:gd name="connsiteY7" fmla="*/ 405441 h 1009290"/>
                <a:gd name="connsiteX8" fmla="*/ 43132 w 485895"/>
                <a:gd name="connsiteY8" fmla="*/ 336430 h 1009290"/>
                <a:gd name="connsiteX9" fmla="*/ 483079 w 485895"/>
                <a:gd name="connsiteY9" fmla="*/ 258792 h 1009290"/>
                <a:gd name="connsiteX10" fmla="*/ 232913 w 485895"/>
                <a:gd name="connsiteY10" fmla="*/ 198407 h 1009290"/>
                <a:gd name="connsiteX11" fmla="*/ 258792 w 485895"/>
                <a:gd name="connsiteY11" fmla="*/ 0 h 1009290"/>
                <a:gd name="connsiteX12" fmla="*/ 258792 w 485895"/>
                <a:gd name="connsiteY12" fmla="*/ 0 h 1009290"/>
                <a:gd name="connsiteX13" fmla="*/ 267418 w 485895"/>
                <a:gd name="connsiteY13" fmla="*/ 8626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95" h="1009290">
                  <a:moveTo>
                    <a:pt x="0" y="1009290"/>
                  </a:moveTo>
                  <a:cubicBezTo>
                    <a:pt x="240820" y="971909"/>
                    <a:pt x="481641" y="934528"/>
                    <a:pt x="483079" y="905773"/>
                  </a:cubicBezTo>
                  <a:cubicBezTo>
                    <a:pt x="484517" y="877018"/>
                    <a:pt x="10064" y="866954"/>
                    <a:pt x="8626" y="836762"/>
                  </a:cubicBezTo>
                  <a:cubicBezTo>
                    <a:pt x="7188" y="806570"/>
                    <a:pt x="474452" y="750498"/>
                    <a:pt x="474452" y="724619"/>
                  </a:cubicBezTo>
                  <a:cubicBezTo>
                    <a:pt x="474452" y="698740"/>
                    <a:pt x="8626" y="707366"/>
                    <a:pt x="8626" y="681487"/>
                  </a:cubicBezTo>
                  <a:cubicBezTo>
                    <a:pt x="8626" y="655608"/>
                    <a:pt x="473014" y="599535"/>
                    <a:pt x="474452" y="569343"/>
                  </a:cubicBezTo>
                  <a:cubicBezTo>
                    <a:pt x="475890" y="539151"/>
                    <a:pt x="18690" y="527649"/>
                    <a:pt x="17252" y="500332"/>
                  </a:cubicBezTo>
                  <a:cubicBezTo>
                    <a:pt x="15814" y="473015"/>
                    <a:pt x="461513" y="432758"/>
                    <a:pt x="465826" y="405441"/>
                  </a:cubicBezTo>
                  <a:cubicBezTo>
                    <a:pt x="470139" y="378124"/>
                    <a:pt x="40257" y="360871"/>
                    <a:pt x="43132" y="336430"/>
                  </a:cubicBezTo>
                  <a:cubicBezTo>
                    <a:pt x="46007" y="311989"/>
                    <a:pt x="451449" y="281796"/>
                    <a:pt x="483079" y="258792"/>
                  </a:cubicBezTo>
                  <a:cubicBezTo>
                    <a:pt x="514709" y="235788"/>
                    <a:pt x="270294" y="241539"/>
                    <a:pt x="232913" y="198407"/>
                  </a:cubicBezTo>
                  <a:cubicBezTo>
                    <a:pt x="195532" y="155275"/>
                    <a:pt x="258792" y="0"/>
                    <a:pt x="258792" y="0"/>
                  </a:cubicBezTo>
                  <a:lnTo>
                    <a:pt x="258792" y="0"/>
                  </a:lnTo>
                  <a:lnTo>
                    <a:pt x="267418" y="8626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 rot="13211318">
              <a:off x="3956163" y="4550419"/>
              <a:ext cx="286725" cy="812435"/>
            </a:xfrm>
            <a:custGeom>
              <a:avLst/>
              <a:gdLst>
                <a:gd name="connsiteX0" fmla="*/ 0 w 485895"/>
                <a:gd name="connsiteY0" fmla="*/ 1009290 h 1009290"/>
                <a:gd name="connsiteX1" fmla="*/ 483079 w 485895"/>
                <a:gd name="connsiteY1" fmla="*/ 905773 h 1009290"/>
                <a:gd name="connsiteX2" fmla="*/ 8626 w 485895"/>
                <a:gd name="connsiteY2" fmla="*/ 836762 h 1009290"/>
                <a:gd name="connsiteX3" fmla="*/ 474452 w 485895"/>
                <a:gd name="connsiteY3" fmla="*/ 724619 h 1009290"/>
                <a:gd name="connsiteX4" fmla="*/ 8626 w 485895"/>
                <a:gd name="connsiteY4" fmla="*/ 681487 h 1009290"/>
                <a:gd name="connsiteX5" fmla="*/ 474452 w 485895"/>
                <a:gd name="connsiteY5" fmla="*/ 569343 h 1009290"/>
                <a:gd name="connsiteX6" fmla="*/ 17252 w 485895"/>
                <a:gd name="connsiteY6" fmla="*/ 500332 h 1009290"/>
                <a:gd name="connsiteX7" fmla="*/ 465826 w 485895"/>
                <a:gd name="connsiteY7" fmla="*/ 405441 h 1009290"/>
                <a:gd name="connsiteX8" fmla="*/ 43132 w 485895"/>
                <a:gd name="connsiteY8" fmla="*/ 336430 h 1009290"/>
                <a:gd name="connsiteX9" fmla="*/ 483079 w 485895"/>
                <a:gd name="connsiteY9" fmla="*/ 258792 h 1009290"/>
                <a:gd name="connsiteX10" fmla="*/ 232913 w 485895"/>
                <a:gd name="connsiteY10" fmla="*/ 198407 h 1009290"/>
                <a:gd name="connsiteX11" fmla="*/ 258792 w 485895"/>
                <a:gd name="connsiteY11" fmla="*/ 0 h 1009290"/>
                <a:gd name="connsiteX12" fmla="*/ 258792 w 485895"/>
                <a:gd name="connsiteY12" fmla="*/ 0 h 1009290"/>
                <a:gd name="connsiteX13" fmla="*/ 267418 w 485895"/>
                <a:gd name="connsiteY13" fmla="*/ 8626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95" h="1009290">
                  <a:moveTo>
                    <a:pt x="0" y="1009290"/>
                  </a:moveTo>
                  <a:cubicBezTo>
                    <a:pt x="240820" y="971909"/>
                    <a:pt x="481641" y="934528"/>
                    <a:pt x="483079" y="905773"/>
                  </a:cubicBezTo>
                  <a:cubicBezTo>
                    <a:pt x="484517" y="877018"/>
                    <a:pt x="10064" y="866954"/>
                    <a:pt x="8626" y="836762"/>
                  </a:cubicBezTo>
                  <a:cubicBezTo>
                    <a:pt x="7188" y="806570"/>
                    <a:pt x="474452" y="750498"/>
                    <a:pt x="474452" y="724619"/>
                  </a:cubicBezTo>
                  <a:cubicBezTo>
                    <a:pt x="474452" y="698740"/>
                    <a:pt x="8626" y="707366"/>
                    <a:pt x="8626" y="681487"/>
                  </a:cubicBezTo>
                  <a:cubicBezTo>
                    <a:pt x="8626" y="655608"/>
                    <a:pt x="473014" y="599535"/>
                    <a:pt x="474452" y="569343"/>
                  </a:cubicBezTo>
                  <a:cubicBezTo>
                    <a:pt x="475890" y="539151"/>
                    <a:pt x="18690" y="527649"/>
                    <a:pt x="17252" y="500332"/>
                  </a:cubicBezTo>
                  <a:cubicBezTo>
                    <a:pt x="15814" y="473015"/>
                    <a:pt x="461513" y="432758"/>
                    <a:pt x="465826" y="405441"/>
                  </a:cubicBezTo>
                  <a:cubicBezTo>
                    <a:pt x="470139" y="378124"/>
                    <a:pt x="40257" y="360871"/>
                    <a:pt x="43132" y="336430"/>
                  </a:cubicBezTo>
                  <a:cubicBezTo>
                    <a:pt x="46007" y="311989"/>
                    <a:pt x="451449" y="281796"/>
                    <a:pt x="483079" y="258792"/>
                  </a:cubicBezTo>
                  <a:cubicBezTo>
                    <a:pt x="514709" y="235788"/>
                    <a:pt x="270294" y="241539"/>
                    <a:pt x="232913" y="198407"/>
                  </a:cubicBezTo>
                  <a:cubicBezTo>
                    <a:pt x="195532" y="155275"/>
                    <a:pt x="258792" y="0"/>
                    <a:pt x="258792" y="0"/>
                  </a:cubicBezTo>
                  <a:lnTo>
                    <a:pt x="258792" y="0"/>
                  </a:lnTo>
                  <a:lnTo>
                    <a:pt x="267418" y="8626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 rot="18633124">
              <a:off x="3894914" y="3302050"/>
              <a:ext cx="233428" cy="797960"/>
            </a:xfrm>
            <a:custGeom>
              <a:avLst/>
              <a:gdLst>
                <a:gd name="connsiteX0" fmla="*/ 0 w 485895"/>
                <a:gd name="connsiteY0" fmla="*/ 1009290 h 1009290"/>
                <a:gd name="connsiteX1" fmla="*/ 483079 w 485895"/>
                <a:gd name="connsiteY1" fmla="*/ 905773 h 1009290"/>
                <a:gd name="connsiteX2" fmla="*/ 8626 w 485895"/>
                <a:gd name="connsiteY2" fmla="*/ 836762 h 1009290"/>
                <a:gd name="connsiteX3" fmla="*/ 474452 w 485895"/>
                <a:gd name="connsiteY3" fmla="*/ 724619 h 1009290"/>
                <a:gd name="connsiteX4" fmla="*/ 8626 w 485895"/>
                <a:gd name="connsiteY4" fmla="*/ 681487 h 1009290"/>
                <a:gd name="connsiteX5" fmla="*/ 474452 w 485895"/>
                <a:gd name="connsiteY5" fmla="*/ 569343 h 1009290"/>
                <a:gd name="connsiteX6" fmla="*/ 17252 w 485895"/>
                <a:gd name="connsiteY6" fmla="*/ 500332 h 1009290"/>
                <a:gd name="connsiteX7" fmla="*/ 465826 w 485895"/>
                <a:gd name="connsiteY7" fmla="*/ 405441 h 1009290"/>
                <a:gd name="connsiteX8" fmla="*/ 43132 w 485895"/>
                <a:gd name="connsiteY8" fmla="*/ 336430 h 1009290"/>
                <a:gd name="connsiteX9" fmla="*/ 483079 w 485895"/>
                <a:gd name="connsiteY9" fmla="*/ 258792 h 1009290"/>
                <a:gd name="connsiteX10" fmla="*/ 232913 w 485895"/>
                <a:gd name="connsiteY10" fmla="*/ 198407 h 1009290"/>
                <a:gd name="connsiteX11" fmla="*/ 258792 w 485895"/>
                <a:gd name="connsiteY11" fmla="*/ 0 h 1009290"/>
                <a:gd name="connsiteX12" fmla="*/ 258792 w 485895"/>
                <a:gd name="connsiteY12" fmla="*/ 0 h 1009290"/>
                <a:gd name="connsiteX13" fmla="*/ 267418 w 485895"/>
                <a:gd name="connsiteY13" fmla="*/ 8626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95" h="1009290">
                  <a:moveTo>
                    <a:pt x="0" y="1009290"/>
                  </a:moveTo>
                  <a:cubicBezTo>
                    <a:pt x="240820" y="971909"/>
                    <a:pt x="481641" y="934528"/>
                    <a:pt x="483079" y="905773"/>
                  </a:cubicBezTo>
                  <a:cubicBezTo>
                    <a:pt x="484517" y="877018"/>
                    <a:pt x="10064" y="866954"/>
                    <a:pt x="8626" y="836762"/>
                  </a:cubicBezTo>
                  <a:cubicBezTo>
                    <a:pt x="7188" y="806570"/>
                    <a:pt x="474452" y="750498"/>
                    <a:pt x="474452" y="724619"/>
                  </a:cubicBezTo>
                  <a:cubicBezTo>
                    <a:pt x="474452" y="698740"/>
                    <a:pt x="8626" y="707366"/>
                    <a:pt x="8626" y="681487"/>
                  </a:cubicBezTo>
                  <a:cubicBezTo>
                    <a:pt x="8626" y="655608"/>
                    <a:pt x="473014" y="599535"/>
                    <a:pt x="474452" y="569343"/>
                  </a:cubicBezTo>
                  <a:cubicBezTo>
                    <a:pt x="475890" y="539151"/>
                    <a:pt x="18690" y="527649"/>
                    <a:pt x="17252" y="500332"/>
                  </a:cubicBezTo>
                  <a:cubicBezTo>
                    <a:pt x="15814" y="473015"/>
                    <a:pt x="461513" y="432758"/>
                    <a:pt x="465826" y="405441"/>
                  </a:cubicBezTo>
                  <a:cubicBezTo>
                    <a:pt x="470139" y="378124"/>
                    <a:pt x="40257" y="360871"/>
                    <a:pt x="43132" y="336430"/>
                  </a:cubicBezTo>
                  <a:cubicBezTo>
                    <a:pt x="46007" y="311989"/>
                    <a:pt x="451449" y="281796"/>
                    <a:pt x="483079" y="258792"/>
                  </a:cubicBezTo>
                  <a:cubicBezTo>
                    <a:pt x="514709" y="235788"/>
                    <a:pt x="270294" y="241539"/>
                    <a:pt x="232913" y="198407"/>
                  </a:cubicBezTo>
                  <a:cubicBezTo>
                    <a:pt x="195532" y="155275"/>
                    <a:pt x="258792" y="0"/>
                    <a:pt x="258792" y="0"/>
                  </a:cubicBezTo>
                  <a:lnTo>
                    <a:pt x="258792" y="0"/>
                  </a:lnTo>
                  <a:lnTo>
                    <a:pt x="267418" y="8626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 rot="7891394">
              <a:off x="4836958" y="4581647"/>
              <a:ext cx="257795" cy="736356"/>
            </a:xfrm>
            <a:custGeom>
              <a:avLst/>
              <a:gdLst>
                <a:gd name="connsiteX0" fmla="*/ 0 w 485895"/>
                <a:gd name="connsiteY0" fmla="*/ 1009290 h 1009290"/>
                <a:gd name="connsiteX1" fmla="*/ 483079 w 485895"/>
                <a:gd name="connsiteY1" fmla="*/ 905773 h 1009290"/>
                <a:gd name="connsiteX2" fmla="*/ 8626 w 485895"/>
                <a:gd name="connsiteY2" fmla="*/ 836762 h 1009290"/>
                <a:gd name="connsiteX3" fmla="*/ 474452 w 485895"/>
                <a:gd name="connsiteY3" fmla="*/ 724619 h 1009290"/>
                <a:gd name="connsiteX4" fmla="*/ 8626 w 485895"/>
                <a:gd name="connsiteY4" fmla="*/ 681487 h 1009290"/>
                <a:gd name="connsiteX5" fmla="*/ 474452 w 485895"/>
                <a:gd name="connsiteY5" fmla="*/ 569343 h 1009290"/>
                <a:gd name="connsiteX6" fmla="*/ 17252 w 485895"/>
                <a:gd name="connsiteY6" fmla="*/ 500332 h 1009290"/>
                <a:gd name="connsiteX7" fmla="*/ 465826 w 485895"/>
                <a:gd name="connsiteY7" fmla="*/ 405441 h 1009290"/>
                <a:gd name="connsiteX8" fmla="*/ 43132 w 485895"/>
                <a:gd name="connsiteY8" fmla="*/ 336430 h 1009290"/>
                <a:gd name="connsiteX9" fmla="*/ 483079 w 485895"/>
                <a:gd name="connsiteY9" fmla="*/ 258792 h 1009290"/>
                <a:gd name="connsiteX10" fmla="*/ 232913 w 485895"/>
                <a:gd name="connsiteY10" fmla="*/ 198407 h 1009290"/>
                <a:gd name="connsiteX11" fmla="*/ 258792 w 485895"/>
                <a:gd name="connsiteY11" fmla="*/ 0 h 1009290"/>
                <a:gd name="connsiteX12" fmla="*/ 258792 w 485895"/>
                <a:gd name="connsiteY12" fmla="*/ 0 h 1009290"/>
                <a:gd name="connsiteX13" fmla="*/ 267418 w 485895"/>
                <a:gd name="connsiteY13" fmla="*/ 8626 h 10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895" h="1009290">
                  <a:moveTo>
                    <a:pt x="0" y="1009290"/>
                  </a:moveTo>
                  <a:cubicBezTo>
                    <a:pt x="240820" y="971909"/>
                    <a:pt x="481641" y="934528"/>
                    <a:pt x="483079" y="905773"/>
                  </a:cubicBezTo>
                  <a:cubicBezTo>
                    <a:pt x="484517" y="877018"/>
                    <a:pt x="10064" y="866954"/>
                    <a:pt x="8626" y="836762"/>
                  </a:cubicBezTo>
                  <a:cubicBezTo>
                    <a:pt x="7188" y="806570"/>
                    <a:pt x="474452" y="750498"/>
                    <a:pt x="474452" y="724619"/>
                  </a:cubicBezTo>
                  <a:cubicBezTo>
                    <a:pt x="474452" y="698740"/>
                    <a:pt x="8626" y="707366"/>
                    <a:pt x="8626" y="681487"/>
                  </a:cubicBezTo>
                  <a:cubicBezTo>
                    <a:pt x="8626" y="655608"/>
                    <a:pt x="473014" y="599535"/>
                    <a:pt x="474452" y="569343"/>
                  </a:cubicBezTo>
                  <a:cubicBezTo>
                    <a:pt x="475890" y="539151"/>
                    <a:pt x="18690" y="527649"/>
                    <a:pt x="17252" y="500332"/>
                  </a:cubicBezTo>
                  <a:cubicBezTo>
                    <a:pt x="15814" y="473015"/>
                    <a:pt x="461513" y="432758"/>
                    <a:pt x="465826" y="405441"/>
                  </a:cubicBezTo>
                  <a:cubicBezTo>
                    <a:pt x="470139" y="378124"/>
                    <a:pt x="40257" y="360871"/>
                    <a:pt x="43132" y="336430"/>
                  </a:cubicBezTo>
                  <a:cubicBezTo>
                    <a:pt x="46007" y="311989"/>
                    <a:pt x="451449" y="281796"/>
                    <a:pt x="483079" y="258792"/>
                  </a:cubicBezTo>
                  <a:cubicBezTo>
                    <a:pt x="514709" y="235788"/>
                    <a:pt x="270294" y="241539"/>
                    <a:pt x="232913" y="198407"/>
                  </a:cubicBezTo>
                  <a:cubicBezTo>
                    <a:pt x="195532" y="155275"/>
                    <a:pt x="258792" y="0"/>
                    <a:pt x="258792" y="0"/>
                  </a:cubicBezTo>
                  <a:lnTo>
                    <a:pt x="258792" y="0"/>
                  </a:lnTo>
                  <a:lnTo>
                    <a:pt x="267418" y="8626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2226" name="Picture 2" descr="http://gwcenter.icrr.u-tokyo.ac.jp/wp-content/themes/lcgt/images/img_abt_lcg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3922" y="1466162"/>
            <a:ext cx="2280836" cy="2199904"/>
          </a:xfrm>
          <a:prstGeom prst="rect">
            <a:avLst/>
          </a:prstGeom>
          <a:noFill/>
        </p:spPr>
      </p:pic>
      <p:sp>
        <p:nvSpPr>
          <p:cNvPr id="19" name="フリーフォーム 18"/>
          <p:cNvSpPr/>
          <p:nvPr/>
        </p:nvSpPr>
        <p:spPr>
          <a:xfrm rot="6787731">
            <a:off x="8354376" y="1609210"/>
            <a:ext cx="320129" cy="1856568"/>
          </a:xfrm>
          <a:custGeom>
            <a:avLst/>
            <a:gdLst>
              <a:gd name="connsiteX0" fmla="*/ 0 w 485895"/>
              <a:gd name="connsiteY0" fmla="*/ 1009290 h 1009290"/>
              <a:gd name="connsiteX1" fmla="*/ 483079 w 485895"/>
              <a:gd name="connsiteY1" fmla="*/ 905773 h 1009290"/>
              <a:gd name="connsiteX2" fmla="*/ 8626 w 485895"/>
              <a:gd name="connsiteY2" fmla="*/ 836762 h 1009290"/>
              <a:gd name="connsiteX3" fmla="*/ 474452 w 485895"/>
              <a:gd name="connsiteY3" fmla="*/ 724619 h 1009290"/>
              <a:gd name="connsiteX4" fmla="*/ 8626 w 485895"/>
              <a:gd name="connsiteY4" fmla="*/ 681487 h 1009290"/>
              <a:gd name="connsiteX5" fmla="*/ 474452 w 485895"/>
              <a:gd name="connsiteY5" fmla="*/ 569343 h 1009290"/>
              <a:gd name="connsiteX6" fmla="*/ 17252 w 485895"/>
              <a:gd name="connsiteY6" fmla="*/ 500332 h 1009290"/>
              <a:gd name="connsiteX7" fmla="*/ 465826 w 485895"/>
              <a:gd name="connsiteY7" fmla="*/ 405441 h 1009290"/>
              <a:gd name="connsiteX8" fmla="*/ 43132 w 485895"/>
              <a:gd name="connsiteY8" fmla="*/ 336430 h 1009290"/>
              <a:gd name="connsiteX9" fmla="*/ 483079 w 485895"/>
              <a:gd name="connsiteY9" fmla="*/ 258792 h 1009290"/>
              <a:gd name="connsiteX10" fmla="*/ 232913 w 485895"/>
              <a:gd name="connsiteY10" fmla="*/ 198407 h 1009290"/>
              <a:gd name="connsiteX11" fmla="*/ 258792 w 485895"/>
              <a:gd name="connsiteY11" fmla="*/ 0 h 1009290"/>
              <a:gd name="connsiteX12" fmla="*/ 258792 w 485895"/>
              <a:gd name="connsiteY12" fmla="*/ 0 h 1009290"/>
              <a:gd name="connsiteX13" fmla="*/ 267418 w 485895"/>
              <a:gd name="connsiteY13" fmla="*/ 8626 h 100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895" h="1009290">
                <a:moveTo>
                  <a:pt x="0" y="1009290"/>
                </a:moveTo>
                <a:cubicBezTo>
                  <a:pt x="240820" y="971909"/>
                  <a:pt x="481641" y="934528"/>
                  <a:pt x="483079" y="905773"/>
                </a:cubicBezTo>
                <a:cubicBezTo>
                  <a:pt x="484517" y="877018"/>
                  <a:pt x="10064" y="866954"/>
                  <a:pt x="8626" y="836762"/>
                </a:cubicBezTo>
                <a:cubicBezTo>
                  <a:pt x="7188" y="806570"/>
                  <a:pt x="474452" y="750498"/>
                  <a:pt x="474452" y="724619"/>
                </a:cubicBezTo>
                <a:cubicBezTo>
                  <a:pt x="474452" y="698740"/>
                  <a:pt x="8626" y="707366"/>
                  <a:pt x="8626" y="681487"/>
                </a:cubicBezTo>
                <a:cubicBezTo>
                  <a:pt x="8626" y="655608"/>
                  <a:pt x="473014" y="599535"/>
                  <a:pt x="474452" y="569343"/>
                </a:cubicBezTo>
                <a:cubicBezTo>
                  <a:pt x="475890" y="539151"/>
                  <a:pt x="18690" y="527649"/>
                  <a:pt x="17252" y="500332"/>
                </a:cubicBezTo>
                <a:cubicBezTo>
                  <a:pt x="15814" y="473015"/>
                  <a:pt x="461513" y="432758"/>
                  <a:pt x="465826" y="405441"/>
                </a:cubicBezTo>
                <a:cubicBezTo>
                  <a:pt x="470139" y="378124"/>
                  <a:pt x="40257" y="360871"/>
                  <a:pt x="43132" y="336430"/>
                </a:cubicBezTo>
                <a:cubicBezTo>
                  <a:pt x="46007" y="311989"/>
                  <a:pt x="451449" y="281796"/>
                  <a:pt x="483079" y="258792"/>
                </a:cubicBezTo>
                <a:cubicBezTo>
                  <a:pt x="514709" y="235788"/>
                  <a:pt x="270294" y="241539"/>
                  <a:pt x="232913" y="198407"/>
                </a:cubicBezTo>
                <a:cubicBezTo>
                  <a:pt x="195532" y="155275"/>
                  <a:pt x="258792" y="0"/>
                  <a:pt x="258792" y="0"/>
                </a:cubicBezTo>
                <a:lnTo>
                  <a:pt x="258792" y="0"/>
                </a:lnTo>
                <a:lnTo>
                  <a:pt x="267418" y="8626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311350" y="364377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©KAGRA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5223" y="4856897"/>
            <a:ext cx="10084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How many times can we detect compact binary mergers</a:t>
            </a:r>
            <a:r>
              <a:rPr lang="ja-JP" altLang="en-US" sz="3200" dirty="0" smtClean="0">
                <a:solidFill>
                  <a:prstClr val="black"/>
                </a:solidFill>
              </a:rPr>
              <a:t>？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r>
              <a:rPr lang="ja-JP" altLang="en-US" sz="3200" dirty="0">
                <a:solidFill>
                  <a:prstClr val="black"/>
                </a:solidFill>
              </a:rPr>
              <a:t> </a:t>
            </a:r>
            <a:r>
              <a:rPr lang="ja-JP" altLang="en-US" sz="3200" dirty="0" smtClean="0">
                <a:solidFill>
                  <a:prstClr val="black"/>
                </a:solidFill>
              </a:rPr>
              <a:t>➝</a:t>
            </a:r>
            <a:r>
              <a:rPr lang="en-US" altLang="ja-JP" sz="3200" dirty="0" smtClean="0">
                <a:solidFill>
                  <a:prstClr val="black"/>
                </a:solidFill>
              </a:rPr>
              <a:t>Estimated by the binary population synthesis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200" dirty="0">
                <a:solidFill>
                  <a:prstClr val="black"/>
                </a:solidFill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0514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926"/>
            <a:ext cx="10515600" cy="68546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Detection range of KAGRA and Adv. LIGO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584004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184" y="995995"/>
            <a:ext cx="8501117" cy="60105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72383" y="6605081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Mass of one star [M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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349912" y="2895600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Redshift z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87588" y="3599314"/>
            <a:ext cx="4007796" cy="484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Luminocity</a:t>
            </a:r>
            <a:r>
              <a:rPr kumimoji="1" lang="en-US" altLang="ja-JP" sz="3600" dirty="0" smtClean="0"/>
              <a:t> distance</a:t>
            </a:r>
          </a:p>
          <a:p>
            <a:r>
              <a:rPr kumimoji="1" lang="ja-JP" altLang="en-US" sz="3600" dirty="0" smtClean="0"/>
              <a:t>～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1.5 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Gpc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3600" dirty="0" smtClean="0"/>
              <a:t>Redshift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z</a:t>
            </a:r>
            <a:r>
              <a:rPr lang="ja-JP" altLang="en-US" sz="3600" dirty="0" smtClean="0"/>
              <a:t>～</a:t>
            </a:r>
            <a:r>
              <a:rPr lang="en-US" altLang="ja-JP" sz="3600" dirty="0" smtClean="0">
                <a:solidFill>
                  <a:srgbClr val="FF0000"/>
                </a:solidFill>
              </a:rPr>
              <a:t>0.28</a:t>
            </a: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endParaRPr kumimoji="1" lang="en-US" altLang="ja-JP" sz="24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ja-JP" sz="2800" b="1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0057" y="3927039"/>
            <a:ext cx="172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SNR=8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merge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6130" y="2972932"/>
            <a:ext cx="172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SNR=8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QNM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571852" y="3115811"/>
            <a:ext cx="398834" cy="3831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3970687" y="2520653"/>
            <a:ext cx="4663291" cy="6057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753091" y="1982044"/>
            <a:ext cx="246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M</a:t>
            </a:r>
            <a:r>
              <a:rPr lang="en-US" altLang="ja-JP" sz="3200" baseline="-25000" dirty="0">
                <a:solidFill>
                  <a:prstClr val="black"/>
                </a:solidFill>
              </a:rPr>
              <a:t>BH</a:t>
            </a:r>
            <a:r>
              <a:rPr lang="ja-JP" altLang="en-US" sz="3200" dirty="0">
                <a:solidFill>
                  <a:prstClr val="black"/>
                </a:solidFill>
              </a:rPr>
              <a:t>～</a:t>
            </a:r>
            <a:r>
              <a:rPr lang="en-US" altLang="ja-JP" sz="3200" dirty="0" smtClean="0">
                <a:solidFill>
                  <a:prstClr val="black"/>
                </a:solidFill>
              </a:rPr>
              <a:t>30M</a:t>
            </a:r>
            <a:r>
              <a:rPr lang="en-US" altLang="ja-JP" sz="3200" baseline="-25000" dirty="0" smtClean="0">
                <a:solidFill>
                  <a:prstClr val="black"/>
                </a:solidFill>
                <a:sym typeface="Wingdings 2" panose="05020102010507070707" pitchFamily="18" charset="2"/>
              </a:rPr>
              <a:t></a:t>
            </a:r>
            <a:r>
              <a:rPr lang="en-US" altLang="ja-JP" sz="3200" dirty="0" smtClean="0">
                <a:solidFill>
                  <a:prstClr val="black"/>
                </a:solidFill>
              </a:rPr>
              <a:t> </a:t>
            </a:r>
            <a:r>
              <a:rPr lang="en-US" altLang="ja-JP" sz="3200" dirty="0">
                <a:solidFill>
                  <a:prstClr val="black"/>
                </a:solidFill>
              </a:rPr>
              <a:t>SNR=8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7527" y="6605081"/>
            <a:ext cx="19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©Kanda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4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重力波検出のノイズ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散</a:t>
            </a:r>
            <a:r>
              <a:rPr kumimoji="1" lang="ja-JP" altLang="en-US" dirty="0" smtClean="0"/>
              <a:t>射雑音・・・レーザー由来の雑音</a:t>
            </a:r>
            <a:endParaRPr kumimoji="1" lang="en-US" altLang="ja-JP" dirty="0" smtClean="0"/>
          </a:p>
          <a:p>
            <a:r>
              <a:rPr lang="ja-JP" altLang="en-US" dirty="0" smtClean="0"/>
              <a:t>熱振動・・・熱振動による雑音</a:t>
            </a:r>
            <a:endParaRPr lang="en-US" altLang="ja-JP" dirty="0" smtClean="0"/>
          </a:p>
          <a:p>
            <a:r>
              <a:rPr kumimoji="1" lang="ja-JP" altLang="en-US" dirty="0" smtClean="0"/>
              <a:t>地面振動・・・地面振動による雑音　</a:t>
            </a:r>
            <a:r>
              <a:rPr kumimoji="1" lang="en-US" altLang="ja-JP" dirty="0" smtClean="0"/>
              <a:t>10Hz</a:t>
            </a:r>
            <a:r>
              <a:rPr kumimoji="1" lang="ja-JP" altLang="en-US" dirty="0" smtClean="0"/>
              <a:t>以下で効いてくる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39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43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How to calculate the event rate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293963"/>
            <a:ext cx="11913252" cy="47474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NS-NS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We can get information from binary pulsar observations 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The empirical rate from pulsar observations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400" dirty="0" err="1" smtClean="0"/>
              <a:t>Kalogera</a:t>
            </a:r>
            <a:r>
              <a:rPr lang="en-US" altLang="ja-JP" sz="2400" dirty="0" smtClean="0"/>
              <a:t> et al. 2004,etc</a:t>
            </a:r>
            <a:r>
              <a:rPr lang="en-US" altLang="ja-JP" sz="2800" dirty="0" smtClean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en-US" altLang="ja-JP" dirty="0" smtClean="0"/>
              <a:t>Binary population synthesis</a:t>
            </a:r>
            <a:r>
              <a:rPr lang="en-US" altLang="ja-JP" sz="2800" dirty="0" smtClean="0"/>
              <a:t>(</a:t>
            </a:r>
            <a:r>
              <a:rPr lang="en-US" altLang="ja-JP" sz="2400" dirty="0" err="1" smtClean="0"/>
              <a:t>Belczynski</a:t>
            </a:r>
            <a:r>
              <a:rPr lang="en-US" altLang="ja-JP" sz="2400" dirty="0" smtClean="0"/>
              <a:t> et al. 2002, 2004, Dominik et al.2012,etc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r>
              <a:rPr kumimoji="1" lang="en-US" altLang="ja-JP" sz="3600" dirty="0" smtClean="0"/>
              <a:t>NS-BH</a:t>
            </a:r>
            <a:r>
              <a:rPr lang="en-US" altLang="ja-JP" sz="3600" dirty="0"/>
              <a:t>,</a:t>
            </a:r>
            <a:r>
              <a:rPr kumimoji="1" lang="en-US" altLang="ja-JP" sz="3600" dirty="0" smtClean="0"/>
              <a:t>BH-BH</a:t>
            </a:r>
          </a:p>
          <a:p>
            <a:pPr marL="0" indent="0">
              <a:buNone/>
            </a:pPr>
            <a:r>
              <a:rPr kumimoji="1" lang="ja-JP" altLang="en-US" sz="2800" dirty="0" smtClean="0"/>
              <a:t>　・</a:t>
            </a:r>
            <a:r>
              <a:rPr lang="en-US" altLang="ja-JP" dirty="0" smtClean="0"/>
              <a:t>Binary population synthesis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b="1" dirty="0" smtClean="0"/>
              <a:t>There were no observation until GW150914.</a:t>
            </a:r>
          </a:p>
          <a:p>
            <a:pPr marL="0" indent="0">
              <a:buNone/>
            </a:pPr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 Thus, </a:t>
            </a:r>
            <a:r>
              <a:rPr lang="en-US" altLang="ja-JP" b="1" dirty="0" smtClean="0"/>
              <a:t>there </a:t>
            </a:r>
            <a:r>
              <a:rPr lang="en-US" altLang="ja-JP" b="1" dirty="0"/>
              <a:t>is no other way except </a:t>
            </a:r>
            <a:r>
              <a:rPr kumimoji="1" lang="en-US" altLang="ja-JP" sz="2800" b="1" dirty="0" smtClean="0"/>
              <a:t>binary population synthesis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54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4251"/>
            <a:ext cx="12307614" cy="11561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/>
              <a:t>The binary population synthesis for gravitational event 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1381511"/>
            <a:ext cx="8601995" cy="473551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Previous research: Pop I</a:t>
            </a:r>
            <a:r>
              <a:rPr lang="ja-JP" altLang="en-US" sz="3600" dirty="0"/>
              <a:t> </a:t>
            </a:r>
            <a:r>
              <a:rPr lang="en-US" altLang="ja-JP" sz="1800" dirty="0" smtClean="0"/>
              <a:t>(</a:t>
            </a:r>
            <a:r>
              <a:rPr lang="en-US" altLang="ja-JP" sz="1800" dirty="0" err="1" smtClean="0"/>
              <a:t>Belczynski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et al. 2002 </a:t>
            </a:r>
            <a:r>
              <a:rPr lang="en-US" altLang="ja-JP" sz="1800" dirty="0" err="1" smtClean="0"/>
              <a:t>etc</a:t>
            </a:r>
            <a:r>
              <a:rPr lang="en-US" altLang="ja-JP" sz="1800" dirty="0" smtClean="0"/>
              <a:t>)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</a:t>
            </a:r>
            <a:r>
              <a:rPr lang="en-US" altLang="ja-JP" sz="2400" dirty="0" smtClean="0"/>
              <a:t>Pop I stars are solar metal stars</a:t>
            </a:r>
            <a:endParaRPr lang="en-US" altLang="ja-JP" sz="4400" dirty="0" smtClean="0"/>
          </a:p>
          <a:p>
            <a:r>
              <a:rPr lang="en-US" altLang="ja-JP" sz="3600" dirty="0"/>
              <a:t>The typical merger time of compact </a:t>
            </a:r>
            <a:r>
              <a:rPr lang="en-US" altLang="ja-JP" sz="3600" dirty="0" smtClean="0"/>
              <a:t>binaries   ~10</a:t>
            </a:r>
            <a:r>
              <a:rPr lang="en-US" altLang="ja-JP" sz="3600" baseline="30000" dirty="0" smtClean="0"/>
              <a:t>8-10</a:t>
            </a:r>
            <a:r>
              <a:rPr lang="en-US" altLang="ja-JP" sz="3600" dirty="0" smtClean="0"/>
              <a:t>yr</a:t>
            </a:r>
          </a:p>
          <a:p>
            <a:r>
              <a:rPr lang="en-US" altLang="ja-JP" sz="3600" dirty="0"/>
              <a:t>The accumulation</a:t>
            </a:r>
            <a:r>
              <a:rPr lang="ja-JP" altLang="en-US" sz="3600" dirty="0"/>
              <a:t> </a:t>
            </a:r>
            <a:r>
              <a:rPr lang="en-US" altLang="ja-JP" sz="3600" dirty="0"/>
              <a:t>of GWs from </a:t>
            </a:r>
            <a:r>
              <a:rPr lang="en-US" altLang="ja-JP" sz="3600" dirty="0" smtClean="0"/>
              <a:t>the </a:t>
            </a:r>
            <a:r>
              <a:rPr lang="en-US" altLang="ja-JP" sz="3600" u="sng" dirty="0" smtClean="0"/>
              <a:t>early universe</a:t>
            </a:r>
          </a:p>
          <a:p>
            <a:r>
              <a:rPr lang="en-US" altLang="ja-JP" sz="3600" dirty="0" smtClean="0"/>
              <a:t>We must consider binaries which born at the early universe. </a:t>
            </a:r>
          </a:p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773" y="1124744"/>
            <a:ext cx="3171825" cy="52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>
            <a:off x="8717734" y="1484784"/>
            <a:ext cx="0" cy="48965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213678" y="63813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time</a:t>
            </a:r>
            <a:endParaRPr kumimoji="1" lang="ja-JP" altLang="en-US" sz="2400" b="1" dirty="0"/>
          </a:p>
        </p:txBody>
      </p:sp>
      <p:sp>
        <p:nvSpPr>
          <p:cNvPr id="7" name="爆発 1 6"/>
          <p:cNvSpPr/>
          <p:nvPr/>
        </p:nvSpPr>
        <p:spPr>
          <a:xfrm>
            <a:off x="9221790" y="1124744"/>
            <a:ext cx="2592288" cy="8640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97147" y="12921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Big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Bang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9941870" y="2420888"/>
            <a:ext cx="360040" cy="360040"/>
            <a:chOff x="3944103" y="5164292"/>
            <a:chExt cx="839047" cy="724565"/>
          </a:xfrm>
        </p:grpSpPr>
        <p:sp>
          <p:nvSpPr>
            <p:cNvPr id="11" name="円/楕円 10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0589942" y="2492896"/>
            <a:ext cx="360040" cy="360040"/>
            <a:chOff x="3944103" y="5164292"/>
            <a:chExt cx="839047" cy="724565"/>
          </a:xfrm>
        </p:grpSpPr>
        <p:sp>
          <p:nvSpPr>
            <p:cNvPr id="16" name="円/楕円 15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>
          <a:xfrm>
            <a:off x="10085886" y="2924944"/>
            <a:ext cx="0" cy="18722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0805966" y="3068960"/>
            <a:ext cx="0" cy="27363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爆発 1 21"/>
          <p:cNvSpPr/>
          <p:nvPr/>
        </p:nvSpPr>
        <p:spPr>
          <a:xfrm>
            <a:off x="9869862" y="4797152"/>
            <a:ext cx="504056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1 22"/>
          <p:cNvSpPr/>
          <p:nvPr/>
        </p:nvSpPr>
        <p:spPr>
          <a:xfrm>
            <a:off x="10445926" y="5733256"/>
            <a:ext cx="864096" cy="57606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877973" y="5328491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merger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437814" y="5157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merger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149782" y="6334780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Djorgovski</a:t>
            </a:r>
            <a:r>
              <a:rPr kumimoji="1" lang="en-US" altLang="ja-JP" sz="1400" dirty="0" smtClean="0"/>
              <a:t> et </a:t>
            </a:r>
            <a:r>
              <a:rPr kumimoji="1" lang="en-US" altLang="ja-JP" sz="1400" dirty="0" err="1" smtClean="0"/>
              <a:t>al.&amp;Degital</a:t>
            </a:r>
            <a:r>
              <a:rPr kumimoji="1" lang="en-US" altLang="ja-JP" sz="1400" dirty="0" smtClean="0"/>
              <a:t> Media Center</a:t>
            </a:r>
            <a:endParaRPr kumimoji="1" lang="ja-JP" altLang="en-US" sz="14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9099994" y="4531484"/>
            <a:ext cx="360040" cy="360040"/>
            <a:chOff x="3944103" y="5164292"/>
            <a:chExt cx="839047" cy="724565"/>
          </a:xfrm>
        </p:grpSpPr>
        <p:sp>
          <p:nvSpPr>
            <p:cNvPr id="30" name="円/楕円 29"/>
            <p:cNvSpPr/>
            <p:nvPr/>
          </p:nvSpPr>
          <p:spPr>
            <a:xfrm>
              <a:off x="452884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3952836" y="5434156"/>
              <a:ext cx="220575" cy="1805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弧 31"/>
            <p:cNvSpPr/>
            <p:nvPr/>
          </p:nvSpPr>
          <p:spPr>
            <a:xfrm>
              <a:off x="3944103" y="5164292"/>
              <a:ext cx="716827" cy="418926"/>
            </a:xfrm>
            <a:prstGeom prst="arc">
              <a:avLst/>
            </a:prstGeom>
            <a:ln w="2857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弧 32"/>
            <p:cNvSpPr/>
            <p:nvPr/>
          </p:nvSpPr>
          <p:spPr>
            <a:xfrm rot="10800000">
              <a:off x="4066323" y="5431846"/>
              <a:ext cx="716827" cy="457011"/>
            </a:xfrm>
            <a:prstGeom prst="arc">
              <a:avLst/>
            </a:prstGeom>
            <a:ln w="28575" cmpd="sng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 flipH="1">
            <a:off x="9322630" y="5024474"/>
            <a:ext cx="1826" cy="92964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 1 35"/>
          <p:cNvSpPr/>
          <p:nvPr/>
        </p:nvSpPr>
        <p:spPr>
          <a:xfrm>
            <a:off x="9098883" y="5827183"/>
            <a:ext cx="504056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8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|0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60185</TotalTime>
  <Words>4598</Words>
  <Application>Microsoft Office PowerPoint</Application>
  <PresentationFormat>ワイド画面</PresentationFormat>
  <Paragraphs>824</Paragraphs>
  <Slides>71</Slides>
  <Notes>31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81" baseType="lpstr">
      <vt:lpstr>Gungsuh</vt:lpstr>
      <vt:lpstr>ＭＳ Ｐゴシック</vt:lpstr>
      <vt:lpstr>Arial</vt:lpstr>
      <vt:lpstr>Calibri</vt:lpstr>
      <vt:lpstr>Calibri Light</vt:lpstr>
      <vt:lpstr>Cambria Math</vt:lpstr>
      <vt:lpstr>Lucida Calligraphy</vt:lpstr>
      <vt:lpstr>Trebuchet MS</vt:lpstr>
      <vt:lpstr>Wingdings 2</vt:lpstr>
      <vt:lpstr>Office テーマ</vt:lpstr>
      <vt:lpstr>初代星連星由来の連星ブラックホール重力波</vt:lpstr>
      <vt:lpstr>自己紹介</vt:lpstr>
      <vt:lpstr>The beginning of Gravitational wave astronomy</vt:lpstr>
      <vt:lpstr>GW150914</vt:lpstr>
      <vt:lpstr>GW150914</vt:lpstr>
      <vt:lpstr>Pop III BH-BH?</vt:lpstr>
      <vt:lpstr>The main target of gravitational wave source</vt:lpstr>
      <vt:lpstr>How to calculate the event rate</vt:lpstr>
      <vt:lpstr>The binary population synthesis for gravitational event rate</vt:lpstr>
      <vt:lpstr>Our target</vt:lpstr>
      <vt:lpstr>Pop III star and Pop III binary</vt:lpstr>
      <vt:lpstr>The differences between Pop III and Pop I</vt:lpstr>
      <vt:lpstr>Method</vt:lpstr>
      <vt:lpstr>How to calculate binaries?</vt:lpstr>
      <vt:lpstr>Binary Interactions</vt:lpstr>
      <vt:lpstr>Pop III binary population synthesis</vt:lpstr>
      <vt:lpstr>Result</vt:lpstr>
      <vt:lpstr>Results</vt:lpstr>
      <vt:lpstr>Pop III BH-BH chirp mass distribution</vt:lpstr>
      <vt:lpstr>The difference of chirp mass distribution</vt:lpstr>
      <vt:lpstr>Merged Pop III BH mass and spin distributions</vt:lpstr>
      <vt:lpstr>The star formation rate of Pop III </vt:lpstr>
      <vt:lpstr>Pop III SFR (de Souza et al. 2011)</vt:lpstr>
      <vt:lpstr>The Pop III BH-BH merger rate</vt:lpstr>
      <vt:lpstr>Consistency with LIGOS6 and Acv.LIGO</vt:lpstr>
      <vt:lpstr>Detection range of KAGRA and Adv. LIGO</vt:lpstr>
      <vt:lpstr>Inspiral and QNM </vt:lpstr>
      <vt:lpstr>Detection range of KAGRA and Adv. LIGO</vt:lpstr>
      <vt:lpstr>Detection rate</vt:lpstr>
      <vt:lpstr>Errsys (Example)</vt:lpstr>
      <vt:lpstr>Why Pop III binaries become 30Msun BH-BH</vt:lpstr>
      <vt:lpstr>Pop III BH-BH</vt:lpstr>
      <vt:lpstr>Other Pop III SFRs</vt:lpstr>
      <vt:lpstr>future plan of GW observer : pre-DECIGO and DECIGO</vt:lpstr>
      <vt:lpstr>Appendix</vt:lpstr>
      <vt:lpstr>Quasi normal mode</vt:lpstr>
      <vt:lpstr>PowerPoint プレゼンテーション</vt:lpstr>
      <vt:lpstr>PowerPoint プレゼンテーション</vt:lpstr>
      <vt:lpstr>Why do Pop III stars have these properties?</vt:lpstr>
      <vt:lpstr>Pop I and Pop II case (Dominik et al. 2015)</vt:lpstr>
      <vt:lpstr>PowerPoint プレゼンテーション</vt:lpstr>
      <vt:lpstr>PowerPoint プレゼンテーション</vt:lpstr>
      <vt:lpstr>DECIGOの感度曲線</vt:lpstr>
      <vt:lpstr>How to calculate the event rate</vt:lpstr>
      <vt:lpstr> merger rate calculated by population synthesis</vt:lpstr>
      <vt:lpstr>Binary Interactions</vt:lpstr>
      <vt:lpstr>Supernova(SN) effect</vt:lpstr>
      <vt:lpstr>Common envelope (CE)</vt:lpstr>
      <vt:lpstr>Can NS binary survive via CE?</vt:lpstr>
      <vt:lpstr>The treatment of CE</vt:lpstr>
      <vt:lpstr>The rate dependence on CE parameters</vt:lpstr>
      <vt:lpstr>PowerPoint プレゼンテーション</vt:lpstr>
      <vt:lpstr>Binary population synthesis</vt:lpstr>
      <vt:lpstr>Example: CE dependence</vt:lpstr>
      <vt:lpstr>Pop III stars evolve as the blue giant.</vt:lpstr>
      <vt:lpstr>Why do Pop III stars have these properties?</vt:lpstr>
      <vt:lpstr>PowerPoint プレゼンテーション</vt:lpstr>
      <vt:lpstr>PowerPoint プレゼンテーション</vt:lpstr>
      <vt:lpstr>What is the expected Mass of Pop III stars ?</vt:lpstr>
      <vt:lpstr> IMF</vt:lpstr>
      <vt:lpstr>IMF dependence</vt:lpstr>
      <vt:lpstr>Uncertainties of Pop III binary population synthesis</vt:lpstr>
      <vt:lpstr> eccentricity distributions</vt:lpstr>
      <vt:lpstr> eccentricity dependence</vt:lpstr>
      <vt:lpstr>Uncertainties of Pop III binary population synthesis</vt:lpstr>
      <vt:lpstr>Mass transfer</vt:lpstr>
      <vt:lpstr>Mass transfer dependence</vt:lpstr>
      <vt:lpstr>Supernova kick</vt:lpstr>
      <vt:lpstr>SN kick dependence</vt:lpstr>
      <vt:lpstr>Detection range of KAGRA and Adv. LIGO</vt:lpstr>
      <vt:lpstr>重力波検出のノイズ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III binary population synthesis</dc:title>
  <dc:creator>衣川智弥</dc:creator>
  <cp:lastModifiedBy>衣川智弥</cp:lastModifiedBy>
  <cp:revision>409</cp:revision>
  <cp:lastPrinted>2013-12-15T05:41:36Z</cp:lastPrinted>
  <dcterms:created xsi:type="dcterms:W3CDTF">2013-12-07T09:10:02Z</dcterms:created>
  <dcterms:modified xsi:type="dcterms:W3CDTF">2016-06-15T05:01:36Z</dcterms:modified>
</cp:coreProperties>
</file>