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15.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notesSlides/notesSlide16.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notesSlides/notesSlide17.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18.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audio1.bin" ContentType="audio/unknown"/>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50.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39"/>
  </p:notesMasterIdLst>
  <p:handoutMasterIdLst>
    <p:handoutMasterId r:id="rId140"/>
  </p:handoutMasterIdLst>
  <p:sldIdLst>
    <p:sldId id="608" r:id="rId3"/>
    <p:sldId id="468" r:id="rId4"/>
    <p:sldId id="676" r:id="rId5"/>
    <p:sldId id="613" r:id="rId6"/>
    <p:sldId id="519" r:id="rId7"/>
    <p:sldId id="626" r:id="rId8"/>
    <p:sldId id="627" r:id="rId9"/>
    <p:sldId id="628" r:id="rId10"/>
    <p:sldId id="630" r:id="rId11"/>
    <p:sldId id="631" r:id="rId12"/>
    <p:sldId id="634" r:id="rId13"/>
    <p:sldId id="636" r:id="rId14"/>
    <p:sldId id="637" r:id="rId15"/>
    <p:sldId id="638" r:id="rId16"/>
    <p:sldId id="639" r:id="rId17"/>
    <p:sldId id="612" r:id="rId18"/>
    <p:sldId id="609" r:id="rId19"/>
    <p:sldId id="610" r:id="rId20"/>
    <p:sldId id="614" r:id="rId21"/>
    <p:sldId id="615" r:id="rId22"/>
    <p:sldId id="508" r:id="rId23"/>
    <p:sldId id="672" r:id="rId24"/>
    <p:sldId id="511" r:id="rId25"/>
    <p:sldId id="471" r:id="rId26"/>
    <p:sldId id="472" r:id="rId27"/>
    <p:sldId id="645" r:id="rId28"/>
    <p:sldId id="320" r:id="rId29"/>
    <p:sldId id="619" r:id="rId30"/>
    <p:sldId id="475" r:id="rId31"/>
    <p:sldId id="616" r:id="rId32"/>
    <p:sldId id="617" r:id="rId33"/>
    <p:sldId id="476" r:id="rId34"/>
    <p:sldId id="655" r:id="rId35"/>
    <p:sldId id="594" r:id="rId36"/>
    <p:sldId id="323" r:id="rId37"/>
    <p:sldId id="420" r:id="rId38"/>
    <p:sldId id="348" r:id="rId39"/>
    <p:sldId id="325" r:id="rId40"/>
    <p:sldId id="492" r:id="rId41"/>
    <p:sldId id="332" r:id="rId42"/>
    <p:sldId id="464" r:id="rId43"/>
    <p:sldId id="410" r:id="rId44"/>
    <p:sldId id="385" r:id="rId45"/>
    <p:sldId id="329" r:id="rId46"/>
    <p:sldId id="306" r:id="rId47"/>
    <p:sldId id="296" r:id="rId48"/>
    <p:sldId id="387" r:id="rId49"/>
    <p:sldId id="330" r:id="rId50"/>
    <p:sldId id="494" r:id="rId51"/>
    <p:sldId id="422" r:id="rId52"/>
    <p:sldId id="604" r:id="rId53"/>
    <p:sldId id="602" r:id="rId54"/>
    <p:sldId id="397" r:id="rId55"/>
    <p:sldId id="408" r:id="rId56"/>
    <p:sldId id="674" r:id="rId57"/>
    <p:sldId id="670" r:id="rId58"/>
    <p:sldId id="640" r:id="rId59"/>
    <p:sldId id="642" r:id="rId60"/>
    <p:sldId id="677" r:id="rId61"/>
    <p:sldId id="641" r:id="rId62"/>
    <p:sldId id="623" r:id="rId63"/>
    <p:sldId id="624" r:id="rId64"/>
    <p:sldId id="625" r:id="rId65"/>
    <p:sldId id="359" r:id="rId66"/>
    <p:sldId id="675" r:id="rId67"/>
    <p:sldId id="678" r:id="rId68"/>
    <p:sldId id="564" r:id="rId69"/>
    <p:sldId id="561" r:id="rId70"/>
    <p:sldId id="406" r:id="rId71"/>
    <p:sldId id="650" r:id="rId72"/>
    <p:sldId id="648" r:id="rId73"/>
    <p:sldId id="649" r:id="rId74"/>
    <p:sldId id="395" r:id="rId75"/>
    <p:sldId id="389" r:id="rId76"/>
    <p:sldId id="390" r:id="rId77"/>
    <p:sldId id="651" r:id="rId78"/>
    <p:sldId id="652" r:id="rId79"/>
    <p:sldId id="669" r:id="rId80"/>
    <p:sldId id="671" r:id="rId81"/>
    <p:sldId id="437" r:id="rId82"/>
    <p:sldId id="404" r:id="rId83"/>
    <p:sldId id="498" r:id="rId84"/>
    <p:sldId id="288" r:id="rId85"/>
    <p:sldId id="298" r:id="rId86"/>
    <p:sldId id="315" r:id="rId87"/>
    <p:sldId id="552" r:id="rId88"/>
    <p:sldId id="570" r:id="rId89"/>
    <p:sldId id="657" r:id="rId90"/>
    <p:sldId id="550" r:id="rId91"/>
    <p:sldId id="579" r:id="rId92"/>
    <p:sldId id="591" r:id="rId93"/>
    <p:sldId id="513" r:id="rId94"/>
    <p:sldId id="653" r:id="rId95"/>
    <p:sldId id="582" r:id="rId96"/>
    <p:sldId id="599" r:id="rId97"/>
    <p:sldId id="659" r:id="rId98"/>
    <p:sldId id="660" r:id="rId99"/>
    <p:sldId id="370" r:id="rId100"/>
    <p:sldId id="339" r:id="rId101"/>
    <p:sldId id="668" r:id="rId102"/>
    <p:sldId id="620" r:id="rId103"/>
    <p:sldId id="618" r:id="rId104"/>
    <p:sldId id="551" r:id="rId105"/>
    <p:sldId id="598" r:id="rId106"/>
    <p:sldId id="363" r:id="rId107"/>
    <p:sldId id="665" r:id="rId108"/>
    <p:sldId id="666" r:id="rId109"/>
    <p:sldId id="667" r:id="rId110"/>
    <p:sldId id="430" r:id="rId111"/>
    <p:sldId id="662" r:id="rId112"/>
    <p:sldId id="663" r:id="rId113"/>
    <p:sldId id="664" r:id="rId114"/>
    <p:sldId id="558" r:id="rId115"/>
    <p:sldId id="559" r:id="rId116"/>
    <p:sldId id="521" r:id="rId117"/>
    <p:sldId id="516" r:id="rId118"/>
    <p:sldId id="621" r:id="rId119"/>
    <p:sldId id="647" r:id="rId120"/>
    <p:sldId id="658" r:id="rId121"/>
    <p:sldId id="644" r:id="rId122"/>
    <p:sldId id="510" r:id="rId123"/>
    <p:sldId id="384" r:id="rId124"/>
    <p:sldId id="515" r:id="rId125"/>
    <p:sldId id="518" r:id="rId126"/>
    <p:sldId id="586" r:id="rId127"/>
    <p:sldId id="585" r:id="rId128"/>
    <p:sldId id="597" r:id="rId129"/>
    <p:sldId id="673" r:id="rId130"/>
    <p:sldId id="514" r:id="rId131"/>
    <p:sldId id="629" r:id="rId132"/>
    <p:sldId id="592" r:id="rId133"/>
    <p:sldId id="587" r:id="rId134"/>
    <p:sldId id="595" r:id="rId135"/>
    <p:sldId id="480" r:id="rId136"/>
    <p:sldId id="607" r:id="rId137"/>
    <p:sldId id="380" r:id="rId138"/>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463" autoAdjust="0"/>
  </p:normalViewPr>
  <p:slideViewPr>
    <p:cSldViewPr snapToGrid="0" snapToObjects="1">
      <p:cViewPr>
        <p:scale>
          <a:sx n="90" d="100"/>
          <a:sy n="90" d="100"/>
        </p:scale>
        <p:origin x="-232"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16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40" Type="http://schemas.openxmlformats.org/officeDocument/2006/relationships/handoutMaster" Target="handoutMasters/handoutMaster1.xml"/><Relationship Id="rId141" Type="http://schemas.openxmlformats.org/officeDocument/2006/relationships/printerSettings" Target="printerSettings/printerSettings1.bin"/><Relationship Id="rId142" Type="http://schemas.openxmlformats.org/officeDocument/2006/relationships/presProps" Target="presProps.xml"/><Relationship Id="rId143" Type="http://schemas.openxmlformats.org/officeDocument/2006/relationships/viewProps" Target="viewProps.xml"/><Relationship Id="rId144" Type="http://schemas.openxmlformats.org/officeDocument/2006/relationships/theme" Target="theme/theme1.xml"/><Relationship Id="rId1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7.wmf"/><Relationship Id="rId4" Type="http://schemas.openxmlformats.org/officeDocument/2006/relationships/image" Target="../media/image58.wmf"/><Relationship Id="rId1" Type="http://schemas.openxmlformats.org/officeDocument/2006/relationships/image" Target="../media/image55.wmf"/><Relationship Id="rId2" Type="http://schemas.openxmlformats.org/officeDocument/2006/relationships/image" Target="../media/image5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wmf"/><Relationship Id="rId2" Type="http://schemas.openxmlformats.org/officeDocument/2006/relationships/image" Target="../media/image70.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80.emf"/><Relationship Id="rId1" Type="http://schemas.openxmlformats.org/officeDocument/2006/relationships/image" Target="../media/image77.emf"/><Relationship Id="rId2" Type="http://schemas.openxmlformats.org/officeDocument/2006/relationships/image" Target="../media/image78.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3.wmf"/><Relationship Id="rId4" Type="http://schemas.openxmlformats.org/officeDocument/2006/relationships/image" Target="../media/image84.wmf"/><Relationship Id="rId5" Type="http://schemas.openxmlformats.org/officeDocument/2006/relationships/image" Target="../media/image85.wmf"/><Relationship Id="rId6" Type="http://schemas.openxmlformats.org/officeDocument/2006/relationships/image" Target="../media/image86.wmf"/><Relationship Id="rId7" Type="http://schemas.openxmlformats.org/officeDocument/2006/relationships/image" Target="../media/image87.wmf"/><Relationship Id="rId8" Type="http://schemas.openxmlformats.org/officeDocument/2006/relationships/image" Target="../media/image88.png"/><Relationship Id="rId1" Type="http://schemas.openxmlformats.org/officeDocument/2006/relationships/image" Target="../media/image81.png"/><Relationship Id="rId2" Type="http://schemas.openxmlformats.org/officeDocument/2006/relationships/image" Target="../media/image8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0.wmf"/><Relationship Id="rId2" Type="http://schemas.openxmlformats.org/officeDocument/2006/relationships/image" Target="../media/image9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5.wmf"/><Relationship Id="rId4" Type="http://schemas.openxmlformats.org/officeDocument/2006/relationships/image" Target="../media/image82.wmf"/><Relationship Id="rId1" Type="http://schemas.openxmlformats.org/officeDocument/2006/relationships/image" Target="../media/image93.wmf"/><Relationship Id="rId2" Type="http://schemas.openxmlformats.org/officeDocument/2006/relationships/image" Target="../media/image9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3.wmf"/><Relationship Id="rId4" Type="http://schemas.openxmlformats.org/officeDocument/2006/relationships/image" Target="../media/image84.wmf"/><Relationship Id="rId5" Type="http://schemas.openxmlformats.org/officeDocument/2006/relationships/image" Target="../media/image85.wmf"/><Relationship Id="rId6" Type="http://schemas.openxmlformats.org/officeDocument/2006/relationships/image" Target="../media/image86.wmf"/><Relationship Id="rId7" Type="http://schemas.openxmlformats.org/officeDocument/2006/relationships/image" Target="../media/image87.wmf"/><Relationship Id="rId8" Type="http://schemas.openxmlformats.org/officeDocument/2006/relationships/image" Target="../media/image88.png"/><Relationship Id="rId1" Type="http://schemas.openxmlformats.org/officeDocument/2006/relationships/image" Target="../media/image81.png"/><Relationship Id="rId2" Type="http://schemas.openxmlformats.org/officeDocument/2006/relationships/image" Target="../media/image8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30.emf"/><Relationship Id="rId4" Type="http://schemas.openxmlformats.org/officeDocument/2006/relationships/image" Target="../media/image131.emf"/><Relationship Id="rId5" Type="http://schemas.openxmlformats.org/officeDocument/2006/relationships/image" Target="../media/image132.emf"/><Relationship Id="rId6" Type="http://schemas.openxmlformats.org/officeDocument/2006/relationships/image" Target="../media/image133.emf"/><Relationship Id="rId7" Type="http://schemas.openxmlformats.org/officeDocument/2006/relationships/image" Target="../media/image134.emf"/><Relationship Id="rId1" Type="http://schemas.openxmlformats.org/officeDocument/2006/relationships/image" Target="../media/image128.wmf"/><Relationship Id="rId2" Type="http://schemas.openxmlformats.org/officeDocument/2006/relationships/image" Target="../media/image12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5.wmf"/><Relationship Id="rId2" Type="http://schemas.openxmlformats.org/officeDocument/2006/relationships/image" Target="../media/image1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CF7F3EB-25FE-4A49-8F74-85276ED90550}" type="datetimeFigureOut">
              <a:rPr kumimoji="1" lang="ja-JP" altLang="en-US" smtClean="0"/>
              <a:t>16/04/26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4C0F63-2276-5349-AF6F-CD0436AD73AC}" type="slidenum">
              <a:rPr kumimoji="1" lang="ja-JP" altLang="en-US" smtClean="0"/>
              <a:t>‹#›</a:t>
            </a:fld>
            <a:endParaRPr kumimoji="1" lang="ja-JP" altLang="en-US"/>
          </a:p>
        </p:txBody>
      </p:sp>
    </p:spTree>
    <p:extLst>
      <p:ext uri="{BB962C8B-B14F-4D97-AF65-F5344CB8AC3E}">
        <p14:creationId xmlns:p14="http://schemas.microsoft.com/office/powerpoint/2010/main" val="1710918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365159-B470-9A43-B9CF-8F6A9D952F33}" type="datetimeFigureOut">
              <a:rPr kumimoji="1" lang="ja-JP" altLang="en-US" smtClean="0"/>
              <a:t>16/04/26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27859-7B3C-2841-8C7D-CDF47DD01E1B}" type="slidenum">
              <a:rPr kumimoji="1" lang="ja-JP" altLang="en-US" smtClean="0"/>
              <a:t>‹#›</a:t>
            </a:fld>
            <a:endParaRPr kumimoji="1" lang="ja-JP" altLang="en-US"/>
          </a:p>
        </p:txBody>
      </p:sp>
    </p:spTree>
    <p:extLst>
      <p:ext uri="{BB962C8B-B14F-4D97-AF65-F5344CB8AC3E}">
        <p14:creationId xmlns:p14="http://schemas.microsoft.com/office/powerpoint/2010/main" val="3048492896"/>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6C1E9-627D-6A4B-A37E-B5E91168B851}" type="slidenum">
              <a:rPr lang="en-US" altLang="ja-JP"/>
              <a:pPr/>
              <a:t>8</a:t>
            </a:fld>
            <a:endParaRPr lang="en-US" altLang="ja-JP"/>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A81F05EC-E1B3-6E4D-9678-37BD5396407E}" type="slidenum">
              <a:rPr lang="en-US" altLang="ja-JP">
                <a:latin typeface="Calibri" charset="0"/>
              </a:rPr>
              <a:pPr eaLnBrk="1" hangingPunct="1"/>
              <a:t>44</a:t>
            </a:fld>
            <a:endParaRPr lang="en-US" altLang="ja-JP">
              <a:latin typeface="Calibri" charset="0"/>
            </a:endParaRPr>
          </a:p>
        </p:txBody>
      </p:sp>
      <p:sp>
        <p:nvSpPr>
          <p:cNvPr id="10547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atin typeface="Calibri" charset="0"/>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3C791D-BEEF-0445-9439-4C9879EEE092}" type="slidenum">
              <a:rPr lang="en-US" altLang="ja-JP"/>
              <a:pPr>
                <a:defRPr/>
              </a:pPr>
              <a:t>45</a:t>
            </a:fld>
            <a:endParaRPr lang="en-US" altLang="ja-JP"/>
          </a:p>
        </p:txBody>
      </p:sp>
      <p:sp>
        <p:nvSpPr>
          <p:cNvPr id="41986" name="Rectangle 2"/>
          <p:cNvSpPr>
            <a:spLocks noGrp="1" noRot="1" noChangeAspect="1" noChangeArrowheads="1" noTextEdit="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ja-JP"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43799E-3C62-BA4D-99BF-07EAF8BA0613}" type="slidenum">
              <a:rPr lang="en-US" altLang="ja-JP"/>
              <a:pPr>
                <a:defRPr/>
              </a:pPr>
              <a:t>47</a:t>
            </a:fld>
            <a:endParaRPr lang="en-US" altLang="ja-JP"/>
          </a:p>
        </p:txBody>
      </p:sp>
      <p:sp>
        <p:nvSpPr>
          <p:cNvPr id="50178" name="Rectangle 1026"/>
          <p:cNvSpPr>
            <a:spLocks noGrp="1" noRot="1" noChangeAspect="1" noChangeArrowheads="1" noTextEdit="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5017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ja-JP"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EB8BC6-F8EE-1446-9677-8F3590063798}" type="slidenum">
              <a:rPr lang="en-US" altLang="ja-JP"/>
              <a:pPr>
                <a:defRPr/>
              </a:pPr>
              <a:t>49</a:t>
            </a:fld>
            <a:endParaRPr lang="en-US" altLang="ja-JP"/>
          </a:p>
        </p:txBody>
      </p:sp>
      <p:sp>
        <p:nvSpPr>
          <p:cNvPr id="7168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ja-JP"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9634B21-7183-6144-A06B-067DCF102B40}" type="slidenum">
              <a:rPr lang="en-US" altLang="ja-JP">
                <a:solidFill>
                  <a:prstClr val="black"/>
                </a:solidFill>
              </a:rPr>
              <a:pPr>
                <a:defRPr/>
              </a:pPr>
              <a:t>51</a:t>
            </a:fld>
            <a:endParaRPr lang="en-US" altLang="ja-JP">
              <a:solidFill>
                <a:prstClr val="black"/>
              </a:solidFill>
            </a:endParaRPr>
          </a:p>
        </p:txBody>
      </p:sp>
      <p:sp>
        <p:nvSpPr>
          <p:cNvPr id="4608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ja-JP"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B9D24CA-27F5-B24C-BE44-CB4A05088809}" type="slidenum">
              <a:rPr lang="en-US" altLang="ja-JP"/>
              <a:pPr>
                <a:defRPr/>
              </a:pPr>
              <a:t>52</a:t>
            </a:fld>
            <a:endParaRPr lang="en-US" altLang="ja-JP"/>
          </a:p>
        </p:txBody>
      </p:sp>
      <p:sp>
        <p:nvSpPr>
          <p:cNvPr id="13414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341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ja-JP"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14225">
              <a:defRPr kumimoji="1">
                <a:solidFill>
                  <a:schemeClr val="tx1"/>
                </a:solidFill>
                <a:latin typeface="Calibri" charset="0"/>
                <a:ea typeface="ＭＳ Ｐゴシック" charset="0"/>
                <a:cs typeface="ＭＳ Ｐゴシック" charset="0"/>
              </a:defRPr>
            </a:lvl1pPr>
            <a:lvl2pPr marL="742808" indent="-285696" defTabSz="914225">
              <a:defRPr kumimoji="1">
                <a:solidFill>
                  <a:schemeClr val="tx1"/>
                </a:solidFill>
                <a:latin typeface="Calibri" charset="0"/>
                <a:ea typeface="ＭＳ Ｐゴシック" charset="0"/>
              </a:defRPr>
            </a:lvl2pPr>
            <a:lvl3pPr marL="1142781" indent="-228556" defTabSz="914225">
              <a:defRPr kumimoji="1">
                <a:solidFill>
                  <a:schemeClr val="tx1"/>
                </a:solidFill>
                <a:latin typeface="Calibri" charset="0"/>
                <a:ea typeface="ＭＳ Ｐゴシック" charset="0"/>
              </a:defRPr>
            </a:lvl3pPr>
            <a:lvl4pPr marL="1599893" indent="-228556" defTabSz="914225">
              <a:defRPr kumimoji="1">
                <a:solidFill>
                  <a:schemeClr val="tx1"/>
                </a:solidFill>
                <a:latin typeface="Calibri" charset="0"/>
                <a:ea typeface="ＭＳ Ｐゴシック" charset="0"/>
              </a:defRPr>
            </a:lvl4pPr>
            <a:lvl5pPr marL="2057006" indent="-228556" defTabSz="914225">
              <a:defRPr kumimoji="1">
                <a:solidFill>
                  <a:schemeClr val="tx1"/>
                </a:solidFill>
                <a:latin typeface="Calibri" charset="0"/>
                <a:ea typeface="ＭＳ Ｐゴシック" charset="0"/>
              </a:defRPr>
            </a:lvl5pPr>
            <a:lvl6pPr marL="2478956" indent="-228556" defTabSz="914225" fontAlgn="base">
              <a:spcBef>
                <a:spcPct val="0"/>
              </a:spcBef>
              <a:spcAft>
                <a:spcPct val="0"/>
              </a:spcAft>
              <a:defRPr kumimoji="1">
                <a:solidFill>
                  <a:schemeClr val="tx1"/>
                </a:solidFill>
                <a:latin typeface="Calibri" charset="0"/>
                <a:ea typeface="ＭＳ Ｐゴシック" charset="0"/>
              </a:defRPr>
            </a:lvl6pPr>
            <a:lvl7pPr marL="2900905" indent="-228556" defTabSz="914225" fontAlgn="base">
              <a:spcBef>
                <a:spcPct val="0"/>
              </a:spcBef>
              <a:spcAft>
                <a:spcPct val="0"/>
              </a:spcAft>
              <a:defRPr kumimoji="1">
                <a:solidFill>
                  <a:schemeClr val="tx1"/>
                </a:solidFill>
                <a:latin typeface="Calibri" charset="0"/>
                <a:ea typeface="ＭＳ Ｐゴシック" charset="0"/>
              </a:defRPr>
            </a:lvl7pPr>
            <a:lvl8pPr marL="3322855" indent="-228556" defTabSz="914225" fontAlgn="base">
              <a:spcBef>
                <a:spcPct val="0"/>
              </a:spcBef>
              <a:spcAft>
                <a:spcPct val="0"/>
              </a:spcAft>
              <a:defRPr kumimoji="1">
                <a:solidFill>
                  <a:schemeClr val="tx1"/>
                </a:solidFill>
                <a:latin typeface="Calibri" charset="0"/>
                <a:ea typeface="ＭＳ Ｐゴシック" charset="0"/>
              </a:defRPr>
            </a:lvl8pPr>
            <a:lvl9pPr marL="3744805" indent="-228556" defTabSz="914225" fontAlgn="base">
              <a:spcBef>
                <a:spcPct val="0"/>
              </a:spcBef>
              <a:spcAft>
                <a:spcPct val="0"/>
              </a:spcAft>
              <a:defRPr kumimoji="1">
                <a:solidFill>
                  <a:schemeClr val="tx1"/>
                </a:solidFill>
                <a:latin typeface="Calibri" charset="0"/>
                <a:ea typeface="ＭＳ Ｐゴシック" charset="0"/>
              </a:defRPr>
            </a:lvl9pPr>
          </a:lstStyle>
          <a:p>
            <a:fld id="{6951B8EE-0638-8A42-B340-3E060B3D7DF8}" type="slidenum">
              <a:rPr lang="en-US" altLang="ja-JP"/>
              <a:pPr/>
              <a:t>53</a:t>
            </a:fld>
            <a:endParaRPr lang="en-US" altLang="ja-JP"/>
          </a:p>
        </p:txBody>
      </p:sp>
      <p:sp>
        <p:nvSpPr>
          <p:cNvPr id="29699"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9700" name="Rectangle 3"/>
          <p:cNvSpPr>
            <a:spLocks noGrp="1" noChangeArrowheads="1"/>
          </p:cNvSpPr>
          <p:nvPr>
            <p:ph type="body" idx="1"/>
          </p:nvPr>
        </p:nvSpPr>
        <p:spPr>
          <a:xfrm>
            <a:off x="915116" y="4342940"/>
            <a:ext cx="5027769" cy="4114587"/>
          </a:xfrm>
          <a:solidFill>
            <a:srgbClr val="FFFFFF"/>
          </a:solidFill>
          <a:ln>
            <a:solidFill>
              <a:srgbClr val="000000"/>
            </a:solidFill>
            <a:miter lim="800000"/>
            <a:headEnd/>
            <a:tailEnd/>
          </a:ln>
        </p:spPr>
        <p:txBody>
          <a:bodyPr/>
          <a:lstStyle/>
          <a:p>
            <a:pPr>
              <a:spcBef>
                <a:spcPct val="0"/>
              </a:spcBef>
            </a:pPr>
            <a:endParaRPr lang="ja-JP">
              <a:latin typeface="Calibri" charset="0"/>
              <a:ea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9634B21-7183-6144-A06B-067DCF102B40}" type="slidenum">
              <a:rPr lang="en-US" altLang="ja-JP">
                <a:solidFill>
                  <a:prstClr val="black"/>
                </a:solidFill>
              </a:rPr>
              <a:pPr>
                <a:defRPr/>
              </a:pPr>
              <a:t>55</a:t>
            </a:fld>
            <a:endParaRPr lang="en-US" altLang="ja-JP">
              <a:solidFill>
                <a:prstClr val="black"/>
              </a:solidFill>
            </a:endParaRPr>
          </a:p>
        </p:txBody>
      </p:sp>
      <p:sp>
        <p:nvSpPr>
          <p:cNvPr id="4608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ja-JP"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61187E-988D-6141-AC03-03809CCD5533}" type="slidenum">
              <a:rPr lang="en-US" altLang="ja-JP"/>
              <a:pPr>
                <a:defRPr/>
              </a:pPr>
              <a:t>61</a:t>
            </a:fld>
            <a:endParaRPr lang="en-US" altLang="ja-JP"/>
          </a:p>
        </p:txBody>
      </p:sp>
      <p:sp>
        <p:nvSpPr>
          <p:cNvPr id="9113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p:txBody>
          <a:bodyPr/>
          <a:lstStyle/>
          <a:p>
            <a:pPr>
              <a:defRPr/>
            </a:pPr>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288C49-0147-6D48-B0D8-8C07D385D5B6}" type="slidenum">
              <a:rPr lang="en-US" altLang="ja-JP"/>
              <a:pPr/>
              <a:t>9</a:t>
            </a:fld>
            <a:endParaRPr lang="en-US" altLang="ja-JP"/>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8BDAEEB-0069-A945-A529-528445F06E3F}" type="slidenum">
              <a:rPr lang="en-US" altLang="ja-JP"/>
              <a:pPr>
                <a:defRPr/>
              </a:pPr>
              <a:t>62</a:t>
            </a:fld>
            <a:endParaRPr lang="en-US" altLang="ja-JP"/>
          </a:p>
        </p:txBody>
      </p:sp>
      <p:sp>
        <p:nvSpPr>
          <p:cNvPr id="8192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81923" name="Rectangle 3"/>
          <p:cNvSpPr>
            <a:spLocks noGrp="1" noChangeArrowheads="1"/>
          </p:cNvSpPr>
          <p:nvPr>
            <p:ph type="body" idx="1"/>
          </p:nvPr>
        </p:nvSpPr>
        <p:spPr/>
        <p:txBody>
          <a:bodyPr/>
          <a:lstStyle/>
          <a:p>
            <a:pPr>
              <a:defRPr/>
            </a:pPr>
            <a:endParaRPr lang="ja-JP"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D7FAD6-5DEF-B441-B4AF-B497941DE888}" type="slidenum">
              <a:rPr lang="en-US" altLang="ja-JP"/>
              <a:pPr>
                <a:defRPr/>
              </a:pPr>
              <a:t>63</a:t>
            </a:fld>
            <a:endParaRPr lang="en-US" altLang="ja-JP"/>
          </a:p>
        </p:txBody>
      </p:sp>
      <p:sp>
        <p:nvSpPr>
          <p:cNvPr id="103426" name="Rectangle 2"/>
          <p:cNvSpPr>
            <a:spLocks noGrp="1" noRot="1" noChangeAspect="1" noChangeArrowheads="1" noTextEdit="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1034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ja-JP"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ja-JP" altLang="en-US">
              <a:latin typeface="Calibri" charset="0"/>
              <a:ea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kumimoji="0" lang="ja-JP" altLang="en-US">
              <a:latin typeface="Calibri"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Arial" charset="0"/>
              </a:defRPr>
            </a:lvl1pPr>
            <a:lvl2pPr marL="742950" indent="-285750">
              <a:defRPr kumimoji="1" sz="2400">
                <a:solidFill>
                  <a:schemeClr val="tx1"/>
                </a:solidFill>
                <a:latin typeface="Arial" charset="0"/>
                <a:ea typeface="Arial" charset="0"/>
                <a:cs typeface="Arial" charset="0"/>
              </a:defRPr>
            </a:lvl2pPr>
            <a:lvl3pPr marL="1143000" indent="-228600">
              <a:defRPr kumimoji="1" sz="2400">
                <a:solidFill>
                  <a:schemeClr val="tx1"/>
                </a:solidFill>
                <a:latin typeface="Arial" charset="0"/>
                <a:ea typeface="Arial" charset="0"/>
                <a:cs typeface="Arial" charset="0"/>
              </a:defRPr>
            </a:lvl3pPr>
            <a:lvl4pPr marL="1600200" indent="-228600">
              <a:defRPr kumimoji="1" sz="2400">
                <a:solidFill>
                  <a:schemeClr val="tx1"/>
                </a:solidFill>
                <a:latin typeface="Arial" charset="0"/>
                <a:ea typeface="Arial" charset="0"/>
                <a:cs typeface="Arial" charset="0"/>
              </a:defRPr>
            </a:lvl4pPr>
            <a:lvl5pPr marL="2057400" indent="-228600">
              <a:defRPr kumimoji="1" sz="2400">
                <a:solidFill>
                  <a:schemeClr val="tx1"/>
                </a:solidFill>
                <a:latin typeface="Arial" charset="0"/>
                <a:ea typeface="Arial" charset="0"/>
                <a:cs typeface="Arial" charset="0"/>
              </a:defRPr>
            </a:lvl5pPr>
            <a:lvl6pPr marL="2514600" indent="-228600" fontAlgn="base">
              <a:spcBef>
                <a:spcPct val="0"/>
              </a:spcBef>
              <a:spcAft>
                <a:spcPct val="0"/>
              </a:spcAft>
              <a:defRPr kumimoji="1" sz="2400">
                <a:solidFill>
                  <a:schemeClr val="tx1"/>
                </a:solidFill>
                <a:latin typeface="Arial" charset="0"/>
                <a:ea typeface="Arial" charset="0"/>
                <a:cs typeface="Arial" charset="0"/>
              </a:defRPr>
            </a:lvl6pPr>
            <a:lvl7pPr marL="2971800" indent="-228600" fontAlgn="base">
              <a:spcBef>
                <a:spcPct val="0"/>
              </a:spcBef>
              <a:spcAft>
                <a:spcPct val="0"/>
              </a:spcAft>
              <a:defRPr kumimoji="1" sz="2400">
                <a:solidFill>
                  <a:schemeClr val="tx1"/>
                </a:solidFill>
                <a:latin typeface="Arial" charset="0"/>
                <a:ea typeface="Arial" charset="0"/>
                <a:cs typeface="Arial" charset="0"/>
              </a:defRPr>
            </a:lvl7pPr>
            <a:lvl8pPr marL="3429000" indent="-228600" fontAlgn="base">
              <a:spcBef>
                <a:spcPct val="0"/>
              </a:spcBef>
              <a:spcAft>
                <a:spcPct val="0"/>
              </a:spcAft>
              <a:defRPr kumimoji="1" sz="2400">
                <a:solidFill>
                  <a:schemeClr val="tx1"/>
                </a:solidFill>
                <a:latin typeface="Arial" charset="0"/>
                <a:ea typeface="Arial" charset="0"/>
                <a:cs typeface="Arial" charset="0"/>
              </a:defRPr>
            </a:lvl8pPr>
            <a:lvl9pPr marL="3886200" indent="-228600" fontAlgn="base">
              <a:spcBef>
                <a:spcPct val="0"/>
              </a:spcBef>
              <a:spcAft>
                <a:spcPct val="0"/>
              </a:spcAft>
              <a:defRPr kumimoji="1" sz="2400">
                <a:solidFill>
                  <a:schemeClr val="tx1"/>
                </a:solidFill>
                <a:latin typeface="Arial" charset="0"/>
                <a:ea typeface="Arial" charset="0"/>
                <a:cs typeface="Arial" charset="0"/>
              </a:defRPr>
            </a:lvl9pPr>
          </a:lstStyle>
          <a:p>
            <a:fld id="{88ECE0E4-5D29-3E46-A74E-5FABE6043D62}" type="slidenum">
              <a:rPr kumimoji="0" lang="en-US" altLang="ja-JP" sz="1200">
                <a:latin typeface="Calibri" charset="0"/>
              </a:rPr>
              <a:pPr/>
              <a:t>77</a:t>
            </a:fld>
            <a:endParaRPr kumimoji="0" lang="en-US" altLang="ja-JP"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r" eaLnBrk="1" hangingPunct="1"/>
            <a:fld id="{93F26531-8F4E-6644-BE53-4F87F50B21A7}" type="slidenum">
              <a:rPr lang="en-US" altLang="ja-JP" sz="1200">
                <a:latin typeface="Calibri" charset="0"/>
              </a:rPr>
              <a:pPr algn="r" eaLnBrk="1" hangingPunct="1"/>
              <a:t>86</a:t>
            </a:fld>
            <a:endParaRPr lang="en-US" altLang="ja-JP" sz="1200">
              <a:latin typeface="Calibri" charset="0"/>
            </a:endParaRPr>
          </a:p>
        </p:txBody>
      </p:sp>
      <p:sp>
        <p:nvSpPr>
          <p:cNvPr id="11673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40"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atin typeface="Calibri" charset="0"/>
              <a:ea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5C27859-7B3C-2841-8C7D-CDF47DD01E1B}" type="slidenum">
              <a:rPr kumimoji="1" lang="ja-JP" altLang="en-US" smtClean="0"/>
              <a:t>90</a:t>
            </a:fld>
            <a:endParaRPr kumimoji="1" lang="ja-JP" altLang="en-US"/>
          </a:p>
        </p:txBody>
      </p:sp>
    </p:spTree>
    <p:extLst>
      <p:ext uri="{BB962C8B-B14F-4D97-AF65-F5344CB8AC3E}">
        <p14:creationId xmlns:p14="http://schemas.microsoft.com/office/powerpoint/2010/main" val="3657537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ja-JP" altLang="en-US">
              <a:latin typeface="Calibri" charset="0"/>
              <a:ea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B6E3270F-0C61-2041-91B9-BA7E2C286912}" type="slidenum">
              <a:rPr lang="en-US" altLang="ja-JP">
                <a:latin typeface="Calibri" charset="0"/>
              </a:rPr>
              <a:pPr eaLnBrk="1" hangingPunct="1"/>
              <a:t>103</a:t>
            </a:fld>
            <a:endParaRPr lang="en-US" altLang="ja-JP">
              <a:latin typeface="Calibri" charset="0"/>
            </a:endParaRPr>
          </a:p>
        </p:txBody>
      </p:sp>
      <p:sp>
        <p:nvSpPr>
          <p:cNvPr id="121859" name="Rectangle 1026"/>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60"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atin typeface="Calibri" charset="0"/>
              <a:ea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14345E2F-0BE0-814D-9869-E0C74457230B}" type="slidenum">
              <a:rPr lang="en-US" altLang="ja-JP" sz="1200">
                <a:latin typeface="Calibri" charset="0"/>
              </a:rPr>
              <a:pPr/>
              <a:t>108</a:t>
            </a:fld>
            <a:endParaRPr lang="en-US" altLang="ja-JP" sz="1200">
              <a:latin typeface="Calibri" charset="0"/>
            </a:endParaRPr>
          </a:p>
        </p:txBody>
      </p:sp>
      <p:sp>
        <p:nvSpPr>
          <p:cNvPr id="107522" name="Rectangle 1026"/>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7523" name="Rectangle 1027"/>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5A393D-178F-524D-9DBC-BC2E94472DDF}" type="slidenum">
              <a:rPr lang="en-US" altLang="ja-JP"/>
              <a:pPr/>
              <a:t>130</a:t>
            </a:fld>
            <a:endParaRPr lang="en-US" altLang="ja-JP"/>
          </a:p>
        </p:txBody>
      </p:sp>
      <p:sp>
        <p:nvSpPr>
          <p:cNvPr id="4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D16F8F-48EC-3C44-8805-32FEB84EA575}" type="slidenum">
              <a:rPr lang="en-US" altLang="ja-JP"/>
              <a:pPr/>
              <a:t>10</a:t>
            </a:fld>
            <a:endParaRPr lang="en-US" altLang="ja-JP"/>
          </a:p>
        </p:txBody>
      </p:sp>
      <p:sp>
        <p:nvSpPr>
          <p:cNvPr id="5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fld id="{4AC10E07-4D1C-274A-A512-B639600740CA}" type="slidenum">
              <a:rPr lang="en-US" altLang="ja-JP" sz="1200"/>
              <a:pPr/>
              <a:t>134</a:t>
            </a:fld>
            <a:endParaRPr lang="en-US" altLang="ja-JP" sz="1200"/>
          </a:p>
        </p:txBody>
      </p:sp>
      <p:sp>
        <p:nvSpPr>
          <p:cNvPr id="188418" name="Rectangle 1026"/>
          <p:cNvSpPr>
            <a:spLocks noGrp="1" noRot="1" noChangeAspect="1" noChangeArrowheads="1" noTextEdit="1"/>
          </p:cNvSpPr>
          <p:nvPr>
            <p:ph type="sldImg"/>
          </p:nvPr>
        </p:nvSpPr>
        <p:spPr>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ja-JP" altLang="en-US">
              <a:latin typeface="Times New Roman" charset="0"/>
              <a:ea typeface="ＭＳ Ｐ明朝"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773C41-BE06-5D40-A5FA-489E6117D3DC}" type="slidenum">
              <a:rPr lang="en-US" altLang="ja-JP"/>
              <a:pPr>
                <a:defRPr/>
              </a:pPr>
              <a:t>135</a:t>
            </a:fld>
            <a:endParaRPr lang="en-US" altLang="ja-JP"/>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p:txBody>
          <a:bodyPr/>
          <a:lstStyle/>
          <a:p>
            <a:pPr>
              <a:defRPr/>
            </a:pPr>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B34F11-4D1D-49E1-B1DB-1F2515A64068}" type="slidenum">
              <a:rPr lang="en-US" altLang="ja-JP" smtClean="0"/>
              <a:pPr fontAlgn="base">
                <a:spcBef>
                  <a:spcPct val="0"/>
                </a:spcBef>
                <a:spcAft>
                  <a:spcPct val="0"/>
                </a:spcAft>
                <a:defRPr/>
              </a:pPr>
              <a:t>21</a:t>
            </a:fld>
            <a:endParaRPr lang="en-US" altLang="ja-JP" smtClean="0"/>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8C7191-7E59-4DCE-BCD7-81A54EF7DE6D}" type="slidenum">
              <a:rPr lang="en-US" altLang="ja-JP"/>
              <a:pPr/>
              <a:t>22</a:t>
            </a:fld>
            <a:endParaRPr lang="en-US" altLang="ja-JP"/>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r" eaLnBrk="1" hangingPunct="1"/>
            <a:fld id="{7E13E1B2-F9E3-EB4C-AA58-4EA42194DB5A}" type="slidenum">
              <a:rPr lang="en-US" altLang="ja-JP" sz="1200">
                <a:latin typeface="Calibri" charset="0"/>
              </a:rPr>
              <a:pPr algn="r" eaLnBrk="1" hangingPunct="1"/>
              <a:t>37</a:t>
            </a:fld>
            <a:endParaRPr lang="en-US" altLang="ja-JP" sz="1200">
              <a:latin typeface="Calibri" charset="0"/>
            </a:endParaRPr>
          </a:p>
        </p:txBody>
      </p:sp>
      <p:sp>
        <p:nvSpPr>
          <p:cNvPr id="11469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2"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atin typeface="Calibri" charset="0"/>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782DF104-90D0-9F44-9404-B15488EA30F4}" type="slidenum">
              <a:rPr lang="en-US" altLang="ja-JP" sz="1200"/>
              <a:pPr eaLnBrk="1" hangingPunct="1"/>
              <a:t>41</a:t>
            </a:fld>
            <a:endParaRPr lang="en-US" altLang="ja-JP" sz="120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atin typeface="Times New Roman" charset="0"/>
              <a:ea typeface="ＭＳ Ｐ明朝"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320A164-6EC0-C84D-BCE3-3243A179A80B}" type="slidenum">
              <a:rPr lang="en-US" altLang="ja-JP"/>
              <a:pPr>
                <a:defRPr/>
              </a:pPr>
              <a:t>43</a:t>
            </a:fld>
            <a:endParaRPr lang="en-US" altLang="ja-JP"/>
          </a:p>
        </p:txBody>
      </p:sp>
      <p:sp>
        <p:nvSpPr>
          <p:cNvPr id="317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pPr>
              <a:defRPr/>
            </a:pPr>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ED7022F-CA5B-5C48-94D7-030BCB434AD3}" type="datetimeFigureOut">
              <a:rPr kumimoji="1" lang="ja-JP" altLang="en-US" smtClean="0"/>
              <a:t>16/04/26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15F655-2456-C44C-863C-57F2417E8BCC}" type="slidenum">
              <a:rPr kumimoji="1" lang="ja-JP" altLang="en-US" smtClean="0"/>
              <a:t>‹#›</a:t>
            </a:fld>
            <a:endParaRPr kumimoji="1" lang="ja-JP" altLang="en-US"/>
          </a:p>
        </p:txBody>
      </p:sp>
    </p:spTree>
    <p:extLst>
      <p:ext uri="{BB962C8B-B14F-4D97-AF65-F5344CB8AC3E}">
        <p14:creationId xmlns:p14="http://schemas.microsoft.com/office/powerpoint/2010/main" val="572687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ED7022F-CA5B-5C48-94D7-030BCB434AD3}" type="datetimeFigureOut">
              <a:rPr kumimoji="1" lang="ja-JP" altLang="en-US" smtClean="0"/>
              <a:t>16/04/26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15F655-2456-C44C-863C-57F2417E8BCC}" type="slidenum">
              <a:rPr kumimoji="1" lang="ja-JP" altLang="en-US" smtClean="0"/>
              <a:t>‹#›</a:t>
            </a:fld>
            <a:endParaRPr kumimoji="1" lang="ja-JP" altLang="en-US"/>
          </a:p>
        </p:txBody>
      </p:sp>
    </p:spTree>
    <p:extLst>
      <p:ext uri="{BB962C8B-B14F-4D97-AF65-F5344CB8AC3E}">
        <p14:creationId xmlns:p14="http://schemas.microsoft.com/office/powerpoint/2010/main" val="317903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ED7022F-CA5B-5C48-94D7-030BCB434AD3}" type="datetimeFigureOut">
              <a:rPr kumimoji="1" lang="ja-JP" altLang="en-US" smtClean="0"/>
              <a:t>16/04/26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15F655-2456-C44C-863C-57F2417E8BCC}" type="slidenum">
              <a:rPr kumimoji="1" lang="ja-JP" altLang="en-US" smtClean="0"/>
              <a:t>‹#›</a:t>
            </a:fld>
            <a:endParaRPr kumimoji="1" lang="ja-JP" altLang="en-US"/>
          </a:p>
        </p:txBody>
      </p:sp>
    </p:spTree>
    <p:extLst>
      <p:ext uri="{BB962C8B-B14F-4D97-AF65-F5344CB8AC3E}">
        <p14:creationId xmlns:p14="http://schemas.microsoft.com/office/powerpoint/2010/main" val="3136395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92100"/>
            <a:ext cx="8229600" cy="13843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905000"/>
            <a:ext cx="40386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05000"/>
            <a:ext cx="40386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4038600"/>
            <a:ext cx="40386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4038600"/>
            <a:ext cx="40386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8" name="フッター プレースホルダ 7"/>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a:xfrm>
            <a:off x="6553200" y="6245225"/>
            <a:ext cx="2133600" cy="476250"/>
          </a:xfrm>
        </p:spPr>
        <p:txBody>
          <a:bodyPr/>
          <a:lstStyle>
            <a:lvl1pPr>
              <a:defRPr/>
            </a:lvl1pPr>
          </a:lstStyle>
          <a:p>
            <a:fld id="{D1E6ABD2-47E0-437A-9F5F-089027DACF92}" type="slidenum">
              <a:rPr lang="en-US" altLang="ja-JP"/>
              <a:pPr/>
              <a:t>‹#›</a:t>
            </a:fld>
            <a:endParaRPr lang="en-US" altLang="ja-JP"/>
          </a:p>
        </p:txBody>
      </p:sp>
    </p:spTree>
    <p:extLst>
      <p:ext uri="{BB962C8B-B14F-4D97-AF65-F5344CB8AC3E}">
        <p14:creationId xmlns:p14="http://schemas.microsoft.com/office/powerpoint/2010/main" val="3468268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92100"/>
            <a:ext cx="8229600" cy="13843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905000"/>
            <a:ext cx="82296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57200" y="4038600"/>
            <a:ext cx="82296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5225"/>
            <a:ext cx="2133600" cy="476250"/>
          </a:xfrm>
        </p:spPr>
        <p:txBody>
          <a:bodyPr/>
          <a:lstStyle>
            <a:lvl1pPr>
              <a:defRPr/>
            </a:lvl1pPr>
          </a:lstStyle>
          <a:p>
            <a:fld id="{86DB4D88-C6CC-42FC-909E-86EF762AA4BD}" type="slidenum">
              <a:rPr lang="en-US" altLang="ja-JP"/>
              <a:pPr/>
              <a:t>‹#›</a:t>
            </a:fld>
            <a:endParaRPr lang="en-US" altLang="ja-JP"/>
          </a:p>
        </p:txBody>
      </p:sp>
    </p:spTree>
    <p:extLst>
      <p:ext uri="{BB962C8B-B14F-4D97-AF65-F5344CB8AC3E}">
        <p14:creationId xmlns:p14="http://schemas.microsoft.com/office/powerpoint/2010/main" val="3390459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287FBB-41CA-B040-AB76-62DB183DEA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3456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F3E77F-56E0-B04E-859A-D2D22410292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10168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878192-833E-3F40-ADF7-6211C7A4941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77174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CFBA2E-F7E6-4143-B461-5A738F89A0B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23266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DAA147-2681-434F-BE91-37852D4F2D9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03593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977E1B-7053-7A43-B653-6D59FCEBBA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3428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ED7022F-CA5B-5C48-94D7-030BCB434AD3}" type="datetimeFigureOut">
              <a:rPr kumimoji="1" lang="ja-JP" altLang="en-US" smtClean="0"/>
              <a:t>16/04/26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15F655-2456-C44C-863C-57F2417E8BCC}" type="slidenum">
              <a:rPr kumimoji="1" lang="ja-JP" altLang="en-US" smtClean="0"/>
              <a:t>‹#›</a:t>
            </a:fld>
            <a:endParaRPr kumimoji="1" lang="ja-JP" altLang="en-US"/>
          </a:p>
        </p:txBody>
      </p:sp>
    </p:spTree>
    <p:extLst>
      <p:ext uri="{BB962C8B-B14F-4D97-AF65-F5344CB8AC3E}">
        <p14:creationId xmlns:p14="http://schemas.microsoft.com/office/powerpoint/2010/main" val="3714354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76368F5-E871-7C46-8296-53225C23980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60939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C92F98-D07F-2B46-9E29-AB1CC205C66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13804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85F81E-8D36-E54B-8179-D269943B9BA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5718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C0615B-ED5E-0C43-98E4-7835B6D8C3D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28592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C837AB-F31B-E741-8C2B-2501F3183D1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11140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ED7022F-CA5B-5C48-94D7-030BCB434AD3}" type="datetimeFigureOut">
              <a:rPr kumimoji="1" lang="ja-JP" altLang="en-US" smtClean="0"/>
              <a:t>16/04/26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15F655-2456-C44C-863C-57F2417E8BCC}" type="slidenum">
              <a:rPr kumimoji="1" lang="ja-JP" altLang="en-US" smtClean="0"/>
              <a:t>‹#›</a:t>
            </a:fld>
            <a:endParaRPr kumimoji="1" lang="ja-JP" altLang="en-US"/>
          </a:p>
        </p:txBody>
      </p:sp>
    </p:spTree>
    <p:extLst>
      <p:ext uri="{BB962C8B-B14F-4D97-AF65-F5344CB8AC3E}">
        <p14:creationId xmlns:p14="http://schemas.microsoft.com/office/powerpoint/2010/main" val="2954647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ED7022F-CA5B-5C48-94D7-030BCB434AD3}" type="datetimeFigureOut">
              <a:rPr kumimoji="1" lang="ja-JP" altLang="en-US" smtClean="0"/>
              <a:t>16/04/26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15F655-2456-C44C-863C-57F2417E8BCC}" type="slidenum">
              <a:rPr kumimoji="1" lang="ja-JP" altLang="en-US" smtClean="0"/>
              <a:t>‹#›</a:t>
            </a:fld>
            <a:endParaRPr kumimoji="1" lang="ja-JP" altLang="en-US"/>
          </a:p>
        </p:txBody>
      </p:sp>
    </p:spTree>
    <p:extLst>
      <p:ext uri="{BB962C8B-B14F-4D97-AF65-F5344CB8AC3E}">
        <p14:creationId xmlns:p14="http://schemas.microsoft.com/office/powerpoint/2010/main" val="3766615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ED7022F-CA5B-5C48-94D7-030BCB434AD3}" type="datetimeFigureOut">
              <a:rPr kumimoji="1" lang="ja-JP" altLang="en-US" smtClean="0"/>
              <a:t>16/04/26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915F655-2456-C44C-863C-57F2417E8BCC}" type="slidenum">
              <a:rPr kumimoji="1" lang="ja-JP" altLang="en-US" smtClean="0"/>
              <a:t>‹#›</a:t>
            </a:fld>
            <a:endParaRPr kumimoji="1" lang="ja-JP" altLang="en-US"/>
          </a:p>
        </p:txBody>
      </p:sp>
    </p:spTree>
    <p:extLst>
      <p:ext uri="{BB962C8B-B14F-4D97-AF65-F5344CB8AC3E}">
        <p14:creationId xmlns:p14="http://schemas.microsoft.com/office/powerpoint/2010/main" val="2594726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ED7022F-CA5B-5C48-94D7-030BCB434AD3}" type="datetimeFigureOut">
              <a:rPr kumimoji="1" lang="ja-JP" altLang="en-US" smtClean="0"/>
              <a:t>16/04/26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915F655-2456-C44C-863C-57F2417E8BCC}" type="slidenum">
              <a:rPr kumimoji="1" lang="ja-JP" altLang="en-US" smtClean="0"/>
              <a:t>‹#›</a:t>
            </a:fld>
            <a:endParaRPr kumimoji="1" lang="ja-JP" altLang="en-US"/>
          </a:p>
        </p:txBody>
      </p:sp>
    </p:spTree>
    <p:extLst>
      <p:ext uri="{BB962C8B-B14F-4D97-AF65-F5344CB8AC3E}">
        <p14:creationId xmlns:p14="http://schemas.microsoft.com/office/powerpoint/2010/main" val="1777709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ED7022F-CA5B-5C48-94D7-030BCB434AD3}" type="datetimeFigureOut">
              <a:rPr kumimoji="1" lang="ja-JP" altLang="en-US" smtClean="0"/>
              <a:t>16/04/26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915F655-2456-C44C-863C-57F2417E8BCC}" type="slidenum">
              <a:rPr kumimoji="1" lang="ja-JP" altLang="en-US" smtClean="0"/>
              <a:t>‹#›</a:t>
            </a:fld>
            <a:endParaRPr kumimoji="1" lang="ja-JP" altLang="en-US"/>
          </a:p>
        </p:txBody>
      </p:sp>
    </p:spTree>
    <p:extLst>
      <p:ext uri="{BB962C8B-B14F-4D97-AF65-F5344CB8AC3E}">
        <p14:creationId xmlns:p14="http://schemas.microsoft.com/office/powerpoint/2010/main" val="2130349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ED7022F-CA5B-5C48-94D7-030BCB434AD3}" type="datetimeFigureOut">
              <a:rPr kumimoji="1" lang="ja-JP" altLang="en-US" smtClean="0"/>
              <a:t>16/04/26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15F655-2456-C44C-863C-57F2417E8BCC}" type="slidenum">
              <a:rPr kumimoji="1" lang="ja-JP" altLang="en-US" smtClean="0"/>
              <a:t>‹#›</a:t>
            </a:fld>
            <a:endParaRPr kumimoji="1" lang="ja-JP" altLang="en-US"/>
          </a:p>
        </p:txBody>
      </p:sp>
    </p:spTree>
    <p:extLst>
      <p:ext uri="{BB962C8B-B14F-4D97-AF65-F5344CB8AC3E}">
        <p14:creationId xmlns:p14="http://schemas.microsoft.com/office/powerpoint/2010/main" val="80659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ED7022F-CA5B-5C48-94D7-030BCB434AD3}" type="datetimeFigureOut">
              <a:rPr kumimoji="1" lang="ja-JP" altLang="en-US" smtClean="0"/>
              <a:t>16/04/26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15F655-2456-C44C-863C-57F2417E8BCC}" type="slidenum">
              <a:rPr kumimoji="1" lang="ja-JP" altLang="en-US" smtClean="0"/>
              <a:t>‹#›</a:t>
            </a:fld>
            <a:endParaRPr kumimoji="1" lang="ja-JP" altLang="en-US"/>
          </a:p>
        </p:txBody>
      </p:sp>
    </p:spTree>
    <p:extLst>
      <p:ext uri="{BB962C8B-B14F-4D97-AF65-F5344CB8AC3E}">
        <p14:creationId xmlns:p14="http://schemas.microsoft.com/office/powerpoint/2010/main" val="20715537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D7022F-CA5B-5C48-94D7-030BCB434AD3}" type="datetimeFigureOut">
              <a:rPr kumimoji="1" lang="ja-JP" altLang="en-US" smtClean="0"/>
              <a:t>16/04/26</a:t>
            </a:fld>
            <a:endParaRPr kumimoji="1"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15F655-2456-C44C-863C-57F2417E8BCC}" type="slidenum">
              <a:rPr kumimoji="1" lang="ja-JP" altLang="en-US" smtClean="0"/>
              <a:t>‹#›</a:t>
            </a:fld>
            <a:endParaRPr kumimoji="1" lang="ja-JP" altLang="en-US"/>
          </a:p>
        </p:txBody>
      </p:sp>
    </p:spTree>
    <p:extLst>
      <p:ext uri="{BB962C8B-B14F-4D97-AF65-F5344CB8AC3E}">
        <p14:creationId xmlns:p14="http://schemas.microsoft.com/office/powerpoint/2010/main" val="2214442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defRPr/>
            </a:pPr>
            <a:endParaRPr lang="en-US" altLang="ja-JP">
              <a:solidFill>
                <a:srgbClr val="000000"/>
              </a:solidFill>
              <a:latin typeface="Times New Roman"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defRPr/>
            </a:pPr>
            <a:endParaRPr lang="en-US" altLang="ja-JP">
              <a:solidFill>
                <a:srgbClr val="000000"/>
              </a:solidFill>
              <a:latin typeface="Times New Roman"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27928E2-753C-AB4E-A233-F47ADA56AB64}" type="slidenum">
              <a:rPr lang="en-US" altLang="ja-JP">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ltLang="ja-JP">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61172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wmf"/></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4.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7.png"/><Relationship Id="rId3" Type="http://schemas.openxmlformats.org/officeDocument/2006/relationships/image" Target="../media/image1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audio1.bin"/><Relationship Id="rId3" Type="http://schemas.openxmlformats.org/officeDocument/2006/relationships/image" Target="../media/image159.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62.jpeg"/><Relationship Id="rId4" Type="http://schemas.openxmlformats.org/officeDocument/2006/relationships/image" Target="../media/image163.jpeg"/><Relationship Id="rId1" Type="http://schemas.openxmlformats.org/officeDocument/2006/relationships/slideLayout" Target="../slideLayouts/slideLayout7.xml"/><Relationship Id="rId2" Type="http://schemas.openxmlformats.org/officeDocument/2006/relationships/image" Target="../media/image161.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4.jpg"/></Relationships>
</file>

<file path=ppt/slides/_rels/slide126.xml.rels><?xml version="1.0" encoding="UTF-8" standalone="yes"?>
<Relationships xmlns="http://schemas.openxmlformats.org/package/2006/relationships"><Relationship Id="rId3" Type="http://schemas.openxmlformats.org/officeDocument/2006/relationships/image" Target="../media/image166.jpeg"/><Relationship Id="rId4" Type="http://schemas.openxmlformats.org/officeDocument/2006/relationships/image" Target="../media/image167.jpeg"/><Relationship Id="rId1" Type="http://schemas.openxmlformats.org/officeDocument/2006/relationships/slideLayout" Target="../slideLayouts/slideLayout7.xml"/><Relationship Id="rId2" Type="http://schemas.openxmlformats.org/officeDocument/2006/relationships/image" Target="../media/image165.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8.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9.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1.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2.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3.png"/><Relationship Id="rId3" Type="http://schemas.openxmlformats.org/officeDocument/2006/relationships/image" Target="../media/image174.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50.bin"/><Relationship Id="rId5" Type="http://schemas.openxmlformats.org/officeDocument/2006/relationships/image" Target="../media/image175.wmf"/><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3.wmf"/><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6.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 Id="rId3"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5.wmf"/><Relationship Id="rId5" Type="http://schemas.openxmlformats.org/officeDocument/2006/relationships/oleObject" Target="../embeddings/oleObject2.bin"/><Relationship Id="rId6" Type="http://schemas.openxmlformats.org/officeDocument/2006/relationships/image" Target="../media/image56.wmf"/><Relationship Id="rId7" Type="http://schemas.openxmlformats.org/officeDocument/2006/relationships/oleObject" Target="../embeddings/oleObject3.bin"/><Relationship Id="rId8" Type="http://schemas.openxmlformats.org/officeDocument/2006/relationships/image" Target="../media/image57.wmf"/><Relationship Id="rId9" Type="http://schemas.openxmlformats.org/officeDocument/2006/relationships/oleObject" Target="../embeddings/oleObject4.bin"/><Relationship Id="rId10" Type="http://schemas.openxmlformats.org/officeDocument/2006/relationships/image" Target="../media/image58.wmf"/><Relationship Id="rId11" Type="http://schemas.openxmlformats.org/officeDocument/2006/relationships/image" Target="../media/image59.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 Id="rId3" Type="http://schemas.openxmlformats.org/officeDocument/2006/relationships/image" Target="../media/image6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 Id="rId3"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71.png"/><Relationship Id="rId5" Type="http://schemas.openxmlformats.org/officeDocument/2006/relationships/oleObject" Target="../embeddings/oleObject5.bin"/><Relationship Id="rId6" Type="http://schemas.openxmlformats.org/officeDocument/2006/relationships/image" Target="../media/image69.wmf"/><Relationship Id="rId7" Type="http://schemas.openxmlformats.org/officeDocument/2006/relationships/image" Target="../media/image72.png"/><Relationship Id="rId8" Type="http://schemas.openxmlformats.org/officeDocument/2006/relationships/oleObject" Target="../embeddings/oleObject6.bin"/><Relationship Id="rId9" Type="http://schemas.openxmlformats.org/officeDocument/2006/relationships/image" Target="../media/image70.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50.xml.rels><?xml version="1.0" encoding="UTF-8" standalone="yes"?>
<Relationships xmlns="http://schemas.openxmlformats.org/package/2006/relationships"><Relationship Id="rId11" Type="http://schemas.openxmlformats.org/officeDocument/2006/relationships/oleObject" Target="../embeddings/oleObject12.bin"/><Relationship Id="rId12" Type="http://schemas.openxmlformats.org/officeDocument/2006/relationships/image" Target="../media/image80.emf"/><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oleObject" Target="../embeddings/oleObject7.bin"/><Relationship Id="rId4" Type="http://schemas.openxmlformats.org/officeDocument/2006/relationships/image" Target="../media/image77.emf"/><Relationship Id="rId5" Type="http://schemas.openxmlformats.org/officeDocument/2006/relationships/oleObject" Target="../embeddings/oleObject8.bin"/><Relationship Id="rId6" Type="http://schemas.openxmlformats.org/officeDocument/2006/relationships/image" Target="../media/image78.emf"/><Relationship Id="rId7" Type="http://schemas.openxmlformats.org/officeDocument/2006/relationships/oleObject" Target="../embeddings/oleObject9.bin"/><Relationship Id="rId8" Type="http://schemas.openxmlformats.org/officeDocument/2006/relationships/oleObject" Target="../embeddings/oleObject10.bin"/><Relationship Id="rId9" Type="http://schemas.openxmlformats.org/officeDocument/2006/relationships/oleObject" Target="../embeddings/oleObject11.bin"/><Relationship Id="rId10" Type="http://schemas.openxmlformats.org/officeDocument/2006/relationships/image" Target="../media/image79.emf"/></Relationships>
</file>

<file path=ppt/slides/_rels/slide51.xml.rels><?xml version="1.0" encoding="UTF-8" standalone="yes"?>
<Relationships xmlns="http://schemas.openxmlformats.org/package/2006/relationships"><Relationship Id="rId9" Type="http://schemas.openxmlformats.org/officeDocument/2006/relationships/image" Target="../media/image83.wmf"/><Relationship Id="rId20" Type="http://schemas.openxmlformats.org/officeDocument/2006/relationships/oleObject" Target="../embeddings/oleObject21.bin"/><Relationship Id="rId21" Type="http://schemas.openxmlformats.org/officeDocument/2006/relationships/image" Target="../media/image88.png"/><Relationship Id="rId10" Type="http://schemas.openxmlformats.org/officeDocument/2006/relationships/oleObject" Target="../embeddings/oleObject16.bin"/><Relationship Id="rId11" Type="http://schemas.openxmlformats.org/officeDocument/2006/relationships/oleObject" Target="../embeddings/oleObject17.bin"/><Relationship Id="rId12" Type="http://schemas.openxmlformats.org/officeDocument/2006/relationships/image" Target="../media/image84.wmf"/><Relationship Id="rId13" Type="http://schemas.openxmlformats.org/officeDocument/2006/relationships/oleObject" Target="../embeddings/oleObject18.bin"/><Relationship Id="rId14" Type="http://schemas.openxmlformats.org/officeDocument/2006/relationships/image" Target="../media/image85.wmf"/><Relationship Id="rId15" Type="http://schemas.openxmlformats.org/officeDocument/2006/relationships/oleObject" Target="../embeddings/oleObject19.bin"/><Relationship Id="rId16" Type="http://schemas.openxmlformats.org/officeDocument/2006/relationships/image" Target="../media/image86.wmf"/><Relationship Id="rId17" Type="http://schemas.openxmlformats.org/officeDocument/2006/relationships/oleObject" Target="../embeddings/oleObject20.bin"/><Relationship Id="rId18" Type="http://schemas.openxmlformats.org/officeDocument/2006/relationships/image" Target="../media/image87.wmf"/><Relationship Id="rId19" Type="http://schemas.openxmlformats.org/officeDocument/2006/relationships/image" Target="../media/image89.wmf"/><Relationship Id="rId1" Type="http://schemas.openxmlformats.org/officeDocument/2006/relationships/vmlDrawing" Target="../drawings/vmlDrawing4.vml"/><Relationship Id="rId2" Type="http://schemas.openxmlformats.org/officeDocument/2006/relationships/slideLayout" Target="../slideLayouts/slideLayout20.xml"/><Relationship Id="rId3" Type="http://schemas.openxmlformats.org/officeDocument/2006/relationships/notesSlide" Target="../notesSlides/notesSlide15.xml"/><Relationship Id="rId4" Type="http://schemas.openxmlformats.org/officeDocument/2006/relationships/oleObject" Target="../embeddings/oleObject13.bin"/><Relationship Id="rId5" Type="http://schemas.openxmlformats.org/officeDocument/2006/relationships/image" Target="../media/image81.png"/><Relationship Id="rId6" Type="http://schemas.openxmlformats.org/officeDocument/2006/relationships/oleObject" Target="../embeddings/oleObject14.bin"/><Relationship Id="rId7" Type="http://schemas.openxmlformats.org/officeDocument/2006/relationships/image" Target="../media/image82.wmf"/><Relationship Id="rId8" Type="http://schemas.openxmlformats.org/officeDocument/2006/relationships/oleObject" Target="../embeddings/oleObject15.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92.png"/><Relationship Id="rId5" Type="http://schemas.openxmlformats.org/officeDocument/2006/relationships/oleObject" Target="../embeddings/oleObject22.bin"/><Relationship Id="rId6" Type="http://schemas.openxmlformats.org/officeDocument/2006/relationships/image" Target="../media/image90.wmf"/><Relationship Id="rId7" Type="http://schemas.openxmlformats.org/officeDocument/2006/relationships/oleObject" Target="../embeddings/oleObject23.bin"/><Relationship Id="rId8" Type="http://schemas.openxmlformats.org/officeDocument/2006/relationships/image" Target="../media/image91.w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1" Type="http://schemas.openxmlformats.org/officeDocument/2006/relationships/oleObject" Target="../embeddings/oleObject27.bin"/><Relationship Id="rId12" Type="http://schemas.openxmlformats.org/officeDocument/2006/relationships/image" Target="../media/image82.wmf"/><Relationship Id="rId1" Type="http://schemas.openxmlformats.org/officeDocument/2006/relationships/vmlDrawing" Target="../drawings/vmlDrawing6.vml"/><Relationship Id="rId2" Type="http://schemas.openxmlformats.org/officeDocument/2006/relationships/slideLayout" Target="../slideLayouts/slideLayout7.xml"/><Relationship Id="rId3" Type="http://schemas.openxmlformats.org/officeDocument/2006/relationships/notesSlide" Target="../notesSlides/notesSlide17.xml"/><Relationship Id="rId4" Type="http://schemas.openxmlformats.org/officeDocument/2006/relationships/oleObject" Target="../embeddings/oleObject24.bin"/><Relationship Id="rId5" Type="http://schemas.openxmlformats.org/officeDocument/2006/relationships/image" Target="../media/image93.wmf"/><Relationship Id="rId6" Type="http://schemas.openxmlformats.org/officeDocument/2006/relationships/oleObject" Target="../embeddings/oleObject25.bin"/><Relationship Id="rId7" Type="http://schemas.openxmlformats.org/officeDocument/2006/relationships/image" Target="../media/image94.wmf"/><Relationship Id="rId8" Type="http://schemas.openxmlformats.org/officeDocument/2006/relationships/oleObject" Target="../embeddings/oleObject26.bin"/><Relationship Id="rId9" Type="http://schemas.openxmlformats.org/officeDocument/2006/relationships/image" Target="../media/image95.wmf"/><Relationship Id="rId10" Type="http://schemas.openxmlformats.org/officeDocument/2006/relationships/image" Target="../media/image9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png"/><Relationship Id="rId3" Type="http://schemas.openxmlformats.org/officeDocument/2006/relationships/image" Target="../media/image98.png"/></Relationships>
</file>

<file path=ppt/slides/_rels/slide55.xml.rels><?xml version="1.0" encoding="UTF-8" standalone="yes"?>
<Relationships xmlns="http://schemas.openxmlformats.org/package/2006/relationships"><Relationship Id="rId9" Type="http://schemas.openxmlformats.org/officeDocument/2006/relationships/image" Target="../media/image83.wmf"/><Relationship Id="rId20" Type="http://schemas.openxmlformats.org/officeDocument/2006/relationships/oleObject" Target="../embeddings/oleObject36.bin"/><Relationship Id="rId21" Type="http://schemas.openxmlformats.org/officeDocument/2006/relationships/image" Target="../media/image88.png"/><Relationship Id="rId10" Type="http://schemas.openxmlformats.org/officeDocument/2006/relationships/oleObject" Target="../embeddings/oleObject31.bin"/><Relationship Id="rId11" Type="http://schemas.openxmlformats.org/officeDocument/2006/relationships/oleObject" Target="../embeddings/oleObject32.bin"/><Relationship Id="rId12" Type="http://schemas.openxmlformats.org/officeDocument/2006/relationships/image" Target="../media/image84.wmf"/><Relationship Id="rId13" Type="http://schemas.openxmlformats.org/officeDocument/2006/relationships/oleObject" Target="../embeddings/oleObject33.bin"/><Relationship Id="rId14" Type="http://schemas.openxmlformats.org/officeDocument/2006/relationships/image" Target="../media/image85.wmf"/><Relationship Id="rId15" Type="http://schemas.openxmlformats.org/officeDocument/2006/relationships/oleObject" Target="../embeddings/oleObject34.bin"/><Relationship Id="rId16" Type="http://schemas.openxmlformats.org/officeDocument/2006/relationships/image" Target="../media/image86.wmf"/><Relationship Id="rId17" Type="http://schemas.openxmlformats.org/officeDocument/2006/relationships/oleObject" Target="../embeddings/oleObject35.bin"/><Relationship Id="rId18" Type="http://schemas.openxmlformats.org/officeDocument/2006/relationships/image" Target="../media/image87.wmf"/><Relationship Id="rId19" Type="http://schemas.openxmlformats.org/officeDocument/2006/relationships/image" Target="../media/image89.wmf"/><Relationship Id="rId1" Type="http://schemas.openxmlformats.org/officeDocument/2006/relationships/vmlDrawing" Target="../drawings/vmlDrawing7.vml"/><Relationship Id="rId2" Type="http://schemas.openxmlformats.org/officeDocument/2006/relationships/slideLayout" Target="../slideLayouts/slideLayout20.xml"/><Relationship Id="rId3" Type="http://schemas.openxmlformats.org/officeDocument/2006/relationships/notesSlide" Target="../notesSlides/notesSlide18.xml"/><Relationship Id="rId4" Type="http://schemas.openxmlformats.org/officeDocument/2006/relationships/oleObject" Target="../embeddings/oleObject28.bin"/><Relationship Id="rId5" Type="http://schemas.openxmlformats.org/officeDocument/2006/relationships/image" Target="../media/image81.png"/><Relationship Id="rId6" Type="http://schemas.openxmlformats.org/officeDocument/2006/relationships/oleObject" Target="../embeddings/oleObject29.bin"/><Relationship Id="rId7" Type="http://schemas.openxmlformats.org/officeDocument/2006/relationships/image" Target="../media/image82.wmf"/><Relationship Id="rId8" Type="http://schemas.openxmlformats.org/officeDocument/2006/relationships/oleObject" Target="../embeddings/oleObject30.bin"/></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0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1.jpe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 Id="rId3" Type="http://schemas.openxmlformats.org/officeDocument/2006/relationships/image" Target="../media/image11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jpeg"/><Relationship Id="rId3" Type="http://schemas.openxmlformats.org/officeDocument/2006/relationships/image" Target="../media/image11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8.jpeg"/><Relationship Id="rId3" Type="http://schemas.openxmlformats.org/officeDocument/2006/relationships/image" Target="../media/image12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png"/></Relationships>
</file>

<file path=ppt/slides/_rels/slide77.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jpeg"/><Relationship Id="rId5" Type="http://schemas.openxmlformats.org/officeDocument/2006/relationships/image" Target="../media/image124.jpeg"/><Relationship Id="rId6" Type="http://schemas.openxmlformats.org/officeDocument/2006/relationships/image" Target="../media/image125.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1" Type="http://schemas.openxmlformats.org/officeDocument/2006/relationships/oleObject" Target="../embeddings/oleObject41.bin"/><Relationship Id="rId12" Type="http://schemas.openxmlformats.org/officeDocument/2006/relationships/image" Target="../media/image132.emf"/><Relationship Id="rId13" Type="http://schemas.openxmlformats.org/officeDocument/2006/relationships/oleObject" Target="../embeddings/oleObject42.bin"/><Relationship Id="rId14" Type="http://schemas.openxmlformats.org/officeDocument/2006/relationships/image" Target="../media/image133.emf"/><Relationship Id="rId15" Type="http://schemas.openxmlformats.org/officeDocument/2006/relationships/oleObject" Target="../embeddings/oleObject43.bin"/><Relationship Id="rId16" Type="http://schemas.openxmlformats.org/officeDocument/2006/relationships/image" Target="../media/image134.emf"/><Relationship Id="rId1" Type="http://schemas.openxmlformats.org/officeDocument/2006/relationships/vmlDrawing" Target="../drawings/vmlDrawing8.vml"/><Relationship Id="rId2" Type="http://schemas.openxmlformats.org/officeDocument/2006/relationships/slideLayout" Target="../slideLayouts/slideLayout6.xml"/><Relationship Id="rId3" Type="http://schemas.openxmlformats.org/officeDocument/2006/relationships/oleObject" Target="../embeddings/oleObject37.bin"/><Relationship Id="rId4" Type="http://schemas.openxmlformats.org/officeDocument/2006/relationships/image" Target="../media/image128.wmf"/><Relationship Id="rId5" Type="http://schemas.openxmlformats.org/officeDocument/2006/relationships/oleObject" Target="../embeddings/oleObject38.bin"/><Relationship Id="rId6" Type="http://schemas.openxmlformats.org/officeDocument/2006/relationships/image" Target="../media/image129.wmf"/><Relationship Id="rId7" Type="http://schemas.openxmlformats.org/officeDocument/2006/relationships/oleObject" Target="../embeddings/oleObject39.bin"/><Relationship Id="rId8" Type="http://schemas.openxmlformats.org/officeDocument/2006/relationships/image" Target="../media/image130.emf"/><Relationship Id="rId9" Type="http://schemas.openxmlformats.org/officeDocument/2006/relationships/oleObject" Target="../embeddings/oleObject40.bin"/><Relationship Id="rId10" Type="http://schemas.openxmlformats.org/officeDocument/2006/relationships/image" Target="../media/image131.e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44.bin"/><Relationship Id="rId4" Type="http://schemas.openxmlformats.org/officeDocument/2006/relationships/image" Target="../media/image135.wmf"/><Relationship Id="rId5" Type="http://schemas.openxmlformats.org/officeDocument/2006/relationships/oleObject" Target="../embeddings/oleObject45.bin"/><Relationship Id="rId6" Type="http://schemas.openxmlformats.org/officeDocument/2006/relationships/image" Target="../media/image136.wmf"/><Relationship Id="rId7" Type="http://schemas.openxmlformats.org/officeDocument/2006/relationships/oleObject" Target="../embeddings/oleObject46.bin"/><Relationship Id="rId8" Type="http://schemas.openxmlformats.org/officeDocument/2006/relationships/oleObject" Target="../embeddings/oleObject47.bin"/><Relationship Id="rId9" Type="http://schemas.openxmlformats.org/officeDocument/2006/relationships/oleObject" Target="../embeddings/oleObject48.bin"/><Relationship Id="rId10" Type="http://schemas.openxmlformats.org/officeDocument/2006/relationships/oleObject" Target="../embeddings/oleObject49.bin"/><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png"/><Relationship Id="rId5" Type="http://schemas.openxmlformats.org/officeDocument/2006/relationships/image" Target="../media/image140.png"/><Relationship Id="rId1" Type="http://schemas.openxmlformats.org/officeDocument/2006/relationships/slideLayout" Target="../slideLayouts/slideLayout7.xml"/><Relationship Id="rId2" Type="http://schemas.openxmlformats.org/officeDocument/2006/relationships/image" Target="../media/image13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 Id="rId3" Type="http://schemas.openxmlformats.org/officeDocument/2006/relationships/image" Target="../media/image14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4.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tiff"/><Relationship Id="rId3" Type="http://schemas.openxmlformats.org/officeDocument/2006/relationships/image" Target="../media/image14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tif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dirty="0" smtClean="0"/>
              <a:t>いまさら量子力学</a:t>
            </a:r>
            <a:r>
              <a:rPr kumimoji="1" lang="en-US" altLang="ja-JP" dirty="0" smtClean="0"/>
              <a:t/>
            </a:r>
            <a:br>
              <a:rPr kumimoji="1" lang="en-US" altLang="ja-JP" dirty="0" smtClean="0"/>
            </a:br>
            <a:r>
              <a:rPr lang="en-US" altLang="ja-JP" sz="3200" dirty="0" err="1" smtClean="0">
                <a:solidFill>
                  <a:schemeClr val="tx2"/>
                </a:solidFill>
              </a:rPr>
              <a:t>ν</a:t>
            </a:r>
            <a:r>
              <a:rPr lang="ja-JP" altLang="en-US" sz="3200" dirty="0" smtClean="0">
                <a:solidFill>
                  <a:schemeClr val="tx2"/>
                </a:solidFill>
              </a:rPr>
              <a:t>振動、重力波検出、・・そして科学と社会</a:t>
            </a:r>
            <a:endParaRPr kumimoji="1" lang="ja-JP" altLang="en-US" sz="3200" dirty="0">
              <a:solidFill>
                <a:schemeClr val="tx2"/>
              </a:solidFill>
            </a:endParaRPr>
          </a:p>
        </p:txBody>
      </p:sp>
      <p:sp>
        <p:nvSpPr>
          <p:cNvPr id="3" name="サブタイトル 2"/>
          <p:cNvSpPr>
            <a:spLocks noGrp="1"/>
          </p:cNvSpPr>
          <p:nvPr>
            <p:ph type="subTitle" idx="1"/>
          </p:nvPr>
        </p:nvSpPr>
        <p:spPr/>
        <p:txBody>
          <a:bodyPr>
            <a:normAutofit fontScale="85000" lnSpcReduction="20000"/>
          </a:bodyPr>
          <a:lstStyle/>
          <a:p>
            <a:r>
              <a:rPr kumimoji="1" lang="ja-JP" altLang="en-US" dirty="0" smtClean="0">
                <a:solidFill>
                  <a:schemeClr val="tx1"/>
                </a:solidFill>
              </a:rPr>
              <a:t>佐藤文隆</a:t>
            </a:r>
            <a:endParaRPr kumimoji="1" lang="en-US" altLang="ja-JP" dirty="0" smtClean="0">
              <a:solidFill>
                <a:schemeClr val="tx1"/>
              </a:solidFill>
            </a:endParaRPr>
          </a:p>
          <a:p>
            <a:endParaRPr lang="en-US" altLang="ja-JP" dirty="0">
              <a:solidFill>
                <a:schemeClr val="tx1"/>
              </a:solidFill>
            </a:endParaRPr>
          </a:p>
          <a:p>
            <a:endParaRPr kumimoji="1" lang="en-US" altLang="ja-JP" dirty="0" smtClean="0">
              <a:solidFill>
                <a:schemeClr val="tx1"/>
              </a:solidFill>
            </a:endParaRPr>
          </a:p>
          <a:p>
            <a:r>
              <a:rPr lang="en-US" altLang="ja-JP" dirty="0" smtClean="0">
                <a:solidFill>
                  <a:schemeClr val="tx1"/>
                </a:solidFill>
              </a:rPr>
              <a:t>20160427</a:t>
            </a:r>
            <a:endParaRPr kumimoji="1" lang="ja-JP" altLang="en-US" dirty="0">
              <a:solidFill>
                <a:schemeClr val="tx1"/>
              </a:solidFill>
            </a:endParaRPr>
          </a:p>
        </p:txBody>
      </p:sp>
    </p:spTree>
    <p:extLst>
      <p:ext uri="{BB962C8B-B14F-4D97-AF65-F5344CB8AC3E}">
        <p14:creationId xmlns:p14="http://schemas.microsoft.com/office/powerpoint/2010/main" val="6699469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Documents and Settings\humitaka\My Documents\My Pictures\2007-03 (3月)\Scan000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30638"/>
            <a:ext cx="7378700" cy="1068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7653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95299" y="317501"/>
            <a:ext cx="8761413" cy="4801315"/>
          </a:xfrm>
          <a:prstGeom prst="rect">
            <a:avLst/>
          </a:prstGeom>
        </p:spPr>
        <p:txBody>
          <a:bodyPr wrap="square">
            <a:spAutoFit/>
          </a:bodyPr>
          <a:lstStyle/>
          <a:p>
            <a:r>
              <a:rPr lang="ja-JP" altLang="en-US" dirty="0"/>
              <a:t>昔の学部学生は百年物理学に直結していた、そばにいない</a:t>
            </a:r>
            <a:r>
              <a:rPr lang="ja-JP" altLang="en-US" dirty="0" smtClean="0"/>
              <a:t>から</a:t>
            </a:r>
            <a:endParaRPr lang="en-US" altLang="ja-JP" dirty="0" smtClean="0"/>
          </a:p>
          <a:p>
            <a:endParaRPr lang="ja-JP" altLang="en-US" dirty="0"/>
          </a:p>
          <a:p>
            <a:r>
              <a:rPr lang="en-US" altLang="ja-JP" dirty="0"/>
              <a:t>1950</a:t>
            </a:r>
            <a:r>
              <a:rPr lang="ja-JP" altLang="en-US" dirty="0"/>
              <a:t>年代</a:t>
            </a:r>
            <a:r>
              <a:rPr lang="ja-JP" altLang="en-US" dirty="0" smtClean="0"/>
              <a:t>の三つの究極病</a:t>
            </a:r>
            <a:endParaRPr lang="en-US" altLang="ja-JP" dirty="0" smtClean="0"/>
          </a:p>
          <a:p>
            <a:endParaRPr lang="en-US" altLang="ja-JP" dirty="0" smtClean="0"/>
          </a:p>
          <a:p>
            <a:r>
              <a:rPr lang="ja-JP" altLang="ja-JP" dirty="0"/>
              <a:t>　</a:t>
            </a:r>
            <a:r>
              <a:rPr lang="ja-JP" altLang="en-US" dirty="0" smtClean="0"/>
              <a:t>エントロピー　　＜ー</a:t>
            </a:r>
            <a:r>
              <a:rPr lang="en-US" altLang="ja-JP" dirty="0" smtClean="0"/>
              <a:t> </a:t>
            </a:r>
            <a:r>
              <a:rPr lang="ja-JP" altLang="en-US" dirty="0" smtClean="0"/>
              <a:t>情報エントロピー　</a:t>
            </a:r>
            <a:r>
              <a:rPr lang="en-US" altLang="ja-JP" dirty="0" err="1" smtClean="0"/>
              <a:t>Shanon,vonNeuman</a:t>
            </a:r>
            <a:endParaRPr lang="en-US" altLang="ja-JP" dirty="0" smtClean="0"/>
          </a:p>
          <a:p>
            <a:r>
              <a:rPr lang="ja-JP" altLang="ja-JP" dirty="0"/>
              <a:t>　</a:t>
            </a:r>
            <a:r>
              <a:rPr lang="ja-JP" altLang="en-US" dirty="0" smtClean="0"/>
              <a:t>相対論</a:t>
            </a:r>
            <a:endParaRPr lang="en-US" altLang="ja-JP" dirty="0" smtClean="0"/>
          </a:p>
          <a:p>
            <a:r>
              <a:rPr lang="ja-JP" altLang="ja-JP" dirty="0"/>
              <a:t>　</a:t>
            </a:r>
            <a:r>
              <a:rPr lang="ja-JP" altLang="en-US" dirty="0" smtClean="0"/>
              <a:t>量子力学</a:t>
            </a:r>
            <a:endParaRPr lang="en-US" altLang="ja-JP" dirty="0" smtClean="0"/>
          </a:p>
          <a:p>
            <a:endParaRPr lang="en-US" altLang="ja-JP" dirty="0" smtClean="0"/>
          </a:p>
          <a:p>
            <a:r>
              <a:rPr lang="ja-JP" altLang="en-US" dirty="0" smtClean="0"/>
              <a:t>これら</a:t>
            </a:r>
            <a:r>
              <a:rPr lang="ja-JP" altLang="en-US" dirty="0"/>
              <a:t>の共通点ー</a:t>
            </a:r>
            <a:r>
              <a:rPr lang="en-US" altLang="ja-JP" dirty="0"/>
              <a:t>&gt;</a:t>
            </a:r>
            <a:r>
              <a:rPr lang="ja-JP" altLang="en-US" dirty="0"/>
              <a:t>観測者の登場</a:t>
            </a:r>
            <a:r>
              <a:rPr lang="ja-JP" altLang="en-US" dirty="0" smtClean="0"/>
              <a:t>、</a:t>
            </a:r>
            <a:endParaRPr lang="en-US" altLang="ja-JP" dirty="0" smtClean="0"/>
          </a:p>
          <a:p>
            <a:r>
              <a:rPr lang="ja-JP" altLang="en-US" dirty="0" smtClean="0"/>
              <a:t>輝く</a:t>
            </a:r>
            <a:r>
              <a:rPr lang="ja-JP" altLang="en-US" dirty="0"/>
              <a:t>科学、特に物理学、人間を排除した客観的真理</a:t>
            </a:r>
            <a:r>
              <a:rPr lang="ja-JP" altLang="en-US" dirty="0" smtClean="0"/>
              <a:t>、</a:t>
            </a:r>
            <a:endParaRPr lang="en-US" altLang="ja-JP" dirty="0" smtClean="0"/>
          </a:p>
          <a:p>
            <a:r>
              <a:rPr lang="ja-JP" altLang="en-US" dirty="0" smtClean="0"/>
              <a:t>人</a:t>
            </a:r>
            <a:r>
              <a:rPr lang="ja-JP" altLang="en-US" dirty="0"/>
              <a:t>の世は危ない、騙される</a:t>
            </a:r>
            <a:r>
              <a:rPr lang="ja-JP" altLang="en-US" dirty="0" smtClean="0"/>
              <a:t>、</a:t>
            </a:r>
            <a:endParaRPr lang="en-US" altLang="ja-JP" dirty="0" smtClean="0"/>
          </a:p>
          <a:p>
            <a:r>
              <a:rPr lang="ja-JP" altLang="en-US" dirty="0" smtClean="0"/>
              <a:t>人</a:t>
            </a:r>
            <a:r>
              <a:rPr lang="ja-JP" altLang="en-US" dirty="0"/>
              <a:t>の世から独立</a:t>
            </a:r>
            <a:r>
              <a:rPr lang="ja-JP" altLang="en-US" dirty="0" smtClean="0"/>
              <a:t>した自然</a:t>
            </a:r>
            <a:r>
              <a:rPr lang="ja-JP" altLang="en-US" dirty="0"/>
              <a:t>の法則</a:t>
            </a:r>
            <a:r>
              <a:rPr lang="ja-JP" altLang="en-US" dirty="0" smtClean="0"/>
              <a:t>、絶対真理</a:t>
            </a:r>
            <a:r>
              <a:rPr lang="ja-JP" altLang="en-US" dirty="0"/>
              <a:t>を映す鏡 </a:t>
            </a:r>
            <a:r>
              <a:rPr lang="ja-JP" altLang="en-US" dirty="0" smtClean="0"/>
              <a:t>科学</a:t>
            </a:r>
            <a:endParaRPr lang="en-US" altLang="ja-JP" dirty="0" smtClean="0"/>
          </a:p>
          <a:p>
            <a:endParaRPr lang="ja-JP" altLang="en-US" dirty="0"/>
          </a:p>
          <a:p>
            <a:r>
              <a:rPr lang="ja-JP" altLang="en-US" dirty="0"/>
              <a:t>それが観測者の登場では人間の間の</a:t>
            </a:r>
            <a:r>
              <a:rPr lang="ja-JP" altLang="en-US" dirty="0" smtClean="0"/>
              <a:t>営みとなり、絶対真理</a:t>
            </a:r>
            <a:r>
              <a:rPr lang="ja-JP" altLang="en-US" dirty="0"/>
              <a:t>との糸が切れる</a:t>
            </a:r>
          </a:p>
          <a:p>
            <a:r>
              <a:rPr lang="ja-JP" altLang="en-US" dirty="0"/>
              <a:t>量子力学  非決定、確率  遠隔絡み合い局所実在 不確定、観測に依存</a:t>
            </a:r>
            <a:r>
              <a:rPr lang="ja-JP" altLang="en-US" dirty="0" smtClean="0"/>
              <a:t>介入</a:t>
            </a:r>
            <a:endParaRPr lang="en-US" altLang="ja-JP" dirty="0" smtClean="0"/>
          </a:p>
          <a:p>
            <a:endParaRPr lang="ja-JP" altLang="en-US" dirty="0"/>
          </a:p>
          <a:p>
            <a:r>
              <a:rPr lang="en-US" altLang="ja-JP" dirty="0"/>
              <a:t>EPR</a:t>
            </a:r>
            <a:r>
              <a:rPr lang="ja-JP" altLang="en-US" dirty="0"/>
              <a:t>が突きつけたもの</a:t>
            </a:r>
          </a:p>
        </p:txBody>
      </p:sp>
      <p:sp>
        <p:nvSpPr>
          <p:cNvPr id="3" name="コンテンツ プレースホルダ 2"/>
          <p:cNvSpPr txBox="1">
            <a:spLocks/>
          </p:cNvSpPr>
          <p:nvPr/>
        </p:nvSpPr>
        <p:spPr>
          <a:xfrm>
            <a:off x="3416300" y="4787900"/>
            <a:ext cx="5586413" cy="1828801"/>
          </a:xfrm>
          <a:prstGeom prst="rect">
            <a:avLst/>
          </a:prstGeom>
        </p:spPr>
        <p:txBody>
          <a:bodyPr>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sz="1800" dirty="0" smtClean="0">
                <a:solidFill>
                  <a:schemeClr val="tx2"/>
                </a:solidFill>
                <a:latin typeface="Rockwell" charset="0"/>
                <a:ea typeface="HG明朝B" charset="0"/>
              </a:rPr>
              <a:t>「距離、質量、電気力、エントロピー、美、旋律」を二つに大別せよとなった場合、</a:t>
            </a:r>
            <a:r>
              <a:rPr lang="ja-JP" altLang="en-US" sz="1800" dirty="0" smtClean="0">
                <a:solidFill>
                  <a:schemeClr val="tx2"/>
                </a:solidFill>
                <a:latin typeface="Rockwell" charset="0"/>
                <a:ea typeface="HG明朝B" charset="0"/>
              </a:rPr>
              <a:t>私は</a:t>
            </a:r>
            <a:r>
              <a:rPr lang="ja-JP" sz="1800" dirty="0" smtClean="0">
                <a:solidFill>
                  <a:schemeClr val="tx2"/>
                </a:solidFill>
                <a:latin typeface="Rockwell" charset="0"/>
                <a:ea typeface="HG明朝B" charset="0"/>
              </a:rPr>
              <a:t>エントロピーを美と旋律の方に括る</a:t>
            </a:r>
            <a:endParaRPr lang="en-US" altLang="ja-JP" sz="1800" dirty="0" smtClean="0">
              <a:solidFill>
                <a:schemeClr val="tx2"/>
              </a:solidFill>
              <a:latin typeface="Rockwell" charset="0"/>
              <a:ea typeface="HG明朝B" charset="0"/>
            </a:endParaRPr>
          </a:p>
          <a:p>
            <a:endParaRPr lang="en-US" altLang="ja-JP" sz="1800" dirty="0" smtClean="0">
              <a:solidFill>
                <a:schemeClr val="tx2"/>
              </a:solidFill>
              <a:latin typeface="Rockwell" charset="0"/>
              <a:ea typeface="HG明朝B" charset="0"/>
            </a:endParaRPr>
          </a:p>
          <a:p>
            <a:r>
              <a:rPr lang="ja-JP" sz="1800" dirty="0" smtClean="0">
                <a:solidFill>
                  <a:schemeClr val="tx2"/>
                </a:solidFill>
                <a:latin typeface="Rockwell" charset="0"/>
                <a:ea typeface="HG明朝B" charset="0"/>
              </a:rPr>
              <a:t>（クロード・シャノン、ワレン・ウイーバー「通信の数学的理論」（ちくま学芸文庫）</a:t>
            </a:r>
            <a:r>
              <a:rPr lang="en-US" altLang="ja-JP" sz="1800" dirty="0" smtClean="0">
                <a:solidFill>
                  <a:schemeClr val="tx2"/>
                </a:solidFill>
                <a:latin typeface="Rockwell" charset="0"/>
                <a:ea typeface="HG明朝B" charset="0"/>
              </a:rPr>
              <a:t>56</a:t>
            </a:r>
            <a:r>
              <a:rPr lang="ja-JP" sz="1800" dirty="0" smtClean="0">
                <a:solidFill>
                  <a:schemeClr val="tx2"/>
                </a:solidFill>
                <a:latin typeface="Rockwell" charset="0"/>
                <a:ea typeface="HG明朝B" charset="0"/>
              </a:rPr>
              <a:t>頁）</a:t>
            </a:r>
            <a:r>
              <a:rPr lang="ja-JP" sz="1800" dirty="0" smtClean="0">
                <a:latin typeface="Rockwell" charset="0"/>
                <a:ea typeface="HG明朝B" charset="0"/>
              </a:rPr>
              <a:t>。</a:t>
            </a:r>
            <a:endParaRPr lang="ja-JP" altLang="en-US" sz="1800" dirty="0">
              <a:latin typeface="Rockwell" charset="0"/>
              <a:ea typeface="HG明朝B" charset="0"/>
            </a:endParaRPr>
          </a:p>
        </p:txBody>
      </p:sp>
    </p:spTree>
    <p:extLst>
      <p:ext uri="{BB962C8B-B14F-4D97-AF65-F5344CB8AC3E}">
        <p14:creationId xmlns:p14="http://schemas.microsoft.com/office/powerpoint/2010/main" val="190948358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5751" y="190500"/>
            <a:ext cx="5662083" cy="1569660"/>
          </a:xfrm>
          <a:prstGeom prst="rect">
            <a:avLst/>
          </a:prstGeom>
          <a:noFill/>
        </p:spPr>
        <p:txBody>
          <a:bodyPr wrap="square" rtlCol="0">
            <a:spAutoFit/>
          </a:bodyPr>
          <a:lstStyle/>
          <a:p>
            <a:r>
              <a:rPr lang="ja-JP" altLang="en-US" sz="2400" dirty="0" smtClean="0"/>
              <a:t>小柴</a:t>
            </a:r>
            <a:r>
              <a:rPr kumimoji="1" lang="ja-JP" altLang="en-US" sz="2400" dirty="0" smtClean="0"/>
              <a:t>の問い</a:t>
            </a:r>
            <a:endParaRPr kumimoji="1" lang="en-US" altLang="ja-JP" sz="2400" dirty="0" smtClean="0"/>
          </a:p>
          <a:p>
            <a:r>
              <a:rPr lang="ja-JP" altLang="en-US" sz="2400" dirty="0" smtClean="0"/>
              <a:t>「</a:t>
            </a:r>
            <a:r>
              <a:rPr lang="en-US" altLang="ja-JP" sz="2400" dirty="0" smtClean="0"/>
              <a:t>Mozart </a:t>
            </a:r>
            <a:r>
              <a:rPr lang="ja-JP" altLang="en-US" sz="2400" dirty="0" smtClean="0"/>
              <a:t>と　</a:t>
            </a:r>
            <a:r>
              <a:rPr lang="en-US" altLang="ja-JP" sz="2400" dirty="0" smtClean="0"/>
              <a:t>Einstein </a:t>
            </a:r>
          </a:p>
          <a:p>
            <a:r>
              <a:rPr lang="ja-JP" altLang="en-US" sz="2400" dirty="0" smtClean="0"/>
              <a:t>のどっちが偉い？」</a:t>
            </a:r>
            <a:endParaRPr lang="en-US" altLang="ja-JP" sz="2400" dirty="0" smtClean="0"/>
          </a:p>
          <a:p>
            <a:endParaRPr kumimoji="1" lang="en-US" altLang="ja-JP" sz="2400" dirty="0"/>
          </a:p>
        </p:txBody>
      </p:sp>
      <p:pic>
        <p:nvPicPr>
          <p:cNvPr id="3" name="図 2" descr="DocScan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0" y="0"/>
            <a:ext cx="5386917" cy="7011908"/>
          </a:xfrm>
          <a:prstGeom prst="rect">
            <a:avLst/>
          </a:prstGeom>
        </p:spPr>
      </p:pic>
      <p:sp>
        <p:nvSpPr>
          <p:cNvPr id="4" name="テキスト ボックス 3"/>
          <p:cNvSpPr txBox="1"/>
          <p:nvPr/>
        </p:nvSpPr>
        <p:spPr>
          <a:xfrm>
            <a:off x="285751" y="3407834"/>
            <a:ext cx="3058582" cy="1200329"/>
          </a:xfrm>
          <a:prstGeom prst="rect">
            <a:avLst/>
          </a:prstGeom>
          <a:noFill/>
        </p:spPr>
        <p:txBody>
          <a:bodyPr wrap="square" rtlCol="0">
            <a:spAutoFit/>
          </a:bodyPr>
          <a:lstStyle/>
          <a:p>
            <a:r>
              <a:rPr kumimoji="1" lang="ja-JP" altLang="en-US" dirty="0" smtClean="0"/>
              <a:t>見つける　</a:t>
            </a:r>
            <a:r>
              <a:rPr kumimoji="1" lang="en-US" altLang="ja-JP" dirty="0" err="1" smtClean="0"/>
              <a:t>vs</a:t>
            </a:r>
            <a:r>
              <a:rPr kumimoji="1" lang="en-US" altLang="ja-JP" dirty="0" smtClean="0"/>
              <a:t>  </a:t>
            </a:r>
            <a:r>
              <a:rPr kumimoji="1" lang="ja-JP" altLang="en-US" dirty="0" smtClean="0"/>
              <a:t>作る</a:t>
            </a:r>
            <a:endParaRPr kumimoji="1" lang="en-US" altLang="ja-JP" dirty="0" smtClean="0"/>
          </a:p>
          <a:p>
            <a:r>
              <a:rPr lang="ja-JP" altLang="en-US" dirty="0" smtClean="0"/>
              <a:t>発見　　</a:t>
            </a:r>
            <a:r>
              <a:rPr lang="en-US" altLang="ja-JP" dirty="0" err="1" smtClean="0"/>
              <a:t>vs</a:t>
            </a:r>
            <a:r>
              <a:rPr lang="en-US" altLang="ja-JP" dirty="0" smtClean="0"/>
              <a:t>  </a:t>
            </a:r>
            <a:r>
              <a:rPr lang="ja-JP" altLang="en-US" dirty="0" smtClean="0"/>
              <a:t>発明</a:t>
            </a:r>
            <a:endParaRPr lang="en-US" altLang="ja-JP" dirty="0" smtClean="0"/>
          </a:p>
          <a:p>
            <a:r>
              <a:rPr kumimoji="1" lang="ja-JP" altLang="en-US" dirty="0" smtClean="0"/>
              <a:t>実在　</a:t>
            </a:r>
            <a:r>
              <a:rPr kumimoji="1" lang="en-US" altLang="ja-JP" dirty="0" err="1" smtClean="0"/>
              <a:t>vs</a:t>
            </a:r>
            <a:r>
              <a:rPr kumimoji="1" lang="en-US" altLang="ja-JP" dirty="0" smtClean="0"/>
              <a:t>  </a:t>
            </a:r>
            <a:r>
              <a:rPr kumimoji="1" lang="ja-JP" altLang="en-US" dirty="0" smtClean="0"/>
              <a:t>創造</a:t>
            </a:r>
            <a:endParaRPr kumimoji="1" lang="en-US" altLang="ja-JP" dirty="0" smtClean="0"/>
          </a:p>
          <a:p>
            <a:r>
              <a:rPr lang="ja-JP" altLang="ja-JP" dirty="0"/>
              <a:t>　</a:t>
            </a:r>
            <a:r>
              <a:rPr lang="ja-JP" altLang="en-US" dirty="0" smtClean="0"/>
              <a:t>　　　　　　「ザ創造」を拾う</a:t>
            </a:r>
            <a:endParaRPr kumimoji="1" lang="ja-JP" altLang="en-US" dirty="0"/>
          </a:p>
        </p:txBody>
      </p:sp>
    </p:spTree>
    <p:extLst>
      <p:ext uri="{BB962C8B-B14F-4D97-AF65-F5344CB8AC3E}">
        <p14:creationId xmlns:p14="http://schemas.microsoft.com/office/powerpoint/2010/main" val="187451671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95300" y="379346"/>
            <a:ext cx="7467600" cy="4339650"/>
          </a:xfrm>
          <a:prstGeom prst="rect">
            <a:avLst/>
          </a:prstGeom>
        </p:spPr>
        <p:txBody>
          <a:bodyPr wrap="square">
            <a:spAutoFit/>
          </a:bodyPr>
          <a:lstStyle/>
          <a:p>
            <a:r>
              <a:rPr lang="ja-JP" altLang="en-US" dirty="0" smtClean="0">
                <a:solidFill>
                  <a:srgbClr val="0000FF"/>
                </a:solidFill>
              </a:rPr>
              <a:t>「比較科学論」</a:t>
            </a:r>
            <a:r>
              <a:rPr lang="ja-JP" altLang="en-US" dirty="0">
                <a:solidFill>
                  <a:srgbClr val="0000FF"/>
                </a:solidFill>
              </a:rPr>
              <a:t>　</a:t>
            </a:r>
            <a:r>
              <a:rPr lang="ja-JP" altLang="en-US" dirty="0" smtClean="0">
                <a:solidFill>
                  <a:srgbClr val="0000FF"/>
                </a:solidFill>
              </a:rPr>
              <a:t>中谷宇吉郎随筆集　岩波文庫</a:t>
            </a:r>
            <a:endParaRPr lang="en-US" altLang="ja-JP" dirty="0" smtClean="0">
              <a:solidFill>
                <a:srgbClr val="0000FF"/>
              </a:solidFill>
            </a:endParaRPr>
          </a:p>
          <a:p>
            <a:endParaRPr lang="en-US" altLang="ja-JP" dirty="0" smtClean="0">
              <a:solidFill>
                <a:srgbClr val="0000FF"/>
              </a:solidFill>
            </a:endParaRPr>
          </a:p>
          <a:p>
            <a:r>
              <a:rPr lang="ja-JP" altLang="en-US" sz="1600" dirty="0" smtClean="0"/>
              <a:t>こう</a:t>
            </a:r>
            <a:r>
              <a:rPr lang="ja-JP" altLang="en-US" sz="1600" dirty="0"/>
              <a:t>いう種類の研究で、一番大切なことは、</a:t>
            </a:r>
            <a:r>
              <a:rPr lang="ja-JP" altLang="en-US" sz="1600" dirty="0">
                <a:solidFill>
                  <a:srgbClr val="FF6600"/>
                </a:solidFill>
              </a:rPr>
              <a:t>よい研究題目を見つけることである。それが見つかれば、あといろいろと工夫をして、その問題を解いて行けばよい。</a:t>
            </a:r>
            <a:r>
              <a:rPr lang="ja-JP" altLang="en-US" sz="1600" dirty="0"/>
              <a:t>比較的簡単に解ける場合もあろうし、非常に困難な実験をしなくてはならない場合もあろう。しかしいずれにしても</a:t>
            </a:r>
            <a:r>
              <a:rPr lang="ja-JP" altLang="en-US" sz="1600" dirty="0" smtClean="0"/>
              <a:t>、犯人人</a:t>
            </a:r>
            <a:r>
              <a:rPr lang="ja-JP" altLang="en-US" sz="1600" dirty="0"/>
              <a:t>は分っていて、それを捕えるという場合に似ている。相手が</a:t>
            </a:r>
            <a:r>
              <a:rPr lang="ja-JP" altLang="en-US" sz="1600" dirty="0" smtClean="0">
                <a:solidFill>
                  <a:srgbClr val="FF6600"/>
                </a:solidFill>
              </a:rPr>
              <a:t>鼠小僧</a:t>
            </a:r>
            <a:r>
              <a:rPr lang="ja-JP" altLang="en-US" sz="1600" dirty="0">
                <a:solidFill>
                  <a:srgbClr val="FF6600"/>
                </a:solidFill>
              </a:rPr>
              <a:t>や石川五右</a:t>
            </a:r>
            <a:r>
              <a:rPr lang="ja-JP" altLang="en-US" sz="1600" dirty="0" smtClean="0">
                <a:solidFill>
                  <a:srgbClr val="FF6600"/>
                </a:solidFill>
              </a:rPr>
              <a:t>衛門のような</a:t>
            </a:r>
            <a:r>
              <a:rPr lang="ja-JP" altLang="en-US" sz="1600" dirty="0">
                <a:solidFill>
                  <a:srgbClr val="FF6600"/>
                </a:solidFill>
              </a:rPr>
              <a:t>場合には、非常に複雑で困難な実験を必要とする。こそ泥くらいならば、ちょっとした実験ですぐ分る。</a:t>
            </a:r>
            <a:r>
              <a:rPr lang="ja-JP" altLang="en-US" sz="1600" dirty="0" smtClean="0"/>
              <a:t>いずれにしろ、</a:t>
            </a:r>
            <a:r>
              <a:rPr lang="ja-JP" altLang="en-US" sz="1600" dirty="0"/>
              <a:t>犯人が分っていて、それを捕えるのに難易があるのであるから、これは</a:t>
            </a:r>
            <a:r>
              <a:rPr lang="ja-JP" altLang="en-US" sz="1600" dirty="0">
                <a:solidFill>
                  <a:srgbClr val="0000FF"/>
                </a:solidFill>
              </a:rPr>
              <a:t>警視庁型</a:t>
            </a:r>
            <a:r>
              <a:rPr lang="ja-JP" altLang="en-US" sz="1600" dirty="0"/>
              <a:t>といった方がよいであろう。</a:t>
            </a:r>
          </a:p>
          <a:p>
            <a:endParaRPr lang="ja-JP" altLang="en-US" sz="1600" dirty="0"/>
          </a:p>
          <a:p>
            <a:r>
              <a:rPr lang="ja-JP" altLang="en-US" sz="1400" dirty="0"/>
              <a:t>　</a:t>
            </a:r>
            <a:r>
              <a:rPr lang="ja-JP" altLang="en-US" sz="1600" dirty="0"/>
              <a:t>ところが、これに反して、</a:t>
            </a:r>
            <a:r>
              <a:rPr lang="ja-JP" altLang="en-US" sz="1600" dirty="0">
                <a:solidFill>
                  <a:srgbClr val="FF6600"/>
                </a:solidFill>
              </a:rPr>
              <a:t>犯人の名前が分らないばかりでなく、犯人がいるかいないかも分らない場合もある。</a:t>
            </a:r>
            <a:r>
              <a:rPr lang="ja-JP" altLang="en-US" sz="1600" dirty="0"/>
              <a:t>アマゾンの上流、人跡未踏の土地へ分け入った生物学者の場合がそれである。どんな珍奇な生物がいるかもしれないし、またいないかもしれない。この場合も、探すの</a:t>
            </a:r>
            <a:r>
              <a:rPr lang="ja-JP" altLang="en-US" sz="1600" dirty="0" smtClean="0"/>
              <a:t>である</a:t>
            </a:r>
            <a:r>
              <a:rPr lang="ja-JP" altLang="en-US" sz="1600" dirty="0"/>
              <a:t>が、その</a:t>
            </a:r>
            <a:r>
              <a:rPr lang="ja-JP" altLang="en-US" sz="1600" dirty="0">
                <a:solidFill>
                  <a:srgbClr val="FF6600"/>
                </a:solidFill>
              </a:rPr>
              <a:t>探すという意味が、犯人を捜索する場合とは大分ちがっている</a:t>
            </a:r>
            <a:r>
              <a:rPr lang="ja-JP" altLang="en-US" sz="1600" dirty="0"/>
              <a:t>。思いがけない新種の発見は、アマゾンの上流だけに限らず、物理の実験室の中にもある。そういう新種を探すようなやり方の研究を、</a:t>
            </a:r>
            <a:r>
              <a:rPr lang="ja-JP" altLang="en-US" sz="1600" dirty="0">
                <a:solidFill>
                  <a:srgbClr val="0000FF"/>
                </a:solidFill>
              </a:rPr>
              <a:t>アマゾン型</a:t>
            </a:r>
            <a:r>
              <a:rPr lang="ja-JP" altLang="en-US" sz="1600" dirty="0"/>
              <a:t>の研究と呼ぶことにする。</a:t>
            </a:r>
          </a:p>
        </p:txBody>
      </p:sp>
      <p:sp>
        <p:nvSpPr>
          <p:cNvPr id="7" name="テキスト ボックス 6"/>
          <p:cNvSpPr txBox="1"/>
          <p:nvPr/>
        </p:nvSpPr>
        <p:spPr>
          <a:xfrm>
            <a:off x="685800" y="5245100"/>
            <a:ext cx="3632200" cy="1384995"/>
          </a:xfrm>
          <a:prstGeom prst="rect">
            <a:avLst/>
          </a:prstGeom>
          <a:noFill/>
        </p:spPr>
        <p:txBody>
          <a:bodyPr wrap="square" rtlCol="0">
            <a:spAutoFit/>
          </a:bodyPr>
          <a:lstStyle/>
          <a:p>
            <a:r>
              <a:rPr kumimoji="1" lang="ja-JP" altLang="en-US" sz="2800" dirty="0" smtClean="0">
                <a:solidFill>
                  <a:srgbClr val="FF0000"/>
                </a:solidFill>
              </a:rPr>
              <a:t>警視庁型</a:t>
            </a:r>
            <a:r>
              <a:rPr kumimoji="1" lang="ja-JP" altLang="en-US" sz="2800" dirty="0" smtClean="0">
                <a:solidFill>
                  <a:srgbClr val="FF0000"/>
                </a:solidFill>
              </a:rPr>
              <a:t>　　</a:t>
            </a:r>
            <a:r>
              <a:rPr kumimoji="1" lang="en-US" altLang="ja-JP" sz="2800" dirty="0" smtClean="0"/>
              <a:t>GHZ</a:t>
            </a:r>
            <a:endParaRPr kumimoji="1" lang="en-US" altLang="ja-JP" sz="2800" dirty="0" smtClean="0"/>
          </a:p>
          <a:p>
            <a:endParaRPr lang="en-US" altLang="ja-JP" sz="2800" dirty="0">
              <a:solidFill>
                <a:srgbClr val="FF0000"/>
              </a:solidFill>
            </a:endParaRPr>
          </a:p>
          <a:p>
            <a:r>
              <a:rPr kumimoji="1" lang="ja-JP" altLang="en-US" sz="2800" dirty="0" smtClean="0">
                <a:solidFill>
                  <a:srgbClr val="FF0000"/>
                </a:solidFill>
              </a:rPr>
              <a:t>アマゾン型</a:t>
            </a:r>
            <a:endParaRPr kumimoji="1" lang="ja-JP" altLang="en-US" sz="2800" dirty="0">
              <a:solidFill>
                <a:srgbClr val="FF0000"/>
              </a:solidFill>
            </a:endParaRPr>
          </a:p>
        </p:txBody>
      </p:sp>
    </p:spTree>
    <p:extLst>
      <p:ext uri="{BB962C8B-B14F-4D97-AF65-F5344CB8AC3E}">
        <p14:creationId xmlns:p14="http://schemas.microsoft.com/office/powerpoint/2010/main" val="359792553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a:xfrm>
            <a:off x="1907704" y="260648"/>
            <a:ext cx="2890664" cy="1143000"/>
          </a:xfrm>
        </p:spPr>
        <p:txBody>
          <a:bodyPr/>
          <a:lstStyle/>
          <a:p>
            <a:pPr marL="54864" eaLnBrk="1" fontAlgn="auto" hangingPunct="1">
              <a:spcAft>
                <a:spcPts val="0"/>
              </a:spcAft>
              <a:defRPr/>
            </a:pPr>
            <a:r>
              <a:rPr lang="ja-JP" altLang="en-US" dirty="0" smtClean="0">
                <a:solidFill>
                  <a:schemeClr val="tx2">
                    <a:tint val="100000"/>
                    <a:shade val="90000"/>
                    <a:satMod val="250000"/>
                    <a:alpha val="100000"/>
                  </a:schemeClr>
                </a:solidFill>
                <a:cs typeface="+mj-cs"/>
              </a:rPr>
              <a:t>法則？</a:t>
            </a:r>
          </a:p>
        </p:txBody>
      </p:sp>
      <p:sp>
        <p:nvSpPr>
          <p:cNvPr id="66563" name="Rectangle 1027"/>
          <p:cNvSpPr>
            <a:spLocks noGrp="1" noChangeArrowheads="1"/>
          </p:cNvSpPr>
          <p:nvPr>
            <p:ph idx="1"/>
          </p:nvPr>
        </p:nvSpPr>
        <p:spPr/>
        <p:txBody>
          <a:bodyPr>
            <a:normAutofit lnSpcReduction="10000"/>
          </a:bodyPr>
          <a:lstStyle/>
          <a:p>
            <a:pPr eaLnBrk="1" hangingPunct="1"/>
            <a:r>
              <a:rPr lang="ja-JP" altLang="en-US" dirty="0">
                <a:latin typeface="Rockwell" charset="0"/>
                <a:ea typeface="HG明朝B" charset="0"/>
              </a:rPr>
              <a:t>生体論的</a:t>
            </a:r>
          </a:p>
          <a:p>
            <a:pPr eaLnBrk="1" hangingPunct="1"/>
            <a:r>
              <a:rPr lang="ja-JP" altLang="en-US" dirty="0">
                <a:latin typeface="Rockwell" charset="0"/>
                <a:ea typeface="HG明朝B" charset="0"/>
              </a:rPr>
              <a:t>機械論的</a:t>
            </a:r>
          </a:p>
          <a:p>
            <a:pPr eaLnBrk="1" hangingPunct="1"/>
            <a:r>
              <a:rPr lang="ja-JP" altLang="en-US" dirty="0">
                <a:latin typeface="Rockwell" charset="0"/>
                <a:ea typeface="HG明朝B" charset="0"/>
              </a:rPr>
              <a:t>数学的　　ヘルツ</a:t>
            </a:r>
          </a:p>
          <a:p>
            <a:pPr eaLnBrk="1" hangingPunct="1"/>
            <a:r>
              <a:rPr lang="ja-JP" altLang="en-US" dirty="0">
                <a:latin typeface="Rockwell" charset="0"/>
                <a:ea typeface="HG明朝B" charset="0"/>
              </a:rPr>
              <a:t>人間精神の自由な創造　　ポアンカレ</a:t>
            </a:r>
          </a:p>
          <a:p>
            <a:pPr eaLnBrk="1" hangingPunct="1"/>
            <a:r>
              <a:rPr lang="ja-JP" altLang="en-US" dirty="0">
                <a:latin typeface="Rockwell" charset="0"/>
                <a:ea typeface="HG明朝B" charset="0"/>
              </a:rPr>
              <a:t>オッカムのかみそり</a:t>
            </a:r>
          </a:p>
          <a:p>
            <a:pPr eaLnBrk="1" hangingPunct="1"/>
            <a:r>
              <a:rPr lang="ja-JP" altLang="en-US" dirty="0">
                <a:latin typeface="Rockwell" charset="0"/>
                <a:ea typeface="HG明朝B" charset="0"/>
              </a:rPr>
              <a:t>有用、道具主義　　マッハ</a:t>
            </a:r>
          </a:p>
          <a:p>
            <a:pPr eaLnBrk="1" hangingPunct="1"/>
            <a:r>
              <a:rPr lang="ja-JP" altLang="en-US" dirty="0">
                <a:latin typeface="Rockwell" charset="0"/>
                <a:ea typeface="HG明朝B" charset="0"/>
              </a:rPr>
              <a:t>・・・・・・・</a:t>
            </a:r>
            <a:endParaRPr lang="en-US" altLang="ja-JP" dirty="0">
              <a:latin typeface="Rockwell" charset="0"/>
              <a:ea typeface="HG明朝B" charset="0"/>
            </a:endParaRPr>
          </a:p>
          <a:p>
            <a:pPr eaLnBrk="1" hangingPunct="1">
              <a:buFont typeface="Arial" charset="0"/>
              <a:buNone/>
            </a:pPr>
            <a:r>
              <a:rPr lang="en-US" altLang="ja-JP" dirty="0">
                <a:latin typeface="Rockwell" charset="0"/>
                <a:ea typeface="HG明朝B" charset="0"/>
              </a:rPr>
              <a:t> </a:t>
            </a:r>
            <a:r>
              <a:rPr lang="en-US" altLang="ja-JP" dirty="0" err="1" smtClean="0">
                <a:solidFill>
                  <a:srgbClr val="C00000"/>
                </a:solidFill>
                <a:latin typeface="Rockwell" charset="0"/>
                <a:ea typeface="HG明朝B" charset="0"/>
              </a:rPr>
              <a:t>thea</a:t>
            </a:r>
            <a:r>
              <a:rPr lang="en-US" altLang="ja-JP" dirty="0" smtClean="0">
                <a:solidFill>
                  <a:srgbClr val="C00000"/>
                </a:solidFill>
                <a:latin typeface="Rockwell" charset="0"/>
                <a:ea typeface="HG明朝B" charset="0"/>
              </a:rPr>
              <a:t>     </a:t>
            </a:r>
            <a:r>
              <a:rPr lang="en-US" altLang="ja-JP" dirty="0">
                <a:solidFill>
                  <a:srgbClr val="C00000"/>
                </a:solidFill>
                <a:latin typeface="Rockwell" charset="0"/>
                <a:ea typeface="HG明朝B" charset="0"/>
              </a:rPr>
              <a:t>theory    theater     </a:t>
            </a:r>
            <a:endParaRPr lang="ja-JP" altLang="en-US" dirty="0">
              <a:solidFill>
                <a:srgbClr val="C00000"/>
              </a:solidFill>
              <a:latin typeface="Rockwell" charset="0"/>
              <a:ea typeface="HG明朝B" charset="0"/>
            </a:endParaRPr>
          </a:p>
        </p:txBody>
      </p:sp>
    </p:spTree>
    <p:extLst>
      <p:ext uri="{BB962C8B-B14F-4D97-AF65-F5344CB8AC3E}">
        <p14:creationId xmlns:p14="http://schemas.microsoft.com/office/powerpoint/2010/main" val="208190895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69332" y="319981"/>
            <a:ext cx="8974667" cy="4832093"/>
          </a:xfrm>
          <a:prstGeom prst="rect">
            <a:avLst/>
          </a:prstGeom>
        </p:spPr>
        <p:txBody>
          <a:bodyPr wrap="square">
            <a:spAutoFit/>
          </a:bodyPr>
          <a:lstStyle/>
          <a:p>
            <a:r>
              <a:rPr lang="en-US" altLang="ja-JP" sz="2800" dirty="0"/>
              <a:t>In our description of nature the purpose is not to disclose the real essence of the phenomena but only to track down, so far as it is possible, relations between the manifold aspects of our experience.</a:t>
            </a:r>
          </a:p>
          <a:p>
            <a:r>
              <a:rPr lang="en-US" altLang="ja-JP" sz="2800" dirty="0"/>
              <a:t>— </a:t>
            </a:r>
            <a:r>
              <a:rPr lang="en-US" altLang="ja-JP" sz="2800" dirty="0" err="1"/>
              <a:t>Niels</a:t>
            </a:r>
            <a:r>
              <a:rPr lang="en-US" altLang="ja-JP" sz="2800" dirty="0"/>
              <a:t> Bohr, </a:t>
            </a:r>
            <a:r>
              <a:rPr lang="en-US" altLang="ja-JP" sz="2800" dirty="0" smtClean="0"/>
              <a:t>1929</a:t>
            </a:r>
          </a:p>
          <a:p>
            <a:endParaRPr lang="en-US" altLang="ja-JP" sz="2800" dirty="0"/>
          </a:p>
          <a:p>
            <a:r>
              <a:rPr lang="en-US" altLang="ja-JP" sz="2800" dirty="0"/>
              <a:t>Physics is to be regarded not so much as the study of something a priori given,</a:t>
            </a:r>
          </a:p>
          <a:p>
            <a:r>
              <a:rPr lang="en-US" altLang="ja-JP" sz="2800" dirty="0"/>
              <a:t>but as the development of methods for ordering and surveying human experience.</a:t>
            </a:r>
          </a:p>
          <a:p>
            <a:r>
              <a:rPr lang="en-US" altLang="ja-JP" sz="2800" dirty="0"/>
              <a:t>— </a:t>
            </a:r>
            <a:r>
              <a:rPr lang="en-US" altLang="ja-JP" sz="2800" dirty="0" err="1"/>
              <a:t>Niels</a:t>
            </a:r>
            <a:r>
              <a:rPr lang="en-US" altLang="ja-JP" sz="2800" dirty="0"/>
              <a:t> Bohr, </a:t>
            </a:r>
            <a:r>
              <a:rPr lang="en-US" altLang="ja-JP" sz="2800" dirty="0" smtClean="0"/>
              <a:t>1961</a:t>
            </a:r>
            <a:endParaRPr lang="ja-JP" altLang="en-US" sz="2800" dirty="0"/>
          </a:p>
        </p:txBody>
      </p:sp>
      <p:sp>
        <p:nvSpPr>
          <p:cNvPr id="3" name="テキスト ボックス 2"/>
          <p:cNvSpPr txBox="1"/>
          <p:nvPr/>
        </p:nvSpPr>
        <p:spPr>
          <a:xfrm>
            <a:off x="740832" y="5259917"/>
            <a:ext cx="7799917" cy="1815882"/>
          </a:xfrm>
          <a:prstGeom prst="rect">
            <a:avLst/>
          </a:prstGeom>
          <a:noFill/>
        </p:spPr>
        <p:txBody>
          <a:bodyPr wrap="square" rtlCol="0">
            <a:spAutoFit/>
          </a:bodyPr>
          <a:lstStyle/>
          <a:p>
            <a:r>
              <a:rPr kumimoji="1" lang="ja-JP" altLang="en-US" sz="2800" dirty="0" smtClean="0">
                <a:solidFill>
                  <a:srgbClr val="FF6600"/>
                </a:solidFill>
              </a:rPr>
              <a:t>原始人以来の感覚　認知　脳機能　　にルーツある</a:t>
            </a:r>
            <a:endParaRPr kumimoji="1" lang="en-US" altLang="ja-JP" sz="2800" dirty="0" smtClean="0">
              <a:solidFill>
                <a:srgbClr val="FF6600"/>
              </a:solidFill>
            </a:endParaRPr>
          </a:p>
          <a:p>
            <a:r>
              <a:rPr kumimoji="1" lang="en-US" altLang="ja-JP" sz="2800" dirty="0" smtClean="0">
                <a:solidFill>
                  <a:srgbClr val="FF6600"/>
                </a:solidFill>
              </a:rPr>
              <a:t>Experiment  </a:t>
            </a:r>
            <a:r>
              <a:rPr kumimoji="1" lang="en-US" altLang="ja-JP" sz="2800" dirty="0" smtClean="0">
                <a:solidFill>
                  <a:srgbClr val="FF6600"/>
                </a:solidFill>
              </a:rPr>
              <a:t>-&gt; </a:t>
            </a:r>
            <a:r>
              <a:rPr kumimoji="1" lang="en-US" altLang="ja-JP" sz="2800" dirty="0" smtClean="0">
                <a:solidFill>
                  <a:srgbClr val="FF6600"/>
                </a:solidFill>
              </a:rPr>
              <a:t>experi</a:t>
            </a:r>
            <a:r>
              <a:rPr kumimoji="1" lang="en-US" altLang="ja-JP" sz="2800" dirty="0" smtClean="0">
                <a:solidFill>
                  <a:srgbClr val="FF6600"/>
                </a:solidFill>
              </a:rPr>
              <a:t>ence</a:t>
            </a:r>
            <a:r>
              <a:rPr kumimoji="1" lang="ja-JP" altLang="en-US" sz="2800" dirty="0" smtClean="0">
                <a:solidFill>
                  <a:srgbClr val="FF6600"/>
                </a:solidFill>
              </a:rPr>
              <a:t>の</a:t>
            </a:r>
            <a:r>
              <a:rPr kumimoji="1" lang="ja-JP" altLang="en-US" sz="2800" dirty="0" smtClean="0">
                <a:solidFill>
                  <a:srgbClr val="FF6600"/>
                </a:solidFill>
              </a:rPr>
              <a:t>拡</a:t>
            </a:r>
            <a:r>
              <a:rPr kumimoji="1" lang="ja-JP" altLang="en-US" sz="2800" dirty="0" smtClean="0">
                <a:solidFill>
                  <a:srgbClr val="FF6600"/>
                </a:solidFill>
              </a:rPr>
              <a:t>大</a:t>
            </a:r>
            <a:endParaRPr kumimoji="1" lang="en-US" altLang="ja-JP" sz="2800" dirty="0" smtClean="0">
              <a:solidFill>
                <a:srgbClr val="FF6600"/>
              </a:solidFill>
            </a:endParaRPr>
          </a:p>
          <a:p>
            <a:r>
              <a:rPr lang="ja-JP" altLang="en-US" sz="2800" dirty="0" smtClean="0">
                <a:solidFill>
                  <a:srgbClr val="FF6600"/>
                </a:solidFill>
              </a:rPr>
              <a:t>人間のツールとしての科学</a:t>
            </a:r>
            <a:r>
              <a:rPr lang="en-US" altLang="ja-JP" sz="2800" dirty="0" err="1" smtClean="0">
                <a:solidFill>
                  <a:srgbClr val="FF6600"/>
                </a:solidFill>
              </a:rPr>
              <a:t>vs</a:t>
            </a:r>
            <a:r>
              <a:rPr lang="ja-JP" altLang="en-US" sz="2800" dirty="0" smtClean="0">
                <a:solidFill>
                  <a:srgbClr val="FF6600"/>
                </a:solidFill>
              </a:rPr>
              <a:t> 自然の科学</a:t>
            </a:r>
            <a:endParaRPr lang="en-US" altLang="ja-JP" sz="2800" dirty="0" smtClean="0">
              <a:solidFill>
                <a:srgbClr val="FF6600"/>
              </a:solidFill>
            </a:endParaRPr>
          </a:p>
          <a:p>
            <a:endParaRPr kumimoji="1" lang="en-US" altLang="ja-JP" sz="2800" dirty="0" smtClean="0">
              <a:solidFill>
                <a:srgbClr val="FF6600"/>
              </a:solidFill>
            </a:endParaRPr>
          </a:p>
        </p:txBody>
      </p:sp>
    </p:spTree>
    <p:extLst>
      <p:ext uri="{BB962C8B-B14F-4D97-AF65-F5344CB8AC3E}">
        <p14:creationId xmlns:p14="http://schemas.microsoft.com/office/powerpoint/2010/main" val="47740946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タイトル 1"/>
          <p:cNvSpPr>
            <a:spLocks noGrp="1"/>
          </p:cNvSpPr>
          <p:nvPr>
            <p:ph type="title"/>
          </p:nvPr>
        </p:nvSpPr>
        <p:spPr>
          <a:xfrm>
            <a:off x="2267744" y="332656"/>
            <a:ext cx="3394720" cy="1143000"/>
          </a:xfrm>
        </p:spPr>
        <p:txBody>
          <a:bodyPr/>
          <a:lstStyle/>
          <a:p>
            <a:pPr marL="54864" eaLnBrk="1" fontAlgn="auto" hangingPunct="1">
              <a:spcAft>
                <a:spcPts val="0"/>
              </a:spcAft>
              <a:defRPr/>
            </a:pPr>
            <a:r>
              <a:rPr lang="ja-JP" altLang="en-US" dirty="0" smtClean="0">
                <a:solidFill>
                  <a:schemeClr val="tx2">
                    <a:tint val="100000"/>
                    <a:shade val="90000"/>
                    <a:satMod val="250000"/>
                    <a:alpha val="100000"/>
                  </a:schemeClr>
                </a:solidFill>
                <a:cs typeface="+mj-cs"/>
              </a:rPr>
              <a:t>科学とは？</a:t>
            </a:r>
          </a:p>
        </p:txBody>
      </p:sp>
      <p:sp>
        <p:nvSpPr>
          <p:cNvPr id="3" name="コンテンツ プレースホルダ 2"/>
          <p:cNvSpPr>
            <a:spLocks noGrp="1"/>
          </p:cNvSpPr>
          <p:nvPr>
            <p:ph idx="1"/>
          </p:nvPr>
        </p:nvSpPr>
        <p:spPr/>
        <p:txBody>
          <a:bodyPr>
            <a:normAutofit/>
          </a:bodyPr>
          <a:lstStyle/>
          <a:p>
            <a:pPr eaLnBrk="1" fontAlgn="auto" hangingPunct="1">
              <a:spcBef>
                <a:spcPts val="0"/>
              </a:spcBef>
              <a:spcAft>
                <a:spcPts val="0"/>
              </a:spcAft>
              <a:buFont typeface="Arial" pitchFamily="34" charset="0"/>
              <a:buNone/>
              <a:defRPr/>
            </a:pPr>
            <a:r>
              <a:rPr lang="ja-JP" altLang="en-US" dirty="0" smtClean="0">
                <a:solidFill>
                  <a:schemeClr val="accent1">
                    <a:lumMod val="50000"/>
                  </a:schemeClr>
                </a:solidFill>
                <a:cs typeface="+mn-cs"/>
              </a:rPr>
              <a:t>　　　　</a:t>
            </a:r>
            <a:r>
              <a:rPr lang="ja-JP" altLang="en-US" dirty="0" smtClean="0">
                <a:solidFill>
                  <a:srgbClr val="0000FF"/>
                </a:solidFill>
                <a:cs typeface="+mn-cs"/>
              </a:rPr>
              <a:t>二つの組織だった人間の営み</a:t>
            </a:r>
            <a:endParaRPr lang="en-US" altLang="ja-JP" dirty="0" smtClean="0">
              <a:solidFill>
                <a:srgbClr val="0000FF"/>
              </a:solidFill>
              <a:cs typeface="+mn-cs"/>
            </a:endParaRPr>
          </a:p>
          <a:p>
            <a:pPr eaLnBrk="1" fontAlgn="auto" hangingPunct="1">
              <a:spcBef>
                <a:spcPts val="0"/>
              </a:spcBef>
              <a:spcAft>
                <a:spcPts val="0"/>
              </a:spcAft>
              <a:buFont typeface="Arial" pitchFamily="34" charset="0"/>
              <a:buNone/>
              <a:defRPr/>
            </a:pPr>
            <a:endParaRPr lang="en-US" altLang="ja-JP" dirty="0" smtClean="0">
              <a:solidFill>
                <a:srgbClr val="0000FF"/>
              </a:solidFill>
              <a:cs typeface="+mn-cs"/>
            </a:endParaRPr>
          </a:p>
          <a:p>
            <a:pPr eaLnBrk="1" fontAlgn="auto" hangingPunct="1">
              <a:spcBef>
                <a:spcPts val="0"/>
              </a:spcBef>
              <a:spcAft>
                <a:spcPts val="0"/>
              </a:spcAft>
              <a:buFont typeface="Wingdings 2"/>
              <a:buChar char=""/>
              <a:defRPr/>
            </a:pPr>
            <a:endParaRPr lang="en-US" altLang="ja-JP" dirty="0" smtClean="0">
              <a:cs typeface="+mn-cs"/>
            </a:endParaRPr>
          </a:p>
          <a:p>
            <a:pPr eaLnBrk="1" fontAlgn="auto" hangingPunct="1">
              <a:spcBef>
                <a:spcPts val="0"/>
              </a:spcBef>
              <a:spcAft>
                <a:spcPts val="0"/>
              </a:spcAft>
              <a:buFont typeface="Wingdings 2"/>
              <a:buChar char=""/>
              <a:defRPr/>
            </a:pPr>
            <a:r>
              <a:rPr lang="ja-JP" altLang="en-US" dirty="0" smtClean="0">
                <a:cs typeface="+mn-cs"/>
              </a:rPr>
              <a:t>新技術による新世界の探索　　実験</a:t>
            </a:r>
            <a:endParaRPr lang="en-US" altLang="ja-JP" dirty="0" smtClean="0">
              <a:cs typeface="+mn-cs"/>
            </a:endParaRPr>
          </a:p>
          <a:p>
            <a:pPr eaLnBrk="1" fontAlgn="auto" hangingPunct="1">
              <a:spcBef>
                <a:spcPts val="0"/>
              </a:spcBef>
              <a:spcAft>
                <a:spcPts val="0"/>
              </a:spcAft>
              <a:buFont typeface="Wingdings 2"/>
              <a:buChar char=""/>
              <a:defRPr/>
            </a:pPr>
            <a:endParaRPr lang="en-US" altLang="ja-JP" dirty="0" smtClean="0">
              <a:cs typeface="+mn-cs"/>
            </a:endParaRPr>
          </a:p>
          <a:p>
            <a:pPr eaLnBrk="1" fontAlgn="auto" hangingPunct="1">
              <a:spcBef>
                <a:spcPts val="0"/>
              </a:spcBef>
              <a:spcAft>
                <a:spcPts val="0"/>
              </a:spcAft>
              <a:buFont typeface="Wingdings 2"/>
              <a:buChar char=""/>
              <a:defRPr/>
            </a:pPr>
            <a:r>
              <a:rPr lang="ja-JP" altLang="en-US" dirty="0" smtClean="0">
                <a:cs typeface="+mn-cs"/>
              </a:rPr>
              <a:t>発見された新世界現象の秩序化　　理論</a:t>
            </a:r>
            <a:endParaRPr lang="en-US" altLang="ja-JP" dirty="0" smtClean="0">
              <a:cs typeface="+mn-cs"/>
            </a:endParaRPr>
          </a:p>
          <a:p>
            <a:pPr eaLnBrk="1" fontAlgn="auto" hangingPunct="1">
              <a:spcBef>
                <a:spcPts val="0"/>
              </a:spcBef>
              <a:spcAft>
                <a:spcPts val="0"/>
              </a:spcAft>
              <a:buFont typeface="Wingdings 2"/>
              <a:buChar char=""/>
              <a:defRPr/>
            </a:pPr>
            <a:endParaRPr lang="en-US" altLang="ja-JP" dirty="0"/>
          </a:p>
          <a:p>
            <a:pPr marL="0" indent="0" eaLnBrk="1" fontAlgn="auto" hangingPunct="1">
              <a:spcBef>
                <a:spcPts val="0"/>
              </a:spcBef>
              <a:spcAft>
                <a:spcPts val="0"/>
              </a:spcAft>
              <a:buNone/>
              <a:defRPr/>
            </a:pPr>
            <a:r>
              <a:rPr lang="ja-JP" altLang="ja-JP" dirty="0" smtClean="0">
                <a:cs typeface="+mn-cs"/>
              </a:rPr>
              <a:t>　</a:t>
            </a:r>
            <a:r>
              <a:rPr lang="ja-JP" altLang="en-US" dirty="0" smtClean="0">
                <a:cs typeface="+mn-cs"/>
              </a:rPr>
              <a:t>どちらも既存のに基礎を置く</a:t>
            </a:r>
            <a:endParaRPr lang="en-US" altLang="ja-JP" dirty="0" smtClean="0">
              <a:cs typeface="+mn-cs"/>
            </a:endParaRPr>
          </a:p>
          <a:p>
            <a:pPr marL="0" indent="0" eaLnBrk="1" fontAlgn="auto" hangingPunct="1">
              <a:spcBef>
                <a:spcPts val="0"/>
              </a:spcBef>
              <a:spcAft>
                <a:spcPts val="0"/>
              </a:spcAft>
              <a:buNone/>
              <a:defRPr/>
            </a:pPr>
            <a:r>
              <a:rPr lang="ja-JP" altLang="en-US" dirty="0" smtClean="0"/>
              <a:t>基礎のもとナマの人間　感覚・知覚・言語・認識</a:t>
            </a:r>
            <a:endParaRPr lang="ja-JP" altLang="en-US" dirty="0">
              <a:cs typeface="+mn-cs"/>
            </a:endParaRPr>
          </a:p>
        </p:txBody>
      </p:sp>
    </p:spTree>
    <p:extLst>
      <p:ext uri="{BB962C8B-B14F-4D97-AF65-F5344CB8AC3E}">
        <p14:creationId xmlns:p14="http://schemas.microsoft.com/office/powerpoint/2010/main" val="3116348390"/>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35000" y="342900"/>
            <a:ext cx="7467600" cy="5816977"/>
          </a:xfrm>
          <a:prstGeom prst="rect">
            <a:avLst/>
          </a:prstGeom>
          <a:noFill/>
        </p:spPr>
        <p:txBody>
          <a:bodyPr wrap="square" rtlCol="0">
            <a:spAutoFit/>
          </a:bodyPr>
          <a:lstStyle/>
          <a:p>
            <a:r>
              <a:rPr kumimoji="1" lang="ja-JP" altLang="en-US" sz="2800" dirty="0" smtClean="0">
                <a:solidFill>
                  <a:srgbClr val="0000FF"/>
                </a:solidFill>
              </a:rPr>
              <a:t>歴史　　コント、ミル　</a:t>
            </a:r>
            <a:r>
              <a:rPr kumimoji="1" lang="en-US" altLang="ja-JP" sz="2800" dirty="0" err="1" smtClean="0">
                <a:solidFill>
                  <a:srgbClr val="0000FF"/>
                </a:solidFill>
              </a:rPr>
              <a:t>positiivism</a:t>
            </a:r>
            <a:endParaRPr lang="en-US" altLang="ja-JP" sz="2800" dirty="0">
              <a:solidFill>
                <a:srgbClr val="0000FF"/>
              </a:solidFill>
            </a:endParaRPr>
          </a:p>
          <a:p>
            <a:r>
              <a:rPr kumimoji="1" lang="en-US" altLang="ja-JP" sz="2800" dirty="0" smtClean="0">
                <a:solidFill>
                  <a:srgbClr val="0000FF"/>
                </a:solidFill>
              </a:rPr>
              <a:t>19c</a:t>
            </a:r>
            <a:r>
              <a:rPr kumimoji="1" lang="ja-JP" altLang="en-US" sz="2800" dirty="0" smtClean="0">
                <a:solidFill>
                  <a:srgbClr val="0000FF"/>
                </a:solidFill>
              </a:rPr>
              <a:t>中　常人の職業としての科学</a:t>
            </a:r>
            <a:endParaRPr kumimoji="1" lang="en-US" altLang="ja-JP" sz="2800" dirty="0" smtClean="0">
              <a:solidFill>
                <a:srgbClr val="0000FF"/>
              </a:solidFill>
            </a:endParaRPr>
          </a:p>
          <a:p>
            <a:endParaRPr kumimoji="1" lang="en-US" altLang="ja-JP" sz="2800" dirty="0" smtClean="0">
              <a:solidFill>
                <a:srgbClr val="0000FF"/>
              </a:solidFill>
            </a:endParaRPr>
          </a:p>
          <a:p>
            <a:r>
              <a:rPr lang="ja-JP" altLang="en-US" sz="2800" dirty="0" smtClean="0">
                <a:solidFill>
                  <a:srgbClr val="0000FF"/>
                </a:solidFill>
              </a:rPr>
              <a:t>実証主義　　精神・知識での脱宗教・世俗化</a:t>
            </a:r>
            <a:endParaRPr lang="en-US" altLang="ja-JP" sz="2800" dirty="0" smtClean="0">
              <a:solidFill>
                <a:srgbClr val="0000FF"/>
              </a:solidFill>
            </a:endParaRPr>
          </a:p>
          <a:p>
            <a:r>
              <a:rPr lang="en-US" altLang="ja-JP" sz="2800" dirty="0">
                <a:solidFill>
                  <a:srgbClr val="0000FF"/>
                </a:solidFill>
              </a:rPr>
              <a:t> </a:t>
            </a:r>
            <a:r>
              <a:rPr lang="en-US" altLang="ja-JP" sz="2800" dirty="0" smtClean="0">
                <a:solidFill>
                  <a:srgbClr val="0000FF"/>
                </a:solidFill>
              </a:rPr>
              <a:t>                       </a:t>
            </a:r>
          </a:p>
          <a:p>
            <a:endParaRPr lang="en-US" altLang="ja-JP" sz="2800" dirty="0">
              <a:solidFill>
                <a:srgbClr val="0000FF"/>
              </a:solidFill>
            </a:endParaRPr>
          </a:p>
          <a:p>
            <a:r>
              <a:rPr lang="ja-JP" altLang="en-US" sz="2400" dirty="0" smtClean="0"/>
              <a:t>現実的</a:t>
            </a:r>
            <a:endParaRPr lang="en-US" altLang="ja-JP" sz="2400" dirty="0" smtClean="0"/>
          </a:p>
          <a:p>
            <a:r>
              <a:rPr lang="ja-JP" altLang="en-US" sz="2400" dirty="0" smtClean="0"/>
              <a:t>有用</a:t>
            </a:r>
            <a:endParaRPr lang="en-US" altLang="ja-JP" sz="2400" dirty="0" smtClean="0"/>
          </a:p>
          <a:p>
            <a:r>
              <a:rPr lang="ja-JP" altLang="en-US" sz="2400" dirty="0" smtClean="0"/>
              <a:t>確実</a:t>
            </a:r>
            <a:endParaRPr lang="en-US" altLang="ja-JP" sz="2400" dirty="0" smtClean="0"/>
          </a:p>
          <a:p>
            <a:r>
              <a:rPr lang="ja-JP" altLang="en-US" sz="2400" dirty="0" smtClean="0"/>
              <a:t>正確</a:t>
            </a:r>
            <a:endParaRPr lang="en-US" altLang="ja-JP" sz="2400" dirty="0" smtClean="0"/>
          </a:p>
          <a:p>
            <a:r>
              <a:rPr lang="ja-JP" altLang="en-US" sz="2400" dirty="0" smtClean="0"/>
              <a:t>建設的</a:t>
            </a:r>
            <a:endParaRPr lang="en-US" altLang="ja-JP" sz="2400" dirty="0" smtClean="0"/>
          </a:p>
          <a:p>
            <a:r>
              <a:rPr lang="ja-JP" altLang="en-US" sz="2400" dirty="0" smtClean="0"/>
              <a:t>組織的</a:t>
            </a:r>
            <a:endParaRPr lang="en-US" altLang="ja-JP" sz="2400" dirty="0" smtClean="0"/>
          </a:p>
          <a:p>
            <a:r>
              <a:rPr lang="ja-JP" altLang="en-US" sz="2400" dirty="0" smtClean="0"/>
              <a:t>相対的</a:t>
            </a:r>
            <a:endParaRPr lang="en-US" altLang="ja-JP" sz="2400" dirty="0" smtClean="0"/>
          </a:p>
          <a:p>
            <a:endParaRPr lang="en-US" altLang="ja-JP" dirty="0" smtClean="0"/>
          </a:p>
          <a:p>
            <a:endParaRPr kumimoji="1" lang="ja-JP" altLang="en-US" dirty="0"/>
          </a:p>
        </p:txBody>
      </p:sp>
      <p:sp>
        <p:nvSpPr>
          <p:cNvPr id="5" name="テキスト ボックス 4"/>
          <p:cNvSpPr txBox="1"/>
          <p:nvPr/>
        </p:nvSpPr>
        <p:spPr>
          <a:xfrm>
            <a:off x="6176368" y="4638785"/>
            <a:ext cx="2332632" cy="2308324"/>
          </a:xfrm>
          <a:prstGeom prst="rect">
            <a:avLst/>
          </a:prstGeom>
          <a:noFill/>
        </p:spPr>
        <p:txBody>
          <a:bodyPr wrap="square" rtlCol="0">
            <a:spAutoFit/>
          </a:bodyPr>
          <a:lstStyle/>
          <a:p>
            <a:r>
              <a:rPr kumimoji="1" lang="ja-JP" altLang="en-US" dirty="0" smtClean="0">
                <a:solidFill>
                  <a:srgbClr val="000090"/>
                </a:solidFill>
              </a:rPr>
              <a:t>発明</a:t>
            </a:r>
            <a:r>
              <a:rPr kumimoji="1" lang="en-US" altLang="ja-JP" dirty="0" err="1" smtClean="0">
                <a:solidFill>
                  <a:srgbClr val="000090"/>
                </a:solidFill>
              </a:rPr>
              <a:t>vs</a:t>
            </a:r>
            <a:r>
              <a:rPr kumimoji="1" lang="ja-JP" altLang="en-US" dirty="0" smtClean="0">
                <a:solidFill>
                  <a:srgbClr val="000090"/>
                </a:solidFill>
              </a:rPr>
              <a:t>発見</a:t>
            </a:r>
            <a:endParaRPr kumimoji="1" lang="en-US" altLang="ja-JP" dirty="0" smtClean="0">
              <a:solidFill>
                <a:srgbClr val="000090"/>
              </a:solidFill>
            </a:endParaRPr>
          </a:p>
          <a:p>
            <a:r>
              <a:rPr kumimoji="1" lang="ja-JP" altLang="en-US" dirty="0" smtClean="0">
                <a:solidFill>
                  <a:srgbClr val="000090"/>
                </a:solidFill>
              </a:rPr>
              <a:t>唯名論</a:t>
            </a:r>
            <a:r>
              <a:rPr kumimoji="1" lang="en-US" altLang="ja-JP" dirty="0" err="1" smtClean="0">
                <a:solidFill>
                  <a:srgbClr val="000090"/>
                </a:solidFill>
              </a:rPr>
              <a:t>vs</a:t>
            </a:r>
            <a:r>
              <a:rPr kumimoji="1" lang="ja-JP" altLang="en-US" dirty="0" smtClean="0">
                <a:solidFill>
                  <a:srgbClr val="000090"/>
                </a:solidFill>
              </a:rPr>
              <a:t>唯物論</a:t>
            </a:r>
            <a:endParaRPr kumimoji="1" lang="en-US" altLang="ja-JP" dirty="0" smtClean="0">
              <a:solidFill>
                <a:srgbClr val="000090"/>
              </a:solidFill>
            </a:endParaRPr>
          </a:p>
          <a:p>
            <a:r>
              <a:rPr lang="ja-JP" altLang="en-US" dirty="0" smtClean="0">
                <a:solidFill>
                  <a:srgbClr val="000090"/>
                </a:solidFill>
              </a:rPr>
              <a:t>個物</a:t>
            </a:r>
            <a:r>
              <a:rPr lang="en-US" altLang="ja-JP" dirty="0" err="1" smtClean="0">
                <a:solidFill>
                  <a:srgbClr val="000090"/>
                </a:solidFill>
              </a:rPr>
              <a:t>vs</a:t>
            </a:r>
            <a:r>
              <a:rPr lang="ja-JP" altLang="en-US" dirty="0" smtClean="0">
                <a:solidFill>
                  <a:srgbClr val="000090"/>
                </a:solidFill>
              </a:rPr>
              <a:t>普遍物</a:t>
            </a:r>
            <a:endParaRPr lang="en-US" altLang="ja-JP" dirty="0" smtClean="0">
              <a:solidFill>
                <a:srgbClr val="000090"/>
              </a:solidFill>
            </a:endParaRPr>
          </a:p>
          <a:p>
            <a:r>
              <a:rPr kumimoji="1" lang="ja-JP" altLang="en-US" dirty="0" smtClean="0">
                <a:solidFill>
                  <a:srgbClr val="000090"/>
                </a:solidFill>
              </a:rPr>
              <a:t>実在</a:t>
            </a:r>
            <a:r>
              <a:rPr kumimoji="1" lang="en-US" altLang="ja-JP" dirty="0" err="1" smtClean="0">
                <a:solidFill>
                  <a:srgbClr val="000090"/>
                </a:solidFill>
              </a:rPr>
              <a:t>vs</a:t>
            </a:r>
            <a:r>
              <a:rPr kumimoji="1" lang="ja-JP" altLang="en-US" dirty="0" smtClean="0">
                <a:solidFill>
                  <a:srgbClr val="000090"/>
                </a:solidFill>
              </a:rPr>
              <a:t>実存</a:t>
            </a:r>
            <a:endParaRPr kumimoji="1" lang="en-US" altLang="ja-JP" dirty="0" smtClean="0">
              <a:solidFill>
                <a:srgbClr val="000090"/>
              </a:solidFill>
            </a:endParaRPr>
          </a:p>
          <a:p>
            <a:r>
              <a:rPr lang="ja-JP" altLang="en-US" dirty="0" smtClean="0">
                <a:solidFill>
                  <a:srgbClr val="000090"/>
                </a:solidFill>
              </a:rPr>
              <a:t>意味論</a:t>
            </a:r>
            <a:r>
              <a:rPr lang="en-US" altLang="ja-JP" dirty="0" err="1" smtClean="0">
                <a:solidFill>
                  <a:srgbClr val="000090"/>
                </a:solidFill>
              </a:rPr>
              <a:t>vs</a:t>
            </a:r>
            <a:r>
              <a:rPr lang="ja-JP" altLang="en-US" dirty="0" smtClean="0">
                <a:solidFill>
                  <a:srgbClr val="000090"/>
                </a:solidFill>
              </a:rPr>
              <a:t>関係論</a:t>
            </a:r>
            <a:endParaRPr lang="en-US" altLang="ja-JP" dirty="0" smtClean="0">
              <a:solidFill>
                <a:srgbClr val="000090"/>
              </a:solidFill>
            </a:endParaRPr>
          </a:p>
          <a:p>
            <a:r>
              <a:rPr lang="ja-JP" altLang="en-US" dirty="0" smtClean="0">
                <a:solidFill>
                  <a:srgbClr val="000090"/>
                </a:solidFill>
              </a:rPr>
              <a:t>発展</a:t>
            </a:r>
            <a:r>
              <a:rPr lang="en-US" altLang="ja-JP" dirty="0" err="1" smtClean="0">
                <a:solidFill>
                  <a:srgbClr val="000090"/>
                </a:solidFill>
              </a:rPr>
              <a:t>vs</a:t>
            </a:r>
            <a:r>
              <a:rPr lang="ja-JP" altLang="en-US" dirty="0" smtClean="0">
                <a:solidFill>
                  <a:srgbClr val="000090"/>
                </a:solidFill>
              </a:rPr>
              <a:t>構造</a:t>
            </a:r>
            <a:endParaRPr lang="en-US" altLang="ja-JP" dirty="0">
              <a:solidFill>
                <a:srgbClr val="000090"/>
              </a:solidFill>
            </a:endParaRPr>
          </a:p>
          <a:p>
            <a:endParaRPr lang="en-US" altLang="ja-JP" dirty="0" smtClean="0">
              <a:solidFill>
                <a:srgbClr val="000090"/>
              </a:solidFill>
            </a:endParaRPr>
          </a:p>
          <a:p>
            <a:endParaRPr kumimoji="1" lang="ja-JP" altLang="en-US" dirty="0">
              <a:solidFill>
                <a:srgbClr val="000090"/>
              </a:solidFill>
            </a:endParaRPr>
          </a:p>
        </p:txBody>
      </p:sp>
      <p:sp>
        <p:nvSpPr>
          <p:cNvPr id="6" name="正方形/長方形 5"/>
          <p:cNvSpPr/>
          <p:nvPr/>
        </p:nvSpPr>
        <p:spPr>
          <a:xfrm>
            <a:off x="2286000" y="5254536"/>
            <a:ext cx="1905000" cy="1200329"/>
          </a:xfrm>
          <a:prstGeom prst="rect">
            <a:avLst/>
          </a:prstGeom>
        </p:spPr>
        <p:txBody>
          <a:bodyPr wrap="square">
            <a:spAutoFit/>
          </a:bodyPr>
          <a:lstStyle/>
          <a:p>
            <a:r>
              <a:rPr lang="en-US" altLang="ja-JP" dirty="0">
                <a:solidFill>
                  <a:srgbClr val="FF0000"/>
                </a:solidFill>
              </a:rPr>
              <a:t>固執の方法、</a:t>
            </a:r>
          </a:p>
          <a:p>
            <a:r>
              <a:rPr lang="en-US" altLang="ja-JP" dirty="0">
                <a:solidFill>
                  <a:srgbClr val="FF0000"/>
                </a:solidFill>
              </a:rPr>
              <a:t>権威の方法、</a:t>
            </a:r>
          </a:p>
          <a:p>
            <a:r>
              <a:rPr lang="en-US" altLang="ja-JP" dirty="0">
                <a:solidFill>
                  <a:srgbClr val="FF0000"/>
                </a:solidFill>
              </a:rPr>
              <a:t>先天的方法、</a:t>
            </a:r>
          </a:p>
          <a:p>
            <a:r>
              <a:rPr lang="en-US" altLang="ja-JP" dirty="0">
                <a:solidFill>
                  <a:srgbClr val="FF0000"/>
                </a:solidFill>
              </a:rPr>
              <a:t>科学の方法、</a:t>
            </a:r>
          </a:p>
        </p:txBody>
      </p:sp>
    </p:spTree>
    <p:extLst>
      <p:ext uri="{BB962C8B-B14F-4D97-AF65-F5344CB8AC3E}">
        <p14:creationId xmlns:p14="http://schemas.microsoft.com/office/powerpoint/2010/main" val="2226706165"/>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79400" y="977900"/>
            <a:ext cx="8178800" cy="615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spcBef>
                <a:spcPct val="50000"/>
              </a:spcBef>
            </a:pPr>
            <a:r>
              <a:rPr lang="ja-JP" altLang="en-US" dirty="0" smtClean="0"/>
              <a:t>　　　　　　　　　　　</a:t>
            </a:r>
            <a:r>
              <a:rPr lang="ja-JP" altLang="en-US" sz="2800" dirty="0" smtClean="0"/>
              <a:t>合理的</a:t>
            </a:r>
            <a:r>
              <a:rPr lang="ja-JP" altLang="en-US" sz="2800" b="1" dirty="0" smtClean="0"/>
              <a:t>実在　　形而上原理・統一原理　　　　　　</a:t>
            </a:r>
          </a:p>
          <a:p>
            <a:pPr>
              <a:spcBef>
                <a:spcPct val="50000"/>
              </a:spcBef>
            </a:pPr>
            <a:endParaRPr lang="ja-JP" altLang="en-US" sz="2800" dirty="0" smtClean="0"/>
          </a:p>
          <a:p>
            <a:pPr>
              <a:spcBef>
                <a:spcPct val="50000"/>
              </a:spcBef>
            </a:pPr>
            <a:r>
              <a:rPr lang="ja-JP" altLang="en-US" sz="3600" b="1" dirty="0" smtClean="0">
                <a:solidFill>
                  <a:srgbClr val="0000FF"/>
                </a:solidFill>
              </a:rPr>
              <a:t>実証主義</a:t>
            </a:r>
            <a:r>
              <a:rPr lang="ja-JP" altLang="en-US" sz="2800" b="1" dirty="0" smtClean="0"/>
              <a:t>　　</a:t>
            </a:r>
            <a:r>
              <a:rPr lang="ja-JP" altLang="en-US" sz="2800" dirty="0" smtClean="0"/>
              <a:t>感性要素の関数関係　思考経済</a:t>
            </a:r>
            <a:endParaRPr lang="en-US" altLang="ja-JP" sz="2800" dirty="0" smtClean="0"/>
          </a:p>
          <a:p>
            <a:pPr>
              <a:spcBef>
                <a:spcPct val="50000"/>
              </a:spcBef>
            </a:pPr>
            <a:r>
              <a:rPr lang="ja-JP" altLang="en-US" sz="2800" dirty="0" smtClean="0">
                <a:solidFill>
                  <a:srgbClr val="0000FF"/>
                </a:solidFill>
              </a:rPr>
              <a:t>の分化</a:t>
            </a:r>
            <a:endParaRPr lang="en-US" altLang="ja-JP" sz="2800" dirty="0">
              <a:solidFill>
                <a:srgbClr val="0000FF"/>
              </a:solidFill>
            </a:endParaRPr>
          </a:p>
          <a:p>
            <a:pPr>
              <a:spcBef>
                <a:spcPct val="50000"/>
              </a:spcBef>
            </a:pPr>
            <a:r>
              <a:rPr lang="ja-JP" altLang="en-US" sz="2800" dirty="0" smtClean="0"/>
              <a:t>　　　　　　　　　　　決定論的</a:t>
            </a:r>
            <a:r>
              <a:rPr lang="ja-JP" altLang="en-US" sz="2800" dirty="0"/>
              <a:t>法則ない　自由　　実存</a:t>
            </a:r>
          </a:p>
          <a:p>
            <a:pPr>
              <a:spcBef>
                <a:spcPct val="50000"/>
              </a:spcBef>
            </a:pPr>
            <a:endParaRPr lang="en-US" altLang="ja-JP" sz="2800" dirty="0" smtClean="0"/>
          </a:p>
          <a:p>
            <a:pPr>
              <a:spcBef>
                <a:spcPct val="50000"/>
              </a:spcBef>
            </a:pPr>
            <a:r>
              <a:rPr lang="ja-JP" altLang="en-US" dirty="0" smtClean="0"/>
              <a:t>　</a:t>
            </a:r>
            <a:endParaRPr lang="en-US" altLang="ja-JP" b="1" dirty="0"/>
          </a:p>
          <a:p>
            <a:pPr>
              <a:spcBef>
                <a:spcPct val="50000"/>
              </a:spcBef>
            </a:pPr>
            <a:endParaRPr lang="en-US" altLang="ja-JP" b="1" dirty="0" smtClean="0"/>
          </a:p>
          <a:p>
            <a:pPr>
              <a:spcBef>
                <a:spcPct val="50000"/>
              </a:spcBef>
            </a:pPr>
            <a:endParaRPr lang="en-US" altLang="ja-JP" b="1" dirty="0"/>
          </a:p>
          <a:p>
            <a:pPr>
              <a:spcBef>
                <a:spcPct val="50000"/>
              </a:spcBef>
            </a:pPr>
            <a:endParaRPr lang="ja-JP" altLang="en-US" dirty="0" smtClean="0"/>
          </a:p>
        </p:txBody>
      </p:sp>
    </p:spTree>
    <p:extLst>
      <p:ext uri="{BB962C8B-B14F-4D97-AF65-F5344CB8AC3E}">
        <p14:creationId xmlns:p14="http://schemas.microsoft.com/office/powerpoint/2010/main" val="2042262684"/>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026" descr="C:\Documents and Settings\文隆\My Documents\Scan0005.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626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 Box 1027"/>
          <p:cNvSpPr txBox="1">
            <a:spLocks noChangeArrowheads="1"/>
          </p:cNvSpPr>
          <p:nvPr/>
        </p:nvSpPr>
        <p:spPr bwMode="auto">
          <a:xfrm>
            <a:off x="0" y="51054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spcBef>
                <a:spcPct val="50000"/>
              </a:spcBef>
            </a:pPr>
            <a:r>
              <a:rPr lang="ja-JP" altLang="en-US" sz="1800"/>
              <a:t>１８３８－１９１６　　ハンガリーオーストリー帝国、ウイーン大、プラハ大教授、学長、ウイーン大、貴族院議員、物理学、哲学、心理学、生理学、ヨーロッパ文化界の大物</a:t>
            </a:r>
          </a:p>
        </p:txBody>
      </p:sp>
      <p:sp>
        <p:nvSpPr>
          <p:cNvPr id="106500" name="Text Box 1029"/>
          <p:cNvSpPr txBox="1">
            <a:spLocks noChangeArrowheads="1"/>
          </p:cNvSpPr>
          <p:nvPr/>
        </p:nvSpPr>
        <p:spPr bwMode="auto">
          <a:xfrm>
            <a:off x="5486400" y="0"/>
            <a:ext cx="36576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spcBef>
                <a:spcPct val="50000"/>
              </a:spcBef>
            </a:pPr>
            <a:r>
              <a:rPr lang="ja-JP" altLang="en-US" sz="1800"/>
              <a:t>木田：「マッハとニーチエ」</a:t>
            </a:r>
          </a:p>
          <a:p>
            <a:pPr>
              <a:spcBef>
                <a:spcPct val="50000"/>
              </a:spcBef>
            </a:pPr>
            <a:r>
              <a:rPr lang="ja-JP" altLang="en-US" sz="1800"/>
              <a:t>世紀転換期思想史</a:t>
            </a:r>
          </a:p>
        </p:txBody>
      </p:sp>
      <p:sp>
        <p:nvSpPr>
          <p:cNvPr id="106501" name="Text Box 1030"/>
          <p:cNvSpPr txBox="1">
            <a:spLocks noChangeArrowheads="1"/>
          </p:cNvSpPr>
          <p:nvPr/>
        </p:nvSpPr>
        <p:spPr bwMode="auto">
          <a:xfrm>
            <a:off x="5638800" y="1143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spcBef>
                <a:spcPct val="50000"/>
              </a:spcBef>
            </a:pPr>
            <a:r>
              <a:rPr lang="ja-JP" altLang="en-US" sz="1800" dirty="0"/>
              <a:t>感性要素の関数関係</a:t>
            </a:r>
          </a:p>
        </p:txBody>
      </p:sp>
      <p:sp>
        <p:nvSpPr>
          <p:cNvPr id="106502" name="Text Box 1031"/>
          <p:cNvSpPr txBox="1">
            <a:spLocks noChangeArrowheads="1"/>
          </p:cNvSpPr>
          <p:nvPr/>
        </p:nvSpPr>
        <p:spPr bwMode="auto">
          <a:xfrm>
            <a:off x="5715000" y="1600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spcBef>
                <a:spcPct val="50000"/>
              </a:spcBef>
            </a:pPr>
            <a:r>
              <a:rPr lang="ja-JP" altLang="en-US" sz="1800" dirty="0"/>
              <a:t>思考経済説</a:t>
            </a:r>
          </a:p>
        </p:txBody>
      </p:sp>
      <p:sp>
        <p:nvSpPr>
          <p:cNvPr id="106503" name="Text Box 1032"/>
          <p:cNvSpPr txBox="1">
            <a:spLocks noChangeArrowheads="1"/>
          </p:cNvSpPr>
          <p:nvPr/>
        </p:nvSpPr>
        <p:spPr bwMode="auto">
          <a:xfrm>
            <a:off x="0" y="0"/>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spcBef>
                <a:spcPct val="50000"/>
              </a:spcBef>
            </a:pPr>
            <a:r>
              <a:rPr lang="ja-JP" altLang="en-US" sz="1800"/>
              <a:t>Ｐ，Ｅを含め独系物理学者の教師</a:t>
            </a:r>
          </a:p>
        </p:txBody>
      </p:sp>
      <p:sp>
        <p:nvSpPr>
          <p:cNvPr id="106504" name="Text Box 1033"/>
          <p:cNvSpPr txBox="1">
            <a:spLocks noChangeArrowheads="1"/>
          </p:cNvSpPr>
          <p:nvPr/>
        </p:nvSpPr>
        <p:spPr bwMode="auto">
          <a:xfrm>
            <a:off x="5943600" y="5562600"/>
            <a:ext cx="320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spcBef>
                <a:spcPct val="50000"/>
              </a:spcBef>
            </a:pPr>
            <a:r>
              <a:rPr lang="ja-JP" altLang="en-US" sz="1800"/>
              <a:t>レーニン「唯物論と経験批判論」１９０８</a:t>
            </a:r>
          </a:p>
        </p:txBody>
      </p:sp>
      <p:sp>
        <p:nvSpPr>
          <p:cNvPr id="2" name="テキスト ボックス 1"/>
          <p:cNvSpPr txBox="1"/>
          <p:nvPr/>
        </p:nvSpPr>
        <p:spPr>
          <a:xfrm>
            <a:off x="5715000" y="2189743"/>
            <a:ext cx="2987925" cy="369332"/>
          </a:xfrm>
          <a:prstGeom prst="rect">
            <a:avLst/>
          </a:prstGeom>
          <a:noFill/>
        </p:spPr>
        <p:txBody>
          <a:bodyPr wrap="square" rtlCol="0">
            <a:spAutoFit/>
          </a:bodyPr>
          <a:lstStyle/>
          <a:p>
            <a:r>
              <a:rPr kumimoji="1" lang="ja-JP" altLang="en-US" dirty="0" smtClean="0">
                <a:solidFill>
                  <a:srgbClr val="FF0000"/>
                </a:solidFill>
              </a:rPr>
              <a:t>原子は特殊関数である</a:t>
            </a:r>
            <a:endParaRPr kumimoji="1" lang="ja-JP" altLang="en-US" dirty="0">
              <a:solidFill>
                <a:srgbClr val="FF0000"/>
              </a:solidFill>
            </a:endParaRPr>
          </a:p>
        </p:txBody>
      </p:sp>
      <p:pic>
        <p:nvPicPr>
          <p:cNvPr id="11" name="Picture 1028" descr="C:\Documents and Settings\文隆\My Documents\Scan0007.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 y="3005931"/>
            <a:ext cx="8915400"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928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a:xfrm>
            <a:off x="-180975" y="260350"/>
            <a:ext cx="8147050" cy="1143000"/>
          </a:xfrm>
        </p:spPr>
        <p:txBody>
          <a:bodyPr rtlCol="0">
            <a:normAutofit fontScale="90000"/>
          </a:bodyPr>
          <a:lstStyle/>
          <a:p>
            <a:pPr marL="54864" fontAlgn="auto">
              <a:spcAft>
                <a:spcPts val="0"/>
              </a:spcAft>
              <a:defRPr/>
            </a:pPr>
            <a:r>
              <a:rPr lang="ja-JP" altLang="en-US" dirty="0" smtClean="0">
                <a:solidFill>
                  <a:schemeClr val="tx2">
                    <a:tint val="100000"/>
                    <a:shade val="90000"/>
                    <a:satMod val="250000"/>
                    <a:alpha val="100000"/>
                  </a:schemeClr>
                </a:solidFill>
                <a:cs typeface="+mj-cs"/>
              </a:rPr>
              <a:t>科学理論（物理学）による</a:t>
            </a:r>
            <a:r>
              <a:rPr lang="en-US" altLang="ja-JP" dirty="0" smtClean="0">
                <a:solidFill>
                  <a:schemeClr val="tx2">
                    <a:tint val="100000"/>
                    <a:shade val="90000"/>
                    <a:satMod val="250000"/>
                    <a:alpha val="100000"/>
                  </a:schemeClr>
                </a:solidFill>
                <a:cs typeface="+mj-cs"/>
              </a:rPr>
              <a:t/>
            </a:r>
            <a:br>
              <a:rPr lang="en-US" altLang="ja-JP" dirty="0" smtClean="0">
                <a:solidFill>
                  <a:schemeClr val="tx2">
                    <a:tint val="100000"/>
                    <a:shade val="90000"/>
                    <a:satMod val="250000"/>
                    <a:alpha val="100000"/>
                  </a:schemeClr>
                </a:solidFill>
                <a:cs typeface="+mj-cs"/>
              </a:rPr>
            </a:br>
            <a:r>
              <a:rPr lang="ja-JP" altLang="en-US" dirty="0" smtClean="0">
                <a:solidFill>
                  <a:schemeClr val="tx2">
                    <a:tint val="100000"/>
                    <a:shade val="90000"/>
                    <a:satMod val="250000"/>
                    <a:alpha val="100000"/>
                  </a:schemeClr>
                </a:solidFill>
                <a:cs typeface="+mj-cs"/>
              </a:rPr>
              <a:t>世界像の変更を示唆</a:t>
            </a:r>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447800"/>
            <a:ext cx="74295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2188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8" name="Rectangle 4"/>
          <p:cNvSpPr>
            <a:spLocks noGrp="1" noChangeArrowheads="1"/>
          </p:cNvSpPr>
          <p:nvPr>
            <p:ph type="title" sz="quarter"/>
          </p:nvPr>
        </p:nvSpPr>
        <p:spPr>
          <a:xfrm>
            <a:off x="0" y="0"/>
            <a:ext cx="9144000" cy="908050"/>
          </a:xfrm>
        </p:spPr>
        <p:txBody>
          <a:bodyPr>
            <a:normAutofit fontScale="90000"/>
          </a:bodyPr>
          <a:lstStyle/>
          <a:p>
            <a:pPr algn="ctr"/>
            <a:r>
              <a:rPr lang="en-US" altLang="ja-JP" sz="5400">
                <a:ea typeface="ＭＳ Ｐゴシック" charset="-128"/>
              </a:rPr>
              <a:t>JANZOS – Black Birch (5000’)</a:t>
            </a:r>
          </a:p>
        </p:txBody>
      </p:sp>
      <p:pic>
        <p:nvPicPr>
          <p:cNvPr id="11273" name="Picture 9" descr="Mark Peter"/>
          <p:cNvPicPr>
            <a:picLocks noGrp="1" noChangeAspect="1" noChangeArrowheads="1"/>
          </p:cNvPicPr>
          <p:nvPr>
            <p:ph sz="quarter" idx="1"/>
          </p:nvPr>
        </p:nvPicPr>
        <p:blipFill>
          <a:blip r:embed="rId2" cstate="print"/>
          <a:srcRect/>
          <a:stretch>
            <a:fillRect/>
          </a:stretch>
        </p:blipFill>
        <p:spPr>
          <a:xfrm>
            <a:off x="250825" y="1196975"/>
            <a:ext cx="3960813" cy="2638425"/>
          </a:xfrm>
          <a:noFill/>
          <a:ln/>
        </p:spPr>
      </p:pic>
      <p:pic>
        <p:nvPicPr>
          <p:cNvPr id="11275" name="Picture 11" descr="CerenkovTelescope"/>
          <p:cNvPicPr>
            <a:picLocks noGrp="1" noChangeAspect="1" noChangeArrowheads="1"/>
          </p:cNvPicPr>
          <p:nvPr>
            <p:ph sz="quarter" idx="3"/>
          </p:nvPr>
        </p:nvPicPr>
        <p:blipFill>
          <a:blip r:embed="rId3" cstate="print"/>
          <a:srcRect/>
          <a:stretch>
            <a:fillRect/>
          </a:stretch>
        </p:blipFill>
        <p:spPr>
          <a:xfrm>
            <a:off x="250825" y="4076700"/>
            <a:ext cx="3635375" cy="2552700"/>
          </a:xfrm>
          <a:noFill/>
          <a:ln/>
        </p:spPr>
      </p:pic>
      <p:pic>
        <p:nvPicPr>
          <p:cNvPr id="11276" name="Picture 12" descr="JANZOSarray1"/>
          <p:cNvPicPr>
            <a:picLocks noGrp="1" noChangeAspect="1" noChangeArrowheads="1"/>
          </p:cNvPicPr>
          <p:nvPr>
            <p:ph sz="quarter" idx="4"/>
          </p:nvPr>
        </p:nvPicPr>
        <p:blipFill>
          <a:blip r:embed="rId4" cstate="print"/>
          <a:srcRect/>
          <a:stretch>
            <a:fillRect/>
          </a:stretch>
        </p:blipFill>
        <p:spPr>
          <a:xfrm>
            <a:off x="4211638" y="4149725"/>
            <a:ext cx="4608512" cy="2452688"/>
          </a:xfrm>
          <a:noFill/>
          <a:ln/>
        </p:spPr>
      </p:pic>
      <p:pic>
        <p:nvPicPr>
          <p:cNvPr id="11278" name="Picture 14" descr="Tractor"/>
          <p:cNvPicPr>
            <a:picLocks noGrp="1" noChangeAspect="1" noChangeArrowheads="1"/>
          </p:cNvPicPr>
          <p:nvPr>
            <p:ph sz="quarter" idx="2"/>
          </p:nvPr>
        </p:nvPicPr>
        <p:blipFill>
          <a:blip r:embed="rId5" cstate="print"/>
          <a:srcRect/>
          <a:stretch>
            <a:fillRect/>
          </a:stretch>
        </p:blipFill>
        <p:spPr>
          <a:xfrm>
            <a:off x="4787900" y="1196975"/>
            <a:ext cx="4033838" cy="2689225"/>
          </a:xfrm>
          <a:noFill/>
          <a:ln/>
        </p:spPr>
      </p:pic>
    </p:spTree>
    <p:extLst>
      <p:ext uri="{BB962C8B-B14F-4D97-AF65-F5344CB8AC3E}">
        <p14:creationId xmlns:p14="http://schemas.microsoft.com/office/powerpoint/2010/main" val="2401395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p:cNvSpPr/>
          <p:nvPr/>
        </p:nvSpPr>
        <p:spPr>
          <a:xfrm>
            <a:off x="622300" y="5295900"/>
            <a:ext cx="8293100" cy="800100"/>
          </a:xfrm>
          <a:prstGeom prst="ellipse">
            <a:avLst/>
          </a:prstGeom>
          <a:solidFill>
            <a:srgbClr val="C0504D"/>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フローチャート: 組合せ 3"/>
          <p:cNvSpPr/>
          <p:nvPr/>
        </p:nvSpPr>
        <p:spPr>
          <a:xfrm>
            <a:off x="2781300" y="4152900"/>
            <a:ext cx="850900" cy="787400"/>
          </a:xfrm>
          <a:prstGeom prst="flowChartMer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2540000" y="3810000"/>
            <a:ext cx="1574800" cy="2413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フレーム 5"/>
          <p:cNvSpPr/>
          <p:nvPr/>
        </p:nvSpPr>
        <p:spPr>
          <a:xfrm>
            <a:off x="3949700" y="698500"/>
            <a:ext cx="1206500" cy="1574800"/>
          </a:xfrm>
          <a:prstGeom prst="frame">
            <a:avLst/>
          </a:prstGeom>
          <a:solidFill>
            <a:schemeClr val="accent3">
              <a:lumMod val="75000"/>
            </a:schemeClr>
          </a:solidFill>
          <a:ln>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accent3">
                  <a:lumMod val="50000"/>
                </a:schemeClr>
              </a:solidFill>
            </a:endParaRPr>
          </a:p>
        </p:txBody>
      </p:sp>
      <p:sp>
        <p:nvSpPr>
          <p:cNvPr id="7" name="フローチャート: 組合せ 6"/>
          <p:cNvSpPr/>
          <p:nvPr/>
        </p:nvSpPr>
        <p:spPr>
          <a:xfrm>
            <a:off x="5829300" y="3810000"/>
            <a:ext cx="1219200" cy="1282700"/>
          </a:xfrm>
          <a:prstGeom prst="flowChartMer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334000" y="3149600"/>
            <a:ext cx="2057400" cy="571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175000" y="5499100"/>
            <a:ext cx="2159000" cy="369332"/>
          </a:xfrm>
          <a:prstGeom prst="rect">
            <a:avLst/>
          </a:prstGeom>
          <a:noFill/>
        </p:spPr>
        <p:txBody>
          <a:bodyPr wrap="square" rtlCol="0">
            <a:spAutoFit/>
          </a:bodyPr>
          <a:lstStyle/>
          <a:p>
            <a:r>
              <a:rPr kumimoji="1" lang="ja-JP" altLang="en-US" dirty="0" smtClean="0"/>
              <a:t>実在、自然、宇宙</a:t>
            </a:r>
            <a:endParaRPr kumimoji="1" lang="ja-JP" altLang="en-US" dirty="0"/>
          </a:p>
        </p:txBody>
      </p:sp>
      <p:sp>
        <p:nvSpPr>
          <p:cNvPr id="10" name="テキスト ボックス 9"/>
          <p:cNvSpPr txBox="1"/>
          <p:nvPr/>
        </p:nvSpPr>
        <p:spPr>
          <a:xfrm>
            <a:off x="7391400" y="4152900"/>
            <a:ext cx="1282700" cy="646331"/>
          </a:xfrm>
          <a:prstGeom prst="rect">
            <a:avLst/>
          </a:prstGeom>
          <a:noFill/>
        </p:spPr>
        <p:txBody>
          <a:bodyPr wrap="square" rtlCol="0">
            <a:spAutoFit/>
          </a:bodyPr>
          <a:lstStyle/>
          <a:p>
            <a:r>
              <a:rPr lang="ja-JP" altLang="en-US" dirty="0" smtClean="0"/>
              <a:t>測定量</a:t>
            </a:r>
            <a:endParaRPr kumimoji="1" lang="en-US" altLang="ja-JP" dirty="0" smtClean="0"/>
          </a:p>
          <a:p>
            <a:r>
              <a:rPr kumimoji="1" lang="ja-JP" altLang="en-US" dirty="0" smtClean="0"/>
              <a:t>実験</a:t>
            </a:r>
            <a:endParaRPr kumimoji="1" lang="ja-JP" altLang="en-US" dirty="0"/>
          </a:p>
        </p:txBody>
      </p:sp>
      <p:sp>
        <p:nvSpPr>
          <p:cNvPr id="11" name="テキスト ボックス 10"/>
          <p:cNvSpPr txBox="1"/>
          <p:nvPr/>
        </p:nvSpPr>
        <p:spPr>
          <a:xfrm>
            <a:off x="7607300" y="3149600"/>
            <a:ext cx="1066800" cy="646331"/>
          </a:xfrm>
          <a:prstGeom prst="rect">
            <a:avLst/>
          </a:prstGeom>
          <a:noFill/>
        </p:spPr>
        <p:txBody>
          <a:bodyPr wrap="square" rtlCol="0">
            <a:spAutoFit/>
          </a:bodyPr>
          <a:lstStyle/>
          <a:p>
            <a:r>
              <a:rPr kumimoji="1" lang="ja-JP" altLang="en-US" dirty="0" smtClean="0"/>
              <a:t>データ　数字</a:t>
            </a:r>
            <a:endParaRPr kumimoji="1" lang="ja-JP" altLang="en-US" dirty="0"/>
          </a:p>
        </p:txBody>
      </p:sp>
      <p:sp>
        <p:nvSpPr>
          <p:cNvPr id="12" name="テキスト ボックス 11"/>
          <p:cNvSpPr txBox="1"/>
          <p:nvPr/>
        </p:nvSpPr>
        <p:spPr>
          <a:xfrm>
            <a:off x="5334000" y="927100"/>
            <a:ext cx="1600200" cy="923330"/>
          </a:xfrm>
          <a:prstGeom prst="rect">
            <a:avLst/>
          </a:prstGeom>
          <a:noFill/>
        </p:spPr>
        <p:txBody>
          <a:bodyPr wrap="square" rtlCol="0">
            <a:spAutoFit/>
          </a:bodyPr>
          <a:lstStyle/>
          <a:p>
            <a:r>
              <a:rPr kumimoji="1" lang="ja-JP" altLang="en-US" dirty="0" smtClean="0"/>
              <a:t>概念</a:t>
            </a:r>
            <a:endParaRPr kumimoji="1" lang="en-US" altLang="ja-JP" dirty="0" smtClean="0"/>
          </a:p>
          <a:p>
            <a:r>
              <a:rPr lang="ja-JP" altLang="en-US" dirty="0" smtClean="0"/>
              <a:t>方程式</a:t>
            </a:r>
            <a:endParaRPr lang="en-US" altLang="ja-JP" dirty="0" smtClean="0"/>
          </a:p>
          <a:p>
            <a:r>
              <a:rPr kumimoji="1" lang="ja-JP" altLang="en-US" dirty="0" smtClean="0"/>
              <a:t>理論</a:t>
            </a:r>
            <a:endParaRPr kumimoji="1" lang="ja-JP" altLang="en-US" dirty="0"/>
          </a:p>
        </p:txBody>
      </p:sp>
    </p:spTree>
    <p:extLst>
      <p:ext uri="{BB962C8B-B14F-4D97-AF65-F5344CB8AC3E}">
        <p14:creationId xmlns:p14="http://schemas.microsoft.com/office/powerpoint/2010/main" val="2402928062"/>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p:cNvSpPr/>
          <p:nvPr/>
        </p:nvSpPr>
        <p:spPr>
          <a:xfrm>
            <a:off x="622300" y="5905500"/>
            <a:ext cx="8293100" cy="800100"/>
          </a:xfrm>
          <a:prstGeom prst="ellipse">
            <a:avLst/>
          </a:prstGeom>
          <a:solidFill>
            <a:srgbClr val="C0504D"/>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フローチャート: 組合せ 3"/>
          <p:cNvSpPr/>
          <p:nvPr/>
        </p:nvSpPr>
        <p:spPr>
          <a:xfrm>
            <a:off x="7816850" y="3556000"/>
            <a:ext cx="850900" cy="787400"/>
          </a:xfrm>
          <a:prstGeom prst="flowChartMer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6870700" y="2762250"/>
            <a:ext cx="2273300" cy="723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フレーム 5"/>
          <p:cNvSpPr/>
          <p:nvPr/>
        </p:nvSpPr>
        <p:spPr>
          <a:xfrm>
            <a:off x="1079500" y="0"/>
            <a:ext cx="1066800" cy="3759200"/>
          </a:xfrm>
          <a:prstGeom prst="frame">
            <a:avLst/>
          </a:prstGeom>
          <a:solidFill>
            <a:schemeClr val="accent3">
              <a:lumMod val="75000"/>
            </a:schemeClr>
          </a:solidFill>
          <a:ln>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accent3">
                  <a:lumMod val="50000"/>
                </a:schemeClr>
              </a:solidFill>
            </a:endParaRPr>
          </a:p>
        </p:txBody>
      </p:sp>
      <p:sp>
        <p:nvSpPr>
          <p:cNvPr id="7" name="フローチャート: 組合せ 6"/>
          <p:cNvSpPr/>
          <p:nvPr/>
        </p:nvSpPr>
        <p:spPr>
          <a:xfrm>
            <a:off x="1612900" y="4622800"/>
            <a:ext cx="1219200" cy="1282700"/>
          </a:xfrm>
          <a:prstGeom prst="flowChartMer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117600" y="3949700"/>
            <a:ext cx="2057400" cy="571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円/楕円 2"/>
          <p:cNvSpPr/>
          <p:nvPr/>
        </p:nvSpPr>
        <p:spPr>
          <a:xfrm>
            <a:off x="3286125" y="4197350"/>
            <a:ext cx="1333500" cy="64770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7162800" y="4343400"/>
            <a:ext cx="1981200" cy="58420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フローチャート: 組合せ 14"/>
          <p:cNvSpPr/>
          <p:nvPr/>
        </p:nvSpPr>
        <p:spPr>
          <a:xfrm>
            <a:off x="3632200" y="3416300"/>
            <a:ext cx="558800" cy="615950"/>
          </a:xfrm>
          <a:prstGeom prst="flowChartMer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286125" y="2870200"/>
            <a:ext cx="1504950" cy="4508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530724" y="5041900"/>
            <a:ext cx="3286125" cy="86360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フローチャート: 組合せ 17"/>
          <p:cNvSpPr/>
          <p:nvPr/>
        </p:nvSpPr>
        <p:spPr>
          <a:xfrm>
            <a:off x="5505450" y="3873500"/>
            <a:ext cx="850900" cy="1054100"/>
          </a:xfrm>
          <a:prstGeom prst="flowChartMer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889500" y="3130550"/>
            <a:ext cx="2273300" cy="723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フレーム 19"/>
          <p:cNvSpPr/>
          <p:nvPr/>
        </p:nvSpPr>
        <p:spPr>
          <a:xfrm>
            <a:off x="2984500" y="1498600"/>
            <a:ext cx="1041400" cy="1187450"/>
          </a:xfrm>
          <a:prstGeom prst="frame">
            <a:avLst/>
          </a:prstGeom>
          <a:solidFill>
            <a:schemeClr val="accent3">
              <a:lumMod val="75000"/>
            </a:schemeClr>
          </a:solidFill>
          <a:ln>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accent3">
                  <a:lumMod val="50000"/>
                </a:schemeClr>
              </a:solidFill>
            </a:endParaRPr>
          </a:p>
        </p:txBody>
      </p:sp>
      <p:sp>
        <p:nvSpPr>
          <p:cNvPr id="21" name="フレーム 20"/>
          <p:cNvSpPr/>
          <p:nvPr/>
        </p:nvSpPr>
        <p:spPr>
          <a:xfrm>
            <a:off x="6553200" y="1111250"/>
            <a:ext cx="2463800" cy="1435100"/>
          </a:xfrm>
          <a:prstGeom prst="frame">
            <a:avLst/>
          </a:prstGeom>
          <a:solidFill>
            <a:schemeClr val="accent3">
              <a:lumMod val="75000"/>
            </a:schemeClr>
          </a:solidFill>
          <a:ln>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accent3">
                  <a:lumMod val="50000"/>
                </a:schemeClr>
              </a:solidFill>
            </a:endParaRPr>
          </a:p>
        </p:txBody>
      </p:sp>
      <p:sp>
        <p:nvSpPr>
          <p:cNvPr id="23" name="フレーム 22"/>
          <p:cNvSpPr/>
          <p:nvPr/>
        </p:nvSpPr>
        <p:spPr>
          <a:xfrm>
            <a:off x="4295775" y="1174750"/>
            <a:ext cx="2717800" cy="1574800"/>
          </a:xfrm>
          <a:prstGeom prst="frame">
            <a:avLst/>
          </a:prstGeom>
          <a:solidFill>
            <a:schemeClr val="accent3">
              <a:lumMod val="75000"/>
            </a:schemeClr>
          </a:solidFill>
          <a:ln>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accent3">
                  <a:lumMod val="50000"/>
                </a:schemeClr>
              </a:solidFill>
            </a:endParaRPr>
          </a:p>
        </p:txBody>
      </p:sp>
      <p:sp>
        <p:nvSpPr>
          <p:cNvPr id="24" name="テキスト ボックス 23"/>
          <p:cNvSpPr txBox="1"/>
          <p:nvPr/>
        </p:nvSpPr>
        <p:spPr>
          <a:xfrm>
            <a:off x="3286125" y="88900"/>
            <a:ext cx="4530724" cy="369332"/>
          </a:xfrm>
          <a:prstGeom prst="rect">
            <a:avLst/>
          </a:prstGeom>
          <a:noFill/>
        </p:spPr>
        <p:txBody>
          <a:bodyPr wrap="square" rtlCol="0">
            <a:spAutoFit/>
          </a:bodyPr>
          <a:lstStyle/>
          <a:p>
            <a:r>
              <a:rPr kumimoji="1" lang="ja-JP" altLang="en-US" dirty="0" smtClean="0"/>
              <a:t>自然の科学　物理帝国的階層構造</a:t>
            </a:r>
            <a:endParaRPr kumimoji="1" lang="ja-JP" altLang="en-US" dirty="0"/>
          </a:p>
        </p:txBody>
      </p:sp>
    </p:spTree>
    <p:extLst>
      <p:ext uri="{BB962C8B-B14F-4D97-AF65-F5344CB8AC3E}">
        <p14:creationId xmlns:p14="http://schemas.microsoft.com/office/powerpoint/2010/main" val="4008558594"/>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p:cNvSpPr/>
          <p:nvPr/>
        </p:nvSpPr>
        <p:spPr>
          <a:xfrm>
            <a:off x="622300" y="5905500"/>
            <a:ext cx="8293100" cy="800100"/>
          </a:xfrm>
          <a:prstGeom prst="ellipse">
            <a:avLst/>
          </a:prstGeom>
          <a:solidFill>
            <a:srgbClr val="C0504D"/>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フローチャート: 組合せ 3"/>
          <p:cNvSpPr/>
          <p:nvPr/>
        </p:nvSpPr>
        <p:spPr>
          <a:xfrm>
            <a:off x="6648450" y="1689099"/>
            <a:ext cx="996950" cy="930276"/>
          </a:xfrm>
          <a:prstGeom prst="flowChartMerg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7239000" y="4089400"/>
            <a:ext cx="1676400" cy="72390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フレーム 5"/>
          <p:cNvSpPr/>
          <p:nvPr/>
        </p:nvSpPr>
        <p:spPr>
          <a:xfrm>
            <a:off x="476250" y="3289300"/>
            <a:ext cx="1790700" cy="679450"/>
          </a:xfrm>
          <a:prstGeom prst="frame">
            <a:avLst/>
          </a:prstGeom>
          <a:solidFill>
            <a:schemeClr val="accent3">
              <a:lumMod val="75000"/>
            </a:schemeClr>
          </a:solidFill>
          <a:ln>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accent3">
                  <a:lumMod val="50000"/>
                </a:schemeClr>
              </a:solidFill>
            </a:endParaRPr>
          </a:p>
        </p:txBody>
      </p:sp>
      <p:sp>
        <p:nvSpPr>
          <p:cNvPr id="7" name="フローチャート: 組合せ 6"/>
          <p:cNvSpPr/>
          <p:nvPr/>
        </p:nvSpPr>
        <p:spPr>
          <a:xfrm>
            <a:off x="2933700" y="1565276"/>
            <a:ext cx="876300" cy="1054100"/>
          </a:xfrm>
          <a:prstGeom prst="flowChartMerg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42900" y="4241800"/>
            <a:ext cx="2057400" cy="57150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752725" y="4362450"/>
            <a:ext cx="1504950" cy="45085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フローチャート: 組合せ 17"/>
          <p:cNvSpPr/>
          <p:nvPr/>
        </p:nvSpPr>
        <p:spPr>
          <a:xfrm>
            <a:off x="5029200" y="1565275"/>
            <a:ext cx="850900" cy="1054100"/>
          </a:xfrm>
          <a:prstGeom prst="flowChartMerg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699000" y="4089400"/>
            <a:ext cx="2273300" cy="72390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フレーム 19"/>
          <p:cNvSpPr/>
          <p:nvPr/>
        </p:nvSpPr>
        <p:spPr>
          <a:xfrm>
            <a:off x="2752725" y="3514725"/>
            <a:ext cx="1422400" cy="603250"/>
          </a:xfrm>
          <a:prstGeom prst="frame">
            <a:avLst/>
          </a:prstGeom>
          <a:solidFill>
            <a:schemeClr val="accent3">
              <a:lumMod val="75000"/>
            </a:schemeClr>
          </a:solidFill>
          <a:ln>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accent3">
                  <a:lumMod val="50000"/>
                </a:schemeClr>
              </a:solidFill>
            </a:endParaRPr>
          </a:p>
        </p:txBody>
      </p:sp>
      <p:sp>
        <p:nvSpPr>
          <p:cNvPr id="21" name="フレーム 20"/>
          <p:cNvSpPr/>
          <p:nvPr/>
        </p:nvSpPr>
        <p:spPr>
          <a:xfrm>
            <a:off x="7258050" y="3327400"/>
            <a:ext cx="1695450" cy="603250"/>
          </a:xfrm>
          <a:prstGeom prst="frame">
            <a:avLst/>
          </a:prstGeom>
          <a:solidFill>
            <a:schemeClr val="accent3">
              <a:lumMod val="75000"/>
            </a:schemeClr>
          </a:solidFill>
          <a:ln>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accent3">
                  <a:lumMod val="50000"/>
                </a:schemeClr>
              </a:solidFill>
            </a:endParaRPr>
          </a:p>
        </p:txBody>
      </p:sp>
      <p:sp>
        <p:nvSpPr>
          <p:cNvPr id="23" name="フレーム 22"/>
          <p:cNvSpPr/>
          <p:nvPr/>
        </p:nvSpPr>
        <p:spPr>
          <a:xfrm>
            <a:off x="5029200" y="3327400"/>
            <a:ext cx="1755775" cy="584200"/>
          </a:xfrm>
          <a:prstGeom prst="frame">
            <a:avLst/>
          </a:prstGeom>
          <a:solidFill>
            <a:schemeClr val="accent3">
              <a:lumMod val="75000"/>
            </a:schemeClr>
          </a:solidFill>
          <a:ln>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accent3">
                  <a:lumMod val="50000"/>
                </a:schemeClr>
              </a:solidFill>
            </a:endParaRPr>
          </a:p>
        </p:txBody>
      </p:sp>
      <p:sp>
        <p:nvSpPr>
          <p:cNvPr id="9" name="雲 8"/>
          <p:cNvSpPr/>
          <p:nvPr/>
        </p:nvSpPr>
        <p:spPr>
          <a:xfrm>
            <a:off x="1371600" y="304800"/>
            <a:ext cx="7251700" cy="1346200"/>
          </a:xfrm>
          <a:prstGeom prst="cloud">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921125" y="723900"/>
            <a:ext cx="2216149" cy="369332"/>
          </a:xfrm>
          <a:prstGeom prst="rect">
            <a:avLst/>
          </a:prstGeom>
          <a:noFill/>
        </p:spPr>
        <p:txBody>
          <a:bodyPr wrap="square" rtlCol="0">
            <a:spAutoFit/>
          </a:bodyPr>
          <a:lstStyle/>
          <a:p>
            <a:r>
              <a:rPr kumimoji="1" lang="ja-JP" altLang="en-US" dirty="0" smtClean="0"/>
              <a:t>人間、社会</a:t>
            </a:r>
            <a:endParaRPr kumimoji="1" lang="ja-JP" altLang="en-US" dirty="0"/>
          </a:p>
        </p:txBody>
      </p:sp>
      <p:sp>
        <p:nvSpPr>
          <p:cNvPr id="11" name="二等辺三角形 10"/>
          <p:cNvSpPr/>
          <p:nvPr/>
        </p:nvSpPr>
        <p:spPr>
          <a:xfrm>
            <a:off x="1130300" y="4813300"/>
            <a:ext cx="749300" cy="901700"/>
          </a:xfrm>
          <a:prstGeom prst="triangl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二等辺三角形 21"/>
          <p:cNvSpPr/>
          <p:nvPr/>
        </p:nvSpPr>
        <p:spPr>
          <a:xfrm>
            <a:off x="3060700" y="4813300"/>
            <a:ext cx="749300" cy="901700"/>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二等辺三角形 23"/>
          <p:cNvSpPr/>
          <p:nvPr/>
        </p:nvSpPr>
        <p:spPr>
          <a:xfrm>
            <a:off x="5562600" y="4813300"/>
            <a:ext cx="749300" cy="901700"/>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a:off x="7645400" y="4813300"/>
            <a:ext cx="749300" cy="901700"/>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アーチ 11"/>
          <p:cNvSpPr/>
          <p:nvPr/>
        </p:nvSpPr>
        <p:spPr>
          <a:xfrm>
            <a:off x="1536700" y="2619375"/>
            <a:ext cx="3911600" cy="895350"/>
          </a:xfrm>
          <a:prstGeom prst="blockArc">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アーチ 25"/>
          <p:cNvSpPr/>
          <p:nvPr/>
        </p:nvSpPr>
        <p:spPr>
          <a:xfrm>
            <a:off x="6578600" y="2619375"/>
            <a:ext cx="1066800" cy="1152525"/>
          </a:xfrm>
          <a:prstGeom prst="blockArc">
            <a:avLst>
              <a:gd name="adj1" fmla="val 10385322"/>
              <a:gd name="adj2" fmla="val 0"/>
              <a:gd name="adj3" fmla="val 2500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テキスト ボックス 26"/>
          <p:cNvSpPr txBox="1"/>
          <p:nvPr/>
        </p:nvSpPr>
        <p:spPr>
          <a:xfrm>
            <a:off x="0" y="152400"/>
            <a:ext cx="1879600" cy="369332"/>
          </a:xfrm>
          <a:prstGeom prst="rect">
            <a:avLst/>
          </a:prstGeom>
          <a:noFill/>
        </p:spPr>
        <p:txBody>
          <a:bodyPr wrap="square" rtlCol="0">
            <a:spAutoFit/>
          </a:bodyPr>
          <a:lstStyle/>
          <a:p>
            <a:r>
              <a:rPr kumimoji="1" lang="ja-JP" altLang="en-US" dirty="0" smtClean="0"/>
              <a:t>人間社会の科学</a:t>
            </a:r>
            <a:endParaRPr kumimoji="1" lang="ja-JP" altLang="en-US" dirty="0"/>
          </a:p>
        </p:txBody>
      </p:sp>
    </p:spTree>
    <p:extLst>
      <p:ext uri="{BB962C8B-B14F-4D97-AF65-F5344CB8AC3E}">
        <p14:creationId xmlns:p14="http://schemas.microsoft.com/office/powerpoint/2010/main" val="2065907940"/>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971600" y="620689"/>
            <a:ext cx="6419056" cy="2292548"/>
          </a:xfrm>
        </p:spPr>
        <p:txBody>
          <a:bodyPr>
            <a:normAutofit fontScale="90000"/>
          </a:bodyPr>
          <a:lstStyle/>
          <a:p>
            <a:pPr marL="54864" algn="l" eaLnBrk="1" fontAlgn="auto" hangingPunct="1">
              <a:spcAft>
                <a:spcPts val="0"/>
              </a:spcAft>
              <a:defRPr/>
            </a:pPr>
            <a:r>
              <a:rPr lang="ja-JP" altLang="en-US" sz="4400" dirty="0" smtClean="0">
                <a:solidFill>
                  <a:schemeClr val="tx2">
                    <a:tint val="100000"/>
                    <a:shade val="90000"/>
                    <a:satMod val="250000"/>
                    <a:alpha val="100000"/>
                  </a:schemeClr>
                </a:solidFill>
                <a:cs typeface="+mj-cs"/>
              </a:rPr>
              <a:t>コンピュータは</a:t>
            </a:r>
            <a:r>
              <a:rPr lang="en-US" altLang="ja-JP" sz="4400" dirty="0" smtClean="0">
                <a:solidFill>
                  <a:schemeClr val="tx2">
                    <a:tint val="100000"/>
                    <a:shade val="90000"/>
                    <a:satMod val="250000"/>
                    <a:alpha val="100000"/>
                  </a:schemeClr>
                </a:solidFill>
                <a:cs typeface="+mj-cs"/>
              </a:rPr>
              <a:t/>
            </a:r>
            <a:br>
              <a:rPr lang="en-US" altLang="ja-JP" sz="4400" dirty="0" smtClean="0">
                <a:solidFill>
                  <a:schemeClr val="tx2">
                    <a:tint val="100000"/>
                    <a:shade val="90000"/>
                    <a:satMod val="250000"/>
                    <a:alpha val="100000"/>
                  </a:schemeClr>
                </a:solidFill>
                <a:cs typeface="+mj-cs"/>
              </a:rPr>
            </a:br>
            <a:r>
              <a:rPr lang="ja-JP" altLang="en-US" sz="3600" dirty="0" smtClean="0">
                <a:solidFill>
                  <a:schemeClr val="accent3">
                    <a:lumMod val="75000"/>
                  </a:schemeClr>
                </a:solidFill>
                <a:cs typeface="+mj-cs"/>
              </a:rPr>
              <a:t>電子が動かしている？</a:t>
            </a:r>
            <a:r>
              <a:rPr lang="en-US" altLang="ja-JP" sz="3600" dirty="0" smtClean="0">
                <a:solidFill>
                  <a:schemeClr val="accent3">
                    <a:lumMod val="75000"/>
                  </a:schemeClr>
                </a:solidFill>
                <a:cs typeface="+mj-cs"/>
              </a:rPr>
              <a:t/>
            </a:r>
            <a:br>
              <a:rPr lang="en-US" altLang="ja-JP" sz="3600" dirty="0" smtClean="0">
                <a:solidFill>
                  <a:schemeClr val="accent3">
                    <a:lumMod val="75000"/>
                  </a:schemeClr>
                </a:solidFill>
                <a:cs typeface="+mj-cs"/>
              </a:rPr>
            </a:br>
            <a:r>
              <a:rPr lang="en-US" altLang="ja-JP" sz="3600" dirty="0" smtClean="0">
                <a:solidFill>
                  <a:schemeClr val="accent3">
                    <a:lumMod val="75000"/>
                  </a:schemeClr>
                </a:solidFill>
                <a:cs typeface="+mj-cs"/>
              </a:rPr>
              <a:t>OS</a:t>
            </a:r>
            <a:r>
              <a:rPr lang="ja-JP" altLang="en-US" sz="3600" dirty="0" smtClean="0">
                <a:solidFill>
                  <a:schemeClr val="accent3">
                    <a:lumMod val="75000"/>
                  </a:schemeClr>
                </a:solidFill>
                <a:cs typeface="+mj-cs"/>
              </a:rPr>
              <a:t>が動かしている？</a:t>
            </a:r>
            <a:r>
              <a:rPr lang="en-US" altLang="ja-JP" sz="3600" dirty="0" smtClean="0">
                <a:solidFill>
                  <a:schemeClr val="accent3">
                    <a:lumMod val="75000"/>
                  </a:schemeClr>
                </a:solidFill>
                <a:cs typeface="+mj-cs"/>
              </a:rPr>
              <a:t/>
            </a:r>
            <a:br>
              <a:rPr lang="en-US" altLang="ja-JP" sz="3600" dirty="0" smtClean="0">
                <a:solidFill>
                  <a:schemeClr val="accent3">
                    <a:lumMod val="75000"/>
                  </a:schemeClr>
                </a:solidFill>
                <a:cs typeface="+mj-cs"/>
              </a:rPr>
            </a:br>
            <a:r>
              <a:rPr lang="ja-JP" altLang="en-US" sz="3600" dirty="0" smtClean="0">
                <a:solidFill>
                  <a:schemeClr val="accent3">
                    <a:lumMod val="75000"/>
                  </a:schemeClr>
                </a:solidFill>
                <a:cs typeface="+mj-cs"/>
              </a:rPr>
              <a:t>人間が動かしている</a:t>
            </a:r>
            <a:endParaRPr lang="ja-JP" altLang="en-US" sz="4400" dirty="0" smtClean="0">
              <a:solidFill>
                <a:schemeClr val="accent3">
                  <a:lumMod val="75000"/>
                </a:schemeClr>
              </a:solidFill>
              <a:cs typeface="+mj-cs"/>
            </a:endParaRPr>
          </a:p>
        </p:txBody>
      </p:sp>
      <p:sp>
        <p:nvSpPr>
          <p:cNvPr id="4" name="タイトル 1"/>
          <p:cNvSpPr txBox="1">
            <a:spLocks/>
          </p:cNvSpPr>
          <p:nvPr/>
        </p:nvSpPr>
        <p:spPr bwMode="auto">
          <a:xfrm>
            <a:off x="971550" y="3213101"/>
            <a:ext cx="7310439" cy="2868613"/>
          </a:xfrm>
          <a:prstGeom prst="rect">
            <a:avLst/>
          </a:prstGeom>
          <a:noFill/>
          <a:ln w="9525">
            <a:noFill/>
            <a:miter lim="800000"/>
            <a:headEnd/>
            <a:tailEnd/>
          </a:ln>
        </p:spPr>
        <p:txBody>
          <a:bodyPr anchor="ctr"/>
          <a:lstStyle/>
          <a:p>
            <a:pPr eaLnBrk="0" hangingPunct="0">
              <a:defRPr/>
            </a:pPr>
            <a:r>
              <a:rPr lang="ja-JP" altLang="en-US" sz="4000" dirty="0">
                <a:solidFill>
                  <a:schemeClr val="tx2"/>
                </a:solidFill>
                <a:latin typeface="+mj-lt"/>
                <a:ea typeface="+mj-ea"/>
                <a:cs typeface="+mj-cs"/>
              </a:rPr>
              <a:t>自動車は</a:t>
            </a:r>
            <a:r>
              <a:rPr lang="en-US" altLang="ja-JP" sz="4000" dirty="0">
                <a:solidFill>
                  <a:schemeClr val="tx2"/>
                </a:solidFill>
                <a:latin typeface="+mj-lt"/>
                <a:ea typeface="+mj-ea"/>
                <a:cs typeface="+mj-cs"/>
              </a:rPr>
              <a:t/>
            </a:r>
            <a:br>
              <a:rPr lang="en-US" altLang="ja-JP" sz="4000" dirty="0">
                <a:solidFill>
                  <a:schemeClr val="tx2"/>
                </a:solidFill>
                <a:latin typeface="+mj-lt"/>
                <a:ea typeface="+mj-ea"/>
                <a:cs typeface="+mj-cs"/>
              </a:rPr>
            </a:br>
            <a:r>
              <a:rPr lang="ja-JP" altLang="en-US" sz="3200" dirty="0">
                <a:solidFill>
                  <a:srgbClr val="77933C"/>
                </a:solidFill>
                <a:latin typeface="+mj-lt"/>
                <a:ea typeface="+mj-ea"/>
                <a:cs typeface="+mj-cs"/>
              </a:rPr>
              <a:t>ガソリンが動かしている？</a:t>
            </a:r>
            <a:r>
              <a:rPr lang="en-US" altLang="ja-JP" sz="3200" dirty="0">
                <a:solidFill>
                  <a:srgbClr val="77933C"/>
                </a:solidFill>
                <a:latin typeface="+mj-lt"/>
                <a:ea typeface="+mj-ea"/>
                <a:cs typeface="+mj-cs"/>
              </a:rPr>
              <a:t/>
            </a:r>
            <a:br>
              <a:rPr lang="en-US" altLang="ja-JP" sz="3200" dirty="0">
                <a:solidFill>
                  <a:srgbClr val="77933C"/>
                </a:solidFill>
                <a:latin typeface="+mj-lt"/>
                <a:ea typeface="+mj-ea"/>
                <a:cs typeface="+mj-cs"/>
              </a:rPr>
            </a:br>
            <a:r>
              <a:rPr lang="ja-JP" altLang="en-US" sz="3200" dirty="0">
                <a:solidFill>
                  <a:srgbClr val="77933C"/>
                </a:solidFill>
                <a:latin typeface="+mj-lt"/>
                <a:ea typeface="+mj-ea"/>
                <a:cs typeface="+mj-cs"/>
              </a:rPr>
              <a:t>エンジンが動かしている？</a:t>
            </a:r>
            <a:endParaRPr lang="en-US" altLang="ja-JP" sz="3200" dirty="0">
              <a:solidFill>
                <a:srgbClr val="77933C"/>
              </a:solidFill>
              <a:latin typeface="+mj-lt"/>
              <a:ea typeface="+mj-ea"/>
              <a:cs typeface="+mj-cs"/>
            </a:endParaRPr>
          </a:p>
          <a:p>
            <a:pPr eaLnBrk="0" hangingPunct="0">
              <a:defRPr/>
            </a:pPr>
            <a:r>
              <a:rPr lang="ja-JP" altLang="en-US" sz="3200" dirty="0">
                <a:solidFill>
                  <a:srgbClr val="77933C"/>
                </a:solidFill>
                <a:latin typeface="+mj-lt"/>
                <a:ea typeface="+mj-ea"/>
                <a:cs typeface="+mj-cs"/>
              </a:rPr>
              <a:t>人間が動かしている？</a:t>
            </a:r>
          </a:p>
        </p:txBody>
      </p:sp>
    </p:spTree>
    <p:extLst>
      <p:ext uri="{BB962C8B-B14F-4D97-AF65-F5344CB8AC3E}">
        <p14:creationId xmlns:p14="http://schemas.microsoft.com/office/powerpoint/2010/main" val="258853656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F:\UK2007\2007_09_26\IMG_00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642937"/>
            <a:ext cx="8153400" cy="611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228600" y="5445127"/>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spcBef>
                <a:spcPct val="50000"/>
              </a:spcBef>
            </a:pPr>
            <a:r>
              <a:rPr lang="en-US" altLang="ja-JP"/>
              <a:t>Here in 1897 at the old Cavendish Laboratory, JJ Thomson discovered the electron</a:t>
            </a:r>
          </a:p>
          <a:p>
            <a:pPr eaLnBrk="1" hangingPunct="1">
              <a:spcBef>
                <a:spcPct val="50000"/>
              </a:spcBef>
            </a:pPr>
            <a:r>
              <a:rPr lang="en-US" altLang="ja-JP"/>
              <a:t>Subsequently recognised as the first fundamental particle of physics and the basis of</a:t>
            </a:r>
          </a:p>
          <a:p>
            <a:pPr eaLnBrk="1" hangingPunct="1">
              <a:spcBef>
                <a:spcPct val="50000"/>
              </a:spcBef>
            </a:pPr>
            <a:r>
              <a:rPr lang="en-US" altLang="ja-JP"/>
              <a:t>chemical bonding, electronics and computing</a:t>
            </a:r>
          </a:p>
        </p:txBody>
      </p:sp>
    </p:spTree>
    <p:extLst>
      <p:ext uri="{BB962C8B-B14F-4D97-AF65-F5344CB8AC3E}">
        <p14:creationId xmlns:p14="http://schemas.microsoft.com/office/powerpoint/2010/main" val="2444708707"/>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名称未設定 ３.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976" y="619568"/>
            <a:ext cx="6071354" cy="5141796"/>
          </a:xfrm>
          <a:prstGeom prst="rect">
            <a:avLst/>
          </a:prstGeom>
        </p:spPr>
      </p:pic>
      <p:sp>
        <p:nvSpPr>
          <p:cNvPr id="4" name="テキスト ボックス 3"/>
          <p:cNvSpPr txBox="1"/>
          <p:nvPr/>
        </p:nvSpPr>
        <p:spPr>
          <a:xfrm>
            <a:off x="0" y="1916832"/>
            <a:ext cx="1835696" cy="2585323"/>
          </a:xfrm>
          <a:prstGeom prst="rect">
            <a:avLst/>
          </a:prstGeom>
          <a:noFill/>
        </p:spPr>
        <p:txBody>
          <a:bodyPr wrap="square" rtlCol="0">
            <a:spAutoFit/>
          </a:bodyPr>
          <a:lstStyle/>
          <a:p>
            <a:r>
              <a:rPr lang="ja-JP" altLang="ja-JP" dirty="0"/>
              <a:t>職業としての</a:t>
            </a:r>
            <a:r>
              <a:rPr lang="ja-JP" altLang="ja-JP" dirty="0" smtClean="0"/>
              <a:t>科学</a:t>
            </a:r>
            <a:endParaRPr lang="en-US" altLang="ja-JP" dirty="0" smtClean="0"/>
          </a:p>
          <a:p>
            <a:endParaRPr lang="ja-JP" altLang="ja-JP" dirty="0"/>
          </a:p>
          <a:p>
            <a:r>
              <a:rPr lang="ja-JP" altLang="ja-JP" dirty="0"/>
              <a:t>基礎的</a:t>
            </a:r>
            <a:r>
              <a:rPr lang="ja-JP" altLang="ja-JP" dirty="0" smtClean="0"/>
              <a:t>科学</a:t>
            </a:r>
            <a:endParaRPr lang="en-US" altLang="ja-JP" dirty="0" smtClean="0"/>
          </a:p>
          <a:p>
            <a:r>
              <a:rPr lang="ja-JP" altLang="ja-JP" dirty="0" smtClean="0"/>
              <a:t>＋</a:t>
            </a:r>
            <a:endParaRPr lang="en-US" altLang="ja-JP" dirty="0" smtClean="0"/>
          </a:p>
          <a:p>
            <a:r>
              <a:rPr lang="ja-JP" altLang="ja-JP" dirty="0" smtClean="0"/>
              <a:t>実学的</a:t>
            </a:r>
            <a:r>
              <a:rPr lang="ja-JP" altLang="ja-JP" dirty="0"/>
              <a:t>科学技術（工学、医療、食料、環境、安全）</a:t>
            </a:r>
          </a:p>
          <a:p>
            <a:endParaRPr kumimoji="1" lang="ja-JP" altLang="en-US" dirty="0"/>
          </a:p>
        </p:txBody>
      </p:sp>
      <p:sp>
        <p:nvSpPr>
          <p:cNvPr id="5" name="テキスト ボックス 4"/>
          <p:cNvSpPr txBox="1"/>
          <p:nvPr/>
        </p:nvSpPr>
        <p:spPr>
          <a:xfrm>
            <a:off x="6804248" y="980728"/>
            <a:ext cx="2016224" cy="1477328"/>
          </a:xfrm>
          <a:prstGeom prst="rect">
            <a:avLst/>
          </a:prstGeom>
          <a:noFill/>
        </p:spPr>
        <p:txBody>
          <a:bodyPr wrap="square" rtlCol="0">
            <a:spAutoFit/>
          </a:bodyPr>
          <a:lstStyle/>
          <a:p>
            <a:r>
              <a:rPr lang="ja-JP" altLang="ja-JP" dirty="0"/>
              <a:t>宗教、哲学、価値、道徳・・・</a:t>
            </a:r>
          </a:p>
          <a:p>
            <a:r>
              <a:rPr lang="ja-JP" altLang="ja-JP" dirty="0"/>
              <a:t>基礎的科学＋ワールドビュー</a:t>
            </a:r>
          </a:p>
          <a:p>
            <a:endParaRPr kumimoji="1" lang="ja-JP" altLang="en-US" dirty="0"/>
          </a:p>
        </p:txBody>
      </p:sp>
      <p:sp>
        <p:nvSpPr>
          <p:cNvPr id="6" name="テキスト ボックス 5"/>
          <p:cNvSpPr txBox="1"/>
          <p:nvPr/>
        </p:nvSpPr>
        <p:spPr>
          <a:xfrm>
            <a:off x="6948264" y="2814756"/>
            <a:ext cx="1728192" cy="1754327"/>
          </a:xfrm>
          <a:prstGeom prst="rect">
            <a:avLst/>
          </a:prstGeom>
          <a:noFill/>
        </p:spPr>
        <p:txBody>
          <a:bodyPr wrap="square" rtlCol="0">
            <a:spAutoFit/>
          </a:bodyPr>
          <a:lstStyle/>
          <a:p>
            <a:r>
              <a:rPr lang="ja-JP" altLang="ja-JP" dirty="0"/>
              <a:t>円滑な生活（物質的、人的関係、安心、・・・）</a:t>
            </a:r>
          </a:p>
          <a:p>
            <a:r>
              <a:rPr lang="ja-JP" altLang="ja-JP" dirty="0"/>
              <a:t>実学的科学技術＋日常知識</a:t>
            </a:r>
          </a:p>
          <a:p>
            <a:endParaRPr kumimoji="1" lang="ja-JP" altLang="en-US" dirty="0"/>
          </a:p>
        </p:txBody>
      </p:sp>
      <p:sp>
        <p:nvSpPr>
          <p:cNvPr id="7" name="テキスト ボックス 6"/>
          <p:cNvSpPr txBox="1"/>
          <p:nvPr/>
        </p:nvSpPr>
        <p:spPr>
          <a:xfrm>
            <a:off x="5580112" y="5013176"/>
            <a:ext cx="3543341" cy="2031325"/>
          </a:xfrm>
          <a:prstGeom prst="rect">
            <a:avLst/>
          </a:prstGeom>
          <a:noFill/>
        </p:spPr>
        <p:txBody>
          <a:bodyPr wrap="square" rtlCol="0">
            <a:spAutoFit/>
          </a:bodyPr>
          <a:lstStyle/>
          <a:p>
            <a:r>
              <a:rPr lang="ja-JP" altLang="ja-JP" dirty="0"/>
              <a:t>科学的（実証と合理）な生き方／行動</a:t>
            </a:r>
          </a:p>
          <a:p>
            <a:r>
              <a:rPr lang="ja-JP" altLang="ja-JP" dirty="0"/>
              <a:t>ワールドビュー＋日常知識（ライフ・マインド）</a:t>
            </a:r>
          </a:p>
          <a:p>
            <a:r>
              <a:rPr lang="ja-JP" altLang="ja-JP" dirty="0"/>
              <a:t>「制度科学の知見を入れた」＋「科学の手法を入れた」</a:t>
            </a:r>
          </a:p>
          <a:p>
            <a:endParaRPr kumimoji="1" lang="ja-JP" altLang="en-US" dirty="0"/>
          </a:p>
        </p:txBody>
      </p:sp>
    </p:spTree>
    <p:extLst>
      <p:ext uri="{BB962C8B-B14F-4D97-AF65-F5344CB8AC3E}">
        <p14:creationId xmlns:p14="http://schemas.microsoft.com/office/powerpoint/2010/main" val="2588952248"/>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photo.png"/>
          <p:cNvPicPr>
            <a:picLocks noChangeAspect="1"/>
          </p:cNvPicPr>
          <p:nvPr/>
        </p:nvPicPr>
        <p:blipFill>
          <a:blip r:embed="rId2" cstate="print"/>
          <a:stretch>
            <a:fillRect/>
          </a:stretch>
        </p:blipFill>
        <p:spPr>
          <a:xfrm>
            <a:off x="2679703" y="1077157"/>
            <a:ext cx="6464297" cy="5689202"/>
          </a:xfrm>
          <a:prstGeom prst="rect">
            <a:avLst/>
          </a:prstGeom>
        </p:spPr>
      </p:pic>
      <p:sp>
        <p:nvSpPr>
          <p:cNvPr id="3" name="テキスト ボックス 2"/>
          <p:cNvSpPr txBox="1"/>
          <p:nvPr/>
        </p:nvSpPr>
        <p:spPr>
          <a:xfrm>
            <a:off x="3131840" y="4149080"/>
            <a:ext cx="1368152" cy="646331"/>
          </a:xfrm>
          <a:prstGeom prst="rect">
            <a:avLst/>
          </a:prstGeom>
          <a:noFill/>
        </p:spPr>
        <p:txBody>
          <a:bodyPr wrap="square" rtlCol="0">
            <a:spAutoFit/>
          </a:bodyPr>
          <a:lstStyle/>
          <a:p>
            <a:r>
              <a:rPr lang="ja-JP" altLang="en-US" b="1" dirty="0" smtClean="0"/>
              <a:t>観察系</a:t>
            </a:r>
            <a:endParaRPr lang="en-US" altLang="ja-JP" b="1" dirty="0" smtClean="0"/>
          </a:p>
          <a:p>
            <a:r>
              <a:rPr kumimoji="1" lang="ja-JP" altLang="en-US" b="1" dirty="0" smtClean="0"/>
              <a:t>制御系</a:t>
            </a:r>
            <a:endParaRPr kumimoji="1" lang="ja-JP" altLang="en-US" b="1" dirty="0"/>
          </a:p>
        </p:txBody>
      </p:sp>
      <p:sp>
        <p:nvSpPr>
          <p:cNvPr id="4" name="テキスト ボックス 3"/>
          <p:cNvSpPr txBox="1"/>
          <p:nvPr/>
        </p:nvSpPr>
        <p:spPr>
          <a:xfrm>
            <a:off x="539552" y="332656"/>
            <a:ext cx="8064896" cy="1815882"/>
          </a:xfrm>
          <a:prstGeom prst="rect">
            <a:avLst/>
          </a:prstGeom>
          <a:noFill/>
        </p:spPr>
        <p:txBody>
          <a:bodyPr wrap="square" rtlCol="0">
            <a:spAutoFit/>
          </a:bodyPr>
          <a:lstStyle/>
          <a:p>
            <a:r>
              <a:rPr lang="ja-JP" altLang="en-US" sz="2800" b="1" dirty="0" smtClean="0"/>
              <a:t>（イ）自然もロゴスで語れることを子供に教える。</a:t>
            </a:r>
            <a:endParaRPr lang="en-US" altLang="ja-JP" sz="2800" b="1" dirty="0" smtClean="0"/>
          </a:p>
          <a:p>
            <a:r>
              <a:rPr kumimoji="1" lang="ja-JP" altLang="en-US" sz="2800" b="1" dirty="0" smtClean="0"/>
              <a:t>（ロ）ロゴスでは表せない自然のすばらしさを感じ取れる子供を育てる。</a:t>
            </a:r>
            <a:endParaRPr kumimoji="1" lang="en-US" altLang="ja-JP" sz="2800" b="1" dirty="0" smtClean="0"/>
          </a:p>
          <a:p>
            <a:r>
              <a:rPr lang="ja-JP" altLang="en-US" sz="2800" b="1" dirty="0" smtClean="0"/>
              <a:t>（ハ）ロゴス化さる人間の営みのすばらしさを教える。</a:t>
            </a:r>
            <a:endParaRPr kumimoji="1" lang="ja-JP" altLang="en-US" sz="2800" b="1" dirty="0"/>
          </a:p>
        </p:txBody>
      </p:sp>
      <p:sp>
        <p:nvSpPr>
          <p:cNvPr id="5" name="テキスト ボックス 4"/>
          <p:cNvSpPr txBox="1"/>
          <p:nvPr/>
        </p:nvSpPr>
        <p:spPr>
          <a:xfrm>
            <a:off x="5903640" y="5085184"/>
            <a:ext cx="3240360" cy="923330"/>
          </a:xfrm>
          <a:prstGeom prst="rect">
            <a:avLst/>
          </a:prstGeom>
          <a:noFill/>
        </p:spPr>
        <p:txBody>
          <a:bodyPr wrap="square" rtlCol="0">
            <a:spAutoFit/>
          </a:bodyPr>
          <a:lstStyle/>
          <a:p>
            <a:r>
              <a:rPr kumimoji="1" lang="ja-JP" altLang="en-US" b="1" dirty="0" smtClean="0"/>
              <a:t>山川草木悉皆成仏</a:t>
            </a:r>
            <a:endParaRPr kumimoji="1" lang="en-US" altLang="ja-JP" b="1" dirty="0" smtClean="0"/>
          </a:p>
          <a:p>
            <a:r>
              <a:rPr kumimoji="1" lang="ja-JP" altLang="en-US" b="1" dirty="0" smtClean="0"/>
              <a:t>伝統的生業と自然観</a:t>
            </a:r>
            <a:endParaRPr kumimoji="1" lang="en-US" altLang="ja-JP" b="1" dirty="0" smtClean="0"/>
          </a:p>
          <a:p>
            <a:r>
              <a:rPr lang="ja-JP" altLang="en-US" b="1" dirty="0" smtClean="0"/>
              <a:t>“科学的”自然観</a:t>
            </a:r>
            <a:endParaRPr kumimoji="1" lang="ja-JP" altLang="en-US" b="1" dirty="0"/>
          </a:p>
        </p:txBody>
      </p:sp>
      <p:sp>
        <p:nvSpPr>
          <p:cNvPr id="6" name="テキスト ボックス 5"/>
          <p:cNvSpPr txBox="1"/>
          <p:nvPr/>
        </p:nvSpPr>
        <p:spPr>
          <a:xfrm>
            <a:off x="539551" y="2721429"/>
            <a:ext cx="2399591" cy="1200329"/>
          </a:xfrm>
          <a:prstGeom prst="rect">
            <a:avLst/>
          </a:prstGeom>
          <a:noFill/>
        </p:spPr>
        <p:txBody>
          <a:bodyPr wrap="square" rtlCol="0">
            <a:spAutoFit/>
          </a:bodyPr>
          <a:lstStyle/>
          <a:p>
            <a:r>
              <a:rPr kumimoji="1" lang="ja-JP" altLang="en-US" dirty="0" smtClean="0">
                <a:solidFill>
                  <a:srgbClr val="FF6600"/>
                </a:solidFill>
              </a:rPr>
              <a:t>理科とサイエンス</a:t>
            </a:r>
            <a:endParaRPr kumimoji="1" lang="en-US" altLang="ja-JP" dirty="0" smtClean="0">
              <a:solidFill>
                <a:srgbClr val="FF6600"/>
              </a:solidFill>
            </a:endParaRPr>
          </a:p>
          <a:p>
            <a:r>
              <a:rPr lang="ja-JP" altLang="en-US" dirty="0" smtClean="0">
                <a:solidFill>
                  <a:srgbClr val="FF6600"/>
                </a:solidFill>
              </a:rPr>
              <a:t>は同じ？</a:t>
            </a:r>
            <a:endParaRPr lang="en-US" altLang="ja-JP" dirty="0" smtClean="0">
              <a:solidFill>
                <a:srgbClr val="FF6600"/>
              </a:solidFill>
            </a:endParaRPr>
          </a:p>
          <a:p>
            <a:endParaRPr kumimoji="1" lang="en-US" altLang="ja-JP" dirty="0">
              <a:solidFill>
                <a:srgbClr val="FF6600"/>
              </a:solidFill>
            </a:endParaRPr>
          </a:p>
          <a:p>
            <a:r>
              <a:rPr lang="ja-JP" altLang="en-US" dirty="0" smtClean="0">
                <a:solidFill>
                  <a:srgbClr val="FF6600"/>
                </a:solidFill>
              </a:rPr>
              <a:t>「科学と人間」</a:t>
            </a:r>
            <a:endParaRPr kumimoji="1" lang="ja-JP" altLang="en-US" dirty="0">
              <a:solidFill>
                <a:srgbClr val="FF6600"/>
              </a:solidFill>
            </a:endParaRPr>
          </a:p>
        </p:txBody>
      </p:sp>
    </p:spTree>
    <p:extLst>
      <p:ext uri="{BB962C8B-B14F-4D97-AF65-F5344CB8AC3E}">
        <p14:creationId xmlns:p14="http://schemas.microsoft.com/office/powerpoint/2010/main" val="1325205837"/>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テキスト ボックス 1"/>
          <p:cNvSpPr txBox="1">
            <a:spLocks noChangeArrowheads="1"/>
          </p:cNvSpPr>
          <p:nvPr/>
        </p:nvSpPr>
        <p:spPr bwMode="auto">
          <a:xfrm>
            <a:off x="342900" y="650875"/>
            <a:ext cx="748823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lang="en-US" altLang="ja-JP" dirty="0"/>
              <a:t>Photography           </a:t>
            </a:r>
            <a:r>
              <a:rPr lang="ja-JP" altLang="en-US" dirty="0"/>
              <a:t>    </a:t>
            </a:r>
            <a:r>
              <a:rPr lang="en-US" altLang="ja-JP" dirty="0"/>
              <a:t>           </a:t>
            </a:r>
            <a:r>
              <a:rPr lang="ja-JP" altLang="en-US" dirty="0"/>
              <a:t>写真(</a:t>
            </a:r>
            <a:r>
              <a:rPr lang="en-US" altLang="ja-JP" dirty="0"/>
              <a:t>copy of reality)</a:t>
            </a:r>
          </a:p>
          <a:p>
            <a:endParaRPr lang="en-US" altLang="ja-JP" dirty="0"/>
          </a:p>
          <a:p>
            <a:r>
              <a:rPr lang="en-US" altLang="ja-JP" dirty="0">
                <a:solidFill>
                  <a:srgbClr val="0000FF"/>
                </a:solidFill>
              </a:rPr>
              <a:t>Technicolor film</a:t>
            </a:r>
          </a:p>
          <a:p>
            <a:r>
              <a:rPr lang="ja-JP" altLang="en-US" dirty="0">
                <a:solidFill>
                  <a:srgbClr val="0000FF"/>
                </a:solidFill>
              </a:rPr>
              <a:t>テクネカラー</a:t>
            </a:r>
            <a:r>
              <a:rPr lang="ja-JP" altLang="en-US" dirty="0"/>
              <a:t>技術色</a:t>
            </a:r>
            <a:r>
              <a:rPr lang="ja-JP" altLang="en-US" dirty="0">
                <a:solidFill>
                  <a:srgbClr val="0000FF"/>
                </a:solidFill>
              </a:rPr>
              <a:t>　</a:t>
            </a:r>
            <a:r>
              <a:rPr lang="en-US" altLang="ja-JP" dirty="0">
                <a:solidFill>
                  <a:srgbClr val="0000FF"/>
                </a:solidFill>
              </a:rPr>
              <a:t>         </a:t>
            </a:r>
            <a:r>
              <a:rPr lang="ja-JP" altLang="en-US" dirty="0">
                <a:solidFill>
                  <a:srgbClr val="0000FF"/>
                </a:solidFill>
              </a:rPr>
              <a:t>　天然色</a:t>
            </a:r>
            <a:endParaRPr lang="en-US" altLang="ja-JP" dirty="0">
              <a:solidFill>
                <a:srgbClr val="0000FF"/>
              </a:solidFill>
            </a:endParaRPr>
          </a:p>
          <a:p>
            <a:r>
              <a:rPr lang="ja-JP" altLang="en-US" dirty="0">
                <a:solidFill>
                  <a:srgbClr val="0000FF"/>
                </a:solidFill>
              </a:rPr>
              <a:t>　　　　　　　　</a:t>
            </a:r>
            <a:r>
              <a:rPr lang="ja-JP" altLang="en-US" dirty="0"/>
              <a:t>人口色</a:t>
            </a:r>
            <a:r>
              <a:rPr lang="ja-JP" altLang="en-US" dirty="0">
                <a:solidFill>
                  <a:srgbClr val="0000FF"/>
                </a:solidFill>
              </a:rPr>
              <a:t>　　</a:t>
            </a:r>
            <a:r>
              <a:rPr lang="en-US" altLang="ja-JP" dirty="0">
                <a:solidFill>
                  <a:srgbClr val="0000FF"/>
                </a:solidFill>
              </a:rPr>
              <a:t>         </a:t>
            </a:r>
            <a:r>
              <a:rPr lang="ja-JP" altLang="en-US" dirty="0">
                <a:solidFill>
                  <a:srgbClr val="0000FF"/>
                </a:solidFill>
              </a:rPr>
              <a:t>総天然色映画</a:t>
            </a:r>
            <a:endParaRPr lang="en-US" altLang="ja-JP" dirty="0">
              <a:solidFill>
                <a:srgbClr val="0000FF"/>
              </a:solidFill>
            </a:endParaRPr>
          </a:p>
          <a:p>
            <a:endParaRPr lang="en-US" altLang="ja-JP" dirty="0"/>
          </a:p>
          <a:p>
            <a:r>
              <a:rPr lang="ja-JP" altLang="en-US" dirty="0"/>
              <a:t>　　　　　　　　　　</a:t>
            </a:r>
            <a:endParaRPr lang="en-US" altLang="ja-JP" dirty="0"/>
          </a:p>
          <a:p>
            <a:r>
              <a:rPr lang="en-US" altLang="ja-JP" dirty="0">
                <a:solidFill>
                  <a:srgbClr val="0000FF"/>
                </a:solidFill>
              </a:rPr>
              <a:t> </a:t>
            </a:r>
            <a:r>
              <a:rPr lang="ja-JP" altLang="en-US" dirty="0">
                <a:solidFill>
                  <a:srgbClr val="0000FF"/>
                </a:solidFill>
              </a:rPr>
              <a:t>カラーテレビ</a:t>
            </a:r>
            <a:endParaRPr lang="en-US" altLang="ja-JP" dirty="0">
              <a:solidFill>
                <a:srgbClr val="0000FF"/>
              </a:solidFill>
            </a:endParaRPr>
          </a:p>
          <a:p>
            <a:endParaRPr lang="en-US" altLang="ja-JP" dirty="0">
              <a:solidFill>
                <a:srgbClr val="0000FF"/>
              </a:solidFill>
            </a:endParaRPr>
          </a:p>
          <a:p>
            <a:endParaRPr lang="ja-JP" altLang="en-US" dirty="0">
              <a:solidFill>
                <a:srgbClr val="0000FF"/>
              </a:solidFill>
            </a:endParaRPr>
          </a:p>
        </p:txBody>
      </p:sp>
      <p:sp>
        <p:nvSpPr>
          <p:cNvPr id="3" name="テキスト ボックス 2"/>
          <p:cNvSpPr txBox="1"/>
          <p:nvPr/>
        </p:nvSpPr>
        <p:spPr>
          <a:xfrm>
            <a:off x="323850" y="3738563"/>
            <a:ext cx="8351838" cy="1938337"/>
          </a:xfrm>
          <a:prstGeom prst="rect">
            <a:avLst/>
          </a:prstGeom>
          <a:noFill/>
        </p:spPr>
        <p:txBody>
          <a:bodyPr>
            <a:spAutoFit/>
          </a:bodyPr>
          <a:lstStyle/>
          <a:p>
            <a:pPr>
              <a:defRPr/>
            </a:pPr>
            <a:r>
              <a:rPr lang="ja-JP" altLang="en-US" dirty="0"/>
              <a:t>見田宗介「社会学入門ー人間と社会の未来」岩波新書</a:t>
            </a:r>
            <a:endParaRPr lang="en-US" altLang="ja-JP" dirty="0"/>
          </a:p>
          <a:p>
            <a:pPr>
              <a:defRPr/>
            </a:pPr>
            <a:r>
              <a:rPr lang="ja-JP" altLang="en-US" dirty="0"/>
              <a:t>理想　　　　　　夢　　　　　　　　幻想</a:t>
            </a:r>
            <a:endParaRPr lang="en-US" altLang="ja-JP" dirty="0"/>
          </a:p>
          <a:p>
            <a:pPr marL="342900" indent="-342900">
              <a:buFontTx/>
              <a:buAutoNum type="arabicPlain" startAt="1945"/>
              <a:defRPr/>
            </a:pPr>
            <a:r>
              <a:rPr lang="en-US" altLang="ja-JP" dirty="0"/>
              <a:t>          1960                1975</a:t>
            </a:r>
          </a:p>
          <a:p>
            <a:pPr>
              <a:defRPr/>
            </a:pPr>
            <a:r>
              <a:rPr lang="ja-JP" altLang="ja-JP" dirty="0"/>
              <a:t>　</a:t>
            </a:r>
            <a:r>
              <a:rPr lang="ja-JP" altLang="en-US" dirty="0"/>
              <a:t>　　　　リアル、ナマもの、「自然」なものの脱臭</a:t>
            </a:r>
            <a:endParaRPr lang="en-US" altLang="ja-JP" dirty="0"/>
          </a:p>
          <a:p>
            <a:pPr marL="342900" indent="-342900">
              <a:buFontTx/>
              <a:buAutoNum type="arabicPlain" startAt="1945"/>
              <a:defRPr/>
            </a:pPr>
            <a:endParaRPr lang="ja-JP" altLang="en-US" dirty="0"/>
          </a:p>
        </p:txBody>
      </p:sp>
      <p:sp>
        <p:nvSpPr>
          <p:cNvPr id="149507" name="テキスト ボックス 1"/>
          <p:cNvSpPr txBox="1">
            <a:spLocks noChangeArrowheads="1"/>
          </p:cNvSpPr>
          <p:nvPr/>
        </p:nvSpPr>
        <p:spPr bwMode="auto">
          <a:xfrm>
            <a:off x="827088" y="188913"/>
            <a:ext cx="5545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lang="ja-JP" altLang="en-US"/>
              <a:t>自然を賛美する日本</a:t>
            </a:r>
          </a:p>
        </p:txBody>
      </p:sp>
      <p:sp>
        <p:nvSpPr>
          <p:cNvPr id="2" name="テキスト ボックス 1"/>
          <p:cNvSpPr txBox="1"/>
          <p:nvPr/>
        </p:nvSpPr>
        <p:spPr>
          <a:xfrm>
            <a:off x="152400" y="5359400"/>
            <a:ext cx="7797800" cy="369332"/>
          </a:xfrm>
          <a:prstGeom prst="rect">
            <a:avLst/>
          </a:prstGeom>
          <a:noFill/>
        </p:spPr>
        <p:txBody>
          <a:bodyPr wrap="square" rtlCol="0">
            <a:spAutoFit/>
          </a:bodyPr>
          <a:lstStyle/>
          <a:p>
            <a:r>
              <a:rPr kumimoji="1" lang="ja-JP" altLang="en-US" dirty="0" smtClean="0"/>
              <a:t>神頼み　</a:t>
            </a:r>
            <a:r>
              <a:rPr kumimoji="1" lang="en-US" altLang="ja-JP" dirty="0" err="1" smtClean="0"/>
              <a:t>vs</a:t>
            </a:r>
            <a:r>
              <a:rPr kumimoji="1" lang="ja-JP" altLang="en-US" dirty="0" smtClean="0"/>
              <a:t> 法の守護神</a:t>
            </a:r>
            <a:endParaRPr kumimoji="1" lang="en-US" altLang="ja-JP" dirty="0" smtClean="0"/>
          </a:p>
        </p:txBody>
      </p:sp>
    </p:spTree>
    <p:extLst>
      <p:ext uri="{BB962C8B-B14F-4D97-AF65-F5344CB8AC3E}">
        <p14:creationId xmlns:p14="http://schemas.microsoft.com/office/powerpoint/2010/main" val="3408974915"/>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コンテンツ プレースホルダ 2"/>
          <p:cNvSpPr>
            <a:spLocks noGrp="1"/>
          </p:cNvSpPr>
          <p:nvPr>
            <p:ph idx="1"/>
          </p:nvPr>
        </p:nvSpPr>
        <p:spPr>
          <a:xfrm>
            <a:off x="457200" y="1600201"/>
            <a:ext cx="3975100" cy="4851399"/>
          </a:xfrm>
        </p:spPr>
        <p:txBody>
          <a:bodyPr>
            <a:normAutofit fontScale="92500" lnSpcReduction="10000"/>
          </a:bodyPr>
          <a:lstStyle/>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dirty="0" smtClean="0">
                <a:latin typeface="Century" pitchFamily="18" charset="0"/>
                <a:ea typeface="ＭＳ 明朝" pitchFamily="17" charset="-128"/>
              </a:rPr>
              <a:t>公有制</a:t>
            </a:r>
            <a:r>
              <a:rPr lang="en-US" altLang="ja-JP" sz="2400" dirty="0" smtClean="0">
                <a:latin typeface="Century" pitchFamily="18" charset="0"/>
                <a:ea typeface="ＭＳ 明朝" pitchFamily="17" charset="-128"/>
              </a:rPr>
              <a:t>              </a:t>
            </a: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ja-JP" sz="2400" dirty="0" smtClean="0">
                <a:latin typeface="Century" pitchFamily="18" charset="0"/>
                <a:ea typeface="ＭＳ 明朝" pitchFamily="17" charset="-128"/>
              </a:rPr>
              <a:t>Communality</a:t>
            </a: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ja-JP" sz="2400" dirty="0" smtClean="0">
              <a:latin typeface="Century" pitchFamily="18" charset="0"/>
              <a:ea typeface="ＭＳ 明朝" pitchFamily="17"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dirty="0" smtClean="0">
                <a:latin typeface="Century" pitchFamily="18" charset="0"/>
                <a:ea typeface="ＭＳ 明朝" pitchFamily="17" charset="-128"/>
              </a:rPr>
              <a:t>普遍性</a:t>
            </a:r>
            <a:endParaRPr lang="en-US" altLang="ja-JP" sz="2400" dirty="0" smtClean="0">
              <a:latin typeface="Century" pitchFamily="18" charset="0"/>
              <a:ea typeface="ＭＳ 明朝" pitchFamily="17"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ja-JP" sz="2400" dirty="0">
                <a:latin typeface="Century" pitchFamily="18" charset="0"/>
                <a:ea typeface="ＭＳ 明朝" pitchFamily="17" charset="-128"/>
              </a:rPr>
              <a:t>U</a:t>
            </a:r>
            <a:r>
              <a:rPr lang="en-US" altLang="ja-JP" sz="2400" dirty="0" smtClean="0">
                <a:latin typeface="Century" pitchFamily="18" charset="0"/>
                <a:ea typeface="ＭＳ 明朝" pitchFamily="17" charset="-128"/>
              </a:rPr>
              <a:t>niversality</a:t>
            </a: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ja-JP" sz="2400" dirty="0" smtClean="0">
              <a:latin typeface="Century" pitchFamily="18" charset="0"/>
              <a:ea typeface="ＭＳ 明朝" pitchFamily="17"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dirty="0" smtClean="0">
                <a:latin typeface="Century" pitchFamily="18" charset="0"/>
                <a:ea typeface="ＭＳ 明朝" pitchFamily="17" charset="-128"/>
              </a:rPr>
              <a:t>私的利益からの解放</a:t>
            </a:r>
            <a:endParaRPr lang="en-US" altLang="ja-JP" sz="2400" dirty="0" smtClean="0">
              <a:latin typeface="Century" pitchFamily="18" charset="0"/>
              <a:ea typeface="ＭＳ 明朝" pitchFamily="17"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ja-JP" sz="2400" dirty="0" smtClean="0">
                <a:latin typeface="Century" pitchFamily="18" charset="0"/>
                <a:ea typeface="ＭＳ 明朝" pitchFamily="17" charset="-128"/>
              </a:rPr>
              <a:t>Dis-interestedness</a:t>
            </a: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ja-JP" sz="2400" dirty="0" smtClean="0">
              <a:latin typeface="Century" pitchFamily="18" charset="0"/>
              <a:ea typeface="ＭＳ 明朝" pitchFamily="17"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dirty="0" smtClean="0">
                <a:latin typeface="Century" pitchFamily="18" charset="0"/>
                <a:ea typeface="ＭＳ 明朝" pitchFamily="17" charset="-128"/>
              </a:rPr>
              <a:t>系統的懐疑主義</a:t>
            </a:r>
            <a:endParaRPr lang="en-US" altLang="ja-JP" sz="2400" dirty="0" smtClean="0">
              <a:latin typeface="Century" pitchFamily="18" charset="0"/>
              <a:ea typeface="ＭＳ 明朝" pitchFamily="17"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ja-JP" sz="2400" dirty="0">
                <a:latin typeface="Century" pitchFamily="18" charset="0"/>
                <a:ea typeface="ＭＳ 明朝" pitchFamily="17" charset="-128"/>
              </a:rPr>
              <a:t>w</a:t>
            </a:r>
            <a:r>
              <a:rPr lang="en-US" altLang="ja-JP" sz="2400" dirty="0" smtClean="0">
                <a:latin typeface="Century" pitchFamily="18" charset="0"/>
                <a:ea typeface="ＭＳ 明朝" pitchFamily="17" charset="-128"/>
              </a:rPr>
              <a:t>ell-Organized-</a:t>
            </a:r>
            <a:r>
              <a:rPr lang="en-US" altLang="ja-JP" sz="2400" dirty="0">
                <a:latin typeface="Century" pitchFamily="18" charset="0"/>
                <a:ea typeface="ＭＳ 明朝" pitchFamily="17" charset="-128"/>
              </a:rPr>
              <a:t>S</a:t>
            </a:r>
            <a:r>
              <a:rPr lang="en-US" altLang="ja-JP" sz="2400" dirty="0" smtClean="0">
                <a:latin typeface="Century" pitchFamily="18" charset="0"/>
                <a:ea typeface="ＭＳ 明朝" pitchFamily="17" charset="-128"/>
              </a:rPr>
              <a:t>kepticism</a:t>
            </a: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ja-JP" sz="2400" dirty="0" smtClean="0">
              <a:latin typeface="Century" pitchFamily="18" charset="0"/>
              <a:ea typeface="ＭＳ 明朝" pitchFamily="17"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ja-JP" sz="2400" b="1" dirty="0" smtClean="0">
              <a:solidFill>
                <a:srgbClr val="7030A0"/>
              </a:solidFill>
              <a:latin typeface="Century" pitchFamily="18" charset="0"/>
              <a:ea typeface="ＭＳ 明朝" pitchFamily="17"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b="1" dirty="0" smtClean="0">
                <a:solidFill>
                  <a:srgbClr val="7030A0"/>
                </a:solidFill>
                <a:latin typeface="Century" pitchFamily="18" charset="0"/>
                <a:ea typeface="ＭＳ 明朝" pitchFamily="17" charset="-128"/>
              </a:rPr>
              <a:t>職業人の規範目標</a:t>
            </a:r>
            <a:endParaRPr lang="en-US" altLang="ja-JP" sz="2400" b="1" dirty="0">
              <a:solidFill>
                <a:srgbClr val="7030A0"/>
              </a:solidFill>
              <a:latin typeface="Century" pitchFamily="18" charset="0"/>
              <a:ea typeface="ＭＳ 明朝" pitchFamily="17"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b="1" dirty="0" smtClean="0">
                <a:solidFill>
                  <a:srgbClr val="7030A0"/>
                </a:solidFill>
                <a:latin typeface="Century" pitchFamily="18" charset="0"/>
                <a:ea typeface="ＭＳ 明朝" pitchFamily="17" charset="-128"/>
              </a:rPr>
              <a:t>医療：ヒポクラテスの誓い</a:t>
            </a:r>
            <a:endParaRPr lang="ja-JP" altLang="en-US" sz="2400" b="1" dirty="0" smtClean="0">
              <a:solidFill>
                <a:srgbClr val="7030A0"/>
              </a:solidFill>
            </a:endParaRPr>
          </a:p>
        </p:txBody>
      </p:sp>
      <p:sp>
        <p:nvSpPr>
          <p:cNvPr id="3" name="テキスト ボックス 2"/>
          <p:cNvSpPr txBox="1"/>
          <p:nvPr/>
        </p:nvSpPr>
        <p:spPr>
          <a:xfrm>
            <a:off x="304800" y="399873"/>
            <a:ext cx="2705100" cy="1200328"/>
          </a:xfrm>
          <a:prstGeom prst="rect">
            <a:avLst/>
          </a:prstGeom>
          <a:noFill/>
        </p:spPr>
        <p:txBody>
          <a:bodyPr wrap="square" rtlCol="0">
            <a:spAutoFit/>
          </a:bodyPr>
          <a:lstStyle/>
          <a:p>
            <a:pPr>
              <a:spcBef>
                <a:spcPct val="0"/>
              </a:spcBef>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b="1" dirty="0">
                <a:solidFill>
                  <a:srgbClr val="0000FF"/>
                </a:solidFill>
                <a:latin typeface="Century" pitchFamily="18" charset="0"/>
                <a:ea typeface="ＭＳ 明朝" pitchFamily="17" charset="-128"/>
              </a:rPr>
              <a:t>マートン</a:t>
            </a:r>
            <a:r>
              <a:rPr lang="ja-JP" altLang="en-US" sz="2400" b="1" dirty="0" smtClean="0">
                <a:solidFill>
                  <a:srgbClr val="0000FF"/>
                </a:solidFill>
                <a:latin typeface="Century" pitchFamily="18" charset="0"/>
                <a:ea typeface="ＭＳ 明朝" pitchFamily="17" charset="-128"/>
              </a:rPr>
              <a:t>の</a:t>
            </a:r>
            <a:endParaRPr lang="en-US" altLang="ja-JP" sz="2400" b="1" dirty="0" smtClean="0">
              <a:solidFill>
                <a:srgbClr val="0000FF"/>
              </a:solidFill>
              <a:latin typeface="Century" pitchFamily="18" charset="0"/>
              <a:ea typeface="ＭＳ 明朝" pitchFamily="17" charset="-128"/>
            </a:endParaRPr>
          </a:p>
          <a:p>
            <a:pPr>
              <a:spcBef>
                <a:spcPct val="0"/>
              </a:spcBef>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b="1" dirty="0" smtClean="0">
                <a:solidFill>
                  <a:srgbClr val="0000FF"/>
                </a:solidFill>
                <a:latin typeface="Century" pitchFamily="18" charset="0"/>
                <a:ea typeface="ＭＳ 明朝" pitchFamily="17" charset="-128"/>
              </a:rPr>
              <a:t>ＣＵＤＯＳ </a:t>
            </a:r>
            <a:endParaRPr lang="en-US" altLang="ja-JP" sz="2400" b="1" dirty="0" smtClean="0">
              <a:solidFill>
                <a:srgbClr val="0000FF"/>
              </a:solidFill>
              <a:latin typeface="Century" pitchFamily="18" charset="0"/>
              <a:ea typeface="ＭＳ 明朝" pitchFamily="17" charset="-128"/>
            </a:endParaRPr>
          </a:p>
          <a:p>
            <a:pPr>
              <a:spcBef>
                <a:spcPct val="0"/>
              </a:spcBef>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ja-JP" sz="2400" b="1" dirty="0" smtClean="0">
                <a:solidFill>
                  <a:srgbClr val="0000FF"/>
                </a:solidFill>
                <a:latin typeface="Century" pitchFamily="18" charset="0"/>
                <a:ea typeface="ＭＳ 明朝" pitchFamily="17" charset="-128"/>
              </a:rPr>
              <a:t>1930</a:t>
            </a:r>
            <a:r>
              <a:rPr lang="ja-JP" altLang="en-US" sz="2400" b="1" dirty="0">
                <a:solidFill>
                  <a:srgbClr val="0000FF"/>
                </a:solidFill>
                <a:latin typeface="Century" pitchFamily="18" charset="0"/>
                <a:ea typeface="ＭＳ 明朝" pitchFamily="17" charset="-128"/>
              </a:rPr>
              <a:t>年代</a:t>
            </a:r>
            <a:endParaRPr lang="en-US" altLang="ja-JP" sz="2400" b="1" dirty="0">
              <a:solidFill>
                <a:srgbClr val="0000FF"/>
              </a:solidFill>
              <a:latin typeface="Century" pitchFamily="18" charset="0"/>
              <a:ea typeface="ＭＳ 明朝" pitchFamily="17" charset="-128"/>
            </a:endParaRPr>
          </a:p>
        </p:txBody>
      </p:sp>
      <p:sp>
        <p:nvSpPr>
          <p:cNvPr id="6" name="コンテンツ プレースホルダ 2"/>
          <p:cNvSpPr txBox="1">
            <a:spLocks/>
          </p:cNvSpPr>
          <p:nvPr/>
        </p:nvSpPr>
        <p:spPr>
          <a:xfrm>
            <a:off x="4597400" y="1600201"/>
            <a:ext cx="4305300" cy="4851399"/>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dirty="0" smtClean="0">
                <a:latin typeface="Century" pitchFamily="18" charset="0"/>
                <a:ea typeface="ＭＳ 明朝" pitchFamily="17" charset="-128"/>
              </a:rPr>
              <a:t>所有制</a:t>
            </a:r>
            <a:r>
              <a:rPr lang="en-US" altLang="ja-JP" sz="2400" dirty="0" smtClean="0">
                <a:latin typeface="Century" pitchFamily="18" charset="0"/>
                <a:ea typeface="ＭＳ 明朝" pitchFamily="17" charset="-128"/>
              </a:rPr>
              <a:t>              </a:t>
            </a:r>
          </a:p>
          <a:p>
            <a:pPr marL="0" indent="0">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ja-JP" sz="2400" dirty="0" smtClean="0">
                <a:latin typeface="Century" pitchFamily="18" charset="0"/>
                <a:ea typeface="ＭＳ 明朝" pitchFamily="17" charset="-128"/>
              </a:rPr>
              <a:t>Proprietary</a:t>
            </a:r>
          </a:p>
          <a:p>
            <a:pPr marL="0" indent="0">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ja-JP" sz="2400" dirty="0">
              <a:latin typeface="Century" pitchFamily="18" charset="0"/>
              <a:ea typeface="ＭＳ 明朝" pitchFamily="17" charset="-128"/>
            </a:endParaRPr>
          </a:p>
          <a:p>
            <a:pPr marL="0" indent="0">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dirty="0" smtClean="0">
                <a:latin typeface="Century" pitchFamily="18" charset="0"/>
                <a:ea typeface="ＭＳ 明朝" pitchFamily="17" charset="-128"/>
              </a:rPr>
              <a:t>局所的</a:t>
            </a:r>
            <a:endParaRPr lang="en-US" altLang="ja-JP" sz="2400" dirty="0" smtClean="0">
              <a:latin typeface="Century" pitchFamily="18" charset="0"/>
              <a:ea typeface="ＭＳ 明朝" pitchFamily="17" charset="-128"/>
            </a:endParaRPr>
          </a:p>
          <a:p>
            <a:pPr marL="0" indent="0">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ja-JP" sz="2400" dirty="0">
                <a:latin typeface="Century" pitchFamily="18" charset="0"/>
                <a:ea typeface="ＭＳ 明朝" pitchFamily="17" charset="-128"/>
              </a:rPr>
              <a:t>L</a:t>
            </a:r>
            <a:r>
              <a:rPr lang="en-US" altLang="ja-JP" sz="2400" dirty="0" smtClean="0">
                <a:latin typeface="Century" pitchFamily="18" charset="0"/>
                <a:ea typeface="ＭＳ 明朝" pitchFamily="17" charset="-128"/>
              </a:rPr>
              <a:t>ocal</a:t>
            </a:r>
          </a:p>
          <a:p>
            <a:pPr marL="0" indent="0">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ja-JP" sz="2400" dirty="0" smtClean="0">
              <a:latin typeface="Century" pitchFamily="18" charset="0"/>
              <a:ea typeface="ＭＳ 明朝" pitchFamily="17" charset="-128"/>
            </a:endParaRPr>
          </a:p>
          <a:p>
            <a:pPr marL="0" indent="0">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dirty="0" smtClean="0">
                <a:latin typeface="Century" pitchFamily="18" charset="0"/>
                <a:ea typeface="ＭＳ 明朝" pitchFamily="17" charset="-128"/>
              </a:rPr>
              <a:t>被委託制</a:t>
            </a:r>
            <a:endParaRPr lang="en-US" altLang="ja-JP" sz="2400" dirty="0" smtClean="0">
              <a:latin typeface="Century" pitchFamily="18" charset="0"/>
              <a:ea typeface="ＭＳ 明朝" pitchFamily="17" charset="-128"/>
            </a:endParaRPr>
          </a:p>
          <a:p>
            <a:pPr marL="0" indent="0">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ja-JP" sz="2400" dirty="0">
                <a:latin typeface="Century" pitchFamily="18" charset="0"/>
                <a:ea typeface="ＭＳ 明朝" pitchFamily="17" charset="-128"/>
              </a:rPr>
              <a:t>C</a:t>
            </a:r>
            <a:r>
              <a:rPr lang="en-US" altLang="ja-JP" sz="2400" dirty="0" smtClean="0">
                <a:latin typeface="Century" pitchFamily="18" charset="0"/>
                <a:ea typeface="ＭＳ 明朝" pitchFamily="17" charset="-128"/>
              </a:rPr>
              <a:t>ommissioned</a:t>
            </a:r>
          </a:p>
          <a:p>
            <a:pPr marL="0" indent="0">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ja-JP" sz="2400" dirty="0" smtClean="0">
              <a:latin typeface="Century" pitchFamily="18" charset="0"/>
              <a:ea typeface="ＭＳ 明朝" pitchFamily="17" charset="-128"/>
            </a:endParaRPr>
          </a:p>
          <a:p>
            <a:pPr marL="0" indent="0">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dirty="0" smtClean="0">
                <a:latin typeface="Century" pitchFamily="18" charset="0"/>
                <a:ea typeface="ＭＳ 明朝" pitchFamily="17" charset="-128"/>
              </a:rPr>
              <a:t>専門性</a:t>
            </a:r>
            <a:endParaRPr lang="en-US" altLang="ja-JP" sz="2400" dirty="0" smtClean="0">
              <a:latin typeface="Century" pitchFamily="18" charset="0"/>
              <a:ea typeface="ＭＳ 明朝" pitchFamily="17" charset="-128"/>
            </a:endParaRPr>
          </a:p>
          <a:p>
            <a:pPr marL="0" indent="0">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ja-JP" sz="2400" dirty="0" smtClean="0">
                <a:latin typeface="Century" pitchFamily="18" charset="0"/>
                <a:ea typeface="ＭＳ 明朝" pitchFamily="17" charset="-128"/>
              </a:rPr>
              <a:t>Expert work</a:t>
            </a:r>
          </a:p>
          <a:p>
            <a:pPr marL="0" indent="0">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ja-JP" sz="2400" dirty="0" smtClean="0">
              <a:latin typeface="Century" pitchFamily="18" charset="0"/>
              <a:ea typeface="ＭＳ 明朝" pitchFamily="17" charset="-128"/>
            </a:endParaRPr>
          </a:p>
          <a:p>
            <a:pPr marL="0" indent="0">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ja-JP" sz="2400" dirty="0" smtClean="0">
              <a:latin typeface="Century" pitchFamily="18" charset="0"/>
              <a:ea typeface="ＭＳ 明朝" pitchFamily="17" charset="-128"/>
            </a:endParaRPr>
          </a:p>
          <a:p>
            <a:pPr marL="0" indent="0">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b="1" dirty="0" smtClean="0">
                <a:solidFill>
                  <a:srgbClr val="7030A0"/>
                </a:solidFill>
                <a:latin typeface="Century" pitchFamily="18" charset="0"/>
                <a:ea typeface="ＭＳ 明朝" pitchFamily="17" charset="-128"/>
              </a:rPr>
              <a:t>経費負担の社会構造で出現した科学</a:t>
            </a:r>
            <a:endParaRPr lang="en-US" altLang="ja-JP" sz="2400" b="1" dirty="0" smtClean="0">
              <a:solidFill>
                <a:srgbClr val="7030A0"/>
              </a:solidFill>
              <a:latin typeface="Century" pitchFamily="18" charset="0"/>
              <a:ea typeface="ＭＳ 明朝" pitchFamily="17" charset="-128"/>
            </a:endParaRPr>
          </a:p>
          <a:p>
            <a:pPr marL="0" indent="0">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ja-JP" altLang="en-US" sz="2400" b="1" dirty="0" smtClean="0">
              <a:solidFill>
                <a:srgbClr val="7030A0"/>
              </a:solidFill>
            </a:endParaRPr>
          </a:p>
        </p:txBody>
      </p:sp>
      <p:sp>
        <p:nvSpPr>
          <p:cNvPr id="7" name="テキスト ボックス 6"/>
          <p:cNvSpPr txBox="1"/>
          <p:nvPr/>
        </p:nvSpPr>
        <p:spPr>
          <a:xfrm>
            <a:off x="4686300" y="399873"/>
            <a:ext cx="2705100" cy="1200328"/>
          </a:xfrm>
          <a:prstGeom prst="rect">
            <a:avLst/>
          </a:prstGeom>
          <a:noFill/>
        </p:spPr>
        <p:txBody>
          <a:bodyPr wrap="square" rtlCol="0">
            <a:spAutoFit/>
          </a:bodyPr>
          <a:lstStyle/>
          <a:p>
            <a:pPr>
              <a:spcBef>
                <a:spcPct val="0"/>
              </a:spcBef>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b="1" dirty="0" smtClean="0">
                <a:solidFill>
                  <a:srgbClr val="0000FF"/>
                </a:solidFill>
                <a:latin typeface="Century" pitchFamily="18" charset="0"/>
                <a:ea typeface="ＭＳ 明朝" pitchFamily="17" charset="-128"/>
              </a:rPr>
              <a:t>ジーマンの</a:t>
            </a:r>
            <a:endParaRPr lang="en-US" altLang="ja-JP" sz="2400" b="1" dirty="0" smtClean="0">
              <a:solidFill>
                <a:srgbClr val="0000FF"/>
              </a:solidFill>
              <a:latin typeface="Century" pitchFamily="18" charset="0"/>
              <a:ea typeface="ＭＳ 明朝" pitchFamily="17" charset="-128"/>
            </a:endParaRPr>
          </a:p>
          <a:p>
            <a:pPr>
              <a:spcBef>
                <a:spcPct val="0"/>
              </a:spcBef>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b="1" dirty="0" smtClean="0">
                <a:solidFill>
                  <a:srgbClr val="0000FF"/>
                </a:solidFill>
                <a:latin typeface="Century" pitchFamily="18" charset="0"/>
                <a:ea typeface="ＭＳ 明朝" pitchFamily="17" charset="-128"/>
              </a:rPr>
              <a:t> </a:t>
            </a:r>
            <a:r>
              <a:rPr lang="en-US" altLang="ja-JP" sz="2400" b="1" dirty="0" smtClean="0">
                <a:solidFill>
                  <a:srgbClr val="0000FF"/>
                </a:solidFill>
                <a:latin typeface="Century" pitchFamily="18" charset="0"/>
                <a:ea typeface="ＭＳ 明朝" pitchFamily="17" charset="-128"/>
              </a:rPr>
              <a:t>PLACE</a:t>
            </a:r>
          </a:p>
          <a:p>
            <a:pPr>
              <a:spcBef>
                <a:spcPct val="0"/>
              </a:spcBef>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ja-JP" sz="2400" b="1" dirty="0" smtClean="0">
                <a:solidFill>
                  <a:srgbClr val="0000FF"/>
                </a:solidFill>
                <a:latin typeface="Century" pitchFamily="18" charset="0"/>
                <a:ea typeface="ＭＳ 明朝" pitchFamily="17" charset="-128"/>
              </a:rPr>
              <a:t>1990</a:t>
            </a:r>
            <a:r>
              <a:rPr lang="ja-JP" altLang="en-US" sz="2400" b="1" dirty="0">
                <a:solidFill>
                  <a:srgbClr val="0000FF"/>
                </a:solidFill>
                <a:latin typeface="Century" pitchFamily="18" charset="0"/>
                <a:ea typeface="ＭＳ 明朝" pitchFamily="17" charset="-128"/>
              </a:rPr>
              <a:t>年代</a:t>
            </a:r>
            <a:endParaRPr lang="en-US" altLang="ja-JP" sz="2400" b="1" dirty="0">
              <a:solidFill>
                <a:srgbClr val="0000FF"/>
              </a:solidFill>
              <a:latin typeface="Century" pitchFamily="18" charset="0"/>
              <a:ea typeface="ＭＳ 明朝" pitchFamily="17" charset="-128"/>
            </a:endParaRPr>
          </a:p>
        </p:txBody>
      </p:sp>
    </p:spTree>
    <p:extLst>
      <p:ext uri="{BB962C8B-B14F-4D97-AF65-F5344CB8AC3E}">
        <p14:creationId xmlns:p14="http://schemas.microsoft.com/office/powerpoint/2010/main" val="1161437680"/>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565650" y="254000"/>
            <a:ext cx="4279900" cy="6337300"/>
          </a:xfrm>
          <a:prstGeom prst="rect">
            <a:avLst/>
          </a:prstGeom>
        </p:spPr>
      </p:pic>
      <p:pic>
        <p:nvPicPr>
          <p:cNvPr id="3" name="図 2"/>
          <p:cNvPicPr>
            <a:picLocks noChangeAspect="1"/>
          </p:cNvPicPr>
          <p:nvPr/>
        </p:nvPicPr>
        <p:blipFill>
          <a:blip r:embed="rId3"/>
          <a:stretch>
            <a:fillRect/>
          </a:stretch>
        </p:blipFill>
        <p:spPr>
          <a:xfrm>
            <a:off x="292100" y="1828800"/>
            <a:ext cx="3227710" cy="4762500"/>
          </a:xfrm>
          <a:prstGeom prst="rect">
            <a:avLst/>
          </a:prstGeom>
        </p:spPr>
      </p:pic>
    </p:spTree>
    <p:extLst>
      <p:ext uri="{BB962C8B-B14F-4D97-AF65-F5344CB8AC3E}">
        <p14:creationId xmlns:p14="http://schemas.microsoft.com/office/powerpoint/2010/main" val="10543920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佐藤さん写真\ker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105" y="0"/>
            <a:ext cx="542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p:cNvSpPr txBox="1">
            <a:spLocks noChangeArrowheads="1"/>
          </p:cNvSpPr>
          <p:nvPr/>
        </p:nvSpPr>
        <p:spPr bwMode="auto">
          <a:xfrm>
            <a:off x="402775" y="3266661"/>
            <a:ext cx="92333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spAutoFit/>
          </a:bodyPr>
          <a:lstStyle/>
          <a:p>
            <a:r>
              <a:rPr lang="ja-JP" altLang="en-US" sz="4800" dirty="0">
                <a:ea typeface="HG正楷書体-PRO" charset="0"/>
                <a:cs typeface="HG正楷書体-PRO" charset="0"/>
              </a:rPr>
              <a:t>一九八九年</a:t>
            </a:r>
          </a:p>
        </p:txBody>
      </p:sp>
      <p:sp>
        <p:nvSpPr>
          <p:cNvPr id="25604" name="Rectangle 4"/>
          <p:cNvSpPr>
            <a:spLocks noGrp="1" noChangeArrowheads="1"/>
          </p:cNvSpPr>
          <p:nvPr>
            <p:ph type="title" idx="4294967295"/>
          </p:nvPr>
        </p:nvSpPr>
        <p:spPr>
          <a:xfrm>
            <a:off x="609600" y="6858000"/>
            <a:ext cx="7772400" cy="1143000"/>
          </a:xfrm>
        </p:spPr>
        <p:txBody>
          <a:bodyPr/>
          <a:lstStyle/>
          <a:p>
            <a:r>
              <a:rPr lang="en-US" altLang="ja-JP"/>
              <a:t>Dr. Kerr</a:t>
            </a:r>
          </a:p>
        </p:txBody>
      </p:sp>
      <p:sp>
        <p:nvSpPr>
          <p:cNvPr id="2" name="テキスト ボックス 1"/>
          <p:cNvSpPr txBox="1"/>
          <p:nvPr/>
        </p:nvSpPr>
        <p:spPr>
          <a:xfrm>
            <a:off x="6965025" y="1347064"/>
            <a:ext cx="1577713" cy="1754327"/>
          </a:xfrm>
          <a:prstGeom prst="rect">
            <a:avLst/>
          </a:prstGeom>
          <a:noFill/>
        </p:spPr>
        <p:txBody>
          <a:bodyPr wrap="square" rtlCol="0">
            <a:spAutoFit/>
          </a:bodyPr>
          <a:lstStyle/>
          <a:p>
            <a:r>
              <a:rPr kumimoji="1" lang="en-US" altLang="ja-JP" dirty="0" smtClean="0"/>
              <a:t>NZ</a:t>
            </a:r>
            <a:r>
              <a:rPr kumimoji="1" lang="ja-JP" altLang="en-US" dirty="0" smtClean="0"/>
              <a:t>の大学で</a:t>
            </a:r>
            <a:endParaRPr kumimoji="1" lang="en-US" altLang="ja-JP" dirty="0" smtClean="0"/>
          </a:p>
          <a:p>
            <a:endParaRPr lang="en-US" altLang="ja-JP" dirty="0"/>
          </a:p>
          <a:p>
            <a:r>
              <a:rPr kumimoji="1" lang="en-US" altLang="ja-JP" dirty="0" smtClean="0"/>
              <a:t>TS</a:t>
            </a:r>
            <a:r>
              <a:rPr kumimoji="1" lang="ja-JP" altLang="en-US" dirty="0" smtClean="0"/>
              <a:t>解のもとになった</a:t>
            </a:r>
            <a:r>
              <a:rPr kumimoji="1" lang="en-US" altLang="ja-JP" dirty="0" smtClean="0"/>
              <a:t>Kerr</a:t>
            </a:r>
            <a:r>
              <a:rPr kumimoji="1" lang="ja-JP" altLang="en-US" dirty="0" smtClean="0"/>
              <a:t>さんに会う</a:t>
            </a:r>
            <a:endParaRPr kumimoji="1" lang="en-US" altLang="ja-JP" dirty="0" smtClean="0"/>
          </a:p>
          <a:p>
            <a:r>
              <a:rPr kumimoji="1" lang="ja-JP" altLang="en-US" dirty="0" smtClean="0"/>
              <a:t>右の人</a:t>
            </a:r>
            <a:endParaRPr kumimoji="1" lang="ja-JP" altLang="en-US" dirty="0"/>
          </a:p>
        </p:txBody>
      </p:sp>
    </p:spTree>
    <p:extLst>
      <p:ext uri="{BB962C8B-B14F-4D97-AF65-F5344CB8AC3E}">
        <p14:creationId xmlns:p14="http://schemas.microsoft.com/office/powerpoint/2010/main" val="3435836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a:xfrm>
            <a:off x="457200" y="266968"/>
            <a:ext cx="6923088" cy="1323439"/>
          </a:xfrm>
        </p:spPr>
        <p:txBody>
          <a:bodyPr>
            <a:spAutoFit/>
          </a:bodyPr>
          <a:lstStyle/>
          <a:p>
            <a:pPr eaLnBrk="1" hangingPunct="1">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4000" dirty="0" smtClean="0"/>
              <a:t>卓越性を競う</a:t>
            </a:r>
            <a:r>
              <a:rPr lang="en-US" altLang="ja-JP" sz="4000" dirty="0" smtClean="0"/>
              <a:t/>
            </a:r>
            <a:br>
              <a:rPr lang="en-US" altLang="ja-JP" sz="4000" dirty="0" smtClean="0"/>
            </a:br>
            <a:r>
              <a:rPr lang="ja-JP" altLang="ja-JP" sz="4000" dirty="0" smtClean="0"/>
              <a:t>専門知識者の働き場と公共</a:t>
            </a:r>
            <a:endParaRPr lang="ja-JP" altLang="en-US" sz="4000" dirty="0" smtClean="0">
              <a:latin typeface="Arial" charset="0"/>
            </a:endParaRPr>
          </a:p>
        </p:txBody>
      </p:sp>
      <p:sp>
        <p:nvSpPr>
          <p:cNvPr id="74755" name="コンテンツ プレースホルダ 2"/>
          <p:cNvSpPr>
            <a:spLocks noGrp="1"/>
          </p:cNvSpPr>
          <p:nvPr>
            <p:ph idx="1"/>
          </p:nvPr>
        </p:nvSpPr>
        <p:spPr>
          <a:xfrm>
            <a:off x="457200" y="2255838"/>
            <a:ext cx="8229600" cy="4525963"/>
          </a:xfrm>
        </p:spPr>
        <p:txBody>
          <a:bodyPr>
            <a:normAutofit/>
          </a:bodyPr>
          <a:lstStyle/>
          <a:p>
            <a:pPr marL="0" indent="0">
              <a:spcBef>
                <a:spcPct val="0"/>
              </a:spcBef>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dirty="0">
                <a:latin typeface="Century" pitchFamily="18" charset="0"/>
                <a:ea typeface="ＭＳ 明朝" pitchFamily="17" charset="-128"/>
              </a:rPr>
              <a:t>民主主義と専門知識  巻きこまれる市民</a:t>
            </a:r>
            <a:endParaRPr lang="en-US" altLang="ja-JP" sz="2400" dirty="0">
              <a:latin typeface="Century" pitchFamily="18" charset="0"/>
              <a:ea typeface="ＭＳ 明朝" pitchFamily="17"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ja-JP" sz="2400" dirty="0" smtClean="0">
              <a:latin typeface="Century" pitchFamily="18" charset="0"/>
              <a:ea typeface="ＭＳ 明朝" pitchFamily="17" charset="-128"/>
              <a:cs typeface="ＭＳ ゴシック" pitchFamily="49"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ja-JP" sz="2400" dirty="0" smtClean="0">
                <a:latin typeface="Century" pitchFamily="18" charset="0"/>
                <a:ea typeface="ＭＳ 明朝" pitchFamily="17" charset="-128"/>
                <a:cs typeface="ＭＳ ゴシック" pitchFamily="49" charset="-128"/>
              </a:rPr>
              <a:t> 物の理の堅持と向上、社会的に独立した思考</a:t>
            </a:r>
            <a:endParaRPr lang="en-US" altLang="ja-JP" sz="2400" dirty="0" smtClean="0">
              <a:latin typeface="Century" pitchFamily="18" charset="0"/>
              <a:ea typeface="ＭＳ 明朝" pitchFamily="17" charset="-128"/>
              <a:cs typeface="ＭＳ ゴシック" pitchFamily="49"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ja-JP" sz="2400" dirty="0" smtClean="0">
              <a:latin typeface="Century" pitchFamily="18" charset="0"/>
              <a:ea typeface="ＭＳ 明朝" pitchFamily="17" charset="-128"/>
              <a:cs typeface="ＭＳ ゴシック" pitchFamily="49"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en-US" sz="2400" dirty="0" smtClean="0">
                <a:latin typeface="Century" pitchFamily="18" charset="0"/>
                <a:ea typeface="ＭＳ 明朝" pitchFamily="17" charset="-128"/>
                <a:cs typeface="ＭＳ ゴシック" pitchFamily="49" charset="-128"/>
              </a:rPr>
              <a:t>学校教育、生徒、専門とつながる教員、現場</a:t>
            </a:r>
            <a:endParaRPr lang="en-US" altLang="ja-JP" sz="2400" dirty="0">
              <a:latin typeface="Century" pitchFamily="18" charset="0"/>
              <a:ea typeface="ＭＳ 明朝" pitchFamily="17" charset="-128"/>
              <a:cs typeface="ＭＳ ゴシック" pitchFamily="49"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ja-JP" sz="2400" dirty="0" smtClean="0">
              <a:latin typeface="Century" pitchFamily="18" charset="0"/>
              <a:ea typeface="ＭＳ 明朝" pitchFamily="17" charset="-128"/>
              <a:cs typeface="ＭＳ ゴシック" pitchFamily="49"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ja-JP" altLang="ja-JP" sz="2400" dirty="0" smtClean="0">
                <a:latin typeface="Century" pitchFamily="18" charset="0"/>
                <a:ea typeface="ＭＳ 明朝" pitchFamily="17" charset="-128"/>
                <a:cs typeface="ＭＳ ゴシック" pitchFamily="49" charset="-128"/>
              </a:rPr>
              <a:t>専門を維持する交流組織</a:t>
            </a:r>
            <a:r>
              <a:rPr lang="ja-JP" altLang="en-US" sz="2400" dirty="0" smtClean="0">
                <a:latin typeface="Century" pitchFamily="18" charset="0"/>
                <a:ea typeface="ＭＳ 明朝" pitchFamily="17" charset="-128"/>
                <a:cs typeface="ＭＳ ゴシック" pitchFamily="49" charset="-128"/>
              </a:rPr>
              <a:t>、社会・子供とつながる</a:t>
            </a:r>
            <a:endParaRPr lang="en-US" altLang="ja-JP" sz="2400" dirty="0" smtClean="0">
              <a:latin typeface="Century" pitchFamily="18" charset="0"/>
              <a:ea typeface="ＭＳ 明朝" pitchFamily="17" charset="-128"/>
              <a:cs typeface="ＭＳ ゴシック" pitchFamily="49"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ja-JP" sz="600" dirty="0" smtClean="0">
              <a:latin typeface="Century" pitchFamily="18" charset="0"/>
              <a:ea typeface="ＭＳ 明朝" pitchFamily="17" charset="-128"/>
              <a:cs typeface="ＭＳ Ｐゴシック" charset="-128"/>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ja-JP" altLang="ja-JP" sz="600" dirty="0" smtClean="0">
              <a:latin typeface="Arial" charset="0"/>
            </a:endParaRPr>
          </a:p>
          <a:p>
            <a:pPr marL="0" indent="0" eaLnBrk="1" hangingPunct="1">
              <a:spcBef>
                <a:spcPct val="0"/>
              </a:spcBef>
              <a:buFont typeface="Arial" charset="0"/>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ja-JP" sz="2400" dirty="0" smtClean="0">
              <a:latin typeface="Century" pitchFamily="18" charset="0"/>
              <a:ea typeface="ＭＳ 明朝" pitchFamily="17" charset="-128"/>
            </a:endParaRPr>
          </a:p>
        </p:txBody>
      </p:sp>
    </p:spTree>
    <p:extLst>
      <p:ext uri="{BB962C8B-B14F-4D97-AF65-F5344CB8AC3E}">
        <p14:creationId xmlns:p14="http://schemas.microsoft.com/office/powerpoint/2010/main" val="1045631574"/>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C:\DC\額.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30460"/>
            <a:ext cx="4585189"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7118034" y="3242040"/>
            <a:ext cx="1403556" cy="923330"/>
          </a:xfrm>
          <a:prstGeom prst="rect">
            <a:avLst/>
          </a:prstGeom>
          <a:noFill/>
        </p:spPr>
        <p:txBody>
          <a:bodyPr wrap="square" rtlCol="0">
            <a:spAutoFit/>
          </a:bodyPr>
          <a:lstStyle/>
          <a:p>
            <a:r>
              <a:rPr kumimoji="1" lang="ja-JP" altLang="en-US" dirty="0" smtClean="0"/>
              <a:t>湯川</a:t>
            </a:r>
            <a:endParaRPr kumimoji="1" lang="en-US" altLang="ja-JP" dirty="0" smtClean="0"/>
          </a:p>
          <a:p>
            <a:r>
              <a:rPr lang="ja-JP" altLang="en-US" dirty="0" smtClean="0"/>
              <a:t>６５歳頃</a:t>
            </a:r>
            <a:endParaRPr lang="en-US" altLang="ja-JP" dirty="0" smtClean="0"/>
          </a:p>
          <a:p>
            <a:r>
              <a:rPr kumimoji="1" lang="ja-JP" altLang="en-US" dirty="0" smtClean="0"/>
              <a:t>の色紙</a:t>
            </a:r>
            <a:endParaRPr kumimoji="1" lang="ja-JP" altLang="en-US" dirty="0"/>
          </a:p>
        </p:txBody>
      </p:sp>
    </p:spTree>
    <p:extLst>
      <p:ext uri="{BB962C8B-B14F-4D97-AF65-F5344CB8AC3E}">
        <p14:creationId xmlns:p14="http://schemas.microsoft.com/office/powerpoint/2010/main" val="4146305992"/>
      </p:ext>
    </p:extLst>
  </p:cSld>
  <p:clrMapOvr>
    <a:masterClrMapping/>
  </p:clrMapOvr>
  <p:transition xmlns:p14="http://schemas.microsoft.com/office/powerpoint/2010/main">
    <p:random/>
    <p:sndAc>
      <p:stSnd>
        <p:snd r:embed="rId2" name="camera.wav"/>
      </p:stSnd>
    </p:sndAc>
  </p:transitio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写真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99" y="1447890"/>
            <a:ext cx="6494626" cy="4870970"/>
          </a:xfrm>
          <a:prstGeom prst="rect">
            <a:avLst/>
          </a:prstGeom>
        </p:spPr>
      </p:pic>
      <p:sp>
        <p:nvSpPr>
          <p:cNvPr id="3" name="テキスト ボックス 2"/>
          <p:cNvSpPr txBox="1"/>
          <p:nvPr/>
        </p:nvSpPr>
        <p:spPr>
          <a:xfrm>
            <a:off x="1132799" y="6045799"/>
            <a:ext cx="6323847" cy="523220"/>
          </a:xfrm>
          <a:prstGeom prst="rect">
            <a:avLst/>
          </a:prstGeom>
          <a:noFill/>
        </p:spPr>
        <p:txBody>
          <a:bodyPr wrap="square" rtlCol="0">
            <a:spAutoFit/>
          </a:bodyPr>
          <a:lstStyle/>
          <a:p>
            <a:r>
              <a:rPr lang="ja-JP" altLang="en-US" sz="2800" dirty="0" smtClean="0">
                <a:solidFill>
                  <a:srgbClr val="0000FF"/>
                </a:solidFill>
              </a:rPr>
              <a:t>明日を生きるために</a:t>
            </a:r>
            <a:endParaRPr kumimoji="1" lang="ja-JP" altLang="en-US" sz="2800" dirty="0">
              <a:solidFill>
                <a:srgbClr val="0000FF"/>
              </a:solidFill>
            </a:endParaRPr>
          </a:p>
        </p:txBody>
      </p:sp>
      <p:sp>
        <p:nvSpPr>
          <p:cNvPr id="4" name="タイトル 1"/>
          <p:cNvSpPr txBox="1">
            <a:spLocks/>
          </p:cNvSpPr>
          <p:nvPr/>
        </p:nvSpPr>
        <p:spPr>
          <a:xfrm>
            <a:off x="611560" y="383546"/>
            <a:ext cx="8147248" cy="1064344"/>
          </a:xfrm>
          <a:prstGeom prst="rect">
            <a:avLst/>
          </a:prstGeom>
        </p:spPr>
        <p:txBody>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5400" dirty="0" smtClean="0">
                <a:solidFill>
                  <a:srgbClr val="000090"/>
                </a:solidFill>
              </a:rPr>
              <a:t>おわり</a:t>
            </a:r>
            <a:endParaRPr lang="ja-JP" altLang="en-US" sz="5400" dirty="0">
              <a:solidFill>
                <a:srgbClr val="000090"/>
              </a:solidFill>
            </a:endParaRPr>
          </a:p>
        </p:txBody>
      </p:sp>
    </p:spTree>
    <p:extLst>
      <p:ext uri="{BB962C8B-B14F-4D97-AF65-F5344CB8AC3E}">
        <p14:creationId xmlns:p14="http://schemas.microsoft.com/office/powerpoint/2010/main" val="573297830"/>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750422"/>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スキャン 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119" y="0"/>
            <a:ext cx="2689571" cy="6858000"/>
          </a:xfrm>
          <a:prstGeom prst="rect">
            <a:avLst/>
          </a:prstGeom>
        </p:spPr>
      </p:pic>
      <p:pic>
        <p:nvPicPr>
          <p:cNvPr id="3" name="図 2" descr="スキャン 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4564" y="95688"/>
            <a:ext cx="2397722" cy="6858000"/>
          </a:xfrm>
          <a:prstGeom prst="rect">
            <a:avLst/>
          </a:prstGeom>
        </p:spPr>
      </p:pic>
      <p:pic>
        <p:nvPicPr>
          <p:cNvPr id="4" name="図 3" descr="スキャン 4.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5688"/>
            <a:ext cx="2174564" cy="3329476"/>
          </a:xfrm>
          <a:prstGeom prst="rect">
            <a:avLst/>
          </a:prstGeom>
        </p:spPr>
      </p:pic>
      <p:sp>
        <p:nvSpPr>
          <p:cNvPr id="5" name="テキスト ボックス 4"/>
          <p:cNvSpPr txBox="1"/>
          <p:nvPr/>
        </p:nvSpPr>
        <p:spPr>
          <a:xfrm>
            <a:off x="4775321" y="1000374"/>
            <a:ext cx="1496093" cy="830997"/>
          </a:xfrm>
          <a:prstGeom prst="rect">
            <a:avLst/>
          </a:prstGeom>
          <a:noFill/>
        </p:spPr>
        <p:txBody>
          <a:bodyPr wrap="square" rtlCol="0">
            <a:spAutoFit/>
          </a:bodyPr>
          <a:lstStyle/>
          <a:p>
            <a:r>
              <a:rPr lang="ja-JP" altLang="en-US" sz="1600" dirty="0" smtClean="0"/>
              <a:t>「物理学辞典」</a:t>
            </a:r>
            <a:endParaRPr lang="en-US" altLang="ja-JP" sz="1600" dirty="0" smtClean="0"/>
          </a:p>
          <a:p>
            <a:r>
              <a:rPr kumimoji="1" lang="ja-JP" altLang="en-US" sz="1600" dirty="0" smtClean="0"/>
              <a:t>培風館</a:t>
            </a:r>
            <a:endParaRPr kumimoji="1" lang="en-US" altLang="ja-JP" sz="1600" dirty="0" smtClean="0"/>
          </a:p>
          <a:p>
            <a:r>
              <a:rPr lang="ja-JP" altLang="en-US" sz="1600" dirty="0" smtClean="0"/>
              <a:t>１９８４年</a:t>
            </a:r>
            <a:endParaRPr kumimoji="1" lang="ja-JP" altLang="en-US" sz="1600" dirty="0"/>
          </a:p>
        </p:txBody>
      </p:sp>
      <p:sp>
        <p:nvSpPr>
          <p:cNvPr id="6" name="テキスト ボックス 5"/>
          <p:cNvSpPr txBox="1"/>
          <p:nvPr/>
        </p:nvSpPr>
        <p:spPr>
          <a:xfrm>
            <a:off x="304438" y="3714433"/>
            <a:ext cx="1435205" cy="1754327"/>
          </a:xfrm>
          <a:prstGeom prst="rect">
            <a:avLst/>
          </a:prstGeom>
          <a:noFill/>
        </p:spPr>
        <p:txBody>
          <a:bodyPr wrap="square" rtlCol="0">
            <a:spAutoFit/>
          </a:bodyPr>
          <a:lstStyle/>
          <a:p>
            <a:r>
              <a:rPr kumimoji="1" lang="ja-JP" altLang="en-US" dirty="0" smtClean="0"/>
              <a:t>１９３５年</a:t>
            </a:r>
            <a:endParaRPr kumimoji="1" lang="en-US" altLang="ja-JP" dirty="0" smtClean="0"/>
          </a:p>
          <a:p>
            <a:r>
              <a:rPr lang="ja-JP" altLang="ja-JP" dirty="0"/>
              <a:t>　</a:t>
            </a:r>
            <a:r>
              <a:rPr lang="ja-JP" altLang="en-US" dirty="0" smtClean="0"/>
              <a:t>・</a:t>
            </a:r>
            <a:endParaRPr lang="en-US" altLang="ja-JP" dirty="0" smtClean="0"/>
          </a:p>
          <a:p>
            <a:r>
              <a:rPr kumimoji="1" lang="ja-JP" altLang="en-US" dirty="0" smtClean="0"/>
              <a:t>　・</a:t>
            </a:r>
            <a:endParaRPr kumimoji="1" lang="en-US" altLang="ja-JP" dirty="0" smtClean="0"/>
          </a:p>
          <a:p>
            <a:r>
              <a:rPr lang="ja-JP" altLang="en-US" dirty="0" smtClean="0"/>
              <a:t>１９９８年</a:t>
            </a:r>
            <a:endParaRPr lang="en-US" altLang="ja-JP" dirty="0" smtClean="0"/>
          </a:p>
          <a:p>
            <a:endParaRPr kumimoji="1" lang="en-US" altLang="ja-JP" dirty="0"/>
          </a:p>
          <a:p>
            <a:r>
              <a:rPr lang="ja-JP" altLang="en-US" dirty="0" smtClean="0"/>
              <a:t>隠れた変数</a:t>
            </a:r>
            <a:endParaRPr kumimoji="1" lang="ja-JP" altLang="en-US" dirty="0"/>
          </a:p>
        </p:txBody>
      </p:sp>
    </p:spTree>
    <p:extLst>
      <p:ext uri="{BB962C8B-B14F-4D97-AF65-F5344CB8AC3E}">
        <p14:creationId xmlns:p14="http://schemas.microsoft.com/office/powerpoint/2010/main" val="3956059264"/>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マイノート, ページ 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1762661"/>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図 2" descr="Picture1[1].jpg"/>
          <p:cNvPicPr>
            <a:picLocks noChangeAspect="1"/>
          </p:cNvPicPr>
          <p:nvPr/>
        </p:nvPicPr>
        <p:blipFill>
          <a:blip r:embed="rId2" cstate="print"/>
          <a:srcRect/>
          <a:stretch>
            <a:fillRect/>
          </a:stretch>
        </p:blipFill>
        <p:spPr bwMode="auto">
          <a:xfrm>
            <a:off x="250825" y="718429"/>
            <a:ext cx="4105151" cy="2372434"/>
          </a:xfrm>
          <a:prstGeom prst="rect">
            <a:avLst/>
          </a:prstGeom>
          <a:noFill/>
          <a:ln w="9525">
            <a:noFill/>
            <a:miter lim="800000"/>
            <a:headEnd/>
            <a:tailEnd/>
          </a:ln>
        </p:spPr>
      </p:pic>
      <p:pic>
        <p:nvPicPr>
          <p:cNvPr id="80899" name="Picture 2" descr="C:\Users\humitaka\Desktop\カフェ\imagesCAUR8ASW.jpg"/>
          <p:cNvPicPr>
            <a:picLocks noChangeAspect="1" noChangeArrowheads="1"/>
          </p:cNvPicPr>
          <p:nvPr/>
        </p:nvPicPr>
        <p:blipFill>
          <a:blip r:embed="rId3" cstate="print"/>
          <a:srcRect/>
          <a:stretch>
            <a:fillRect/>
          </a:stretch>
        </p:blipFill>
        <p:spPr bwMode="auto">
          <a:xfrm>
            <a:off x="4822907" y="332656"/>
            <a:ext cx="4321093" cy="4319066"/>
          </a:xfrm>
          <a:prstGeom prst="rect">
            <a:avLst/>
          </a:prstGeom>
          <a:noFill/>
          <a:ln w="9525">
            <a:noFill/>
            <a:miter lim="800000"/>
            <a:headEnd/>
            <a:tailEnd/>
          </a:ln>
        </p:spPr>
      </p:pic>
      <p:pic>
        <p:nvPicPr>
          <p:cNvPr id="4" name="図 2" descr="state_of_emergency[1].jpg"/>
          <p:cNvPicPr>
            <a:picLocks noChangeAspect="1"/>
          </p:cNvPicPr>
          <p:nvPr/>
        </p:nvPicPr>
        <p:blipFill>
          <a:blip r:embed="rId4" cstate="print"/>
          <a:srcRect/>
          <a:stretch>
            <a:fillRect/>
          </a:stretch>
        </p:blipFill>
        <p:spPr bwMode="auto">
          <a:xfrm>
            <a:off x="0" y="4293096"/>
            <a:ext cx="4401632" cy="2012008"/>
          </a:xfrm>
          <a:prstGeom prst="rect">
            <a:avLst/>
          </a:prstGeom>
          <a:noFill/>
          <a:ln w="9525">
            <a:noFill/>
            <a:miter lim="800000"/>
            <a:headEnd/>
            <a:tailEnd/>
          </a:ln>
        </p:spPr>
      </p:pic>
      <p:sp>
        <p:nvSpPr>
          <p:cNvPr id="2" name="テキスト ボックス 1"/>
          <p:cNvSpPr txBox="1"/>
          <p:nvPr/>
        </p:nvSpPr>
        <p:spPr>
          <a:xfrm>
            <a:off x="4572000" y="5013176"/>
            <a:ext cx="4320480" cy="461665"/>
          </a:xfrm>
          <a:prstGeom prst="rect">
            <a:avLst/>
          </a:prstGeom>
          <a:noFill/>
        </p:spPr>
        <p:txBody>
          <a:bodyPr wrap="square" rtlCol="0">
            <a:spAutoFit/>
          </a:bodyPr>
          <a:lstStyle/>
          <a:p>
            <a:r>
              <a:rPr kumimoji="1" lang="ja-JP" altLang="en-US" sz="2400" dirty="0" smtClean="0"/>
              <a:t>米　英　での学校教育改革</a:t>
            </a:r>
            <a:endParaRPr kumimoji="1" lang="ja-JP" altLang="en-US" sz="2400" dirty="0"/>
          </a:p>
        </p:txBody>
      </p:sp>
    </p:spTree>
    <p:extLst>
      <p:ext uri="{BB962C8B-B14F-4D97-AF65-F5344CB8AC3E}">
        <p14:creationId xmlns:p14="http://schemas.microsoft.com/office/powerpoint/2010/main" val="2502680308"/>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88640"/>
            <a:ext cx="7931224" cy="706090"/>
          </a:xfrm>
        </p:spPr>
        <p:txBody>
          <a:bodyPr/>
          <a:lstStyle/>
          <a:p>
            <a:r>
              <a:rPr kumimoji="1" lang="ja-JP" altLang="en-US" sz="2800" dirty="0" smtClean="0"/>
              <a:t>パースの</a:t>
            </a:r>
            <a:r>
              <a:rPr lang="ja-JP" altLang="en-US" sz="2800" dirty="0" smtClean="0"/>
              <a:t>科学　　　　疑念</a:t>
            </a:r>
            <a:r>
              <a:rPr lang="ja-JP" altLang="en-US" sz="2800" dirty="0"/>
              <a:t>から信念への四つの</a:t>
            </a:r>
            <a:r>
              <a:rPr lang="ja-JP" altLang="en-US" sz="2800" dirty="0" smtClean="0"/>
              <a:t>方法</a:t>
            </a:r>
            <a:endParaRPr kumimoji="1" lang="ja-JP" altLang="en-US" sz="2800" dirty="0"/>
          </a:p>
        </p:txBody>
      </p:sp>
      <p:sp>
        <p:nvSpPr>
          <p:cNvPr id="3" name="コンテンツ プレースホルダー 2"/>
          <p:cNvSpPr>
            <a:spLocks noGrp="1"/>
          </p:cNvSpPr>
          <p:nvPr>
            <p:ph idx="1"/>
          </p:nvPr>
        </p:nvSpPr>
        <p:spPr>
          <a:xfrm>
            <a:off x="2987824" y="2276872"/>
            <a:ext cx="6048672" cy="576064"/>
          </a:xfrm>
        </p:spPr>
        <p:txBody>
          <a:bodyPr>
            <a:normAutofit lnSpcReduction="10000"/>
          </a:bodyPr>
          <a:lstStyle/>
          <a:p>
            <a:pPr marL="0" indent="0">
              <a:buNone/>
            </a:pPr>
            <a:endParaRPr kumimoji="1" lang="ja-JP" altLang="en-US" dirty="0"/>
          </a:p>
        </p:txBody>
      </p:sp>
      <p:sp>
        <p:nvSpPr>
          <p:cNvPr id="4" name="正方形/長方形 3"/>
          <p:cNvSpPr/>
          <p:nvPr/>
        </p:nvSpPr>
        <p:spPr>
          <a:xfrm>
            <a:off x="179512" y="1133355"/>
            <a:ext cx="8712968" cy="5724645"/>
          </a:xfrm>
          <a:prstGeom prst="rect">
            <a:avLst/>
          </a:prstGeom>
        </p:spPr>
        <p:txBody>
          <a:bodyPr wrap="square">
            <a:spAutoFit/>
          </a:bodyPr>
          <a:lstStyle/>
          <a:p>
            <a:r>
              <a:rPr lang="en-US" altLang="ja-JP" dirty="0"/>
              <a:t>パースは科学を次のように位置づける。一般に疑念から信念に到達する努力には古来四つの方法がある</a:t>
            </a:r>
            <a:r>
              <a:rPr lang="en-US" altLang="ja-JP" dirty="0" smtClean="0"/>
              <a:t>。</a:t>
            </a:r>
          </a:p>
          <a:p>
            <a:r>
              <a:rPr lang="en-US" altLang="ja-JP" sz="2400" dirty="0" smtClean="0">
                <a:solidFill>
                  <a:srgbClr val="FF0000"/>
                </a:solidFill>
              </a:rPr>
              <a:t>固</a:t>
            </a:r>
            <a:r>
              <a:rPr lang="en-US" altLang="ja-JP" sz="2400" dirty="0">
                <a:solidFill>
                  <a:srgbClr val="FF0000"/>
                </a:solidFill>
              </a:rPr>
              <a:t>執の方法</a:t>
            </a:r>
            <a:r>
              <a:rPr lang="en-US" altLang="ja-JP" sz="2400" dirty="0" smtClean="0">
                <a:solidFill>
                  <a:srgbClr val="FF0000"/>
                </a:solidFill>
              </a:rPr>
              <a:t>、</a:t>
            </a:r>
          </a:p>
          <a:p>
            <a:r>
              <a:rPr lang="en-US" altLang="ja-JP" sz="2400" dirty="0" smtClean="0">
                <a:solidFill>
                  <a:srgbClr val="FF0000"/>
                </a:solidFill>
              </a:rPr>
              <a:t>権</a:t>
            </a:r>
            <a:r>
              <a:rPr lang="en-US" altLang="ja-JP" sz="2400" dirty="0">
                <a:solidFill>
                  <a:srgbClr val="FF0000"/>
                </a:solidFill>
              </a:rPr>
              <a:t>威の方法</a:t>
            </a:r>
            <a:r>
              <a:rPr lang="en-US" altLang="ja-JP" sz="2400" dirty="0" smtClean="0">
                <a:solidFill>
                  <a:srgbClr val="FF0000"/>
                </a:solidFill>
              </a:rPr>
              <a:t>、</a:t>
            </a:r>
          </a:p>
          <a:p>
            <a:r>
              <a:rPr lang="en-US" altLang="ja-JP" sz="2400" dirty="0" smtClean="0">
                <a:solidFill>
                  <a:srgbClr val="FF0000"/>
                </a:solidFill>
              </a:rPr>
              <a:t>先</a:t>
            </a:r>
            <a:r>
              <a:rPr lang="en-US" altLang="ja-JP" sz="2400" dirty="0">
                <a:solidFill>
                  <a:srgbClr val="FF0000"/>
                </a:solidFill>
              </a:rPr>
              <a:t>天的方法</a:t>
            </a:r>
            <a:r>
              <a:rPr lang="en-US" altLang="ja-JP" sz="2400" dirty="0" smtClean="0">
                <a:solidFill>
                  <a:srgbClr val="FF0000"/>
                </a:solidFill>
              </a:rPr>
              <a:t>、</a:t>
            </a:r>
          </a:p>
          <a:p>
            <a:r>
              <a:rPr lang="en-US" altLang="ja-JP" sz="2400" dirty="0" smtClean="0">
                <a:solidFill>
                  <a:srgbClr val="FF0000"/>
                </a:solidFill>
              </a:rPr>
              <a:t>科</a:t>
            </a:r>
            <a:r>
              <a:rPr lang="en-US" altLang="ja-JP" sz="2400" dirty="0">
                <a:solidFill>
                  <a:srgbClr val="FF0000"/>
                </a:solidFill>
              </a:rPr>
              <a:t>学の方法</a:t>
            </a:r>
            <a:r>
              <a:rPr lang="en-US" altLang="ja-JP" sz="2400" dirty="0" smtClean="0">
                <a:solidFill>
                  <a:srgbClr val="FF0000"/>
                </a:solidFill>
              </a:rPr>
              <a:t>、</a:t>
            </a:r>
          </a:p>
          <a:p>
            <a:r>
              <a:rPr lang="en-US" altLang="ja-JP" dirty="0" smtClean="0"/>
              <a:t>で</a:t>
            </a:r>
            <a:r>
              <a:rPr lang="en-US" altLang="ja-JP" dirty="0"/>
              <a:t>ある</a:t>
            </a:r>
            <a:r>
              <a:rPr lang="en-US" altLang="ja-JP" dirty="0" smtClean="0"/>
              <a:t>。</a:t>
            </a:r>
          </a:p>
          <a:p>
            <a:r>
              <a:rPr lang="en-US" altLang="ja-JP" dirty="0" smtClean="0"/>
              <a:t>固</a:t>
            </a:r>
            <a:r>
              <a:rPr lang="en-US" altLang="ja-JP" dirty="0"/>
              <a:t>執の方法とは自分の気にいるものだけで自分の中で信念を固める方法であり、日常よく陥りやすい道である</a:t>
            </a:r>
            <a:r>
              <a:rPr lang="en-US" altLang="ja-JP" dirty="0" smtClean="0"/>
              <a:t>。</a:t>
            </a:r>
          </a:p>
          <a:p>
            <a:r>
              <a:rPr lang="en-US" altLang="ja-JP" dirty="0" smtClean="0"/>
              <a:t>権</a:t>
            </a:r>
            <a:r>
              <a:rPr lang="en-US" altLang="ja-JP" dirty="0"/>
              <a:t>威の方法とは固執の方法を組織化された集団に拡大して、それに靡かない異物を攻撃して排除する。これは一時的に確信に向かうが、後に意図的に何かを排除した歪んだものであることに気づく</a:t>
            </a:r>
            <a:r>
              <a:rPr lang="en-US" altLang="ja-JP" dirty="0" smtClean="0"/>
              <a:t>。</a:t>
            </a:r>
          </a:p>
          <a:p>
            <a:r>
              <a:rPr lang="en-US" altLang="ja-JP" dirty="0" smtClean="0"/>
              <a:t>先</a:t>
            </a:r>
            <a:r>
              <a:rPr lang="en-US" altLang="ja-JP" dirty="0"/>
              <a:t>天的方法とは１＋１＝２の様な、理の方法で信念を固めるものだが、具体物と理の結び付け方に個人の嗜好が入り、理は当然であっても、それを適用する場面が恣意的にならざるを得ない</a:t>
            </a:r>
            <a:r>
              <a:rPr lang="en-US" altLang="ja-JP" dirty="0" smtClean="0"/>
              <a:t>。</a:t>
            </a:r>
          </a:p>
          <a:p>
            <a:r>
              <a:rPr lang="en-US" altLang="ja-JP" dirty="0" smtClean="0"/>
              <a:t>こ</a:t>
            </a:r>
            <a:r>
              <a:rPr lang="en-US" altLang="ja-JP" dirty="0"/>
              <a:t>の様な個人の偶然的な気分や、社会の集団ヒステリーの影響や、理の恣意的操作のトリックなどの陥穽を避けるには、チェック機能を人間界の外側に求める必要があり、それが四番目の科学の方法である</a:t>
            </a:r>
            <a:r>
              <a:rPr lang="en-US" altLang="ja-JP" dirty="0" smtClean="0"/>
              <a:t>。</a:t>
            </a:r>
          </a:p>
          <a:p>
            <a:r>
              <a:rPr lang="en-US" altLang="ja-JP" dirty="0" smtClean="0"/>
              <a:t>（</a:t>
            </a:r>
            <a:r>
              <a:rPr lang="en-US" altLang="ja-JP" dirty="0"/>
              <a:t>魚津郁夫「プラグマテイズムの思想」（ちくま学芸文庫）を参照した）</a:t>
            </a:r>
            <a:endParaRPr lang="ja-JP" altLang="ja-JP" dirty="0"/>
          </a:p>
        </p:txBody>
      </p:sp>
    </p:spTree>
    <p:extLst>
      <p:ext uri="{BB962C8B-B14F-4D97-AF65-F5344CB8AC3E}">
        <p14:creationId xmlns:p14="http://schemas.microsoft.com/office/powerpoint/2010/main" val="2107187397"/>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2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テキスト ボックス 2"/>
          <p:cNvSpPr txBox="1"/>
          <p:nvPr/>
        </p:nvSpPr>
        <p:spPr>
          <a:xfrm>
            <a:off x="925286" y="6150429"/>
            <a:ext cx="3864428" cy="523220"/>
          </a:xfrm>
          <a:prstGeom prst="rect">
            <a:avLst/>
          </a:prstGeom>
          <a:noFill/>
        </p:spPr>
        <p:txBody>
          <a:bodyPr wrap="square" rtlCol="0">
            <a:spAutoFit/>
          </a:bodyPr>
          <a:lstStyle/>
          <a:p>
            <a:r>
              <a:rPr kumimoji="1" lang="ja-JP" altLang="en-US" sz="2800" dirty="0" smtClean="0">
                <a:solidFill>
                  <a:srgbClr val="FF6600"/>
                </a:solidFill>
              </a:rPr>
              <a:t>距離感の混乱</a:t>
            </a:r>
            <a:endParaRPr kumimoji="1" lang="ja-JP" altLang="en-US" sz="2800" dirty="0">
              <a:solidFill>
                <a:srgbClr val="FF6600"/>
              </a:solidFill>
            </a:endParaRPr>
          </a:p>
        </p:txBody>
      </p:sp>
    </p:spTree>
    <p:extLst>
      <p:ext uri="{BB962C8B-B14F-4D97-AF65-F5344CB8AC3E}">
        <p14:creationId xmlns:p14="http://schemas.microsoft.com/office/powerpoint/2010/main" val="1171783605"/>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0459" y="1352435"/>
            <a:ext cx="9063541" cy="5262980"/>
          </a:xfrm>
          <a:prstGeom prst="rect">
            <a:avLst/>
          </a:prstGeom>
        </p:spPr>
        <p:txBody>
          <a:bodyPr wrap="square">
            <a:spAutoFit/>
          </a:bodyPr>
          <a:lstStyle/>
          <a:p>
            <a:r>
              <a:rPr lang="ja-JP" altLang="en-US" sz="1600" b="1" dirty="0"/>
              <a:t>評・須藤　靖（宇宙物理学者・東京大教授）</a:t>
            </a:r>
          </a:p>
          <a:p>
            <a:r>
              <a:rPr lang="ja-JP" altLang="en-US" sz="1600" b="1" dirty="0"/>
              <a:t>根源なんてないんだよ</a:t>
            </a:r>
          </a:p>
          <a:p>
            <a:r>
              <a:rPr lang="ja-JP" altLang="en-US" sz="1600" dirty="0" smtClean="0"/>
              <a:t>寺田寅彦</a:t>
            </a:r>
            <a:r>
              <a:rPr lang="ja-JP" altLang="en-US" sz="1600" dirty="0"/>
              <a:t>、朝永振一郎、佐藤文隆は、私が大好きな文章を書く物理学者トップ３。</a:t>
            </a:r>
          </a:p>
          <a:p>
            <a:r>
              <a:rPr lang="ja-JP" altLang="en-US" sz="1600" dirty="0"/>
              <a:t>　特に、東海林さだお風に意図された「当たり前のことは言わんケンネ」的軽い表現とは裏腹に、深い思索の宝庫たる佐藤の著作にはしびれっぱなし。</a:t>
            </a:r>
          </a:p>
          <a:p>
            <a:r>
              <a:rPr lang="ja-JP" altLang="en-US" sz="1600" dirty="0"/>
              <a:t>　フリー編集者である艸場よしみが「死と生の意味」を教えてもらおう</a:t>
            </a:r>
            <a:r>
              <a:rPr lang="ja-JP" altLang="en-US" sz="1600" dirty="0" smtClean="0"/>
              <a:t>となぜか</a:t>
            </a:r>
            <a:r>
              <a:rPr lang="ja-JP" altLang="en-US" sz="1600" dirty="0"/>
              <a:t>宇宙物理学者佐藤に手紙を出す。それをきっかけとした京都の喫茶店での対話７回をまとめたのが本書。</a:t>
            </a:r>
          </a:p>
          <a:p>
            <a:r>
              <a:rPr lang="ja-JP" altLang="en-US" sz="1600" dirty="0"/>
              <a:t>　</a:t>
            </a:r>
            <a:r>
              <a:rPr lang="ja-JP" altLang="en-US" sz="1600" dirty="0">
                <a:solidFill>
                  <a:srgbClr val="0000FF"/>
                </a:solidFill>
              </a:rPr>
              <a:t>科学者は危ない連中、根源なんてないんだよそんなもの、宇宙が出来る前なんてレベルの高い話は帰りに平安神宮にでも寄って考えろ、宇宙はロマンだなんてねぼけたこというな、自然をありのままに見ない修行をせよ、科学とは権威がこけていく物語、人間を問いたければ</a:t>
            </a:r>
            <a:r>
              <a:rPr lang="ja-JP" altLang="en-US" sz="1600" dirty="0" smtClean="0">
                <a:solidFill>
                  <a:srgbClr val="0000FF"/>
                </a:solidFill>
              </a:rPr>
              <a:t>比叡山に行った</a:t>
            </a:r>
            <a:r>
              <a:rPr lang="ja-JP" altLang="en-US" sz="1600" dirty="0">
                <a:solidFill>
                  <a:srgbClr val="0000FF"/>
                </a:solidFill>
              </a:rPr>
              <a:t>ほうが良い。次々と飛び出す佐藤語録</a:t>
            </a:r>
            <a:r>
              <a:rPr lang="ja-JP" altLang="en-US" sz="1600" dirty="0"/>
              <a:t>には、痛快さを通り越してただただあっけにとられるのみ。しまいには「僕はあなたから見ていちばん嫌いな男。ヤバイのつかまえちまったと思ってるかもしれんね」とまで言い放つ（冷静な自覚は立派）。御愁傷</a:t>
            </a:r>
            <a:r>
              <a:rPr lang="ja-JP" altLang="en-US" sz="1600" dirty="0" smtClean="0"/>
              <a:t>様です</a:t>
            </a:r>
            <a:r>
              <a:rPr lang="ja-JP" altLang="en-US" sz="1600" dirty="0"/>
              <a:t>、艸場さん。</a:t>
            </a:r>
          </a:p>
          <a:p>
            <a:r>
              <a:rPr lang="ja-JP" altLang="en-US" sz="1600" dirty="0"/>
              <a:t>　「生死」の意味は別として、天衣無縫な名発言の数々から、通常は語られない</a:t>
            </a:r>
            <a:r>
              <a:rPr lang="ja-JP" altLang="en-US" sz="1600" dirty="0">
                <a:solidFill>
                  <a:srgbClr val="0000FF"/>
                </a:solidFill>
              </a:rPr>
              <a:t>「宇宙はビッグバンからはじまったという知識は二束三文の値打ちもない。値打ちがあるのはなぜそう考えられるかだ」</a:t>
            </a:r>
            <a:r>
              <a:rPr lang="ja-JP" altLang="en-US" sz="1600" dirty="0"/>
              <a:t>に代表される真の科学観が浮かび上がる。きれい事だけですませがちな職業的</a:t>
            </a:r>
            <a:r>
              <a:rPr lang="ja-JP" altLang="en-US" sz="1600" dirty="0" smtClean="0"/>
              <a:t>専門家では</a:t>
            </a:r>
            <a:r>
              <a:rPr lang="ja-JP" altLang="en-US" sz="1600" dirty="0"/>
              <a:t>なく、今や絶滅に</a:t>
            </a:r>
            <a:r>
              <a:rPr lang="ja-JP" altLang="en-US" sz="1600" dirty="0" smtClean="0"/>
              <a:t>瀕ひんした</a:t>
            </a:r>
            <a:r>
              <a:rPr lang="ja-JP" altLang="en-US" sz="1600" dirty="0"/>
              <a:t>本物の学者の姿を目の当たりにすればしびれるしかない。</a:t>
            </a:r>
          </a:p>
          <a:p>
            <a:r>
              <a:rPr lang="ja-JP" altLang="en-US" sz="1600" dirty="0"/>
              <a:t>　我々に成り代わり、</a:t>
            </a:r>
            <a:r>
              <a:rPr lang="ja-JP" altLang="en-US" sz="1600" dirty="0">
                <a:solidFill>
                  <a:srgbClr val="FF6600"/>
                </a:solidFill>
              </a:rPr>
              <a:t>「感動しない」熱血頑固学者</a:t>
            </a:r>
            <a:r>
              <a:rPr lang="ja-JP" altLang="en-US" sz="1600" dirty="0"/>
              <a:t>に叱られつつもめげずに質問をぶつける役をかってでてくれた艸場さんの勇気と無謀さに敬意を表したい。おかげで彼の従来の著作より、広い読者層にもわかりやすい記述となった。お礼にこっそり暴露しておくと、根っからの</a:t>
            </a:r>
            <a:r>
              <a:rPr lang="ja-JP" altLang="en-US" sz="1600" dirty="0" smtClean="0"/>
              <a:t>愛妻家で</a:t>
            </a:r>
            <a:r>
              <a:rPr lang="ja-JP" altLang="en-US" sz="1600" dirty="0"/>
              <a:t>ある佐藤先生は奥様には全く頭が上がらないらしい。自宅では逆に「また変なことばかり言って！」と叱られているに違いない、きっと。</a:t>
            </a:r>
          </a:p>
        </p:txBody>
      </p:sp>
      <p:sp>
        <p:nvSpPr>
          <p:cNvPr id="4" name="正方形/長方形 3"/>
          <p:cNvSpPr/>
          <p:nvPr/>
        </p:nvSpPr>
        <p:spPr>
          <a:xfrm>
            <a:off x="154936" y="706104"/>
            <a:ext cx="5385827" cy="646331"/>
          </a:xfrm>
          <a:prstGeom prst="rect">
            <a:avLst/>
          </a:prstGeom>
        </p:spPr>
        <p:txBody>
          <a:bodyPr wrap="square">
            <a:spAutoFit/>
          </a:bodyPr>
          <a:lstStyle/>
          <a:p>
            <a:r>
              <a:rPr lang="en-US" altLang="ja-JP" b="1" dirty="0"/>
              <a:t>『</a:t>
            </a:r>
            <a:r>
              <a:rPr lang="ja-JP" altLang="en-US" b="1" dirty="0"/>
              <a:t>「科学にすがるな！」</a:t>
            </a:r>
            <a:r>
              <a:rPr lang="en-US" altLang="ja-JP" b="1" dirty="0"/>
              <a:t>―</a:t>
            </a:r>
            <a:r>
              <a:rPr lang="ja-JP" altLang="en-US" b="1" dirty="0"/>
              <a:t>宇宙と死をめぐる特別授業</a:t>
            </a:r>
            <a:r>
              <a:rPr lang="en-US" altLang="ja-JP" b="1" dirty="0"/>
              <a:t>』</a:t>
            </a:r>
            <a:r>
              <a:rPr lang="ja-JP" altLang="en-US" b="1" dirty="0"/>
              <a:t>　佐藤文隆／艸場よしみ著</a:t>
            </a:r>
            <a:endParaRPr lang="ja-JP" altLang="en-US" dirty="0"/>
          </a:p>
        </p:txBody>
      </p:sp>
      <p:sp>
        <p:nvSpPr>
          <p:cNvPr id="5" name="正方形/長方形 4"/>
          <p:cNvSpPr/>
          <p:nvPr/>
        </p:nvSpPr>
        <p:spPr>
          <a:xfrm>
            <a:off x="1893568" y="200075"/>
            <a:ext cx="4746311" cy="461665"/>
          </a:xfrm>
          <a:prstGeom prst="rect">
            <a:avLst/>
          </a:prstGeom>
        </p:spPr>
        <p:txBody>
          <a:bodyPr wrap="none">
            <a:spAutoFit/>
          </a:bodyPr>
          <a:lstStyle/>
          <a:p>
            <a:r>
              <a:rPr lang="ja-JP" altLang="en-US" sz="2400" dirty="0"/>
              <a:t>（</a:t>
            </a:r>
            <a:r>
              <a:rPr lang="en-US" altLang="ja-JP" sz="2400" dirty="0">
                <a:solidFill>
                  <a:srgbClr val="FF6600"/>
                </a:solidFill>
              </a:rPr>
              <a:t>2013</a:t>
            </a:r>
            <a:r>
              <a:rPr lang="ja-JP" altLang="en-US" sz="2400" dirty="0">
                <a:solidFill>
                  <a:srgbClr val="FF6600"/>
                </a:solidFill>
              </a:rPr>
              <a:t>年</a:t>
            </a:r>
            <a:r>
              <a:rPr lang="en-US" altLang="ja-JP" sz="2400" dirty="0">
                <a:solidFill>
                  <a:srgbClr val="FF6600"/>
                </a:solidFill>
              </a:rPr>
              <a:t>3</a:t>
            </a:r>
            <a:r>
              <a:rPr lang="ja-JP" altLang="en-US" sz="2400" dirty="0">
                <a:solidFill>
                  <a:srgbClr val="FF6600"/>
                </a:solidFill>
              </a:rPr>
              <a:t>月</a:t>
            </a:r>
            <a:r>
              <a:rPr lang="en-US" altLang="ja-JP" sz="2400" dirty="0">
                <a:solidFill>
                  <a:srgbClr val="FF6600"/>
                </a:solidFill>
              </a:rPr>
              <a:t>11</a:t>
            </a:r>
            <a:r>
              <a:rPr lang="ja-JP" altLang="en-US" sz="2400" dirty="0">
                <a:solidFill>
                  <a:srgbClr val="FF6600"/>
                </a:solidFill>
              </a:rPr>
              <a:t>日  読売</a:t>
            </a:r>
            <a:r>
              <a:rPr lang="ja-JP" altLang="en-US" sz="2400" dirty="0" smtClean="0">
                <a:solidFill>
                  <a:srgbClr val="FF6600"/>
                </a:solidFill>
              </a:rPr>
              <a:t>新聞　書評</a:t>
            </a:r>
            <a:r>
              <a:rPr lang="ja-JP" altLang="en-US" sz="2400" dirty="0" smtClean="0"/>
              <a:t>）</a:t>
            </a:r>
            <a:endParaRPr lang="ja-JP" altLang="en-US" sz="2400" dirty="0"/>
          </a:p>
        </p:txBody>
      </p:sp>
      <p:pic>
        <p:nvPicPr>
          <p:cNvPr id="6" name="図 5" descr="005215_book.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164" y="59752"/>
            <a:ext cx="1391715" cy="2000591"/>
          </a:xfrm>
          <a:prstGeom prst="rect">
            <a:avLst/>
          </a:prstGeom>
        </p:spPr>
      </p:pic>
    </p:spTree>
    <p:extLst>
      <p:ext uri="{BB962C8B-B14F-4D97-AF65-F5344CB8AC3E}">
        <p14:creationId xmlns:p14="http://schemas.microsoft.com/office/powerpoint/2010/main" val="5797208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62936" y="291042"/>
            <a:ext cx="7613504" cy="646331"/>
          </a:xfrm>
          <a:prstGeom prst="rect">
            <a:avLst/>
          </a:prstGeom>
        </p:spPr>
        <p:txBody>
          <a:bodyPr wrap="square">
            <a:spAutoFit/>
          </a:bodyPr>
          <a:lstStyle/>
          <a:p>
            <a:r>
              <a:rPr lang="en-US" altLang="ja-JP" dirty="0"/>
              <a:t>Search for Gamma  Rays from Supernova 1987A Energies Greater than 100Tev</a:t>
            </a:r>
            <a:endParaRPr lang="ja-JP" altLang="ja-JP" dirty="0"/>
          </a:p>
          <a:p>
            <a:r>
              <a:rPr lang="en-US" altLang="ja-JP" dirty="0"/>
              <a:t>           Phys. Rev. </a:t>
            </a:r>
            <a:r>
              <a:rPr lang="en-US" altLang="ja-JP" dirty="0" err="1"/>
              <a:t>Lett</a:t>
            </a:r>
            <a:r>
              <a:rPr lang="en-US" altLang="ja-JP" dirty="0"/>
              <a:t>. 60(1988), 1110-1113</a:t>
            </a:r>
            <a:endParaRPr lang="ja-JP" altLang="ja-JP" dirty="0"/>
          </a:p>
        </p:txBody>
      </p:sp>
      <p:sp>
        <p:nvSpPr>
          <p:cNvPr id="3" name="正方形/長方形 2"/>
          <p:cNvSpPr/>
          <p:nvPr/>
        </p:nvSpPr>
        <p:spPr>
          <a:xfrm>
            <a:off x="262936" y="1488853"/>
            <a:ext cx="7631575" cy="923330"/>
          </a:xfrm>
          <a:prstGeom prst="rect">
            <a:avLst/>
          </a:prstGeom>
        </p:spPr>
        <p:txBody>
          <a:bodyPr wrap="square">
            <a:spAutoFit/>
          </a:bodyPr>
          <a:lstStyle/>
          <a:p>
            <a:r>
              <a:rPr lang="en-US" altLang="ja-JP" dirty="0"/>
              <a:t>Search for </a:t>
            </a:r>
            <a:r>
              <a:rPr lang="en-US" altLang="ja-JP" dirty="0" err="1"/>
              <a:t>TeV</a:t>
            </a:r>
            <a:r>
              <a:rPr lang="en-US" altLang="ja-JP" dirty="0"/>
              <a:t> gamma rays from  SN1987A during December 1987 and January 1988</a:t>
            </a:r>
            <a:endParaRPr lang="ja-JP" altLang="ja-JP" dirty="0"/>
          </a:p>
          <a:p>
            <a:r>
              <a:rPr lang="en-US" altLang="ja-JP" dirty="0"/>
              <a:t>           Phys. Rev. </a:t>
            </a:r>
            <a:r>
              <a:rPr lang="en-US" altLang="ja-JP" dirty="0" err="1"/>
              <a:t>Lett</a:t>
            </a:r>
            <a:r>
              <a:rPr lang="en-US" altLang="ja-JP" dirty="0"/>
              <a:t>. 61(1988), 2292-2295</a:t>
            </a:r>
            <a:endParaRPr lang="ja-JP" altLang="ja-JP" dirty="0"/>
          </a:p>
        </p:txBody>
      </p:sp>
      <p:sp>
        <p:nvSpPr>
          <p:cNvPr id="4" name="正方形/長方形 3"/>
          <p:cNvSpPr/>
          <p:nvPr/>
        </p:nvSpPr>
        <p:spPr>
          <a:xfrm>
            <a:off x="274275" y="2502905"/>
            <a:ext cx="8672698" cy="923330"/>
          </a:xfrm>
          <a:prstGeom prst="rect">
            <a:avLst/>
          </a:prstGeom>
        </p:spPr>
        <p:txBody>
          <a:bodyPr wrap="square">
            <a:spAutoFit/>
          </a:bodyPr>
          <a:lstStyle/>
          <a:p>
            <a:r>
              <a:rPr lang="en-US" altLang="ja-JP" dirty="0"/>
              <a:t>Upper  Limit for Ultra High Energy Gamma Rays From </a:t>
            </a:r>
            <a:r>
              <a:rPr lang="en-US" altLang="ja-JP" dirty="0" smtClean="0"/>
              <a:t>SN1987A </a:t>
            </a:r>
            <a:r>
              <a:rPr lang="en-US" altLang="ja-JP" dirty="0"/>
              <a:t>obtained by Cerenkov Technique at Large Zenith Angles</a:t>
            </a:r>
            <a:endParaRPr lang="ja-JP" altLang="ja-JP" dirty="0"/>
          </a:p>
          <a:p>
            <a:r>
              <a:rPr lang="en-US" altLang="ja-JP" dirty="0"/>
              <a:t>           </a:t>
            </a:r>
            <a:r>
              <a:rPr lang="en-US" altLang="ja-JP" dirty="0" err="1"/>
              <a:t>Astrophys</a:t>
            </a:r>
            <a:r>
              <a:rPr lang="en-US" altLang="ja-JP" dirty="0"/>
              <a:t>. J. Letters, 344(1989), L17-19 </a:t>
            </a:r>
            <a:endParaRPr lang="ja-JP" altLang="ja-JP" dirty="0"/>
          </a:p>
        </p:txBody>
      </p:sp>
      <p:sp>
        <p:nvSpPr>
          <p:cNvPr id="5" name="正方形/長方形 4"/>
          <p:cNvSpPr/>
          <p:nvPr/>
        </p:nvSpPr>
        <p:spPr>
          <a:xfrm>
            <a:off x="262936" y="3711352"/>
            <a:ext cx="8078430" cy="646331"/>
          </a:xfrm>
          <a:prstGeom prst="rect">
            <a:avLst/>
          </a:prstGeom>
        </p:spPr>
        <p:txBody>
          <a:bodyPr wrap="square">
            <a:spAutoFit/>
          </a:bodyPr>
          <a:lstStyle/>
          <a:p>
            <a:r>
              <a:rPr lang="en-US" altLang="ja-JP" dirty="0"/>
              <a:t>Survey of UHE Gamma Ray Emission in the </a:t>
            </a:r>
            <a:r>
              <a:rPr lang="en-US" altLang="ja-JP" dirty="0" err="1"/>
              <a:t>Magellanic</a:t>
            </a:r>
            <a:r>
              <a:rPr lang="en-US" altLang="ja-JP" dirty="0"/>
              <a:t> Clouds</a:t>
            </a:r>
            <a:endParaRPr lang="ja-JP" altLang="ja-JP" dirty="0"/>
          </a:p>
          <a:p>
            <a:r>
              <a:rPr lang="en-US" altLang="ja-JP" dirty="0"/>
              <a:t>             </a:t>
            </a:r>
            <a:r>
              <a:rPr lang="en-US" altLang="ja-JP" dirty="0" err="1"/>
              <a:t>Astrophys</a:t>
            </a:r>
            <a:r>
              <a:rPr lang="en-US" altLang="ja-JP" dirty="0"/>
              <a:t>. J.,403(1993), 239-248.</a:t>
            </a:r>
            <a:endParaRPr lang="ja-JP" altLang="ja-JP" dirty="0"/>
          </a:p>
        </p:txBody>
      </p:sp>
      <p:sp>
        <p:nvSpPr>
          <p:cNvPr id="6" name="正方形/長方形 5"/>
          <p:cNvSpPr/>
          <p:nvPr/>
        </p:nvSpPr>
        <p:spPr>
          <a:xfrm>
            <a:off x="244864" y="4589396"/>
            <a:ext cx="8899136" cy="2031325"/>
          </a:xfrm>
          <a:prstGeom prst="rect">
            <a:avLst/>
          </a:prstGeom>
        </p:spPr>
        <p:txBody>
          <a:bodyPr wrap="square">
            <a:spAutoFit/>
          </a:bodyPr>
          <a:lstStyle/>
          <a:p>
            <a:r>
              <a:rPr lang="en-US" altLang="ja-JP" dirty="0"/>
              <a:t>Search for Point Sources of Ultrahigh energy gamma rays in the Southern Hemisphere </a:t>
            </a:r>
            <a:endParaRPr lang="ja-JP" altLang="ja-JP" dirty="0"/>
          </a:p>
          <a:p>
            <a:r>
              <a:rPr lang="en-US" altLang="ja-JP" dirty="0"/>
              <a:t>               Phys. Rev.D48(1993), 466-478</a:t>
            </a:r>
            <a:r>
              <a:rPr lang="en-US" altLang="ja-JP" dirty="0" smtClean="0"/>
              <a:t>.</a:t>
            </a:r>
            <a:r>
              <a:rPr lang="en-US" altLang="ja-JP" dirty="0"/>
              <a:t> </a:t>
            </a:r>
            <a:endParaRPr lang="en-US" altLang="ja-JP" dirty="0" smtClean="0"/>
          </a:p>
          <a:p>
            <a:endParaRPr lang="en-US" altLang="ja-JP" dirty="0" smtClean="0"/>
          </a:p>
          <a:p>
            <a:r>
              <a:rPr lang="en-US" altLang="ja-JP" dirty="0" smtClean="0"/>
              <a:t>Upper  </a:t>
            </a:r>
            <a:r>
              <a:rPr lang="en-US" altLang="ja-JP" dirty="0"/>
              <a:t>Limit of </a:t>
            </a:r>
            <a:r>
              <a:rPr lang="en-US" altLang="ja-JP" dirty="0" err="1"/>
              <a:t>Tev</a:t>
            </a:r>
            <a:r>
              <a:rPr lang="en-US" altLang="ja-JP" dirty="0"/>
              <a:t> Gamma-Ray Emission From  </a:t>
            </a:r>
            <a:r>
              <a:rPr lang="en-US" altLang="ja-JP" dirty="0" err="1"/>
              <a:t>Centaurus</a:t>
            </a:r>
            <a:r>
              <a:rPr lang="en-US" altLang="ja-JP" dirty="0"/>
              <a:t>  </a:t>
            </a:r>
            <a:r>
              <a:rPr lang="en-US" altLang="ja-JP" dirty="0" smtClean="0"/>
              <a:t>A </a:t>
            </a:r>
            <a:r>
              <a:rPr lang="en-US" altLang="ja-JP" dirty="0"/>
              <a:t>Vela X-1,Centaurus X-3 and </a:t>
            </a:r>
            <a:r>
              <a:rPr lang="en-US" altLang="ja-JP" dirty="0" err="1"/>
              <a:t>Circinus</a:t>
            </a:r>
            <a:r>
              <a:rPr lang="en-US" altLang="ja-JP" dirty="0"/>
              <a:t> X-1</a:t>
            </a:r>
            <a:endParaRPr lang="ja-JP" altLang="ja-JP" dirty="0"/>
          </a:p>
          <a:p>
            <a:r>
              <a:rPr lang="en-US" altLang="ja-JP" dirty="0"/>
              <a:t>         Astrophys.J.405(1993), 554-558. </a:t>
            </a:r>
            <a:endParaRPr lang="ja-JP" altLang="ja-JP" dirty="0"/>
          </a:p>
          <a:p>
            <a:endParaRPr lang="ja-JP" altLang="ja-JP" dirty="0"/>
          </a:p>
        </p:txBody>
      </p:sp>
    </p:spTree>
    <p:extLst>
      <p:ext uri="{BB962C8B-B14F-4D97-AF65-F5344CB8AC3E}">
        <p14:creationId xmlns:p14="http://schemas.microsoft.com/office/powerpoint/2010/main" val="1535483566"/>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Telegra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836613"/>
            <a:ext cx="8424863"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165039106"/>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opning1 のコピー.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658" y="78028"/>
            <a:ext cx="5027657" cy="6637637"/>
          </a:xfrm>
          <a:prstGeom prst="rect">
            <a:avLst/>
          </a:prstGeom>
        </p:spPr>
      </p:pic>
    </p:spTree>
    <p:extLst>
      <p:ext uri="{BB962C8B-B14F-4D97-AF65-F5344CB8AC3E}">
        <p14:creationId xmlns:p14="http://schemas.microsoft.com/office/powerpoint/2010/main" val="1978571177"/>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マイノート, ページ 8 のコピー.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6425794"/>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図 2" descr="名称未設定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05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テキスト ボックス 1"/>
          <p:cNvSpPr txBox="1">
            <a:spLocks noChangeArrowheads="1"/>
          </p:cNvSpPr>
          <p:nvPr/>
        </p:nvSpPr>
        <p:spPr bwMode="auto">
          <a:xfrm>
            <a:off x="5087938" y="1304925"/>
            <a:ext cx="35925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知識に対する啓蒙主義の三条件</a:t>
            </a:r>
            <a:endParaRPr lang="en-US" altLang="ja-JP" sz="1800"/>
          </a:p>
          <a:p>
            <a:endParaRPr lang="en-US" altLang="ja-JP" sz="1800"/>
          </a:p>
          <a:p>
            <a:r>
              <a:rPr lang="ja-JP" altLang="en-US" sz="1800"/>
              <a:t>問題には答えがある</a:t>
            </a:r>
            <a:endParaRPr lang="en-US" altLang="ja-JP" sz="1800"/>
          </a:p>
          <a:p>
            <a:r>
              <a:rPr lang="ja-JP" altLang="en-US" sz="1800"/>
              <a:t>みんなが理解出来る</a:t>
            </a:r>
            <a:endParaRPr lang="en-US" altLang="ja-JP" sz="1800"/>
          </a:p>
          <a:p>
            <a:r>
              <a:rPr lang="ja-JP" altLang="en-US" sz="1800"/>
              <a:t>知識の内容が互いに矛盾しない</a:t>
            </a:r>
          </a:p>
        </p:txBody>
      </p:sp>
      <p:pic>
        <p:nvPicPr>
          <p:cNvPr id="33795" name="図 3" descr="20130722G18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5525" y="2952750"/>
            <a:ext cx="221615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360937"/>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2"/>
          <p:cNvSpPr txBox="1">
            <a:spLocks noChangeArrowheads="1"/>
          </p:cNvSpPr>
          <p:nvPr/>
        </p:nvSpPr>
        <p:spPr bwMode="auto">
          <a:xfrm>
            <a:off x="435998" y="922423"/>
            <a:ext cx="8382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spcBef>
                <a:spcPct val="50000"/>
              </a:spcBef>
            </a:pPr>
            <a:r>
              <a:rPr lang="en-US" altLang="ja-JP" dirty="0">
                <a:solidFill>
                  <a:srgbClr val="000090"/>
                </a:solidFill>
              </a:rPr>
              <a:t>Einstein</a:t>
            </a:r>
            <a:r>
              <a:rPr lang="ja-JP" altLang="en-US" dirty="0">
                <a:solidFill>
                  <a:srgbClr val="000090"/>
                </a:solidFill>
              </a:rPr>
              <a:t>の風貌は写真で見た通りであるが大分老境に入ったように見える。</a:t>
            </a:r>
            <a:r>
              <a:rPr lang="en-US" altLang="ja-JP" dirty="0">
                <a:solidFill>
                  <a:srgbClr val="000090"/>
                </a:solidFill>
              </a:rPr>
              <a:t>Prof. </a:t>
            </a:r>
            <a:r>
              <a:rPr lang="en-US" altLang="ja-JP" dirty="0" err="1">
                <a:solidFill>
                  <a:srgbClr val="000090"/>
                </a:solidFill>
              </a:rPr>
              <a:t>Okaya</a:t>
            </a:r>
            <a:r>
              <a:rPr lang="ja-JP" altLang="en-US" dirty="0">
                <a:solidFill>
                  <a:srgbClr val="000090"/>
                </a:solidFill>
              </a:rPr>
              <a:t>の事や、日本へ来た時の思い出などを聞く。彼に相対性理論と量子力学との関係を聞くと彼は相変わらず後者が</a:t>
            </a:r>
            <a:r>
              <a:rPr lang="en-US" altLang="ja-JP" dirty="0">
                <a:solidFill>
                  <a:srgbClr val="000090"/>
                </a:solidFill>
              </a:rPr>
              <a:t>incompletely described picture</a:t>
            </a:r>
            <a:r>
              <a:rPr lang="ja-JP" altLang="en-US" dirty="0">
                <a:solidFill>
                  <a:srgbClr val="000090"/>
                </a:solidFill>
              </a:rPr>
              <a:t>に過ぎぬという。例えば</a:t>
            </a:r>
            <a:r>
              <a:rPr lang="en-US" altLang="ja-JP" dirty="0">
                <a:solidFill>
                  <a:srgbClr val="000090"/>
                </a:solidFill>
              </a:rPr>
              <a:t>dynamics</a:t>
            </a:r>
            <a:r>
              <a:rPr lang="ja-JP" altLang="en-US" dirty="0">
                <a:solidFill>
                  <a:srgbClr val="000090"/>
                </a:solidFill>
              </a:rPr>
              <a:t>から</a:t>
            </a:r>
            <a:r>
              <a:rPr lang="en-US" altLang="ja-JP" dirty="0">
                <a:solidFill>
                  <a:srgbClr val="000090"/>
                </a:solidFill>
              </a:rPr>
              <a:t>acceleration</a:t>
            </a:r>
            <a:r>
              <a:rPr lang="ja-JP" altLang="en-US" dirty="0">
                <a:solidFill>
                  <a:srgbClr val="000090"/>
                </a:solidFill>
              </a:rPr>
              <a:t>と言う概念を去り</a:t>
            </a:r>
            <a:r>
              <a:rPr lang="en-US" altLang="ja-JP" dirty="0">
                <a:solidFill>
                  <a:srgbClr val="000090"/>
                </a:solidFill>
              </a:rPr>
              <a:t>position</a:t>
            </a:r>
            <a:r>
              <a:rPr lang="ja-JP" altLang="en-US" dirty="0">
                <a:solidFill>
                  <a:srgbClr val="000090"/>
                </a:solidFill>
              </a:rPr>
              <a:t>と</a:t>
            </a:r>
            <a:r>
              <a:rPr lang="en-US" altLang="ja-JP" dirty="0">
                <a:solidFill>
                  <a:srgbClr val="000090"/>
                </a:solidFill>
              </a:rPr>
              <a:t>velocity</a:t>
            </a:r>
            <a:r>
              <a:rPr lang="ja-JP" altLang="en-US" dirty="0">
                <a:solidFill>
                  <a:srgbClr val="000090"/>
                </a:solidFill>
              </a:rPr>
              <a:t>だけを考えると、</a:t>
            </a:r>
            <a:r>
              <a:rPr lang="en-US" altLang="ja-JP" dirty="0">
                <a:solidFill>
                  <a:srgbClr val="000090"/>
                </a:solidFill>
              </a:rPr>
              <a:t>statistical law</a:t>
            </a:r>
            <a:r>
              <a:rPr lang="ja-JP" altLang="en-US" dirty="0">
                <a:solidFill>
                  <a:srgbClr val="000090"/>
                </a:solidFill>
              </a:rPr>
              <a:t>しか得られない、などと語る。何だか遠い昔の世界へ引戻されたような不思議な気持ちになる。しかしその眼には何ともいえない親しみ深みがある。</a:t>
            </a:r>
          </a:p>
          <a:p>
            <a:pPr>
              <a:spcBef>
                <a:spcPct val="50000"/>
              </a:spcBef>
            </a:pPr>
            <a:endParaRPr lang="ja-JP" altLang="en-US" dirty="0"/>
          </a:p>
          <a:p>
            <a:pPr>
              <a:spcBef>
                <a:spcPct val="50000"/>
              </a:spcBef>
            </a:pPr>
            <a:r>
              <a:rPr lang="ja-JP" altLang="en-US" dirty="0" smtClean="0"/>
              <a:t>（「アメリカ日記」</a:t>
            </a:r>
            <a:r>
              <a:rPr lang="en-US" altLang="ja-JP" dirty="0" smtClean="0"/>
              <a:t>1939</a:t>
            </a:r>
            <a:r>
              <a:rPr lang="ja-JP" altLang="en-US" dirty="0"/>
              <a:t>年</a:t>
            </a:r>
            <a:r>
              <a:rPr lang="en-US" altLang="ja-JP" dirty="0"/>
              <a:t>9</a:t>
            </a:r>
            <a:r>
              <a:rPr lang="ja-JP" altLang="en-US" dirty="0"/>
              <a:t>月</a:t>
            </a:r>
            <a:r>
              <a:rPr lang="en-US" altLang="ja-JP" dirty="0"/>
              <a:t>21</a:t>
            </a:r>
            <a:r>
              <a:rPr lang="ja-JP" altLang="en-US" dirty="0"/>
              <a:t>日　曇後晴　　　</a:t>
            </a:r>
            <a:r>
              <a:rPr lang="ja-JP" altLang="en-US" dirty="0" smtClean="0"/>
              <a:t>ニューヨークー</a:t>
            </a:r>
            <a:r>
              <a:rPr lang="en-US" altLang="ja-JP" dirty="0" smtClean="0"/>
              <a:t> </a:t>
            </a:r>
            <a:r>
              <a:rPr lang="ja-JP" altLang="en-US" dirty="0" smtClean="0"/>
              <a:t>プリンストン</a:t>
            </a:r>
            <a:r>
              <a:rPr lang="ja-JP" altLang="en-US" dirty="0"/>
              <a:t>の一部）</a:t>
            </a:r>
          </a:p>
        </p:txBody>
      </p:sp>
      <p:sp>
        <p:nvSpPr>
          <p:cNvPr id="187394" name="Text Box 3"/>
          <p:cNvSpPr txBox="1">
            <a:spLocks noChangeArrowheads="1"/>
          </p:cNvSpPr>
          <p:nvPr/>
        </p:nvSpPr>
        <p:spPr bwMode="auto">
          <a:xfrm>
            <a:off x="435998" y="5607844"/>
            <a:ext cx="82296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eaLnBrk="0" hangingPunct="0">
              <a:spcBef>
                <a:spcPct val="50000"/>
              </a:spcBef>
            </a:pPr>
            <a:r>
              <a:rPr lang="ja-JP" altLang="en-US" b="1" dirty="0">
                <a:latin typeface="Century" charset="0"/>
                <a:ea typeface="ＭＳ 明朝" charset="0"/>
                <a:cs typeface="ＭＳ 明朝" charset="0"/>
              </a:rPr>
              <a:t>若き日に忘れしはずの老荘のよみがえりくるわれを怪しむ</a:t>
            </a:r>
          </a:p>
          <a:p>
            <a:pPr eaLnBrk="0" hangingPunct="0">
              <a:spcBef>
                <a:spcPct val="50000"/>
              </a:spcBef>
            </a:pPr>
            <a:r>
              <a:rPr lang="ja-JP" altLang="en-US" b="1" dirty="0">
                <a:latin typeface="Century" charset="0"/>
                <a:ea typeface="ＭＳ 明朝" charset="0"/>
                <a:cs typeface="ＭＳ 明朝" charset="0"/>
              </a:rPr>
              <a:t>　　　　　　　　　　　下鴨の家に移りて、１９５７年</a:t>
            </a:r>
          </a:p>
        </p:txBody>
      </p:sp>
      <p:sp>
        <p:nvSpPr>
          <p:cNvPr id="2" name="テキスト ボックス 1"/>
          <p:cNvSpPr txBox="1"/>
          <p:nvPr/>
        </p:nvSpPr>
        <p:spPr>
          <a:xfrm>
            <a:off x="435998" y="208774"/>
            <a:ext cx="5000387" cy="369332"/>
          </a:xfrm>
          <a:prstGeom prst="rect">
            <a:avLst/>
          </a:prstGeom>
          <a:noFill/>
        </p:spPr>
        <p:txBody>
          <a:bodyPr wrap="square" rtlCol="0">
            <a:spAutoFit/>
          </a:bodyPr>
          <a:lstStyle/>
          <a:p>
            <a:r>
              <a:rPr kumimoji="1" lang="ja-JP" altLang="en-US" dirty="0" smtClean="0"/>
              <a:t>１９３９年に湯川秀樹のみたアインシュタイン</a:t>
            </a:r>
            <a:endParaRPr kumimoji="1" lang="ja-JP" altLang="en-US" dirty="0"/>
          </a:p>
        </p:txBody>
      </p:sp>
    </p:spTree>
    <p:extLst>
      <p:ext uri="{BB962C8B-B14F-4D97-AF65-F5344CB8AC3E}">
        <p14:creationId xmlns:p14="http://schemas.microsoft.com/office/powerpoint/2010/main" val="2158502725"/>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3" name="Object 3"/>
          <p:cNvGraphicFramePr>
            <a:graphicFrameLocks noChangeAspect="1"/>
          </p:cNvGraphicFramePr>
          <p:nvPr/>
        </p:nvGraphicFramePr>
        <p:xfrm>
          <a:off x="457200" y="457200"/>
          <a:ext cx="8153400" cy="3354388"/>
        </p:xfrm>
        <a:graphic>
          <a:graphicData uri="http://schemas.openxmlformats.org/presentationml/2006/ole">
            <mc:AlternateContent xmlns:mc="http://schemas.openxmlformats.org/markup-compatibility/2006">
              <mc:Choice xmlns:v="urn:schemas-microsoft-com:vml" Requires="v">
                <p:oleObj spid="_x0000_s211025" name="数式" r:id="rId4" imgW="2870200" imgH="1181100" progId="Equation.3">
                  <p:embed/>
                </p:oleObj>
              </mc:Choice>
              <mc:Fallback>
                <p:oleObj name="数式" r:id="rId4" imgW="2870200" imgH="1181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57200"/>
                        <a:ext cx="8153400" cy="335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18788" name="Text Box 4"/>
          <p:cNvSpPr txBox="1">
            <a:spLocks noChangeArrowheads="1"/>
          </p:cNvSpPr>
          <p:nvPr/>
        </p:nvSpPr>
        <p:spPr bwMode="auto">
          <a:xfrm>
            <a:off x="228600" y="3962400"/>
            <a:ext cx="85344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a:t>測定無しに世界が分岐　　多世界解釈　　測定＝出会い</a:t>
            </a:r>
            <a:endParaRPr lang="en-US" altLang="ja-JP"/>
          </a:p>
          <a:p>
            <a:pPr>
              <a:spcBef>
                <a:spcPct val="50000"/>
              </a:spcBef>
              <a:defRPr/>
            </a:pPr>
            <a:r>
              <a:rPr lang="ja-JP" altLang="en-US"/>
              <a:t>測定でひっからなかった世界の処理　「猫の処理」清掃局的問題</a:t>
            </a:r>
            <a:endParaRPr lang="en-US" altLang="ja-JP"/>
          </a:p>
          <a:p>
            <a:pPr>
              <a:spcBef>
                <a:spcPct val="50000"/>
              </a:spcBef>
              <a:defRPr/>
            </a:pPr>
            <a:r>
              <a:rPr lang="ja-JP" altLang="en-US"/>
              <a:t>物質、エネルギー保存　　熱＝散逸＝無管理</a:t>
            </a:r>
            <a:endParaRPr lang="en-US" altLang="ja-JP"/>
          </a:p>
          <a:p>
            <a:pPr>
              <a:spcBef>
                <a:spcPct val="50000"/>
              </a:spcBef>
              <a:defRPr/>
            </a:pPr>
            <a:r>
              <a:rPr lang="ja-JP" altLang="en-US"/>
              <a:t>情報の保存　　相関情報の散逸　　相関情報の無管理　　　　</a:t>
            </a:r>
            <a:endParaRPr lang="en-US" altLang="ja-JP"/>
          </a:p>
          <a:p>
            <a:pPr>
              <a:spcBef>
                <a:spcPct val="50000"/>
              </a:spcBef>
              <a:defRPr/>
            </a:pPr>
            <a:r>
              <a:rPr lang="ja-JP" altLang="en-US"/>
              <a:t>無くなりはしないことのトラブル　　廃棄物、管理漏れ　</a:t>
            </a:r>
          </a:p>
        </p:txBody>
      </p:sp>
    </p:spTree>
    <p:extLst>
      <p:ext uri="{BB962C8B-B14F-4D97-AF65-F5344CB8AC3E}">
        <p14:creationId xmlns:p14="http://schemas.microsoft.com/office/powerpoint/2010/main" val="2679401064"/>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タイトル 1"/>
          <p:cNvSpPr>
            <a:spLocks noGrp="1"/>
          </p:cNvSpPr>
          <p:nvPr>
            <p:ph type="title" idx="4294967295"/>
          </p:nvPr>
        </p:nvSpPr>
        <p:spPr>
          <a:xfrm>
            <a:off x="1" y="404813"/>
            <a:ext cx="3154363" cy="1143000"/>
          </a:xfrm>
        </p:spPr>
        <p:txBody>
          <a:bodyPr/>
          <a:lstStyle/>
          <a:p>
            <a:pPr marL="54864" eaLnBrk="1" fontAlgn="auto" hangingPunct="1">
              <a:spcAft>
                <a:spcPts val="0"/>
              </a:spcAft>
              <a:defRPr/>
            </a:pPr>
            <a:r>
              <a:rPr lang="ja-JP" altLang="en-US" dirty="0" smtClean="0">
                <a:solidFill>
                  <a:schemeClr val="tx2">
                    <a:tint val="100000"/>
                    <a:shade val="90000"/>
                    <a:satMod val="250000"/>
                    <a:alpha val="100000"/>
                  </a:schemeClr>
                </a:solidFill>
                <a:cs typeface="+mj-cs"/>
              </a:rPr>
              <a:t>確率とは</a:t>
            </a:r>
          </a:p>
        </p:txBody>
      </p:sp>
      <p:sp>
        <p:nvSpPr>
          <p:cNvPr id="101379" name="コンテンツ プレースホルダ 2"/>
          <p:cNvSpPr>
            <a:spLocks noGrp="1"/>
          </p:cNvSpPr>
          <p:nvPr>
            <p:ph idx="4294967295"/>
          </p:nvPr>
        </p:nvSpPr>
        <p:spPr>
          <a:xfrm>
            <a:off x="0" y="1731447"/>
            <a:ext cx="8229600" cy="4525962"/>
          </a:xfrm>
        </p:spPr>
        <p:txBody>
          <a:bodyPr>
            <a:normAutofit fontScale="92500" lnSpcReduction="20000"/>
          </a:bodyPr>
          <a:lstStyle/>
          <a:p>
            <a:pPr eaLnBrk="1" hangingPunct="1"/>
            <a:r>
              <a:rPr lang="ja-JP" altLang="en-US" dirty="0">
                <a:latin typeface="Rockwell" charset="0"/>
                <a:ea typeface="HG明朝B" charset="0"/>
              </a:rPr>
              <a:t>ランダム　無秩序　等確率</a:t>
            </a:r>
            <a:endParaRPr lang="en-US" altLang="ja-JP" dirty="0">
              <a:latin typeface="Rockwell" charset="0"/>
              <a:ea typeface="HG明朝B" charset="0"/>
            </a:endParaRPr>
          </a:p>
          <a:p>
            <a:pPr marL="0" indent="0" eaLnBrk="1" hangingPunct="1">
              <a:buNone/>
            </a:pPr>
            <a:r>
              <a:rPr lang="ja-JP" altLang="en-US" dirty="0" smtClean="0">
                <a:latin typeface="Rockwell" charset="0"/>
                <a:ea typeface="HG明朝B" charset="0"/>
              </a:rPr>
              <a:t>　集団</a:t>
            </a:r>
            <a:r>
              <a:rPr lang="ja-JP" altLang="en-US" dirty="0">
                <a:latin typeface="Rockwell" charset="0"/>
                <a:ea typeface="HG明朝B" charset="0"/>
              </a:rPr>
              <a:t>　　　アンサンブル　　</a:t>
            </a:r>
            <a:endParaRPr lang="en-US" altLang="ja-JP" dirty="0">
              <a:latin typeface="Rockwell" charset="0"/>
              <a:ea typeface="HG明朝B" charset="0"/>
            </a:endParaRPr>
          </a:p>
          <a:p>
            <a:pPr eaLnBrk="1" hangingPunct="1">
              <a:buFont typeface="Arial" charset="0"/>
              <a:buNone/>
            </a:pPr>
            <a:r>
              <a:rPr lang="ja-JP" altLang="en-US" dirty="0">
                <a:latin typeface="Rockwell" charset="0"/>
                <a:ea typeface="HG明朝B" charset="0"/>
              </a:rPr>
              <a:t>　　　　未分類　　混在　　頻度分布　</a:t>
            </a:r>
            <a:endParaRPr lang="en-US" altLang="ja-JP" dirty="0">
              <a:latin typeface="Rockwell" charset="0"/>
              <a:ea typeface="HG明朝B" charset="0"/>
            </a:endParaRPr>
          </a:p>
          <a:p>
            <a:pPr eaLnBrk="1" hangingPunct="1">
              <a:buFont typeface="Arial" charset="0"/>
              <a:buNone/>
            </a:pPr>
            <a:r>
              <a:rPr lang="ja-JP" altLang="en-US" dirty="0">
                <a:latin typeface="Rockwell" charset="0"/>
                <a:ea typeface="HG明朝B" charset="0"/>
              </a:rPr>
              <a:t>　　　　　決まっているが混在</a:t>
            </a:r>
            <a:endParaRPr lang="en-US" altLang="ja-JP" dirty="0">
              <a:latin typeface="Rockwell" charset="0"/>
              <a:ea typeface="HG明朝B" charset="0"/>
            </a:endParaRPr>
          </a:p>
          <a:p>
            <a:pPr eaLnBrk="1" hangingPunct="1">
              <a:buFont typeface="Arial" charset="0"/>
              <a:buNone/>
            </a:pPr>
            <a:endParaRPr lang="en-US" altLang="ja-JP" dirty="0" smtClean="0">
              <a:solidFill>
                <a:srgbClr val="FF6600"/>
              </a:solidFill>
              <a:latin typeface="Rockwell" charset="0"/>
              <a:ea typeface="HG明朝B" charset="0"/>
            </a:endParaRPr>
          </a:p>
          <a:p>
            <a:pPr eaLnBrk="1" hangingPunct="1">
              <a:buFont typeface="Arial" charset="0"/>
              <a:buNone/>
            </a:pPr>
            <a:endParaRPr lang="en-US" altLang="ja-JP" dirty="0">
              <a:solidFill>
                <a:srgbClr val="FF6600"/>
              </a:solidFill>
              <a:latin typeface="Rockwell" charset="0"/>
              <a:ea typeface="HG明朝B" charset="0"/>
            </a:endParaRPr>
          </a:p>
          <a:p>
            <a:pPr eaLnBrk="1" hangingPunct="1">
              <a:buFont typeface="Arial" charset="0"/>
              <a:buNone/>
            </a:pPr>
            <a:r>
              <a:rPr lang="ja-JP" altLang="en-US" dirty="0" smtClean="0">
                <a:solidFill>
                  <a:srgbClr val="FF6600"/>
                </a:solidFill>
                <a:latin typeface="Rockwell" charset="0"/>
                <a:ea typeface="HG明朝B" charset="0"/>
              </a:rPr>
              <a:t>・</a:t>
            </a:r>
            <a:r>
              <a:rPr lang="ja-JP" altLang="en-US" dirty="0">
                <a:solidFill>
                  <a:srgbClr val="FF6600"/>
                </a:solidFill>
                <a:latin typeface="Rockwell" charset="0"/>
                <a:ea typeface="HG明朝B" charset="0"/>
              </a:rPr>
              <a:t>無知の度合い　　</a:t>
            </a:r>
            <a:r>
              <a:rPr lang="ja-JP" altLang="en-US" dirty="0" smtClean="0">
                <a:solidFill>
                  <a:srgbClr val="FF6600"/>
                </a:solidFill>
                <a:latin typeface="Rockwell" charset="0"/>
                <a:ea typeface="HG明朝B" charset="0"/>
              </a:rPr>
              <a:t>賭け、行動、信念</a:t>
            </a:r>
            <a:endParaRPr lang="en-US" altLang="ja-JP" dirty="0" smtClean="0">
              <a:solidFill>
                <a:srgbClr val="FF6600"/>
              </a:solidFill>
              <a:latin typeface="Rockwell" charset="0"/>
              <a:ea typeface="HG明朝B" charset="0"/>
            </a:endParaRPr>
          </a:p>
          <a:p>
            <a:pPr eaLnBrk="1" hangingPunct="1">
              <a:buFont typeface="Arial" charset="0"/>
              <a:buNone/>
            </a:pPr>
            <a:r>
              <a:rPr lang="ja-JP" altLang="en-US" dirty="0">
                <a:solidFill>
                  <a:srgbClr val="FF6600"/>
                </a:solidFill>
                <a:latin typeface="Rockwell" charset="0"/>
                <a:ea typeface="HG明朝B" charset="0"/>
              </a:rPr>
              <a:t>　　　　　ラプラス、ベイズ推論　</a:t>
            </a:r>
            <a:endParaRPr lang="en-US" altLang="ja-JP" dirty="0">
              <a:solidFill>
                <a:srgbClr val="FF6600"/>
              </a:solidFill>
              <a:latin typeface="Rockwell" charset="0"/>
              <a:ea typeface="HG明朝B" charset="0"/>
            </a:endParaRPr>
          </a:p>
          <a:p>
            <a:pPr eaLnBrk="1" hangingPunct="1">
              <a:buFont typeface="Arial" charset="0"/>
              <a:buNone/>
            </a:pPr>
            <a:r>
              <a:rPr lang="ja-JP" altLang="en-US" dirty="0">
                <a:solidFill>
                  <a:srgbClr val="FF6600"/>
                </a:solidFill>
                <a:latin typeface="Rockwell" charset="0"/>
                <a:ea typeface="HG明朝B" charset="0"/>
              </a:rPr>
              <a:t>　　　　　幅をもつ推論論理</a:t>
            </a:r>
            <a:r>
              <a:rPr lang="ja-JP" altLang="en-US" dirty="0">
                <a:latin typeface="Rockwell" charset="0"/>
                <a:ea typeface="HG明朝B" charset="0"/>
              </a:rPr>
              <a:t>　　　　　　　　　　　　　　　</a:t>
            </a:r>
          </a:p>
        </p:txBody>
      </p:sp>
      <p:sp>
        <p:nvSpPr>
          <p:cNvPr id="2" name="テキスト ボックス 1"/>
          <p:cNvSpPr txBox="1"/>
          <p:nvPr/>
        </p:nvSpPr>
        <p:spPr>
          <a:xfrm>
            <a:off x="2972724" y="404813"/>
            <a:ext cx="4857733" cy="1200328"/>
          </a:xfrm>
          <a:prstGeom prst="rect">
            <a:avLst/>
          </a:prstGeom>
          <a:noFill/>
        </p:spPr>
        <p:txBody>
          <a:bodyPr wrap="square" rtlCol="0">
            <a:spAutoFit/>
          </a:bodyPr>
          <a:lstStyle/>
          <a:p>
            <a:r>
              <a:rPr kumimoji="1" lang="ja-JP" altLang="en-US" sz="2400" dirty="0" smtClean="0"/>
              <a:t>現実</a:t>
            </a:r>
            <a:r>
              <a:rPr kumimoji="1" lang="en-US" altLang="ja-JP" sz="2400" dirty="0" smtClean="0"/>
              <a:t>/</a:t>
            </a:r>
            <a:r>
              <a:rPr lang="ja-JP" altLang="en-US" sz="2400" dirty="0" smtClean="0"/>
              <a:t>可能性</a:t>
            </a:r>
            <a:r>
              <a:rPr lang="en-US" altLang="ja-JP" sz="2400" dirty="0" smtClean="0"/>
              <a:t>(</a:t>
            </a:r>
            <a:r>
              <a:rPr lang="ja-JP" altLang="en-US" sz="2400" dirty="0" smtClean="0"/>
              <a:t>非現実</a:t>
            </a:r>
            <a:r>
              <a:rPr lang="en-US" altLang="ja-JP" sz="2400" dirty="0" smtClean="0"/>
              <a:t>)</a:t>
            </a:r>
          </a:p>
          <a:p>
            <a:endParaRPr kumimoji="1" lang="en-US" altLang="ja-JP" sz="2400" dirty="0"/>
          </a:p>
          <a:p>
            <a:r>
              <a:rPr lang="ja-JP" altLang="en-US" sz="2400" dirty="0" smtClean="0">
                <a:solidFill>
                  <a:srgbClr val="FF6600"/>
                </a:solidFill>
              </a:rPr>
              <a:t>客観的　</a:t>
            </a:r>
            <a:r>
              <a:rPr lang="en-US" altLang="ja-JP" sz="2400" dirty="0" err="1" smtClean="0">
                <a:solidFill>
                  <a:srgbClr val="FF6600"/>
                </a:solidFill>
              </a:rPr>
              <a:t>vs</a:t>
            </a:r>
            <a:r>
              <a:rPr lang="ja-JP" altLang="en-US" sz="2400" dirty="0" smtClean="0">
                <a:solidFill>
                  <a:srgbClr val="FF6600"/>
                </a:solidFill>
              </a:rPr>
              <a:t>  主観的</a:t>
            </a:r>
            <a:endParaRPr kumimoji="1" lang="ja-JP" altLang="en-US" sz="2400" dirty="0">
              <a:solidFill>
                <a:srgbClr val="FF6600"/>
              </a:solidFill>
            </a:endParaRPr>
          </a:p>
        </p:txBody>
      </p:sp>
      <p:sp>
        <p:nvSpPr>
          <p:cNvPr id="3" name="テキスト ボックス 2"/>
          <p:cNvSpPr txBox="1"/>
          <p:nvPr/>
        </p:nvSpPr>
        <p:spPr>
          <a:xfrm>
            <a:off x="6331857" y="635000"/>
            <a:ext cx="2376714" cy="830997"/>
          </a:xfrm>
          <a:prstGeom prst="rect">
            <a:avLst/>
          </a:prstGeom>
          <a:noFill/>
        </p:spPr>
        <p:txBody>
          <a:bodyPr wrap="square" rtlCol="0">
            <a:spAutoFit/>
          </a:bodyPr>
          <a:lstStyle/>
          <a:p>
            <a:r>
              <a:rPr lang="ja-JP" altLang="en-US" sz="2400" dirty="0">
                <a:solidFill>
                  <a:schemeClr val="accent3">
                    <a:lumMod val="50000"/>
                  </a:schemeClr>
                </a:solidFill>
                <a:latin typeface="Rockwell" charset="0"/>
                <a:ea typeface="HG明朝B" charset="0"/>
              </a:rPr>
              <a:t>量子力学の確率</a:t>
            </a:r>
            <a:endParaRPr lang="en-US" altLang="ja-JP" sz="2400" dirty="0">
              <a:solidFill>
                <a:schemeClr val="accent3">
                  <a:lumMod val="50000"/>
                </a:schemeClr>
              </a:solidFill>
              <a:latin typeface="Rockwell" charset="0"/>
              <a:ea typeface="HG明朝B" charset="0"/>
            </a:endParaRPr>
          </a:p>
          <a:p>
            <a:endParaRPr kumimoji="1" lang="ja-JP" altLang="en-US" sz="2400" dirty="0">
              <a:solidFill>
                <a:schemeClr val="accent3">
                  <a:lumMod val="50000"/>
                </a:schemeClr>
              </a:solidFill>
            </a:endParaRPr>
          </a:p>
        </p:txBody>
      </p:sp>
      <p:sp>
        <p:nvSpPr>
          <p:cNvPr id="4" name="正方形/長方形 3"/>
          <p:cNvSpPr/>
          <p:nvPr/>
        </p:nvSpPr>
        <p:spPr>
          <a:xfrm>
            <a:off x="849168" y="6257409"/>
            <a:ext cx="5027939" cy="523220"/>
          </a:xfrm>
          <a:prstGeom prst="rect">
            <a:avLst/>
          </a:prstGeom>
        </p:spPr>
        <p:txBody>
          <a:bodyPr wrap="none">
            <a:spAutoFit/>
          </a:bodyPr>
          <a:lstStyle/>
          <a:p>
            <a:r>
              <a:rPr lang="ja-JP" altLang="en-US" sz="2800" dirty="0">
                <a:latin typeface="Calibri" charset="0"/>
                <a:ea typeface="ＭＳ Ｐゴシック" charset="0"/>
              </a:rPr>
              <a:t>確率でも技術に</a:t>
            </a:r>
            <a:r>
              <a:rPr lang="ja-JP" altLang="en-US" sz="2800" dirty="0" smtClean="0">
                <a:latin typeface="Calibri" charset="0"/>
                <a:ea typeface="ＭＳ Ｐゴシック" charset="0"/>
              </a:rPr>
              <a:t>なる　　誤り訂正</a:t>
            </a:r>
            <a:endParaRPr lang="ja-JP" altLang="en-US" sz="2800" dirty="0"/>
          </a:p>
        </p:txBody>
      </p:sp>
    </p:spTree>
    <p:extLst>
      <p:ext uri="{BB962C8B-B14F-4D97-AF65-F5344CB8AC3E}">
        <p14:creationId xmlns:p14="http://schemas.microsoft.com/office/powerpoint/2010/main" val="28230037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578920"/>
            <a:ext cx="9144000" cy="3110204"/>
          </a:xfrm>
          <a:prstGeom prst="rect">
            <a:avLst/>
          </a:prstGeom>
        </p:spPr>
      </p:pic>
      <p:sp>
        <p:nvSpPr>
          <p:cNvPr id="3" name="テキスト ボックス 2"/>
          <p:cNvSpPr txBox="1"/>
          <p:nvPr/>
        </p:nvSpPr>
        <p:spPr>
          <a:xfrm>
            <a:off x="404048" y="307900"/>
            <a:ext cx="6984266" cy="1815882"/>
          </a:xfrm>
          <a:prstGeom prst="rect">
            <a:avLst/>
          </a:prstGeom>
          <a:noFill/>
        </p:spPr>
        <p:txBody>
          <a:bodyPr wrap="square" rtlCol="0">
            <a:spAutoFit/>
          </a:bodyPr>
          <a:lstStyle/>
          <a:p>
            <a:r>
              <a:rPr kumimoji="1" lang="en-US" altLang="ja-JP" sz="2800" dirty="0" smtClean="0"/>
              <a:t>JANZOS</a:t>
            </a:r>
            <a:r>
              <a:rPr kumimoji="1" lang="ja-JP" altLang="en-US" sz="2800" dirty="0" smtClean="0"/>
              <a:t>終了後、二つの観測に引き継がれた</a:t>
            </a:r>
            <a:endParaRPr kumimoji="1" lang="en-US" altLang="ja-JP" sz="2800" dirty="0" smtClean="0"/>
          </a:p>
          <a:p>
            <a:endParaRPr lang="en-US" altLang="ja-JP" sz="2800" dirty="0"/>
          </a:p>
          <a:p>
            <a:r>
              <a:rPr kumimoji="1" lang="ja-JP" altLang="en-US" sz="2800" dirty="0" smtClean="0"/>
              <a:t>一つは</a:t>
            </a:r>
            <a:r>
              <a:rPr kumimoji="1" lang="en-US" altLang="ja-JP" sz="2800" dirty="0" err="1" smtClean="0"/>
              <a:t>TeV</a:t>
            </a:r>
            <a:r>
              <a:rPr kumimoji="1" lang="ja-JP" altLang="en-US" sz="2800" dirty="0" smtClean="0"/>
              <a:t>ガンマ線観測</a:t>
            </a:r>
            <a:r>
              <a:rPr kumimoji="1" lang="en-US" altLang="ja-JP" sz="2800" dirty="0" smtClean="0"/>
              <a:t>CANGAROO</a:t>
            </a:r>
          </a:p>
          <a:p>
            <a:r>
              <a:rPr lang="en-US" altLang="ja-JP" sz="2800" dirty="0"/>
              <a:t> </a:t>
            </a:r>
            <a:r>
              <a:rPr lang="en-US" altLang="ja-JP" sz="2800" dirty="0" smtClean="0"/>
              <a:t>      </a:t>
            </a:r>
            <a:r>
              <a:rPr lang="ja-JP" altLang="en-US" sz="2800" dirty="0" smtClean="0"/>
              <a:t>オーストラリアで、木舟氏ら</a:t>
            </a:r>
            <a:endParaRPr kumimoji="1" lang="ja-JP" altLang="en-US" sz="2800" dirty="0"/>
          </a:p>
        </p:txBody>
      </p:sp>
    </p:spTree>
    <p:extLst>
      <p:ext uri="{BB962C8B-B14F-4D97-AF65-F5344CB8AC3E}">
        <p14:creationId xmlns:p14="http://schemas.microsoft.com/office/powerpoint/2010/main" val="17069221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4" name="Rectangle 4"/>
          <p:cNvSpPr>
            <a:spLocks noGrp="1" noChangeArrowheads="1"/>
          </p:cNvSpPr>
          <p:nvPr>
            <p:ph type="title"/>
          </p:nvPr>
        </p:nvSpPr>
        <p:spPr>
          <a:xfrm>
            <a:off x="0" y="342863"/>
            <a:ext cx="9144000" cy="1384300"/>
          </a:xfrm>
        </p:spPr>
        <p:txBody>
          <a:bodyPr>
            <a:normAutofit fontScale="90000"/>
          </a:bodyPr>
          <a:lstStyle/>
          <a:p>
            <a:pPr algn="ctr"/>
            <a:r>
              <a:rPr lang="ja-JP" altLang="en-US" sz="4800" dirty="0" smtClean="0">
                <a:ea typeface="ＭＳ Ｐゴシック" charset="-128"/>
              </a:rPr>
              <a:t>もう一つはマゼラン星雲観測を用いた重力レンズ増光観測：</a:t>
            </a:r>
            <a:r>
              <a:rPr lang="en-US" altLang="ja-JP" sz="4800" dirty="0" smtClean="0">
                <a:ea typeface="ＭＳ Ｐゴシック" charset="-128"/>
              </a:rPr>
              <a:t>MOA</a:t>
            </a:r>
            <a:br>
              <a:rPr lang="en-US" altLang="ja-JP" sz="4800" dirty="0" smtClean="0">
                <a:ea typeface="ＭＳ Ｐゴシック" charset="-128"/>
              </a:rPr>
            </a:br>
            <a:r>
              <a:rPr lang="ja-JP" altLang="en-US" sz="4800" dirty="0" smtClean="0">
                <a:ea typeface="ＭＳ Ｐゴシック" charset="-128"/>
              </a:rPr>
              <a:t>村木氏</a:t>
            </a:r>
            <a:endParaRPr lang="en-US" altLang="ja-JP" sz="4800" dirty="0">
              <a:ea typeface="ＭＳ Ｐゴシック" charset="-128"/>
            </a:endParaRPr>
          </a:p>
        </p:txBody>
      </p:sp>
      <p:sp>
        <p:nvSpPr>
          <p:cNvPr id="56325" name="Rectangle 5"/>
          <p:cNvSpPr>
            <a:spLocks noGrp="1" noChangeArrowheads="1"/>
          </p:cNvSpPr>
          <p:nvPr>
            <p:ph type="body" sz="half" idx="1"/>
          </p:nvPr>
        </p:nvSpPr>
        <p:spPr>
          <a:xfrm>
            <a:off x="611188" y="5445125"/>
            <a:ext cx="8280400" cy="1079500"/>
          </a:xfrm>
        </p:spPr>
        <p:txBody>
          <a:bodyPr/>
          <a:lstStyle/>
          <a:p>
            <a:r>
              <a:rPr lang="en-US" altLang="ja-JP" sz="2800" dirty="0">
                <a:ea typeface="ＭＳ Ｐゴシック" charset="-128"/>
              </a:rPr>
              <a:t>15 times light gathering power</a:t>
            </a:r>
          </a:p>
          <a:p>
            <a:r>
              <a:rPr lang="en-US" altLang="ja-JP" sz="2800" dirty="0">
                <a:ea typeface="ＭＳ Ｐゴシック" charset="-128"/>
              </a:rPr>
              <a:t>New era for optical astronomy in NZ (Hercules ..) </a:t>
            </a:r>
          </a:p>
        </p:txBody>
      </p:sp>
      <p:pic>
        <p:nvPicPr>
          <p:cNvPr id="56327" name="Picture 7" descr="MOA1&amp;MOA2"/>
          <p:cNvPicPr>
            <a:picLocks noGrp="1" noChangeAspect="1" noChangeArrowheads="1"/>
          </p:cNvPicPr>
          <p:nvPr>
            <p:ph sz="half" idx="2"/>
          </p:nvPr>
        </p:nvPicPr>
        <p:blipFill>
          <a:blip r:embed="rId2" cstate="print"/>
          <a:srcRect/>
          <a:stretch>
            <a:fillRect/>
          </a:stretch>
        </p:blipFill>
        <p:spPr>
          <a:xfrm>
            <a:off x="971550" y="2133600"/>
            <a:ext cx="7200900" cy="2768600"/>
          </a:xfrm>
          <a:noFill/>
          <a:ln/>
        </p:spPr>
      </p:pic>
    </p:spTree>
    <p:extLst>
      <p:ext uri="{BB962C8B-B14F-4D97-AF65-F5344CB8AC3E}">
        <p14:creationId xmlns:p14="http://schemas.microsoft.com/office/powerpoint/2010/main" val="39378885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DocScan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4833"/>
            <a:ext cx="3479797" cy="4878917"/>
          </a:xfrm>
          <a:prstGeom prst="rect">
            <a:avLst/>
          </a:prstGeom>
        </p:spPr>
      </p:pic>
      <p:pic>
        <p:nvPicPr>
          <p:cNvPr id="3" name="図 2" descr="DocScan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690" y="994833"/>
            <a:ext cx="5587309" cy="5863167"/>
          </a:xfrm>
          <a:prstGeom prst="rect">
            <a:avLst/>
          </a:prstGeom>
        </p:spPr>
      </p:pic>
      <p:sp>
        <p:nvSpPr>
          <p:cNvPr id="4" name="テキスト ボックス 3"/>
          <p:cNvSpPr txBox="1"/>
          <p:nvPr/>
        </p:nvSpPr>
        <p:spPr>
          <a:xfrm>
            <a:off x="3746500" y="152400"/>
            <a:ext cx="4381500" cy="523220"/>
          </a:xfrm>
          <a:prstGeom prst="rect">
            <a:avLst/>
          </a:prstGeom>
          <a:noFill/>
        </p:spPr>
        <p:txBody>
          <a:bodyPr wrap="square" rtlCol="0">
            <a:spAutoFit/>
          </a:bodyPr>
          <a:lstStyle/>
          <a:p>
            <a:r>
              <a:rPr kumimoji="1" lang="en-US" altLang="ja-JP" sz="2800" dirty="0" smtClean="0">
                <a:solidFill>
                  <a:srgbClr val="0000FF"/>
                </a:solidFill>
              </a:rPr>
              <a:t>SK</a:t>
            </a:r>
            <a:r>
              <a:rPr kumimoji="1" lang="ja-JP" altLang="en-US" sz="2800" dirty="0" smtClean="0">
                <a:solidFill>
                  <a:srgbClr val="0000FF"/>
                </a:solidFill>
              </a:rPr>
              <a:t>に向けて</a:t>
            </a:r>
            <a:endParaRPr kumimoji="1" lang="ja-JP" altLang="en-US" sz="2800" dirty="0">
              <a:solidFill>
                <a:srgbClr val="0000FF"/>
              </a:solidFill>
            </a:endParaRPr>
          </a:p>
        </p:txBody>
      </p:sp>
    </p:spTree>
    <p:extLst>
      <p:ext uri="{BB962C8B-B14F-4D97-AF65-F5344CB8AC3E}">
        <p14:creationId xmlns:p14="http://schemas.microsoft.com/office/powerpoint/2010/main" val="33547393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DocSca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9569" y="1578925"/>
            <a:ext cx="6022935" cy="5046242"/>
          </a:xfrm>
          <a:prstGeom prst="rect">
            <a:avLst/>
          </a:prstGeom>
        </p:spPr>
      </p:pic>
      <p:pic>
        <p:nvPicPr>
          <p:cNvPr id="3" name="図 2" descr="DocSca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33" y="1037167"/>
            <a:ext cx="2756236" cy="2169581"/>
          </a:xfrm>
          <a:prstGeom prst="rect">
            <a:avLst/>
          </a:prstGeom>
        </p:spPr>
      </p:pic>
      <p:pic>
        <p:nvPicPr>
          <p:cNvPr id="4" name="図 3" descr="DocScan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845" y="3937000"/>
            <a:ext cx="5004884" cy="2921000"/>
          </a:xfrm>
          <a:prstGeom prst="rect">
            <a:avLst/>
          </a:prstGeom>
        </p:spPr>
      </p:pic>
    </p:spTree>
    <p:extLst>
      <p:ext uri="{BB962C8B-B14F-4D97-AF65-F5344CB8AC3E}">
        <p14:creationId xmlns:p14="http://schemas.microsoft.com/office/powerpoint/2010/main" val="21165334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DocScan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16" y="1759034"/>
            <a:ext cx="5116068" cy="4969764"/>
          </a:xfrm>
          <a:prstGeom prst="rect">
            <a:avLst/>
          </a:prstGeom>
        </p:spPr>
      </p:pic>
      <p:pic>
        <p:nvPicPr>
          <p:cNvPr id="3" name="図 2" descr="DocScan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176" y="479128"/>
            <a:ext cx="3163824" cy="4018788"/>
          </a:xfrm>
          <a:prstGeom prst="rect">
            <a:avLst/>
          </a:prstGeom>
        </p:spPr>
      </p:pic>
    </p:spTree>
    <p:extLst>
      <p:ext uri="{BB962C8B-B14F-4D97-AF65-F5344CB8AC3E}">
        <p14:creationId xmlns:p14="http://schemas.microsoft.com/office/powerpoint/2010/main" val="31846918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698837" y="409762"/>
            <a:ext cx="4762500" cy="6337300"/>
          </a:xfrm>
          <a:prstGeom prst="rect">
            <a:avLst/>
          </a:prstGeom>
        </p:spPr>
      </p:pic>
      <p:sp>
        <p:nvSpPr>
          <p:cNvPr id="4" name="正方形/長方形 3"/>
          <p:cNvSpPr/>
          <p:nvPr/>
        </p:nvSpPr>
        <p:spPr>
          <a:xfrm>
            <a:off x="6038097" y="2349570"/>
            <a:ext cx="2312206" cy="2308324"/>
          </a:xfrm>
          <a:prstGeom prst="rect">
            <a:avLst/>
          </a:prstGeom>
        </p:spPr>
        <p:txBody>
          <a:bodyPr wrap="square">
            <a:spAutoFit/>
          </a:bodyPr>
          <a:lstStyle/>
          <a:p>
            <a:r>
              <a:rPr lang="ja-JP" altLang="en-US" dirty="0"/>
              <a:t>構成 全</a:t>
            </a:r>
            <a:r>
              <a:rPr lang="en-US" altLang="ja-JP" dirty="0"/>
              <a:t>21</a:t>
            </a:r>
            <a:r>
              <a:rPr lang="ja-JP" altLang="en-US" dirty="0"/>
              <a:t>巻	</a:t>
            </a:r>
            <a:endParaRPr lang="en-US" altLang="ja-JP" dirty="0" smtClean="0"/>
          </a:p>
          <a:p>
            <a:r>
              <a:rPr lang="ja-JP" altLang="en-US" dirty="0"/>
              <a:t>編集委員	</a:t>
            </a:r>
          </a:p>
          <a:p>
            <a:r>
              <a:rPr lang="ja-JP" altLang="en-US" dirty="0"/>
              <a:t>江沢　洋</a:t>
            </a:r>
            <a:r>
              <a:rPr lang="ja-JP" altLang="en-US" dirty="0" smtClean="0"/>
              <a:t>，</a:t>
            </a:r>
            <a:endParaRPr lang="en-US" altLang="ja-JP" dirty="0" smtClean="0"/>
          </a:p>
          <a:p>
            <a:r>
              <a:rPr lang="ja-JP" altLang="en-US" dirty="0" smtClean="0"/>
              <a:t>大貫</a:t>
            </a:r>
            <a:r>
              <a:rPr lang="ja-JP" altLang="en-US" dirty="0"/>
              <a:t>　義郎</a:t>
            </a:r>
            <a:r>
              <a:rPr lang="ja-JP" altLang="en-US" dirty="0" smtClean="0"/>
              <a:t>，</a:t>
            </a:r>
            <a:endParaRPr lang="en-US" altLang="ja-JP" dirty="0" smtClean="0"/>
          </a:p>
          <a:p>
            <a:r>
              <a:rPr lang="ja-JP" altLang="en-US" dirty="0" smtClean="0"/>
              <a:t>佐藤</a:t>
            </a:r>
            <a:r>
              <a:rPr lang="ja-JP" altLang="en-US" dirty="0"/>
              <a:t>　文隆，</a:t>
            </a:r>
          </a:p>
          <a:p>
            <a:r>
              <a:rPr lang="ja-JP" altLang="en-US" dirty="0"/>
              <a:t>鈴木　増雄</a:t>
            </a:r>
            <a:r>
              <a:rPr lang="ja-JP" altLang="en-US" dirty="0" smtClean="0"/>
              <a:t>，</a:t>
            </a:r>
            <a:endParaRPr lang="en-US" altLang="ja-JP" dirty="0" smtClean="0"/>
          </a:p>
          <a:p>
            <a:r>
              <a:rPr lang="ja-JP" altLang="en-US" dirty="0" smtClean="0"/>
              <a:t>恒藤</a:t>
            </a:r>
            <a:r>
              <a:rPr lang="ja-JP" altLang="en-US" dirty="0"/>
              <a:t>　敏彦</a:t>
            </a:r>
            <a:r>
              <a:rPr lang="ja-JP" altLang="en-US" dirty="0" smtClean="0"/>
              <a:t>，</a:t>
            </a:r>
            <a:endParaRPr lang="en-US" altLang="ja-JP" dirty="0" smtClean="0"/>
          </a:p>
          <a:p>
            <a:r>
              <a:rPr lang="ja-JP" altLang="en-US" dirty="0" smtClean="0"/>
              <a:t>長岡</a:t>
            </a:r>
            <a:r>
              <a:rPr lang="ja-JP" altLang="en-US" dirty="0"/>
              <a:t>　洋介　</a:t>
            </a:r>
          </a:p>
        </p:txBody>
      </p:sp>
    </p:spTree>
    <p:extLst>
      <p:ext uri="{BB962C8B-B14F-4D97-AF65-F5344CB8AC3E}">
        <p14:creationId xmlns:p14="http://schemas.microsoft.com/office/powerpoint/2010/main" val="3056393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78521" y="539332"/>
            <a:ext cx="6923780" cy="5016757"/>
          </a:xfrm>
          <a:prstGeom prst="rect">
            <a:avLst/>
          </a:prstGeom>
          <a:noFill/>
        </p:spPr>
        <p:txBody>
          <a:bodyPr wrap="square" rtlCol="0">
            <a:spAutoFit/>
          </a:bodyPr>
          <a:lstStyle/>
          <a:p>
            <a:r>
              <a:rPr kumimoji="1" lang="en-US" altLang="ja-JP" sz="3200" dirty="0" smtClean="0"/>
              <a:t>A </a:t>
            </a:r>
            <a:r>
              <a:rPr kumimoji="1" lang="ja-JP" altLang="en-US" sz="3200" dirty="0" smtClean="0"/>
              <a:t>宇宙線研と私</a:t>
            </a:r>
            <a:endParaRPr kumimoji="1" lang="en-US" altLang="ja-JP" sz="3200" dirty="0" smtClean="0"/>
          </a:p>
          <a:p>
            <a:r>
              <a:rPr lang="ja-JP" altLang="en-US" sz="3200" dirty="0" smtClean="0"/>
              <a:t>　</a:t>
            </a:r>
            <a:endParaRPr lang="en-US" altLang="ja-JP" sz="3200" dirty="0" smtClean="0">
              <a:solidFill>
                <a:srgbClr val="FF0000"/>
              </a:solidFill>
            </a:endParaRPr>
          </a:p>
          <a:p>
            <a:r>
              <a:rPr kumimoji="1" lang="ja-JP" altLang="en-US" sz="3200" dirty="0" smtClean="0"/>
              <a:t>　　　</a:t>
            </a:r>
            <a:endParaRPr lang="en-US" altLang="ja-JP" sz="3200" dirty="0" smtClean="0"/>
          </a:p>
          <a:p>
            <a:r>
              <a:rPr kumimoji="1" lang="en-US" altLang="ja-JP" sz="3200" dirty="0" smtClean="0">
                <a:solidFill>
                  <a:srgbClr val="0000FF"/>
                </a:solidFill>
              </a:rPr>
              <a:t>B </a:t>
            </a:r>
            <a:r>
              <a:rPr kumimoji="1" lang="ja-JP" altLang="en-US" sz="3200" dirty="0" smtClean="0">
                <a:solidFill>
                  <a:srgbClr val="0000FF"/>
                </a:solidFill>
              </a:rPr>
              <a:t>なぜ“</a:t>
            </a:r>
            <a:r>
              <a:rPr lang="ja-JP" altLang="en-US" sz="3200" dirty="0" smtClean="0">
                <a:solidFill>
                  <a:srgbClr val="0000FF"/>
                </a:solidFill>
              </a:rPr>
              <a:t>いまさら</a:t>
            </a:r>
            <a:r>
              <a:rPr kumimoji="1" lang="ja-JP" altLang="en-US" sz="3200" dirty="0" smtClean="0">
                <a:solidFill>
                  <a:srgbClr val="0000FF"/>
                </a:solidFill>
              </a:rPr>
              <a:t>量子力学”か？</a:t>
            </a:r>
            <a:endParaRPr kumimoji="1" lang="en-US" altLang="ja-JP" sz="3200" dirty="0" smtClean="0">
              <a:solidFill>
                <a:srgbClr val="0000FF"/>
              </a:solidFill>
            </a:endParaRPr>
          </a:p>
          <a:p>
            <a:r>
              <a:rPr lang="ja-JP" altLang="ja-JP" sz="3200" dirty="0">
                <a:solidFill>
                  <a:srgbClr val="0000FF"/>
                </a:solidFill>
              </a:rPr>
              <a:t>　</a:t>
            </a:r>
            <a:r>
              <a:rPr lang="ja-JP" altLang="en-US" sz="3200" dirty="0" smtClean="0">
                <a:solidFill>
                  <a:srgbClr val="0000FF"/>
                </a:solidFill>
              </a:rPr>
              <a:t>　孤独になったアインシュタイン</a:t>
            </a:r>
            <a:endParaRPr kumimoji="1" lang="en-US" altLang="ja-JP" sz="3200" dirty="0" smtClean="0">
              <a:solidFill>
                <a:srgbClr val="0000FF"/>
              </a:solidFill>
            </a:endParaRPr>
          </a:p>
          <a:p>
            <a:endParaRPr lang="en-US" altLang="ja-JP" sz="3200" dirty="0"/>
          </a:p>
          <a:p>
            <a:endParaRPr kumimoji="1" lang="en-US" altLang="ja-JP" sz="3200" dirty="0" smtClean="0"/>
          </a:p>
          <a:p>
            <a:r>
              <a:rPr lang="en-US" altLang="ja-JP" sz="3200" dirty="0" smtClean="0"/>
              <a:t>C</a:t>
            </a:r>
            <a:r>
              <a:rPr lang="ja-JP" altLang="en-US" sz="3200" dirty="0" smtClean="0"/>
              <a:t> </a:t>
            </a:r>
            <a:r>
              <a:rPr lang="ja-JP" altLang="en-US" sz="3200" dirty="0" smtClean="0"/>
              <a:t>量子</a:t>
            </a:r>
            <a:r>
              <a:rPr lang="ja-JP" altLang="en-US" sz="3200" dirty="0"/>
              <a:t>力学があぶり出す</a:t>
            </a:r>
            <a:r>
              <a:rPr lang="ja-JP" altLang="en-US" sz="3200" dirty="0" smtClean="0"/>
              <a:t>学問論</a:t>
            </a:r>
            <a:r>
              <a:rPr kumimoji="1" lang="ja-JP" altLang="ja-JP" sz="3200" dirty="0"/>
              <a:t>　</a:t>
            </a:r>
            <a:endParaRPr kumimoji="1" lang="en-US" altLang="ja-JP" sz="3200" dirty="0" smtClean="0"/>
          </a:p>
          <a:p>
            <a:r>
              <a:rPr kumimoji="1" lang="ja-JP" altLang="en-US" sz="3200" dirty="0" smtClean="0"/>
              <a:t>　　　　科学</a:t>
            </a:r>
            <a:r>
              <a:rPr lang="ja-JP" altLang="en-US" sz="3200" dirty="0" smtClean="0"/>
              <a:t>、学問</a:t>
            </a:r>
            <a:endParaRPr lang="en-US" altLang="ja-JP" sz="3200" dirty="0" smtClean="0"/>
          </a:p>
          <a:p>
            <a:r>
              <a:rPr kumimoji="1" lang="ja-JP" altLang="ja-JP" sz="3200" dirty="0"/>
              <a:t>　</a:t>
            </a:r>
            <a:r>
              <a:rPr kumimoji="1" lang="ja-JP" altLang="en-US" sz="3200" dirty="0" smtClean="0"/>
              <a:t>　　　民主主義　　教育</a:t>
            </a:r>
            <a:endParaRPr kumimoji="1" lang="ja-JP" altLang="en-US" sz="3200" dirty="0"/>
          </a:p>
        </p:txBody>
      </p:sp>
    </p:spTree>
    <p:extLst>
      <p:ext uri="{BB962C8B-B14F-4D97-AF65-F5344CB8AC3E}">
        <p14:creationId xmlns:p14="http://schemas.microsoft.com/office/powerpoint/2010/main" val="12736287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PhotoScan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157041"/>
            <a:ext cx="9144000" cy="6392313"/>
          </a:xfrm>
          <a:prstGeom prst="rect">
            <a:avLst/>
          </a:prstGeom>
        </p:spPr>
      </p:pic>
      <p:sp>
        <p:nvSpPr>
          <p:cNvPr id="5" name="テキスト ボックス 4"/>
          <p:cNvSpPr txBox="1"/>
          <p:nvPr/>
        </p:nvSpPr>
        <p:spPr>
          <a:xfrm>
            <a:off x="5245100" y="5626100"/>
            <a:ext cx="3149600" cy="646331"/>
          </a:xfrm>
          <a:prstGeom prst="rect">
            <a:avLst/>
          </a:prstGeom>
          <a:noFill/>
        </p:spPr>
        <p:txBody>
          <a:bodyPr wrap="square" rtlCol="0">
            <a:spAutoFit/>
          </a:bodyPr>
          <a:lstStyle/>
          <a:p>
            <a:r>
              <a:rPr kumimoji="1" lang="en-US" altLang="ja-JP" dirty="0" smtClean="0"/>
              <a:t>SK</a:t>
            </a:r>
            <a:r>
              <a:rPr kumimoji="1" lang="ja-JP" altLang="en-US" dirty="0" smtClean="0"/>
              <a:t>事故　吉村、戸塚</a:t>
            </a:r>
            <a:endParaRPr kumimoji="1" lang="en-US" altLang="ja-JP" dirty="0" smtClean="0"/>
          </a:p>
          <a:p>
            <a:r>
              <a:rPr lang="ja-JP" altLang="en-US" dirty="0" smtClean="0"/>
              <a:t>物研連委員長</a:t>
            </a:r>
            <a:endParaRPr kumimoji="1" lang="ja-JP" altLang="en-US" dirty="0"/>
          </a:p>
        </p:txBody>
      </p:sp>
    </p:spTree>
    <p:extLst>
      <p:ext uri="{BB962C8B-B14F-4D97-AF65-F5344CB8AC3E}">
        <p14:creationId xmlns:p14="http://schemas.microsoft.com/office/powerpoint/2010/main" val="27517194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4211960" y="423157"/>
            <a:ext cx="4673566" cy="6434843"/>
          </a:xfrm>
          <a:prstGeom prst="rect">
            <a:avLst/>
          </a:prstGeom>
          <a:noFill/>
          <a:ln w="9525">
            <a:noFill/>
            <a:miter lim="800000"/>
            <a:headEnd/>
            <a:tailEnd/>
          </a:ln>
        </p:spPr>
      </p:pic>
      <p:sp>
        <p:nvSpPr>
          <p:cNvPr id="4" name="テキスト ボックス 3"/>
          <p:cNvSpPr txBox="1"/>
          <p:nvPr/>
        </p:nvSpPr>
        <p:spPr>
          <a:xfrm>
            <a:off x="395536" y="1340768"/>
            <a:ext cx="1512168" cy="923330"/>
          </a:xfrm>
          <a:prstGeom prst="rect">
            <a:avLst/>
          </a:prstGeom>
          <a:noFill/>
        </p:spPr>
        <p:txBody>
          <a:bodyPr wrap="square" rtlCol="0">
            <a:spAutoFit/>
          </a:bodyPr>
          <a:lstStyle/>
          <a:p>
            <a:r>
              <a:rPr kumimoji="1" lang="ja-JP" altLang="en-US" b="1" dirty="0" smtClean="0"/>
              <a:t>２００６</a:t>
            </a:r>
            <a:endParaRPr kumimoji="1" lang="en-US" altLang="ja-JP" b="1" dirty="0" smtClean="0"/>
          </a:p>
          <a:p>
            <a:r>
              <a:rPr lang="ja-JP" altLang="en-US" b="1" dirty="0" smtClean="0"/>
              <a:t>２００７</a:t>
            </a:r>
            <a:endParaRPr lang="en-US" altLang="ja-JP" b="1" dirty="0" smtClean="0"/>
          </a:p>
          <a:p>
            <a:r>
              <a:rPr lang="ja-JP" altLang="en-US" b="1" dirty="0" smtClean="0"/>
              <a:t>２００８</a:t>
            </a:r>
            <a:endParaRPr kumimoji="1" lang="ja-JP" altLang="en-US" b="1" dirty="0"/>
          </a:p>
        </p:txBody>
      </p:sp>
      <p:pic>
        <p:nvPicPr>
          <p:cNvPr id="161794" name="Picture 2" descr="http://www.ajup-net.com/bd/img/image.php/978-4-87698-817-4.jpg?width=500&amp;image=/bd/img/87698/978-4-87698-817-4.jpg"/>
          <p:cNvPicPr>
            <a:picLocks noChangeAspect="1" noChangeArrowheads="1"/>
          </p:cNvPicPr>
          <p:nvPr/>
        </p:nvPicPr>
        <p:blipFill>
          <a:blip r:embed="rId4" cstate="print"/>
          <a:srcRect/>
          <a:stretch>
            <a:fillRect/>
          </a:stretch>
        </p:blipFill>
        <p:spPr bwMode="auto">
          <a:xfrm>
            <a:off x="2135890" y="620688"/>
            <a:ext cx="2071373" cy="2981176"/>
          </a:xfrm>
          <a:prstGeom prst="rect">
            <a:avLst/>
          </a:prstGeom>
          <a:noFill/>
        </p:spPr>
      </p:pic>
      <p:pic>
        <p:nvPicPr>
          <p:cNvPr id="161796" name="Picture 4" descr="http://www.junkudo.co.jp/imagel/4876988390.jpg"/>
          <p:cNvPicPr>
            <a:picLocks noChangeAspect="1" noChangeArrowheads="1"/>
          </p:cNvPicPr>
          <p:nvPr/>
        </p:nvPicPr>
        <p:blipFill>
          <a:blip r:embed="rId5" cstate="print"/>
          <a:srcRect/>
          <a:stretch>
            <a:fillRect/>
          </a:stretch>
        </p:blipFill>
        <p:spPr bwMode="auto">
          <a:xfrm>
            <a:off x="0" y="3284984"/>
            <a:ext cx="2411786" cy="3573016"/>
          </a:xfrm>
          <a:prstGeom prst="rect">
            <a:avLst/>
          </a:prstGeom>
          <a:noFill/>
        </p:spPr>
      </p:pic>
    </p:spTree>
    <p:extLst>
      <p:ext uri="{BB962C8B-B14F-4D97-AF65-F5344CB8AC3E}">
        <p14:creationId xmlns:p14="http://schemas.microsoft.com/office/powerpoint/2010/main" val="29979396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3" cstate="print"/>
          <a:srcRect/>
          <a:stretch>
            <a:fillRect/>
          </a:stretch>
        </p:blipFill>
        <p:spPr bwMode="auto">
          <a:xfrm>
            <a:off x="2833688" y="304800"/>
            <a:ext cx="3433762" cy="6172200"/>
          </a:xfrm>
          <a:prstGeom prst="rect">
            <a:avLst/>
          </a:prstGeom>
          <a:noFill/>
          <a:ln w="9525">
            <a:noFill/>
            <a:miter lim="800000"/>
            <a:headEnd/>
            <a:tailEnd/>
          </a:ln>
          <a:effectLst/>
        </p:spPr>
      </p:pic>
    </p:spTree>
    <p:extLst>
      <p:ext uri="{BB962C8B-B14F-4D97-AF65-F5344CB8AC3E}">
        <p14:creationId xmlns:p14="http://schemas.microsoft.com/office/powerpoint/2010/main" val="5123413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C:\Documents and Settings\humitaka\My Documents\2009-2-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287608"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1475655" y="6165304"/>
            <a:ext cx="6735283" cy="369332"/>
          </a:xfrm>
          <a:prstGeom prst="rect">
            <a:avLst/>
          </a:prstGeom>
          <a:noFill/>
        </p:spPr>
        <p:txBody>
          <a:bodyPr wrap="square" rtlCol="0">
            <a:spAutoFit/>
          </a:bodyPr>
          <a:lstStyle/>
          <a:p>
            <a:r>
              <a:rPr kumimoji="1" lang="ja-JP" altLang="en-US" dirty="0" smtClean="0"/>
              <a:t>２００９年２月　湯川記念財団</a:t>
            </a:r>
            <a:r>
              <a:rPr kumimoji="1" lang="en-US" altLang="ja-JP" dirty="0" smtClean="0"/>
              <a:t> </a:t>
            </a:r>
            <a:r>
              <a:rPr kumimoji="1" lang="ja-JP" altLang="en-US" dirty="0" smtClean="0"/>
              <a:t>理事長交代</a:t>
            </a:r>
            <a:endParaRPr kumimoji="1" lang="ja-JP" altLang="en-US" dirty="0"/>
          </a:p>
        </p:txBody>
      </p:sp>
    </p:spTree>
    <p:extLst>
      <p:ext uri="{BB962C8B-B14F-4D97-AF65-F5344CB8AC3E}">
        <p14:creationId xmlns:p14="http://schemas.microsoft.com/office/powerpoint/2010/main" val="684872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nambu.jpg"/>
          <p:cNvPicPr>
            <a:picLocks noChangeAspect="1"/>
          </p:cNvPicPr>
          <p:nvPr/>
        </p:nvPicPr>
        <p:blipFill>
          <a:blip r:embed="rId2" cstate="print"/>
          <a:stretch>
            <a:fillRect/>
          </a:stretch>
        </p:blipFill>
        <p:spPr>
          <a:xfrm>
            <a:off x="969402" y="145960"/>
            <a:ext cx="7284010" cy="4923366"/>
          </a:xfrm>
          <a:prstGeom prst="rect">
            <a:avLst/>
          </a:prstGeom>
        </p:spPr>
      </p:pic>
      <p:sp>
        <p:nvSpPr>
          <p:cNvPr id="3" name="Rectangle 3"/>
          <p:cNvSpPr>
            <a:spLocks noChangeArrowheads="1"/>
          </p:cNvSpPr>
          <p:nvPr/>
        </p:nvSpPr>
        <p:spPr bwMode="auto">
          <a:xfrm>
            <a:off x="232024" y="5069326"/>
            <a:ext cx="8208912" cy="1711977"/>
          </a:xfrm>
          <a:prstGeom prst="rect">
            <a:avLst/>
          </a:prstGeom>
          <a:noFill/>
          <a:ln w="9525">
            <a:noFill/>
            <a:miter lim="800000"/>
            <a:headEnd/>
            <a:tailEnd/>
          </a:ln>
          <a:effectLst/>
        </p:spPr>
        <p:txBody>
          <a:bodyPr vert="horz" wrap="square" lIns="91440" tIns="45720" rIns="91440" bIns="952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sz="2100" b="1" i="0" u="none" strike="noStrike" cap="none" normalizeH="0" baseline="0" dirty="0" smtClean="0">
                <a:ln>
                  <a:noFill/>
                </a:ln>
                <a:solidFill>
                  <a:srgbClr val="333333"/>
                </a:solidFill>
                <a:effectLst/>
                <a:latin typeface="Arial" pitchFamily="34" charset="0"/>
                <a:ea typeface="ＭＳ Ｐゴシック" pitchFamily="50" charset="-128"/>
                <a:cs typeface="ＭＳ Ｐゴシック" pitchFamily="50" charset="-128"/>
              </a:rPr>
              <a:t>南部博士直筆の数式を展示　県立こども歴史文化館</a:t>
            </a:r>
            <a:endParaRPr kumimoji="1" lang="ja-JP" sz="24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rgbClr val="333333"/>
                </a:solidFill>
                <a:effectLst/>
                <a:latin typeface="Arial" pitchFamily="34" charset="0"/>
                <a:ea typeface="ＭＳ Ｐゴシック" pitchFamily="50" charset="-128"/>
                <a:cs typeface="ＭＳ Ｐゴシック" pitchFamily="50" charset="-128"/>
              </a:rPr>
              <a:t>2011</a:t>
            </a:r>
            <a:r>
              <a:rPr kumimoji="1" lang="ja-JP" altLang="en-US" sz="900" b="0" i="0" u="none" strike="noStrike" cap="none" normalizeH="0" baseline="0" dirty="0" smtClean="0">
                <a:ln>
                  <a:noFill/>
                </a:ln>
                <a:solidFill>
                  <a:srgbClr val="333333"/>
                </a:solidFill>
                <a:effectLst/>
                <a:latin typeface="Arial" pitchFamily="34" charset="0"/>
                <a:ea typeface="ＭＳ Ｐゴシック" pitchFamily="50" charset="-128"/>
                <a:cs typeface="ＭＳ Ｐゴシック" pitchFamily="50" charset="-128"/>
              </a:rPr>
              <a:t>年</a:t>
            </a:r>
            <a:r>
              <a:rPr kumimoji="1" lang="en-US" altLang="ja-JP" sz="900" b="0" i="0" u="none" strike="noStrike" cap="none" normalizeH="0" baseline="0" dirty="0" smtClean="0">
                <a:ln>
                  <a:noFill/>
                </a:ln>
                <a:solidFill>
                  <a:srgbClr val="333333"/>
                </a:solidFill>
                <a:effectLst/>
                <a:latin typeface="Arial" pitchFamily="34" charset="0"/>
                <a:ea typeface="ＭＳ Ｐゴシック" pitchFamily="50" charset="-128"/>
                <a:cs typeface="ＭＳ Ｐゴシック" pitchFamily="50" charset="-128"/>
              </a:rPr>
              <a:t>4</a:t>
            </a:r>
            <a:r>
              <a:rPr kumimoji="1" lang="ja-JP" altLang="en-US" sz="900" b="0" i="0" u="none" strike="noStrike" cap="none" normalizeH="0" baseline="0" dirty="0" smtClean="0">
                <a:ln>
                  <a:noFill/>
                </a:ln>
                <a:solidFill>
                  <a:srgbClr val="333333"/>
                </a:solidFill>
                <a:effectLst/>
                <a:latin typeface="Arial" pitchFamily="34" charset="0"/>
                <a:ea typeface="ＭＳ Ｐゴシック" pitchFamily="50" charset="-128"/>
                <a:cs typeface="ＭＳ Ｐゴシック" pitchFamily="50" charset="-128"/>
              </a:rPr>
              <a:t>月</a:t>
            </a:r>
            <a:r>
              <a:rPr kumimoji="1" lang="en-US" altLang="ja-JP" sz="900" b="0" i="0" u="none" strike="noStrike" cap="none" normalizeH="0" baseline="0" dirty="0" smtClean="0">
                <a:ln>
                  <a:noFill/>
                </a:ln>
                <a:solidFill>
                  <a:srgbClr val="333333"/>
                </a:solidFill>
                <a:effectLst/>
                <a:latin typeface="Arial" pitchFamily="34" charset="0"/>
                <a:ea typeface="ＭＳ Ｐゴシック" pitchFamily="50" charset="-128"/>
                <a:cs typeface="ＭＳ Ｐゴシック" pitchFamily="50" charset="-128"/>
              </a:rPr>
              <a:t>14</a:t>
            </a:r>
            <a:r>
              <a:rPr kumimoji="1" lang="ja-JP" altLang="en-US" sz="900" b="0" i="0" u="none" strike="noStrike" cap="none" normalizeH="0" baseline="0" dirty="0" smtClean="0">
                <a:ln>
                  <a:noFill/>
                </a:ln>
                <a:solidFill>
                  <a:srgbClr val="333333"/>
                </a:solidFill>
                <a:effectLst/>
                <a:latin typeface="Arial" pitchFamily="34" charset="0"/>
                <a:ea typeface="ＭＳ Ｐゴシック" pitchFamily="50" charset="-128"/>
                <a:cs typeface="ＭＳ Ｐゴシック" pitchFamily="50" charset="-128"/>
              </a:rPr>
              <a:t>日</a:t>
            </a:r>
            <a:endPar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333333"/>
                </a:solidFill>
                <a:effectLst/>
                <a:latin typeface="Arial" pitchFamily="34" charset="0"/>
                <a:ea typeface="ＭＳ Ｐゴシック" pitchFamily="50" charset="-128"/>
                <a:cs typeface="ＭＳ Ｐゴシック" pitchFamily="50" charset="-128"/>
              </a:rPr>
              <a:t>福井市出身でノーベル物理学賞受賞者の南部陽一郎さん直筆の数式が、同市城東１丁目の県立こども歴史文化館で展示されている。ホワイトボードに書かれたもので、同館はノーベル賞受賞前の南部さんがどんな関心を持っていたかを知ることができる貴重な資料としている。</a:t>
            </a:r>
            <a:endPar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333333"/>
                </a:solidFill>
                <a:effectLst/>
                <a:latin typeface="Arial" pitchFamily="34" charset="0"/>
                <a:ea typeface="ＭＳ Ｐゴシック" pitchFamily="50" charset="-128"/>
                <a:cs typeface="ＭＳ Ｐゴシック" pitchFamily="50" charset="-128"/>
              </a:rPr>
              <a:t>　２００８年１０月にノーベル賞を受賞した南部さんは、その年の春に甲南大学（神戸市）の佐藤文隆・特別客員教授（物理学）の研究室を訪れ、「フォノン（音子）は重力で落ちるのか」という物理問題をテーマに議論した。南部さんはホワイトボードに方程式の数式や座標軸を書き、２人で議論を深めたという。</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Tree>
    <p:extLst>
      <p:ext uri="{BB962C8B-B14F-4D97-AF65-F5344CB8AC3E}">
        <p14:creationId xmlns:p14="http://schemas.microsoft.com/office/powerpoint/2010/main" val="17430157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nambu1.jpg"/>
          <p:cNvPicPr>
            <a:picLocks noChangeAspect="1"/>
          </p:cNvPicPr>
          <p:nvPr/>
        </p:nvPicPr>
        <p:blipFill>
          <a:blip r:embed="rId2" cstate="print"/>
          <a:stretch>
            <a:fillRect/>
          </a:stretch>
        </p:blipFill>
        <p:spPr>
          <a:xfrm>
            <a:off x="-180528" y="0"/>
            <a:ext cx="4982308" cy="6858000"/>
          </a:xfrm>
          <a:prstGeom prst="rect">
            <a:avLst/>
          </a:prstGeom>
        </p:spPr>
      </p:pic>
      <p:pic>
        <p:nvPicPr>
          <p:cNvPr id="3" name="図 2" descr="nambu2.jpg"/>
          <p:cNvPicPr>
            <a:picLocks noChangeAspect="1"/>
          </p:cNvPicPr>
          <p:nvPr/>
        </p:nvPicPr>
        <p:blipFill>
          <a:blip r:embed="rId3" cstate="print"/>
          <a:stretch>
            <a:fillRect/>
          </a:stretch>
        </p:blipFill>
        <p:spPr>
          <a:xfrm>
            <a:off x="4716016" y="116632"/>
            <a:ext cx="4982308" cy="6858000"/>
          </a:xfrm>
          <a:prstGeom prst="rect">
            <a:avLst/>
          </a:prstGeom>
        </p:spPr>
      </p:pic>
    </p:spTree>
    <p:extLst>
      <p:ext uri="{BB962C8B-B14F-4D97-AF65-F5344CB8AC3E}">
        <p14:creationId xmlns:p14="http://schemas.microsoft.com/office/powerpoint/2010/main" val="18862191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モスクワ大学の壁.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4773" y="1869626"/>
            <a:ext cx="4855254" cy="4810574"/>
          </a:xfrm>
          <a:prstGeom prst="rect">
            <a:avLst/>
          </a:prstGeom>
        </p:spPr>
      </p:pic>
      <p:sp>
        <p:nvSpPr>
          <p:cNvPr id="3" name="正方形/長方形 2"/>
          <p:cNvSpPr/>
          <p:nvPr/>
        </p:nvSpPr>
        <p:spPr>
          <a:xfrm>
            <a:off x="74273" y="129727"/>
            <a:ext cx="7721600" cy="2585323"/>
          </a:xfrm>
          <a:prstGeom prst="rect">
            <a:avLst/>
          </a:prstGeom>
        </p:spPr>
        <p:txBody>
          <a:bodyPr wrap="square">
            <a:spAutoFit/>
          </a:bodyPr>
          <a:lstStyle/>
          <a:p>
            <a:r>
              <a:rPr lang="ja-JP" altLang="en-US" dirty="0"/>
              <a:t>佐藤様、</a:t>
            </a:r>
          </a:p>
          <a:p>
            <a:endParaRPr lang="ja-JP" altLang="en-US" dirty="0"/>
          </a:p>
          <a:p>
            <a:r>
              <a:rPr lang="ja-JP" altLang="en-US" dirty="0"/>
              <a:t>私の友人が、モスクワ大学の壁にこんなサインを見つけました。ディラックやボーアもサインをしているそうです。１９５９年の日付があって、湯川さんの下に括弧をつけて佐藤さんの名前があります。１９５９年といえば佐藤さんはまだ学部生だったのではないかと思いますが、モスクワにいらしていたのでしょうか。</a:t>
            </a:r>
          </a:p>
          <a:p>
            <a:endParaRPr lang="ja-JP" altLang="en-US" dirty="0"/>
          </a:p>
          <a:p>
            <a:r>
              <a:rPr lang="ja-JP" altLang="en-US" dirty="0"/>
              <a:t>大栗</a:t>
            </a:r>
            <a:r>
              <a:rPr lang="ja-JP" altLang="en-US" dirty="0" smtClean="0"/>
              <a:t>博司</a:t>
            </a:r>
            <a:endParaRPr lang="en-US" altLang="ja-JP" dirty="0" smtClean="0"/>
          </a:p>
          <a:p>
            <a:endParaRPr lang="ja-JP" altLang="en-US" dirty="0"/>
          </a:p>
        </p:txBody>
      </p:sp>
      <p:sp>
        <p:nvSpPr>
          <p:cNvPr id="4" name="正方形/長方形 3"/>
          <p:cNvSpPr/>
          <p:nvPr/>
        </p:nvSpPr>
        <p:spPr>
          <a:xfrm>
            <a:off x="349969" y="3244334"/>
            <a:ext cx="1763862" cy="369332"/>
          </a:xfrm>
          <a:prstGeom prst="rect">
            <a:avLst/>
          </a:prstGeom>
        </p:spPr>
        <p:txBody>
          <a:bodyPr wrap="none">
            <a:spAutoFit/>
          </a:bodyPr>
          <a:lstStyle/>
          <a:p>
            <a:r>
              <a:rPr lang="is-IS" altLang="ja-JP" dirty="0"/>
              <a:t>2016/03/20 5:00</a:t>
            </a:r>
            <a:endParaRPr lang="ja-JP" altLang="en-US" dirty="0"/>
          </a:p>
        </p:txBody>
      </p:sp>
    </p:spTree>
    <p:extLst>
      <p:ext uri="{BB962C8B-B14F-4D97-AF65-F5344CB8AC3E}">
        <p14:creationId xmlns:p14="http://schemas.microsoft.com/office/powerpoint/2010/main" val="5635292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5429" y="466848"/>
            <a:ext cx="8291931" cy="2185214"/>
          </a:xfrm>
          <a:prstGeom prst="rect">
            <a:avLst/>
          </a:prstGeom>
          <a:noFill/>
        </p:spPr>
        <p:txBody>
          <a:bodyPr wrap="square" rtlCol="0">
            <a:spAutoFit/>
          </a:bodyPr>
          <a:lstStyle/>
          <a:p>
            <a:r>
              <a:rPr lang="en-US" altLang="ja-JP" sz="4000" dirty="0"/>
              <a:t>B</a:t>
            </a:r>
            <a:r>
              <a:rPr lang="en-US" altLang="ja-JP" sz="4000" dirty="0" smtClean="0"/>
              <a:t>:</a:t>
            </a:r>
            <a:r>
              <a:rPr lang="ja-JP" altLang="en-US" sz="4000" dirty="0" smtClean="0">
                <a:solidFill>
                  <a:srgbClr val="0000FF"/>
                </a:solidFill>
              </a:rPr>
              <a:t>なぜ“いまさら量子力学”か</a:t>
            </a:r>
            <a:r>
              <a:rPr lang="ja-JP" altLang="en-US" sz="4000" dirty="0">
                <a:solidFill>
                  <a:srgbClr val="0000FF"/>
                </a:solidFill>
              </a:rPr>
              <a:t>？</a:t>
            </a:r>
            <a:endParaRPr lang="en-US" altLang="ja-JP" sz="4000" dirty="0">
              <a:solidFill>
                <a:srgbClr val="0000FF"/>
              </a:solidFill>
            </a:endParaRPr>
          </a:p>
          <a:p>
            <a:r>
              <a:rPr lang="ja-JP" altLang="ja-JP" sz="3200" dirty="0">
                <a:solidFill>
                  <a:srgbClr val="0000FF"/>
                </a:solidFill>
              </a:rPr>
              <a:t>　</a:t>
            </a:r>
            <a:r>
              <a:rPr lang="ja-JP" altLang="en-US" sz="3200" dirty="0">
                <a:solidFill>
                  <a:srgbClr val="0000FF"/>
                </a:solidFill>
              </a:rPr>
              <a:t>　</a:t>
            </a:r>
            <a:r>
              <a:rPr lang="ja-JP" altLang="en-US" sz="3200" dirty="0"/>
              <a:t>おいていかれたアインシュタイン</a:t>
            </a:r>
            <a:endParaRPr lang="en-US" altLang="ja-JP" sz="3200" dirty="0"/>
          </a:p>
          <a:p>
            <a:r>
              <a:rPr kumimoji="1" lang="ja-JP" altLang="en-US" sz="3200" dirty="0" smtClean="0"/>
              <a:t>　　</a:t>
            </a:r>
            <a:r>
              <a:rPr kumimoji="1" lang="ja-JP" altLang="en-US" sz="3200" dirty="0" smtClean="0">
                <a:solidFill>
                  <a:srgbClr val="FF6600"/>
                </a:solidFill>
              </a:rPr>
              <a:t>アインシュタインを迷わせた</a:t>
            </a:r>
            <a:endParaRPr kumimoji="1" lang="en-US" altLang="ja-JP" sz="3200" dirty="0" smtClean="0">
              <a:solidFill>
                <a:srgbClr val="FF6600"/>
              </a:solidFill>
            </a:endParaRPr>
          </a:p>
          <a:p>
            <a:r>
              <a:rPr lang="ja-JP" altLang="ja-JP" sz="3200" dirty="0">
                <a:solidFill>
                  <a:srgbClr val="FF6600"/>
                </a:solidFill>
              </a:rPr>
              <a:t>　</a:t>
            </a:r>
            <a:r>
              <a:rPr lang="ja-JP" altLang="en-US" sz="3200" dirty="0" smtClean="0">
                <a:solidFill>
                  <a:srgbClr val="FF6600"/>
                </a:solidFill>
              </a:rPr>
              <a:t>　</a:t>
            </a:r>
            <a:r>
              <a:rPr kumimoji="1" lang="ja-JP" altLang="en-US" sz="3200" dirty="0" smtClean="0">
                <a:solidFill>
                  <a:srgbClr val="FF6600"/>
                </a:solidFill>
              </a:rPr>
              <a:t>量子もつれとは？</a:t>
            </a:r>
            <a:endParaRPr kumimoji="1" lang="ja-JP" altLang="en-US" sz="3200" dirty="0">
              <a:solidFill>
                <a:srgbClr val="FF6600"/>
              </a:solidFill>
            </a:endParaRPr>
          </a:p>
        </p:txBody>
      </p:sp>
      <p:sp>
        <p:nvSpPr>
          <p:cNvPr id="3" name="テキスト ボックス 2"/>
          <p:cNvSpPr txBox="1"/>
          <p:nvPr/>
        </p:nvSpPr>
        <p:spPr>
          <a:xfrm>
            <a:off x="784374" y="3308286"/>
            <a:ext cx="7200590" cy="1631216"/>
          </a:xfrm>
          <a:prstGeom prst="rect">
            <a:avLst/>
          </a:prstGeom>
          <a:noFill/>
        </p:spPr>
        <p:txBody>
          <a:bodyPr wrap="square" rtlCol="0">
            <a:spAutoFit/>
          </a:bodyPr>
          <a:lstStyle/>
          <a:p>
            <a:r>
              <a:rPr lang="ja-JP" altLang="ja-JP" sz="2000" dirty="0">
                <a:solidFill>
                  <a:srgbClr val="008000"/>
                </a:solidFill>
              </a:rPr>
              <a:t>　</a:t>
            </a:r>
            <a:r>
              <a:rPr lang="en-US" altLang="ja-JP" sz="2000" dirty="0" smtClean="0">
                <a:solidFill>
                  <a:srgbClr val="008000"/>
                </a:solidFill>
              </a:rPr>
              <a:t>EPR,</a:t>
            </a:r>
            <a:r>
              <a:rPr lang="ja-JP" altLang="en-US" sz="2000" dirty="0" smtClean="0">
                <a:solidFill>
                  <a:srgbClr val="008000"/>
                </a:solidFill>
              </a:rPr>
              <a:t>遅延選択、テレポーテーション、シュレデインガー猫、</a:t>
            </a:r>
            <a:endParaRPr lang="en-US" altLang="ja-JP" sz="2000" dirty="0" smtClean="0">
              <a:solidFill>
                <a:srgbClr val="008000"/>
              </a:solidFill>
            </a:endParaRPr>
          </a:p>
          <a:p>
            <a:r>
              <a:rPr lang="ja-JP" altLang="ja-JP" sz="2000" dirty="0">
                <a:solidFill>
                  <a:srgbClr val="008000"/>
                </a:solidFill>
              </a:rPr>
              <a:t>　</a:t>
            </a:r>
            <a:r>
              <a:rPr lang="ja-JP" altLang="en-US" sz="2000" dirty="0" smtClean="0">
                <a:solidFill>
                  <a:srgbClr val="008000"/>
                </a:solidFill>
              </a:rPr>
              <a:t>マクロフォノン、</a:t>
            </a:r>
            <a:r>
              <a:rPr lang="en-US" altLang="ja-JP" sz="2000" dirty="0" smtClean="0">
                <a:solidFill>
                  <a:srgbClr val="008000"/>
                </a:solidFill>
              </a:rPr>
              <a:t>q-</a:t>
            </a:r>
            <a:r>
              <a:rPr lang="ja-JP" altLang="en-US" sz="2000" dirty="0" smtClean="0">
                <a:solidFill>
                  <a:srgbClr val="008000"/>
                </a:solidFill>
              </a:rPr>
              <a:t>ビット</a:t>
            </a:r>
            <a:r>
              <a:rPr lang="en-US" altLang="ja-JP" sz="2000" dirty="0" smtClean="0">
                <a:solidFill>
                  <a:srgbClr val="008000"/>
                </a:solidFill>
              </a:rPr>
              <a:t>(</a:t>
            </a:r>
            <a:r>
              <a:rPr lang="ja-JP" altLang="en-US" sz="2000" dirty="0" smtClean="0">
                <a:solidFill>
                  <a:srgbClr val="008000"/>
                </a:solidFill>
              </a:rPr>
              <a:t>分子</a:t>
            </a:r>
            <a:r>
              <a:rPr lang="en-US" altLang="ja-JP" sz="2000" dirty="0" smtClean="0">
                <a:solidFill>
                  <a:srgbClr val="008000"/>
                </a:solidFill>
              </a:rPr>
              <a:t>NMR,</a:t>
            </a:r>
            <a:r>
              <a:rPr lang="ja-JP" altLang="en-US" sz="2000" dirty="0" smtClean="0">
                <a:solidFill>
                  <a:srgbClr val="008000"/>
                </a:solidFill>
              </a:rPr>
              <a:t>量子ドット、超伝導クパー対、・・・・・・・</a:t>
            </a:r>
            <a:r>
              <a:rPr lang="en-US" altLang="ja-JP" sz="2000" dirty="0" smtClean="0">
                <a:solidFill>
                  <a:srgbClr val="008000"/>
                </a:solidFill>
              </a:rPr>
              <a:t>)</a:t>
            </a:r>
          </a:p>
          <a:p>
            <a:r>
              <a:rPr lang="ja-JP" altLang="en-US" sz="2000" dirty="0" smtClean="0">
                <a:solidFill>
                  <a:srgbClr val="008000"/>
                </a:solidFill>
              </a:rPr>
              <a:t>２０１２年ノーベル</a:t>
            </a:r>
            <a:r>
              <a:rPr lang="ja-JP" altLang="en-US" sz="2000" dirty="0">
                <a:solidFill>
                  <a:srgbClr val="008000"/>
                </a:solidFill>
              </a:rPr>
              <a:t>賞</a:t>
            </a:r>
            <a:endParaRPr lang="en-US" altLang="ja-JP" sz="2000" dirty="0">
              <a:solidFill>
                <a:srgbClr val="008000"/>
              </a:solidFill>
            </a:endParaRPr>
          </a:p>
          <a:p>
            <a:endParaRPr kumimoji="1" lang="ja-JP" altLang="en-US" sz="2000" dirty="0">
              <a:solidFill>
                <a:srgbClr val="008000"/>
              </a:solidFill>
            </a:endParaRPr>
          </a:p>
        </p:txBody>
      </p:sp>
    </p:spTree>
    <p:extLst>
      <p:ext uri="{BB962C8B-B14F-4D97-AF65-F5344CB8AC3E}">
        <p14:creationId xmlns:p14="http://schemas.microsoft.com/office/powerpoint/2010/main" val="117057973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PhotoScan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224" y="0"/>
            <a:ext cx="3046977" cy="4497917"/>
          </a:xfrm>
          <a:prstGeom prst="rect">
            <a:avLst/>
          </a:prstGeom>
        </p:spPr>
      </p:pic>
      <p:pic>
        <p:nvPicPr>
          <p:cNvPr id="3" name="図 2" descr="PhotoScan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167" y="682346"/>
            <a:ext cx="4169833" cy="6075577"/>
          </a:xfrm>
          <a:prstGeom prst="rect">
            <a:avLst/>
          </a:prstGeom>
        </p:spPr>
      </p:pic>
      <p:sp>
        <p:nvSpPr>
          <p:cNvPr id="4" name="テキスト ボックス 3"/>
          <p:cNvSpPr txBox="1"/>
          <p:nvPr/>
        </p:nvSpPr>
        <p:spPr>
          <a:xfrm>
            <a:off x="126997" y="4603750"/>
            <a:ext cx="4402667" cy="2031325"/>
          </a:xfrm>
          <a:prstGeom prst="rect">
            <a:avLst/>
          </a:prstGeom>
          <a:noFill/>
        </p:spPr>
        <p:txBody>
          <a:bodyPr wrap="square" rtlCol="0">
            <a:spAutoFit/>
          </a:bodyPr>
          <a:lstStyle/>
          <a:p>
            <a:r>
              <a:rPr kumimoji="1" lang="ja-JP" altLang="en-US" dirty="0" smtClean="0"/>
              <a:t>いまさら量子力学　町田・原・中嶋</a:t>
            </a:r>
            <a:endParaRPr kumimoji="1" lang="en-US" altLang="ja-JP" dirty="0" smtClean="0"/>
          </a:p>
          <a:p>
            <a:r>
              <a:rPr lang="ja-JP" altLang="en-US" dirty="0" smtClean="0"/>
              <a:t>いまさら電磁気学　青野</a:t>
            </a:r>
            <a:endParaRPr lang="en-US" altLang="ja-JP" dirty="0" smtClean="0"/>
          </a:p>
          <a:p>
            <a:r>
              <a:rPr lang="ja-JP" altLang="en-US" dirty="0" smtClean="0"/>
              <a:t>いまさら流体力学　木田</a:t>
            </a:r>
            <a:endParaRPr lang="en-US" altLang="ja-JP" dirty="0" smtClean="0"/>
          </a:p>
          <a:p>
            <a:r>
              <a:rPr kumimoji="1" lang="ja-JP" altLang="en-US" dirty="0" smtClean="0"/>
              <a:t>いまさら一般力学　戸田</a:t>
            </a:r>
            <a:endParaRPr kumimoji="1" lang="en-US" altLang="ja-JP" dirty="0" smtClean="0"/>
          </a:p>
          <a:p>
            <a:r>
              <a:rPr lang="ja-JP" altLang="en-US" dirty="0" smtClean="0"/>
              <a:t>いまさら熱力学　　</a:t>
            </a:r>
            <a:r>
              <a:rPr lang="en-US" altLang="ja-JP" dirty="0"/>
              <a:t> </a:t>
            </a:r>
            <a:r>
              <a:rPr lang="ja-JP" altLang="en-US" dirty="0" smtClean="0"/>
              <a:t>戸田</a:t>
            </a:r>
            <a:endParaRPr lang="en-US" altLang="ja-JP" dirty="0" smtClean="0"/>
          </a:p>
          <a:p>
            <a:r>
              <a:rPr kumimoji="1" lang="ja-JP" altLang="en-US" dirty="0" smtClean="0"/>
              <a:t>いま、もうひとつの素粒子論入門　益川</a:t>
            </a:r>
            <a:endParaRPr kumimoji="1" lang="en-US" altLang="ja-JP" dirty="0" smtClean="0"/>
          </a:p>
          <a:p>
            <a:r>
              <a:rPr lang="ja-JP" altLang="en-US" dirty="0" smtClean="0"/>
              <a:t>いまこそ相対性理論　　江里口・藤井</a:t>
            </a:r>
            <a:endParaRPr kumimoji="1" lang="ja-JP" altLang="en-US" dirty="0"/>
          </a:p>
        </p:txBody>
      </p:sp>
      <p:sp>
        <p:nvSpPr>
          <p:cNvPr id="5" name="テキスト ボックス 4"/>
          <p:cNvSpPr txBox="1"/>
          <p:nvPr/>
        </p:nvSpPr>
        <p:spPr>
          <a:xfrm>
            <a:off x="3464752" y="1365250"/>
            <a:ext cx="461665" cy="2804583"/>
          </a:xfrm>
          <a:prstGeom prst="rect">
            <a:avLst/>
          </a:prstGeom>
          <a:noFill/>
        </p:spPr>
        <p:txBody>
          <a:bodyPr vert="eaVert" wrap="square" rtlCol="0">
            <a:spAutoFit/>
          </a:bodyPr>
          <a:lstStyle/>
          <a:p>
            <a:r>
              <a:rPr kumimoji="1" lang="ja-JP" altLang="en-US" dirty="0" smtClean="0"/>
              <a:t>杉本大一郎</a:t>
            </a:r>
            <a:r>
              <a:rPr lang="ja-JP" altLang="en-US" dirty="0" smtClean="0"/>
              <a:t>　　１９９０</a:t>
            </a:r>
            <a:endParaRPr kumimoji="1" lang="en-US" altLang="ja-JP" dirty="0" smtClean="0"/>
          </a:p>
        </p:txBody>
      </p:sp>
      <p:sp>
        <p:nvSpPr>
          <p:cNvPr id="6" name="テキスト ボックス 5"/>
          <p:cNvSpPr txBox="1"/>
          <p:nvPr/>
        </p:nvSpPr>
        <p:spPr>
          <a:xfrm>
            <a:off x="5492750" y="308001"/>
            <a:ext cx="2010833" cy="369332"/>
          </a:xfrm>
          <a:prstGeom prst="rect">
            <a:avLst/>
          </a:prstGeom>
          <a:noFill/>
        </p:spPr>
        <p:txBody>
          <a:bodyPr wrap="square" rtlCol="0">
            <a:spAutoFit/>
          </a:bodyPr>
          <a:lstStyle/>
          <a:p>
            <a:r>
              <a:rPr kumimoji="1" lang="en-US" altLang="ja-JP" dirty="0" smtClean="0"/>
              <a:t>1999</a:t>
            </a:r>
            <a:endParaRPr kumimoji="1" lang="ja-JP" altLang="en-US" dirty="0"/>
          </a:p>
        </p:txBody>
      </p:sp>
    </p:spTree>
    <p:extLst>
      <p:ext uri="{BB962C8B-B14F-4D97-AF65-F5344CB8AC3E}">
        <p14:creationId xmlns:p14="http://schemas.microsoft.com/office/powerpoint/2010/main" val="187073567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図 1" descr="SGC-102_hyou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421" y="345600"/>
            <a:ext cx="4018416" cy="5700240"/>
          </a:xfrm>
          <a:prstGeom prst="rect">
            <a:avLst/>
          </a:prstGeom>
        </p:spPr>
      </p:pic>
      <p:sp>
        <p:nvSpPr>
          <p:cNvPr id="3" name="テキスト ボックス 2"/>
          <p:cNvSpPr txBox="1"/>
          <p:nvPr/>
        </p:nvSpPr>
        <p:spPr>
          <a:xfrm>
            <a:off x="2227137" y="6167524"/>
            <a:ext cx="1826625" cy="369332"/>
          </a:xfrm>
          <a:prstGeom prst="rect">
            <a:avLst/>
          </a:prstGeom>
          <a:noFill/>
        </p:spPr>
        <p:txBody>
          <a:bodyPr wrap="square" rtlCol="0">
            <a:spAutoFit/>
          </a:bodyPr>
          <a:lstStyle/>
          <a:p>
            <a:r>
              <a:rPr kumimoji="1" lang="ja-JP" altLang="en-US" dirty="0" smtClean="0"/>
              <a:t>２０１３年１２月</a:t>
            </a:r>
            <a:endParaRPr kumimoji="1" lang="en-US" altLang="ja-JP" dirty="0" smtClean="0"/>
          </a:p>
        </p:txBody>
      </p:sp>
    </p:spTree>
    <p:extLst>
      <p:ext uri="{BB962C8B-B14F-4D97-AF65-F5344CB8AC3E}">
        <p14:creationId xmlns:p14="http://schemas.microsoft.com/office/powerpoint/2010/main" val="39303898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870256" y="422112"/>
            <a:ext cx="3700627" cy="1323439"/>
          </a:xfrm>
          <a:prstGeom prst="rect">
            <a:avLst/>
          </a:prstGeom>
        </p:spPr>
        <p:txBody>
          <a:bodyPr wrap="none">
            <a:spAutoFit/>
          </a:bodyPr>
          <a:lstStyle/>
          <a:p>
            <a:r>
              <a:rPr lang="en-US" altLang="ja-JP" sz="4400" dirty="0"/>
              <a:t>A</a:t>
            </a:r>
            <a:r>
              <a:rPr lang="en-US" altLang="ja-JP" sz="8000" dirty="0"/>
              <a:t> </a:t>
            </a:r>
            <a:r>
              <a:rPr lang="ja-JP" altLang="en-US" sz="4000" dirty="0"/>
              <a:t>宇宙線研と私</a:t>
            </a:r>
            <a:endParaRPr lang="en-US" altLang="ja-JP" dirty="0"/>
          </a:p>
        </p:txBody>
      </p:sp>
      <p:sp>
        <p:nvSpPr>
          <p:cNvPr id="3" name="テキスト ボックス 2"/>
          <p:cNvSpPr txBox="1"/>
          <p:nvPr/>
        </p:nvSpPr>
        <p:spPr>
          <a:xfrm>
            <a:off x="1636889" y="2413000"/>
            <a:ext cx="4286772" cy="3046988"/>
          </a:xfrm>
          <a:prstGeom prst="rect">
            <a:avLst/>
          </a:prstGeom>
          <a:noFill/>
        </p:spPr>
        <p:txBody>
          <a:bodyPr wrap="square" rtlCol="0">
            <a:spAutoFit/>
          </a:bodyPr>
          <a:lstStyle/>
          <a:p>
            <a:r>
              <a:rPr lang="en-US" altLang="en-US" sz="2400" dirty="0" smtClean="0"/>
              <a:t>先住民</a:t>
            </a:r>
          </a:p>
          <a:p>
            <a:endParaRPr kumimoji="1" lang="en-US" altLang="ja-JP" sz="2400" dirty="0"/>
          </a:p>
          <a:p>
            <a:r>
              <a:rPr lang="en-US" altLang="ja-JP" sz="2400" dirty="0" smtClean="0">
                <a:solidFill>
                  <a:srgbClr val="FF0000"/>
                </a:solidFill>
              </a:rPr>
              <a:t>SN1987A</a:t>
            </a:r>
          </a:p>
          <a:p>
            <a:r>
              <a:rPr lang="ja-JP" altLang="en-US" sz="2400" dirty="0" smtClean="0"/>
              <a:t>ニュートリノ移民</a:t>
            </a:r>
            <a:endParaRPr lang="en-US" altLang="ja-JP" sz="2400" dirty="0" smtClean="0"/>
          </a:p>
          <a:p>
            <a:endParaRPr kumimoji="1" lang="en-US" altLang="ja-JP" sz="2400" dirty="0"/>
          </a:p>
          <a:p>
            <a:r>
              <a:rPr lang="ja-JP" altLang="en-US" sz="2400" dirty="0" smtClean="0"/>
              <a:t>重力波移民</a:t>
            </a:r>
            <a:endParaRPr lang="en-US" altLang="ja-JP" sz="2400" dirty="0" smtClean="0"/>
          </a:p>
          <a:p>
            <a:endParaRPr kumimoji="1" lang="en-US" altLang="ja-JP" sz="2400" dirty="0"/>
          </a:p>
          <a:p>
            <a:r>
              <a:rPr lang="ja-JP" altLang="en-US" sz="2400" dirty="0" smtClean="0"/>
              <a:t>移民国家の活気</a:t>
            </a:r>
            <a:endParaRPr kumimoji="1" lang="ja-JP" altLang="en-US" sz="2400" dirty="0"/>
          </a:p>
        </p:txBody>
      </p:sp>
    </p:spTree>
    <p:extLst>
      <p:ext uri="{BB962C8B-B14F-4D97-AF65-F5344CB8AC3E}">
        <p14:creationId xmlns:p14="http://schemas.microsoft.com/office/powerpoint/2010/main" val="2809812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PhotoScan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282" y="0"/>
            <a:ext cx="4592042" cy="6858000"/>
          </a:xfrm>
          <a:prstGeom prst="rect">
            <a:avLst/>
          </a:prstGeom>
        </p:spPr>
      </p:pic>
      <p:pic>
        <p:nvPicPr>
          <p:cNvPr id="3" name="図 2" descr="PhotoScan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3028" y="2935506"/>
            <a:ext cx="4640971" cy="3922494"/>
          </a:xfrm>
          <a:prstGeom prst="rect">
            <a:avLst/>
          </a:prstGeom>
        </p:spPr>
      </p:pic>
      <p:pic>
        <p:nvPicPr>
          <p:cNvPr id="4" name="図 3"/>
          <p:cNvPicPr>
            <a:picLocks noChangeAspect="1"/>
          </p:cNvPicPr>
          <p:nvPr/>
        </p:nvPicPr>
        <p:blipFill>
          <a:blip r:embed="rId4"/>
          <a:stretch>
            <a:fillRect/>
          </a:stretch>
        </p:blipFill>
        <p:spPr>
          <a:xfrm>
            <a:off x="6097997" y="145622"/>
            <a:ext cx="1976757" cy="2817930"/>
          </a:xfrm>
          <a:prstGeom prst="rect">
            <a:avLst/>
          </a:prstGeom>
        </p:spPr>
      </p:pic>
    </p:spTree>
    <p:extLst>
      <p:ext uri="{BB962C8B-B14F-4D97-AF65-F5344CB8AC3E}">
        <p14:creationId xmlns:p14="http://schemas.microsoft.com/office/powerpoint/2010/main" val="1286608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PhotoScan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566" y="783263"/>
            <a:ext cx="6296919" cy="6341364"/>
          </a:xfrm>
          <a:prstGeom prst="rect">
            <a:avLst/>
          </a:prstGeom>
        </p:spPr>
      </p:pic>
      <p:pic>
        <p:nvPicPr>
          <p:cNvPr id="5" name="図 4" descr="Osci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026" y="388054"/>
            <a:ext cx="5968455" cy="790417"/>
          </a:xfrm>
          <a:prstGeom prst="rect">
            <a:avLst/>
          </a:prstGeom>
        </p:spPr>
      </p:pic>
      <p:sp>
        <p:nvSpPr>
          <p:cNvPr id="6" name="テキスト ボックス 5"/>
          <p:cNvSpPr txBox="1"/>
          <p:nvPr/>
        </p:nvSpPr>
        <p:spPr>
          <a:xfrm>
            <a:off x="6573485" y="2468221"/>
            <a:ext cx="2435736" cy="1200329"/>
          </a:xfrm>
          <a:prstGeom prst="rect">
            <a:avLst/>
          </a:prstGeom>
          <a:noFill/>
        </p:spPr>
        <p:txBody>
          <a:bodyPr wrap="square" rtlCol="0">
            <a:spAutoFit/>
          </a:bodyPr>
          <a:lstStyle/>
          <a:p>
            <a:r>
              <a:rPr lang="ja-JP" altLang="en-US" dirty="0" smtClean="0"/>
              <a:t>質量がないと振動しない</a:t>
            </a:r>
            <a:endParaRPr lang="en-US" altLang="ja-JP" dirty="0" smtClean="0"/>
          </a:p>
          <a:p>
            <a:endParaRPr kumimoji="1" lang="en-US" altLang="ja-JP" dirty="0"/>
          </a:p>
          <a:p>
            <a:r>
              <a:rPr lang="ja-JP" altLang="en-US" dirty="0" smtClean="0"/>
              <a:t>光子　偏りの振動なし</a:t>
            </a:r>
            <a:endParaRPr kumimoji="1" lang="ja-JP" altLang="en-US" dirty="0"/>
          </a:p>
        </p:txBody>
      </p:sp>
    </p:spTree>
    <p:extLst>
      <p:ext uri="{BB962C8B-B14F-4D97-AF65-F5344CB8AC3E}">
        <p14:creationId xmlns:p14="http://schemas.microsoft.com/office/powerpoint/2010/main" val="169625223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372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344988"/>
            <a:ext cx="3384550"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8" name="Picture 2" descr="C:\Documents and Settings\humitaka\My Documents\ryous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852738"/>
            <a:ext cx="3681413"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179513"/>
            <a:ext cx="3781425" cy="407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62463"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95680" y="4645216"/>
            <a:ext cx="748047" cy="369332"/>
          </a:xfrm>
          <a:prstGeom prst="rect">
            <a:avLst/>
          </a:prstGeom>
          <a:noFill/>
        </p:spPr>
        <p:txBody>
          <a:bodyPr wrap="square" rtlCol="0">
            <a:spAutoFit/>
          </a:bodyPr>
          <a:lstStyle/>
          <a:p>
            <a:r>
              <a:rPr kumimoji="1" lang="en-US" altLang="ja-JP" dirty="0" smtClean="0"/>
              <a:t>KEK</a:t>
            </a:r>
            <a:endParaRPr kumimoji="1" lang="ja-JP" altLang="en-US" dirty="0"/>
          </a:p>
        </p:txBody>
      </p:sp>
      <p:sp>
        <p:nvSpPr>
          <p:cNvPr id="3" name="テキスト ボックス 2"/>
          <p:cNvSpPr txBox="1"/>
          <p:nvPr/>
        </p:nvSpPr>
        <p:spPr>
          <a:xfrm>
            <a:off x="4011083" y="6032500"/>
            <a:ext cx="1005417" cy="646331"/>
          </a:xfrm>
          <a:prstGeom prst="rect">
            <a:avLst/>
          </a:prstGeom>
          <a:noFill/>
        </p:spPr>
        <p:txBody>
          <a:bodyPr wrap="square" rtlCol="0">
            <a:spAutoFit/>
          </a:bodyPr>
          <a:lstStyle/>
          <a:p>
            <a:r>
              <a:rPr kumimoji="1" lang="en-US" altLang="ja-JP" dirty="0" smtClean="0"/>
              <a:t>ILC</a:t>
            </a:r>
          </a:p>
          <a:p>
            <a:r>
              <a:rPr lang="en-US" altLang="ja-JP" dirty="0" smtClean="0"/>
              <a:t>ITER</a:t>
            </a:r>
            <a:endParaRPr kumimoji="1" lang="ja-JP" altLang="en-US" dirty="0"/>
          </a:p>
        </p:txBody>
      </p:sp>
    </p:spTree>
    <p:extLst>
      <p:ext uri="{BB962C8B-B14F-4D97-AF65-F5344CB8AC3E}">
        <p14:creationId xmlns:p14="http://schemas.microsoft.com/office/powerpoint/2010/main" val="7515211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5783682" y="350838"/>
            <a:ext cx="1962989" cy="2773362"/>
          </a:xfrm>
          <a:prstGeom prst="rect">
            <a:avLst/>
          </a:prstGeom>
          <a:noFill/>
          <a:ln w="9525">
            <a:noFill/>
            <a:miter lim="800000"/>
            <a:headEnd/>
            <a:tailEnd/>
          </a:ln>
        </p:spPr>
      </p:pic>
      <p:pic>
        <p:nvPicPr>
          <p:cNvPr id="22531" name="Picture 4" descr="C:\Documents and Settings\humitaka\デスクトップ\87698841.jpg"/>
          <p:cNvPicPr>
            <a:picLocks noChangeAspect="1" noChangeArrowheads="1"/>
          </p:cNvPicPr>
          <p:nvPr/>
        </p:nvPicPr>
        <p:blipFill>
          <a:blip r:embed="rId3" cstate="print"/>
          <a:srcRect/>
          <a:stretch>
            <a:fillRect/>
          </a:stretch>
        </p:blipFill>
        <p:spPr bwMode="auto">
          <a:xfrm>
            <a:off x="6580748" y="3124200"/>
            <a:ext cx="2563252" cy="3733800"/>
          </a:xfrm>
          <a:prstGeom prst="rect">
            <a:avLst/>
          </a:prstGeom>
          <a:noFill/>
          <a:ln w="9525">
            <a:noFill/>
            <a:miter lim="800000"/>
            <a:headEnd/>
            <a:tailEnd/>
          </a:ln>
        </p:spPr>
      </p:pic>
      <p:sp>
        <p:nvSpPr>
          <p:cNvPr id="22533" name="テキスト ボックス 5"/>
          <p:cNvSpPr txBox="1">
            <a:spLocks noChangeArrowheads="1"/>
          </p:cNvSpPr>
          <p:nvPr/>
        </p:nvSpPr>
        <p:spPr bwMode="auto">
          <a:xfrm>
            <a:off x="2787529" y="230485"/>
            <a:ext cx="4248150" cy="923330"/>
          </a:xfrm>
          <a:prstGeom prst="rect">
            <a:avLst/>
          </a:prstGeom>
          <a:noFill/>
          <a:ln w="9525">
            <a:noFill/>
            <a:miter lim="800000"/>
            <a:headEnd/>
            <a:tailEnd/>
          </a:ln>
        </p:spPr>
        <p:txBody>
          <a:bodyPr>
            <a:spAutoFit/>
          </a:bodyPr>
          <a:lstStyle/>
          <a:p>
            <a:r>
              <a:rPr lang="ja-JP" altLang="en-US" dirty="0"/>
              <a:t>「ｈのない量子力学」</a:t>
            </a:r>
            <a:endParaRPr lang="en-US" altLang="ja-JP" dirty="0"/>
          </a:p>
          <a:p>
            <a:r>
              <a:rPr lang="ja-JP" altLang="en-US" dirty="0"/>
              <a:t>「力のない</a:t>
            </a:r>
            <a:r>
              <a:rPr lang="ja-JP" altLang="en-US" dirty="0" smtClean="0"/>
              <a:t>力学」</a:t>
            </a:r>
            <a:endParaRPr lang="en-US" altLang="ja-JP" dirty="0" smtClean="0"/>
          </a:p>
          <a:p>
            <a:r>
              <a:rPr lang="ja-JP" altLang="en-US" dirty="0" smtClean="0"/>
              <a:t>「力学は論理学」</a:t>
            </a:r>
            <a:endParaRPr lang="ja-JP" altLang="en-US" dirty="0"/>
          </a:p>
        </p:txBody>
      </p:sp>
      <p:sp>
        <p:nvSpPr>
          <p:cNvPr id="22534" name="テキスト ボックス 6"/>
          <p:cNvSpPr txBox="1">
            <a:spLocks noChangeArrowheads="1"/>
          </p:cNvSpPr>
          <p:nvPr/>
        </p:nvSpPr>
        <p:spPr bwMode="auto">
          <a:xfrm>
            <a:off x="2410564" y="2417763"/>
            <a:ext cx="1728788" cy="369887"/>
          </a:xfrm>
          <a:prstGeom prst="rect">
            <a:avLst/>
          </a:prstGeom>
          <a:noFill/>
          <a:ln w="9525">
            <a:noFill/>
            <a:miter lim="800000"/>
            <a:headEnd/>
            <a:tailEnd/>
          </a:ln>
        </p:spPr>
        <p:txBody>
          <a:bodyPr>
            <a:spAutoFit/>
          </a:bodyPr>
          <a:lstStyle/>
          <a:p>
            <a:r>
              <a:rPr lang="en-US" altLang="ja-JP" dirty="0" smtClean="0"/>
              <a:t>1997</a:t>
            </a:r>
            <a:endParaRPr lang="ja-JP" altLang="en-US" dirty="0"/>
          </a:p>
        </p:txBody>
      </p:sp>
      <p:sp>
        <p:nvSpPr>
          <p:cNvPr id="22535" name="テキスト ボックス 7"/>
          <p:cNvSpPr txBox="1">
            <a:spLocks noChangeArrowheads="1"/>
          </p:cNvSpPr>
          <p:nvPr/>
        </p:nvSpPr>
        <p:spPr bwMode="auto">
          <a:xfrm>
            <a:off x="7746671" y="1399381"/>
            <a:ext cx="1368425" cy="369888"/>
          </a:xfrm>
          <a:prstGeom prst="rect">
            <a:avLst/>
          </a:prstGeom>
          <a:noFill/>
          <a:ln w="9525">
            <a:noFill/>
            <a:miter lim="800000"/>
            <a:headEnd/>
            <a:tailEnd/>
          </a:ln>
        </p:spPr>
        <p:txBody>
          <a:bodyPr>
            <a:spAutoFit/>
          </a:bodyPr>
          <a:lstStyle/>
          <a:p>
            <a:r>
              <a:rPr lang="en-US" altLang="ja-JP" dirty="0"/>
              <a:t>2011</a:t>
            </a:r>
            <a:endParaRPr lang="ja-JP" altLang="en-US" dirty="0"/>
          </a:p>
        </p:txBody>
      </p:sp>
      <p:sp>
        <p:nvSpPr>
          <p:cNvPr id="22536" name="テキスト ボックス 8"/>
          <p:cNvSpPr txBox="1">
            <a:spLocks noChangeArrowheads="1"/>
          </p:cNvSpPr>
          <p:nvPr/>
        </p:nvSpPr>
        <p:spPr bwMode="auto">
          <a:xfrm>
            <a:off x="5954592" y="5942013"/>
            <a:ext cx="1081087" cy="368300"/>
          </a:xfrm>
          <a:prstGeom prst="rect">
            <a:avLst/>
          </a:prstGeom>
          <a:noFill/>
          <a:ln w="9525">
            <a:noFill/>
            <a:miter lim="800000"/>
            <a:headEnd/>
            <a:tailEnd/>
          </a:ln>
        </p:spPr>
        <p:txBody>
          <a:bodyPr>
            <a:spAutoFit/>
          </a:bodyPr>
          <a:lstStyle/>
          <a:p>
            <a:r>
              <a:rPr lang="en-US" altLang="ja-JP" dirty="0"/>
              <a:t>2009</a:t>
            </a:r>
            <a:endParaRPr lang="ja-JP" altLang="en-US" dirty="0"/>
          </a:p>
        </p:txBody>
      </p:sp>
      <p:pic>
        <p:nvPicPr>
          <p:cNvPr id="9" name="Picture 2" descr="C:\Documents and Settings\humitaka\デスクトップ\479175591X_09_LZZZZZZZ.jpg"/>
          <p:cNvPicPr>
            <a:picLocks noChangeAspect="1" noChangeArrowheads="1"/>
          </p:cNvPicPr>
          <p:nvPr/>
        </p:nvPicPr>
        <p:blipFill>
          <a:blip r:embed="rId4" cstate="print"/>
          <a:srcRect/>
          <a:stretch>
            <a:fillRect/>
          </a:stretch>
        </p:blipFill>
        <p:spPr bwMode="auto">
          <a:xfrm>
            <a:off x="223838" y="327819"/>
            <a:ext cx="2140401" cy="3113881"/>
          </a:xfrm>
          <a:prstGeom prst="rect">
            <a:avLst/>
          </a:prstGeom>
          <a:noFill/>
          <a:ln w="9525">
            <a:noFill/>
            <a:miter lim="800000"/>
            <a:headEnd/>
            <a:tailEnd/>
          </a:ln>
        </p:spPr>
      </p:pic>
      <p:pic>
        <p:nvPicPr>
          <p:cNvPr id="10" name="Picture 4" descr="C:\Documents and Settings\humitaka\My Documents\My Pictures\孤独に.jpg"/>
          <p:cNvPicPr>
            <a:picLocks noChangeAspect="1" noChangeArrowheads="1"/>
          </p:cNvPicPr>
          <p:nvPr/>
        </p:nvPicPr>
        <p:blipFill>
          <a:blip r:embed="rId5" cstate="print"/>
          <a:srcRect/>
          <a:stretch>
            <a:fillRect/>
          </a:stretch>
        </p:blipFill>
        <p:spPr bwMode="auto">
          <a:xfrm>
            <a:off x="832577" y="3603625"/>
            <a:ext cx="1954952" cy="3011488"/>
          </a:xfrm>
          <a:prstGeom prst="rect">
            <a:avLst/>
          </a:prstGeom>
          <a:noFill/>
          <a:ln w="9525">
            <a:noFill/>
            <a:miter lim="800000"/>
            <a:headEnd/>
            <a:tailEnd/>
          </a:ln>
        </p:spPr>
      </p:pic>
      <p:sp>
        <p:nvSpPr>
          <p:cNvPr id="11" name="テキスト ボックス 6"/>
          <p:cNvSpPr txBox="1">
            <a:spLocks noChangeArrowheads="1"/>
          </p:cNvSpPr>
          <p:nvPr/>
        </p:nvSpPr>
        <p:spPr bwMode="auto">
          <a:xfrm>
            <a:off x="141275" y="6013450"/>
            <a:ext cx="719877" cy="369888"/>
          </a:xfrm>
          <a:prstGeom prst="rect">
            <a:avLst/>
          </a:prstGeom>
          <a:noFill/>
          <a:ln w="9525">
            <a:noFill/>
            <a:miter lim="800000"/>
            <a:headEnd/>
            <a:tailEnd/>
          </a:ln>
        </p:spPr>
        <p:txBody>
          <a:bodyPr wrap="square">
            <a:spAutoFit/>
          </a:bodyPr>
          <a:lstStyle/>
          <a:p>
            <a:r>
              <a:rPr lang="en-US" altLang="ja-JP" dirty="0"/>
              <a:t>2004</a:t>
            </a:r>
            <a:endParaRPr lang="ja-JP" altLang="en-US" dirty="0"/>
          </a:p>
        </p:txBody>
      </p:sp>
      <p:pic>
        <p:nvPicPr>
          <p:cNvPr id="12" name="Picture 4" descr="C:\Documents and Settings\humitaka\デスクトップ\10561.jpg"/>
          <p:cNvPicPr>
            <a:picLocks noChangeAspect="1" noChangeArrowheads="1"/>
          </p:cNvPicPr>
          <p:nvPr/>
        </p:nvPicPr>
        <p:blipFill>
          <a:blip r:embed="rId6" cstate="print"/>
          <a:srcRect/>
          <a:stretch>
            <a:fillRect/>
          </a:stretch>
        </p:blipFill>
        <p:spPr bwMode="auto">
          <a:xfrm>
            <a:off x="3419475" y="1336675"/>
            <a:ext cx="1825730" cy="2901950"/>
          </a:xfrm>
          <a:prstGeom prst="rect">
            <a:avLst/>
          </a:prstGeom>
          <a:noFill/>
          <a:ln w="9525">
            <a:noFill/>
            <a:miter lim="800000"/>
            <a:headEnd/>
            <a:tailEnd/>
          </a:ln>
        </p:spPr>
      </p:pic>
      <p:sp>
        <p:nvSpPr>
          <p:cNvPr id="13" name="テキスト ボックス 3"/>
          <p:cNvSpPr txBox="1">
            <a:spLocks noChangeArrowheads="1"/>
          </p:cNvSpPr>
          <p:nvPr/>
        </p:nvSpPr>
        <p:spPr bwMode="auto">
          <a:xfrm flipH="1">
            <a:off x="3695698" y="4342368"/>
            <a:ext cx="1435100" cy="369332"/>
          </a:xfrm>
          <a:prstGeom prst="rect">
            <a:avLst/>
          </a:prstGeom>
          <a:noFill/>
          <a:ln w="9525">
            <a:noFill/>
            <a:miter lim="800000"/>
            <a:headEnd/>
            <a:tailEnd/>
          </a:ln>
        </p:spPr>
        <p:txBody>
          <a:bodyPr wrap="square">
            <a:spAutoFit/>
          </a:bodyPr>
          <a:lstStyle/>
          <a:p>
            <a:r>
              <a:rPr lang="en-US" altLang="ja-JP" dirty="0"/>
              <a:t>2009</a:t>
            </a:r>
            <a:endParaRPr lang="ja-JP" altLang="en-US" dirty="0"/>
          </a:p>
        </p:txBody>
      </p:sp>
    </p:spTree>
    <p:extLst>
      <p:ext uri="{BB962C8B-B14F-4D97-AF65-F5344CB8AC3E}">
        <p14:creationId xmlns:p14="http://schemas.microsoft.com/office/powerpoint/2010/main" val="2443963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C:\Documents and Settings\humitaka\My Documents\ImageCache\97803877151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2" y="138113"/>
            <a:ext cx="2949801" cy="442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descr="C:\Documents and Settings\humitaka\My Documents\97814000441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751" y="0"/>
            <a:ext cx="1979084"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 descr="C:\Documents and Settings\humitaka\My Documents\ImageCache\978045228457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913" y="3568700"/>
            <a:ext cx="1862137"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3" descr="無題.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94714" y="3390939"/>
            <a:ext cx="2352449" cy="3467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5" descr="ヴィ.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62701" y="-8283"/>
            <a:ext cx="2343632" cy="352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Documents and Settings\humitaka\My Documents\ImageCache\978022611172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2100" y="3188282"/>
            <a:ext cx="2524644" cy="366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05093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テキスト ボックス 1"/>
          <p:cNvSpPr txBox="1">
            <a:spLocks noChangeArrowheads="1"/>
          </p:cNvSpPr>
          <p:nvPr/>
        </p:nvSpPr>
        <p:spPr bwMode="auto">
          <a:xfrm>
            <a:off x="3419475" y="333376"/>
            <a:ext cx="5329239" cy="452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buFontTx/>
              <a:buAutoNum type="arabicPlain" startAt="1900"/>
            </a:pPr>
            <a:r>
              <a:rPr lang="ja-JP" altLang="en-US" dirty="0"/>
              <a:t>　</a:t>
            </a:r>
            <a:r>
              <a:rPr lang="en-US" altLang="ja-JP" dirty="0"/>
              <a:t>Planck</a:t>
            </a:r>
          </a:p>
          <a:p>
            <a:pPr eaLnBrk="1" hangingPunct="1"/>
            <a:r>
              <a:rPr lang="en-US" altLang="ja-JP" dirty="0"/>
              <a:t>1905,6</a:t>
            </a:r>
            <a:r>
              <a:rPr lang="ja-JP" altLang="en-US" dirty="0"/>
              <a:t>　</a:t>
            </a:r>
            <a:r>
              <a:rPr lang="en-US" altLang="ja-JP" dirty="0"/>
              <a:t> Einstein</a:t>
            </a:r>
          </a:p>
          <a:p>
            <a:pPr eaLnBrk="1" hangingPunct="1"/>
            <a:r>
              <a:rPr lang="en-US" altLang="ja-JP" dirty="0"/>
              <a:t>1913</a:t>
            </a:r>
            <a:r>
              <a:rPr lang="ja-JP" altLang="en-US" dirty="0"/>
              <a:t>　</a:t>
            </a:r>
            <a:r>
              <a:rPr lang="en-US" altLang="ja-JP" dirty="0"/>
              <a:t>Bohr</a:t>
            </a:r>
          </a:p>
          <a:p>
            <a:pPr eaLnBrk="1" hangingPunct="1"/>
            <a:r>
              <a:rPr lang="en-US" altLang="ja-JP" dirty="0"/>
              <a:t>1917</a:t>
            </a:r>
            <a:r>
              <a:rPr lang="ja-JP" altLang="en-US" dirty="0"/>
              <a:t>　</a:t>
            </a:r>
            <a:r>
              <a:rPr lang="en-US" altLang="ja-JP" dirty="0"/>
              <a:t>Einstein</a:t>
            </a:r>
          </a:p>
          <a:p>
            <a:pPr eaLnBrk="1" hangingPunct="1"/>
            <a:r>
              <a:rPr lang="en-US" altLang="ja-JP" dirty="0"/>
              <a:t>1923</a:t>
            </a:r>
            <a:r>
              <a:rPr lang="ja-JP" altLang="en-US" dirty="0"/>
              <a:t>　</a:t>
            </a:r>
            <a:r>
              <a:rPr lang="en-US" altLang="ja-JP" dirty="0" smtClean="0"/>
              <a:t>de Broglie</a:t>
            </a:r>
            <a:endParaRPr lang="en-US" altLang="ja-JP" dirty="0"/>
          </a:p>
          <a:p>
            <a:pPr eaLnBrk="1" hangingPunct="1"/>
            <a:r>
              <a:rPr lang="en-US" altLang="ja-JP" dirty="0"/>
              <a:t>1925</a:t>
            </a:r>
            <a:r>
              <a:rPr lang="ja-JP" altLang="en-US" dirty="0"/>
              <a:t>　</a:t>
            </a:r>
            <a:r>
              <a:rPr lang="en-US" altLang="ja-JP" dirty="0"/>
              <a:t>Pauli</a:t>
            </a:r>
          </a:p>
          <a:p>
            <a:pPr eaLnBrk="1" hangingPunct="1"/>
            <a:endParaRPr lang="en-US" altLang="ja-JP" dirty="0"/>
          </a:p>
          <a:p>
            <a:pPr eaLnBrk="1" hangingPunct="1"/>
            <a:r>
              <a:rPr lang="en-US" altLang="ja-JP" dirty="0">
                <a:solidFill>
                  <a:srgbClr val="77933C"/>
                </a:solidFill>
              </a:rPr>
              <a:t>1918</a:t>
            </a:r>
            <a:r>
              <a:rPr lang="ja-JP" altLang="en-US" dirty="0">
                <a:solidFill>
                  <a:srgbClr val="77933C"/>
                </a:solidFill>
              </a:rPr>
              <a:t>　</a:t>
            </a:r>
            <a:r>
              <a:rPr lang="en-US" altLang="ja-JP" dirty="0">
                <a:solidFill>
                  <a:srgbClr val="77933C"/>
                </a:solidFill>
              </a:rPr>
              <a:t>Planck,19Stark</a:t>
            </a:r>
          </a:p>
          <a:p>
            <a:pPr eaLnBrk="1" hangingPunct="1"/>
            <a:r>
              <a:rPr lang="en-US" altLang="ja-JP" dirty="0">
                <a:solidFill>
                  <a:srgbClr val="77933C"/>
                </a:solidFill>
              </a:rPr>
              <a:t>1921</a:t>
            </a:r>
            <a:r>
              <a:rPr lang="ja-JP" altLang="en-US" dirty="0">
                <a:solidFill>
                  <a:srgbClr val="77933C"/>
                </a:solidFill>
              </a:rPr>
              <a:t>　</a:t>
            </a:r>
            <a:r>
              <a:rPr lang="en-US" altLang="ja-JP" dirty="0">
                <a:solidFill>
                  <a:srgbClr val="77933C"/>
                </a:solidFill>
              </a:rPr>
              <a:t>Einstein</a:t>
            </a:r>
            <a:r>
              <a:rPr lang="ja-JP" altLang="en-US" dirty="0">
                <a:solidFill>
                  <a:srgbClr val="77933C"/>
                </a:solidFill>
              </a:rPr>
              <a:t>　</a:t>
            </a:r>
            <a:r>
              <a:rPr lang="en-US" altLang="ja-JP" dirty="0">
                <a:solidFill>
                  <a:srgbClr val="77933C"/>
                </a:solidFill>
              </a:rPr>
              <a:t>22</a:t>
            </a:r>
          </a:p>
          <a:p>
            <a:pPr eaLnBrk="1" hangingPunct="1"/>
            <a:r>
              <a:rPr lang="en-US" altLang="ja-JP" dirty="0">
                <a:solidFill>
                  <a:srgbClr val="77933C"/>
                </a:solidFill>
              </a:rPr>
              <a:t>1922</a:t>
            </a:r>
            <a:r>
              <a:rPr lang="ja-JP" altLang="en-US" dirty="0">
                <a:solidFill>
                  <a:srgbClr val="77933C"/>
                </a:solidFill>
              </a:rPr>
              <a:t>　</a:t>
            </a:r>
            <a:r>
              <a:rPr lang="en-US" altLang="ja-JP" dirty="0">
                <a:solidFill>
                  <a:srgbClr val="77933C"/>
                </a:solidFill>
              </a:rPr>
              <a:t>Bohr</a:t>
            </a:r>
          </a:p>
          <a:p>
            <a:pPr eaLnBrk="1" hangingPunct="1"/>
            <a:r>
              <a:rPr lang="en-US" altLang="ja-JP" dirty="0">
                <a:solidFill>
                  <a:srgbClr val="77933C"/>
                </a:solidFill>
              </a:rPr>
              <a:t>1929</a:t>
            </a:r>
            <a:r>
              <a:rPr lang="ja-JP" altLang="en-US" dirty="0">
                <a:solidFill>
                  <a:srgbClr val="77933C"/>
                </a:solidFill>
              </a:rPr>
              <a:t>　</a:t>
            </a:r>
            <a:r>
              <a:rPr lang="en-US" altLang="ja-JP" dirty="0" smtClean="0">
                <a:solidFill>
                  <a:srgbClr val="77933C"/>
                </a:solidFill>
              </a:rPr>
              <a:t>de Broglie </a:t>
            </a:r>
            <a:endParaRPr lang="en-US" altLang="ja-JP" dirty="0">
              <a:solidFill>
                <a:srgbClr val="77933C"/>
              </a:solidFill>
            </a:endParaRPr>
          </a:p>
          <a:p>
            <a:pPr eaLnBrk="1" hangingPunct="1"/>
            <a:r>
              <a:rPr lang="en-US" altLang="ja-JP" dirty="0">
                <a:solidFill>
                  <a:srgbClr val="77933C"/>
                </a:solidFill>
              </a:rPr>
              <a:t>1945</a:t>
            </a:r>
            <a:r>
              <a:rPr lang="ja-JP" altLang="en-US" dirty="0">
                <a:solidFill>
                  <a:srgbClr val="77933C"/>
                </a:solidFill>
              </a:rPr>
              <a:t>　</a:t>
            </a:r>
            <a:r>
              <a:rPr lang="en-US" altLang="ja-JP" dirty="0">
                <a:solidFill>
                  <a:srgbClr val="77933C"/>
                </a:solidFill>
              </a:rPr>
              <a:t>Pauli</a:t>
            </a:r>
          </a:p>
          <a:p>
            <a:pPr eaLnBrk="1" hangingPunct="1"/>
            <a:endParaRPr lang="en-US" altLang="ja-JP" dirty="0">
              <a:solidFill>
                <a:srgbClr val="77933C"/>
              </a:solidFill>
            </a:endParaRPr>
          </a:p>
          <a:p>
            <a:pPr eaLnBrk="1" hangingPunct="1"/>
            <a:endParaRPr lang="en-US" altLang="ja-JP" dirty="0"/>
          </a:p>
          <a:p>
            <a:pPr eaLnBrk="1" hangingPunct="1"/>
            <a:endParaRPr lang="en-US" altLang="ja-JP" dirty="0"/>
          </a:p>
          <a:p>
            <a:pPr eaLnBrk="1" hangingPunct="1"/>
            <a:endParaRPr lang="ja-JP" altLang="en-US" dirty="0"/>
          </a:p>
        </p:txBody>
      </p:sp>
      <p:sp>
        <p:nvSpPr>
          <p:cNvPr id="12291" name="テキスト ボックス 2"/>
          <p:cNvSpPr txBox="1">
            <a:spLocks noChangeArrowheads="1"/>
          </p:cNvSpPr>
          <p:nvPr/>
        </p:nvSpPr>
        <p:spPr bwMode="auto">
          <a:xfrm>
            <a:off x="684213" y="4153419"/>
            <a:ext cx="626427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dirty="0"/>
              <a:t>1925</a:t>
            </a:r>
            <a:r>
              <a:rPr lang="ja-JP" altLang="en-US" dirty="0"/>
              <a:t>　</a:t>
            </a:r>
            <a:r>
              <a:rPr lang="en-US" altLang="ja-JP" dirty="0"/>
              <a:t>Heisenberg</a:t>
            </a:r>
          </a:p>
          <a:p>
            <a:pPr eaLnBrk="1" hangingPunct="1"/>
            <a:r>
              <a:rPr lang="en-US" altLang="ja-JP" dirty="0"/>
              <a:t>1926</a:t>
            </a:r>
            <a:r>
              <a:rPr lang="ja-JP" altLang="en-US" dirty="0"/>
              <a:t>　</a:t>
            </a:r>
            <a:r>
              <a:rPr lang="en-US" altLang="ja-JP" dirty="0"/>
              <a:t>Schrodinger, Dirac</a:t>
            </a:r>
          </a:p>
          <a:p>
            <a:pPr eaLnBrk="1" hangingPunct="1"/>
            <a:r>
              <a:rPr lang="ja-JP" altLang="en-US" dirty="0"/>
              <a:t>　　　　</a:t>
            </a:r>
            <a:r>
              <a:rPr lang="en-US" altLang="ja-JP" dirty="0"/>
              <a:t>Born-Jordan, </a:t>
            </a:r>
            <a:r>
              <a:rPr lang="en-US" altLang="ja-JP" dirty="0" smtClean="0"/>
              <a:t>Jordan</a:t>
            </a:r>
          </a:p>
          <a:p>
            <a:pPr eaLnBrk="1" hangingPunct="1"/>
            <a:r>
              <a:rPr lang="en-US" altLang="ja-JP" dirty="0" smtClean="0"/>
              <a:t>1927  </a:t>
            </a:r>
            <a:r>
              <a:rPr lang="en-US" altLang="ja-JP" dirty="0" err="1" smtClean="0"/>
              <a:t>Bohr,Heisenberg</a:t>
            </a:r>
            <a:endParaRPr lang="en-US" altLang="ja-JP" dirty="0"/>
          </a:p>
          <a:p>
            <a:pPr eaLnBrk="1" hangingPunct="1"/>
            <a:endParaRPr lang="en-US" altLang="ja-JP" dirty="0"/>
          </a:p>
          <a:p>
            <a:pPr eaLnBrk="1" hangingPunct="1"/>
            <a:endParaRPr lang="en-US" altLang="ja-JP" dirty="0"/>
          </a:p>
          <a:p>
            <a:pPr eaLnBrk="1" hangingPunct="1"/>
            <a:r>
              <a:rPr lang="en-US" altLang="ja-JP" dirty="0">
                <a:solidFill>
                  <a:srgbClr val="77933C"/>
                </a:solidFill>
              </a:rPr>
              <a:t>1932</a:t>
            </a:r>
            <a:r>
              <a:rPr lang="ja-JP" altLang="en-US" dirty="0">
                <a:solidFill>
                  <a:srgbClr val="77933C"/>
                </a:solidFill>
              </a:rPr>
              <a:t>　</a:t>
            </a:r>
            <a:r>
              <a:rPr lang="en-US" altLang="ja-JP" dirty="0">
                <a:solidFill>
                  <a:srgbClr val="77933C"/>
                </a:solidFill>
              </a:rPr>
              <a:t>Heisenberg33</a:t>
            </a:r>
          </a:p>
          <a:p>
            <a:pPr eaLnBrk="1" hangingPunct="1"/>
            <a:r>
              <a:rPr lang="en-US" altLang="ja-JP" dirty="0">
                <a:solidFill>
                  <a:srgbClr val="77933C"/>
                </a:solidFill>
              </a:rPr>
              <a:t>1933</a:t>
            </a:r>
            <a:r>
              <a:rPr lang="ja-JP" altLang="en-US" dirty="0">
                <a:solidFill>
                  <a:srgbClr val="77933C"/>
                </a:solidFill>
              </a:rPr>
              <a:t>　</a:t>
            </a:r>
            <a:r>
              <a:rPr lang="en-US" altLang="ja-JP" dirty="0" err="1">
                <a:solidFill>
                  <a:srgbClr val="77933C"/>
                </a:solidFill>
              </a:rPr>
              <a:t>Schrodinger+Dirac</a:t>
            </a:r>
            <a:endParaRPr lang="en-US" altLang="ja-JP" dirty="0">
              <a:solidFill>
                <a:srgbClr val="77933C"/>
              </a:solidFill>
            </a:endParaRPr>
          </a:p>
          <a:p>
            <a:pPr eaLnBrk="1" hangingPunct="1"/>
            <a:r>
              <a:rPr lang="en-US" altLang="ja-JP" dirty="0">
                <a:solidFill>
                  <a:srgbClr val="77933C"/>
                </a:solidFill>
              </a:rPr>
              <a:t>1954</a:t>
            </a:r>
            <a:r>
              <a:rPr lang="ja-JP" altLang="en-US" dirty="0">
                <a:solidFill>
                  <a:srgbClr val="77933C"/>
                </a:solidFill>
              </a:rPr>
              <a:t>　</a:t>
            </a:r>
            <a:r>
              <a:rPr lang="en-US" altLang="ja-JP" dirty="0">
                <a:solidFill>
                  <a:srgbClr val="77933C"/>
                </a:solidFill>
              </a:rPr>
              <a:t>Born, Bode                    ?Jordan</a:t>
            </a:r>
          </a:p>
        </p:txBody>
      </p:sp>
      <p:sp>
        <p:nvSpPr>
          <p:cNvPr id="2" name="テキスト ボックス 1"/>
          <p:cNvSpPr txBox="1"/>
          <p:nvPr/>
        </p:nvSpPr>
        <p:spPr>
          <a:xfrm>
            <a:off x="7123180" y="591526"/>
            <a:ext cx="461665" cy="2453091"/>
          </a:xfrm>
          <a:prstGeom prst="rect">
            <a:avLst/>
          </a:prstGeom>
          <a:noFill/>
        </p:spPr>
        <p:txBody>
          <a:bodyPr vert="eaVert" wrap="square" rtlCol="0">
            <a:spAutoFit/>
          </a:bodyPr>
          <a:lstStyle/>
          <a:p>
            <a:r>
              <a:rPr kumimoji="1" lang="ja-JP" altLang="en-US" dirty="0" smtClean="0"/>
              <a:t>前期量子論</a:t>
            </a:r>
            <a:endParaRPr kumimoji="1" lang="ja-JP" altLang="en-US" dirty="0"/>
          </a:p>
        </p:txBody>
      </p:sp>
      <p:sp>
        <p:nvSpPr>
          <p:cNvPr id="3" name="テキスト ボックス 2"/>
          <p:cNvSpPr txBox="1"/>
          <p:nvPr/>
        </p:nvSpPr>
        <p:spPr>
          <a:xfrm>
            <a:off x="7123180" y="4292601"/>
            <a:ext cx="461665" cy="2040203"/>
          </a:xfrm>
          <a:prstGeom prst="rect">
            <a:avLst/>
          </a:prstGeom>
          <a:noFill/>
        </p:spPr>
        <p:txBody>
          <a:bodyPr vert="eaVert" wrap="square" rtlCol="0">
            <a:spAutoFit/>
          </a:bodyPr>
          <a:lstStyle/>
          <a:p>
            <a:r>
              <a:rPr kumimoji="1" lang="ja-JP" altLang="en-US" dirty="0" smtClean="0"/>
              <a:t>量子力学</a:t>
            </a:r>
            <a:endParaRPr kumimoji="1" lang="ja-JP" altLang="en-US" dirty="0"/>
          </a:p>
        </p:txBody>
      </p:sp>
      <p:sp>
        <p:nvSpPr>
          <p:cNvPr id="4" name="テキスト ボックス 3"/>
          <p:cNvSpPr txBox="1"/>
          <p:nvPr/>
        </p:nvSpPr>
        <p:spPr>
          <a:xfrm>
            <a:off x="1052484" y="2896736"/>
            <a:ext cx="1400413" cy="369332"/>
          </a:xfrm>
          <a:prstGeom prst="rect">
            <a:avLst/>
          </a:prstGeom>
          <a:noFill/>
        </p:spPr>
        <p:txBody>
          <a:bodyPr wrap="square" rtlCol="0">
            <a:spAutoFit/>
          </a:bodyPr>
          <a:lstStyle/>
          <a:p>
            <a:r>
              <a:rPr kumimoji="1" lang="ja-JP" altLang="en-US" dirty="0" smtClean="0">
                <a:solidFill>
                  <a:schemeClr val="accent3">
                    <a:lumMod val="75000"/>
                  </a:schemeClr>
                </a:solidFill>
              </a:rPr>
              <a:t>ノーベル賞</a:t>
            </a:r>
            <a:endParaRPr kumimoji="1" lang="ja-JP" altLang="en-US" dirty="0">
              <a:solidFill>
                <a:schemeClr val="accent3">
                  <a:lumMod val="75000"/>
                </a:schemeClr>
              </a:solidFill>
            </a:endParaRPr>
          </a:p>
        </p:txBody>
      </p:sp>
    </p:spTree>
    <p:extLst>
      <p:ext uri="{BB962C8B-B14F-4D97-AF65-F5344CB8AC3E}">
        <p14:creationId xmlns:p14="http://schemas.microsoft.com/office/powerpoint/2010/main" val="150607346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331913" y="476251"/>
          <a:ext cx="2592387" cy="2959100"/>
        </p:xfrm>
        <a:graphic>
          <a:graphicData uri="http://schemas.openxmlformats.org/presentationml/2006/ole">
            <mc:AlternateContent xmlns:mc="http://schemas.openxmlformats.org/markup-compatibility/2006">
              <mc:Choice xmlns:v="urn:schemas-microsoft-com:vml" Requires="v">
                <p:oleObj spid="_x0000_s246798" name="数式" r:id="rId3" imgW="1168200" imgH="1333440" progId="Equation.3">
                  <p:embed/>
                </p:oleObj>
              </mc:Choice>
              <mc:Fallback>
                <p:oleObj name="数式" r:id="rId3" imgW="1168200" imgH="13334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476251"/>
                        <a:ext cx="2592387" cy="295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030" name="テキスト ボックス 3"/>
          <p:cNvSpPr txBox="1">
            <a:spLocks noChangeArrowheads="1"/>
          </p:cNvSpPr>
          <p:nvPr/>
        </p:nvSpPr>
        <p:spPr bwMode="auto">
          <a:xfrm>
            <a:off x="4356100" y="692150"/>
            <a:ext cx="3671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a:t>シュレーデインガー方程式</a:t>
            </a:r>
          </a:p>
        </p:txBody>
      </p:sp>
      <p:sp>
        <p:nvSpPr>
          <p:cNvPr id="1031" name="テキスト ボックス 4"/>
          <p:cNvSpPr txBox="1">
            <a:spLocks noChangeArrowheads="1"/>
          </p:cNvSpPr>
          <p:nvPr/>
        </p:nvSpPr>
        <p:spPr bwMode="auto">
          <a:xfrm>
            <a:off x="4427537" y="2133600"/>
            <a:ext cx="27368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dirty="0"/>
              <a:t>確率解釈</a:t>
            </a:r>
          </a:p>
        </p:txBody>
      </p:sp>
      <p:sp>
        <p:nvSpPr>
          <p:cNvPr id="1032" name="テキスト ボックス 5"/>
          <p:cNvSpPr txBox="1">
            <a:spLocks noChangeArrowheads="1"/>
          </p:cNvSpPr>
          <p:nvPr/>
        </p:nvSpPr>
        <p:spPr bwMode="auto">
          <a:xfrm>
            <a:off x="4427537" y="3068639"/>
            <a:ext cx="1873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a:t>不確定性関係</a:t>
            </a:r>
          </a:p>
        </p:txBody>
      </p:sp>
      <p:graphicFrame>
        <p:nvGraphicFramePr>
          <p:cNvPr id="1027" name="Object 3"/>
          <p:cNvGraphicFramePr>
            <a:graphicFrameLocks noChangeAspect="1"/>
          </p:cNvGraphicFramePr>
          <p:nvPr/>
        </p:nvGraphicFramePr>
        <p:xfrm>
          <a:off x="1403352" y="1341438"/>
          <a:ext cx="1800225" cy="457200"/>
        </p:xfrm>
        <a:graphic>
          <a:graphicData uri="http://schemas.openxmlformats.org/presentationml/2006/ole">
            <mc:AlternateContent xmlns:mc="http://schemas.openxmlformats.org/markup-compatibility/2006">
              <mc:Choice xmlns:v="urn:schemas-microsoft-com:vml" Requires="v">
                <p:oleObj spid="_x0000_s246799" name="数式" r:id="rId5" imgW="799920" imgH="203040" progId="Equation.3">
                  <p:embed/>
                </p:oleObj>
              </mc:Choice>
              <mc:Fallback>
                <p:oleObj name="数式" r:id="rId5" imgW="7999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2" y="1341438"/>
                        <a:ext cx="18002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033" name="テキスト ボックス 7"/>
          <p:cNvSpPr txBox="1">
            <a:spLocks noChangeArrowheads="1"/>
          </p:cNvSpPr>
          <p:nvPr/>
        </p:nvSpPr>
        <p:spPr bwMode="auto">
          <a:xfrm>
            <a:off x="4500565" y="1412875"/>
            <a:ext cx="2808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a:t>非可換なオペレータ</a:t>
            </a:r>
          </a:p>
        </p:txBody>
      </p:sp>
      <p:sp>
        <p:nvSpPr>
          <p:cNvPr id="1034" name="テキスト ボックス 8"/>
          <p:cNvSpPr txBox="1">
            <a:spLocks noChangeArrowheads="1"/>
          </p:cNvSpPr>
          <p:nvPr/>
        </p:nvSpPr>
        <p:spPr bwMode="auto">
          <a:xfrm>
            <a:off x="292059" y="5300664"/>
            <a:ext cx="7416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2400" b="1" dirty="0" err="1">
                <a:solidFill>
                  <a:srgbClr val="0070C0"/>
                </a:solidFill>
              </a:rPr>
              <a:t>Ψ</a:t>
            </a:r>
            <a:r>
              <a:rPr lang="en-US" altLang="ja-JP" sz="2400" b="1" dirty="0">
                <a:solidFill>
                  <a:srgbClr val="0070C0"/>
                </a:solidFill>
              </a:rPr>
              <a:t>(</a:t>
            </a:r>
            <a:r>
              <a:rPr lang="en-US" altLang="ja-JP" sz="2400" b="1" dirty="0" err="1">
                <a:solidFill>
                  <a:srgbClr val="0070C0"/>
                </a:solidFill>
              </a:rPr>
              <a:t>x,t</a:t>
            </a:r>
            <a:r>
              <a:rPr lang="en-US" altLang="ja-JP" sz="2400" b="1" dirty="0">
                <a:solidFill>
                  <a:srgbClr val="0070C0"/>
                </a:solidFill>
              </a:rPr>
              <a:t>)</a:t>
            </a:r>
            <a:r>
              <a:rPr lang="ja-JP" altLang="en-US" sz="2400" b="1" dirty="0">
                <a:solidFill>
                  <a:srgbClr val="0070C0"/>
                </a:solidFill>
              </a:rPr>
              <a:t>の時間</a:t>
            </a:r>
            <a:r>
              <a:rPr lang="ja-JP" altLang="en-US" sz="2400" b="1" dirty="0" smtClean="0">
                <a:solidFill>
                  <a:srgbClr val="0070C0"/>
                </a:solidFill>
              </a:rPr>
              <a:t>変化　　コペンハーゲン解釈</a:t>
            </a:r>
            <a:endParaRPr lang="en-US" altLang="ja-JP" sz="2400" b="1" dirty="0">
              <a:solidFill>
                <a:srgbClr val="0070C0"/>
              </a:solidFill>
            </a:endParaRPr>
          </a:p>
          <a:p>
            <a:pPr eaLnBrk="1" hangingPunct="1"/>
            <a:r>
              <a:rPr lang="ja-JP" altLang="en-US" dirty="0"/>
              <a:t>　　</a:t>
            </a:r>
            <a:r>
              <a:rPr lang="en-US" altLang="ja-JP" dirty="0"/>
              <a:t>A)</a:t>
            </a:r>
            <a:r>
              <a:rPr lang="ja-JP" altLang="en-US" dirty="0"/>
              <a:t>　シュレーデインガー方程式による因果的変化</a:t>
            </a:r>
            <a:endParaRPr lang="en-US" altLang="ja-JP" dirty="0"/>
          </a:p>
          <a:p>
            <a:pPr eaLnBrk="1" hangingPunct="1"/>
            <a:r>
              <a:rPr lang="ja-JP" altLang="en-US" dirty="0"/>
              <a:t>　　</a:t>
            </a:r>
            <a:r>
              <a:rPr lang="en-US" altLang="ja-JP" dirty="0"/>
              <a:t>B)  </a:t>
            </a:r>
            <a:r>
              <a:rPr lang="ja-JP" altLang="en-US" dirty="0"/>
              <a:t>観測による波動関数の収縮</a:t>
            </a:r>
            <a:r>
              <a:rPr lang="en-US" altLang="ja-JP" dirty="0"/>
              <a:t>(collapse)</a:t>
            </a:r>
            <a:endParaRPr lang="ja-JP" altLang="en-US" dirty="0"/>
          </a:p>
        </p:txBody>
      </p:sp>
      <p:sp>
        <p:nvSpPr>
          <p:cNvPr id="1035" name="テキスト ボックス 9"/>
          <p:cNvSpPr txBox="1">
            <a:spLocks noChangeArrowheads="1"/>
          </p:cNvSpPr>
          <p:nvPr/>
        </p:nvSpPr>
        <p:spPr bwMode="auto">
          <a:xfrm>
            <a:off x="745164" y="4544886"/>
            <a:ext cx="67477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dirty="0">
                <a:solidFill>
                  <a:srgbClr val="C00000"/>
                </a:solidFill>
              </a:rPr>
              <a:t>状態の重なり</a:t>
            </a:r>
            <a:r>
              <a:rPr lang="en-US" altLang="ja-JP" b="1" dirty="0">
                <a:solidFill>
                  <a:srgbClr val="C00000"/>
                </a:solidFill>
              </a:rPr>
              <a:t>(superposition)</a:t>
            </a:r>
          </a:p>
          <a:p>
            <a:pPr eaLnBrk="1" hangingPunct="1"/>
            <a:endParaRPr lang="ja-JP" altLang="en-US" dirty="0"/>
          </a:p>
        </p:txBody>
      </p:sp>
      <p:graphicFrame>
        <p:nvGraphicFramePr>
          <p:cNvPr id="1028" name="Object 4"/>
          <p:cNvGraphicFramePr>
            <a:graphicFrameLocks noChangeAspect="1"/>
          </p:cNvGraphicFramePr>
          <p:nvPr>
            <p:extLst>
              <p:ext uri="{D42A27DB-BD31-4B8C-83A1-F6EECF244321}">
                <p14:modId xmlns:p14="http://schemas.microsoft.com/office/powerpoint/2010/main" val="3521688572"/>
              </p:ext>
            </p:extLst>
          </p:nvPr>
        </p:nvGraphicFramePr>
        <p:xfrm>
          <a:off x="4753456" y="4544886"/>
          <a:ext cx="2864267" cy="644429"/>
        </p:xfrm>
        <a:graphic>
          <a:graphicData uri="http://schemas.openxmlformats.org/presentationml/2006/ole">
            <mc:AlternateContent xmlns:mc="http://schemas.openxmlformats.org/markup-compatibility/2006">
              <mc:Choice xmlns:v="urn:schemas-microsoft-com:vml" Requires="v">
                <p:oleObj spid="_x0000_s246800" name="数式" r:id="rId7" imgW="1523880" imgH="342720" progId="Equation.3">
                  <p:embed/>
                </p:oleObj>
              </mc:Choice>
              <mc:Fallback>
                <p:oleObj name="数式" r:id="rId7" imgW="1523880" imgH="34272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3456" y="4544886"/>
                        <a:ext cx="2864267" cy="644429"/>
                      </a:xfrm>
                      <a:prstGeom prst="rect">
                        <a:avLst/>
                      </a:prstGeom>
                      <a:noFill/>
                      <a:ln>
                        <a:noFill/>
                      </a:ln>
                      <a:effectLst/>
                    </p:spPr>
                  </p:pic>
                </p:oleObj>
              </mc:Fallback>
            </mc:AlternateContent>
          </a:graphicData>
        </a:graphic>
      </p:graphicFrame>
      <p:graphicFrame>
        <p:nvGraphicFramePr>
          <p:cNvPr id="1029" name="Object 5"/>
          <p:cNvGraphicFramePr>
            <a:graphicFrameLocks noChangeAspect="1"/>
          </p:cNvGraphicFramePr>
          <p:nvPr>
            <p:extLst>
              <p:ext uri="{D42A27DB-BD31-4B8C-83A1-F6EECF244321}">
                <p14:modId xmlns:p14="http://schemas.microsoft.com/office/powerpoint/2010/main" val="2527222356"/>
              </p:ext>
            </p:extLst>
          </p:nvPr>
        </p:nvGraphicFramePr>
        <p:xfrm>
          <a:off x="6103144" y="5740401"/>
          <a:ext cx="2122488" cy="576263"/>
        </p:xfrm>
        <a:graphic>
          <a:graphicData uri="http://schemas.openxmlformats.org/presentationml/2006/ole">
            <mc:AlternateContent xmlns:mc="http://schemas.openxmlformats.org/markup-compatibility/2006">
              <mc:Choice xmlns:v="urn:schemas-microsoft-com:vml" Requires="v">
                <p:oleObj spid="_x0000_s246801" name="数式" r:id="rId9" imgW="888840" imgH="241200" progId="Equation.3">
                  <p:embed/>
                </p:oleObj>
              </mc:Choice>
              <mc:Fallback>
                <p:oleObj name="数式" r:id="rId9" imgW="88884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03144" y="5740401"/>
                        <a:ext cx="2122488"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2" name="図 1" descr="スキャン0002.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03145" y="1782763"/>
            <a:ext cx="2958411" cy="261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3860800" y="2044700"/>
            <a:ext cx="892656" cy="461665"/>
          </a:xfrm>
          <a:prstGeom prst="rect">
            <a:avLst/>
          </a:prstGeom>
          <a:noFill/>
        </p:spPr>
        <p:txBody>
          <a:bodyPr wrap="square" rtlCol="0">
            <a:spAutoFit/>
          </a:bodyPr>
          <a:lstStyle/>
          <a:p>
            <a:r>
              <a:rPr kumimoji="1" lang="en-US" altLang="ja-JP" sz="2400" dirty="0" err="1" smtClean="0"/>
              <a:t>Δx</a:t>
            </a:r>
            <a:endParaRPr kumimoji="1" lang="ja-JP" altLang="en-US" sz="2400" dirty="0"/>
          </a:p>
        </p:txBody>
      </p:sp>
    </p:spTree>
    <p:extLst>
      <p:ext uri="{BB962C8B-B14F-4D97-AF65-F5344CB8AC3E}">
        <p14:creationId xmlns:p14="http://schemas.microsoft.com/office/powerpoint/2010/main" val="90713675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idx="4294967295"/>
          </p:nvPr>
        </p:nvSpPr>
        <p:spPr>
          <a:xfrm>
            <a:off x="1" y="260350"/>
            <a:ext cx="5864225" cy="1143000"/>
          </a:xfrm>
        </p:spPr>
        <p:txBody>
          <a:bodyPr/>
          <a:lstStyle/>
          <a:p>
            <a:pPr marL="54864" eaLnBrk="1" fontAlgn="auto" hangingPunct="1">
              <a:spcAft>
                <a:spcPts val="0"/>
              </a:spcAft>
              <a:defRPr/>
            </a:pPr>
            <a:r>
              <a:rPr lang="ja-JP" altLang="en-US" dirty="0" smtClean="0">
                <a:solidFill>
                  <a:schemeClr val="tx2">
                    <a:tint val="100000"/>
                    <a:shade val="90000"/>
                    <a:satMod val="250000"/>
                    <a:alpha val="100000"/>
                  </a:schemeClr>
                </a:solidFill>
                <a:cs typeface="+mj-cs"/>
              </a:rPr>
              <a:t>量子力学の３要素</a:t>
            </a:r>
          </a:p>
        </p:txBody>
      </p:sp>
      <p:sp>
        <p:nvSpPr>
          <p:cNvPr id="56323" name="Rectangle 1027"/>
          <p:cNvSpPr>
            <a:spLocks noGrp="1" noChangeArrowheads="1"/>
          </p:cNvSpPr>
          <p:nvPr>
            <p:ph type="body" idx="4294967295"/>
          </p:nvPr>
        </p:nvSpPr>
        <p:spPr>
          <a:xfrm>
            <a:off x="304800" y="1600200"/>
            <a:ext cx="8839200" cy="4495800"/>
          </a:xfrm>
        </p:spPr>
        <p:txBody>
          <a:bodyPr>
            <a:normAutofit lnSpcReduction="10000"/>
          </a:bodyPr>
          <a:lstStyle/>
          <a:p>
            <a:pPr eaLnBrk="1" fontAlgn="auto" hangingPunct="1">
              <a:lnSpc>
                <a:spcPct val="80000"/>
              </a:lnSpc>
              <a:spcBef>
                <a:spcPts val="0"/>
              </a:spcBef>
              <a:spcAft>
                <a:spcPts val="0"/>
              </a:spcAft>
              <a:buFontTx/>
              <a:buNone/>
              <a:defRPr/>
            </a:pPr>
            <a:r>
              <a:rPr lang="ja-JP" altLang="en-US" sz="2800" b="1" dirty="0" smtClean="0">
                <a:solidFill>
                  <a:srgbClr val="17375E"/>
                </a:solidFill>
                <a:cs typeface="+mn-cs"/>
              </a:rPr>
              <a:t>Ａ）プランク定数　ｈ　「作用」に最小量子</a:t>
            </a:r>
          </a:p>
          <a:p>
            <a:pPr eaLnBrk="1" fontAlgn="auto" hangingPunct="1">
              <a:lnSpc>
                <a:spcPct val="80000"/>
              </a:lnSpc>
              <a:spcBef>
                <a:spcPts val="0"/>
              </a:spcBef>
              <a:spcAft>
                <a:spcPts val="0"/>
              </a:spcAft>
              <a:buFontTx/>
              <a:buNone/>
              <a:defRPr/>
            </a:pPr>
            <a:r>
              <a:rPr lang="ja-JP" altLang="en-US" sz="2800" b="1" dirty="0" smtClean="0">
                <a:solidFill>
                  <a:srgbClr val="17375E"/>
                </a:solidFill>
                <a:cs typeface="+mn-cs"/>
              </a:rPr>
              <a:t>　　　　１９００　プランク　黒体</a:t>
            </a:r>
          </a:p>
          <a:p>
            <a:pPr eaLnBrk="1" fontAlgn="auto" hangingPunct="1">
              <a:lnSpc>
                <a:spcPct val="80000"/>
              </a:lnSpc>
              <a:spcBef>
                <a:spcPts val="0"/>
              </a:spcBef>
              <a:spcAft>
                <a:spcPts val="0"/>
              </a:spcAft>
              <a:buFontTx/>
              <a:buNone/>
              <a:defRPr/>
            </a:pPr>
            <a:r>
              <a:rPr lang="ja-JP" altLang="en-US" sz="2800" b="1" dirty="0" smtClean="0">
                <a:solidFill>
                  <a:srgbClr val="17375E"/>
                </a:solidFill>
                <a:cs typeface="+mn-cs"/>
              </a:rPr>
              <a:t>　　　　１９０５　アインシュタイン　光子、比熱</a:t>
            </a:r>
          </a:p>
          <a:p>
            <a:pPr eaLnBrk="1" fontAlgn="auto" hangingPunct="1">
              <a:lnSpc>
                <a:spcPct val="80000"/>
              </a:lnSpc>
              <a:spcBef>
                <a:spcPts val="0"/>
              </a:spcBef>
              <a:spcAft>
                <a:spcPts val="0"/>
              </a:spcAft>
              <a:buFontTx/>
              <a:buNone/>
              <a:defRPr/>
            </a:pPr>
            <a:r>
              <a:rPr lang="ja-JP" altLang="en-US" sz="2800" b="1" dirty="0" smtClean="0">
                <a:solidFill>
                  <a:srgbClr val="17375E"/>
                </a:solidFill>
                <a:cs typeface="+mn-cs"/>
              </a:rPr>
              <a:t>　　　　１９１１　ボーア　水素原子</a:t>
            </a:r>
          </a:p>
          <a:p>
            <a:pPr eaLnBrk="1" fontAlgn="auto" hangingPunct="1">
              <a:lnSpc>
                <a:spcPct val="80000"/>
              </a:lnSpc>
              <a:spcBef>
                <a:spcPts val="0"/>
              </a:spcBef>
              <a:spcAft>
                <a:spcPts val="0"/>
              </a:spcAft>
              <a:buFontTx/>
              <a:buNone/>
              <a:defRPr/>
            </a:pPr>
            <a:endParaRPr lang="ja-JP" altLang="en-US" sz="2800" b="1" dirty="0" smtClean="0">
              <a:solidFill>
                <a:srgbClr val="17375E"/>
              </a:solidFill>
              <a:cs typeface="+mn-cs"/>
            </a:endParaRPr>
          </a:p>
          <a:p>
            <a:pPr>
              <a:lnSpc>
                <a:spcPct val="80000"/>
              </a:lnSpc>
              <a:spcBef>
                <a:spcPts val="0"/>
              </a:spcBef>
              <a:buNone/>
              <a:defRPr/>
            </a:pPr>
            <a:r>
              <a:rPr lang="ja-JP" altLang="en-US" sz="2800" b="1" dirty="0" smtClean="0">
                <a:solidFill>
                  <a:schemeClr val="accent3"/>
                </a:solidFill>
                <a:cs typeface="+mn-cs"/>
              </a:rPr>
              <a:t>Ｂ</a:t>
            </a:r>
            <a:r>
              <a:rPr lang="ja-JP" altLang="en-US" sz="2800" b="1" dirty="0">
                <a:solidFill>
                  <a:schemeClr val="accent3"/>
                </a:solidFill>
              </a:rPr>
              <a:t>）シュレーデインガー</a:t>
            </a:r>
            <a:r>
              <a:rPr lang="ja-JP" altLang="en-US" sz="2800" b="1" dirty="0" smtClean="0">
                <a:solidFill>
                  <a:schemeClr val="accent3"/>
                </a:solidFill>
                <a:cs typeface="+mn-cs"/>
              </a:rPr>
              <a:t>波動関数</a:t>
            </a:r>
            <a:endParaRPr lang="en-US" altLang="ja-JP" sz="2800" b="1" dirty="0" smtClean="0">
              <a:solidFill>
                <a:schemeClr val="accent3"/>
              </a:solidFill>
              <a:cs typeface="+mn-cs"/>
            </a:endParaRPr>
          </a:p>
          <a:p>
            <a:pPr eaLnBrk="1" fontAlgn="auto" hangingPunct="1">
              <a:lnSpc>
                <a:spcPct val="80000"/>
              </a:lnSpc>
              <a:spcBef>
                <a:spcPts val="0"/>
              </a:spcBef>
              <a:spcAft>
                <a:spcPts val="0"/>
              </a:spcAft>
              <a:buFontTx/>
              <a:buNone/>
              <a:defRPr/>
            </a:pPr>
            <a:r>
              <a:rPr lang="ja-JP" altLang="ja-JP" sz="2800" b="1" dirty="0">
                <a:solidFill>
                  <a:schemeClr val="accent3"/>
                </a:solidFill>
              </a:rPr>
              <a:t>　</a:t>
            </a:r>
            <a:r>
              <a:rPr lang="ja-JP" altLang="en-US" sz="2800" b="1" dirty="0" smtClean="0">
                <a:solidFill>
                  <a:schemeClr val="accent3"/>
                </a:solidFill>
              </a:rPr>
              <a:t>　</a:t>
            </a:r>
            <a:r>
              <a:rPr lang="ja-JP" altLang="en-US" sz="2800" b="1" dirty="0" smtClean="0">
                <a:solidFill>
                  <a:schemeClr val="accent3"/>
                </a:solidFill>
                <a:cs typeface="+mn-cs"/>
              </a:rPr>
              <a:t>状態ベクトル＋作用素：ヒルベルト空間</a:t>
            </a:r>
          </a:p>
          <a:p>
            <a:pPr eaLnBrk="1" fontAlgn="auto" hangingPunct="1">
              <a:lnSpc>
                <a:spcPct val="80000"/>
              </a:lnSpc>
              <a:spcBef>
                <a:spcPts val="0"/>
              </a:spcBef>
              <a:spcAft>
                <a:spcPts val="0"/>
              </a:spcAft>
              <a:buFontTx/>
              <a:buNone/>
              <a:defRPr/>
            </a:pPr>
            <a:r>
              <a:rPr lang="ja-JP" altLang="en-US" sz="2800" b="1" dirty="0" smtClean="0">
                <a:solidFill>
                  <a:schemeClr val="accent3"/>
                </a:solidFill>
                <a:cs typeface="+mn-cs"/>
              </a:rPr>
              <a:t>　　１９２５－２７　</a:t>
            </a:r>
            <a:endParaRPr lang="en-US" altLang="ja-JP" sz="2800" b="1" dirty="0" smtClean="0">
              <a:solidFill>
                <a:schemeClr val="accent3"/>
              </a:solidFill>
              <a:cs typeface="+mn-cs"/>
            </a:endParaRPr>
          </a:p>
          <a:p>
            <a:pPr eaLnBrk="1" fontAlgn="auto" hangingPunct="1">
              <a:lnSpc>
                <a:spcPct val="80000"/>
              </a:lnSpc>
              <a:spcBef>
                <a:spcPts val="0"/>
              </a:spcBef>
              <a:spcAft>
                <a:spcPts val="0"/>
              </a:spcAft>
              <a:buFontTx/>
              <a:buNone/>
              <a:defRPr/>
            </a:pPr>
            <a:r>
              <a:rPr lang="ja-JP" altLang="en-US" sz="2800" b="1" dirty="0" smtClean="0">
                <a:solidFill>
                  <a:schemeClr val="accent3"/>
                </a:solidFill>
                <a:cs typeface="+mn-cs"/>
              </a:rPr>
              <a:t>ハイゼンベルグ、シュレーデインガー、デイラック、フォン・ノイマン</a:t>
            </a:r>
            <a:endParaRPr lang="en-US" altLang="ja-JP" sz="2800" b="1" dirty="0" smtClean="0">
              <a:solidFill>
                <a:schemeClr val="accent3"/>
              </a:solidFill>
              <a:cs typeface="+mn-cs"/>
            </a:endParaRPr>
          </a:p>
          <a:p>
            <a:pPr eaLnBrk="1" fontAlgn="auto" hangingPunct="1">
              <a:lnSpc>
                <a:spcPct val="80000"/>
              </a:lnSpc>
              <a:spcBef>
                <a:spcPts val="0"/>
              </a:spcBef>
              <a:spcAft>
                <a:spcPts val="0"/>
              </a:spcAft>
              <a:buFontTx/>
              <a:buNone/>
              <a:defRPr/>
            </a:pPr>
            <a:endParaRPr lang="ja-JP" altLang="en-US" sz="2800" b="1" dirty="0" smtClean="0">
              <a:solidFill>
                <a:srgbClr val="17375E"/>
              </a:solidFill>
              <a:cs typeface="+mn-cs"/>
            </a:endParaRPr>
          </a:p>
          <a:p>
            <a:pPr eaLnBrk="1" fontAlgn="auto" hangingPunct="1">
              <a:lnSpc>
                <a:spcPct val="80000"/>
              </a:lnSpc>
              <a:spcBef>
                <a:spcPts val="0"/>
              </a:spcBef>
              <a:spcAft>
                <a:spcPts val="0"/>
              </a:spcAft>
              <a:buFontTx/>
              <a:buNone/>
              <a:defRPr/>
            </a:pPr>
            <a:r>
              <a:rPr lang="ja-JP" altLang="en-US" sz="2800" b="1" dirty="0" smtClean="0">
                <a:solidFill>
                  <a:srgbClr val="17375E"/>
                </a:solidFill>
                <a:cs typeface="+mn-cs"/>
              </a:rPr>
              <a:t>Ｃ）測定（観測）：</a:t>
            </a:r>
            <a:r>
              <a:rPr lang="en-US" altLang="ja-JP" sz="2800" b="1" dirty="0" smtClean="0">
                <a:solidFill>
                  <a:srgbClr val="17375E"/>
                </a:solidFill>
                <a:cs typeface="+mn-cs"/>
              </a:rPr>
              <a:t>Collapse=</a:t>
            </a:r>
            <a:r>
              <a:rPr lang="ja-JP" altLang="en-US" sz="2800" b="1" dirty="0" smtClean="0">
                <a:solidFill>
                  <a:srgbClr val="17375E"/>
                </a:solidFill>
                <a:cs typeface="+mn-cs"/>
              </a:rPr>
              <a:t>認識＝射影＝復元</a:t>
            </a:r>
          </a:p>
          <a:p>
            <a:pPr eaLnBrk="1" fontAlgn="auto" hangingPunct="1">
              <a:lnSpc>
                <a:spcPct val="80000"/>
              </a:lnSpc>
              <a:spcBef>
                <a:spcPts val="0"/>
              </a:spcBef>
              <a:spcAft>
                <a:spcPts val="0"/>
              </a:spcAft>
              <a:buFontTx/>
              <a:buNone/>
              <a:defRPr/>
            </a:pPr>
            <a:r>
              <a:rPr lang="ja-JP" altLang="en-US" sz="2800" b="1" dirty="0" smtClean="0">
                <a:solidFill>
                  <a:srgbClr val="17375E"/>
                </a:solidFill>
                <a:cs typeface="+mn-cs"/>
              </a:rPr>
              <a:t>　　　</a:t>
            </a:r>
            <a:r>
              <a:rPr lang="ja-JP" altLang="en-US" sz="2800" b="1" dirty="0" smtClean="0">
                <a:solidFill>
                  <a:srgbClr val="FF6600"/>
                </a:solidFill>
                <a:cs typeface="+mn-cs"/>
              </a:rPr>
              <a:t>１９２７　コペンハーゲン解釈</a:t>
            </a:r>
            <a:endParaRPr lang="en-US" altLang="ja-JP" sz="2800" b="1" dirty="0" smtClean="0">
              <a:solidFill>
                <a:srgbClr val="FF6600"/>
              </a:solidFill>
              <a:cs typeface="+mn-cs"/>
            </a:endParaRPr>
          </a:p>
          <a:p>
            <a:pPr eaLnBrk="1" fontAlgn="auto" hangingPunct="1">
              <a:lnSpc>
                <a:spcPct val="80000"/>
              </a:lnSpc>
              <a:spcBef>
                <a:spcPts val="0"/>
              </a:spcBef>
              <a:spcAft>
                <a:spcPts val="0"/>
              </a:spcAft>
              <a:buFontTx/>
              <a:buNone/>
              <a:defRPr/>
            </a:pPr>
            <a:r>
              <a:rPr lang="ja-JP" altLang="en-US" sz="2800" b="1" dirty="0" smtClean="0">
                <a:solidFill>
                  <a:srgbClr val="17375E"/>
                </a:solidFill>
                <a:cs typeface="+mn-cs"/>
              </a:rPr>
              <a:t>　　　　　　　　ボーア、ハイゼンベルグ</a:t>
            </a:r>
          </a:p>
        </p:txBody>
      </p:sp>
    </p:spTree>
    <p:extLst>
      <p:ext uri="{BB962C8B-B14F-4D97-AF65-F5344CB8AC3E}">
        <p14:creationId xmlns:p14="http://schemas.microsoft.com/office/powerpoint/2010/main" val="31501027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C:\Documents and Settings\文隆\My Documents\Scan000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773238"/>
            <a:ext cx="7086600"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1027"/>
          <p:cNvSpPr txBox="1">
            <a:spLocks noChangeArrowheads="1"/>
          </p:cNvSpPr>
          <p:nvPr/>
        </p:nvSpPr>
        <p:spPr bwMode="auto">
          <a:xfrm>
            <a:off x="246625" y="188641"/>
            <a:ext cx="88931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spcBef>
                <a:spcPct val="50000"/>
              </a:spcBef>
            </a:pPr>
            <a:r>
              <a:rPr lang="ja-JP" altLang="en-US" sz="2400" b="1" dirty="0">
                <a:solidFill>
                  <a:srgbClr val="77933C"/>
                </a:solidFill>
                <a:latin typeface="Times New Roman" charset="0"/>
              </a:rPr>
              <a:t>1927年夏　ボルタ会議　　ボーア　量子力学完成宣言</a:t>
            </a:r>
          </a:p>
          <a:p>
            <a:pPr eaLnBrk="1" hangingPunct="1">
              <a:spcBef>
                <a:spcPct val="50000"/>
              </a:spcBef>
            </a:pPr>
            <a:r>
              <a:rPr lang="ja-JP" altLang="en-US" sz="2400" b="1" dirty="0">
                <a:solidFill>
                  <a:srgbClr val="77933C"/>
                </a:solidFill>
                <a:latin typeface="Times New Roman" charset="0"/>
              </a:rPr>
              <a:t>　　　　秋　ソルベー会議　アインシュタイン異論、ボーアが封じ込め、</a:t>
            </a:r>
          </a:p>
          <a:p>
            <a:pPr eaLnBrk="1" hangingPunct="1">
              <a:spcBef>
                <a:spcPct val="50000"/>
              </a:spcBef>
            </a:pPr>
            <a:r>
              <a:rPr lang="ja-JP" altLang="en-US" sz="2400" b="1" dirty="0">
                <a:solidFill>
                  <a:srgbClr val="77933C"/>
                </a:solidFill>
                <a:latin typeface="Times New Roman" charset="0"/>
              </a:rPr>
              <a:t>　　　　　　　　　　　　　　　　「思想善導策」で手打ち</a:t>
            </a:r>
          </a:p>
        </p:txBody>
      </p:sp>
    </p:spTree>
    <p:extLst>
      <p:ext uri="{BB962C8B-B14F-4D97-AF65-F5344CB8AC3E}">
        <p14:creationId xmlns:p14="http://schemas.microsoft.com/office/powerpoint/2010/main" val="237514993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descr="F:\量子本\量子図\Bohr&amp;HeisenbergA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3046" y="2433664"/>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3461890" y="4262464"/>
            <a:ext cx="3627156" cy="2308324"/>
          </a:xfrm>
          <a:prstGeom prst="rect">
            <a:avLst/>
          </a:prstGeom>
          <a:noFill/>
        </p:spPr>
        <p:txBody>
          <a:bodyPr wrap="square" rtlCol="0">
            <a:spAutoFit/>
          </a:bodyPr>
          <a:lstStyle/>
          <a:p>
            <a:r>
              <a:rPr kumimoji="1" lang="ja-JP" altLang="en-US" dirty="0" smtClean="0"/>
              <a:t>プランク　　　　　　　　１８５８　</a:t>
            </a:r>
            <a:r>
              <a:rPr kumimoji="1" lang="en-US" altLang="ja-JP" dirty="0" smtClean="0"/>
              <a:t>1900</a:t>
            </a:r>
            <a:r>
              <a:rPr kumimoji="1" lang="ja-JP" altLang="en-US" dirty="0" smtClean="0"/>
              <a:t>　　</a:t>
            </a:r>
            <a:endParaRPr kumimoji="1" lang="en-US" altLang="ja-JP" dirty="0" smtClean="0"/>
          </a:p>
          <a:p>
            <a:r>
              <a:rPr kumimoji="1" lang="ja-JP" altLang="en-US" dirty="0" smtClean="0"/>
              <a:t>アインシュタイン　　　１８７９　</a:t>
            </a:r>
            <a:r>
              <a:rPr kumimoji="1" lang="en-US" altLang="ja-JP" dirty="0" smtClean="0"/>
              <a:t>1905</a:t>
            </a:r>
          </a:p>
          <a:p>
            <a:r>
              <a:rPr lang="ja-JP" altLang="en-US" dirty="0" smtClean="0"/>
              <a:t>ボーア　　　　　　　　　１８８５</a:t>
            </a:r>
            <a:r>
              <a:rPr lang="en-US" altLang="ja-JP" dirty="0" smtClean="0"/>
              <a:t>  1913</a:t>
            </a:r>
          </a:p>
          <a:p>
            <a:r>
              <a:rPr lang="ja-JP" altLang="en-US" dirty="0" smtClean="0"/>
              <a:t>シュレーデインガー　１８８７</a:t>
            </a:r>
            <a:r>
              <a:rPr lang="en-US" altLang="ja-JP" dirty="0" smtClean="0"/>
              <a:t>   1926</a:t>
            </a:r>
          </a:p>
          <a:p>
            <a:r>
              <a:rPr lang="ja-JP" altLang="en-US" dirty="0"/>
              <a:t>仁科　　　　　　　　　　１８９０</a:t>
            </a:r>
            <a:endParaRPr kumimoji="1" lang="en-US" altLang="ja-JP" dirty="0" smtClean="0"/>
          </a:p>
          <a:p>
            <a:r>
              <a:rPr kumimoji="1" lang="ja-JP" altLang="en-US" dirty="0" smtClean="0"/>
              <a:t>ハイゼンベルグ　　　１９０１</a:t>
            </a:r>
            <a:r>
              <a:rPr kumimoji="1" lang="en-US" altLang="ja-JP" dirty="0" smtClean="0"/>
              <a:t>   1925</a:t>
            </a:r>
          </a:p>
          <a:p>
            <a:r>
              <a:rPr lang="ja-JP" altLang="en-US" dirty="0" smtClean="0"/>
              <a:t>湯川　　　　　　　　　　１９０７</a:t>
            </a:r>
            <a:r>
              <a:rPr lang="en-US" altLang="ja-JP" dirty="0" smtClean="0"/>
              <a:t>  1935</a:t>
            </a:r>
          </a:p>
          <a:p>
            <a:r>
              <a:rPr kumimoji="1" lang="ja-JP" altLang="en-US" dirty="0" smtClean="0"/>
              <a:t>南部　　　　　　　　　　１９２０</a:t>
            </a:r>
            <a:endParaRPr kumimoji="1" lang="ja-JP" altLang="en-US" dirty="0"/>
          </a:p>
        </p:txBody>
      </p:sp>
      <p:pic>
        <p:nvPicPr>
          <p:cNvPr id="5" name="Picture 2" descr="F:\量子本\量子図\Dirac-heisen-shroding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55" y="339493"/>
            <a:ext cx="472757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4"/>
          <p:cNvSpPr txBox="1">
            <a:spLocks noChangeArrowheads="1"/>
          </p:cNvSpPr>
          <p:nvPr/>
        </p:nvSpPr>
        <p:spPr bwMode="auto">
          <a:xfrm>
            <a:off x="5305832" y="565040"/>
            <a:ext cx="2879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dirty="0"/>
              <a:t>1933</a:t>
            </a:r>
            <a:r>
              <a:rPr lang="ja-JP" altLang="en-US" dirty="0"/>
              <a:t>年ノーベル賞</a:t>
            </a:r>
            <a:endParaRPr lang="en-US" altLang="ja-JP" dirty="0"/>
          </a:p>
          <a:p>
            <a:pPr eaLnBrk="1" hangingPunct="1"/>
            <a:r>
              <a:rPr lang="en-US" altLang="ja-JP" dirty="0"/>
              <a:t>1932</a:t>
            </a:r>
            <a:r>
              <a:rPr lang="ja-JP" altLang="en-US" dirty="0"/>
              <a:t>年と同時　</a:t>
            </a:r>
          </a:p>
        </p:txBody>
      </p:sp>
    </p:spTree>
    <p:extLst>
      <p:ext uri="{BB962C8B-B14F-4D97-AF65-F5344CB8AC3E}">
        <p14:creationId xmlns:p14="http://schemas.microsoft.com/office/powerpoint/2010/main" val="42034880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65666" y="254000"/>
            <a:ext cx="2148417" cy="7294305"/>
          </a:xfrm>
          <a:prstGeom prst="rect">
            <a:avLst/>
          </a:prstGeom>
          <a:noFill/>
        </p:spPr>
        <p:txBody>
          <a:bodyPr wrap="square" rtlCol="0">
            <a:spAutoFit/>
          </a:bodyPr>
          <a:lstStyle/>
          <a:p>
            <a:r>
              <a:rPr lang="en-US" altLang="ja-JP" dirty="0" smtClean="0"/>
              <a:t>1960    </a:t>
            </a:r>
            <a:r>
              <a:rPr lang="ja-JP" altLang="en-US" sz="1400" dirty="0" smtClean="0"/>
              <a:t>京大理大学院</a:t>
            </a:r>
            <a:endParaRPr lang="en-US" altLang="ja-JP" sz="1400" dirty="0" smtClean="0"/>
          </a:p>
          <a:p>
            <a:endParaRPr lang="en-US" altLang="ja-JP" dirty="0"/>
          </a:p>
          <a:p>
            <a:r>
              <a:rPr lang="en-US" altLang="ja-JP" dirty="0" smtClean="0"/>
              <a:t>1965</a:t>
            </a:r>
          </a:p>
          <a:p>
            <a:endParaRPr lang="en-US" altLang="ja-JP" dirty="0"/>
          </a:p>
          <a:p>
            <a:r>
              <a:rPr lang="en-US" altLang="ja-JP" dirty="0" smtClean="0"/>
              <a:t>1970</a:t>
            </a:r>
            <a:r>
              <a:rPr lang="ja-JP" altLang="en-US" dirty="0" smtClean="0"/>
              <a:t>　</a:t>
            </a:r>
            <a:r>
              <a:rPr lang="en-US" altLang="ja-JP" dirty="0" smtClean="0"/>
              <a:t>71</a:t>
            </a:r>
            <a:r>
              <a:rPr lang="ja-JP" altLang="en-US" sz="1400" dirty="0" smtClean="0"/>
              <a:t>基礎物理研</a:t>
            </a:r>
            <a:endParaRPr lang="en-US" altLang="ja-JP" sz="1400" dirty="0" smtClean="0"/>
          </a:p>
          <a:p>
            <a:endParaRPr lang="en-US" altLang="ja-JP" dirty="0"/>
          </a:p>
          <a:p>
            <a:r>
              <a:rPr lang="en-US" altLang="ja-JP" dirty="0" smtClean="0"/>
              <a:t>1975</a:t>
            </a:r>
            <a:r>
              <a:rPr lang="ja-JP" altLang="en-US" dirty="0" smtClean="0"/>
              <a:t>　</a:t>
            </a:r>
            <a:r>
              <a:rPr lang="en-US" altLang="ja-JP" dirty="0" smtClean="0"/>
              <a:t>76-80</a:t>
            </a:r>
            <a:r>
              <a:rPr lang="ja-JP" altLang="en-US" sz="1400" dirty="0" smtClean="0"/>
              <a:t>所長</a:t>
            </a:r>
            <a:endParaRPr lang="en-US" altLang="ja-JP" sz="1400" dirty="0" smtClean="0"/>
          </a:p>
          <a:p>
            <a:endParaRPr lang="en-US" altLang="ja-JP" dirty="0"/>
          </a:p>
          <a:p>
            <a:r>
              <a:rPr lang="en-US" altLang="ja-JP" dirty="0" smtClean="0"/>
              <a:t>1980</a:t>
            </a:r>
          </a:p>
          <a:p>
            <a:endParaRPr lang="en-US" altLang="ja-JP" dirty="0"/>
          </a:p>
          <a:p>
            <a:r>
              <a:rPr lang="en-US" altLang="ja-JP" dirty="0" smtClean="0"/>
              <a:t>1985</a:t>
            </a:r>
            <a:r>
              <a:rPr lang="ja-JP" altLang="en-US" dirty="0" smtClean="0"/>
              <a:t>　</a:t>
            </a:r>
            <a:r>
              <a:rPr lang="en-US" altLang="ja-JP" dirty="0" smtClean="0"/>
              <a:t>85</a:t>
            </a:r>
            <a:r>
              <a:rPr lang="ja-JP" altLang="en-US" sz="1400" dirty="0" smtClean="0"/>
              <a:t>理学部</a:t>
            </a:r>
            <a:endParaRPr lang="en-US" altLang="ja-JP" sz="1400" dirty="0" smtClean="0"/>
          </a:p>
          <a:p>
            <a:endParaRPr lang="en-US" altLang="ja-JP" dirty="0"/>
          </a:p>
          <a:p>
            <a:r>
              <a:rPr lang="en-US" altLang="ja-JP" dirty="0" smtClean="0"/>
              <a:t>1990</a:t>
            </a:r>
          </a:p>
          <a:p>
            <a:endParaRPr lang="en-US" altLang="ja-JP" dirty="0"/>
          </a:p>
          <a:p>
            <a:r>
              <a:rPr lang="en-US" altLang="ja-JP" dirty="0" smtClean="0"/>
              <a:t>1995</a:t>
            </a:r>
            <a:r>
              <a:rPr lang="ja-JP" altLang="en-US" dirty="0" smtClean="0"/>
              <a:t>　</a:t>
            </a:r>
            <a:r>
              <a:rPr lang="en-US" altLang="ja-JP" dirty="0" smtClean="0"/>
              <a:t>93-95</a:t>
            </a:r>
            <a:r>
              <a:rPr lang="ja-JP" altLang="en-US" sz="1400" dirty="0" smtClean="0"/>
              <a:t>学部長</a:t>
            </a:r>
            <a:endParaRPr lang="en-US" altLang="ja-JP" sz="1400" dirty="0" smtClean="0"/>
          </a:p>
          <a:p>
            <a:endParaRPr lang="en-US" altLang="ja-JP" dirty="0"/>
          </a:p>
          <a:p>
            <a:r>
              <a:rPr lang="en-US" altLang="ja-JP" dirty="0" smtClean="0"/>
              <a:t>2000</a:t>
            </a:r>
            <a:r>
              <a:rPr lang="ja-JP" altLang="en-US" dirty="0" smtClean="0"/>
              <a:t>　</a:t>
            </a:r>
            <a:r>
              <a:rPr lang="en-US" altLang="ja-JP" dirty="0" smtClean="0"/>
              <a:t>01</a:t>
            </a:r>
            <a:r>
              <a:rPr lang="ja-JP" altLang="en-US" sz="1400" dirty="0" smtClean="0"/>
              <a:t>京大退職</a:t>
            </a:r>
            <a:r>
              <a:rPr lang="ja-JP" altLang="en-US" dirty="0" smtClean="0"/>
              <a:t>　　</a:t>
            </a:r>
            <a:endParaRPr lang="en-US" altLang="ja-JP" dirty="0" smtClean="0"/>
          </a:p>
          <a:p>
            <a:endParaRPr lang="en-US" altLang="ja-JP" dirty="0"/>
          </a:p>
          <a:p>
            <a:r>
              <a:rPr lang="en-US" altLang="ja-JP" dirty="0" smtClean="0"/>
              <a:t>2005</a:t>
            </a:r>
            <a:endParaRPr lang="en-US" altLang="ja-JP" dirty="0">
              <a:solidFill>
                <a:srgbClr val="FF0000"/>
              </a:solidFill>
            </a:endParaRPr>
          </a:p>
          <a:p>
            <a:endParaRPr lang="en-US" altLang="ja-JP" dirty="0"/>
          </a:p>
          <a:p>
            <a:r>
              <a:rPr lang="en-US" altLang="ja-JP" dirty="0" smtClean="0"/>
              <a:t>2010</a:t>
            </a:r>
          </a:p>
          <a:p>
            <a:r>
              <a:rPr lang="ja-JP" altLang="en-US" dirty="0" smtClean="0"/>
              <a:t>　　　　</a:t>
            </a:r>
            <a:r>
              <a:rPr lang="en-US" altLang="ja-JP" dirty="0" smtClean="0"/>
              <a:t>14</a:t>
            </a:r>
            <a:r>
              <a:rPr lang="ja-JP" altLang="en-US" sz="1400" dirty="0" smtClean="0"/>
              <a:t>甲南大退職</a:t>
            </a:r>
            <a:endParaRPr lang="en-US" altLang="ja-JP" sz="1400" dirty="0"/>
          </a:p>
          <a:p>
            <a:r>
              <a:rPr lang="en-US" altLang="ja-JP" dirty="0" smtClean="0"/>
              <a:t>2015</a:t>
            </a:r>
          </a:p>
          <a:p>
            <a:endParaRPr lang="en-US" altLang="ja-JP" dirty="0"/>
          </a:p>
          <a:p>
            <a:endParaRPr lang="en-US" altLang="ja-JP" dirty="0" smtClean="0"/>
          </a:p>
        </p:txBody>
      </p:sp>
      <p:sp>
        <p:nvSpPr>
          <p:cNvPr id="3" name="テキスト ボックス 2"/>
          <p:cNvSpPr txBox="1"/>
          <p:nvPr/>
        </p:nvSpPr>
        <p:spPr>
          <a:xfrm>
            <a:off x="3048002" y="3221673"/>
            <a:ext cx="1587500" cy="1477328"/>
          </a:xfrm>
          <a:prstGeom prst="rect">
            <a:avLst/>
          </a:prstGeom>
          <a:noFill/>
        </p:spPr>
        <p:txBody>
          <a:bodyPr wrap="square" rtlCol="0">
            <a:spAutoFit/>
          </a:bodyPr>
          <a:lstStyle/>
          <a:p>
            <a:r>
              <a:rPr kumimoji="1" lang="ja-JP" altLang="en-US" dirty="0" smtClean="0">
                <a:solidFill>
                  <a:srgbClr val="FF6600"/>
                </a:solidFill>
              </a:rPr>
              <a:t>宇宙線研委員</a:t>
            </a:r>
            <a:endParaRPr kumimoji="1" lang="en-US" altLang="ja-JP" dirty="0" smtClean="0">
              <a:solidFill>
                <a:srgbClr val="FF6600"/>
              </a:solidFill>
            </a:endParaRPr>
          </a:p>
          <a:p>
            <a:r>
              <a:rPr lang="en-US" altLang="ja-JP" dirty="0" smtClean="0">
                <a:solidFill>
                  <a:srgbClr val="FF6600"/>
                </a:solidFill>
              </a:rPr>
              <a:t>1986?-2005</a:t>
            </a:r>
          </a:p>
          <a:p>
            <a:r>
              <a:rPr kumimoji="1" lang="ja-JP" altLang="en-US" dirty="0" smtClean="0">
                <a:solidFill>
                  <a:srgbClr val="FF6600"/>
                </a:solidFill>
              </a:rPr>
              <a:t>客員教授</a:t>
            </a:r>
            <a:endParaRPr kumimoji="1" lang="en-US" altLang="ja-JP" dirty="0" smtClean="0">
              <a:solidFill>
                <a:srgbClr val="FF6600"/>
              </a:solidFill>
            </a:endParaRPr>
          </a:p>
          <a:p>
            <a:r>
              <a:rPr kumimoji="1" lang="en-US" altLang="ja-JP" dirty="0" smtClean="0">
                <a:solidFill>
                  <a:srgbClr val="FF6600"/>
                </a:solidFill>
              </a:rPr>
              <a:t>1988?-2000?</a:t>
            </a:r>
          </a:p>
          <a:p>
            <a:endParaRPr kumimoji="1" lang="ja-JP" altLang="en-US" dirty="0"/>
          </a:p>
        </p:txBody>
      </p:sp>
      <p:sp>
        <p:nvSpPr>
          <p:cNvPr id="4" name="テキスト ボックス 3"/>
          <p:cNvSpPr txBox="1"/>
          <p:nvPr/>
        </p:nvSpPr>
        <p:spPr>
          <a:xfrm>
            <a:off x="5736167" y="3450167"/>
            <a:ext cx="3206750" cy="923330"/>
          </a:xfrm>
          <a:prstGeom prst="rect">
            <a:avLst/>
          </a:prstGeom>
          <a:noFill/>
        </p:spPr>
        <p:txBody>
          <a:bodyPr wrap="square" rtlCol="0">
            <a:spAutoFit/>
          </a:bodyPr>
          <a:lstStyle/>
          <a:p>
            <a:r>
              <a:rPr kumimoji="1" lang="en-US" altLang="ja-JP" dirty="0" smtClean="0">
                <a:solidFill>
                  <a:srgbClr val="FF0000"/>
                </a:solidFill>
              </a:rPr>
              <a:t>SN1987A</a:t>
            </a:r>
          </a:p>
          <a:p>
            <a:r>
              <a:rPr lang="en-US" altLang="ja-JP" dirty="0">
                <a:solidFill>
                  <a:srgbClr val="FF0000"/>
                </a:solidFill>
              </a:rPr>
              <a:t> </a:t>
            </a:r>
            <a:r>
              <a:rPr lang="en-US" altLang="ja-JP" dirty="0" smtClean="0">
                <a:solidFill>
                  <a:srgbClr val="FF0000"/>
                </a:solidFill>
              </a:rPr>
              <a:t> JANZOS1987-1994</a:t>
            </a:r>
          </a:p>
          <a:p>
            <a:r>
              <a:rPr kumimoji="1" lang="en-US" altLang="ja-JP" dirty="0">
                <a:solidFill>
                  <a:srgbClr val="FF0000"/>
                </a:solidFill>
              </a:rPr>
              <a:t> </a:t>
            </a:r>
            <a:r>
              <a:rPr kumimoji="1" lang="en-US" altLang="ja-JP" dirty="0" smtClean="0">
                <a:solidFill>
                  <a:srgbClr val="FF0000"/>
                </a:solidFill>
              </a:rPr>
              <a:t>          -&gt;CANGAROO,MOA</a:t>
            </a:r>
            <a:endParaRPr kumimoji="1" lang="ja-JP" altLang="en-US" dirty="0">
              <a:solidFill>
                <a:srgbClr val="FF0000"/>
              </a:solidFill>
            </a:endParaRPr>
          </a:p>
        </p:txBody>
      </p:sp>
      <p:sp>
        <p:nvSpPr>
          <p:cNvPr id="5" name="テキスト ボックス 4"/>
          <p:cNvSpPr txBox="1"/>
          <p:nvPr/>
        </p:nvSpPr>
        <p:spPr>
          <a:xfrm>
            <a:off x="5736167" y="4354164"/>
            <a:ext cx="2180167" cy="923330"/>
          </a:xfrm>
          <a:prstGeom prst="rect">
            <a:avLst/>
          </a:prstGeom>
          <a:noFill/>
        </p:spPr>
        <p:txBody>
          <a:bodyPr wrap="square" rtlCol="0">
            <a:spAutoFit/>
          </a:bodyPr>
          <a:lstStyle/>
          <a:p>
            <a:r>
              <a:rPr kumimoji="1" lang="en-US" altLang="ja-JP" dirty="0" smtClean="0">
                <a:solidFill>
                  <a:srgbClr val="FF0000"/>
                </a:solidFill>
              </a:rPr>
              <a:t>AGASA </a:t>
            </a:r>
          </a:p>
          <a:p>
            <a:r>
              <a:rPr lang="en-US" altLang="ja-JP" dirty="0" smtClean="0">
                <a:solidFill>
                  <a:srgbClr val="FF0000"/>
                </a:solidFill>
              </a:rPr>
              <a:t> EUSO</a:t>
            </a:r>
            <a:r>
              <a:rPr lang="ja-JP" altLang="en-US" dirty="0" smtClean="0">
                <a:solidFill>
                  <a:srgbClr val="FF0000"/>
                </a:solidFill>
              </a:rPr>
              <a:t>、</a:t>
            </a:r>
            <a:r>
              <a:rPr lang="en-US" altLang="ja-JP" dirty="0" smtClean="0">
                <a:solidFill>
                  <a:srgbClr val="FF0000"/>
                </a:solidFill>
              </a:rPr>
              <a:t>ISS</a:t>
            </a:r>
          </a:p>
          <a:p>
            <a:r>
              <a:rPr kumimoji="1" lang="en-US" altLang="ja-JP" dirty="0" smtClean="0">
                <a:solidFill>
                  <a:srgbClr val="FF0000"/>
                </a:solidFill>
              </a:rPr>
              <a:t> </a:t>
            </a:r>
            <a:r>
              <a:rPr kumimoji="1" lang="ja-JP" altLang="en-US" dirty="0" smtClean="0">
                <a:solidFill>
                  <a:srgbClr val="FF0000"/>
                </a:solidFill>
              </a:rPr>
              <a:t>地文台</a:t>
            </a:r>
            <a:endParaRPr kumimoji="1" lang="ja-JP" altLang="en-US" dirty="0">
              <a:solidFill>
                <a:srgbClr val="FF0000"/>
              </a:solidFill>
            </a:endParaRPr>
          </a:p>
        </p:txBody>
      </p:sp>
      <p:sp>
        <p:nvSpPr>
          <p:cNvPr id="6" name="テキスト ボックス 5"/>
          <p:cNvSpPr txBox="1"/>
          <p:nvPr/>
        </p:nvSpPr>
        <p:spPr>
          <a:xfrm>
            <a:off x="5651499" y="1587500"/>
            <a:ext cx="3397251" cy="369332"/>
          </a:xfrm>
          <a:prstGeom prst="rect">
            <a:avLst/>
          </a:prstGeom>
          <a:noFill/>
        </p:spPr>
        <p:txBody>
          <a:bodyPr wrap="square" rtlCol="0">
            <a:spAutoFit/>
          </a:bodyPr>
          <a:lstStyle/>
          <a:p>
            <a:r>
              <a:rPr lang="ja-JP" altLang="en-US" dirty="0" smtClean="0">
                <a:solidFill>
                  <a:srgbClr val="000090"/>
                </a:solidFill>
              </a:rPr>
              <a:t>菅</a:t>
            </a:r>
            <a:r>
              <a:rPr lang="en-US" altLang="ja-JP" dirty="0" smtClean="0">
                <a:solidFill>
                  <a:srgbClr val="000090"/>
                </a:solidFill>
              </a:rPr>
              <a:t> EAS</a:t>
            </a:r>
            <a:r>
              <a:rPr lang="en-US" altLang="ja-JP" dirty="0" smtClean="0"/>
              <a:t>-&gt;1972 GZK </a:t>
            </a:r>
            <a:r>
              <a:rPr lang="en-US" altLang="ja-JP" dirty="0" err="1"/>
              <a:t>vs</a:t>
            </a:r>
            <a:r>
              <a:rPr lang="en-US" altLang="ja-JP" dirty="0"/>
              <a:t> </a:t>
            </a:r>
            <a:r>
              <a:rPr lang="en-US" altLang="ja-JP" dirty="0" err="1"/>
              <a:t>retativity</a:t>
            </a:r>
            <a:endParaRPr lang="en-US" altLang="ja-JP" dirty="0"/>
          </a:p>
        </p:txBody>
      </p:sp>
      <p:sp>
        <p:nvSpPr>
          <p:cNvPr id="7" name="テキスト ボックス 6"/>
          <p:cNvSpPr txBox="1"/>
          <p:nvPr/>
        </p:nvSpPr>
        <p:spPr>
          <a:xfrm>
            <a:off x="5651500" y="2391833"/>
            <a:ext cx="3397250" cy="646331"/>
          </a:xfrm>
          <a:prstGeom prst="rect">
            <a:avLst/>
          </a:prstGeom>
          <a:noFill/>
        </p:spPr>
        <p:txBody>
          <a:bodyPr wrap="square" rtlCol="0">
            <a:spAutoFit/>
          </a:bodyPr>
          <a:lstStyle/>
          <a:p>
            <a:r>
              <a:rPr lang="ja-JP" altLang="en-US" dirty="0" smtClean="0">
                <a:solidFill>
                  <a:srgbClr val="000090"/>
                </a:solidFill>
              </a:rPr>
              <a:t>三宅</a:t>
            </a:r>
            <a:r>
              <a:rPr kumimoji="1" lang="en-US" altLang="ja-JP" dirty="0" smtClean="0">
                <a:solidFill>
                  <a:srgbClr val="000090"/>
                </a:solidFill>
              </a:rPr>
              <a:t>,</a:t>
            </a:r>
            <a:r>
              <a:rPr lang="ja-JP" altLang="en-US" dirty="0" smtClean="0">
                <a:solidFill>
                  <a:srgbClr val="000090"/>
                </a:solidFill>
              </a:rPr>
              <a:t>北村、</a:t>
            </a:r>
            <a:r>
              <a:rPr kumimoji="1" lang="en-US" altLang="ja-JP" dirty="0" smtClean="0">
                <a:solidFill>
                  <a:srgbClr val="000090"/>
                </a:solidFill>
              </a:rPr>
              <a:t>DUMAND</a:t>
            </a:r>
          </a:p>
          <a:p>
            <a:r>
              <a:rPr lang="en-US" altLang="ja-JP" dirty="0">
                <a:solidFill>
                  <a:srgbClr val="000090"/>
                </a:solidFill>
              </a:rPr>
              <a:t> </a:t>
            </a:r>
            <a:r>
              <a:rPr lang="en-US" altLang="ja-JP" dirty="0" smtClean="0">
                <a:solidFill>
                  <a:srgbClr val="000090"/>
                </a:solidFill>
              </a:rPr>
              <a:t>             </a:t>
            </a:r>
            <a:r>
              <a:rPr kumimoji="1" lang="en-US" altLang="ja-JP" dirty="0" smtClean="0"/>
              <a:t>-&gt;1977 pulsar in SN-shell</a:t>
            </a:r>
            <a:endParaRPr kumimoji="1" lang="ja-JP" altLang="en-US" dirty="0"/>
          </a:p>
        </p:txBody>
      </p:sp>
      <p:sp>
        <p:nvSpPr>
          <p:cNvPr id="8" name="テキスト ボックス 7"/>
          <p:cNvSpPr txBox="1"/>
          <p:nvPr/>
        </p:nvSpPr>
        <p:spPr>
          <a:xfrm>
            <a:off x="2889251" y="4631163"/>
            <a:ext cx="2550583" cy="523220"/>
          </a:xfrm>
          <a:prstGeom prst="rect">
            <a:avLst/>
          </a:prstGeom>
          <a:noFill/>
        </p:spPr>
        <p:txBody>
          <a:bodyPr wrap="square" rtlCol="0">
            <a:spAutoFit/>
          </a:bodyPr>
          <a:lstStyle/>
          <a:p>
            <a:r>
              <a:rPr lang="ja-JP" altLang="en-US" sz="1400" dirty="0"/>
              <a:t>学術会議物研連</a:t>
            </a:r>
            <a:r>
              <a:rPr lang="ja-JP" altLang="en-US" sz="1400" dirty="0" smtClean="0"/>
              <a:t>委員長</a:t>
            </a:r>
            <a:endParaRPr lang="en-US" altLang="ja-JP" sz="1400" dirty="0"/>
          </a:p>
          <a:p>
            <a:r>
              <a:rPr lang="ja-JP" altLang="en-US" sz="1400" dirty="0" smtClean="0"/>
              <a:t>湯川</a:t>
            </a:r>
            <a:r>
              <a:rPr lang="ja-JP" altLang="en-US" sz="1400" dirty="0"/>
              <a:t>記念財団理事長</a:t>
            </a:r>
            <a:endParaRPr lang="en-US" altLang="ja-JP" sz="1400" dirty="0"/>
          </a:p>
        </p:txBody>
      </p:sp>
      <p:sp>
        <p:nvSpPr>
          <p:cNvPr id="9" name="テキスト ボックス 8"/>
          <p:cNvSpPr txBox="1"/>
          <p:nvPr/>
        </p:nvSpPr>
        <p:spPr>
          <a:xfrm>
            <a:off x="5651498" y="412750"/>
            <a:ext cx="2794002" cy="338554"/>
          </a:xfrm>
          <a:prstGeom prst="rect">
            <a:avLst/>
          </a:prstGeom>
          <a:noFill/>
        </p:spPr>
        <p:txBody>
          <a:bodyPr wrap="square" rtlCol="0">
            <a:spAutoFit/>
          </a:bodyPr>
          <a:lstStyle/>
          <a:p>
            <a:r>
              <a:rPr lang="en-US" altLang="ja-JP" sz="1600" dirty="0" smtClean="0">
                <a:solidFill>
                  <a:srgbClr val="000090"/>
                </a:solidFill>
              </a:rPr>
              <a:t>1964 </a:t>
            </a:r>
            <a:r>
              <a:rPr lang="en-US" altLang="ja-JP" sz="1600" dirty="0" err="1" smtClean="0">
                <a:solidFill>
                  <a:srgbClr val="000090"/>
                </a:solidFill>
              </a:rPr>
              <a:t>ν</a:t>
            </a:r>
            <a:r>
              <a:rPr kumimoji="1" lang="ja-JP" altLang="en-US" sz="1600" dirty="0" smtClean="0">
                <a:solidFill>
                  <a:srgbClr val="000090"/>
                </a:solidFill>
              </a:rPr>
              <a:t>と宇宙</a:t>
            </a:r>
            <a:r>
              <a:rPr kumimoji="1" lang="en-US" altLang="ja-JP" sz="1600" dirty="0" smtClean="0">
                <a:solidFill>
                  <a:srgbClr val="000090"/>
                </a:solidFill>
              </a:rPr>
              <a:t>   </a:t>
            </a:r>
            <a:r>
              <a:rPr kumimoji="1" lang="ja-JP" altLang="en-US" sz="1600" dirty="0" smtClean="0">
                <a:solidFill>
                  <a:srgbClr val="000090"/>
                </a:solidFill>
              </a:rPr>
              <a:t>基研研究会</a:t>
            </a:r>
            <a:endParaRPr kumimoji="1" lang="ja-JP" altLang="en-US" sz="1600" dirty="0">
              <a:solidFill>
                <a:srgbClr val="000090"/>
              </a:solidFill>
            </a:endParaRPr>
          </a:p>
        </p:txBody>
      </p:sp>
    </p:spTree>
    <p:extLst>
      <p:ext uri="{BB962C8B-B14F-4D97-AF65-F5344CB8AC3E}">
        <p14:creationId xmlns:p14="http://schemas.microsoft.com/office/powerpoint/2010/main" val="303366161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074"/>
          <p:cNvSpPr>
            <a:spLocks noChangeArrowheads="1"/>
          </p:cNvSpPr>
          <p:nvPr/>
        </p:nvSpPr>
        <p:spPr bwMode="auto">
          <a:xfrm>
            <a:off x="90504" y="162740"/>
            <a:ext cx="8266888" cy="6155531"/>
          </a:xfrm>
          <a:prstGeom prst="rect">
            <a:avLst/>
          </a:prstGeom>
          <a:noFill/>
          <a:ln w="9525">
            <a:noFill/>
            <a:miter lim="800000"/>
            <a:headEnd/>
            <a:tailEnd/>
          </a:ln>
          <a:effectLst/>
        </p:spPr>
        <p:txBody>
          <a:bodyPr wrap="square">
            <a:spAutoFit/>
          </a:bodyPr>
          <a:lstStyle/>
          <a:p>
            <a:pPr>
              <a:spcBef>
                <a:spcPct val="50000"/>
              </a:spcBef>
            </a:pPr>
            <a:r>
              <a:rPr lang="ja-JP" altLang="en-US" sz="2800" dirty="0" smtClean="0">
                <a:solidFill>
                  <a:srgbClr val="0000FF"/>
                </a:solidFill>
                <a:latin typeface="ＭＳゴシック" charset="0"/>
                <a:ea typeface="ＭＳゴシック" charset="0"/>
                <a:cs typeface="ＭＳゴシック" charset="0"/>
              </a:rPr>
              <a:t>孤独になったアインシュタイン</a:t>
            </a:r>
            <a:r>
              <a:rPr lang="ja-JP" altLang="en-US" sz="2000" dirty="0" smtClean="0">
                <a:latin typeface="ＭＳゴシック" charset="0"/>
                <a:ea typeface="ＭＳゴシック" charset="0"/>
                <a:cs typeface="ＭＳゴシック" charset="0"/>
              </a:rPr>
              <a:t>、　物理学、亡命、家族</a:t>
            </a:r>
            <a:endParaRPr lang="en-US" altLang="ja-JP" sz="2000" dirty="0" smtClean="0">
              <a:latin typeface="ＭＳゴシック" charset="0"/>
              <a:ea typeface="ＭＳゴシック" charset="0"/>
              <a:cs typeface="ＭＳゴシック" charset="0"/>
            </a:endParaRPr>
          </a:p>
          <a:p>
            <a:pPr>
              <a:spcBef>
                <a:spcPct val="50000"/>
              </a:spcBef>
            </a:pPr>
            <a:r>
              <a:rPr lang="ja-JP" altLang="en-US" sz="2400" dirty="0" smtClean="0">
                <a:latin typeface="ＭＳゴシック" charset="0"/>
                <a:ea typeface="ＭＳゴシック" charset="0"/>
                <a:cs typeface="ＭＳゴシック" charset="0"/>
              </a:rPr>
              <a:t>物理学上</a:t>
            </a:r>
            <a:r>
              <a:rPr lang="ja-JP" altLang="en-US" sz="2400" dirty="0">
                <a:latin typeface="ＭＳゴシック" charset="0"/>
                <a:ea typeface="ＭＳゴシック" charset="0"/>
                <a:cs typeface="ＭＳゴシック" charset="0"/>
              </a:rPr>
              <a:t>のずれ　　オッペンハイマー　１９６５</a:t>
            </a:r>
          </a:p>
          <a:p>
            <a:pPr>
              <a:spcBef>
                <a:spcPct val="50000"/>
              </a:spcBef>
            </a:pPr>
            <a:r>
              <a:rPr lang="ja-JP" altLang="en-US" sz="2000" dirty="0">
                <a:latin typeface="ＭＳゴシック" charset="0"/>
                <a:ea typeface="ＭＳゴシック" charset="0"/>
                <a:cs typeface="ＭＳゴシック" charset="0"/>
              </a:rPr>
              <a:t>「しかしアインシュタインの晩年２５年ほどの間、彼が従った伝統は彼を誤らせた。それは彼がプリンストンで過ごした時代のことであり、悲しいことだがそれは内緒にしておくべきことではない。彼には自分のやり方で考える権利があった」と語っている。</a:t>
            </a:r>
          </a:p>
          <a:p>
            <a:pPr>
              <a:spcBef>
                <a:spcPct val="50000"/>
              </a:spcBef>
            </a:pPr>
            <a:r>
              <a:rPr lang="ja-JP" altLang="en-US" sz="2000" dirty="0">
                <a:latin typeface="ＭＳゴシック" charset="0"/>
                <a:ea typeface="ＭＳゴシック" charset="0"/>
                <a:cs typeface="ＭＳゴシック" charset="0"/>
              </a:rPr>
              <a:t>「誤り」は</a:t>
            </a:r>
          </a:p>
          <a:p>
            <a:pPr>
              <a:spcBef>
                <a:spcPct val="50000"/>
              </a:spcBef>
            </a:pPr>
            <a:r>
              <a:rPr lang="ja-JP" altLang="en-US" sz="2000" dirty="0">
                <a:solidFill>
                  <a:schemeClr val="accent2"/>
                </a:solidFill>
                <a:effectLst>
                  <a:outerShdw blurRad="38100" dist="38100" dir="2700000" algn="tl">
                    <a:srgbClr val="FFFFFF"/>
                  </a:outerShdw>
                </a:effectLst>
                <a:latin typeface="ＭＳゴシック" charset="0"/>
              </a:rPr>
              <a:t>１）核・素粒子物理を無視した統一理論</a:t>
            </a:r>
          </a:p>
          <a:p>
            <a:pPr>
              <a:spcBef>
                <a:spcPct val="50000"/>
              </a:spcBef>
            </a:pPr>
            <a:r>
              <a:rPr lang="ja-JP" altLang="en-US" sz="2000" dirty="0">
                <a:solidFill>
                  <a:schemeClr val="accent2"/>
                </a:solidFill>
                <a:effectLst>
                  <a:outerShdw blurRad="38100" dist="38100" dir="2700000" algn="tl">
                    <a:srgbClr val="FFFFFF"/>
                  </a:outerShdw>
                </a:effectLst>
                <a:latin typeface="ＭＳゴシック" charset="0"/>
              </a:rPr>
              <a:t>２）</a:t>
            </a:r>
            <a:r>
              <a:rPr lang="ja-JP" altLang="en-US" sz="2000" dirty="0">
                <a:solidFill>
                  <a:srgbClr val="FF0000"/>
                </a:solidFill>
                <a:effectLst>
                  <a:outerShdw blurRad="38100" dist="38100" dir="2700000" algn="tl">
                    <a:srgbClr val="FFFFFF"/>
                  </a:outerShdw>
                </a:effectLst>
                <a:latin typeface="ＭＳゴシック" charset="0"/>
              </a:rPr>
              <a:t>量子力学へ</a:t>
            </a:r>
            <a:r>
              <a:rPr lang="ja-JP" altLang="en-US" sz="2000" dirty="0">
                <a:solidFill>
                  <a:srgbClr val="FF0000"/>
                </a:solidFill>
                <a:effectLst>
                  <a:outerShdw blurRad="38100" dist="38100" dir="2700000" algn="tl">
                    <a:srgbClr val="FFFFFF"/>
                  </a:outerShdw>
                </a:effectLst>
                <a:latin typeface="ＭＳゴシック" charset="0"/>
                <a:ea typeface="ＭＳゴシック" charset="0"/>
                <a:cs typeface="ＭＳゴシック" charset="0"/>
              </a:rPr>
              <a:t>反対</a:t>
            </a:r>
            <a:r>
              <a:rPr lang="ja-JP" altLang="en-US" sz="2000" dirty="0">
                <a:solidFill>
                  <a:srgbClr val="FF0000"/>
                </a:solidFill>
                <a:effectLst>
                  <a:outerShdw blurRad="38100" dist="38100" dir="2700000" algn="tl">
                    <a:srgbClr val="FFFFFF"/>
                  </a:outerShdw>
                </a:effectLst>
                <a:latin typeface="ＭＳゴシック" charset="0"/>
              </a:rPr>
              <a:t>の態度</a:t>
            </a:r>
          </a:p>
          <a:p>
            <a:pPr>
              <a:spcBef>
                <a:spcPct val="50000"/>
              </a:spcBef>
            </a:pPr>
            <a:r>
              <a:rPr lang="ja-JP" altLang="en-US" sz="2000" dirty="0">
                <a:latin typeface="ＭＳゴシック" charset="0"/>
                <a:ea typeface="ＭＳゴシック" charset="0"/>
                <a:cs typeface="ＭＳゴシック" charset="0"/>
              </a:rPr>
              <a:t>しかし</a:t>
            </a:r>
          </a:p>
          <a:p>
            <a:pPr>
              <a:spcBef>
                <a:spcPct val="50000"/>
              </a:spcBef>
            </a:pPr>
            <a:r>
              <a:rPr lang="ja-JP" altLang="en-US" sz="2000" dirty="0">
                <a:latin typeface="ＭＳゴシック" charset="0"/>
                <a:ea typeface="ＭＳゴシック" charset="0"/>
                <a:cs typeface="ＭＳゴシック" charset="0"/>
              </a:rPr>
              <a:t>１）は７０年代末のゲージ理論で逆転劇</a:t>
            </a:r>
          </a:p>
          <a:p>
            <a:pPr>
              <a:spcBef>
                <a:spcPct val="50000"/>
              </a:spcBef>
            </a:pPr>
            <a:r>
              <a:rPr lang="ja-JP" altLang="en-US" sz="2000" dirty="0">
                <a:latin typeface="ＭＳゴシック" charset="0"/>
                <a:ea typeface="ＭＳゴシック" charset="0"/>
                <a:cs typeface="ＭＳゴシック" charset="0"/>
              </a:rPr>
              <a:t>２）も</a:t>
            </a:r>
            <a:r>
              <a:rPr lang="en-US" altLang="ja-JP" sz="2000" dirty="0">
                <a:latin typeface="Century" charset="0"/>
                <a:ea typeface="ＭＳゴシック" charset="0"/>
                <a:cs typeface="ＭＳゴシック" charset="0"/>
              </a:rPr>
              <a:t>EPR</a:t>
            </a:r>
            <a:r>
              <a:rPr lang="ja-JP" altLang="en-US" sz="2000" dirty="0">
                <a:latin typeface="Century" charset="0"/>
                <a:ea typeface="ＭＳゴシック" charset="0"/>
                <a:cs typeface="ＭＳゴシック" charset="0"/>
              </a:rPr>
              <a:t>の</a:t>
            </a:r>
            <a:r>
              <a:rPr lang="en-US" altLang="ja-JP" sz="2000" dirty="0">
                <a:latin typeface="Century" charset="0"/>
                <a:ea typeface="ＭＳゴシック" charset="0"/>
                <a:cs typeface="ＭＳゴシック" charset="0"/>
              </a:rPr>
              <a:t>entanglement</a:t>
            </a:r>
            <a:r>
              <a:rPr lang="ja-JP" altLang="en-US" sz="2000" dirty="0">
                <a:latin typeface="Century" charset="0"/>
                <a:ea typeface="ＭＳゴシック" charset="0"/>
                <a:cs typeface="ＭＳゴシック" charset="0"/>
              </a:rPr>
              <a:t>が、反転した意味で、再興</a:t>
            </a:r>
            <a:endParaRPr lang="ja-JP" altLang="en-US" sz="2000" dirty="0">
              <a:latin typeface="ＭＳゴシック" charset="0"/>
              <a:ea typeface="ＭＳゴシック" charset="0"/>
              <a:cs typeface="ＭＳゴシック" charset="0"/>
            </a:endParaRPr>
          </a:p>
          <a:p>
            <a:pPr>
              <a:spcBef>
                <a:spcPct val="50000"/>
              </a:spcBef>
            </a:pPr>
            <a:r>
              <a:rPr lang="ja-JP" altLang="en-US" sz="2000" dirty="0">
                <a:solidFill>
                  <a:schemeClr val="accent2"/>
                </a:solidFill>
                <a:latin typeface="ＭＳゴシック" charset="0"/>
                <a:ea typeface="ＭＳゴシック" charset="0"/>
                <a:cs typeface="ＭＳゴシック" charset="0"/>
              </a:rPr>
              <a:t>佐藤文隆著「孤独になったアインシュタイン」（岩波</a:t>
            </a:r>
            <a:r>
              <a:rPr lang="ja-JP" altLang="en-US" sz="2000" dirty="0" smtClean="0">
                <a:solidFill>
                  <a:schemeClr val="accent2"/>
                </a:solidFill>
                <a:latin typeface="ＭＳゴシック" charset="0"/>
                <a:ea typeface="ＭＳゴシック" charset="0"/>
                <a:cs typeface="ＭＳゴシック" charset="0"/>
              </a:rPr>
              <a:t>）</a:t>
            </a:r>
            <a:endParaRPr lang="en-US" altLang="ja-JP" sz="2000" dirty="0" smtClean="0">
              <a:solidFill>
                <a:schemeClr val="accent2"/>
              </a:solidFill>
              <a:latin typeface="ＭＳゴシック" charset="0"/>
              <a:ea typeface="ＭＳゴシック" charset="0"/>
              <a:cs typeface="ＭＳゴシック" charset="0"/>
            </a:endParaRPr>
          </a:p>
          <a:p>
            <a:pPr>
              <a:spcBef>
                <a:spcPct val="50000"/>
              </a:spcBef>
            </a:pPr>
            <a:r>
              <a:rPr lang="ja-JP" altLang="en-US" sz="2000" dirty="0" smtClean="0">
                <a:solidFill>
                  <a:schemeClr val="accent2"/>
                </a:solidFill>
                <a:latin typeface="ＭＳゴシック" charset="0"/>
                <a:ea typeface="ＭＳゴシック" charset="0"/>
                <a:cs typeface="ＭＳゴシック" charset="0"/>
              </a:rPr>
              <a:t>「アインシュタインの反乱と量子コンピュータ」京大学術出版会</a:t>
            </a:r>
            <a:endParaRPr lang="ja-JP" altLang="en-US" sz="2000" dirty="0">
              <a:solidFill>
                <a:schemeClr val="accent2"/>
              </a:solidFill>
              <a:latin typeface="ＭＳゴシック" charset="0"/>
              <a:ea typeface="ＭＳゴシック" charset="0"/>
              <a:cs typeface="ＭＳゴシック" charset="0"/>
            </a:endParaRPr>
          </a:p>
        </p:txBody>
      </p:sp>
      <p:pic>
        <p:nvPicPr>
          <p:cNvPr id="31747" name="Picture 3075" descr="C:\Documents and Settings\humitaka\My Documents\量子本\量子図\einst_opp19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5" y="2473700"/>
            <a:ext cx="3132137"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078" descr="C:\Documents and Settings\humitaka\My Documents\My Pictures\einstein\mileva%26childr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496" y="4947968"/>
            <a:ext cx="2317622" cy="158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1333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533400" y="457200"/>
            <a:ext cx="8001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spcBef>
                <a:spcPct val="50000"/>
              </a:spcBef>
            </a:pPr>
            <a:r>
              <a:rPr lang="en-US" altLang="ja-JP" sz="2800"/>
              <a:t>“</a:t>
            </a:r>
            <a:r>
              <a:rPr lang="ja-JP" altLang="en-US" sz="2800"/>
              <a:t>相対論について語るときは彼は不熱心だったが、量子論については情熱的だった。量子は彼のデモンであった。ずっと後になって知った話しだが、アインシュタインは、友人のオットー・シュテルンに、かつてこういったことがあった。</a:t>
            </a:r>
            <a:r>
              <a:rPr lang="ja-JP" altLang="en-US" sz="2800">
                <a:solidFill>
                  <a:srgbClr val="CC0000"/>
                </a:solidFill>
              </a:rPr>
              <a:t>「私は一般相対論についてより１００倍も量子論について考えた」</a:t>
            </a:r>
            <a:r>
              <a:rPr lang="ja-JP" altLang="en-US" sz="2800"/>
              <a:t>。私自身の経験からも、この言明には別に驚かないと付け加えることができる。”</a:t>
            </a:r>
          </a:p>
          <a:p>
            <a:pPr eaLnBrk="1" hangingPunct="1">
              <a:spcBef>
                <a:spcPct val="50000"/>
              </a:spcBef>
            </a:pPr>
            <a:endParaRPr lang="ja-JP" altLang="en-US" sz="2800"/>
          </a:p>
          <a:p>
            <a:pPr eaLnBrk="1" hangingPunct="1">
              <a:spcBef>
                <a:spcPct val="50000"/>
              </a:spcBef>
            </a:pPr>
            <a:r>
              <a:rPr lang="ja-JP" altLang="en-US"/>
              <a:t>アブラハム・パイス著　「神は老獪にして・・・」</a:t>
            </a:r>
          </a:p>
          <a:p>
            <a:pPr eaLnBrk="1" hangingPunct="1">
              <a:spcBef>
                <a:spcPct val="50000"/>
              </a:spcBef>
            </a:pPr>
            <a:r>
              <a:rPr lang="ja-JP" altLang="en-US"/>
              <a:t>　　　　　　　　　　　　　　　　　　　西島和彦監訳、産業図書</a:t>
            </a:r>
          </a:p>
        </p:txBody>
      </p:sp>
    </p:spTree>
    <p:extLst>
      <p:ext uri="{BB962C8B-B14F-4D97-AF65-F5344CB8AC3E}">
        <p14:creationId xmlns:p14="http://schemas.microsoft.com/office/powerpoint/2010/main" val="17413852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Documents and Settings\humitaka\デスクトップ\einstein19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28924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C:\Documents and Settings\humitaka\デスクトップ\einstein19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0"/>
            <a:ext cx="2828925"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descr="C:\Documents and Settings\humitaka\デスクトップ\EinsteinCarto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577" y="2971800"/>
            <a:ext cx="36544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694191" y="4952289"/>
            <a:ext cx="2032105" cy="923330"/>
          </a:xfrm>
          <a:prstGeom prst="rect">
            <a:avLst/>
          </a:prstGeom>
          <a:noFill/>
        </p:spPr>
        <p:txBody>
          <a:bodyPr wrap="square" rtlCol="0">
            <a:spAutoFit/>
          </a:bodyPr>
          <a:lstStyle/>
          <a:p>
            <a:r>
              <a:rPr lang="ja-JP" altLang="en-US" dirty="0" smtClean="0"/>
              <a:t>革命の人</a:t>
            </a:r>
            <a:endParaRPr lang="en-US" altLang="ja-JP" dirty="0" smtClean="0"/>
          </a:p>
          <a:p>
            <a:r>
              <a:rPr lang="ja-JP" altLang="en-US" dirty="0" smtClean="0"/>
              <a:t>敵国</a:t>
            </a:r>
            <a:r>
              <a:rPr lang="ja-JP" altLang="en-US" dirty="0"/>
              <a:t>同士の協力　１９１９年</a:t>
            </a:r>
            <a:endParaRPr kumimoji="1" lang="ja-JP" altLang="en-US" dirty="0">
              <a:solidFill>
                <a:srgbClr val="000090"/>
              </a:solidFill>
            </a:endParaRPr>
          </a:p>
        </p:txBody>
      </p:sp>
      <p:sp>
        <p:nvSpPr>
          <p:cNvPr id="3" name="テキスト ボックス 2"/>
          <p:cNvSpPr txBox="1"/>
          <p:nvPr/>
        </p:nvSpPr>
        <p:spPr>
          <a:xfrm>
            <a:off x="608875" y="3810000"/>
            <a:ext cx="1626567" cy="369332"/>
          </a:xfrm>
          <a:prstGeom prst="rect">
            <a:avLst/>
          </a:prstGeom>
          <a:noFill/>
        </p:spPr>
        <p:txBody>
          <a:bodyPr wrap="square" rtlCol="0">
            <a:spAutoFit/>
          </a:bodyPr>
          <a:lstStyle/>
          <a:p>
            <a:r>
              <a:rPr kumimoji="1" lang="ja-JP" altLang="en-US" dirty="0" smtClean="0"/>
              <a:t>１９４６年</a:t>
            </a:r>
            <a:endParaRPr kumimoji="1" lang="ja-JP" altLang="en-US" dirty="0"/>
          </a:p>
        </p:txBody>
      </p:sp>
      <p:sp>
        <p:nvSpPr>
          <p:cNvPr id="4" name="テキスト ボックス 3"/>
          <p:cNvSpPr txBox="1"/>
          <p:nvPr/>
        </p:nvSpPr>
        <p:spPr>
          <a:xfrm>
            <a:off x="3183547" y="3810000"/>
            <a:ext cx="1574377" cy="369332"/>
          </a:xfrm>
          <a:prstGeom prst="rect">
            <a:avLst/>
          </a:prstGeom>
          <a:noFill/>
        </p:spPr>
        <p:txBody>
          <a:bodyPr wrap="square" rtlCol="0">
            <a:spAutoFit/>
          </a:bodyPr>
          <a:lstStyle/>
          <a:p>
            <a:r>
              <a:rPr kumimoji="1" lang="ja-JP" altLang="en-US" dirty="0" smtClean="0"/>
              <a:t>１９７９年</a:t>
            </a:r>
            <a:endParaRPr kumimoji="1" lang="ja-JP" altLang="en-US" dirty="0"/>
          </a:p>
        </p:txBody>
      </p:sp>
      <p:sp>
        <p:nvSpPr>
          <p:cNvPr id="5" name="テキスト ボックス 4"/>
          <p:cNvSpPr txBox="1"/>
          <p:nvPr/>
        </p:nvSpPr>
        <p:spPr>
          <a:xfrm>
            <a:off x="6558455" y="2470489"/>
            <a:ext cx="2044081" cy="369332"/>
          </a:xfrm>
          <a:prstGeom prst="rect">
            <a:avLst/>
          </a:prstGeom>
          <a:noFill/>
        </p:spPr>
        <p:txBody>
          <a:bodyPr wrap="square" rtlCol="0">
            <a:spAutoFit/>
          </a:bodyPr>
          <a:lstStyle/>
          <a:p>
            <a:r>
              <a:rPr kumimoji="1" lang="ja-JP" altLang="en-US" dirty="0" smtClean="0"/>
              <a:t>２００５年</a:t>
            </a:r>
            <a:endParaRPr kumimoji="1" lang="ja-JP" altLang="en-US" dirty="0"/>
          </a:p>
        </p:txBody>
      </p:sp>
      <p:sp>
        <p:nvSpPr>
          <p:cNvPr id="6" name="テキスト ボックス 5"/>
          <p:cNvSpPr txBox="1"/>
          <p:nvPr/>
        </p:nvSpPr>
        <p:spPr>
          <a:xfrm>
            <a:off x="6411729" y="437247"/>
            <a:ext cx="2019278" cy="1477328"/>
          </a:xfrm>
          <a:prstGeom prst="rect">
            <a:avLst/>
          </a:prstGeom>
          <a:noFill/>
        </p:spPr>
        <p:txBody>
          <a:bodyPr wrap="square" rtlCol="0">
            <a:spAutoFit/>
          </a:bodyPr>
          <a:lstStyle/>
          <a:p>
            <a:r>
              <a:rPr kumimoji="1" lang="ja-JP" altLang="en-US" dirty="0" smtClean="0"/>
              <a:t>四つの顔</a:t>
            </a:r>
            <a:endParaRPr kumimoji="1" lang="en-US" altLang="ja-JP" dirty="0" smtClean="0"/>
          </a:p>
          <a:p>
            <a:r>
              <a:rPr lang="ja-JP" altLang="en-US" dirty="0" smtClean="0"/>
              <a:t>革命の人</a:t>
            </a:r>
            <a:endParaRPr lang="en-US" altLang="ja-JP" dirty="0" smtClean="0"/>
          </a:p>
          <a:p>
            <a:r>
              <a:rPr kumimoji="1" lang="ja-JP" altLang="en-US" dirty="0" smtClean="0"/>
              <a:t>力強い科学</a:t>
            </a:r>
            <a:endParaRPr kumimoji="1" lang="en-US" altLang="ja-JP" dirty="0" smtClean="0"/>
          </a:p>
          <a:p>
            <a:r>
              <a:rPr lang="ja-JP" altLang="en-US" dirty="0" smtClean="0"/>
              <a:t>宇宙ロマン</a:t>
            </a:r>
            <a:endParaRPr lang="en-US" altLang="ja-JP" dirty="0" smtClean="0"/>
          </a:p>
          <a:p>
            <a:r>
              <a:rPr kumimoji="1" lang="ja-JP" altLang="en-US" dirty="0" smtClean="0"/>
              <a:t>ハイテクの父</a:t>
            </a:r>
            <a:endParaRPr kumimoji="1" lang="ja-JP" altLang="en-US" dirty="0"/>
          </a:p>
        </p:txBody>
      </p:sp>
    </p:spTree>
    <p:extLst>
      <p:ext uri="{BB962C8B-B14F-4D97-AF65-F5344CB8AC3E}">
        <p14:creationId xmlns:p14="http://schemas.microsoft.com/office/powerpoint/2010/main" val="264671709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defRPr/>
            </a:pPr>
            <a:r>
              <a:rPr lang="ja-JP" altLang="en-US" smtClean="0"/>
              <a:t>アインシュタインの不満</a:t>
            </a:r>
          </a:p>
        </p:txBody>
      </p:sp>
      <p:sp>
        <p:nvSpPr>
          <p:cNvPr id="15363" name="Rectangle 3"/>
          <p:cNvSpPr>
            <a:spLocks noGrp="1" noChangeArrowheads="1"/>
          </p:cNvSpPr>
          <p:nvPr>
            <p:ph type="body" idx="1"/>
          </p:nvPr>
        </p:nvSpPr>
        <p:spPr/>
        <p:txBody>
          <a:bodyPr/>
          <a:lstStyle/>
          <a:p>
            <a:pPr>
              <a:defRPr/>
            </a:pPr>
            <a:r>
              <a:rPr lang="en-US" altLang="ja-JP" dirty="0" smtClean="0"/>
              <a:t>God does not play dice</a:t>
            </a:r>
          </a:p>
          <a:p>
            <a:pPr>
              <a:buFontTx/>
              <a:buNone/>
              <a:defRPr/>
            </a:pPr>
            <a:r>
              <a:rPr lang="en-US" altLang="ja-JP" dirty="0" smtClean="0"/>
              <a:t>      </a:t>
            </a:r>
            <a:r>
              <a:rPr lang="ja-JP" altLang="en-US" dirty="0" smtClean="0"/>
              <a:t>まだ許せる</a:t>
            </a:r>
            <a:endParaRPr lang="en-US" altLang="ja-JP" dirty="0" smtClean="0"/>
          </a:p>
          <a:p>
            <a:pPr>
              <a:defRPr/>
            </a:pPr>
            <a:endParaRPr lang="en-US" altLang="ja-JP" dirty="0" smtClean="0"/>
          </a:p>
          <a:p>
            <a:pPr>
              <a:defRPr/>
            </a:pPr>
            <a:r>
              <a:rPr lang="ja-JP" altLang="en-US" dirty="0" smtClean="0"/>
              <a:t>“</a:t>
            </a:r>
            <a:r>
              <a:rPr lang="en-US" altLang="ja-JP" dirty="0" smtClean="0"/>
              <a:t>spooky action at a distance</a:t>
            </a:r>
            <a:r>
              <a:rPr lang="ja-JP" altLang="en-US" dirty="0" smtClean="0"/>
              <a:t>”</a:t>
            </a:r>
            <a:endParaRPr lang="en-US" altLang="ja-JP" dirty="0" smtClean="0"/>
          </a:p>
          <a:p>
            <a:pPr>
              <a:buFontTx/>
              <a:buNone/>
              <a:defRPr/>
            </a:pPr>
            <a:r>
              <a:rPr lang="en-US" altLang="ja-JP" dirty="0" smtClean="0"/>
              <a:t>    </a:t>
            </a:r>
            <a:r>
              <a:rPr lang="ja-JP" altLang="en-US" dirty="0" smtClean="0"/>
              <a:t>“</a:t>
            </a:r>
            <a:r>
              <a:rPr lang="en-US" altLang="ja-JP" dirty="0" smtClean="0"/>
              <a:t>telepathically</a:t>
            </a:r>
            <a:r>
              <a:rPr lang="ja-JP" altLang="en-US" dirty="0" smtClean="0"/>
              <a:t>”</a:t>
            </a:r>
            <a:endParaRPr lang="en-US" altLang="ja-JP" dirty="0" smtClean="0"/>
          </a:p>
          <a:p>
            <a:pPr>
              <a:buFontTx/>
              <a:buNone/>
              <a:defRPr/>
            </a:pPr>
            <a:r>
              <a:rPr lang="ja-JP" altLang="en-US" dirty="0" smtClean="0"/>
              <a:t>　　　絶対許せない！</a:t>
            </a:r>
          </a:p>
        </p:txBody>
      </p:sp>
    </p:spTree>
    <p:extLst>
      <p:ext uri="{BB962C8B-B14F-4D97-AF65-F5344CB8AC3E}">
        <p14:creationId xmlns:p14="http://schemas.microsoft.com/office/powerpoint/2010/main" val="415712371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satoh\My Documents\2004-08-05\PT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
            <a:ext cx="9201151" cy="705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304800" y="0"/>
            <a:ext cx="243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spcBef>
                <a:spcPct val="50000"/>
              </a:spcBef>
            </a:pPr>
            <a:r>
              <a:rPr lang="en-US" altLang="ja-JP">
                <a:latin typeface="Calibri" charset="0"/>
              </a:rPr>
              <a:t>EPR</a:t>
            </a:r>
            <a:r>
              <a:rPr lang="ja-JP" altLang="en-US">
                <a:latin typeface="Calibri" charset="0"/>
              </a:rPr>
              <a:t>論文</a:t>
            </a:r>
          </a:p>
        </p:txBody>
      </p:sp>
    </p:spTree>
    <p:extLst>
      <p:ext uri="{BB962C8B-B14F-4D97-AF65-F5344CB8AC3E}">
        <p14:creationId xmlns:p14="http://schemas.microsoft.com/office/powerpoint/2010/main" val="223934123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C:\Documents and Settings\humitaka\My Documents\Schrodinger-cat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968626"/>
            <a:ext cx="58674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0" y="1"/>
            <a:ext cx="434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2800">
                <a:solidFill>
                  <a:schemeClr val="accent2"/>
                </a:solidFill>
              </a:rPr>
              <a:t>シュレーデインガーの猫</a:t>
            </a:r>
          </a:p>
        </p:txBody>
      </p:sp>
      <p:grpSp>
        <p:nvGrpSpPr>
          <p:cNvPr id="36867" name="Group 4"/>
          <p:cNvGrpSpPr>
            <a:grpSpLocks/>
          </p:cNvGrpSpPr>
          <p:nvPr/>
        </p:nvGrpSpPr>
        <p:grpSpPr bwMode="auto">
          <a:xfrm>
            <a:off x="3505200" y="4343400"/>
            <a:ext cx="1828800" cy="1600200"/>
            <a:chOff x="1524" y="1813"/>
            <a:chExt cx="1078" cy="1078"/>
          </a:xfrm>
        </p:grpSpPr>
        <p:sp>
          <p:nvSpPr>
            <p:cNvPr id="40965" name="Rectangle 5"/>
            <p:cNvSpPr>
              <a:spLocks noChangeArrowheads="1"/>
            </p:cNvSpPr>
            <p:nvPr/>
          </p:nvSpPr>
          <p:spPr bwMode="auto">
            <a:xfrm>
              <a:off x="1524" y="1813"/>
              <a:ext cx="1078" cy="1078"/>
            </a:xfrm>
            <a:prstGeom prst="rect">
              <a:avLst/>
            </a:prstGeom>
            <a:solidFill>
              <a:srgbClr val="618FFD"/>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ja-JP" altLang="en-US"/>
            </a:p>
          </p:txBody>
        </p:sp>
        <p:sp>
          <p:nvSpPr>
            <p:cNvPr id="40966" name="Line 6"/>
            <p:cNvSpPr>
              <a:spLocks noChangeShapeType="1"/>
            </p:cNvSpPr>
            <p:nvPr/>
          </p:nvSpPr>
          <p:spPr bwMode="auto">
            <a:xfrm>
              <a:off x="1760" y="2229"/>
              <a:ext cx="629"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ja-JP" altLang="en-US"/>
            </a:p>
          </p:txBody>
        </p:sp>
        <p:sp>
          <p:nvSpPr>
            <p:cNvPr id="40967" name="Line 7"/>
            <p:cNvSpPr>
              <a:spLocks noChangeShapeType="1"/>
            </p:cNvSpPr>
            <p:nvPr/>
          </p:nvSpPr>
          <p:spPr bwMode="auto">
            <a:xfrm>
              <a:off x="1760" y="2656"/>
              <a:ext cx="629"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ja-JP" altLang="en-US"/>
            </a:p>
          </p:txBody>
        </p:sp>
        <p:sp>
          <p:nvSpPr>
            <p:cNvPr id="40968" name="Oval 8"/>
            <p:cNvSpPr>
              <a:spLocks noChangeArrowheads="1"/>
            </p:cNvSpPr>
            <p:nvPr/>
          </p:nvSpPr>
          <p:spPr bwMode="auto">
            <a:xfrm>
              <a:off x="2005" y="2166"/>
              <a:ext cx="128" cy="128"/>
            </a:xfrm>
            <a:prstGeom prst="ellipse">
              <a:avLst/>
            </a:prstGeom>
            <a:solidFill>
              <a:srgbClr val="66CCFF"/>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ja-JP" altLang="en-US"/>
            </a:p>
          </p:txBody>
        </p:sp>
        <p:sp>
          <p:nvSpPr>
            <p:cNvPr id="40969" name="Oval 9"/>
            <p:cNvSpPr>
              <a:spLocks noChangeArrowheads="1"/>
            </p:cNvSpPr>
            <p:nvPr/>
          </p:nvSpPr>
          <p:spPr bwMode="auto">
            <a:xfrm>
              <a:off x="2027" y="2592"/>
              <a:ext cx="127" cy="12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ja-JP" altLang="en-US"/>
            </a:p>
          </p:txBody>
        </p:sp>
      </p:grpSp>
      <p:sp>
        <p:nvSpPr>
          <p:cNvPr id="40970" name="Text Box 10"/>
          <p:cNvSpPr txBox="1">
            <a:spLocks noChangeArrowheads="1"/>
          </p:cNvSpPr>
          <p:nvPr/>
        </p:nvSpPr>
        <p:spPr bwMode="auto">
          <a:xfrm>
            <a:off x="4724400" y="6019801"/>
            <a:ext cx="1752600" cy="408022"/>
          </a:xfrm>
          <a:prstGeom prst="rect">
            <a:avLst/>
          </a:prstGeom>
          <a:solidFill>
            <a:srgbClr val="618FF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276" tIns="49638" rIns="99276" bIns="49638">
            <a:spAutoFit/>
          </a:bodyPr>
          <a:lstStyle/>
          <a:p>
            <a:pPr algn="ctr" eaLnBrk="0" hangingPunct="0">
              <a:defRPr/>
            </a:pPr>
            <a:r>
              <a:rPr kumimoji="0" lang="en-US" altLang="ja-JP" sz="2000">
                <a:solidFill>
                  <a:srgbClr val="000000"/>
                </a:solidFill>
                <a:latin typeface="Times" charset="0"/>
              </a:rPr>
              <a:t>Photocell</a:t>
            </a:r>
          </a:p>
        </p:txBody>
      </p:sp>
      <p:graphicFrame>
        <p:nvGraphicFramePr>
          <p:cNvPr id="36869" name="Object 14"/>
          <p:cNvGraphicFramePr>
            <a:graphicFrameLocks noChangeAspect="1"/>
          </p:cNvGraphicFramePr>
          <p:nvPr/>
        </p:nvGraphicFramePr>
        <p:xfrm>
          <a:off x="685800" y="685801"/>
          <a:ext cx="5867400" cy="2894013"/>
        </p:xfrm>
        <a:graphic>
          <a:graphicData uri="http://schemas.openxmlformats.org/presentationml/2006/ole">
            <mc:AlternateContent xmlns:mc="http://schemas.openxmlformats.org/markup-compatibility/2006">
              <mc:Choice xmlns:v="urn:schemas-microsoft-com:vml" Requires="v">
                <p:oleObj spid="_x0000_s1573" name="数式" r:id="rId5" imgW="2806700" imgH="1384300" progId="Equation.3">
                  <p:embed/>
                </p:oleObj>
              </mc:Choice>
              <mc:Fallback>
                <p:oleObj name="数式" r:id="rId5" imgW="2806700" imgH="1384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685801"/>
                        <a:ext cx="5867400"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2" name="Picture 10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0"/>
            <a:ext cx="161448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正方形/長方形 1"/>
          <p:cNvSpPr/>
          <p:nvPr/>
        </p:nvSpPr>
        <p:spPr>
          <a:xfrm>
            <a:off x="239424" y="4411073"/>
            <a:ext cx="2930147" cy="784830"/>
          </a:xfrm>
          <a:prstGeom prst="rect">
            <a:avLst/>
          </a:prstGeom>
        </p:spPr>
        <p:txBody>
          <a:bodyPr wrap="square">
            <a:spAutoFit/>
          </a:bodyPr>
          <a:lstStyle/>
          <a:p>
            <a:pPr algn="ctr" eaLnBrk="0" hangingPunct="0">
              <a:spcBef>
                <a:spcPct val="50000"/>
              </a:spcBef>
              <a:defRPr/>
            </a:pPr>
            <a:r>
              <a:rPr kumimoji="0" lang="fr-FR" altLang="ja-JP" dirty="0">
                <a:solidFill>
                  <a:srgbClr val="FF0000"/>
                </a:solidFill>
                <a:latin typeface="Times New Roman"/>
              </a:rPr>
              <a:t>« </a:t>
            </a:r>
            <a:r>
              <a:rPr kumimoji="0" lang="fr-FR" altLang="ja-JP" dirty="0" err="1">
                <a:solidFill>
                  <a:srgbClr val="FF0000"/>
                </a:solidFill>
                <a:latin typeface="" charset="0"/>
              </a:rPr>
              <a:t>Entanglement</a:t>
            </a:r>
            <a:r>
              <a:rPr kumimoji="0" lang="fr-FR" altLang="ja-JP" dirty="0">
                <a:solidFill>
                  <a:srgbClr val="FF0000"/>
                </a:solidFill>
                <a:latin typeface="" charset="0"/>
              </a:rPr>
              <a:t> </a:t>
            </a:r>
            <a:r>
              <a:rPr kumimoji="0" lang="fr-FR" altLang="ja-JP" dirty="0" err="1">
                <a:solidFill>
                  <a:srgbClr val="FF0000"/>
                </a:solidFill>
                <a:latin typeface="" charset="0"/>
              </a:rPr>
              <a:t>is</a:t>
            </a:r>
            <a:r>
              <a:rPr kumimoji="0" lang="fr-FR" altLang="ja-JP" dirty="0">
                <a:solidFill>
                  <a:srgbClr val="FF0000"/>
                </a:solidFill>
                <a:latin typeface="" charset="0"/>
              </a:rPr>
              <a:t> the </a:t>
            </a:r>
            <a:endParaRPr kumimoji="0" lang="fr-FR" altLang="ja-JP" dirty="0" smtClean="0">
              <a:solidFill>
                <a:srgbClr val="FF0000"/>
              </a:solidFill>
              <a:latin typeface="" charset="0"/>
            </a:endParaRPr>
          </a:p>
          <a:p>
            <a:pPr algn="ctr" eaLnBrk="0" hangingPunct="0">
              <a:spcBef>
                <a:spcPct val="50000"/>
              </a:spcBef>
              <a:defRPr/>
            </a:pPr>
            <a:r>
              <a:rPr kumimoji="0" lang="fr-FR" altLang="ja-JP" dirty="0" smtClean="0">
                <a:solidFill>
                  <a:srgbClr val="FF0000"/>
                </a:solidFill>
                <a:latin typeface="" charset="0"/>
              </a:rPr>
              <a:t>essence </a:t>
            </a:r>
            <a:r>
              <a:rPr kumimoji="0" lang="fr-FR" altLang="ja-JP" dirty="0">
                <a:solidFill>
                  <a:srgbClr val="FF0000"/>
                </a:solidFill>
                <a:latin typeface="" charset="0"/>
              </a:rPr>
              <a:t>of the quantum</a:t>
            </a:r>
            <a:r>
              <a:rPr kumimoji="0" lang="fr-FR" altLang="ja-JP" dirty="0">
                <a:solidFill>
                  <a:srgbClr val="FF0000"/>
                </a:solidFill>
                <a:latin typeface="Times New Roman"/>
              </a:rPr>
              <a:t> »</a:t>
            </a:r>
            <a:r>
              <a:rPr kumimoji="0" lang="fr-FR" altLang="ja-JP" dirty="0">
                <a:solidFill>
                  <a:srgbClr val="FF0000"/>
                </a:solidFill>
                <a:latin typeface="" charset="0"/>
              </a:rPr>
              <a:t> </a:t>
            </a:r>
            <a:r>
              <a:rPr kumimoji="0" lang="fr-FR" altLang="ja-JP" dirty="0">
                <a:latin typeface="" charset="0"/>
              </a:rPr>
              <a:t> </a:t>
            </a:r>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1997721486"/>
              </p:ext>
            </p:extLst>
          </p:nvPr>
        </p:nvGraphicFramePr>
        <p:xfrm>
          <a:off x="4311650" y="3092450"/>
          <a:ext cx="520700" cy="673100"/>
        </p:xfrm>
        <a:graphic>
          <a:graphicData uri="http://schemas.openxmlformats.org/presentationml/2006/ole">
            <mc:AlternateContent xmlns:mc="http://schemas.openxmlformats.org/markup-compatibility/2006">
              <mc:Choice xmlns:v="urn:schemas-microsoft-com:vml" Requires="v">
                <p:oleObj spid="_x0000_s1574" name="数式" r:id="rId8" imgW="520700" imgH="673100" progId="Equation.3">
                  <p:embed/>
                </p:oleObj>
              </mc:Choice>
              <mc:Fallback>
                <p:oleObj name="数式" r:id="rId8" imgW="520700" imgH="673100" progId="Equation.3">
                  <p:embed/>
                  <p:pic>
                    <p:nvPicPr>
                      <p:cNvPr id="0" name=""/>
                      <p:cNvPicPr/>
                      <p:nvPr/>
                    </p:nvPicPr>
                    <p:blipFill>
                      <a:blip r:embed="rId9"/>
                      <a:stretch>
                        <a:fillRect/>
                      </a:stretch>
                    </p:blipFill>
                    <p:spPr>
                      <a:xfrm>
                        <a:off x="4311650" y="3092450"/>
                        <a:ext cx="520700" cy="673100"/>
                      </a:xfrm>
                      <a:prstGeom prst="rect">
                        <a:avLst/>
                      </a:prstGeom>
                    </p:spPr>
                  </p:pic>
                </p:oleObj>
              </mc:Fallback>
            </mc:AlternateContent>
          </a:graphicData>
        </a:graphic>
      </p:graphicFrame>
    </p:spTree>
    <p:extLst>
      <p:ext uri="{BB962C8B-B14F-4D97-AF65-F5344CB8AC3E}">
        <p14:creationId xmlns:p14="http://schemas.microsoft.com/office/powerpoint/2010/main" val="966605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スキャン0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128" y="1125635"/>
            <a:ext cx="5690809" cy="5447257"/>
          </a:xfrm>
          <a:prstGeom prst="rect">
            <a:avLst/>
          </a:prstGeom>
        </p:spPr>
      </p:pic>
      <p:sp>
        <p:nvSpPr>
          <p:cNvPr id="3" name="テキスト ボックス 2"/>
          <p:cNvSpPr txBox="1"/>
          <p:nvPr/>
        </p:nvSpPr>
        <p:spPr>
          <a:xfrm>
            <a:off x="686119" y="350383"/>
            <a:ext cx="8145843" cy="646331"/>
          </a:xfrm>
          <a:prstGeom prst="rect">
            <a:avLst/>
          </a:prstGeom>
          <a:noFill/>
        </p:spPr>
        <p:txBody>
          <a:bodyPr wrap="square" rtlCol="0">
            <a:spAutoFit/>
          </a:bodyPr>
          <a:lstStyle/>
          <a:p>
            <a:r>
              <a:rPr lang="ja-JP" altLang="en-US" sz="3600" dirty="0" smtClean="0"/>
              <a:t>量子状態の重なり　　と　　量子もつれ</a:t>
            </a:r>
            <a:endParaRPr kumimoji="1" lang="ja-JP" altLang="en-US" sz="3600" dirty="0"/>
          </a:p>
        </p:txBody>
      </p:sp>
      <p:sp>
        <p:nvSpPr>
          <p:cNvPr id="4" name="テキスト ボックス 3"/>
          <p:cNvSpPr txBox="1"/>
          <p:nvPr/>
        </p:nvSpPr>
        <p:spPr>
          <a:xfrm>
            <a:off x="379557" y="1854106"/>
            <a:ext cx="2802871" cy="1754327"/>
          </a:xfrm>
          <a:prstGeom prst="rect">
            <a:avLst/>
          </a:prstGeom>
          <a:noFill/>
        </p:spPr>
        <p:txBody>
          <a:bodyPr wrap="square" rtlCol="0">
            <a:spAutoFit/>
          </a:bodyPr>
          <a:lstStyle/>
          <a:p>
            <a:r>
              <a:rPr kumimoji="1" lang="ja-JP" altLang="en-US" dirty="0" smtClean="0"/>
              <a:t>１９３５年</a:t>
            </a:r>
            <a:endParaRPr kumimoji="1" lang="en-US" altLang="ja-JP" dirty="0" smtClean="0"/>
          </a:p>
          <a:p>
            <a:endParaRPr lang="en-US" altLang="ja-JP" dirty="0"/>
          </a:p>
          <a:p>
            <a:r>
              <a:rPr kumimoji="1" lang="en-US" altLang="ja-JP" dirty="0" smtClean="0"/>
              <a:t>EPR</a:t>
            </a:r>
          </a:p>
          <a:p>
            <a:endParaRPr lang="en-US" altLang="ja-JP" dirty="0"/>
          </a:p>
          <a:p>
            <a:endParaRPr kumimoji="1" lang="en-US" altLang="ja-JP" dirty="0" smtClean="0"/>
          </a:p>
          <a:p>
            <a:r>
              <a:rPr lang="en-US" altLang="ja-JP" dirty="0" smtClean="0"/>
              <a:t>Schrodinger cat</a:t>
            </a:r>
            <a:endParaRPr kumimoji="1" lang="ja-JP" altLang="en-US" dirty="0"/>
          </a:p>
        </p:txBody>
      </p:sp>
    </p:spTree>
    <p:extLst>
      <p:ext uri="{BB962C8B-B14F-4D97-AF65-F5344CB8AC3E}">
        <p14:creationId xmlns:p14="http://schemas.microsoft.com/office/powerpoint/2010/main" val="126673297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228600" y="304800"/>
            <a:ext cx="8915400" cy="6003808"/>
          </a:xfrm>
        </p:spPr>
        <p:txBody>
          <a:bodyPr>
            <a:normAutofit fontScale="40000" lnSpcReduction="20000"/>
          </a:bodyPr>
          <a:lstStyle/>
          <a:p>
            <a:pPr>
              <a:lnSpc>
                <a:spcPct val="90000"/>
              </a:lnSpc>
              <a:buFontTx/>
              <a:buNone/>
              <a:defRPr/>
            </a:pPr>
            <a:r>
              <a:rPr lang="ja-JP" altLang="en-US" sz="2800" dirty="0" smtClean="0"/>
              <a:t>１９２７　コペンハーゲン解釈　使うには</a:t>
            </a:r>
            <a:r>
              <a:rPr lang="en-US" altLang="ja-JP" sz="2800" dirty="0" smtClean="0"/>
              <a:t>OK</a:t>
            </a:r>
          </a:p>
          <a:p>
            <a:pPr>
              <a:lnSpc>
                <a:spcPct val="90000"/>
              </a:lnSpc>
              <a:buFontTx/>
              <a:buNone/>
              <a:defRPr/>
            </a:pPr>
            <a:r>
              <a:rPr lang="ja-JP" altLang="en-US" sz="2800" dirty="0" smtClean="0"/>
              <a:t>ＢＥ論争：ボーアはアインシュタイン封じ込め係り、</a:t>
            </a:r>
            <a:endParaRPr lang="en-US" altLang="ja-JP" sz="2800" dirty="0" smtClean="0"/>
          </a:p>
          <a:p>
            <a:pPr>
              <a:lnSpc>
                <a:spcPct val="90000"/>
              </a:lnSpc>
              <a:buFontTx/>
              <a:buNone/>
              <a:defRPr/>
            </a:pPr>
            <a:r>
              <a:rPr lang="ja-JP" altLang="en-US" sz="2800" dirty="0" smtClean="0"/>
              <a:t>カリスマの影響が若い俊英達に感染しないように、</a:t>
            </a:r>
            <a:endParaRPr lang="en-US" altLang="ja-JP" sz="2800" dirty="0" smtClean="0"/>
          </a:p>
          <a:p>
            <a:pPr>
              <a:lnSpc>
                <a:spcPct val="90000"/>
              </a:lnSpc>
              <a:buFontTx/>
              <a:buNone/>
              <a:defRPr/>
            </a:pPr>
            <a:r>
              <a:rPr lang="ja-JP" altLang="en-US" sz="2800" dirty="0" smtClean="0"/>
              <a:t>　　ハメルーンの笛吹き</a:t>
            </a:r>
            <a:endParaRPr lang="en-US" altLang="ja-JP" sz="2800" dirty="0" smtClean="0"/>
          </a:p>
          <a:p>
            <a:pPr>
              <a:lnSpc>
                <a:spcPct val="90000"/>
              </a:lnSpc>
              <a:buFontTx/>
              <a:buNone/>
              <a:defRPr/>
            </a:pPr>
            <a:r>
              <a:rPr lang="ja-JP" altLang="en-US" sz="2800" dirty="0" smtClean="0"/>
              <a:t>　　（３３年　ナチス政権、３９　大戦）</a:t>
            </a:r>
            <a:endParaRPr lang="en-US" altLang="ja-JP" sz="2800" dirty="0" smtClean="0"/>
          </a:p>
          <a:p>
            <a:pPr>
              <a:lnSpc>
                <a:spcPct val="90000"/>
              </a:lnSpc>
              <a:buFontTx/>
              <a:buNone/>
              <a:defRPr/>
            </a:pPr>
            <a:r>
              <a:rPr lang="ja-JP" altLang="en-US" sz="2800" dirty="0" smtClean="0"/>
              <a:t>１９３５　</a:t>
            </a:r>
            <a:r>
              <a:rPr lang="en-US" altLang="ja-JP" sz="2800" dirty="0" smtClean="0"/>
              <a:t>EPR</a:t>
            </a:r>
            <a:r>
              <a:rPr lang="ja-JP" altLang="en-US" sz="2800" dirty="0" smtClean="0"/>
              <a:t>、シュレーデインガーの猫</a:t>
            </a:r>
            <a:endParaRPr lang="en-US" altLang="ja-JP" sz="2800" dirty="0" smtClean="0"/>
          </a:p>
          <a:p>
            <a:pPr>
              <a:lnSpc>
                <a:spcPct val="90000"/>
              </a:lnSpc>
              <a:buFontTx/>
              <a:buNone/>
              <a:defRPr/>
            </a:pPr>
            <a:endParaRPr lang="en-US" altLang="ja-JP" sz="2800" dirty="0" smtClean="0"/>
          </a:p>
          <a:p>
            <a:pPr>
              <a:lnSpc>
                <a:spcPct val="90000"/>
              </a:lnSpc>
              <a:buFontTx/>
              <a:buNone/>
              <a:defRPr/>
            </a:pPr>
            <a:r>
              <a:rPr lang="ja-JP" altLang="en-US" sz="3500" dirty="0" smtClean="0"/>
              <a:t>（原子分光、３２中性子、３５ユカワ、３８核分裂、４５広島）</a:t>
            </a:r>
            <a:endParaRPr lang="en-US" altLang="ja-JP" sz="3500" dirty="0" smtClean="0"/>
          </a:p>
          <a:p>
            <a:pPr>
              <a:lnSpc>
                <a:spcPct val="90000"/>
              </a:lnSpc>
              <a:buFontTx/>
              <a:buNone/>
              <a:defRPr/>
            </a:pPr>
            <a:r>
              <a:rPr lang="ja-JP" altLang="ja-JP" sz="3500" dirty="0"/>
              <a:t>　</a:t>
            </a:r>
            <a:r>
              <a:rPr lang="ja-JP" altLang="en-US" sz="3500" dirty="0" smtClean="0"/>
              <a:t>　素粒子・核、トランジスタ、レーザー、</a:t>
            </a:r>
            <a:r>
              <a:rPr lang="en-US" altLang="ja-JP" sz="3500" dirty="0" smtClean="0"/>
              <a:t>DNA</a:t>
            </a:r>
          </a:p>
          <a:p>
            <a:pPr>
              <a:lnSpc>
                <a:spcPct val="90000"/>
              </a:lnSpc>
              <a:buFontTx/>
              <a:buNone/>
              <a:defRPr/>
            </a:pPr>
            <a:endParaRPr lang="en-US" altLang="ja-JP" sz="3500" dirty="0" smtClean="0"/>
          </a:p>
          <a:p>
            <a:pPr>
              <a:lnSpc>
                <a:spcPct val="90000"/>
              </a:lnSpc>
              <a:buFontTx/>
              <a:buNone/>
              <a:defRPr/>
            </a:pPr>
            <a:endParaRPr lang="en-US" altLang="ja-JP" sz="2800" dirty="0" smtClean="0"/>
          </a:p>
          <a:p>
            <a:pPr>
              <a:lnSpc>
                <a:spcPct val="90000"/>
              </a:lnSpc>
              <a:buFontTx/>
              <a:buNone/>
              <a:defRPr/>
            </a:pPr>
            <a:r>
              <a:rPr lang="ja-JP" altLang="en-US" sz="2800" dirty="0" smtClean="0">
                <a:solidFill>
                  <a:srgbClr val="0000FF"/>
                </a:solidFill>
              </a:rPr>
              <a:t>１９５７～　「多世界」、</a:t>
            </a:r>
            <a:r>
              <a:rPr lang="en-US" altLang="ja-JP" sz="2800" dirty="0" smtClean="0">
                <a:solidFill>
                  <a:srgbClr val="0000FF"/>
                </a:solidFill>
              </a:rPr>
              <a:t> </a:t>
            </a:r>
            <a:r>
              <a:rPr lang="ja-JP" altLang="en-US" sz="2800" dirty="0" smtClean="0">
                <a:solidFill>
                  <a:srgbClr val="0000FF"/>
                </a:solidFill>
              </a:rPr>
              <a:t>「宇宙の波動関数」</a:t>
            </a:r>
            <a:endParaRPr lang="en-US" altLang="ja-JP" sz="2800" dirty="0" smtClean="0">
              <a:solidFill>
                <a:srgbClr val="0000FF"/>
              </a:solidFill>
            </a:endParaRPr>
          </a:p>
          <a:p>
            <a:pPr>
              <a:lnSpc>
                <a:spcPct val="90000"/>
              </a:lnSpc>
              <a:buFontTx/>
              <a:buNone/>
              <a:defRPr/>
            </a:pPr>
            <a:r>
              <a:rPr lang="ja-JP" altLang="en-US" sz="2800" dirty="0" smtClean="0">
                <a:solidFill>
                  <a:srgbClr val="0000FF"/>
                </a:solidFill>
              </a:rPr>
              <a:t>　　　　　　　隠れた変数、ボーム、</a:t>
            </a:r>
            <a:endParaRPr lang="en-US" altLang="ja-JP" sz="2800" dirty="0" smtClean="0">
              <a:solidFill>
                <a:srgbClr val="0000FF"/>
              </a:solidFill>
            </a:endParaRPr>
          </a:p>
          <a:p>
            <a:pPr>
              <a:lnSpc>
                <a:spcPct val="90000"/>
              </a:lnSpc>
              <a:buFontTx/>
              <a:buNone/>
              <a:defRPr/>
            </a:pPr>
            <a:r>
              <a:rPr lang="ja-JP" altLang="ja-JP" sz="2800" dirty="0">
                <a:solidFill>
                  <a:srgbClr val="0000FF"/>
                </a:solidFill>
              </a:rPr>
              <a:t>　</a:t>
            </a:r>
            <a:r>
              <a:rPr lang="ja-JP" altLang="en-US" sz="2800" dirty="0" smtClean="0">
                <a:solidFill>
                  <a:srgbClr val="0000FF"/>
                </a:solidFill>
              </a:rPr>
              <a:t>ベル不等式、</a:t>
            </a:r>
            <a:endParaRPr lang="en-US" altLang="ja-JP" sz="2800" dirty="0" smtClean="0">
              <a:solidFill>
                <a:srgbClr val="0000FF"/>
              </a:solidFill>
            </a:endParaRPr>
          </a:p>
          <a:p>
            <a:pPr>
              <a:lnSpc>
                <a:spcPct val="90000"/>
              </a:lnSpc>
              <a:buFontTx/>
              <a:buNone/>
              <a:defRPr/>
            </a:pPr>
            <a:endParaRPr lang="en-US" altLang="ja-JP" sz="2800" dirty="0" smtClean="0">
              <a:solidFill>
                <a:schemeClr val="accent2"/>
              </a:solidFill>
            </a:endParaRPr>
          </a:p>
          <a:p>
            <a:pPr>
              <a:lnSpc>
                <a:spcPct val="90000"/>
              </a:lnSpc>
              <a:buFontTx/>
              <a:buNone/>
              <a:defRPr/>
            </a:pPr>
            <a:endParaRPr lang="en-US" altLang="ja-JP" sz="2800" dirty="0">
              <a:solidFill>
                <a:schemeClr val="accent2"/>
              </a:solidFill>
            </a:endParaRPr>
          </a:p>
          <a:p>
            <a:pPr>
              <a:lnSpc>
                <a:spcPct val="90000"/>
              </a:lnSpc>
              <a:buFontTx/>
              <a:buNone/>
              <a:defRPr/>
            </a:pPr>
            <a:endParaRPr lang="en-US" altLang="ja-JP" sz="2800" dirty="0" smtClean="0">
              <a:solidFill>
                <a:schemeClr val="accent2"/>
              </a:solidFill>
            </a:endParaRPr>
          </a:p>
          <a:p>
            <a:pPr>
              <a:lnSpc>
                <a:spcPct val="90000"/>
              </a:lnSpc>
              <a:buFontTx/>
              <a:buNone/>
              <a:defRPr/>
            </a:pPr>
            <a:r>
              <a:rPr lang="ja-JP" altLang="en-US" sz="2800" dirty="0">
                <a:solidFill>
                  <a:schemeClr val="accent2"/>
                </a:solidFill>
              </a:rPr>
              <a:t>１９８０～</a:t>
            </a:r>
            <a:r>
              <a:rPr lang="ja-JP" altLang="en-US" sz="2800" dirty="0" smtClean="0">
                <a:solidFill>
                  <a:schemeClr val="accent2"/>
                </a:solidFill>
              </a:rPr>
              <a:t>　アスペ実験、</a:t>
            </a:r>
            <a:r>
              <a:rPr lang="en-US" altLang="ja-JP" sz="2800" dirty="0" smtClean="0">
                <a:solidFill>
                  <a:schemeClr val="accent2"/>
                </a:solidFill>
              </a:rPr>
              <a:t>entanglement</a:t>
            </a:r>
            <a:r>
              <a:rPr lang="ja-JP" altLang="en-US" sz="2800" dirty="0" smtClean="0">
                <a:solidFill>
                  <a:schemeClr val="accent2"/>
                </a:solidFill>
              </a:rPr>
              <a:t>事実</a:t>
            </a:r>
            <a:endParaRPr lang="en-US" altLang="ja-JP" sz="2800" dirty="0" smtClean="0">
              <a:solidFill>
                <a:schemeClr val="accent2"/>
              </a:solidFill>
            </a:endParaRPr>
          </a:p>
          <a:p>
            <a:pPr>
              <a:lnSpc>
                <a:spcPct val="90000"/>
              </a:lnSpc>
              <a:buFontTx/>
              <a:buNone/>
              <a:defRPr/>
            </a:pPr>
            <a:endParaRPr lang="en-US" altLang="ja-JP" sz="2800" dirty="0" smtClean="0">
              <a:solidFill>
                <a:schemeClr val="accent2"/>
              </a:solidFill>
            </a:endParaRPr>
          </a:p>
          <a:p>
            <a:pPr>
              <a:lnSpc>
                <a:spcPct val="90000"/>
              </a:lnSpc>
              <a:buFontTx/>
              <a:buNone/>
              <a:defRPr/>
            </a:pPr>
            <a:r>
              <a:rPr lang="ja-JP" altLang="en-US" sz="2800" dirty="0" smtClean="0">
                <a:solidFill>
                  <a:srgbClr val="CC0000"/>
                </a:solidFill>
              </a:rPr>
              <a:t>（８５）１９９５～　ドイチェ、テレポテーション、</a:t>
            </a:r>
            <a:endParaRPr lang="en-US" altLang="ja-JP" sz="2800" dirty="0" smtClean="0">
              <a:solidFill>
                <a:srgbClr val="CC0000"/>
              </a:solidFill>
            </a:endParaRPr>
          </a:p>
          <a:p>
            <a:pPr>
              <a:lnSpc>
                <a:spcPct val="90000"/>
              </a:lnSpc>
              <a:buFontTx/>
              <a:buNone/>
              <a:defRPr/>
            </a:pPr>
            <a:r>
              <a:rPr lang="en-US" altLang="ja-JP" sz="2800" dirty="0">
                <a:solidFill>
                  <a:srgbClr val="CC0000"/>
                </a:solidFill>
              </a:rPr>
              <a:t> </a:t>
            </a:r>
            <a:r>
              <a:rPr lang="en-US" altLang="ja-JP" sz="2800" dirty="0" smtClean="0">
                <a:solidFill>
                  <a:srgbClr val="CC0000"/>
                </a:solidFill>
              </a:rPr>
              <a:t>                           </a:t>
            </a:r>
            <a:r>
              <a:rPr lang="ja-JP" altLang="en-US" sz="2800" dirty="0" smtClean="0">
                <a:solidFill>
                  <a:srgbClr val="CC0000"/>
                </a:solidFill>
              </a:rPr>
              <a:t>ショアのアルゴリズム</a:t>
            </a:r>
            <a:endParaRPr lang="en-US" altLang="ja-JP" sz="2800" dirty="0" smtClean="0">
              <a:solidFill>
                <a:srgbClr val="CC0000"/>
              </a:solidFill>
            </a:endParaRPr>
          </a:p>
          <a:p>
            <a:pPr>
              <a:lnSpc>
                <a:spcPct val="90000"/>
              </a:lnSpc>
              <a:buFontTx/>
              <a:buNone/>
              <a:defRPr/>
            </a:pPr>
            <a:r>
              <a:rPr lang="en-US" altLang="ja-JP" sz="2800" dirty="0" smtClean="0">
                <a:solidFill>
                  <a:srgbClr val="CC0000"/>
                </a:solidFill>
              </a:rPr>
              <a:t> </a:t>
            </a:r>
          </a:p>
          <a:p>
            <a:pPr>
              <a:lnSpc>
                <a:spcPct val="90000"/>
              </a:lnSpc>
              <a:buFontTx/>
              <a:buNone/>
              <a:defRPr/>
            </a:pPr>
            <a:r>
              <a:rPr lang="en-US" altLang="ja-JP" sz="2900" dirty="0" smtClean="0">
                <a:solidFill>
                  <a:srgbClr val="CC0000"/>
                </a:solidFill>
              </a:rPr>
              <a:t>J. Bell(1928-1990)</a:t>
            </a:r>
          </a:p>
          <a:p>
            <a:pPr>
              <a:lnSpc>
                <a:spcPct val="90000"/>
              </a:lnSpc>
              <a:buFontTx/>
              <a:buNone/>
              <a:defRPr/>
            </a:pPr>
            <a:r>
              <a:rPr lang="en-US" altLang="ja-JP" sz="2500" dirty="0" smtClean="0"/>
              <a:t>Unbeknown </a:t>
            </a:r>
            <a:r>
              <a:rPr lang="en-US" altLang="ja-JP" sz="2500" dirty="0"/>
              <a:t>to Bell, that year he had been nominated </a:t>
            </a:r>
            <a:endParaRPr lang="en-US" altLang="ja-JP" sz="2500" dirty="0" smtClean="0"/>
          </a:p>
          <a:p>
            <a:pPr>
              <a:lnSpc>
                <a:spcPct val="90000"/>
              </a:lnSpc>
              <a:buFontTx/>
              <a:buNone/>
              <a:defRPr/>
            </a:pPr>
            <a:r>
              <a:rPr lang="en-US" altLang="ja-JP" sz="2500" dirty="0" smtClean="0"/>
              <a:t>for </a:t>
            </a:r>
            <a:r>
              <a:rPr lang="en-US" altLang="ja-JP" sz="2500" dirty="0"/>
              <a:t>a Nobel prize </a:t>
            </a:r>
            <a:r>
              <a:rPr lang="en-US" altLang="ja-JP" sz="1900" dirty="0"/>
              <a:t>(which is never awarded posthumously). His contribution to the issues raised by EPR </a:t>
            </a:r>
            <a:endParaRPr lang="en-US" altLang="ja-JP" sz="1900" dirty="0" smtClean="0"/>
          </a:p>
          <a:p>
            <a:pPr>
              <a:lnSpc>
                <a:spcPct val="90000"/>
              </a:lnSpc>
              <a:buFontTx/>
              <a:buNone/>
              <a:defRPr/>
            </a:pPr>
            <a:r>
              <a:rPr lang="en-US" altLang="ja-JP" sz="1900" dirty="0" smtClean="0"/>
              <a:t>was </a:t>
            </a:r>
            <a:r>
              <a:rPr lang="en-US" altLang="ja-JP" sz="1900" dirty="0"/>
              <a:t>significant</a:t>
            </a:r>
            <a:r>
              <a:rPr lang="en-US" altLang="ja-JP" sz="1900" dirty="0" smtClean="0"/>
              <a:t>. </a:t>
            </a:r>
            <a:r>
              <a:rPr lang="en-US" altLang="ja-JP" sz="1900" dirty="0"/>
              <a:t>Some regard him as having demonstrated the failure of local realism (local hidden variables)</a:t>
            </a:r>
            <a:r>
              <a:rPr lang="en-US" altLang="ja-JP" sz="1900" dirty="0" smtClean="0"/>
              <a:t>.</a:t>
            </a:r>
          </a:p>
          <a:p>
            <a:pPr>
              <a:lnSpc>
                <a:spcPct val="90000"/>
              </a:lnSpc>
              <a:buFontTx/>
              <a:buNone/>
              <a:defRPr/>
            </a:pPr>
            <a:r>
              <a:rPr lang="en-US" altLang="ja-JP" sz="1900" dirty="0" smtClean="0"/>
              <a:t> </a:t>
            </a:r>
            <a:r>
              <a:rPr lang="en-US" altLang="ja-JP" sz="1900" dirty="0"/>
              <a:t>Bell's own interpretation is that locality itself met its demise.</a:t>
            </a:r>
            <a:endParaRPr lang="en-US" altLang="ja-JP" sz="2900" dirty="0" smtClean="0">
              <a:solidFill>
                <a:srgbClr val="CC0000"/>
              </a:solidFill>
            </a:endParaRPr>
          </a:p>
          <a:p>
            <a:pPr>
              <a:lnSpc>
                <a:spcPct val="90000"/>
              </a:lnSpc>
              <a:buFontTx/>
              <a:buNone/>
              <a:defRPr/>
            </a:pPr>
            <a:endParaRPr lang="en-US" altLang="ja-JP" sz="2900" dirty="0" smtClean="0">
              <a:solidFill>
                <a:srgbClr val="CC0000"/>
              </a:solidFill>
            </a:endParaRPr>
          </a:p>
          <a:p>
            <a:pPr>
              <a:lnSpc>
                <a:spcPct val="90000"/>
              </a:lnSpc>
              <a:buFontTx/>
              <a:buNone/>
              <a:defRPr/>
            </a:pPr>
            <a:r>
              <a:rPr lang="ja-JP" altLang="ja-JP" sz="2900" dirty="0" smtClean="0">
                <a:solidFill>
                  <a:srgbClr val="CC0000"/>
                </a:solidFill>
              </a:rPr>
              <a:t>2</a:t>
            </a:r>
            <a:r>
              <a:rPr lang="en-US" altLang="ja-JP" sz="2900" dirty="0" smtClean="0">
                <a:solidFill>
                  <a:srgbClr val="CC0000"/>
                </a:solidFill>
              </a:rPr>
              <a:t>007</a:t>
            </a:r>
            <a:r>
              <a:rPr lang="ja-JP" altLang="en-US" sz="2900" dirty="0" smtClean="0">
                <a:solidFill>
                  <a:srgbClr val="CC0000"/>
                </a:solidFill>
              </a:rPr>
              <a:t>　　</a:t>
            </a:r>
            <a:r>
              <a:rPr lang="en-US" altLang="ja-JP" sz="2900" dirty="0" smtClean="0">
                <a:solidFill>
                  <a:srgbClr val="CC0000"/>
                </a:solidFill>
              </a:rPr>
              <a:t>NATURE  Everett</a:t>
            </a:r>
            <a:r>
              <a:rPr lang="ja-JP" altLang="en-US" sz="2900" dirty="0" smtClean="0">
                <a:solidFill>
                  <a:srgbClr val="CC0000"/>
                </a:solidFill>
              </a:rPr>
              <a:t>論文</a:t>
            </a:r>
            <a:r>
              <a:rPr lang="en-US" altLang="ja-JP" sz="2900" dirty="0" smtClean="0">
                <a:solidFill>
                  <a:srgbClr val="CC0000"/>
                </a:solidFill>
              </a:rPr>
              <a:t>50</a:t>
            </a:r>
            <a:r>
              <a:rPr lang="ja-JP" altLang="en-US" sz="2900" dirty="0" smtClean="0">
                <a:solidFill>
                  <a:srgbClr val="CC0000"/>
                </a:solidFill>
              </a:rPr>
              <a:t>周年</a:t>
            </a:r>
            <a:endParaRPr lang="en-US" altLang="ja-JP" sz="2900" dirty="0" smtClean="0">
              <a:solidFill>
                <a:srgbClr val="CC0000"/>
              </a:solidFill>
            </a:endParaRPr>
          </a:p>
          <a:p>
            <a:pPr>
              <a:lnSpc>
                <a:spcPct val="90000"/>
              </a:lnSpc>
              <a:buFontTx/>
              <a:buNone/>
              <a:defRPr/>
            </a:pPr>
            <a:endParaRPr lang="en-US" altLang="ja-JP" sz="2900" dirty="0">
              <a:solidFill>
                <a:srgbClr val="CC0000"/>
              </a:solidFill>
            </a:endParaRPr>
          </a:p>
          <a:p>
            <a:pPr>
              <a:lnSpc>
                <a:spcPct val="90000"/>
              </a:lnSpc>
              <a:buFontTx/>
              <a:buNone/>
              <a:defRPr/>
            </a:pPr>
            <a:r>
              <a:rPr lang="en-US" altLang="ja-JP" sz="2900" dirty="0" smtClean="0">
                <a:solidFill>
                  <a:srgbClr val="CC0000"/>
                </a:solidFill>
              </a:rPr>
              <a:t>2010 Wolf </a:t>
            </a:r>
            <a:r>
              <a:rPr lang="ja-JP" altLang="en-US" sz="2900" dirty="0" smtClean="0">
                <a:solidFill>
                  <a:srgbClr val="CC0000"/>
                </a:solidFill>
              </a:rPr>
              <a:t>賞　　</a:t>
            </a:r>
            <a:r>
              <a:rPr lang="en-US" altLang="ja-JP" sz="2900" dirty="0" smtClean="0">
                <a:solidFill>
                  <a:srgbClr val="CC0000"/>
                </a:solidFill>
              </a:rPr>
              <a:t> </a:t>
            </a:r>
            <a:r>
              <a:rPr lang="en-US" altLang="ja-JP" sz="2900" dirty="0" err="1" smtClean="0">
                <a:solidFill>
                  <a:srgbClr val="CC0000"/>
                </a:solidFill>
              </a:rPr>
              <a:t>Clauser</a:t>
            </a:r>
            <a:r>
              <a:rPr lang="en-US" altLang="ja-JP" sz="2900" dirty="0" smtClean="0">
                <a:solidFill>
                  <a:srgbClr val="CC0000"/>
                </a:solidFill>
              </a:rPr>
              <a:t>, Aspect, </a:t>
            </a:r>
            <a:r>
              <a:rPr lang="en-US" altLang="ja-JP" sz="2900" dirty="0" err="1" smtClean="0">
                <a:solidFill>
                  <a:srgbClr val="CC0000"/>
                </a:solidFill>
              </a:rPr>
              <a:t>Zeilinger</a:t>
            </a:r>
            <a:r>
              <a:rPr lang="en-US" altLang="ja-JP" sz="2900" dirty="0" smtClean="0">
                <a:solidFill>
                  <a:srgbClr val="CC0000"/>
                </a:solidFill>
              </a:rPr>
              <a:t> </a:t>
            </a:r>
          </a:p>
          <a:p>
            <a:pPr>
              <a:lnSpc>
                <a:spcPct val="90000"/>
              </a:lnSpc>
              <a:buFontTx/>
              <a:buNone/>
              <a:defRPr/>
            </a:pPr>
            <a:endParaRPr lang="en-US" altLang="ja-JP" sz="2900" dirty="0">
              <a:solidFill>
                <a:srgbClr val="CC0000"/>
              </a:solidFill>
            </a:endParaRPr>
          </a:p>
          <a:p>
            <a:pPr>
              <a:lnSpc>
                <a:spcPct val="90000"/>
              </a:lnSpc>
              <a:buFontTx/>
              <a:buNone/>
              <a:defRPr/>
            </a:pPr>
            <a:r>
              <a:rPr lang="en-US" altLang="ja-JP" sz="2900" dirty="0" smtClean="0">
                <a:solidFill>
                  <a:srgbClr val="CC0000"/>
                </a:solidFill>
              </a:rPr>
              <a:t>2012 Nobel </a:t>
            </a:r>
            <a:r>
              <a:rPr lang="ja-JP" altLang="en-US" sz="2900" dirty="0" smtClean="0">
                <a:solidFill>
                  <a:srgbClr val="CC0000"/>
                </a:solidFill>
              </a:rPr>
              <a:t>賞　　</a:t>
            </a:r>
            <a:r>
              <a:rPr lang="en-US" altLang="ja-JP" sz="2900" dirty="0" err="1" smtClean="0">
                <a:solidFill>
                  <a:srgbClr val="CC0000"/>
                </a:solidFill>
              </a:rPr>
              <a:t>Harosh</a:t>
            </a:r>
            <a:r>
              <a:rPr lang="en-US" altLang="ja-JP" sz="2900" dirty="0" smtClean="0">
                <a:solidFill>
                  <a:srgbClr val="CC0000"/>
                </a:solidFill>
              </a:rPr>
              <a:t>,  </a:t>
            </a:r>
            <a:r>
              <a:rPr lang="en-US" altLang="ja-JP" sz="2900" dirty="0" err="1" smtClean="0">
                <a:solidFill>
                  <a:srgbClr val="CC0000"/>
                </a:solidFill>
              </a:rPr>
              <a:t>Wienland</a:t>
            </a:r>
            <a:endParaRPr lang="en-US" altLang="ja-JP" sz="2900" dirty="0">
              <a:solidFill>
                <a:srgbClr val="CC0000"/>
              </a:solidFill>
            </a:endParaRPr>
          </a:p>
          <a:p>
            <a:pPr>
              <a:lnSpc>
                <a:spcPct val="90000"/>
              </a:lnSpc>
              <a:buFontTx/>
              <a:buNone/>
              <a:defRPr/>
            </a:pPr>
            <a:endParaRPr lang="en-US" altLang="ja-JP" sz="2900" dirty="0" smtClean="0">
              <a:solidFill>
                <a:srgbClr val="CC0000"/>
              </a:solidFill>
            </a:endParaRPr>
          </a:p>
          <a:p>
            <a:pPr>
              <a:lnSpc>
                <a:spcPct val="90000"/>
              </a:lnSpc>
              <a:buFontTx/>
              <a:buNone/>
              <a:defRPr/>
            </a:pPr>
            <a:endParaRPr lang="en-US" altLang="ja-JP" sz="2900" dirty="0">
              <a:solidFill>
                <a:srgbClr val="CC0000"/>
              </a:solidFill>
            </a:endParaRPr>
          </a:p>
          <a:p>
            <a:pPr>
              <a:lnSpc>
                <a:spcPct val="90000"/>
              </a:lnSpc>
              <a:buFontTx/>
              <a:buNone/>
              <a:defRPr/>
            </a:pPr>
            <a:endParaRPr lang="en-US" altLang="ja-JP" sz="2900" dirty="0" smtClean="0">
              <a:solidFill>
                <a:srgbClr val="CC0000"/>
              </a:solidFill>
            </a:endParaRPr>
          </a:p>
          <a:p>
            <a:pPr>
              <a:lnSpc>
                <a:spcPct val="90000"/>
              </a:lnSpc>
              <a:buFontTx/>
              <a:buNone/>
              <a:defRPr/>
            </a:pPr>
            <a:r>
              <a:rPr lang="ja-JP" altLang="en-US" sz="2900" dirty="0" smtClean="0"/>
              <a:t>　</a:t>
            </a:r>
          </a:p>
        </p:txBody>
      </p:sp>
      <p:sp>
        <p:nvSpPr>
          <p:cNvPr id="2" name="正方形/長方形 1"/>
          <p:cNvSpPr/>
          <p:nvPr/>
        </p:nvSpPr>
        <p:spPr>
          <a:xfrm>
            <a:off x="3878478" y="6308608"/>
            <a:ext cx="1654419" cy="369332"/>
          </a:xfrm>
          <a:prstGeom prst="rect">
            <a:avLst/>
          </a:prstGeom>
        </p:spPr>
        <p:txBody>
          <a:bodyPr wrap="none">
            <a:spAutoFit/>
          </a:bodyPr>
          <a:lstStyle/>
          <a:p>
            <a:pPr>
              <a:spcBef>
                <a:spcPct val="50000"/>
              </a:spcBef>
            </a:pPr>
            <a:r>
              <a:rPr lang="ja-JP" altLang="en-US" dirty="0"/>
              <a:t>2007年７月５日</a:t>
            </a:r>
            <a:endParaRPr lang="en-US" altLang="ja-JP" dirty="0"/>
          </a:p>
        </p:txBody>
      </p:sp>
      <p:pic>
        <p:nvPicPr>
          <p:cNvPr id="8" name="図 7"/>
          <p:cNvPicPr>
            <a:picLocks noChangeAspect="1"/>
          </p:cNvPicPr>
          <p:nvPr/>
        </p:nvPicPr>
        <p:blipFill>
          <a:blip r:embed="rId3"/>
          <a:stretch>
            <a:fillRect/>
          </a:stretch>
        </p:blipFill>
        <p:spPr>
          <a:xfrm>
            <a:off x="6511210" y="-284096"/>
            <a:ext cx="2632791" cy="3496767"/>
          </a:xfrm>
          <a:prstGeom prst="rect">
            <a:avLst/>
          </a:prstGeom>
        </p:spPr>
      </p:pic>
      <p:pic>
        <p:nvPicPr>
          <p:cNvPr id="11" name="Picture 2" descr="C:\Documents and Settings\humitaka\My Documents\My Pictures\Scan0003-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6293" y="2243116"/>
            <a:ext cx="3375665" cy="443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91390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idx="4294967295"/>
          </p:nvPr>
        </p:nvSpPr>
        <p:spPr>
          <a:xfrm>
            <a:off x="0" y="274638"/>
            <a:ext cx="8229600" cy="1143000"/>
          </a:xfrm>
        </p:spPr>
        <p:txBody>
          <a:bodyPr/>
          <a:lstStyle/>
          <a:p>
            <a:pPr marL="54864" eaLnBrk="1" fontAlgn="auto" hangingPunct="1">
              <a:spcAft>
                <a:spcPts val="0"/>
              </a:spcAft>
              <a:defRPr/>
            </a:pPr>
            <a:r>
              <a:rPr lang="ja-JP" altLang="en-US" smtClean="0">
                <a:solidFill>
                  <a:schemeClr val="tx2">
                    <a:tint val="100000"/>
                    <a:shade val="90000"/>
                    <a:satMod val="250000"/>
                    <a:alpha val="100000"/>
                  </a:schemeClr>
                </a:solidFill>
                <a:cs typeface="+mj-cs"/>
              </a:rPr>
              <a:t> </a:t>
            </a:r>
          </a:p>
        </p:txBody>
      </p:sp>
      <p:sp>
        <p:nvSpPr>
          <p:cNvPr id="27651" name="Text Box 3"/>
          <p:cNvSpPr txBox="1">
            <a:spLocks noChangeArrowheads="1"/>
          </p:cNvSpPr>
          <p:nvPr/>
        </p:nvSpPr>
        <p:spPr bwMode="auto">
          <a:xfrm>
            <a:off x="0" y="228600"/>
            <a:ext cx="7162800" cy="821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spcBef>
                <a:spcPct val="50000"/>
              </a:spcBef>
            </a:pPr>
            <a:r>
              <a:rPr lang="ja-JP" altLang="en-US" sz="2400" dirty="0">
                <a:latin typeface="Times New Roman" charset="0"/>
              </a:rPr>
              <a:t> 1957 </a:t>
            </a:r>
            <a:r>
              <a:rPr lang="en-US" altLang="ja-JP" sz="2400" dirty="0">
                <a:latin typeface="Times New Roman" charset="0"/>
              </a:rPr>
              <a:t>Everett , many-worlds </a:t>
            </a:r>
          </a:p>
          <a:p>
            <a:pPr eaLnBrk="1" hangingPunct="1">
              <a:spcBef>
                <a:spcPct val="50000"/>
              </a:spcBef>
              <a:buFontTx/>
              <a:buAutoNum type="arabicPlain" startAt="1964"/>
            </a:pPr>
            <a:r>
              <a:rPr lang="en-US" altLang="ja-JP" sz="2400" dirty="0">
                <a:latin typeface="Times New Roman" charset="0"/>
              </a:rPr>
              <a:t>    Bell’s inequality</a:t>
            </a:r>
          </a:p>
          <a:p>
            <a:pPr eaLnBrk="1" hangingPunct="1">
              <a:spcBef>
                <a:spcPct val="50000"/>
              </a:spcBef>
              <a:buFontTx/>
              <a:buAutoNum type="arabicPlain" startAt="1969"/>
            </a:pPr>
            <a:r>
              <a:rPr lang="en-US" altLang="ja-JP" sz="2400" dirty="0">
                <a:latin typeface="Times New Roman" charset="0"/>
              </a:rPr>
              <a:t>   </a:t>
            </a:r>
            <a:r>
              <a:rPr lang="en-US" altLang="ja-JP" sz="2400" dirty="0" err="1">
                <a:latin typeface="Times New Roman" charset="0"/>
              </a:rPr>
              <a:t>Clauser</a:t>
            </a:r>
            <a:r>
              <a:rPr lang="en-US" altLang="ja-JP" sz="2400" dirty="0">
                <a:latin typeface="Times New Roman" charset="0"/>
              </a:rPr>
              <a:t>-Horne-</a:t>
            </a:r>
            <a:r>
              <a:rPr lang="en-US" altLang="ja-JP" sz="2400" dirty="0" err="1">
                <a:latin typeface="Times New Roman" charset="0"/>
              </a:rPr>
              <a:t>Shimony</a:t>
            </a:r>
            <a:r>
              <a:rPr lang="en-US" altLang="ja-JP" sz="2400" dirty="0">
                <a:latin typeface="Times New Roman" charset="0"/>
              </a:rPr>
              <a:t>-Holt  CHSH</a:t>
            </a:r>
          </a:p>
          <a:p>
            <a:pPr eaLnBrk="1" hangingPunct="1">
              <a:spcBef>
                <a:spcPct val="50000"/>
              </a:spcBef>
              <a:buFontTx/>
              <a:buAutoNum type="arabicPlain" startAt="1982"/>
            </a:pPr>
            <a:r>
              <a:rPr lang="en-US" altLang="ja-JP" sz="2400" dirty="0">
                <a:solidFill>
                  <a:srgbClr val="0000FF"/>
                </a:solidFill>
                <a:latin typeface="Times New Roman" charset="0"/>
              </a:rPr>
              <a:t>  Aspect, </a:t>
            </a:r>
            <a:r>
              <a:rPr lang="en-US" altLang="ja-JP" sz="2400" dirty="0" err="1">
                <a:solidFill>
                  <a:srgbClr val="0000FF"/>
                </a:solidFill>
                <a:latin typeface="Times New Roman" charset="0"/>
              </a:rPr>
              <a:t>Dalibard</a:t>
            </a:r>
            <a:r>
              <a:rPr lang="en-US" altLang="ja-JP" sz="2400" dirty="0">
                <a:solidFill>
                  <a:srgbClr val="0000FF"/>
                </a:solidFill>
                <a:latin typeface="Times New Roman" charset="0"/>
              </a:rPr>
              <a:t>, Roger et al　experimental proof</a:t>
            </a:r>
          </a:p>
          <a:p>
            <a:pPr eaLnBrk="1" hangingPunct="1">
              <a:spcBef>
                <a:spcPct val="50000"/>
              </a:spcBef>
            </a:pPr>
            <a:r>
              <a:rPr lang="en-US" altLang="ja-JP" sz="2400" dirty="0">
                <a:latin typeface="Times New Roman" charset="0"/>
              </a:rPr>
              <a:t>1985 Deutsch , many-world=parallel computing </a:t>
            </a:r>
          </a:p>
          <a:p>
            <a:pPr eaLnBrk="1" hangingPunct="1">
              <a:spcBef>
                <a:spcPct val="50000"/>
              </a:spcBef>
              <a:buFontTx/>
              <a:buAutoNum type="arabicPlain" startAt="1993"/>
            </a:pPr>
            <a:r>
              <a:rPr lang="en-US" altLang="ja-JP" sz="2400" dirty="0">
                <a:solidFill>
                  <a:srgbClr val="0000FF"/>
                </a:solidFill>
                <a:latin typeface="Times New Roman" charset="0"/>
              </a:rPr>
              <a:t> </a:t>
            </a:r>
            <a:r>
              <a:rPr lang="en-US" altLang="ja-JP" sz="2400" dirty="0" err="1">
                <a:solidFill>
                  <a:srgbClr val="0000FF"/>
                </a:solidFill>
                <a:latin typeface="Times New Roman" charset="0"/>
              </a:rPr>
              <a:t>Benett</a:t>
            </a:r>
            <a:r>
              <a:rPr lang="en-US" altLang="ja-JP" sz="2400" dirty="0">
                <a:solidFill>
                  <a:srgbClr val="0000FF"/>
                </a:solidFill>
                <a:latin typeface="Times New Roman" charset="0"/>
              </a:rPr>
              <a:t>, quantum teleportation</a:t>
            </a:r>
          </a:p>
          <a:p>
            <a:pPr eaLnBrk="1" hangingPunct="1">
              <a:spcBef>
                <a:spcPct val="50000"/>
              </a:spcBef>
            </a:pPr>
            <a:r>
              <a:rPr lang="en-US" altLang="ja-JP" sz="2400" dirty="0">
                <a:solidFill>
                  <a:srgbClr val="0000FF"/>
                </a:solidFill>
                <a:latin typeface="Times New Roman" charset="0"/>
              </a:rPr>
              <a:t>           1997,8  </a:t>
            </a:r>
            <a:r>
              <a:rPr lang="en-US" altLang="ja-JP" sz="2400" dirty="0" err="1">
                <a:solidFill>
                  <a:srgbClr val="0000FF"/>
                </a:solidFill>
                <a:latin typeface="Times New Roman" charset="0"/>
              </a:rPr>
              <a:t>squized</a:t>
            </a:r>
            <a:r>
              <a:rPr lang="en-US" altLang="ja-JP" sz="2400" dirty="0">
                <a:solidFill>
                  <a:srgbClr val="0000FF"/>
                </a:solidFill>
                <a:latin typeface="Times New Roman" charset="0"/>
              </a:rPr>
              <a:t> light</a:t>
            </a:r>
          </a:p>
          <a:p>
            <a:pPr eaLnBrk="1" hangingPunct="1">
              <a:spcBef>
                <a:spcPct val="50000"/>
              </a:spcBef>
            </a:pPr>
            <a:r>
              <a:rPr lang="en-US" altLang="ja-JP" sz="2400" dirty="0">
                <a:solidFill>
                  <a:srgbClr val="0000FF"/>
                </a:solidFill>
                <a:latin typeface="Times New Roman" charset="0"/>
              </a:rPr>
              <a:t>           2004    atom</a:t>
            </a:r>
          </a:p>
          <a:p>
            <a:pPr eaLnBrk="1" hangingPunct="1">
              <a:spcBef>
                <a:spcPct val="50000"/>
              </a:spcBef>
            </a:pPr>
            <a:r>
              <a:rPr lang="en-US" altLang="ja-JP" sz="2400" dirty="0">
                <a:latin typeface="Times New Roman" charset="0"/>
              </a:rPr>
              <a:t>1994 </a:t>
            </a:r>
            <a:r>
              <a:rPr lang="en-US" altLang="ja-JP" sz="2400" dirty="0" err="1">
                <a:latin typeface="Times New Roman" charset="0"/>
              </a:rPr>
              <a:t>Shor’s</a:t>
            </a:r>
            <a:r>
              <a:rPr lang="en-US" altLang="ja-JP" sz="2400" dirty="0">
                <a:latin typeface="Times New Roman" charset="0"/>
              </a:rPr>
              <a:t> algorithm for factorization of large integer</a:t>
            </a:r>
          </a:p>
          <a:p>
            <a:pPr eaLnBrk="1" hangingPunct="1">
              <a:spcBef>
                <a:spcPct val="50000"/>
              </a:spcBef>
            </a:pPr>
            <a:r>
              <a:rPr lang="en-US" altLang="ja-JP" sz="2400" dirty="0">
                <a:latin typeface="Times New Roman" charset="0"/>
              </a:rPr>
              <a:t>            </a:t>
            </a:r>
            <a:r>
              <a:rPr lang="en-US" altLang="ja-JP" sz="2400" dirty="0">
                <a:solidFill>
                  <a:srgbClr val="0000FF"/>
                </a:solidFill>
                <a:latin typeface="Times New Roman" charset="0"/>
              </a:rPr>
              <a:t>1998 2-qbit</a:t>
            </a:r>
          </a:p>
          <a:p>
            <a:pPr eaLnBrk="1" hangingPunct="1">
              <a:spcBef>
                <a:spcPct val="50000"/>
              </a:spcBef>
            </a:pPr>
            <a:r>
              <a:rPr lang="en-US" altLang="ja-JP" sz="2400" dirty="0">
                <a:solidFill>
                  <a:srgbClr val="0000FF"/>
                </a:solidFill>
                <a:latin typeface="Times New Roman" charset="0"/>
              </a:rPr>
              <a:t>            2001  7-qbit, ・・・・・・・</a:t>
            </a:r>
          </a:p>
          <a:p>
            <a:pPr eaLnBrk="1" hangingPunct="1">
              <a:spcBef>
                <a:spcPct val="50000"/>
              </a:spcBef>
            </a:pPr>
            <a:r>
              <a:rPr lang="ja-JP" altLang="en-US" sz="2400" dirty="0">
                <a:latin typeface="Times New Roman" charset="0"/>
              </a:rPr>
              <a:t>　　　　　・・・・・・・・・</a:t>
            </a:r>
            <a:endParaRPr lang="en-US" altLang="ja-JP" sz="2400" dirty="0">
              <a:latin typeface="Times New Roman" charset="0"/>
            </a:endParaRPr>
          </a:p>
          <a:p>
            <a:pPr eaLnBrk="1" hangingPunct="1">
              <a:spcBef>
                <a:spcPct val="50000"/>
              </a:spcBef>
            </a:pPr>
            <a:endParaRPr lang="en-US" altLang="ja-JP" sz="2400" dirty="0">
              <a:latin typeface="Times New Roman" charset="0"/>
            </a:endParaRPr>
          </a:p>
          <a:p>
            <a:pPr eaLnBrk="1" hangingPunct="1">
              <a:spcBef>
                <a:spcPct val="50000"/>
              </a:spcBef>
            </a:pPr>
            <a:endParaRPr lang="en-US" altLang="ja-JP" sz="2400" dirty="0">
              <a:latin typeface="Times New Roman" charset="0"/>
            </a:endParaRPr>
          </a:p>
          <a:p>
            <a:pPr eaLnBrk="1" hangingPunct="1">
              <a:spcBef>
                <a:spcPct val="50000"/>
              </a:spcBef>
            </a:pPr>
            <a:endParaRPr lang="ja-JP" altLang="en-US" sz="2400" dirty="0">
              <a:latin typeface="Times New Roman" charset="0"/>
            </a:endParaRPr>
          </a:p>
        </p:txBody>
      </p:sp>
      <p:sp>
        <p:nvSpPr>
          <p:cNvPr id="27653" name="テキスト ボックス 4"/>
          <p:cNvSpPr txBox="1">
            <a:spLocks noChangeArrowheads="1"/>
          </p:cNvSpPr>
          <p:nvPr/>
        </p:nvSpPr>
        <p:spPr bwMode="auto">
          <a:xfrm>
            <a:off x="4500564" y="5500689"/>
            <a:ext cx="46434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a:solidFill>
                  <a:schemeClr val="tx2"/>
                </a:solidFill>
              </a:rPr>
              <a:t>EPR, entanglement, q-bit,non-determinism, </a:t>
            </a:r>
          </a:p>
          <a:p>
            <a:pPr eaLnBrk="1" hangingPunct="1"/>
            <a:r>
              <a:rPr lang="en-US" altLang="ja-JP">
                <a:solidFill>
                  <a:schemeClr val="tx2"/>
                </a:solidFill>
              </a:rPr>
              <a:t>non-cloning, non-signalling, trade-off,</a:t>
            </a:r>
          </a:p>
          <a:p>
            <a:pPr eaLnBrk="1" hangingPunct="1"/>
            <a:r>
              <a:rPr lang="en-US" altLang="ja-JP">
                <a:solidFill>
                  <a:schemeClr val="tx2"/>
                </a:solidFill>
              </a:rPr>
              <a:t>Bell-inequalities,cryptography,teleportation,</a:t>
            </a:r>
          </a:p>
          <a:p>
            <a:pPr eaLnBrk="1" hangingPunct="1"/>
            <a:r>
              <a:rPr lang="en-US" altLang="ja-JP">
                <a:solidFill>
                  <a:schemeClr val="tx2"/>
                </a:solidFill>
              </a:rPr>
              <a:t>Alice-Bob,……….</a:t>
            </a:r>
          </a:p>
          <a:p>
            <a:pPr eaLnBrk="1" hangingPunct="1"/>
            <a:endParaRPr lang="ja-JP" altLang="en-US"/>
          </a:p>
        </p:txBody>
      </p:sp>
    </p:spTree>
    <p:extLst>
      <p:ext uri="{BB962C8B-B14F-4D97-AF65-F5344CB8AC3E}">
        <p14:creationId xmlns:p14="http://schemas.microsoft.com/office/powerpoint/2010/main" val="139583885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81000" y="990600"/>
            <a:ext cx="7772400" cy="1143000"/>
          </a:xfrm>
        </p:spPr>
        <p:txBody>
          <a:bodyPr>
            <a:normAutofit fontScale="90000"/>
          </a:bodyPr>
          <a:lstStyle/>
          <a:p>
            <a:pPr>
              <a:defRPr/>
            </a:pPr>
            <a:r>
              <a:rPr lang="ja-JP" altLang="en-US" sz="3200" smtClean="0">
                <a:solidFill>
                  <a:schemeClr val="accent2"/>
                </a:solidFill>
              </a:rPr>
              <a:t>状態ベクトル（波動関数）は実在の記述に</a:t>
            </a:r>
            <a:r>
              <a:rPr lang="en-US" altLang="ja-JP" sz="3200" smtClean="0">
                <a:solidFill>
                  <a:schemeClr val="accent2"/>
                </a:solidFill>
              </a:rPr>
              <a:t/>
            </a:r>
            <a:br>
              <a:rPr lang="en-US" altLang="ja-JP" sz="3200" smtClean="0">
                <a:solidFill>
                  <a:schemeClr val="accent2"/>
                </a:solidFill>
              </a:rPr>
            </a:br>
            <a:r>
              <a:rPr lang="ja-JP" altLang="en-US" sz="3200" smtClean="0">
                <a:solidFill>
                  <a:schemeClr val="accent2"/>
                </a:solidFill>
              </a:rPr>
              <a:t>完全か？</a:t>
            </a:r>
            <a:r>
              <a:rPr lang="en-US" altLang="ja-JP" sz="3200" smtClean="0">
                <a:solidFill>
                  <a:schemeClr val="accent2"/>
                </a:solidFill>
              </a:rPr>
              <a:t/>
            </a:r>
            <a:br>
              <a:rPr lang="en-US" altLang="ja-JP" sz="3200" smtClean="0">
                <a:solidFill>
                  <a:schemeClr val="accent2"/>
                </a:solidFill>
              </a:rPr>
            </a:br>
            <a:r>
              <a:rPr lang="ja-JP" altLang="en-US" sz="3200" smtClean="0">
                <a:solidFill>
                  <a:schemeClr val="accent2"/>
                </a:solidFill>
              </a:rPr>
              <a:t>非局所的量子相関　　</a:t>
            </a:r>
            <a:r>
              <a:rPr lang="en-US" altLang="ja-JP" sz="3200" smtClean="0">
                <a:solidFill>
                  <a:schemeClr val="accent2"/>
                </a:solidFill>
              </a:rPr>
              <a:t>EPR</a:t>
            </a:r>
            <a:r>
              <a:rPr lang="ja-JP" altLang="en-US" sz="3200" smtClean="0">
                <a:solidFill>
                  <a:schemeClr val="accent2"/>
                </a:solidFill>
              </a:rPr>
              <a:t>　　</a:t>
            </a:r>
            <a:r>
              <a:rPr lang="en-US" altLang="ja-JP" sz="3200" smtClean="0">
                <a:solidFill>
                  <a:schemeClr val="accent2"/>
                </a:solidFill>
              </a:rPr>
              <a:t>entanglement</a:t>
            </a:r>
            <a:br>
              <a:rPr lang="en-US" altLang="ja-JP" sz="3200" smtClean="0">
                <a:solidFill>
                  <a:schemeClr val="accent2"/>
                </a:solidFill>
              </a:rPr>
            </a:br>
            <a:endParaRPr lang="en-US" altLang="ja-JP" sz="3200" smtClean="0">
              <a:solidFill>
                <a:schemeClr val="accent2"/>
              </a:solidFill>
            </a:endParaRPr>
          </a:p>
        </p:txBody>
      </p:sp>
      <p:sp>
        <p:nvSpPr>
          <p:cNvPr id="70659" name="Rectangle 3"/>
          <p:cNvSpPr>
            <a:spLocks noGrp="1" noChangeArrowheads="1"/>
          </p:cNvSpPr>
          <p:nvPr>
            <p:ph type="body" idx="1"/>
          </p:nvPr>
        </p:nvSpPr>
        <p:spPr>
          <a:xfrm>
            <a:off x="0" y="2209800"/>
            <a:ext cx="8382000" cy="2286000"/>
          </a:xfrm>
        </p:spPr>
        <p:txBody>
          <a:bodyPr>
            <a:normAutofit lnSpcReduction="10000"/>
          </a:bodyPr>
          <a:lstStyle/>
          <a:p>
            <a:pPr>
              <a:lnSpc>
                <a:spcPct val="90000"/>
              </a:lnSpc>
              <a:defRPr/>
            </a:pPr>
            <a:r>
              <a:rPr lang="ja-JP" altLang="en-US" sz="2800" smtClean="0"/>
              <a:t>微細加工の進歩</a:t>
            </a:r>
            <a:endParaRPr lang="en-US" altLang="ja-JP" sz="2800" smtClean="0"/>
          </a:p>
          <a:p>
            <a:pPr>
              <a:lnSpc>
                <a:spcPct val="90000"/>
              </a:lnSpc>
              <a:buFontTx/>
              <a:buNone/>
              <a:defRPr/>
            </a:pPr>
            <a:r>
              <a:rPr lang="en-US" altLang="ja-JP" sz="2800" smtClean="0"/>
              <a:t>     </a:t>
            </a:r>
            <a:r>
              <a:rPr lang="ja-JP" altLang="en-US" sz="2800" smtClean="0"/>
              <a:t>デコヒレーンスの抑制</a:t>
            </a:r>
            <a:endParaRPr lang="en-US" altLang="ja-JP" sz="2800" smtClean="0"/>
          </a:p>
          <a:p>
            <a:pPr>
              <a:lnSpc>
                <a:spcPct val="90000"/>
              </a:lnSpc>
              <a:buFontTx/>
              <a:buNone/>
              <a:defRPr/>
            </a:pPr>
            <a:r>
              <a:rPr lang="en-US" altLang="ja-JP" sz="2800" smtClean="0"/>
              <a:t>    </a:t>
            </a:r>
            <a:r>
              <a:rPr lang="ja-JP" altLang="en-US" sz="2800" smtClean="0"/>
              <a:t>単原子系</a:t>
            </a:r>
            <a:endParaRPr lang="en-US" altLang="ja-JP" sz="2800" smtClean="0"/>
          </a:p>
          <a:p>
            <a:pPr>
              <a:lnSpc>
                <a:spcPct val="90000"/>
              </a:lnSpc>
              <a:buFontTx/>
              <a:buNone/>
              <a:defRPr/>
            </a:pPr>
            <a:r>
              <a:rPr lang="ja-JP" altLang="en-US" sz="2800" smtClean="0"/>
              <a:t>・謎を制御するのが技術</a:t>
            </a:r>
            <a:endParaRPr lang="en-US" altLang="ja-JP" sz="2800" smtClean="0"/>
          </a:p>
          <a:p>
            <a:pPr>
              <a:lnSpc>
                <a:spcPct val="90000"/>
              </a:lnSpc>
              <a:buFontTx/>
              <a:buNone/>
              <a:defRPr/>
            </a:pPr>
            <a:r>
              <a:rPr lang="ja-JP" altLang="en-US" sz="2800" smtClean="0"/>
              <a:t>・量子計算、量子情報、量子暗号</a:t>
            </a:r>
            <a:endParaRPr lang="en-US" altLang="ja-JP" sz="2800" smtClean="0"/>
          </a:p>
          <a:p>
            <a:pPr>
              <a:lnSpc>
                <a:spcPct val="90000"/>
              </a:lnSpc>
              <a:buFontTx/>
              <a:buNone/>
              <a:defRPr/>
            </a:pPr>
            <a:endParaRPr lang="en-US" altLang="ja-JP" sz="2800" smtClean="0"/>
          </a:p>
          <a:p>
            <a:pPr>
              <a:lnSpc>
                <a:spcPct val="90000"/>
              </a:lnSpc>
              <a:buFontTx/>
              <a:buNone/>
              <a:defRPr/>
            </a:pPr>
            <a:endParaRPr lang="en-US" altLang="ja-JP" sz="2800" smtClean="0"/>
          </a:p>
          <a:p>
            <a:pPr>
              <a:lnSpc>
                <a:spcPct val="90000"/>
              </a:lnSpc>
              <a:buFontTx/>
              <a:buNone/>
              <a:defRPr/>
            </a:pPr>
            <a:endParaRPr lang="ja-JP" altLang="en-US" sz="2800" smtClean="0"/>
          </a:p>
        </p:txBody>
      </p:sp>
      <p:sp>
        <p:nvSpPr>
          <p:cNvPr id="70660" name="Rectangle 4"/>
          <p:cNvSpPr>
            <a:spLocks noChangeArrowheads="1"/>
          </p:cNvSpPr>
          <p:nvPr/>
        </p:nvSpPr>
        <p:spPr bwMode="auto">
          <a:xfrm>
            <a:off x="3943350" y="2928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ja-JP" altLang="en-US"/>
          </a:p>
        </p:txBody>
      </p:sp>
      <p:sp>
        <p:nvSpPr>
          <p:cNvPr id="70662" name="Text Box 6"/>
          <p:cNvSpPr txBox="1">
            <a:spLocks noChangeArrowheads="1"/>
          </p:cNvSpPr>
          <p:nvPr/>
        </p:nvSpPr>
        <p:spPr bwMode="auto">
          <a:xfrm>
            <a:off x="0" y="4495800"/>
            <a:ext cx="5943600"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ja-JP" altLang="en-US" sz="3600" b="1" i="1" dirty="0">
                <a:solidFill>
                  <a:srgbClr val="CC0000"/>
                </a:solidFill>
              </a:rPr>
              <a:t>ボーア・アインシュタイン論争から</a:t>
            </a:r>
            <a:endParaRPr lang="en-US" altLang="ja-JP" sz="3600" b="1" i="1" dirty="0">
              <a:solidFill>
                <a:srgbClr val="CC0000"/>
              </a:solidFill>
            </a:endParaRPr>
          </a:p>
          <a:p>
            <a:pPr>
              <a:spcBef>
                <a:spcPct val="50000"/>
              </a:spcBef>
              <a:defRPr/>
            </a:pPr>
            <a:r>
              <a:rPr lang="ja-JP" altLang="en-US" sz="3600" b="1" i="1" dirty="0">
                <a:solidFill>
                  <a:srgbClr val="CC0000"/>
                </a:solidFill>
              </a:rPr>
              <a:t>“株式市場”の</a:t>
            </a:r>
            <a:r>
              <a:rPr lang="en-US" altLang="ja-JP" sz="3600" b="1" i="1" dirty="0">
                <a:solidFill>
                  <a:srgbClr val="CC0000"/>
                </a:solidFill>
              </a:rPr>
              <a:t> </a:t>
            </a:r>
            <a:r>
              <a:rPr lang="ja-JP" altLang="en-US" sz="3600" b="1" i="1" dirty="0">
                <a:solidFill>
                  <a:srgbClr val="CC0000"/>
                </a:solidFill>
              </a:rPr>
              <a:t>トピックスへ</a:t>
            </a:r>
            <a:endParaRPr lang="en-US" altLang="ja-JP" sz="3600" b="1" i="1" dirty="0">
              <a:solidFill>
                <a:srgbClr val="CC0000"/>
              </a:solidFill>
            </a:endParaRPr>
          </a:p>
          <a:p>
            <a:pPr>
              <a:spcBef>
                <a:spcPct val="50000"/>
              </a:spcBef>
              <a:defRPr/>
            </a:pPr>
            <a:r>
              <a:rPr lang="en-US" altLang="ja-JP" dirty="0"/>
              <a:t>                      </a:t>
            </a:r>
          </a:p>
        </p:txBody>
      </p:sp>
      <p:sp>
        <p:nvSpPr>
          <p:cNvPr id="70663" name="Text Box 7"/>
          <p:cNvSpPr txBox="1">
            <a:spLocks noChangeArrowheads="1"/>
          </p:cNvSpPr>
          <p:nvPr/>
        </p:nvSpPr>
        <p:spPr bwMode="auto">
          <a:xfrm>
            <a:off x="457200" y="0"/>
            <a:ext cx="533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3200">
                <a:solidFill>
                  <a:srgbClr val="FF0000"/>
                </a:solidFill>
              </a:rPr>
              <a:t>量子力学の謎</a:t>
            </a:r>
          </a:p>
        </p:txBody>
      </p:sp>
      <p:pic>
        <p:nvPicPr>
          <p:cNvPr id="3" name="図 2"/>
          <p:cNvPicPr>
            <a:picLocks noChangeAspect="1"/>
          </p:cNvPicPr>
          <p:nvPr/>
        </p:nvPicPr>
        <p:blipFill>
          <a:blip r:embed="rId3"/>
          <a:stretch>
            <a:fillRect/>
          </a:stretch>
        </p:blipFill>
        <p:spPr>
          <a:xfrm>
            <a:off x="5676900" y="4196455"/>
            <a:ext cx="3467100" cy="2349500"/>
          </a:xfrm>
          <a:prstGeom prst="rect">
            <a:avLst/>
          </a:prstGeom>
        </p:spPr>
      </p:pic>
    </p:spTree>
    <p:extLst>
      <p:ext uri="{BB962C8B-B14F-4D97-AF65-F5344CB8AC3E}">
        <p14:creationId xmlns:p14="http://schemas.microsoft.com/office/powerpoint/2010/main" val="1408693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富士吉田（昔の写真）.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067" y="1508063"/>
            <a:ext cx="5677512" cy="3958632"/>
          </a:xfrm>
          <a:prstGeom prst="rect">
            <a:avLst/>
          </a:prstGeom>
        </p:spPr>
      </p:pic>
      <p:sp>
        <p:nvSpPr>
          <p:cNvPr id="3" name="テキスト ボックス 2"/>
          <p:cNvSpPr txBox="1"/>
          <p:nvPr/>
        </p:nvSpPr>
        <p:spPr>
          <a:xfrm>
            <a:off x="2083373" y="5636789"/>
            <a:ext cx="3776809" cy="923330"/>
          </a:xfrm>
          <a:prstGeom prst="rect">
            <a:avLst/>
          </a:prstGeom>
          <a:noFill/>
        </p:spPr>
        <p:txBody>
          <a:bodyPr wrap="square" rtlCol="0">
            <a:spAutoFit/>
          </a:bodyPr>
          <a:lstStyle/>
          <a:p>
            <a:r>
              <a:rPr kumimoji="1" lang="ja-JP" altLang="en-US" dirty="0" smtClean="0"/>
              <a:t>前列左、須藤、佐々木、須田、木舟</a:t>
            </a:r>
            <a:endParaRPr kumimoji="1" lang="en-US" altLang="ja-JP" dirty="0" smtClean="0"/>
          </a:p>
          <a:p>
            <a:r>
              <a:rPr lang="ja-JP" altLang="en-US" dirty="0" smtClean="0"/>
              <a:t>中、佐藤、小玉、中村</a:t>
            </a:r>
            <a:endParaRPr lang="en-US" altLang="ja-JP" dirty="0" smtClean="0"/>
          </a:p>
          <a:p>
            <a:r>
              <a:rPr kumimoji="1" lang="ja-JP" altLang="en-US" dirty="0" smtClean="0"/>
              <a:t>後、小林誠、富士山を背景に</a:t>
            </a:r>
            <a:endParaRPr kumimoji="1" lang="ja-JP" altLang="en-US" dirty="0"/>
          </a:p>
        </p:txBody>
      </p:sp>
      <p:sp>
        <p:nvSpPr>
          <p:cNvPr id="4" name="テキスト ボックス 3"/>
          <p:cNvSpPr txBox="1"/>
          <p:nvPr/>
        </p:nvSpPr>
        <p:spPr>
          <a:xfrm>
            <a:off x="1742066" y="620889"/>
            <a:ext cx="4353933" cy="369332"/>
          </a:xfrm>
          <a:prstGeom prst="rect">
            <a:avLst/>
          </a:prstGeom>
          <a:noFill/>
        </p:spPr>
        <p:txBody>
          <a:bodyPr wrap="square" rtlCol="0">
            <a:spAutoFit/>
          </a:bodyPr>
          <a:lstStyle/>
          <a:p>
            <a:r>
              <a:rPr kumimoji="1" lang="en-US" altLang="ja-JP" dirty="0" smtClean="0"/>
              <a:t>SN1987</a:t>
            </a:r>
            <a:r>
              <a:rPr kumimoji="1" lang="ja-JP" altLang="en-US" dirty="0" smtClean="0"/>
              <a:t>で宇宙線をめぐる注目度激変</a:t>
            </a:r>
            <a:endParaRPr kumimoji="1" lang="ja-JP" altLang="en-US" dirty="0"/>
          </a:p>
        </p:txBody>
      </p:sp>
    </p:spTree>
    <p:extLst>
      <p:ext uri="{BB962C8B-B14F-4D97-AF65-F5344CB8AC3E}">
        <p14:creationId xmlns:p14="http://schemas.microsoft.com/office/powerpoint/2010/main" val="318595532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ext uri="{D42A27DB-BD31-4B8C-83A1-F6EECF244321}">
                <p14:modId xmlns:p14="http://schemas.microsoft.com/office/powerpoint/2010/main" val="2985148529"/>
              </p:ext>
            </p:extLst>
          </p:nvPr>
        </p:nvGraphicFramePr>
        <p:xfrm>
          <a:off x="6892945" y="2359525"/>
          <a:ext cx="935511" cy="923288"/>
        </p:xfrm>
        <a:graphic>
          <a:graphicData uri="http://schemas.openxmlformats.org/presentationml/2006/ole">
            <mc:AlternateContent xmlns:mc="http://schemas.openxmlformats.org/markup-compatibility/2006">
              <mc:Choice xmlns:v="urn:schemas-microsoft-com:vml" Requires="v">
                <p:oleObj spid="_x0000_s220592" name="数式" r:id="rId3" imgW="215900" imgH="241300" progId="Equation.3">
                  <p:embed/>
                </p:oleObj>
              </mc:Choice>
              <mc:Fallback>
                <p:oleObj name="数式" r:id="rId3" imgW="215900" imgH="241300" progId="Equation.3">
                  <p:embed/>
                  <p:pic>
                    <p:nvPicPr>
                      <p:cNvPr id="0" name=""/>
                      <p:cNvPicPr/>
                      <p:nvPr/>
                    </p:nvPicPr>
                    <p:blipFill>
                      <a:blip r:embed="rId4"/>
                      <a:stretch>
                        <a:fillRect/>
                      </a:stretch>
                    </p:blipFill>
                    <p:spPr>
                      <a:xfrm>
                        <a:off x="6892945" y="2359525"/>
                        <a:ext cx="935511" cy="923288"/>
                      </a:xfrm>
                      <a:prstGeom prst="rect">
                        <a:avLst/>
                      </a:prstGeom>
                    </p:spPr>
                  </p:pic>
                </p:oleObj>
              </mc:Fallback>
            </mc:AlternateContent>
          </a:graphicData>
        </a:graphic>
      </p:graphicFrame>
      <p:graphicFrame>
        <p:nvGraphicFramePr>
          <p:cNvPr id="7" name="オブジェクト 6"/>
          <p:cNvGraphicFramePr>
            <a:graphicFrameLocks noChangeAspect="1"/>
          </p:cNvGraphicFramePr>
          <p:nvPr>
            <p:extLst>
              <p:ext uri="{D42A27DB-BD31-4B8C-83A1-F6EECF244321}">
                <p14:modId xmlns:p14="http://schemas.microsoft.com/office/powerpoint/2010/main" val="187897820"/>
              </p:ext>
            </p:extLst>
          </p:nvPr>
        </p:nvGraphicFramePr>
        <p:xfrm>
          <a:off x="6926644" y="1312825"/>
          <a:ext cx="901812" cy="1046700"/>
        </p:xfrm>
        <a:graphic>
          <a:graphicData uri="http://schemas.openxmlformats.org/presentationml/2006/ole">
            <mc:AlternateContent xmlns:mc="http://schemas.openxmlformats.org/markup-compatibility/2006">
              <mc:Choice xmlns:v="urn:schemas-microsoft-com:vml" Requires="v">
                <p:oleObj spid="_x0000_s220593" name="数式" r:id="rId5" imgW="177800" imgH="241300" progId="Equation.3">
                  <p:embed/>
                </p:oleObj>
              </mc:Choice>
              <mc:Fallback>
                <p:oleObj name="数式" r:id="rId5" imgW="177800" imgH="241300" progId="Equation.3">
                  <p:embed/>
                  <p:pic>
                    <p:nvPicPr>
                      <p:cNvPr id="0" name=""/>
                      <p:cNvPicPr/>
                      <p:nvPr/>
                    </p:nvPicPr>
                    <p:blipFill>
                      <a:blip r:embed="rId6"/>
                      <a:stretch>
                        <a:fillRect/>
                      </a:stretch>
                    </p:blipFill>
                    <p:spPr>
                      <a:xfrm>
                        <a:off x="6926644" y="1312825"/>
                        <a:ext cx="901812" cy="1046700"/>
                      </a:xfrm>
                      <a:prstGeom prst="rect">
                        <a:avLst/>
                      </a:prstGeom>
                    </p:spPr>
                  </p:pic>
                </p:oleObj>
              </mc:Fallback>
            </mc:AlternateContent>
          </a:graphicData>
        </a:graphic>
      </p:graphicFrame>
      <p:graphicFrame>
        <p:nvGraphicFramePr>
          <p:cNvPr id="8" name="オブジェクト 7"/>
          <p:cNvGraphicFramePr>
            <a:graphicFrameLocks noChangeAspect="1"/>
          </p:cNvGraphicFramePr>
          <p:nvPr>
            <p:extLst>
              <p:ext uri="{D42A27DB-BD31-4B8C-83A1-F6EECF244321}">
                <p14:modId xmlns:p14="http://schemas.microsoft.com/office/powerpoint/2010/main" val="1350538124"/>
              </p:ext>
            </p:extLst>
          </p:nvPr>
        </p:nvGraphicFramePr>
        <p:xfrm>
          <a:off x="1960530" y="2359525"/>
          <a:ext cx="927735" cy="1076788"/>
        </p:xfrm>
        <a:graphic>
          <a:graphicData uri="http://schemas.openxmlformats.org/presentationml/2006/ole">
            <mc:AlternateContent xmlns:mc="http://schemas.openxmlformats.org/markup-compatibility/2006">
              <mc:Choice xmlns:v="urn:schemas-microsoft-com:vml" Requires="v">
                <p:oleObj spid="_x0000_s220594" name="数式" r:id="rId7" imgW="177800" imgH="241300" progId="Equation.3">
                  <p:embed/>
                </p:oleObj>
              </mc:Choice>
              <mc:Fallback>
                <p:oleObj name="数式" r:id="rId7" imgW="177800" imgH="241300" progId="Equation.3">
                  <p:embed/>
                  <p:pic>
                    <p:nvPicPr>
                      <p:cNvPr id="0" name=""/>
                      <p:cNvPicPr/>
                      <p:nvPr/>
                    </p:nvPicPr>
                    <p:blipFill>
                      <a:blip r:embed="rId6"/>
                      <a:stretch>
                        <a:fillRect/>
                      </a:stretch>
                    </p:blipFill>
                    <p:spPr>
                      <a:xfrm>
                        <a:off x="1960530" y="2359525"/>
                        <a:ext cx="927735" cy="1076788"/>
                      </a:xfrm>
                      <a:prstGeom prst="rect">
                        <a:avLst/>
                      </a:prstGeom>
                    </p:spPr>
                  </p:pic>
                </p:oleObj>
              </mc:Fallback>
            </mc:AlternateContent>
          </a:graphicData>
        </a:graphic>
      </p:graphicFrame>
      <p:graphicFrame>
        <p:nvGraphicFramePr>
          <p:cNvPr id="9" name="オブジェクト 8"/>
          <p:cNvGraphicFramePr>
            <a:graphicFrameLocks noChangeAspect="1"/>
          </p:cNvGraphicFramePr>
          <p:nvPr>
            <p:extLst>
              <p:ext uri="{D42A27DB-BD31-4B8C-83A1-F6EECF244321}">
                <p14:modId xmlns:p14="http://schemas.microsoft.com/office/powerpoint/2010/main" val="447880679"/>
              </p:ext>
            </p:extLst>
          </p:nvPr>
        </p:nvGraphicFramePr>
        <p:xfrm>
          <a:off x="1960530" y="1312825"/>
          <a:ext cx="901812" cy="890029"/>
        </p:xfrm>
        <a:graphic>
          <a:graphicData uri="http://schemas.openxmlformats.org/presentationml/2006/ole">
            <mc:AlternateContent xmlns:mc="http://schemas.openxmlformats.org/markup-compatibility/2006">
              <mc:Choice xmlns:v="urn:schemas-microsoft-com:vml" Requires="v">
                <p:oleObj spid="_x0000_s220595" name="数式" r:id="rId8" imgW="215900" imgH="241300" progId="Equation.3">
                  <p:embed/>
                </p:oleObj>
              </mc:Choice>
              <mc:Fallback>
                <p:oleObj name="数式" r:id="rId8" imgW="215900" imgH="241300" progId="Equation.3">
                  <p:embed/>
                  <p:pic>
                    <p:nvPicPr>
                      <p:cNvPr id="0" name=""/>
                      <p:cNvPicPr/>
                      <p:nvPr/>
                    </p:nvPicPr>
                    <p:blipFill>
                      <a:blip r:embed="rId4"/>
                      <a:stretch>
                        <a:fillRect/>
                      </a:stretch>
                    </p:blipFill>
                    <p:spPr>
                      <a:xfrm>
                        <a:off x="1960530" y="1312825"/>
                        <a:ext cx="901812" cy="890029"/>
                      </a:xfrm>
                      <a:prstGeom prst="rect">
                        <a:avLst/>
                      </a:prstGeom>
                    </p:spPr>
                  </p:pic>
                </p:oleObj>
              </mc:Fallback>
            </mc:AlternateContent>
          </a:graphicData>
        </a:graphic>
      </p:graphicFrame>
      <p:graphicFrame>
        <p:nvGraphicFramePr>
          <p:cNvPr id="10" name="オブジェクト 9"/>
          <p:cNvGraphicFramePr>
            <a:graphicFrameLocks noChangeAspect="1"/>
          </p:cNvGraphicFramePr>
          <p:nvPr>
            <p:extLst>
              <p:ext uri="{D42A27DB-BD31-4B8C-83A1-F6EECF244321}">
                <p14:modId xmlns:p14="http://schemas.microsoft.com/office/powerpoint/2010/main" val="4259476775"/>
              </p:ext>
            </p:extLst>
          </p:nvPr>
        </p:nvGraphicFramePr>
        <p:xfrm>
          <a:off x="1960530" y="5122463"/>
          <a:ext cx="5551984" cy="967777"/>
        </p:xfrm>
        <a:graphic>
          <a:graphicData uri="http://schemas.openxmlformats.org/presentationml/2006/ole">
            <mc:AlternateContent xmlns:mc="http://schemas.openxmlformats.org/markup-compatibility/2006">
              <mc:Choice xmlns:v="urn:schemas-microsoft-com:vml" Requires="v">
                <p:oleObj spid="_x0000_s220596" name="数式" r:id="rId9" imgW="1384300" imgH="241300" progId="Equation.3">
                  <p:embed/>
                </p:oleObj>
              </mc:Choice>
              <mc:Fallback>
                <p:oleObj name="数式" r:id="rId9" imgW="1384300" imgH="241300" progId="Equation.3">
                  <p:embed/>
                  <p:pic>
                    <p:nvPicPr>
                      <p:cNvPr id="0" name=""/>
                      <p:cNvPicPr/>
                      <p:nvPr/>
                    </p:nvPicPr>
                    <p:blipFill>
                      <a:blip r:embed="rId10"/>
                      <a:stretch>
                        <a:fillRect/>
                      </a:stretch>
                    </p:blipFill>
                    <p:spPr>
                      <a:xfrm>
                        <a:off x="1960530" y="5122463"/>
                        <a:ext cx="5551984" cy="967777"/>
                      </a:xfrm>
                      <a:prstGeom prst="rect">
                        <a:avLst/>
                      </a:prstGeom>
                    </p:spPr>
                  </p:pic>
                </p:oleObj>
              </mc:Fallback>
            </mc:AlternateContent>
          </a:graphicData>
        </a:graphic>
      </p:graphicFrame>
      <p:graphicFrame>
        <p:nvGraphicFramePr>
          <p:cNvPr id="3" name="オブジェクト 2"/>
          <p:cNvGraphicFramePr>
            <a:graphicFrameLocks noChangeAspect="1"/>
          </p:cNvGraphicFramePr>
          <p:nvPr>
            <p:extLst>
              <p:ext uri="{D42A27DB-BD31-4B8C-83A1-F6EECF244321}">
                <p14:modId xmlns:p14="http://schemas.microsoft.com/office/powerpoint/2010/main" val="1839031918"/>
              </p:ext>
            </p:extLst>
          </p:nvPr>
        </p:nvGraphicFramePr>
        <p:xfrm>
          <a:off x="4514850" y="2032243"/>
          <a:ext cx="694958" cy="654563"/>
        </p:xfrm>
        <a:graphic>
          <a:graphicData uri="http://schemas.openxmlformats.org/presentationml/2006/ole">
            <mc:AlternateContent xmlns:mc="http://schemas.openxmlformats.org/markup-compatibility/2006">
              <mc:Choice xmlns:v="urn:schemas-microsoft-com:vml" Requires="v">
                <p:oleObj spid="_x0000_s220597" name="数式" r:id="rId11" imgW="165100" imgH="177800" progId="Equation.3">
                  <p:embed/>
                </p:oleObj>
              </mc:Choice>
              <mc:Fallback>
                <p:oleObj name="数式" r:id="rId11" imgW="165100" imgH="177800" progId="Equation.3">
                  <p:embed/>
                  <p:pic>
                    <p:nvPicPr>
                      <p:cNvPr id="0" name=""/>
                      <p:cNvPicPr/>
                      <p:nvPr/>
                    </p:nvPicPr>
                    <p:blipFill>
                      <a:blip r:embed="rId12"/>
                      <a:stretch>
                        <a:fillRect/>
                      </a:stretch>
                    </p:blipFill>
                    <p:spPr>
                      <a:xfrm>
                        <a:off x="4514850" y="2032243"/>
                        <a:ext cx="694958" cy="654563"/>
                      </a:xfrm>
                      <a:prstGeom prst="rect">
                        <a:avLst/>
                      </a:prstGeom>
                    </p:spPr>
                  </p:pic>
                </p:oleObj>
              </mc:Fallback>
            </mc:AlternateContent>
          </a:graphicData>
        </a:graphic>
      </p:graphicFrame>
      <p:sp>
        <p:nvSpPr>
          <p:cNvPr id="2" name="テキスト ボックス 1"/>
          <p:cNvSpPr txBox="1"/>
          <p:nvPr/>
        </p:nvSpPr>
        <p:spPr>
          <a:xfrm>
            <a:off x="2609176" y="2032243"/>
            <a:ext cx="388785" cy="369332"/>
          </a:xfrm>
          <a:prstGeom prst="rect">
            <a:avLst/>
          </a:prstGeom>
          <a:noFill/>
        </p:spPr>
        <p:txBody>
          <a:bodyPr wrap="square" rtlCol="0">
            <a:spAutoFit/>
          </a:bodyPr>
          <a:lstStyle/>
          <a:p>
            <a:r>
              <a:rPr lang="en-US" altLang="en-US" dirty="0" smtClean="0"/>
              <a:t>左</a:t>
            </a:r>
            <a:endParaRPr kumimoji="1" lang="ja-JP" altLang="en-US" dirty="0"/>
          </a:p>
        </p:txBody>
      </p:sp>
      <p:sp>
        <p:nvSpPr>
          <p:cNvPr id="5" name="テキスト ボックス 4"/>
          <p:cNvSpPr txBox="1"/>
          <p:nvPr/>
        </p:nvSpPr>
        <p:spPr>
          <a:xfrm>
            <a:off x="4312446" y="5905574"/>
            <a:ext cx="202404" cy="369332"/>
          </a:xfrm>
          <a:prstGeom prst="rect">
            <a:avLst/>
          </a:prstGeom>
          <a:noFill/>
        </p:spPr>
        <p:txBody>
          <a:bodyPr wrap="square" rtlCol="0">
            <a:spAutoFit/>
          </a:bodyPr>
          <a:lstStyle/>
          <a:p>
            <a:r>
              <a:rPr kumimoji="1" lang="ja-JP" altLang="en-US" dirty="0" smtClean="0"/>
              <a:t>左</a:t>
            </a:r>
            <a:endParaRPr kumimoji="1" lang="ja-JP" altLang="en-US" dirty="0"/>
          </a:p>
        </p:txBody>
      </p:sp>
      <p:sp>
        <p:nvSpPr>
          <p:cNvPr id="6" name="テキスト ボックス 5"/>
          <p:cNvSpPr txBox="1"/>
          <p:nvPr/>
        </p:nvSpPr>
        <p:spPr>
          <a:xfrm>
            <a:off x="7512514" y="2033048"/>
            <a:ext cx="457902" cy="369332"/>
          </a:xfrm>
          <a:prstGeom prst="rect">
            <a:avLst/>
          </a:prstGeom>
          <a:noFill/>
        </p:spPr>
        <p:txBody>
          <a:bodyPr wrap="square" rtlCol="0">
            <a:spAutoFit/>
          </a:bodyPr>
          <a:lstStyle/>
          <a:p>
            <a:r>
              <a:rPr kumimoji="1" lang="ja-JP" altLang="en-US" dirty="0" smtClean="0"/>
              <a:t>右</a:t>
            </a:r>
            <a:endParaRPr kumimoji="1" lang="ja-JP" altLang="en-US" dirty="0"/>
          </a:p>
        </p:txBody>
      </p:sp>
      <p:sp>
        <p:nvSpPr>
          <p:cNvPr id="11" name="テキスト ボックス 10"/>
          <p:cNvSpPr txBox="1"/>
          <p:nvPr/>
        </p:nvSpPr>
        <p:spPr>
          <a:xfrm>
            <a:off x="5054201" y="5905574"/>
            <a:ext cx="285109" cy="369332"/>
          </a:xfrm>
          <a:prstGeom prst="rect">
            <a:avLst/>
          </a:prstGeom>
          <a:noFill/>
        </p:spPr>
        <p:txBody>
          <a:bodyPr wrap="square" rtlCol="0">
            <a:spAutoFit/>
          </a:bodyPr>
          <a:lstStyle/>
          <a:p>
            <a:r>
              <a:rPr kumimoji="1" lang="ja-JP" altLang="en-US" dirty="0" smtClean="0"/>
              <a:t>右</a:t>
            </a:r>
            <a:endParaRPr kumimoji="1" lang="ja-JP" altLang="en-US" dirty="0"/>
          </a:p>
        </p:txBody>
      </p:sp>
      <p:sp>
        <p:nvSpPr>
          <p:cNvPr id="12" name="テキスト ボックス 11"/>
          <p:cNvSpPr txBox="1"/>
          <p:nvPr/>
        </p:nvSpPr>
        <p:spPr>
          <a:xfrm>
            <a:off x="6479746" y="5905574"/>
            <a:ext cx="190072" cy="369332"/>
          </a:xfrm>
          <a:prstGeom prst="rect">
            <a:avLst/>
          </a:prstGeom>
          <a:noFill/>
        </p:spPr>
        <p:txBody>
          <a:bodyPr wrap="square" rtlCol="0">
            <a:spAutoFit/>
          </a:bodyPr>
          <a:lstStyle/>
          <a:p>
            <a:r>
              <a:rPr kumimoji="1" lang="ja-JP" altLang="en-US" dirty="0" smtClean="0"/>
              <a:t>左</a:t>
            </a:r>
            <a:endParaRPr kumimoji="1" lang="ja-JP" altLang="en-US" dirty="0"/>
          </a:p>
        </p:txBody>
      </p:sp>
      <p:sp>
        <p:nvSpPr>
          <p:cNvPr id="13" name="テキスト ボックス 12"/>
          <p:cNvSpPr txBox="1"/>
          <p:nvPr/>
        </p:nvSpPr>
        <p:spPr>
          <a:xfrm>
            <a:off x="7317791" y="5905574"/>
            <a:ext cx="354226" cy="369332"/>
          </a:xfrm>
          <a:prstGeom prst="rect">
            <a:avLst/>
          </a:prstGeom>
          <a:noFill/>
        </p:spPr>
        <p:txBody>
          <a:bodyPr wrap="square" rtlCol="0">
            <a:spAutoFit/>
          </a:bodyPr>
          <a:lstStyle/>
          <a:p>
            <a:r>
              <a:rPr kumimoji="1" lang="ja-JP" altLang="en-US" dirty="0" smtClean="0"/>
              <a:t>右</a:t>
            </a:r>
            <a:endParaRPr kumimoji="1" lang="ja-JP" altLang="en-US" dirty="0"/>
          </a:p>
        </p:txBody>
      </p:sp>
      <p:sp>
        <p:nvSpPr>
          <p:cNvPr id="14" name="テキスト ボックス 13"/>
          <p:cNvSpPr txBox="1"/>
          <p:nvPr/>
        </p:nvSpPr>
        <p:spPr>
          <a:xfrm>
            <a:off x="7594261" y="3119040"/>
            <a:ext cx="376155" cy="369332"/>
          </a:xfrm>
          <a:prstGeom prst="rect">
            <a:avLst/>
          </a:prstGeom>
          <a:noFill/>
        </p:spPr>
        <p:txBody>
          <a:bodyPr wrap="square" rtlCol="0">
            <a:spAutoFit/>
          </a:bodyPr>
          <a:lstStyle/>
          <a:p>
            <a:r>
              <a:rPr kumimoji="1" lang="ja-JP" altLang="en-US" dirty="0" smtClean="0"/>
              <a:t>右</a:t>
            </a:r>
            <a:endParaRPr kumimoji="1" lang="ja-JP" altLang="en-US" dirty="0"/>
          </a:p>
        </p:txBody>
      </p:sp>
      <p:sp>
        <p:nvSpPr>
          <p:cNvPr id="15" name="テキスト ボックス 14"/>
          <p:cNvSpPr txBox="1"/>
          <p:nvPr/>
        </p:nvSpPr>
        <p:spPr>
          <a:xfrm>
            <a:off x="2609176" y="3282813"/>
            <a:ext cx="253166" cy="369332"/>
          </a:xfrm>
          <a:prstGeom prst="rect">
            <a:avLst/>
          </a:prstGeom>
          <a:noFill/>
        </p:spPr>
        <p:txBody>
          <a:bodyPr wrap="square" rtlCol="0">
            <a:spAutoFit/>
          </a:bodyPr>
          <a:lstStyle/>
          <a:p>
            <a:r>
              <a:rPr kumimoji="1" lang="ja-JP" altLang="en-US" dirty="0" smtClean="0"/>
              <a:t>左</a:t>
            </a:r>
            <a:endParaRPr kumimoji="1" lang="ja-JP" altLang="en-US" dirty="0"/>
          </a:p>
        </p:txBody>
      </p:sp>
      <p:sp>
        <p:nvSpPr>
          <p:cNvPr id="16" name="テキスト ボックス 15"/>
          <p:cNvSpPr txBox="1"/>
          <p:nvPr/>
        </p:nvSpPr>
        <p:spPr>
          <a:xfrm>
            <a:off x="903111" y="296333"/>
            <a:ext cx="4953000" cy="400110"/>
          </a:xfrm>
          <a:prstGeom prst="rect">
            <a:avLst/>
          </a:prstGeom>
          <a:noFill/>
        </p:spPr>
        <p:txBody>
          <a:bodyPr wrap="square" rtlCol="0">
            <a:spAutoFit/>
          </a:bodyPr>
          <a:lstStyle/>
          <a:p>
            <a:r>
              <a:rPr kumimoji="1" lang="en-US" altLang="ja-JP" sz="2000" dirty="0" smtClean="0"/>
              <a:t>EPR</a:t>
            </a:r>
            <a:r>
              <a:rPr lang="ja-JP" altLang="en-US" sz="2000" dirty="0" smtClean="0"/>
              <a:t>モデル　</a:t>
            </a:r>
            <a:r>
              <a:rPr lang="en-US" altLang="ja-JP" sz="2000" dirty="0" smtClean="0"/>
              <a:t>p1+p2=0,   </a:t>
            </a:r>
            <a:r>
              <a:rPr lang="en-US" altLang="ja-JP" sz="2000" dirty="0" err="1" smtClean="0"/>
              <a:t>Bohm</a:t>
            </a:r>
            <a:r>
              <a:rPr lang="en-US" altLang="ja-JP" sz="2000" dirty="0" smtClean="0"/>
              <a:t> spin s1+s2=0</a:t>
            </a:r>
            <a:endParaRPr kumimoji="1" lang="ja-JP" altLang="en-US" sz="2000" dirty="0"/>
          </a:p>
        </p:txBody>
      </p:sp>
    </p:spTree>
    <p:extLst>
      <p:ext uri="{BB962C8B-B14F-4D97-AF65-F5344CB8AC3E}">
        <p14:creationId xmlns:p14="http://schemas.microsoft.com/office/powerpoint/2010/main" val="43488781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7" name="Object 2"/>
          <p:cNvGraphicFramePr>
            <a:graphicFrameLocks noChangeAspect="1"/>
          </p:cNvGraphicFramePr>
          <p:nvPr>
            <p:extLst>
              <p:ext uri="{D42A27DB-BD31-4B8C-83A1-F6EECF244321}">
                <p14:modId xmlns:p14="http://schemas.microsoft.com/office/powerpoint/2010/main" val="3338343718"/>
              </p:ext>
            </p:extLst>
          </p:nvPr>
        </p:nvGraphicFramePr>
        <p:xfrm>
          <a:off x="771525" y="3094038"/>
          <a:ext cx="2035175" cy="2362200"/>
        </p:xfrm>
        <a:graphic>
          <a:graphicData uri="http://schemas.openxmlformats.org/presentationml/2006/ole">
            <mc:AlternateContent xmlns:mc="http://schemas.openxmlformats.org/markup-compatibility/2006">
              <mc:Choice xmlns:v="urn:schemas-microsoft-com:vml" Requires="v">
                <p:oleObj spid="_x0000_s207565" name="ビットマップ イメージ" r:id="rId4" imgW="1190476" imgH="1380952" progId="Paint.Picture">
                  <p:embed/>
                </p:oleObj>
              </mc:Choice>
              <mc:Fallback>
                <p:oleObj name="ビットマップ イメージ" r:id="rId4" imgW="1190476" imgH="138095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525" y="3094038"/>
                        <a:ext cx="20351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0658" name="Object 3"/>
          <p:cNvGraphicFramePr>
            <a:graphicFrameLocks noChangeAspect="1"/>
          </p:cNvGraphicFramePr>
          <p:nvPr/>
        </p:nvGraphicFramePr>
        <p:xfrm>
          <a:off x="1143000" y="685800"/>
          <a:ext cx="6400800" cy="496888"/>
        </p:xfrm>
        <a:graphic>
          <a:graphicData uri="http://schemas.openxmlformats.org/presentationml/2006/ole">
            <mc:AlternateContent xmlns:mc="http://schemas.openxmlformats.org/markup-compatibility/2006">
              <mc:Choice xmlns:v="urn:schemas-microsoft-com:vml" Requires="v">
                <p:oleObj spid="_x0000_s207566" name="Equation" r:id="rId6" imgW="2616200" imgH="203200" progId="Equation.DSMT4">
                  <p:embed/>
                </p:oleObj>
              </mc:Choice>
              <mc:Fallback>
                <p:oleObj name="Equation" r:id="rId6" imgW="26162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685800"/>
                        <a:ext cx="64008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0659" name="Object 4"/>
          <p:cNvGraphicFramePr>
            <a:graphicFrameLocks noChangeAspect="1"/>
          </p:cNvGraphicFramePr>
          <p:nvPr>
            <p:extLst>
              <p:ext uri="{D42A27DB-BD31-4B8C-83A1-F6EECF244321}">
                <p14:modId xmlns:p14="http://schemas.microsoft.com/office/powerpoint/2010/main" val="3948629133"/>
              </p:ext>
            </p:extLst>
          </p:nvPr>
        </p:nvGraphicFramePr>
        <p:xfrm>
          <a:off x="1371600" y="2781300"/>
          <a:ext cx="327025" cy="457200"/>
        </p:xfrm>
        <a:graphic>
          <a:graphicData uri="http://schemas.openxmlformats.org/presentationml/2006/ole">
            <mc:AlternateContent xmlns:mc="http://schemas.openxmlformats.org/markup-compatibility/2006">
              <mc:Choice xmlns:v="urn:schemas-microsoft-com:vml" Requires="v">
                <p:oleObj spid="_x0000_s207567" name="Equation" r:id="rId8" imgW="126725" imgH="177415" progId="Equation.DSMT4">
                  <p:embed/>
                </p:oleObj>
              </mc:Choice>
              <mc:Fallback>
                <p:oleObj name="Equation" r:id="rId8" imgW="126725" imgH="177415"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600" y="2781300"/>
                        <a:ext cx="327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0660" name="Object 5"/>
          <p:cNvGraphicFramePr>
            <a:graphicFrameLocks noChangeAspect="1"/>
          </p:cNvGraphicFramePr>
          <p:nvPr/>
        </p:nvGraphicFramePr>
        <p:xfrm>
          <a:off x="1828800" y="3657600"/>
          <a:ext cx="327025" cy="457200"/>
        </p:xfrm>
        <a:graphic>
          <a:graphicData uri="http://schemas.openxmlformats.org/presentationml/2006/ole">
            <mc:AlternateContent xmlns:mc="http://schemas.openxmlformats.org/markup-compatibility/2006">
              <mc:Choice xmlns:v="urn:schemas-microsoft-com:vml" Requires="v">
                <p:oleObj spid="_x0000_s207568" name="Equation" r:id="rId10" imgW="126725" imgH="177415" progId="Equation.DSMT4">
                  <p:embed/>
                </p:oleObj>
              </mc:Choice>
              <mc:Fallback>
                <p:oleObj name="Equation" r:id="rId10" imgW="126725" imgH="177415"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3657600"/>
                        <a:ext cx="327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0661" name="Object 6"/>
          <p:cNvGraphicFramePr>
            <a:graphicFrameLocks noChangeAspect="1"/>
          </p:cNvGraphicFramePr>
          <p:nvPr>
            <p:extLst>
              <p:ext uri="{D42A27DB-BD31-4B8C-83A1-F6EECF244321}">
                <p14:modId xmlns:p14="http://schemas.microsoft.com/office/powerpoint/2010/main" val="3372335631"/>
              </p:ext>
            </p:extLst>
          </p:nvPr>
        </p:nvGraphicFramePr>
        <p:xfrm>
          <a:off x="1431925" y="2273300"/>
          <a:ext cx="533400" cy="427038"/>
        </p:xfrm>
        <a:graphic>
          <a:graphicData uri="http://schemas.openxmlformats.org/presentationml/2006/ole">
            <mc:AlternateContent xmlns:mc="http://schemas.openxmlformats.org/markup-compatibility/2006">
              <mc:Choice xmlns:v="urn:schemas-microsoft-com:vml" Requires="v">
                <p:oleObj spid="_x0000_s207569" name="Equation" r:id="rId11" imgW="253780" imgH="203024" progId="Equation.DSMT4">
                  <p:embed/>
                </p:oleObj>
              </mc:Choice>
              <mc:Fallback>
                <p:oleObj name="Equation" r:id="rId11" imgW="253780" imgH="203024"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31925" y="2273300"/>
                        <a:ext cx="533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0662" name="Object 7"/>
          <p:cNvGraphicFramePr>
            <a:graphicFrameLocks noChangeAspect="1"/>
          </p:cNvGraphicFramePr>
          <p:nvPr/>
        </p:nvGraphicFramePr>
        <p:xfrm>
          <a:off x="685800" y="3352800"/>
          <a:ext cx="354013" cy="381000"/>
        </p:xfrm>
        <a:graphic>
          <a:graphicData uri="http://schemas.openxmlformats.org/presentationml/2006/ole">
            <mc:AlternateContent xmlns:mc="http://schemas.openxmlformats.org/markup-compatibility/2006">
              <mc:Choice xmlns:v="urn:schemas-microsoft-com:vml" Requires="v">
                <p:oleObj spid="_x0000_s207570" name="Equation" r:id="rId13" imgW="164814" imgH="177492" progId="Equation.DSMT4">
                  <p:embed/>
                </p:oleObj>
              </mc:Choice>
              <mc:Fallback>
                <p:oleObj name="Equation" r:id="rId13" imgW="164814" imgH="177492"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800" y="3352800"/>
                        <a:ext cx="3540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0663" name="Object 8"/>
          <p:cNvGraphicFramePr>
            <a:graphicFrameLocks noChangeAspect="1"/>
          </p:cNvGraphicFramePr>
          <p:nvPr/>
        </p:nvGraphicFramePr>
        <p:xfrm>
          <a:off x="2514600" y="3352800"/>
          <a:ext cx="354013" cy="381000"/>
        </p:xfrm>
        <a:graphic>
          <a:graphicData uri="http://schemas.openxmlformats.org/presentationml/2006/ole">
            <mc:AlternateContent xmlns:mc="http://schemas.openxmlformats.org/markup-compatibility/2006">
              <mc:Choice xmlns:v="urn:schemas-microsoft-com:vml" Requires="v">
                <p:oleObj spid="_x0000_s207571" name="Equation" r:id="rId15" imgW="164814" imgH="177492" progId="Equation.DSMT4">
                  <p:embed/>
                </p:oleObj>
              </mc:Choice>
              <mc:Fallback>
                <p:oleObj name="Equation" r:id="rId15" imgW="164814" imgH="177492"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4600" y="3352800"/>
                        <a:ext cx="3540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5065" name="Text Box 9"/>
          <p:cNvSpPr txBox="1">
            <a:spLocks noChangeArrowheads="1"/>
          </p:cNvSpPr>
          <p:nvPr/>
        </p:nvSpPr>
        <p:spPr bwMode="auto">
          <a:xfrm>
            <a:off x="304800" y="17526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altLang="ja-JP" sz="2400">
                <a:solidFill>
                  <a:srgbClr val="000000"/>
                </a:solidFill>
                <a:latin typeface="Times New Roman" charset="0"/>
                <a:ea typeface="ＭＳ Ｐゴシック" charset="0"/>
                <a:cs typeface="ＭＳ Ｐゴシック" charset="0"/>
              </a:rPr>
              <a:t>For an example</a:t>
            </a:r>
          </a:p>
        </p:txBody>
      </p:sp>
      <p:graphicFrame>
        <p:nvGraphicFramePr>
          <p:cNvPr id="70665" name="Object 10"/>
          <p:cNvGraphicFramePr>
            <a:graphicFrameLocks noChangeAspect="1"/>
          </p:cNvGraphicFramePr>
          <p:nvPr/>
        </p:nvGraphicFramePr>
        <p:xfrm>
          <a:off x="3276600" y="1676400"/>
          <a:ext cx="4997450" cy="695325"/>
        </p:xfrm>
        <a:graphic>
          <a:graphicData uri="http://schemas.openxmlformats.org/presentationml/2006/ole">
            <mc:AlternateContent xmlns:mc="http://schemas.openxmlformats.org/markup-compatibility/2006">
              <mc:Choice xmlns:v="urn:schemas-microsoft-com:vml" Requires="v">
                <p:oleObj spid="_x0000_s207572" name="数式" r:id="rId17" imgW="1459866" imgH="203112" progId="Equation.3">
                  <p:embed/>
                </p:oleObj>
              </mc:Choice>
              <mc:Fallback>
                <p:oleObj name="数式" r:id="rId17" imgW="1459866" imgH="203112"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76600" y="1676400"/>
                        <a:ext cx="49974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45067" name="Picture 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57600" y="2667000"/>
            <a:ext cx="4038600"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068" name="Text Box 12"/>
          <p:cNvSpPr txBox="1">
            <a:spLocks noChangeArrowheads="1"/>
          </p:cNvSpPr>
          <p:nvPr/>
        </p:nvSpPr>
        <p:spPr bwMode="auto">
          <a:xfrm>
            <a:off x="3429000" y="28194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altLang="ja-JP" sz="2400">
                <a:solidFill>
                  <a:srgbClr val="000000"/>
                </a:solidFill>
                <a:latin typeface="Times New Roman" charset="0"/>
                <a:ea typeface="ＭＳ Ｐゴシック" charset="0"/>
                <a:cs typeface="ＭＳ Ｐゴシック" charset="0"/>
              </a:rPr>
              <a:t>2</a:t>
            </a:r>
          </a:p>
        </p:txBody>
      </p:sp>
      <p:graphicFrame>
        <p:nvGraphicFramePr>
          <p:cNvPr id="13" name="Object 4"/>
          <p:cNvGraphicFramePr>
            <a:graphicFrameLocks noChangeAspect="1"/>
          </p:cNvGraphicFramePr>
          <p:nvPr>
            <p:extLst>
              <p:ext uri="{D42A27DB-BD31-4B8C-83A1-F6EECF244321}">
                <p14:modId xmlns:p14="http://schemas.microsoft.com/office/powerpoint/2010/main" val="1870535134"/>
              </p:ext>
            </p:extLst>
          </p:nvPr>
        </p:nvGraphicFramePr>
        <p:xfrm>
          <a:off x="2035175" y="4940300"/>
          <a:ext cx="1543050" cy="1752600"/>
        </p:xfrm>
        <a:graphic>
          <a:graphicData uri="http://schemas.openxmlformats.org/presentationml/2006/ole">
            <mc:AlternateContent xmlns:mc="http://schemas.openxmlformats.org/markup-compatibility/2006">
              <mc:Choice xmlns:v="urn:schemas-microsoft-com:vml" Requires="v">
                <p:oleObj spid="_x0000_s207573" name="ビットマップ イメージ" r:id="rId20" imgW="1542857" imgH="1752381" progId="Paint.Picture">
                  <p:embed/>
                </p:oleObj>
              </mc:Choice>
              <mc:Fallback>
                <p:oleObj name="ビットマップ イメージ" r:id="rId20" imgW="1542857" imgH="1752381" progId="Paint.Picture">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35175" y="4940300"/>
                        <a:ext cx="15430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90589643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0"/>
            <a:ext cx="8415338" cy="552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66562" name="Object 3"/>
          <p:cNvGraphicFramePr>
            <a:graphicFrameLocks noChangeAspect="1"/>
          </p:cNvGraphicFramePr>
          <p:nvPr/>
        </p:nvGraphicFramePr>
        <p:xfrm>
          <a:off x="0" y="304800"/>
          <a:ext cx="7696200" cy="546100"/>
        </p:xfrm>
        <a:graphic>
          <a:graphicData uri="http://schemas.openxmlformats.org/presentationml/2006/ole">
            <mc:AlternateContent xmlns:mc="http://schemas.openxmlformats.org/markup-compatibility/2006">
              <mc:Choice xmlns:v="urn:schemas-microsoft-com:vml" Requires="v">
                <p:oleObj spid="_x0000_s188591" name="Equation" r:id="rId5" imgW="3225800" imgH="228600" progId="Equation.DSMT4">
                  <p:embed/>
                </p:oleObj>
              </mc:Choice>
              <mc:Fallback>
                <p:oleObj name="Equation" r:id="rId5" imgW="32258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4800"/>
                        <a:ext cx="7696200"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6563" name="Object 4"/>
          <p:cNvGraphicFramePr>
            <a:graphicFrameLocks noChangeAspect="1"/>
          </p:cNvGraphicFramePr>
          <p:nvPr/>
        </p:nvGraphicFramePr>
        <p:xfrm>
          <a:off x="533400" y="838200"/>
          <a:ext cx="4648200" cy="584200"/>
        </p:xfrm>
        <a:graphic>
          <a:graphicData uri="http://schemas.openxmlformats.org/presentationml/2006/ole">
            <mc:AlternateContent xmlns:mc="http://schemas.openxmlformats.org/markup-compatibility/2006">
              <mc:Choice xmlns:v="urn:schemas-microsoft-com:vml" Requires="v">
                <p:oleObj spid="_x0000_s188592" name="数式" r:id="rId7" imgW="2019300" imgH="254000" progId="Equation.3">
                  <p:embed/>
                </p:oleObj>
              </mc:Choice>
              <mc:Fallback>
                <p:oleObj name="数式" r:id="rId7" imgW="20193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838200"/>
                        <a:ext cx="4648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27068288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2"/>
          <p:cNvSpPr txBox="1">
            <a:spLocks noChangeArrowheads="1"/>
          </p:cNvSpPr>
          <p:nvPr/>
        </p:nvSpPr>
        <p:spPr bwMode="auto">
          <a:xfrm>
            <a:off x="457200" y="304800"/>
            <a:ext cx="426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spcBef>
                <a:spcPct val="50000"/>
              </a:spcBef>
            </a:pPr>
            <a:r>
              <a:rPr lang="en-US" altLang="ja-JP"/>
              <a:t>Bell’s inequality</a:t>
            </a:r>
          </a:p>
        </p:txBody>
      </p:sp>
      <p:sp>
        <p:nvSpPr>
          <p:cNvPr id="4102" name="Text Box 3"/>
          <p:cNvSpPr txBox="1">
            <a:spLocks noChangeArrowheads="1"/>
          </p:cNvSpPr>
          <p:nvPr/>
        </p:nvSpPr>
        <p:spPr bwMode="auto">
          <a:xfrm>
            <a:off x="381000" y="838200"/>
            <a:ext cx="853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spcBef>
                <a:spcPct val="50000"/>
              </a:spcBef>
            </a:pPr>
            <a:r>
              <a:rPr lang="en-US" altLang="ja-JP"/>
              <a:t>If extra parameters(hidden variables)</a:t>
            </a:r>
          </a:p>
        </p:txBody>
      </p:sp>
      <p:graphicFrame>
        <p:nvGraphicFramePr>
          <p:cNvPr id="4098" name="Object 4"/>
          <p:cNvGraphicFramePr>
            <a:graphicFrameLocks noChangeAspect="1"/>
          </p:cNvGraphicFramePr>
          <p:nvPr/>
        </p:nvGraphicFramePr>
        <p:xfrm>
          <a:off x="228600" y="1524001"/>
          <a:ext cx="5105400" cy="2117725"/>
        </p:xfrm>
        <a:graphic>
          <a:graphicData uri="http://schemas.openxmlformats.org/presentationml/2006/ole">
            <mc:AlternateContent xmlns:mc="http://schemas.openxmlformats.org/markup-compatibility/2006">
              <mc:Choice xmlns:v="urn:schemas-microsoft-com:vml" Requires="v">
                <p:oleObj spid="_x0000_s245782" name="Equation" r:id="rId4" imgW="2019240" imgH="838080" progId="Equation.DSMT4">
                  <p:embed/>
                </p:oleObj>
              </mc:Choice>
              <mc:Fallback>
                <p:oleObj name="Equation" r:id="rId4" imgW="2019240" imgH="838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1"/>
                        <a:ext cx="5105400" cy="2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099" name="Object 5"/>
          <p:cNvGraphicFramePr>
            <a:graphicFrameLocks noChangeAspect="1"/>
          </p:cNvGraphicFramePr>
          <p:nvPr>
            <p:extLst>
              <p:ext uri="{D42A27DB-BD31-4B8C-83A1-F6EECF244321}">
                <p14:modId xmlns:p14="http://schemas.microsoft.com/office/powerpoint/2010/main" val="2604867526"/>
              </p:ext>
            </p:extLst>
          </p:nvPr>
        </p:nvGraphicFramePr>
        <p:xfrm>
          <a:off x="457200" y="4816684"/>
          <a:ext cx="4191000" cy="1557338"/>
        </p:xfrm>
        <a:graphic>
          <a:graphicData uri="http://schemas.openxmlformats.org/presentationml/2006/ole">
            <mc:AlternateContent xmlns:mc="http://schemas.openxmlformats.org/markup-compatibility/2006">
              <mc:Choice xmlns:v="urn:schemas-microsoft-com:vml" Requires="v">
                <p:oleObj spid="_x0000_s245783" name="Equation" r:id="rId6" imgW="1638000" imgH="609480" progId="Equation.DSMT4">
                  <p:embed/>
                </p:oleObj>
              </mc:Choice>
              <mc:Fallback>
                <p:oleObj name="Equation" r:id="rId6" imgW="1638000" imgH="6094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816684"/>
                        <a:ext cx="4191000" cy="155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00" name="Object 6"/>
          <p:cNvGraphicFramePr>
            <a:graphicFrameLocks noChangeAspect="1"/>
          </p:cNvGraphicFramePr>
          <p:nvPr>
            <p:extLst>
              <p:ext uri="{D42A27DB-BD31-4B8C-83A1-F6EECF244321}">
                <p14:modId xmlns:p14="http://schemas.microsoft.com/office/powerpoint/2010/main" val="2393940733"/>
              </p:ext>
            </p:extLst>
          </p:nvPr>
        </p:nvGraphicFramePr>
        <p:xfrm>
          <a:off x="6100744" y="5463637"/>
          <a:ext cx="1219200" cy="574675"/>
        </p:xfrm>
        <a:graphic>
          <a:graphicData uri="http://schemas.openxmlformats.org/presentationml/2006/ole">
            <mc:AlternateContent xmlns:mc="http://schemas.openxmlformats.org/markup-compatibility/2006">
              <mc:Choice xmlns:v="urn:schemas-microsoft-com:vml" Requires="v">
                <p:oleObj spid="_x0000_s245784" name="数式" r:id="rId8" imgW="431640" imgH="203040" progId="Equation.3">
                  <p:embed/>
                </p:oleObj>
              </mc:Choice>
              <mc:Fallback>
                <p:oleObj name="数式" r:id="rId8" imgW="431640" imgH="203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0744" y="5463637"/>
                        <a:ext cx="1219200"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4103" name="Picture 7" descr="C:\Documents and Settings\user00\My Documents\マスタープレゼン\Bell_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7688" y="304800"/>
            <a:ext cx="351631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ct 1"/>
          <p:cNvGraphicFramePr>
            <a:graphicFrameLocks noChangeAspect="1"/>
          </p:cNvGraphicFramePr>
          <p:nvPr>
            <p:extLst>
              <p:ext uri="{D42A27DB-BD31-4B8C-83A1-F6EECF244321}">
                <p14:modId xmlns:p14="http://schemas.microsoft.com/office/powerpoint/2010/main" val="3389768544"/>
              </p:ext>
            </p:extLst>
          </p:nvPr>
        </p:nvGraphicFramePr>
        <p:xfrm>
          <a:off x="553115" y="4319796"/>
          <a:ext cx="6400800" cy="496888"/>
        </p:xfrm>
        <a:graphic>
          <a:graphicData uri="http://schemas.openxmlformats.org/presentationml/2006/ole">
            <mc:AlternateContent xmlns:mc="http://schemas.openxmlformats.org/markup-compatibility/2006">
              <mc:Choice xmlns:v="urn:schemas-microsoft-com:vml" Requires="v">
                <p:oleObj spid="_x0000_s245785" name="Equation" r:id="rId11" imgW="2616120" imgH="203040" progId="Equation.DSMT4">
                  <p:embed/>
                </p:oleObj>
              </mc:Choice>
              <mc:Fallback>
                <p:oleObj name="Equation" r:id="rId11" imgW="2616120" imgH="203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3115" y="4319796"/>
                        <a:ext cx="64008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1735857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C:\Documents and Settings\humitaka\My Documents\My Pictures\Scan0007.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3" y="1377530"/>
            <a:ext cx="8610327" cy="524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04813"/>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508000" y="649111"/>
            <a:ext cx="2794000" cy="369332"/>
          </a:xfrm>
          <a:prstGeom prst="rect">
            <a:avLst/>
          </a:prstGeom>
          <a:noFill/>
        </p:spPr>
        <p:txBody>
          <a:bodyPr wrap="square" rtlCol="0">
            <a:spAutoFit/>
          </a:bodyPr>
          <a:lstStyle/>
          <a:p>
            <a:r>
              <a:rPr kumimoji="1" lang="en-US" altLang="ja-JP" dirty="0" smtClean="0"/>
              <a:t>~1980</a:t>
            </a:r>
            <a:endParaRPr kumimoji="1" lang="ja-JP" altLang="en-US" dirty="0"/>
          </a:p>
        </p:txBody>
      </p:sp>
    </p:spTree>
    <p:extLst>
      <p:ext uri="{BB962C8B-B14F-4D97-AF65-F5344CB8AC3E}">
        <p14:creationId xmlns:p14="http://schemas.microsoft.com/office/powerpoint/2010/main" val="57309247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7" name="Object 2"/>
          <p:cNvGraphicFramePr>
            <a:graphicFrameLocks noChangeAspect="1"/>
          </p:cNvGraphicFramePr>
          <p:nvPr>
            <p:extLst>
              <p:ext uri="{D42A27DB-BD31-4B8C-83A1-F6EECF244321}">
                <p14:modId xmlns:p14="http://schemas.microsoft.com/office/powerpoint/2010/main" val="2471427735"/>
              </p:ext>
            </p:extLst>
          </p:nvPr>
        </p:nvGraphicFramePr>
        <p:xfrm>
          <a:off x="771525" y="3094038"/>
          <a:ext cx="2035175" cy="2362200"/>
        </p:xfrm>
        <a:graphic>
          <a:graphicData uri="http://schemas.openxmlformats.org/presentationml/2006/ole">
            <mc:AlternateContent xmlns:mc="http://schemas.openxmlformats.org/markup-compatibility/2006">
              <mc:Choice xmlns:v="urn:schemas-microsoft-com:vml" Requires="v">
                <p:oleObj spid="_x0000_s241802" name="ビットマップ イメージ" r:id="rId4" imgW="1190476" imgH="1380952" progId="Paint.Picture">
                  <p:embed/>
                </p:oleObj>
              </mc:Choice>
              <mc:Fallback>
                <p:oleObj name="ビットマップ イメージ" r:id="rId4" imgW="1190476" imgH="138095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525" y="3094038"/>
                        <a:ext cx="20351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0658" name="Object 3"/>
          <p:cNvGraphicFramePr>
            <a:graphicFrameLocks noChangeAspect="1"/>
          </p:cNvGraphicFramePr>
          <p:nvPr/>
        </p:nvGraphicFramePr>
        <p:xfrm>
          <a:off x="1143000" y="685800"/>
          <a:ext cx="6400800" cy="496888"/>
        </p:xfrm>
        <a:graphic>
          <a:graphicData uri="http://schemas.openxmlformats.org/presentationml/2006/ole">
            <mc:AlternateContent xmlns:mc="http://schemas.openxmlformats.org/markup-compatibility/2006">
              <mc:Choice xmlns:v="urn:schemas-microsoft-com:vml" Requires="v">
                <p:oleObj spid="_x0000_s241803" name="Equation" r:id="rId6" imgW="2616200" imgH="203200" progId="Equation.DSMT4">
                  <p:embed/>
                </p:oleObj>
              </mc:Choice>
              <mc:Fallback>
                <p:oleObj name="Equation" r:id="rId6" imgW="26162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685800"/>
                        <a:ext cx="64008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0659" name="Object 4"/>
          <p:cNvGraphicFramePr>
            <a:graphicFrameLocks noChangeAspect="1"/>
          </p:cNvGraphicFramePr>
          <p:nvPr>
            <p:extLst>
              <p:ext uri="{D42A27DB-BD31-4B8C-83A1-F6EECF244321}">
                <p14:modId xmlns:p14="http://schemas.microsoft.com/office/powerpoint/2010/main" val="3617994448"/>
              </p:ext>
            </p:extLst>
          </p:nvPr>
        </p:nvGraphicFramePr>
        <p:xfrm>
          <a:off x="1371600" y="2781300"/>
          <a:ext cx="327025" cy="457200"/>
        </p:xfrm>
        <a:graphic>
          <a:graphicData uri="http://schemas.openxmlformats.org/presentationml/2006/ole">
            <mc:AlternateContent xmlns:mc="http://schemas.openxmlformats.org/markup-compatibility/2006">
              <mc:Choice xmlns:v="urn:schemas-microsoft-com:vml" Requires="v">
                <p:oleObj spid="_x0000_s241804" name="Equation" r:id="rId8" imgW="126725" imgH="177415" progId="Equation.DSMT4">
                  <p:embed/>
                </p:oleObj>
              </mc:Choice>
              <mc:Fallback>
                <p:oleObj name="Equation" r:id="rId8" imgW="126725" imgH="177415"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600" y="2781300"/>
                        <a:ext cx="327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0660" name="Object 5"/>
          <p:cNvGraphicFramePr>
            <a:graphicFrameLocks noChangeAspect="1"/>
          </p:cNvGraphicFramePr>
          <p:nvPr/>
        </p:nvGraphicFramePr>
        <p:xfrm>
          <a:off x="1828800" y="3657600"/>
          <a:ext cx="327025" cy="457200"/>
        </p:xfrm>
        <a:graphic>
          <a:graphicData uri="http://schemas.openxmlformats.org/presentationml/2006/ole">
            <mc:AlternateContent xmlns:mc="http://schemas.openxmlformats.org/markup-compatibility/2006">
              <mc:Choice xmlns:v="urn:schemas-microsoft-com:vml" Requires="v">
                <p:oleObj spid="_x0000_s241805" name="Equation" r:id="rId10" imgW="126725" imgH="177415" progId="Equation.DSMT4">
                  <p:embed/>
                </p:oleObj>
              </mc:Choice>
              <mc:Fallback>
                <p:oleObj name="Equation" r:id="rId10" imgW="126725" imgH="177415"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3657600"/>
                        <a:ext cx="327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0661" name="Object 6"/>
          <p:cNvGraphicFramePr>
            <a:graphicFrameLocks noChangeAspect="1"/>
          </p:cNvGraphicFramePr>
          <p:nvPr>
            <p:extLst>
              <p:ext uri="{D42A27DB-BD31-4B8C-83A1-F6EECF244321}">
                <p14:modId xmlns:p14="http://schemas.microsoft.com/office/powerpoint/2010/main" val="2255061815"/>
              </p:ext>
            </p:extLst>
          </p:nvPr>
        </p:nvGraphicFramePr>
        <p:xfrm>
          <a:off x="1431925" y="2273300"/>
          <a:ext cx="533400" cy="427038"/>
        </p:xfrm>
        <a:graphic>
          <a:graphicData uri="http://schemas.openxmlformats.org/presentationml/2006/ole">
            <mc:AlternateContent xmlns:mc="http://schemas.openxmlformats.org/markup-compatibility/2006">
              <mc:Choice xmlns:v="urn:schemas-microsoft-com:vml" Requires="v">
                <p:oleObj spid="_x0000_s241806" name="Equation" r:id="rId11" imgW="253780" imgH="203024" progId="Equation.DSMT4">
                  <p:embed/>
                </p:oleObj>
              </mc:Choice>
              <mc:Fallback>
                <p:oleObj name="Equation" r:id="rId11" imgW="253780" imgH="203024"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31925" y="2273300"/>
                        <a:ext cx="533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0662" name="Object 7"/>
          <p:cNvGraphicFramePr>
            <a:graphicFrameLocks noChangeAspect="1"/>
          </p:cNvGraphicFramePr>
          <p:nvPr/>
        </p:nvGraphicFramePr>
        <p:xfrm>
          <a:off x="685800" y="3352800"/>
          <a:ext cx="354013" cy="381000"/>
        </p:xfrm>
        <a:graphic>
          <a:graphicData uri="http://schemas.openxmlformats.org/presentationml/2006/ole">
            <mc:AlternateContent xmlns:mc="http://schemas.openxmlformats.org/markup-compatibility/2006">
              <mc:Choice xmlns:v="urn:schemas-microsoft-com:vml" Requires="v">
                <p:oleObj spid="_x0000_s241807" name="Equation" r:id="rId13" imgW="164814" imgH="177492" progId="Equation.DSMT4">
                  <p:embed/>
                </p:oleObj>
              </mc:Choice>
              <mc:Fallback>
                <p:oleObj name="Equation" r:id="rId13" imgW="164814" imgH="177492"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800" y="3352800"/>
                        <a:ext cx="3540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0663" name="Object 8"/>
          <p:cNvGraphicFramePr>
            <a:graphicFrameLocks noChangeAspect="1"/>
          </p:cNvGraphicFramePr>
          <p:nvPr/>
        </p:nvGraphicFramePr>
        <p:xfrm>
          <a:off x="2514600" y="3352800"/>
          <a:ext cx="354013" cy="381000"/>
        </p:xfrm>
        <a:graphic>
          <a:graphicData uri="http://schemas.openxmlformats.org/presentationml/2006/ole">
            <mc:AlternateContent xmlns:mc="http://schemas.openxmlformats.org/markup-compatibility/2006">
              <mc:Choice xmlns:v="urn:schemas-microsoft-com:vml" Requires="v">
                <p:oleObj spid="_x0000_s241808" name="Equation" r:id="rId15" imgW="164814" imgH="177492" progId="Equation.DSMT4">
                  <p:embed/>
                </p:oleObj>
              </mc:Choice>
              <mc:Fallback>
                <p:oleObj name="Equation" r:id="rId15" imgW="164814" imgH="177492"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4600" y="3352800"/>
                        <a:ext cx="3540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5065" name="Text Box 9"/>
          <p:cNvSpPr txBox="1">
            <a:spLocks noChangeArrowheads="1"/>
          </p:cNvSpPr>
          <p:nvPr/>
        </p:nvSpPr>
        <p:spPr bwMode="auto">
          <a:xfrm>
            <a:off x="304800" y="17526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altLang="ja-JP" sz="2400">
                <a:solidFill>
                  <a:srgbClr val="000000"/>
                </a:solidFill>
                <a:latin typeface="Times New Roman" charset="0"/>
                <a:ea typeface="ＭＳ Ｐゴシック" charset="0"/>
                <a:cs typeface="ＭＳ Ｐゴシック" charset="0"/>
              </a:rPr>
              <a:t>For an example</a:t>
            </a:r>
          </a:p>
        </p:txBody>
      </p:sp>
      <p:graphicFrame>
        <p:nvGraphicFramePr>
          <p:cNvPr id="70665" name="Object 10"/>
          <p:cNvGraphicFramePr>
            <a:graphicFrameLocks noChangeAspect="1"/>
          </p:cNvGraphicFramePr>
          <p:nvPr/>
        </p:nvGraphicFramePr>
        <p:xfrm>
          <a:off x="3276600" y="1676400"/>
          <a:ext cx="4997450" cy="695325"/>
        </p:xfrm>
        <a:graphic>
          <a:graphicData uri="http://schemas.openxmlformats.org/presentationml/2006/ole">
            <mc:AlternateContent xmlns:mc="http://schemas.openxmlformats.org/markup-compatibility/2006">
              <mc:Choice xmlns:v="urn:schemas-microsoft-com:vml" Requires="v">
                <p:oleObj spid="_x0000_s241809" name="数式" r:id="rId17" imgW="1459866" imgH="203112" progId="Equation.3">
                  <p:embed/>
                </p:oleObj>
              </mc:Choice>
              <mc:Fallback>
                <p:oleObj name="数式" r:id="rId17" imgW="1459866" imgH="203112"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76600" y="1676400"/>
                        <a:ext cx="49974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45067" name="Picture 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57600" y="2667000"/>
            <a:ext cx="4038600"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068" name="Text Box 12"/>
          <p:cNvSpPr txBox="1">
            <a:spLocks noChangeArrowheads="1"/>
          </p:cNvSpPr>
          <p:nvPr/>
        </p:nvSpPr>
        <p:spPr bwMode="auto">
          <a:xfrm>
            <a:off x="3429000" y="28194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altLang="ja-JP" sz="2400">
                <a:solidFill>
                  <a:srgbClr val="000000"/>
                </a:solidFill>
                <a:latin typeface="Times New Roman" charset="0"/>
                <a:ea typeface="ＭＳ Ｐゴシック" charset="0"/>
                <a:cs typeface="ＭＳ Ｐゴシック" charset="0"/>
              </a:rPr>
              <a:t>2</a:t>
            </a:r>
          </a:p>
        </p:txBody>
      </p:sp>
      <p:graphicFrame>
        <p:nvGraphicFramePr>
          <p:cNvPr id="13" name="Object 4"/>
          <p:cNvGraphicFramePr>
            <a:graphicFrameLocks noChangeAspect="1"/>
          </p:cNvGraphicFramePr>
          <p:nvPr>
            <p:extLst>
              <p:ext uri="{D42A27DB-BD31-4B8C-83A1-F6EECF244321}">
                <p14:modId xmlns:p14="http://schemas.microsoft.com/office/powerpoint/2010/main" val="143016358"/>
              </p:ext>
            </p:extLst>
          </p:nvPr>
        </p:nvGraphicFramePr>
        <p:xfrm>
          <a:off x="2035175" y="4940300"/>
          <a:ext cx="1543050" cy="1752600"/>
        </p:xfrm>
        <a:graphic>
          <a:graphicData uri="http://schemas.openxmlformats.org/presentationml/2006/ole">
            <mc:AlternateContent xmlns:mc="http://schemas.openxmlformats.org/markup-compatibility/2006">
              <mc:Choice xmlns:v="urn:schemas-microsoft-com:vml" Requires="v">
                <p:oleObj spid="_x0000_s241810" name="ビットマップ イメージ" r:id="rId20" imgW="1542857" imgH="1752381" progId="Paint.Picture">
                  <p:embed/>
                </p:oleObj>
              </mc:Choice>
              <mc:Fallback>
                <p:oleObj name="ビットマップ イメージ" r:id="rId20" imgW="1542857" imgH="1752381" progId="Paint.Picture">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35175" y="4940300"/>
                        <a:ext cx="15430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0527367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PhotoScan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172749" y="-1934692"/>
            <a:ext cx="4506401" cy="8039099"/>
          </a:xfrm>
          <a:prstGeom prst="rect">
            <a:avLst/>
          </a:prstGeom>
        </p:spPr>
      </p:pic>
      <p:sp>
        <p:nvSpPr>
          <p:cNvPr id="3" name="正方形/長方形 2"/>
          <p:cNvSpPr/>
          <p:nvPr/>
        </p:nvSpPr>
        <p:spPr>
          <a:xfrm>
            <a:off x="304800" y="3727982"/>
            <a:ext cx="4360717" cy="3200876"/>
          </a:xfrm>
          <a:prstGeom prst="rect">
            <a:avLst/>
          </a:prstGeom>
        </p:spPr>
        <p:txBody>
          <a:bodyPr wrap="square">
            <a:spAutoFit/>
          </a:bodyPr>
          <a:lstStyle/>
          <a:p>
            <a:r>
              <a:rPr lang="en-US" altLang="ja-JP" sz="2400" dirty="0" err="1"/>
              <a:t>σ</a:t>
            </a:r>
            <a:r>
              <a:rPr lang="en-US" altLang="ja-JP" sz="2400" baseline="-25000" dirty="0" err="1"/>
              <a:t>z</a:t>
            </a:r>
            <a:r>
              <a:rPr lang="en-US" altLang="ja-JP" sz="2400" dirty="0"/>
              <a:t> |0</a:t>
            </a:r>
            <a:r>
              <a:rPr lang="en-US" altLang="ja-JP" sz="2400" dirty="0" smtClean="0"/>
              <a:t>&gt;</a:t>
            </a:r>
            <a:r>
              <a:rPr lang="en-US" altLang="ja-JP" sz="2400" baseline="-25000" dirty="0" smtClean="0"/>
              <a:t>z</a:t>
            </a:r>
            <a:r>
              <a:rPr lang="en-US" altLang="ja-JP" sz="2400" dirty="0" smtClean="0"/>
              <a:t>=</a:t>
            </a:r>
            <a:r>
              <a:rPr lang="en-US" altLang="ja-JP" sz="2400" dirty="0"/>
              <a:t>|0&gt;  ,  σ</a:t>
            </a:r>
            <a:r>
              <a:rPr lang="en-US" altLang="ja-JP" sz="2400" baseline="-25000" dirty="0"/>
              <a:t>z</a:t>
            </a:r>
            <a:r>
              <a:rPr lang="en-US" altLang="ja-JP" sz="2400" dirty="0"/>
              <a:t>|1&gt;=-|1</a:t>
            </a:r>
            <a:r>
              <a:rPr lang="en-US" altLang="ja-JP" sz="2400" dirty="0" smtClean="0"/>
              <a:t>&gt;</a:t>
            </a:r>
            <a:r>
              <a:rPr lang="en-US" altLang="ja-JP" sz="2400" baseline="-25000" dirty="0" smtClean="0"/>
              <a:t>z</a:t>
            </a:r>
          </a:p>
          <a:p>
            <a:endParaRPr lang="en-US" altLang="ja-JP" sz="2400" baseline="-25000" dirty="0"/>
          </a:p>
          <a:p>
            <a:r>
              <a:rPr lang="en-US" altLang="ja-JP" sz="2400" dirty="0" err="1" smtClean="0"/>
              <a:t>σ</a:t>
            </a:r>
            <a:r>
              <a:rPr lang="en-US" altLang="ja-JP" sz="2400" baseline="-25000" dirty="0" err="1" smtClean="0"/>
              <a:t>x</a:t>
            </a:r>
            <a:r>
              <a:rPr lang="en-US" altLang="ja-JP" sz="2400" dirty="0" smtClean="0"/>
              <a:t> </a:t>
            </a:r>
            <a:r>
              <a:rPr lang="en-US" altLang="ja-JP" sz="2400" dirty="0"/>
              <a:t>|0</a:t>
            </a:r>
            <a:r>
              <a:rPr lang="en-US" altLang="ja-JP" sz="2400" dirty="0" smtClean="0"/>
              <a:t>&gt;</a:t>
            </a:r>
            <a:r>
              <a:rPr lang="en-US" altLang="ja-JP" sz="2400" baseline="-25000" dirty="0" smtClean="0"/>
              <a:t>x</a:t>
            </a:r>
            <a:r>
              <a:rPr lang="en-US" altLang="ja-JP" sz="2400" dirty="0" smtClean="0"/>
              <a:t>=</a:t>
            </a:r>
            <a:r>
              <a:rPr lang="en-US" altLang="ja-JP" sz="2400" dirty="0"/>
              <a:t>|0&gt;  ,  </a:t>
            </a:r>
            <a:r>
              <a:rPr lang="en-US" altLang="ja-JP" sz="2400" dirty="0" smtClean="0"/>
              <a:t>σ</a:t>
            </a:r>
            <a:r>
              <a:rPr lang="en-US" altLang="ja-JP" sz="2400" baseline="-25000" dirty="0" smtClean="0"/>
              <a:t>x</a:t>
            </a:r>
            <a:r>
              <a:rPr lang="en-US" altLang="ja-JP" sz="2400" dirty="0" smtClean="0"/>
              <a:t>|</a:t>
            </a:r>
            <a:r>
              <a:rPr lang="en-US" altLang="ja-JP" sz="2400" dirty="0"/>
              <a:t>1&gt;=-|1</a:t>
            </a:r>
            <a:r>
              <a:rPr lang="en-US" altLang="ja-JP" sz="2400" dirty="0" smtClean="0"/>
              <a:t>&gt;</a:t>
            </a:r>
            <a:r>
              <a:rPr lang="en-US" altLang="ja-JP" sz="2400" baseline="-25000" dirty="0" smtClean="0"/>
              <a:t>x      </a:t>
            </a:r>
          </a:p>
          <a:p>
            <a:endParaRPr lang="en-US" altLang="ja-JP" sz="2400" baseline="-25000" dirty="0"/>
          </a:p>
          <a:p>
            <a:endParaRPr lang="en-US" altLang="ja-JP" sz="2400" baseline="-25000" dirty="0"/>
          </a:p>
          <a:p>
            <a:r>
              <a:rPr lang="en-US" altLang="ja-JP" sz="2400" dirty="0" smtClean="0"/>
              <a:t>|0&gt;</a:t>
            </a:r>
            <a:r>
              <a:rPr lang="en-US" altLang="ja-JP" sz="2400" baseline="-25000" dirty="0" smtClean="0"/>
              <a:t>z</a:t>
            </a:r>
            <a:r>
              <a:rPr lang="en-US" altLang="ja-JP" sz="2400" dirty="0" smtClean="0"/>
              <a:t>=(|0&gt;</a:t>
            </a:r>
            <a:r>
              <a:rPr lang="en-US" altLang="ja-JP" sz="2400" baseline="-25000" dirty="0" smtClean="0"/>
              <a:t>x</a:t>
            </a:r>
            <a:r>
              <a:rPr lang="en-US" altLang="ja-JP" sz="2400" dirty="0" smtClean="0"/>
              <a:t>+|1&gt;</a:t>
            </a:r>
            <a:r>
              <a:rPr lang="en-US" altLang="ja-JP" sz="2400" baseline="-25000" dirty="0" smtClean="0"/>
              <a:t>x</a:t>
            </a:r>
            <a:r>
              <a:rPr lang="en-US" altLang="ja-JP" sz="2400" dirty="0" smtClean="0"/>
              <a:t>)/</a:t>
            </a:r>
            <a:r>
              <a:rPr lang="en-US" altLang="ja-JP" sz="2400" dirty="0"/>
              <a:t>√</a:t>
            </a:r>
            <a:r>
              <a:rPr lang="en-US" altLang="ja-JP" sz="2400" dirty="0" smtClean="0"/>
              <a:t>2</a:t>
            </a:r>
          </a:p>
          <a:p>
            <a:endParaRPr lang="en-US" altLang="ja-JP" sz="2400" baseline="-25000" dirty="0"/>
          </a:p>
          <a:p>
            <a:r>
              <a:rPr lang="en-US" altLang="ja-JP" sz="2400" dirty="0" smtClean="0"/>
              <a:t>|1&gt;</a:t>
            </a:r>
            <a:r>
              <a:rPr lang="en-US" altLang="ja-JP" sz="2400" baseline="-25000" dirty="0" smtClean="0"/>
              <a:t>z</a:t>
            </a:r>
            <a:r>
              <a:rPr lang="en-US" altLang="ja-JP" sz="2400" dirty="0" smtClean="0"/>
              <a:t>=(|0&gt;</a:t>
            </a:r>
            <a:r>
              <a:rPr lang="en-US" altLang="ja-JP" sz="2400" baseline="-25000" dirty="0" smtClean="0"/>
              <a:t>x</a:t>
            </a:r>
            <a:r>
              <a:rPr lang="en-US" altLang="ja-JP" sz="2400" dirty="0" smtClean="0"/>
              <a:t>-|1&gt;</a:t>
            </a:r>
            <a:r>
              <a:rPr lang="en-US" altLang="ja-JP" sz="2400" baseline="-25000" dirty="0" smtClean="0"/>
              <a:t>x</a:t>
            </a:r>
            <a:r>
              <a:rPr lang="en-US" altLang="ja-JP" sz="2400" dirty="0" smtClean="0"/>
              <a:t>) </a:t>
            </a:r>
            <a:r>
              <a:rPr lang="en-US" altLang="ja-JP" sz="2400" dirty="0"/>
              <a:t>/√2</a:t>
            </a:r>
            <a:endParaRPr lang="en-US" altLang="ja-JP" sz="2400" baseline="-25000" dirty="0"/>
          </a:p>
          <a:p>
            <a:endParaRPr lang="en-US" altLang="ja-JP" baseline="-25000" dirty="0"/>
          </a:p>
          <a:p>
            <a:endParaRPr lang="en-US" altLang="ja-JP" baseline="-25000" dirty="0" smtClean="0"/>
          </a:p>
          <a:p>
            <a:endParaRPr lang="ja-JP" altLang="en-US" dirty="0"/>
          </a:p>
        </p:txBody>
      </p:sp>
      <p:sp>
        <p:nvSpPr>
          <p:cNvPr id="4" name="テキスト ボックス 3"/>
          <p:cNvSpPr txBox="1"/>
          <p:nvPr/>
        </p:nvSpPr>
        <p:spPr>
          <a:xfrm>
            <a:off x="495300" y="355600"/>
            <a:ext cx="3568700" cy="461665"/>
          </a:xfrm>
          <a:prstGeom prst="rect">
            <a:avLst/>
          </a:prstGeom>
          <a:noFill/>
        </p:spPr>
        <p:txBody>
          <a:bodyPr wrap="square" rtlCol="0">
            <a:spAutoFit/>
          </a:bodyPr>
          <a:lstStyle/>
          <a:p>
            <a:r>
              <a:rPr kumimoji="1" lang="en-US" altLang="ja-JP" sz="2400" dirty="0" smtClean="0">
                <a:solidFill>
                  <a:srgbClr val="0000FF"/>
                </a:solidFill>
              </a:rPr>
              <a:t>3</a:t>
            </a:r>
            <a:r>
              <a:rPr kumimoji="1" lang="ja-JP" altLang="en-US" sz="2400" dirty="0" smtClean="0">
                <a:solidFill>
                  <a:srgbClr val="0000FF"/>
                </a:solidFill>
              </a:rPr>
              <a:t>体相関　　</a:t>
            </a:r>
            <a:r>
              <a:rPr kumimoji="1" lang="en-US" altLang="ja-JP" sz="2400" dirty="0" smtClean="0">
                <a:solidFill>
                  <a:srgbClr val="0000FF"/>
                </a:solidFill>
              </a:rPr>
              <a:t>GHZ state</a:t>
            </a:r>
            <a:endParaRPr kumimoji="1" lang="ja-JP" altLang="en-US" sz="2400" dirty="0">
              <a:solidFill>
                <a:srgbClr val="0000FF"/>
              </a:solidFill>
            </a:endParaRPr>
          </a:p>
        </p:txBody>
      </p:sp>
      <p:sp>
        <p:nvSpPr>
          <p:cNvPr id="5" name="テキスト ボックス 4"/>
          <p:cNvSpPr txBox="1"/>
          <p:nvPr/>
        </p:nvSpPr>
        <p:spPr>
          <a:xfrm>
            <a:off x="3759200" y="5085294"/>
            <a:ext cx="5384800" cy="738664"/>
          </a:xfrm>
          <a:prstGeom prst="rect">
            <a:avLst/>
          </a:prstGeom>
          <a:noFill/>
        </p:spPr>
        <p:txBody>
          <a:bodyPr wrap="square" rtlCol="0">
            <a:spAutoFit/>
          </a:bodyPr>
          <a:lstStyle/>
          <a:p>
            <a:r>
              <a:rPr lang="en-US" altLang="ja-JP" sz="2400" dirty="0">
                <a:solidFill>
                  <a:srgbClr val="0000FF"/>
                </a:solidFill>
              </a:rPr>
              <a:t>X</a:t>
            </a:r>
            <a:r>
              <a:rPr lang="en-US" altLang="ja-JP" sz="2400" baseline="-25000" dirty="0">
                <a:solidFill>
                  <a:srgbClr val="0000FF"/>
                </a:solidFill>
              </a:rPr>
              <a:t>1</a:t>
            </a:r>
            <a:r>
              <a:rPr lang="en-US" altLang="ja-JP" sz="2400" dirty="0">
                <a:solidFill>
                  <a:srgbClr val="0000FF"/>
                </a:solidFill>
              </a:rPr>
              <a:t>=</a:t>
            </a:r>
            <a:r>
              <a:rPr lang="en-US" altLang="ja-JP" sz="2400" dirty="0" err="1" smtClean="0">
                <a:solidFill>
                  <a:srgbClr val="0000FF"/>
                </a:solidFill>
              </a:rPr>
              <a:t>σ</a:t>
            </a:r>
            <a:r>
              <a:rPr lang="en-US" altLang="ja-JP" sz="2400" baseline="30000" dirty="0" err="1" smtClean="0">
                <a:solidFill>
                  <a:srgbClr val="0000FF"/>
                </a:solidFill>
              </a:rPr>
              <a:t>A</a:t>
            </a:r>
            <a:r>
              <a:rPr lang="en-US" altLang="ja-JP" sz="2400" baseline="-25000" dirty="0" err="1" smtClean="0">
                <a:solidFill>
                  <a:srgbClr val="0000FF"/>
                </a:solidFill>
              </a:rPr>
              <a:t>x</a:t>
            </a:r>
            <a:r>
              <a:rPr lang="en-US" altLang="ja-JP" sz="2400" dirty="0" err="1" smtClean="0">
                <a:solidFill>
                  <a:srgbClr val="0000FF"/>
                </a:solidFill>
              </a:rPr>
              <a:t>σ</a:t>
            </a:r>
            <a:r>
              <a:rPr lang="en-US" altLang="ja-JP" sz="2400" baseline="30000" dirty="0" err="1" smtClean="0">
                <a:solidFill>
                  <a:srgbClr val="0000FF"/>
                </a:solidFill>
              </a:rPr>
              <a:t>B</a:t>
            </a:r>
            <a:r>
              <a:rPr lang="en-US" altLang="ja-JP" sz="2400" baseline="-25000" dirty="0" err="1" smtClean="0">
                <a:solidFill>
                  <a:srgbClr val="0000FF"/>
                </a:solidFill>
              </a:rPr>
              <a:t>y</a:t>
            </a:r>
            <a:r>
              <a:rPr lang="en-US" altLang="ja-JP" sz="2400" dirty="0" err="1" smtClean="0">
                <a:solidFill>
                  <a:srgbClr val="0000FF"/>
                </a:solidFill>
              </a:rPr>
              <a:t>σ</a:t>
            </a:r>
            <a:r>
              <a:rPr lang="en-US" altLang="ja-JP" sz="2400" baseline="30000" dirty="0" err="1" smtClean="0">
                <a:solidFill>
                  <a:srgbClr val="0000FF"/>
                </a:solidFill>
              </a:rPr>
              <a:t>C</a:t>
            </a:r>
            <a:r>
              <a:rPr lang="en-US" altLang="ja-JP" sz="2400" baseline="-25000" dirty="0" err="1" smtClean="0">
                <a:solidFill>
                  <a:srgbClr val="0000FF"/>
                </a:solidFill>
              </a:rPr>
              <a:t>y</a:t>
            </a:r>
            <a:r>
              <a:rPr lang="en-US" altLang="ja-JP" sz="2400" baseline="-25000" dirty="0" smtClean="0">
                <a:solidFill>
                  <a:srgbClr val="0000FF"/>
                </a:solidFill>
              </a:rPr>
              <a:t>  ,   </a:t>
            </a:r>
            <a:r>
              <a:rPr lang="en-US" altLang="ja-JP" sz="2400" dirty="0" smtClean="0">
                <a:solidFill>
                  <a:srgbClr val="0000FF"/>
                </a:solidFill>
              </a:rPr>
              <a:t>X</a:t>
            </a:r>
            <a:r>
              <a:rPr lang="en-US" altLang="ja-JP" sz="2400" baseline="-25000" dirty="0" smtClean="0">
                <a:solidFill>
                  <a:srgbClr val="0000FF"/>
                </a:solidFill>
              </a:rPr>
              <a:t>2</a:t>
            </a:r>
            <a:r>
              <a:rPr lang="en-US" altLang="ja-JP" sz="2400" dirty="0" smtClean="0">
                <a:solidFill>
                  <a:srgbClr val="0000FF"/>
                </a:solidFill>
              </a:rPr>
              <a:t>=</a:t>
            </a:r>
            <a:r>
              <a:rPr lang="en-US" altLang="ja-JP" sz="2400" dirty="0" err="1" smtClean="0">
                <a:solidFill>
                  <a:srgbClr val="0000FF"/>
                </a:solidFill>
              </a:rPr>
              <a:t>σ</a:t>
            </a:r>
            <a:r>
              <a:rPr lang="en-US" altLang="ja-JP" sz="2400" baseline="30000" dirty="0" err="1" smtClean="0">
                <a:solidFill>
                  <a:srgbClr val="0000FF"/>
                </a:solidFill>
              </a:rPr>
              <a:t>A</a:t>
            </a:r>
            <a:r>
              <a:rPr lang="en-US" altLang="ja-JP" sz="2400" baseline="-25000" dirty="0" err="1" smtClean="0">
                <a:solidFill>
                  <a:srgbClr val="0000FF"/>
                </a:solidFill>
              </a:rPr>
              <a:t>y</a:t>
            </a:r>
            <a:r>
              <a:rPr lang="en-US" altLang="ja-JP" sz="2400" dirty="0" err="1" smtClean="0">
                <a:solidFill>
                  <a:srgbClr val="0000FF"/>
                </a:solidFill>
              </a:rPr>
              <a:t>σ</a:t>
            </a:r>
            <a:r>
              <a:rPr lang="en-US" altLang="ja-JP" sz="2400" baseline="30000" dirty="0" err="1" smtClean="0">
                <a:solidFill>
                  <a:srgbClr val="0000FF"/>
                </a:solidFill>
              </a:rPr>
              <a:t>B</a:t>
            </a:r>
            <a:r>
              <a:rPr lang="en-US" altLang="ja-JP" sz="2400" baseline="-25000" dirty="0" err="1" smtClean="0">
                <a:solidFill>
                  <a:srgbClr val="0000FF"/>
                </a:solidFill>
              </a:rPr>
              <a:t>x</a:t>
            </a:r>
            <a:r>
              <a:rPr lang="en-US" altLang="ja-JP" sz="2400" dirty="0" err="1" smtClean="0">
                <a:solidFill>
                  <a:srgbClr val="0000FF"/>
                </a:solidFill>
              </a:rPr>
              <a:t>σ</a:t>
            </a:r>
            <a:r>
              <a:rPr lang="en-US" altLang="ja-JP" sz="2400" baseline="30000" dirty="0" err="1" smtClean="0">
                <a:solidFill>
                  <a:srgbClr val="0000FF"/>
                </a:solidFill>
              </a:rPr>
              <a:t>C</a:t>
            </a:r>
            <a:r>
              <a:rPr lang="en-US" altLang="ja-JP" sz="2400" baseline="-25000" dirty="0" err="1" smtClean="0">
                <a:solidFill>
                  <a:srgbClr val="0000FF"/>
                </a:solidFill>
              </a:rPr>
              <a:t>y</a:t>
            </a:r>
            <a:r>
              <a:rPr lang="en-US" altLang="ja-JP" sz="2400" baseline="-25000" dirty="0" smtClean="0">
                <a:solidFill>
                  <a:srgbClr val="0000FF"/>
                </a:solidFill>
              </a:rPr>
              <a:t>  </a:t>
            </a:r>
            <a:r>
              <a:rPr lang="en-US" altLang="ja-JP" sz="2400" baseline="-25000" dirty="0">
                <a:solidFill>
                  <a:srgbClr val="0000FF"/>
                </a:solidFill>
              </a:rPr>
              <a:t>, </a:t>
            </a:r>
            <a:r>
              <a:rPr lang="en-US" altLang="ja-JP" sz="2400" baseline="-25000" dirty="0" smtClean="0">
                <a:solidFill>
                  <a:srgbClr val="0000FF"/>
                </a:solidFill>
              </a:rPr>
              <a:t>  </a:t>
            </a:r>
            <a:r>
              <a:rPr lang="en-US" altLang="ja-JP" sz="2400" dirty="0" smtClean="0">
                <a:solidFill>
                  <a:srgbClr val="0000FF"/>
                </a:solidFill>
              </a:rPr>
              <a:t>X</a:t>
            </a:r>
            <a:r>
              <a:rPr lang="en-US" altLang="ja-JP" sz="2400" baseline="-25000" dirty="0">
                <a:solidFill>
                  <a:srgbClr val="0000FF"/>
                </a:solidFill>
              </a:rPr>
              <a:t>3</a:t>
            </a:r>
            <a:r>
              <a:rPr lang="en-US" altLang="ja-JP" sz="2400" dirty="0" smtClean="0">
                <a:solidFill>
                  <a:srgbClr val="0000FF"/>
                </a:solidFill>
              </a:rPr>
              <a:t>=</a:t>
            </a:r>
            <a:r>
              <a:rPr lang="en-US" altLang="ja-JP" sz="2400" dirty="0" err="1" smtClean="0">
                <a:solidFill>
                  <a:srgbClr val="0000FF"/>
                </a:solidFill>
              </a:rPr>
              <a:t>σ</a:t>
            </a:r>
            <a:r>
              <a:rPr lang="en-US" altLang="ja-JP" sz="2400" baseline="30000" dirty="0" err="1" smtClean="0">
                <a:solidFill>
                  <a:srgbClr val="0000FF"/>
                </a:solidFill>
              </a:rPr>
              <a:t>A</a:t>
            </a:r>
            <a:r>
              <a:rPr lang="en-US" altLang="ja-JP" sz="2400" baseline="-25000" dirty="0" err="1" smtClean="0">
                <a:solidFill>
                  <a:srgbClr val="0000FF"/>
                </a:solidFill>
              </a:rPr>
              <a:t>y</a:t>
            </a:r>
            <a:r>
              <a:rPr lang="en-US" altLang="ja-JP" sz="2400" dirty="0" err="1" smtClean="0">
                <a:solidFill>
                  <a:srgbClr val="0000FF"/>
                </a:solidFill>
              </a:rPr>
              <a:t>σ</a:t>
            </a:r>
            <a:r>
              <a:rPr lang="en-US" altLang="ja-JP" sz="2400" baseline="30000" dirty="0" err="1" smtClean="0">
                <a:solidFill>
                  <a:srgbClr val="0000FF"/>
                </a:solidFill>
              </a:rPr>
              <a:t>B</a:t>
            </a:r>
            <a:r>
              <a:rPr lang="en-US" altLang="ja-JP" sz="2400" baseline="-25000" dirty="0" err="1" smtClean="0">
                <a:solidFill>
                  <a:srgbClr val="0000FF"/>
                </a:solidFill>
              </a:rPr>
              <a:t>y</a:t>
            </a:r>
            <a:r>
              <a:rPr lang="en-US" altLang="ja-JP" sz="2400" dirty="0" err="1" smtClean="0">
                <a:solidFill>
                  <a:srgbClr val="0000FF"/>
                </a:solidFill>
              </a:rPr>
              <a:t>σ</a:t>
            </a:r>
            <a:r>
              <a:rPr lang="en-US" altLang="ja-JP" sz="2400" baseline="30000" dirty="0" err="1" smtClean="0">
                <a:solidFill>
                  <a:srgbClr val="0000FF"/>
                </a:solidFill>
              </a:rPr>
              <a:t>C</a:t>
            </a:r>
            <a:r>
              <a:rPr lang="en-US" altLang="ja-JP" sz="2400" baseline="-25000" dirty="0" err="1" smtClean="0">
                <a:solidFill>
                  <a:srgbClr val="0000FF"/>
                </a:solidFill>
              </a:rPr>
              <a:t>x</a:t>
            </a:r>
            <a:endParaRPr lang="en-US" altLang="ja-JP" sz="2400" dirty="0">
              <a:solidFill>
                <a:srgbClr val="0000FF"/>
              </a:solidFill>
            </a:endParaRPr>
          </a:p>
          <a:p>
            <a:endParaRPr lang="en-US" altLang="ja-JP" dirty="0">
              <a:solidFill>
                <a:srgbClr val="0000FF"/>
              </a:solidFill>
            </a:endParaRPr>
          </a:p>
        </p:txBody>
      </p:sp>
      <p:sp>
        <p:nvSpPr>
          <p:cNvPr id="6" name="テキスト ボックス 5"/>
          <p:cNvSpPr txBox="1"/>
          <p:nvPr/>
        </p:nvSpPr>
        <p:spPr>
          <a:xfrm>
            <a:off x="4470400" y="5823958"/>
            <a:ext cx="2603500" cy="461665"/>
          </a:xfrm>
          <a:prstGeom prst="rect">
            <a:avLst/>
          </a:prstGeom>
          <a:noFill/>
        </p:spPr>
        <p:txBody>
          <a:bodyPr wrap="square" rtlCol="0">
            <a:spAutoFit/>
          </a:bodyPr>
          <a:lstStyle/>
          <a:p>
            <a:r>
              <a:rPr kumimoji="1" lang="en-US" altLang="ja-JP" sz="2400" dirty="0" smtClean="0">
                <a:solidFill>
                  <a:srgbClr val="0000FF"/>
                </a:solidFill>
              </a:rPr>
              <a:t>[X</a:t>
            </a:r>
            <a:r>
              <a:rPr kumimoji="1" lang="en-US" altLang="ja-JP" sz="2400" baseline="-25000" dirty="0" smtClean="0">
                <a:solidFill>
                  <a:srgbClr val="0000FF"/>
                </a:solidFill>
              </a:rPr>
              <a:t>i</a:t>
            </a:r>
            <a:r>
              <a:rPr kumimoji="1" lang="en-US" altLang="ja-JP" sz="2400" dirty="0" smtClean="0">
                <a:solidFill>
                  <a:srgbClr val="0000FF"/>
                </a:solidFill>
              </a:rPr>
              <a:t>, </a:t>
            </a:r>
            <a:r>
              <a:rPr kumimoji="1" lang="en-US" altLang="ja-JP" sz="2400" dirty="0" err="1" smtClean="0">
                <a:solidFill>
                  <a:srgbClr val="0000FF"/>
                </a:solidFill>
              </a:rPr>
              <a:t>X</a:t>
            </a:r>
            <a:r>
              <a:rPr kumimoji="1" lang="en-US" altLang="ja-JP" sz="2400" baseline="-25000" dirty="0" err="1" smtClean="0">
                <a:solidFill>
                  <a:srgbClr val="0000FF"/>
                </a:solidFill>
              </a:rPr>
              <a:t>j</a:t>
            </a:r>
            <a:r>
              <a:rPr kumimoji="1" lang="en-US" altLang="ja-JP" sz="2400" dirty="0" smtClean="0">
                <a:solidFill>
                  <a:srgbClr val="0000FF"/>
                </a:solidFill>
              </a:rPr>
              <a:t>]=0    </a:t>
            </a:r>
            <a:endParaRPr kumimoji="1" lang="ja-JP" altLang="en-US" sz="2400" dirty="0">
              <a:solidFill>
                <a:srgbClr val="0000FF"/>
              </a:solidFill>
            </a:endParaRPr>
          </a:p>
        </p:txBody>
      </p:sp>
    </p:spTree>
    <p:extLst>
      <p:ext uri="{BB962C8B-B14F-4D97-AF65-F5344CB8AC3E}">
        <p14:creationId xmlns:p14="http://schemas.microsoft.com/office/powerpoint/2010/main" val="342163187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11200" y="1231900"/>
            <a:ext cx="7988300" cy="2677656"/>
          </a:xfrm>
          <a:prstGeom prst="rect">
            <a:avLst/>
          </a:prstGeom>
          <a:noFill/>
        </p:spPr>
        <p:txBody>
          <a:bodyPr wrap="square" rtlCol="0">
            <a:spAutoFit/>
          </a:bodyPr>
          <a:lstStyle/>
          <a:p>
            <a:r>
              <a:rPr kumimoji="1" lang="en-US" altLang="ja-JP" sz="2400" dirty="0" smtClean="0"/>
              <a:t>If, without in any way disturbing a system, </a:t>
            </a:r>
          </a:p>
          <a:p>
            <a:endParaRPr lang="en-US" altLang="ja-JP" sz="2400" dirty="0"/>
          </a:p>
          <a:p>
            <a:r>
              <a:rPr kumimoji="1" lang="en-US" altLang="ja-JP" sz="2400" dirty="0" smtClean="0"/>
              <a:t>we can predict with certainty (i.e., with probability equal </a:t>
            </a:r>
            <a:r>
              <a:rPr lang="en-US" altLang="ja-JP" sz="2400" dirty="0" smtClean="0"/>
              <a:t>to</a:t>
            </a:r>
            <a:r>
              <a:rPr kumimoji="1" lang="en-US" altLang="ja-JP" sz="2400" dirty="0" smtClean="0"/>
              <a:t> unity)the value of a physical quantity, </a:t>
            </a:r>
          </a:p>
          <a:p>
            <a:endParaRPr lang="en-US" altLang="ja-JP" sz="2400" dirty="0"/>
          </a:p>
          <a:p>
            <a:r>
              <a:rPr kumimoji="1" lang="en-US" altLang="ja-JP" sz="2400" dirty="0" smtClean="0"/>
              <a:t>then there exist s an element of physical reality corresponding to this physical reality </a:t>
            </a:r>
            <a:endParaRPr kumimoji="1" lang="ja-JP" altLang="en-US" sz="2400" dirty="0"/>
          </a:p>
        </p:txBody>
      </p:sp>
      <p:sp>
        <p:nvSpPr>
          <p:cNvPr id="3" name="テキスト ボックス 2"/>
          <p:cNvSpPr txBox="1"/>
          <p:nvPr/>
        </p:nvSpPr>
        <p:spPr>
          <a:xfrm>
            <a:off x="1333500" y="3873500"/>
            <a:ext cx="5816600" cy="2585323"/>
          </a:xfrm>
          <a:prstGeom prst="rect">
            <a:avLst/>
          </a:prstGeom>
          <a:noFill/>
        </p:spPr>
        <p:txBody>
          <a:bodyPr wrap="square" rtlCol="0">
            <a:spAutoFit/>
          </a:bodyPr>
          <a:lstStyle/>
          <a:p>
            <a:r>
              <a:rPr lang="ja-JP" altLang="en-US" dirty="0"/>
              <a:t>オペレータ</a:t>
            </a:r>
            <a:r>
              <a:rPr lang="en-US" altLang="ja-JP" dirty="0"/>
              <a:t>A</a:t>
            </a:r>
            <a:r>
              <a:rPr lang="ja-JP" altLang="en-US" dirty="0"/>
              <a:t>の固有値</a:t>
            </a:r>
            <a:r>
              <a:rPr lang="en-US" altLang="ja-JP" dirty="0" smtClean="0"/>
              <a:t>a</a:t>
            </a:r>
            <a:endParaRPr kumimoji="1" lang="en-US" altLang="ja-JP" dirty="0" smtClean="0"/>
          </a:p>
          <a:p>
            <a:endParaRPr lang="en-US" altLang="ja-JP" dirty="0"/>
          </a:p>
          <a:p>
            <a:r>
              <a:rPr kumimoji="1" lang="en-US" altLang="ja-JP" dirty="0" err="1" smtClean="0"/>
              <a:t>A|a</a:t>
            </a:r>
            <a:r>
              <a:rPr kumimoji="1" lang="en-US" altLang="ja-JP" dirty="0" smtClean="0"/>
              <a:t>&gt;=</a:t>
            </a:r>
            <a:r>
              <a:rPr kumimoji="1" lang="en-US" altLang="ja-JP" dirty="0" err="1" smtClean="0"/>
              <a:t>a|a</a:t>
            </a:r>
            <a:r>
              <a:rPr kumimoji="1" lang="en-US" altLang="ja-JP" dirty="0" smtClean="0"/>
              <a:t>&gt;</a:t>
            </a:r>
          </a:p>
          <a:p>
            <a:endParaRPr kumimoji="1" lang="en-US" altLang="ja-JP" dirty="0" smtClean="0"/>
          </a:p>
          <a:p>
            <a:endParaRPr lang="en-US" altLang="ja-JP" dirty="0" smtClean="0"/>
          </a:p>
          <a:p>
            <a:r>
              <a:rPr kumimoji="1" lang="en-US" altLang="ja-JP" dirty="0" smtClean="0"/>
              <a:t>A</a:t>
            </a:r>
            <a:r>
              <a:rPr lang="ja-JP" altLang="en-US" dirty="0" smtClean="0"/>
              <a:t>の</a:t>
            </a:r>
            <a:r>
              <a:rPr kumimoji="1" lang="ja-JP" altLang="en-US" dirty="0" smtClean="0"/>
              <a:t>測定ー＞確定値</a:t>
            </a:r>
            <a:r>
              <a:rPr kumimoji="1" lang="en-US" altLang="ja-JP" dirty="0" smtClean="0"/>
              <a:t>a </a:t>
            </a:r>
          </a:p>
          <a:p>
            <a:r>
              <a:rPr lang="en-US" altLang="ja-JP" dirty="0"/>
              <a:t> </a:t>
            </a:r>
            <a:r>
              <a:rPr lang="en-US" altLang="ja-JP" dirty="0" smtClean="0"/>
              <a:t>               </a:t>
            </a:r>
            <a:r>
              <a:rPr lang="ja-JP" altLang="en-US" dirty="0" smtClean="0"/>
              <a:t>ー＞測定後も同じ状態</a:t>
            </a:r>
            <a:r>
              <a:rPr lang="en-US" altLang="ja-JP" dirty="0" smtClean="0"/>
              <a:t>|a&gt;</a:t>
            </a:r>
          </a:p>
          <a:p>
            <a:r>
              <a:rPr lang="ja-JP" altLang="ja-JP" dirty="0"/>
              <a:t>　</a:t>
            </a:r>
            <a:r>
              <a:rPr lang="ja-JP" altLang="en-US" dirty="0" smtClean="0"/>
              <a:t>　　　　ー＞測定に依存しない</a:t>
            </a:r>
            <a:r>
              <a:rPr lang="en-US" altLang="ja-JP" dirty="0" smtClean="0"/>
              <a:t>reality</a:t>
            </a:r>
            <a:r>
              <a:rPr lang="ja-JP" altLang="en-US" dirty="0" smtClean="0"/>
              <a:t>がある</a:t>
            </a:r>
            <a:endParaRPr lang="en-US" altLang="ja-JP" dirty="0" smtClean="0"/>
          </a:p>
          <a:p>
            <a:endParaRPr kumimoji="1" lang="en-US" altLang="ja-JP" dirty="0" smtClean="0"/>
          </a:p>
        </p:txBody>
      </p:sp>
      <p:sp>
        <p:nvSpPr>
          <p:cNvPr id="4" name="テキスト ボックス 3"/>
          <p:cNvSpPr txBox="1"/>
          <p:nvPr/>
        </p:nvSpPr>
        <p:spPr>
          <a:xfrm>
            <a:off x="241300" y="203200"/>
            <a:ext cx="3848100" cy="369332"/>
          </a:xfrm>
          <a:prstGeom prst="rect">
            <a:avLst/>
          </a:prstGeom>
          <a:noFill/>
        </p:spPr>
        <p:txBody>
          <a:bodyPr wrap="square" rtlCol="0">
            <a:spAutoFit/>
          </a:bodyPr>
          <a:lstStyle/>
          <a:p>
            <a:r>
              <a:rPr kumimoji="1" lang="en-US" altLang="ja-JP" dirty="0" smtClean="0"/>
              <a:t>EPR</a:t>
            </a:r>
            <a:r>
              <a:rPr kumimoji="1" lang="ja-JP" altLang="en-US" dirty="0" smtClean="0"/>
              <a:t>論文　</a:t>
            </a:r>
            <a:r>
              <a:rPr kumimoji="1" lang="en-US" altLang="ja-JP" dirty="0" smtClean="0"/>
              <a:t>1935</a:t>
            </a:r>
            <a:endParaRPr kumimoji="1" lang="ja-JP" altLang="en-US" dirty="0"/>
          </a:p>
        </p:txBody>
      </p:sp>
    </p:spTree>
    <p:extLst>
      <p:ext uri="{BB962C8B-B14F-4D97-AF65-F5344CB8AC3E}">
        <p14:creationId xmlns:p14="http://schemas.microsoft.com/office/powerpoint/2010/main" val="241704151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3700" y="393700"/>
            <a:ext cx="8356600" cy="4431983"/>
          </a:xfrm>
          <a:prstGeom prst="rect">
            <a:avLst/>
          </a:prstGeom>
          <a:noFill/>
        </p:spPr>
        <p:txBody>
          <a:bodyPr wrap="square" rtlCol="0">
            <a:spAutoFit/>
          </a:bodyPr>
          <a:lstStyle/>
          <a:p>
            <a:r>
              <a:rPr kumimoji="1" lang="en-US" altLang="ja-JP" sz="2400" dirty="0" smtClean="0"/>
              <a:t>X</a:t>
            </a:r>
            <a:r>
              <a:rPr kumimoji="1" lang="en-US" altLang="ja-JP" sz="2400" baseline="-25000" dirty="0" smtClean="0"/>
              <a:t>3</a:t>
            </a:r>
            <a:r>
              <a:rPr kumimoji="1" lang="en-US" altLang="ja-JP" sz="2400" dirty="0" smtClean="0"/>
              <a:t>|Ψ&gt;=</a:t>
            </a:r>
            <a:r>
              <a:rPr lang="en-US" altLang="ja-JP" sz="2400" dirty="0"/>
              <a:t>|</a:t>
            </a:r>
            <a:r>
              <a:rPr lang="en-US" altLang="ja-JP" sz="2400" dirty="0" err="1"/>
              <a:t>Ψ</a:t>
            </a:r>
            <a:r>
              <a:rPr lang="en-US" altLang="ja-JP" sz="2400" dirty="0" smtClean="0"/>
              <a:t>&gt;                          </a:t>
            </a:r>
            <a:r>
              <a:rPr lang="en-US" altLang="ja-JP" sz="2400" dirty="0" err="1" smtClean="0"/>
              <a:t>m</a:t>
            </a:r>
            <a:r>
              <a:rPr lang="en-US" altLang="ja-JP" sz="2400" baseline="30000" dirty="0" err="1" smtClean="0"/>
              <a:t>A</a:t>
            </a:r>
            <a:r>
              <a:rPr lang="en-US" altLang="ja-JP" sz="2400" baseline="-25000" dirty="0" err="1" smtClean="0"/>
              <a:t>y</a:t>
            </a:r>
            <a:r>
              <a:rPr lang="en-US" altLang="ja-JP" sz="2400" dirty="0" err="1" smtClean="0"/>
              <a:t>m</a:t>
            </a:r>
            <a:r>
              <a:rPr lang="en-US" altLang="ja-JP" sz="2400" baseline="30000" dirty="0" err="1" smtClean="0"/>
              <a:t>B</a:t>
            </a:r>
            <a:r>
              <a:rPr lang="en-US" altLang="ja-JP" sz="2400" baseline="-25000" dirty="0" err="1" smtClean="0"/>
              <a:t>y</a:t>
            </a:r>
            <a:r>
              <a:rPr lang="en-US" altLang="ja-JP" sz="2400" dirty="0" err="1" smtClean="0"/>
              <a:t>m</a:t>
            </a:r>
            <a:r>
              <a:rPr lang="en-US" altLang="ja-JP" sz="2400" baseline="30000" dirty="0" err="1" smtClean="0"/>
              <a:t>C</a:t>
            </a:r>
            <a:r>
              <a:rPr lang="en-US" altLang="ja-JP" sz="2400" baseline="-25000" dirty="0" err="1" smtClean="0"/>
              <a:t>x</a:t>
            </a:r>
            <a:r>
              <a:rPr lang="en-US" altLang="ja-JP" sz="2400" dirty="0" smtClean="0"/>
              <a:t>=1</a:t>
            </a:r>
            <a:r>
              <a:rPr lang="ja-JP" altLang="en-US" sz="2400" dirty="0" smtClean="0"/>
              <a:t>　　　</a:t>
            </a:r>
            <a:r>
              <a:rPr lang="en-US" altLang="ja-JP" sz="2400" dirty="0" smtClean="0"/>
              <a:t>m=±1</a:t>
            </a:r>
          </a:p>
          <a:p>
            <a:r>
              <a:rPr kumimoji="1" lang="en-US" altLang="ja-JP" sz="2400" dirty="0" smtClean="0"/>
              <a:t>X</a:t>
            </a:r>
            <a:r>
              <a:rPr kumimoji="1" lang="en-US" altLang="ja-JP" sz="2400" baseline="-25000" dirty="0" smtClean="0"/>
              <a:t>2</a:t>
            </a:r>
            <a:r>
              <a:rPr kumimoji="1" lang="en-US" altLang="ja-JP" sz="2400" dirty="0" smtClean="0"/>
              <a:t>X</a:t>
            </a:r>
            <a:r>
              <a:rPr kumimoji="1" lang="en-US" altLang="ja-JP" sz="2400" baseline="-25000" dirty="0" smtClean="0"/>
              <a:t>3</a:t>
            </a:r>
            <a:r>
              <a:rPr kumimoji="1" lang="en-US" altLang="ja-JP" sz="2400" dirty="0" smtClean="0"/>
              <a:t>|</a:t>
            </a:r>
            <a:r>
              <a:rPr lang="en-US" altLang="ja-JP" sz="2400" dirty="0" smtClean="0"/>
              <a:t>Ψ&gt;=X</a:t>
            </a:r>
            <a:r>
              <a:rPr lang="en-US" altLang="ja-JP" sz="2400" baseline="-25000" dirty="0" smtClean="0"/>
              <a:t>2</a:t>
            </a:r>
            <a:r>
              <a:rPr lang="en-US" altLang="ja-JP" sz="2400" dirty="0"/>
              <a:t>|Ψ</a:t>
            </a:r>
            <a:r>
              <a:rPr lang="en-US" altLang="ja-JP" sz="2400" dirty="0" smtClean="0"/>
              <a:t>&gt;=</a:t>
            </a:r>
            <a:r>
              <a:rPr lang="en-US" altLang="ja-JP" sz="2400" dirty="0"/>
              <a:t>|</a:t>
            </a:r>
            <a:r>
              <a:rPr lang="en-US" altLang="ja-JP" sz="2400" dirty="0" err="1"/>
              <a:t>Ψ</a:t>
            </a:r>
            <a:r>
              <a:rPr lang="en-US" altLang="ja-JP" sz="2400" dirty="0" smtClean="0"/>
              <a:t>&gt;        </a:t>
            </a:r>
            <a:r>
              <a:rPr lang="en-US" altLang="ja-JP" sz="2400" dirty="0" err="1" smtClean="0"/>
              <a:t>m</a:t>
            </a:r>
            <a:r>
              <a:rPr lang="en-US" altLang="ja-JP" sz="2400" baseline="30000" dirty="0" err="1" smtClean="0"/>
              <a:t>A</a:t>
            </a:r>
            <a:r>
              <a:rPr lang="en-US" altLang="ja-JP" sz="2400" baseline="-25000" dirty="0" err="1" smtClean="0"/>
              <a:t>y</a:t>
            </a:r>
            <a:r>
              <a:rPr lang="en-US" altLang="ja-JP" sz="2400" dirty="0" err="1" smtClean="0"/>
              <a:t>m</a:t>
            </a:r>
            <a:r>
              <a:rPr lang="en-US" altLang="ja-JP" sz="2400" baseline="30000" dirty="0" err="1" smtClean="0"/>
              <a:t>B</a:t>
            </a:r>
            <a:r>
              <a:rPr lang="en-US" altLang="ja-JP" sz="2400" baseline="-25000" dirty="0" err="1" smtClean="0"/>
              <a:t>x</a:t>
            </a:r>
            <a:r>
              <a:rPr lang="en-US" altLang="ja-JP" sz="2400" dirty="0" err="1" smtClean="0"/>
              <a:t>m</a:t>
            </a:r>
            <a:r>
              <a:rPr lang="en-US" altLang="ja-JP" sz="2400" baseline="30000" dirty="0" err="1" smtClean="0"/>
              <a:t>C</a:t>
            </a:r>
            <a:r>
              <a:rPr lang="en-US" altLang="ja-JP" sz="2400" baseline="-25000" dirty="0" err="1" smtClean="0"/>
              <a:t>y</a:t>
            </a:r>
            <a:r>
              <a:rPr lang="en-US" altLang="ja-JP" sz="2400" dirty="0" smtClean="0"/>
              <a:t>=1</a:t>
            </a:r>
          </a:p>
          <a:p>
            <a:r>
              <a:rPr kumimoji="1" lang="en-US" altLang="ja-JP" sz="2400" dirty="0" smtClean="0"/>
              <a:t>X</a:t>
            </a:r>
            <a:r>
              <a:rPr kumimoji="1" lang="en-US" altLang="ja-JP" sz="2400" baseline="-25000" dirty="0" smtClean="0"/>
              <a:t>1</a:t>
            </a:r>
            <a:r>
              <a:rPr kumimoji="1" lang="en-US" altLang="ja-JP" sz="2400" dirty="0" smtClean="0"/>
              <a:t>X</a:t>
            </a:r>
            <a:r>
              <a:rPr kumimoji="1" lang="en-US" altLang="ja-JP" sz="2400" baseline="-25000" dirty="0" smtClean="0"/>
              <a:t>2</a:t>
            </a:r>
            <a:r>
              <a:rPr kumimoji="1" lang="en-US" altLang="ja-JP" sz="2400" dirty="0" smtClean="0"/>
              <a:t>X</a:t>
            </a:r>
            <a:r>
              <a:rPr kumimoji="1" lang="en-US" altLang="ja-JP" sz="2400" baseline="-25000" dirty="0" smtClean="0"/>
              <a:t>3</a:t>
            </a:r>
            <a:r>
              <a:rPr lang="en-US" altLang="ja-JP" sz="2400" dirty="0"/>
              <a:t>|Ψ</a:t>
            </a:r>
            <a:r>
              <a:rPr lang="en-US" altLang="ja-JP" sz="2400" dirty="0" smtClean="0"/>
              <a:t>&gt;=X</a:t>
            </a:r>
            <a:r>
              <a:rPr lang="en-US" altLang="ja-JP" sz="2400" baseline="-25000" dirty="0" smtClean="0"/>
              <a:t>1</a:t>
            </a:r>
            <a:r>
              <a:rPr lang="en-US" altLang="ja-JP" sz="2400" dirty="0"/>
              <a:t>|Ψ</a:t>
            </a:r>
            <a:r>
              <a:rPr lang="en-US" altLang="ja-JP" sz="2400" dirty="0" smtClean="0"/>
              <a:t>&gt;=</a:t>
            </a:r>
            <a:r>
              <a:rPr lang="en-US" altLang="ja-JP" sz="2400" dirty="0"/>
              <a:t>|</a:t>
            </a:r>
            <a:r>
              <a:rPr lang="en-US" altLang="ja-JP" sz="2400" dirty="0" err="1"/>
              <a:t>Ψ</a:t>
            </a:r>
            <a:r>
              <a:rPr lang="en-US" altLang="ja-JP" sz="2400" dirty="0" smtClean="0"/>
              <a:t>&gt;    </a:t>
            </a:r>
            <a:r>
              <a:rPr lang="en-US" altLang="ja-JP" sz="2400" dirty="0" err="1" smtClean="0"/>
              <a:t>m</a:t>
            </a:r>
            <a:r>
              <a:rPr lang="en-US" altLang="ja-JP" sz="2400" baseline="30000" dirty="0" err="1" smtClean="0"/>
              <a:t>A</a:t>
            </a:r>
            <a:r>
              <a:rPr lang="en-US" altLang="ja-JP" sz="2400" baseline="-25000" dirty="0" err="1" smtClean="0"/>
              <a:t>x</a:t>
            </a:r>
            <a:r>
              <a:rPr lang="en-US" altLang="ja-JP" sz="2400" dirty="0" err="1" smtClean="0"/>
              <a:t>m</a:t>
            </a:r>
            <a:r>
              <a:rPr lang="en-US" altLang="ja-JP" sz="2400" baseline="30000" dirty="0" err="1" smtClean="0"/>
              <a:t>B</a:t>
            </a:r>
            <a:r>
              <a:rPr lang="en-US" altLang="ja-JP" sz="2400" baseline="-25000" dirty="0" err="1" smtClean="0"/>
              <a:t>y</a:t>
            </a:r>
            <a:r>
              <a:rPr lang="en-US" altLang="ja-JP" sz="2400" dirty="0" err="1" smtClean="0"/>
              <a:t>m</a:t>
            </a:r>
            <a:r>
              <a:rPr lang="en-US" altLang="ja-JP" sz="2400" baseline="30000" dirty="0" err="1" smtClean="0"/>
              <a:t>C</a:t>
            </a:r>
            <a:r>
              <a:rPr lang="en-US" altLang="ja-JP" sz="2400" baseline="-25000" dirty="0" err="1" smtClean="0"/>
              <a:t>y</a:t>
            </a:r>
            <a:r>
              <a:rPr lang="en-US" altLang="ja-JP" sz="2400" dirty="0" smtClean="0"/>
              <a:t>=1</a:t>
            </a:r>
          </a:p>
          <a:p>
            <a:endParaRPr lang="en-US" altLang="ja-JP" sz="2400" dirty="0"/>
          </a:p>
          <a:p>
            <a:r>
              <a:rPr lang="en-US" altLang="ja-JP" sz="2400" dirty="0" smtClean="0"/>
              <a:t>(</a:t>
            </a:r>
            <a:r>
              <a:rPr lang="en-US" altLang="ja-JP" sz="2400" dirty="0" err="1" smtClean="0"/>
              <a:t>m</a:t>
            </a:r>
            <a:r>
              <a:rPr lang="en-US" altLang="ja-JP" sz="2400" baseline="30000" dirty="0" err="1" smtClean="0"/>
              <a:t>A</a:t>
            </a:r>
            <a:r>
              <a:rPr lang="en-US" altLang="ja-JP" sz="2400" baseline="-25000" dirty="0" err="1" smtClean="0"/>
              <a:t>x</a:t>
            </a:r>
            <a:r>
              <a:rPr lang="en-US" altLang="ja-JP" sz="2400" dirty="0" err="1" smtClean="0"/>
              <a:t>m</a:t>
            </a:r>
            <a:r>
              <a:rPr lang="en-US" altLang="ja-JP" sz="2400" baseline="30000" dirty="0" err="1" smtClean="0"/>
              <a:t>B</a:t>
            </a:r>
            <a:r>
              <a:rPr lang="en-US" altLang="ja-JP" sz="2400" baseline="-25000" dirty="0" err="1" smtClean="0"/>
              <a:t>y</a:t>
            </a:r>
            <a:r>
              <a:rPr lang="en-US" altLang="ja-JP" sz="2400" dirty="0" err="1" smtClean="0"/>
              <a:t>m</a:t>
            </a:r>
            <a:r>
              <a:rPr lang="en-US" altLang="ja-JP" sz="2400" baseline="30000" dirty="0" err="1" smtClean="0"/>
              <a:t>C</a:t>
            </a:r>
            <a:r>
              <a:rPr lang="en-US" altLang="ja-JP" sz="2400" baseline="-25000" dirty="0" err="1" smtClean="0"/>
              <a:t>y</a:t>
            </a:r>
            <a:r>
              <a:rPr lang="en-US" altLang="ja-JP" sz="2400" dirty="0" smtClean="0"/>
              <a:t>)(</a:t>
            </a:r>
            <a:r>
              <a:rPr lang="en-US" altLang="ja-JP" sz="2400" dirty="0" err="1" smtClean="0"/>
              <a:t>m</a:t>
            </a:r>
            <a:r>
              <a:rPr lang="en-US" altLang="ja-JP" sz="2400" baseline="30000" dirty="0" err="1" smtClean="0"/>
              <a:t>A</a:t>
            </a:r>
            <a:r>
              <a:rPr lang="en-US" altLang="ja-JP" sz="2400" baseline="-25000" dirty="0" err="1" smtClean="0"/>
              <a:t>y</a:t>
            </a:r>
            <a:r>
              <a:rPr lang="en-US" altLang="ja-JP" sz="2400" dirty="0" err="1" smtClean="0"/>
              <a:t>m</a:t>
            </a:r>
            <a:r>
              <a:rPr lang="en-US" altLang="ja-JP" sz="2400" baseline="30000" dirty="0" err="1" smtClean="0"/>
              <a:t>B</a:t>
            </a:r>
            <a:r>
              <a:rPr lang="en-US" altLang="ja-JP" sz="2400" baseline="-25000" dirty="0" err="1" smtClean="0"/>
              <a:t>x</a:t>
            </a:r>
            <a:r>
              <a:rPr lang="en-US" altLang="ja-JP" sz="2400" dirty="0" err="1" smtClean="0"/>
              <a:t>m</a:t>
            </a:r>
            <a:r>
              <a:rPr lang="en-US" altLang="ja-JP" sz="2400" baseline="30000" dirty="0" err="1" smtClean="0"/>
              <a:t>C</a:t>
            </a:r>
            <a:r>
              <a:rPr lang="en-US" altLang="ja-JP" sz="2400" baseline="-25000" dirty="0" err="1" smtClean="0"/>
              <a:t>y</a:t>
            </a:r>
            <a:r>
              <a:rPr lang="en-US" altLang="ja-JP" sz="2400" dirty="0" smtClean="0"/>
              <a:t>)(</a:t>
            </a:r>
            <a:r>
              <a:rPr lang="en-US" altLang="ja-JP" sz="2400" dirty="0" err="1" smtClean="0"/>
              <a:t>m</a:t>
            </a:r>
            <a:r>
              <a:rPr lang="en-US" altLang="ja-JP" sz="2400" baseline="30000" dirty="0" err="1" smtClean="0"/>
              <a:t>A</a:t>
            </a:r>
            <a:r>
              <a:rPr lang="en-US" altLang="ja-JP" sz="2400" baseline="-25000" dirty="0" err="1" smtClean="0"/>
              <a:t>y</a:t>
            </a:r>
            <a:r>
              <a:rPr lang="en-US" altLang="ja-JP" sz="2400" dirty="0" err="1" smtClean="0"/>
              <a:t>m</a:t>
            </a:r>
            <a:r>
              <a:rPr lang="en-US" altLang="ja-JP" sz="2400" baseline="30000" dirty="0" err="1" smtClean="0"/>
              <a:t>B</a:t>
            </a:r>
            <a:r>
              <a:rPr lang="en-US" altLang="ja-JP" sz="2400" baseline="-25000" dirty="0" err="1" smtClean="0"/>
              <a:t>y</a:t>
            </a:r>
            <a:r>
              <a:rPr lang="en-US" altLang="ja-JP" sz="2400" dirty="0" err="1" smtClean="0"/>
              <a:t>m</a:t>
            </a:r>
            <a:r>
              <a:rPr lang="en-US" altLang="ja-JP" sz="2400" baseline="30000" dirty="0" err="1" smtClean="0"/>
              <a:t>C</a:t>
            </a:r>
            <a:r>
              <a:rPr lang="en-US" altLang="ja-JP" sz="2400" baseline="-25000" dirty="0" err="1" smtClean="0"/>
              <a:t>x</a:t>
            </a:r>
            <a:r>
              <a:rPr lang="en-US" altLang="ja-JP" sz="2400" dirty="0" smtClean="0"/>
              <a:t>)</a:t>
            </a:r>
          </a:p>
          <a:p>
            <a:r>
              <a:rPr lang="en-US" altLang="ja-JP" sz="2400" dirty="0" smtClean="0"/>
              <a:t>=(</a:t>
            </a:r>
            <a:r>
              <a:rPr lang="en-US" altLang="ja-JP" sz="2400" dirty="0" smtClean="0"/>
              <a:t>m</a:t>
            </a:r>
            <a:r>
              <a:rPr lang="en-US" altLang="ja-JP" sz="2400" baseline="30000" dirty="0" smtClean="0"/>
              <a:t>A</a:t>
            </a:r>
            <a:r>
              <a:rPr lang="ja-JP" altLang="ja-JP" sz="2400" baseline="-25000" dirty="0" err="1"/>
              <a:t>y</a:t>
            </a:r>
            <a:r>
              <a:rPr lang="en-US" altLang="ja-JP" sz="2400" baseline="-25000" dirty="0" smtClean="0"/>
              <a:t> </a:t>
            </a:r>
            <a:r>
              <a:rPr lang="en-US" altLang="ja-JP" sz="2400" dirty="0" smtClean="0"/>
              <a:t>)</a:t>
            </a:r>
            <a:r>
              <a:rPr lang="en-US" altLang="ja-JP" sz="2400" baseline="30000" dirty="0" smtClean="0"/>
              <a:t>2 </a:t>
            </a:r>
            <a:r>
              <a:rPr lang="en-US" altLang="ja-JP" sz="2400" dirty="0" smtClean="0"/>
              <a:t> (</a:t>
            </a:r>
            <a:r>
              <a:rPr lang="en-US" altLang="ja-JP" sz="2400" dirty="0" err="1" smtClean="0"/>
              <a:t>m</a:t>
            </a:r>
            <a:r>
              <a:rPr lang="en-US" altLang="ja-JP" sz="2400" baseline="30000" dirty="0" err="1" smtClean="0"/>
              <a:t>B</a:t>
            </a:r>
            <a:r>
              <a:rPr lang="en-US" altLang="ja-JP" sz="2400" baseline="-25000" dirty="0" smtClean="0"/>
              <a:t> y </a:t>
            </a:r>
            <a:r>
              <a:rPr lang="en-US" altLang="ja-JP" sz="2400" dirty="0" smtClean="0"/>
              <a:t>)</a:t>
            </a:r>
            <a:r>
              <a:rPr lang="en-US" altLang="ja-JP" sz="2400" baseline="30000" dirty="0" smtClean="0"/>
              <a:t>2   </a:t>
            </a:r>
            <a:r>
              <a:rPr lang="en-US" altLang="ja-JP" sz="2400" dirty="0" smtClean="0"/>
              <a:t> (</a:t>
            </a:r>
            <a:r>
              <a:rPr lang="en-US" altLang="ja-JP" sz="2400" dirty="0" err="1" smtClean="0"/>
              <a:t>m</a:t>
            </a:r>
            <a:r>
              <a:rPr lang="en-US" altLang="ja-JP" sz="2400" baseline="30000" dirty="0" err="1" smtClean="0"/>
              <a:t>C</a:t>
            </a:r>
            <a:r>
              <a:rPr lang="en-US" altLang="ja-JP" sz="2400" baseline="-25000" dirty="0" err="1" smtClean="0"/>
              <a:t>y</a:t>
            </a:r>
            <a:r>
              <a:rPr lang="en-US" altLang="ja-JP" sz="2400" baseline="-25000" dirty="0" smtClean="0"/>
              <a:t>  </a:t>
            </a:r>
            <a:r>
              <a:rPr lang="en-US" altLang="ja-JP" sz="2400" dirty="0" smtClean="0"/>
              <a:t>)</a:t>
            </a:r>
            <a:r>
              <a:rPr lang="en-US" altLang="ja-JP" sz="2400" baseline="30000" dirty="0" smtClean="0"/>
              <a:t>2</a:t>
            </a:r>
            <a:r>
              <a:rPr lang="en-US" altLang="ja-JP" sz="2400" dirty="0"/>
              <a:t> </a:t>
            </a:r>
            <a:r>
              <a:rPr lang="en-US" altLang="ja-JP" sz="2400" dirty="0" err="1" smtClean="0"/>
              <a:t>m</a:t>
            </a:r>
            <a:r>
              <a:rPr lang="en-US" altLang="ja-JP" sz="2400" baseline="30000" dirty="0" err="1" smtClean="0"/>
              <a:t>A</a:t>
            </a:r>
            <a:r>
              <a:rPr lang="en-US" altLang="ja-JP" sz="2400" baseline="-25000" dirty="0" err="1" smtClean="0"/>
              <a:t>x</a:t>
            </a:r>
            <a:r>
              <a:rPr lang="en-US" altLang="ja-JP" sz="2400" dirty="0" err="1" smtClean="0"/>
              <a:t>m</a:t>
            </a:r>
            <a:r>
              <a:rPr lang="en-US" altLang="ja-JP" sz="2400" baseline="30000" dirty="0" err="1" smtClean="0"/>
              <a:t>B</a:t>
            </a:r>
            <a:r>
              <a:rPr lang="en-US" altLang="ja-JP" sz="2400" baseline="-25000" dirty="0" err="1" smtClean="0"/>
              <a:t>x</a:t>
            </a:r>
            <a:r>
              <a:rPr lang="en-US" altLang="ja-JP" sz="2400" dirty="0" err="1" smtClean="0"/>
              <a:t>m</a:t>
            </a:r>
            <a:r>
              <a:rPr lang="en-US" altLang="ja-JP" sz="2400" baseline="30000" dirty="0" err="1" smtClean="0"/>
              <a:t>C</a:t>
            </a:r>
            <a:r>
              <a:rPr lang="en-US" altLang="ja-JP" sz="2400" baseline="-25000" dirty="0" err="1" smtClean="0"/>
              <a:t>x</a:t>
            </a:r>
            <a:endParaRPr lang="en-US" altLang="ja-JP" sz="2400" baseline="-25000" dirty="0" smtClean="0"/>
          </a:p>
          <a:p>
            <a:r>
              <a:rPr lang="en-US" altLang="ja-JP" sz="2400" dirty="0" smtClean="0"/>
              <a:t>=</a:t>
            </a:r>
            <a:r>
              <a:rPr lang="en-US" altLang="ja-JP" sz="2400" dirty="0" err="1" smtClean="0"/>
              <a:t>m</a:t>
            </a:r>
            <a:r>
              <a:rPr lang="en-US" altLang="ja-JP" sz="2400" baseline="30000" dirty="0" err="1" smtClean="0"/>
              <a:t>A</a:t>
            </a:r>
            <a:r>
              <a:rPr lang="en-US" altLang="ja-JP" sz="2400" baseline="-25000" dirty="0" err="1" smtClean="0"/>
              <a:t>x</a:t>
            </a:r>
            <a:r>
              <a:rPr lang="en-US" altLang="ja-JP" sz="2400" dirty="0" err="1" smtClean="0"/>
              <a:t>m</a:t>
            </a:r>
            <a:r>
              <a:rPr lang="en-US" altLang="ja-JP" sz="2400" baseline="30000" dirty="0" err="1" smtClean="0"/>
              <a:t>B</a:t>
            </a:r>
            <a:r>
              <a:rPr lang="en-US" altLang="ja-JP" sz="2400" baseline="-25000" dirty="0" err="1" smtClean="0"/>
              <a:t>x</a:t>
            </a:r>
            <a:r>
              <a:rPr lang="en-US" altLang="ja-JP" sz="2400" dirty="0" err="1" smtClean="0"/>
              <a:t>m</a:t>
            </a:r>
            <a:r>
              <a:rPr lang="en-US" altLang="ja-JP" sz="2400" baseline="30000" dirty="0" err="1" smtClean="0"/>
              <a:t>C</a:t>
            </a:r>
            <a:r>
              <a:rPr lang="en-US" altLang="ja-JP" sz="2400" baseline="-25000" dirty="0" err="1" smtClean="0"/>
              <a:t>x</a:t>
            </a:r>
            <a:r>
              <a:rPr lang="en-US" altLang="ja-JP" sz="2400" dirty="0" smtClean="0"/>
              <a:t>=1</a:t>
            </a:r>
          </a:p>
          <a:p>
            <a:endParaRPr lang="en-US" altLang="ja-JP" sz="2400" dirty="0"/>
          </a:p>
          <a:p>
            <a:r>
              <a:rPr lang="en-US" altLang="ja-JP" sz="2400" dirty="0" err="1" smtClean="0"/>
              <a:t>σ</a:t>
            </a:r>
            <a:r>
              <a:rPr lang="en-US" altLang="ja-JP" sz="2400" baseline="30000" dirty="0" err="1" smtClean="0"/>
              <a:t>A</a:t>
            </a:r>
            <a:r>
              <a:rPr lang="en-US" altLang="ja-JP" sz="2400" baseline="-25000" dirty="0" err="1" smtClean="0"/>
              <a:t>x</a:t>
            </a:r>
            <a:r>
              <a:rPr lang="en-US" altLang="ja-JP" sz="2400" dirty="0" err="1" smtClean="0"/>
              <a:t>σ</a:t>
            </a:r>
            <a:r>
              <a:rPr lang="en-US" altLang="ja-JP" sz="2400" baseline="30000" dirty="0" err="1" smtClean="0"/>
              <a:t>B</a:t>
            </a:r>
            <a:r>
              <a:rPr lang="en-US" altLang="ja-JP" sz="2400" baseline="-25000" dirty="0" err="1" smtClean="0"/>
              <a:t>x</a:t>
            </a:r>
            <a:r>
              <a:rPr lang="en-US" altLang="ja-JP" sz="2400" dirty="0" err="1" smtClean="0"/>
              <a:t>σ</a:t>
            </a:r>
            <a:r>
              <a:rPr lang="en-US" altLang="ja-JP" sz="2400" baseline="30000" dirty="0" err="1" smtClean="0"/>
              <a:t>C</a:t>
            </a:r>
            <a:r>
              <a:rPr lang="en-US" altLang="ja-JP" sz="2400" baseline="-25000" dirty="0" err="1" smtClean="0"/>
              <a:t>x</a:t>
            </a:r>
            <a:r>
              <a:rPr lang="en-US" altLang="ja-JP" sz="2400" baseline="-25000" dirty="0"/>
              <a:t> </a:t>
            </a:r>
            <a:r>
              <a:rPr lang="en-US" altLang="ja-JP" sz="2400" dirty="0" smtClean="0"/>
              <a:t> </a:t>
            </a:r>
            <a:r>
              <a:rPr lang="en-US" altLang="ja-JP" sz="2400" dirty="0"/>
              <a:t>|</a:t>
            </a:r>
            <a:r>
              <a:rPr lang="en-US" altLang="ja-JP" sz="2400" dirty="0" err="1"/>
              <a:t>Ψ</a:t>
            </a:r>
            <a:r>
              <a:rPr lang="en-US" altLang="ja-JP" sz="2400" dirty="0" smtClean="0"/>
              <a:t>&gt;=-|</a:t>
            </a:r>
            <a:r>
              <a:rPr lang="en-US" altLang="ja-JP" sz="2400" dirty="0" err="1"/>
              <a:t>Ψ</a:t>
            </a:r>
            <a:r>
              <a:rPr lang="en-US" altLang="ja-JP" sz="2400" dirty="0" smtClean="0"/>
              <a:t>&gt;</a:t>
            </a:r>
          </a:p>
          <a:p>
            <a:endParaRPr kumimoji="1" lang="en-US" altLang="ja-JP" sz="2400" dirty="0"/>
          </a:p>
          <a:p>
            <a:r>
              <a:rPr lang="en-US" altLang="ja-JP" sz="2400" dirty="0" err="1" smtClean="0"/>
              <a:t>m</a:t>
            </a:r>
            <a:r>
              <a:rPr lang="en-US" altLang="ja-JP" sz="2400" baseline="30000" dirty="0" err="1" smtClean="0"/>
              <a:t>A</a:t>
            </a:r>
            <a:r>
              <a:rPr lang="en-US" altLang="ja-JP" sz="2400" baseline="-25000" dirty="0" err="1" smtClean="0"/>
              <a:t>x</a:t>
            </a:r>
            <a:r>
              <a:rPr lang="en-US" altLang="ja-JP" sz="2400" dirty="0" err="1" smtClean="0"/>
              <a:t>m</a:t>
            </a:r>
            <a:r>
              <a:rPr lang="en-US" altLang="ja-JP" sz="2400" baseline="30000" dirty="0" err="1" smtClean="0"/>
              <a:t>B</a:t>
            </a:r>
            <a:r>
              <a:rPr lang="en-US" altLang="ja-JP" sz="2400" baseline="-25000" dirty="0" err="1" smtClean="0"/>
              <a:t>x</a:t>
            </a:r>
            <a:r>
              <a:rPr lang="en-US" altLang="ja-JP" sz="2400" dirty="0" err="1" smtClean="0"/>
              <a:t>m</a:t>
            </a:r>
            <a:r>
              <a:rPr lang="en-US" altLang="ja-JP" sz="2400" baseline="30000" dirty="0" err="1" smtClean="0"/>
              <a:t>C</a:t>
            </a:r>
            <a:r>
              <a:rPr lang="en-US" altLang="ja-JP" sz="2400" baseline="-25000" dirty="0" err="1" smtClean="0"/>
              <a:t>x</a:t>
            </a:r>
            <a:r>
              <a:rPr lang="en-US" altLang="ja-JP" sz="2400" dirty="0" smtClean="0"/>
              <a:t>=-1</a:t>
            </a:r>
            <a:endParaRPr lang="en-US" altLang="ja-JP" sz="2400" dirty="0"/>
          </a:p>
          <a:p>
            <a:endParaRPr kumimoji="1" lang="ja-JP" altLang="en-US" dirty="0"/>
          </a:p>
        </p:txBody>
      </p:sp>
      <p:sp>
        <p:nvSpPr>
          <p:cNvPr id="4" name="正方形/長方形 3"/>
          <p:cNvSpPr/>
          <p:nvPr/>
        </p:nvSpPr>
        <p:spPr>
          <a:xfrm>
            <a:off x="610594" y="5073134"/>
            <a:ext cx="8533406" cy="1846659"/>
          </a:xfrm>
          <a:prstGeom prst="rect">
            <a:avLst/>
          </a:prstGeom>
        </p:spPr>
        <p:txBody>
          <a:bodyPr wrap="square">
            <a:spAutoFit/>
          </a:bodyPr>
          <a:lstStyle/>
          <a:p>
            <a:r>
              <a:rPr lang="en-US" altLang="ja-JP" sz="2400" dirty="0"/>
              <a:t>|</a:t>
            </a:r>
            <a:r>
              <a:rPr lang="en-US" altLang="ja-JP" sz="2400" dirty="0" err="1"/>
              <a:t>Ψ</a:t>
            </a:r>
            <a:r>
              <a:rPr lang="en-US" altLang="ja-JP" sz="2400" dirty="0" smtClean="0"/>
              <a:t>&gt;</a:t>
            </a:r>
            <a:r>
              <a:rPr lang="ja-JP" altLang="en-US" sz="2400" dirty="0" smtClean="0"/>
              <a:t>＝（｜０＞</a:t>
            </a:r>
            <a:r>
              <a:rPr lang="en-US" altLang="ja-JP" sz="2400" baseline="-25000" dirty="0" smtClean="0"/>
              <a:t>A</a:t>
            </a:r>
            <a:r>
              <a:rPr lang="en-US" altLang="ja-JP" sz="2400" dirty="0" smtClean="0"/>
              <a:t>  </a:t>
            </a:r>
            <a:r>
              <a:rPr lang="ja-JP" altLang="en-US" sz="2400" dirty="0"/>
              <a:t>｜０</a:t>
            </a:r>
            <a:r>
              <a:rPr lang="ja-JP" altLang="en-US" sz="2400" dirty="0" smtClean="0"/>
              <a:t>＞</a:t>
            </a:r>
            <a:r>
              <a:rPr lang="en-US" altLang="ja-JP" sz="2400" baseline="-25000" dirty="0" smtClean="0"/>
              <a:t>B </a:t>
            </a:r>
            <a:r>
              <a:rPr lang="en-US" altLang="ja-JP" sz="2400" dirty="0" smtClean="0"/>
              <a:t> </a:t>
            </a:r>
            <a:r>
              <a:rPr lang="ja-JP" altLang="en-US" sz="2400" dirty="0"/>
              <a:t>｜０</a:t>
            </a:r>
            <a:r>
              <a:rPr lang="ja-JP" altLang="en-US" sz="2400" dirty="0" smtClean="0"/>
              <a:t>＞</a:t>
            </a:r>
            <a:r>
              <a:rPr lang="en-US" altLang="ja-JP" sz="2400" baseline="-25000" dirty="0" smtClean="0"/>
              <a:t>C</a:t>
            </a:r>
            <a:r>
              <a:rPr lang="en-US" altLang="ja-JP" sz="2400" dirty="0" smtClean="0"/>
              <a:t>   -  </a:t>
            </a:r>
            <a:r>
              <a:rPr lang="ja-JP" altLang="en-US" sz="2400" dirty="0" smtClean="0"/>
              <a:t>｜</a:t>
            </a:r>
            <a:r>
              <a:rPr lang="en-US" altLang="ja-JP" sz="2400" dirty="0" smtClean="0"/>
              <a:t>1</a:t>
            </a:r>
            <a:r>
              <a:rPr lang="ja-JP" altLang="en-US" sz="2400" dirty="0" smtClean="0"/>
              <a:t>＞</a:t>
            </a:r>
            <a:r>
              <a:rPr lang="en-US" altLang="ja-JP" sz="2400" baseline="-25000" dirty="0"/>
              <a:t>A </a:t>
            </a:r>
            <a:r>
              <a:rPr lang="en-US" altLang="ja-JP" sz="2400" dirty="0"/>
              <a:t> </a:t>
            </a:r>
            <a:r>
              <a:rPr lang="ja-JP" altLang="en-US" sz="2400" dirty="0" smtClean="0"/>
              <a:t>｜</a:t>
            </a:r>
            <a:r>
              <a:rPr lang="en-US" altLang="ja-JP" sz="2400" dirty="0" smtClean="0"/>
              <a:t>1</a:t>
            </a:r>
            <a:r>
              <a:rPr lang="ja-JP" altLang="en-US" sz="2400" dirty="0" smtClean="0"/>
              <a:t>＞</a:t>
            </a:r>
            <a:r>
              <a:rPr lang="en-US" altLang="ja-JP" sz="2400" baseline="-25000" dirty="0" smtClean="0"/>
              <a:t>B</a:t>
            </a:r>
            <a:r>
              <a:rPr lang="en-US" altLang="ja-JP" sz="2400" dirty="0" smtClean="0"/>
              <a:t>  </a:t>
            </a:r>
            <a:r>
              <a:rPr lang="ja-JP" altLang="en-US" sz="2400" dirty="0" smtClean="0"/>
              <a:t>｜</a:t>
            </a:r>
            <a:r>
              <a:rPr lang="en-US" altLang="ja-JP" sz="2400" dirty="0" smtClean="0"/>
              <a:t>1</a:t>
            </a:r>
            <a:r>
              <a:rPr lang="ja-JP" altLang="en-US" sz="2400" dirty="0" smtClean="0"/>
              <a:t>＞</a:t>
            </a:r>
            <a:r>
              <a:rPr lang="en-US" altLang="ja-JP" sz="2400" baseline="-25000" dirty="0"/>
              <a:t>C</a:t>
            </a:r>
            <a:r>
              <a:rPr lang="en-US" altLang="ja-JP" sz="2400" dirty="0" smtClean="0"/>
              <a:t>)/√2</a:t>
            </a:r>
          </a:p>
          <a:p>
            <a:endParaRPr lang="en-US" altLang="ja-JP" sz="2400" dirty="0"/>
          </a:p>
          <a:p>
            <a:r>
              <a:rPr lang="en-US" altLang="ja-JP" sz="2400" dirty="0" err="1" smtClean="0"/>
              <a:t>σ</a:t>
            </a:r>
            <a:r>
              <a:rPr lang="en-US" altLang="ja-JP" sz="2400" baseline="-25000" dirty="0" err="1" smtClean="0"/>
              <a:t>z</a:t>
            </a:r>
            <a:r>
              <a:rPr lang="en-US" altLang="ja-JP" sz="2400" dirty="0"/>
              <a:t> </a:t>
            </a:r>
            <a:r>
              <a:rPr lang="en-US" altLang="ja-JP" sz="2400" dirty="0" smtClean="0"/>
              <a:t>|0&gt;=|0&gt;  ,  σ</a:t>
            </a:r>
            <a:r>
              <a:rPr lang="en-US" altLang="ja-JP" sz="2400" baseline="-25000" dirty="0" smtClean="0"/>
              <a:t>z</a:t>
            </a:r>
            <a:r>
              <a:rPr lang="en-US" altLang="ja-JP" sz="2400" dirty="0" smtClean="0"/>
              <a:t>|1&gt;=-|1&gt;</a:t>
            </a:r>
            <a:endParaRPr lang="ja-JP" altLang="en-US" sz="2400" dirty="0"/>
          </a:p>
          <a:p>
            <a:r>
              <a:rPr lang="en-US" altLang="ja-JP" sz="2400" dirty="0" smtClean="0"/>
              <a:t> </a:t>
            </a:r>
            <a:endParaRPr lang="ja-JP" altLang="en-US" sz="2400" dirty="0"/>
          </a:p>
          <a:p>
            <a:endParaRPr lang="ja-JP" altLang="en-US" dirty="0"/>
          </a:p>
        </p:txBody>
      </p:sp>
      <p:sp>
        <p:nvSpPr>
          <p:cNvPr id="5" name="テキスト ボックス 4"/>
          <p:cNvSpPr txBox="1"/>
          <p:nvPr/>
        </p:nvSpPr>
        <p:spPr>
          <a:xfrm>
            <a:off x="3898900" y="3497997"/>
            <a:ext cx="5092700" cy="830997"/>
          </a:xfrm>
          <a:prstGeom prst="rect">
            <a:avLst/>
          </a:prstGeom>
          <a:noFill/>
        </p:spPr>
        <p:txBody>
          <a:bodyPr wrap="square" rtlCol="0">
            <a:spAutoFit/>
          </a:bodyPr>
          <a:lstStyle/>
          <a:p>
            <a:r>
              <a:rPr kumimoji="1" lang="en-US" altLang="ja-JP" sz="2400" dirty="0" smtClean="0">
                <a:solidFill>
                  <a:srgbClr val="0000FF"/>
                </a:solidFill>
              </a:rPr>
              <a:t>X</a:t>
            </a:r>
            <a:r>
              <a:rPr kumimoji="1" lang="en-US" altLang="ja-JP" sz="2400" baseline="-25000" dirty="0" smtClean="0">
                <a:solidFill>
                  <a:srgbClr val="0000FF"/>
                </a:solidFill>
              </a:rPr>
              <a:t>1</a:t>
            </a:r>
            <a:r>
              <a:rPr kumimoji="1" lang="en-US" altLang="ja-JP" sz="2400" dirty="0" smtClean="0">
                <a:solidFill>
                  <a:srgbClr val="0000FF"/>
                </a:solidFill>
              </a:rPr>
              <a:t>X</a:t>
            </a:r>
            <a:r>
              <a:rPr kumimoji="1" lang="en-US" altLang="ja-JP" sz="2400" baseline="-25000" dirty="0" smtClean="0">
                <a:solidFill>
                  <a:srgbClr val="0000FF"/>
                </a:solidFill>
              </a:rPr>
              <a:t>2</a:t>
            </a:r>
            <a:r>
              <a:rPr kumimoji="1" lang="en-US" altLang="ja-JP" sz="2400" dirty="0" smtClean="0">
                <a:solidFill>
                  <a:srgbClr val="0000FF"/>
                </a:solidFill>
              </a:rPr>
              <a:t>X</a:t>
            </a:r>
            <a:r>
              <a:rPr kumimoji="1" lang="en-US" altLang="ja-JP" sz="2400" baseline="-25000" dirty="0" smtClean="0">
                <a:solidFill>
                  <a:srgbClr val="0000FF"/>
                </a:solidFill>
              </a:rPr>
              <a:t>3</a:t>
            </a:r>
            <a:r>
              <a:rPr kumimoji="1" lang="en-US" altLang="ja-JP" sz="2400" dirty="0" smtClean="0">
                <a:solidFill>
                  <a:srgbClr val="0000FF"/>
                </a:solidFill>
              </a:rPr>
              <a:t>=</a:t>
            </a:r>
            <a:r>
              <a:rPr kumimoji="1" lang="en-US" altLang="ja-JP" sz="2400" dirty="0" err="1" smtClean="0">
                <a:solidFill>
                  <a:srgbClr val="0000FF"/>
                </a:solidFill>
              </a:rPr>
              <a:t>σ</a:t>
            </a:r>
            <a:r>
              <a:rPr lang="en-US" altLang="ja-JP" sz="2400" baseline="30000" dirty="0" err="1" smtClean="0">
                <a:solidFill>
                  <a:srgbClr val="0000FF"/>
                </a:solidFill>
              </a:rPr>
              <a:t>A</a:t>
            </a:r>
            <a:r>
              <a:rPr kumimoji="1" lang="en-US" altLang="ja-JP" sz="2400" baseline="-25000" dirty="0" err="1" smtClean="0">
                <a:solidFill>
                  <a:srgbClr val="0000FF"/>
                </a:solidFill>
              </a:rPr>
              <a:t>x</a:t>
            </a:r>
            <a:r>
              <a:rPr kumimoji="1" lang="en-US" altLang="ja-JP" sz="2400" dirty="0" err="1" smtClean="0">
                <a:solidFill>
                  <a:srgbClr val="0000FF"/>
                </a:solidFill>
              </a:rPr>
              <a:t>σ</a:t>
            </a:r>
            <a:r>
              <a:rPr kumimoji="1" lang="en-US" altLang="ja-JP" sz="2400" baseline="30000" dirty="0" err="1" smtClean="0">
                <a:solidFill>
                  <a:srgbClr val="0000FF"/>
                </a:solidFill>
              </a:rPr>
              <a:t>A</a:t>
            </a:r>
            <a:r>
              <a:rPr kumimoji="1" lang="en-US" altLang="ja-JP" sz="2400" baseline="-25000" dirty="0" err="1" smtClean="0">
                <a:solidFill>
                  <a:srgbClr val="0000FF"/>
                </a:solidFill>
              </a:rPr>
              <a:t>y</a:t>
            </a:r>
            <a:r>
              <a:rPr kumimoji="1" lang="en-US" altLang="ja-JP" sz="2400" dirty="0" err="1" smtClean="0">
                <a:solidFill>
                  <a:srgbClr val="0000FF"/>
                </a:solidFill>
              </a:rPr>
              <a:t>σ</a:t>
            </a:r>
            <a:r>
              <a:rPr kumimoji="1" lang="en-US" altLang="ja-JP" sz="2400" baseline="30000" dirty="0" err="1" smtClean="0">
                <a:solidFill>
                  <a:srgbClr val="0000FF"/>
                </a:solidFill>
              </a:rPr>
              <a:t>A</a:t>
            </a:r>
            <a:r>
              <a:rPr kumimoji="1" lang="en-US" altLang="ja-JP" sz="2400" baseline="-25000" dirty="0" err="1" smtClean="0">
                <a:solidFill>
                  <a:srgbClr val="0000FF"/>
                </a:solidFill>
              </a:rPr>
              <a:t>y</a:t>
            </a:r>
            <a:r>
              <a:rPr kumimoji="1" lang="en-US" altLang="ja-JP" sz="2400" baseline="-25000" dirty="0" smtClean="0">
                <a:solidFill>
                  <a:srgbClr val="0000FF"/>
                </a:solidFill>
              </a:rPr>
              <a:t>    </a:t>
            </a:r>
            <a:r>
              <a:rPr lang="en-US" altLang="ja-JP" sz="2400" dirty="0" err="1" smtClean="0">
                <a:solidFill>
                  <a:srgbClr val="0000FF"/>
                </a:solidFill>
              </a:rPr>
              <a:t>σ</a:t>
            </a:r>
            <a:r>
              <a:rPr lang="en-US" altLang="ja-JP" sz="2400" baseline="30000" dirty="0" err="1" smtClean="0">
                <a:solidFill>
                  <a:srgbClr val="0000FF"/>
                </a:solidFill>
              </a:rPr>
              <a:t>B</a:t>
            </a:r>
            <a:r>
              <a:rPr lang="en-US" altLang="ja-JP" sz="2400" baseline="-25000" dirty="0" err="1" smtClean="0">
                <a:solidFill>
                  <a:srgbClr val="0000FF"/>
                </a:solidFill>
              </a:rPr>
              <a:t>y</a:t>
            </a:r>
            <a:r>
              <a:rPr lang="en-US" altLang="ja-JP" sz="2400" dirty="0" err="1" smtClean="0">
                <a:solidFill>
                  <a:srgbClr val="0000FF"/>
                </a:solidFill>
              </a:rPr>
              <a:t>σ</a:t>
            </a:r>
            <a:r>
              <a:rPr lang="en-US" altLang="ja-JP" sz="2400" baseline="30000" dirty="0" err="1" smtClean="0">
                <a:solidFill>
                  <a:srgbClr val="0000FF"/>
                </a:solidFill>
              </a:rPr>
              <a:t>B</a:t>
            </a:r>
            <a:r>
              <a:rPr lang="en-US" altLang="ja-JP" sz="2400" baseline="-25000" dirty="0" err="1" smtClean="0">
                <a:solidFill>
                  <a:srgbClr val="0000FF"/>
                </a:solidFill>
              </a:rPr>
              <a:t>x</a:t>
            </a:r>
            <a:r>
              <a:rPr lang="en-US" altLang="ja-JP" sz="2400" dirty="0" err="1" smtClean="0">
                <a:solidFill>
                  <a:srgbClr val="0000FF"/>
                </a:solidFill>
              </a:rPr>
              <a:t>σ</a:t>
            </a:r>
            <a:r>
              <a:rPr lang="en-US" altLang="ja-JP" sz="2400" baseline="30000" dirty="0" err="1" smtClean="0">
                <a:solidFill>
                  <a:srgbClr val="0000FF"/>
                </a:solidFill>
              </a:rPr>
              <a:t>B</a:t>
            </a:r>
            <a:r>
              <a:rPr lang="en-US" altLang="ja-JP" sz="2400" baseline="-25000" dirty="0" err="1" smtClean="0">
                <a:solidFill>
                  <a:srgbClr val="0000FF"/>
                </a:solidFill>
              </a:rPr>
              <a:t>y</a:t>
            </a:r>
            <a:r>
              <a:rPr lang="en-US" altLang="ja-JP" sz="2400" baseline="-25000" dirty="0" smtClean="0">
                <a:solidFill>
                  <a:srgbClr val="0000FF"/>
                </a:solidFill>
              </a:rPr>
              <a:t>    </a:t>
            </a:r>
            <a:r>
              <a:rPr lang="en-US" altLang="ja-JP" sz="2400" dirty="0" err="1" smtClean="0">
                <a:solidFill>
                  <a:srgbClr val="0000FF"/>
                </a:solidFill>
              </a:rPr>
              <a:t>σ</a:t>
            </a:r>
            <a:r>
              <a:rPr lang="en-US" altLang="ja-JP" sz="2400" baseline="30000" dirty="0" err="1" smtClean="0">
                <a:solidFill>
                  <a:srgbClr val="0000FF"/>
                </a:solidFill>
              </a:rPr>
              <a:t>C</a:t>
            </a:r>
            <a:r>
              <a:rPr lang="en-US" altLang="ja-JP" sz="2400" baseline="-25000" dirty="0" err="1" smtClean="0">
                <a:solidFill>
                  <a:srgbClr val="0000FF"/>
                </a:solidFill>
              </a:rPr>
              <a:t>y</a:t>
            </a:r>
            <a:r>
              <a:rPr lang="en-US" altLang="ja-JP" sz="2400" dirty="0" err="1" smtClean="0">
                <a:solidFill>
                  <a:srgbClr val="0000FF"/>
                </a:solidFill>
              </a:rPr>
              <a:t>σ</a:t>
            </a:r>
            <a:r>
              <a:rPr lang="en-US" altLang="ja-JP" sz="2400" baseline="30000" dirty="0" err="1" smtClean="0">
                <a:solidFill>
                  <a:srgbClr val="0000FF"/>
                </a:solidFill>
              </a:rPr>
              <a:t>C</a:t>
            </a:r>
            <a:r>
              <a:rPr lang="en-US" altLang="ja-JP" sz="2400" baseline="-25000" dirty="0" err="1" smtClean="0">
                <a:solidFill>
                  <a:srgbClr val="0000FF"/>
                </a:solidFill>
              </a:rPr>
              <a:t>v</a:t>
            </a:r>
            <a:r>
              <a:rPr lang="en-US" altLang="ja-JP" sz="2400" dirty="0" err="1" smtClean="0">
                <a:solidFill>
                  <a:srgbClr val="0000FF"/>
                </a:solidFill>
              </a:rPr>
              <a:t>σ</a:t>
            </a:r>
            <a:r>
              <a:rPr lang="en-US" altLang="ja-JP" sz="2400" baseline="30000" dirty="0" err="1" smtClean="0">
                <a:solidFill>
                  <a:srgbClr val="0000FF"/>
                </a:solidFill>
              </a:rPr>
              <a:t>C</a:t>
            </a:r>
            <a:r>
              <a:rPr lang="en-US" altLang="ja-JP" sz="2400" baseline="-25000" dirty="0" err="1" smtClean="0">
                <a:solidFill>
                  <a:srgbClr val="0000FF"/>
                </a:solidFill>
              </a:rPr>
              <a:t>x</a:t>
            </a:r>
            <a:r>
              <a:rPr lang="en-US" altLang="ja-JP" sz="2400" baseline="-25000" dirty="0">
                <a:solidFill>
                  <a:srgbClr val="0000FF"/>
                </a:solidFill>
              </a:rPr>
              <a:t> </a:t>
            </a:r>
            <a:r>
              <a:rPr lang="en-US" altLang="ja-JP" sz="2400" dirty="0" smtClean="0">
                <a:solidFill>
                  <a:srgbClr val="0000FF"/>
                </a:solidFill>
              </a:rPr>
              <a:t>  = </a:t>
            </a:r>
            <a:r>
              <a:rPr lang="en-US" altLang="ja-JP" sz="2400" dirty="0" err="1" smtClean="0">
                <a:solidFill>
                  <a:srgbClr val="0000FF"/>
                </a:solidFill>
              </a:rPr>
              <a:t>σ</a:t>
            </a:r>
            <a:r>
              <a:rPr lang="en-US" altLang="ja-JP" sz="2400" baseline="30000" dirty="0" err="1" smtClean="0">
                <a:solidFill>
                  <a:srgbClr val="0000FF"/>
                </a:solidFill>
              </a:rPr>
              <a:t>A</a:t>
            </a:r>
            <a:r>
              <a:rPr lang="en-US" altLang="ja-JP" sz="2400" baseline="-25000" dirty="0" err="1" smtClean="0">
                <a:solidFill>
                  <a:srgbClr val="0000FF"/>
                </a:solidFill>
              </a:rPr>
              <a:t>x</a:t>
            </a:r>
            <a:r>
              <a:rPr lang="en-US" altLang="ja-JP" sz="2400" baseline="-25000" dirty="0" smtClean="0">
                <a:solidFill>
                  <a:srgbClr val="0000FF"/>
                </a:solidFill>
              </a:rPr>
              <a:t>  </a:t>
            </a:r>
            <a:r>
              <a:rPr lang="en-US" altLang="ja-JP" sz="2400" dirty="0" smtClean="0">
                <a:solidFill>
                  <a:srgbClr val="0000FF"/>
                </a:solidFill>
              </a:rPr>
              <a:t> (-</a:t>
            </a:r>
            <a:r>
              <a:rPr lang="en-US" altLang="ja-JP" sz="2400" dirty="0" err="1" smtClean="0">
                <a:solidFill>
                  <a:srgbClr val="0000FF"/>
                </a:solidFill>
              </a:rPr>
              <a:t>σ</a:t>
            </a:r>
            <a:r>
              <a:rPr lang="en-US" altLang="ja-JP" sz="2400" baseline="30000" dirty="0" err="1">
                <a:solidFill>
                  <a:srgbClr val="0000FF"/>
                </a:solidFill>
              </a:rPr>
              <a:t>B</a:t>
            </a:r>
            <a:r>
              <a:rPr lang="en-US" altLang="ja-JP" sz="2400" baseline="-25000" dirty="0" err="1" smtClean="0">
                <a:solidFill>
                  <a:srgbClr val="0000FF"/>
                </a:solidFill>
              </a:rPr>
              <a:t>x</a:t>
            </a:r>
            <a:r>
              <a:rPr lang="en-US" altLang="ja-JP" sz="2400" baseline="-25000" dirty="0" smtClean="0">
                <a:solidFill>
                  <a:srgbClr val="0000FF"/>
                </a:solidFill>
              </a:rPr>
              <a:t> </a:t>
            </a:r>
            <a:r>
              <a:rPr lang="en-US" altLang="ja-JP" sz="2400" dirty="0" smtClean="0">
                <a:solidFill>
                  <a:srgbClr val="0000FF"/>
                </a:solidFill>
              </a:rPr>
              <a:t> )  </a:t>
            </a:r>
            <a:r>
              <a:rPr lang="en-US" altLang="ja-JP" sz="2400" dirty="0" err="1" smtClean="0">
                <a:solidFill>
                  <a:srgbClr val="0000FF"/>
                </a:solidFill>
              </a:rPr>
              <a:t>σ</a:t>
            </a:r>
            <a:r>
              <a:rPr lang="en-US" altLang="ja-JP" sz="2400" baseline="30000" dirty="0" err="1" smtClean="0">
                <a:solidFill>
                  <a:srgbClr val="0000FF"/>
                </a:solidFill>
              </a:rPr>
              <a:t>C</a:t>
            </a:r>
            <a:r>
              <a:rPr lang="en-US" altLang="ja-JP" sz="2400" baseline="-25000" dirty="0" err="1" smtClean="0">
                <a:solidFill>
                  <a:srgbClr val="0000FF"/>
                </a:solidFill>
              </a:rPr>
              <a:t>x</a:t>
            </a:r>
            <a:r>
              <a:rPr lang="en-US" altLang="ja-JP" sz="2400" baseline="-25000" dirty="0" smtClean="0">
                <a:solidFill>
                  <a:srgbClr val="0000FF"/>
                </a:solidFill>
              </a:rPr>
              <a:t>  </a:t>
            </a:r>
            <a:r>
              <a:rPr lang="en-US" altLang="ja-JP" sz="2400" dirty="0" smtClean="0">
                <a:solidFill>
                  <a:srgbClr val="0000FF"/>
                </a:solidFill>
              </a:rPr>
              <a:t>=</a:t>
            </a:r>
            <a:r>
              <a:rPr lang="en-US" altLang="ja-JP" sz="2400" baseline="-25000" dirty="0" smtClean="0">
                <a:solidFill>
                  <a:srgbClr val="0000FF"/>
                </a:solidFill>
              </a:rPr>
              <a:t>  </a:t>
            </a:r>
            <a:r>
              <a:rPr lang="en-US" altLang="ja-JP" sz="2400" dirty="0" smtClean="0">
                <a:solidFill>
                  <a:srgbClr val="0000FF"/>
                </a:solidFill>
              </a:rPr>
              <a:t> - </a:t>
            </a:r>
            <a:r>
              <a:rPr lang="en-US" altLang="ja-JP" sz="2400" dirty="0" err="1" smtClean="0">
                <a:solidFill>
                  <a:srgbClr val="0000FF"/>
                </a:solidFill>
              </a:rPr>
              <a:t>σ</a:t>
            </a:r>
            <a:r>
              <a:rPr lang="en-US" altLang="ja-JP" sz="2400" baseline="30000" dirty="0" err="1" smtClean="0">
                <a:solidFill>
                  <a:srgbClr val="0000FF"/>
                </a:solidFill>
              </a:rPr>
              <a:t>A</a:t>
            </a:r>
            <a:r>
              <a:rPr lang="en-US" altLang="ja-JP" sz="2400" baseline="-25000" dirty="0" err="1" smtClean="0">
                <a:solidFill>
                  <a:srgbClr val="0000FF"/>
                </a:solidFill>
              </a:rPr>
              <a:t>x</a:t>
            </a:r>
            <a:r>
              <a:rPr lang="en-US" altLang="ja-JP" sz="2400" dirty="0" err="1" smtClean="0">
                <a:solidFill>
                  <a:srgbClr val="0000FF"/>
                </a:solidFill>
              </a:rPr>
              <a:t>σ</a:t>
            </a:r>
            <a:r>
              <a:rPr lang="en-US" altLang="ja-JP" sz="2400" baseline="30000" dirty="0" err="1" smtClean="0">
                <a:solidFill>
                  <a:srgbClr val="0000FF"/>
                </a:solidFill>
              </a:rPr>
              <a:t>B</a:t>
            </a:r>
            <a:r>
              <a:rPr lang="en-US" altLang="ja-JP" sz="2400" baseline="-25000" dirty="0" err="1" smtClean="0">
                <a:solidFill>
                  <a:srgbClr val="0000FF"/>
                </a:solidFill>
              </a:rPr>
              <a:t>x</a:t>
            </a:r>
            <a:r>
              <a:rPr lang="en-US" altLang="ja-JP" sz="2400" dirty="0" err="1" smtClean="0">
                <a:solidFill>
                  <a:srgbClr val="0000FF"/>
                </a:solidFill>
              </a:rPr>
              <a:t>σ</a:t>
            </a:r>
            <a:r>
              <a:rPr lang="en-US" altLang="ja-JP" sz="2400" baseline="30000" dirty="0" err="1" smtClean="0">
                <a:solidFill>
                  <a:srgbClr val="0000FF"/>
                </a:solidFill>
              </a:rPr>
              <a:t>C</a:t>
            </a:r>
            <a:r>
              <a:rPr lang="en-US" altLang="ja-JP" sz="2400" baseline="-25000" dirty="0" err="1" smtClean="0">
                <a:solidFill>
                  <a:srgbClr val="0000FF"/>
                </a:solidFill>
              </a:rPr>
              <a:t>x</a:t>
            </a:r>
            <a:r>
              <a:rPr lang="en-US" altLang="ja-JP" sz="2400" dirty="0" smtClean="0">
                <a:solidFill>
                  <a:srgbClr val="0000FF"/>
                </a:solidFill>
              </a:rPr>
              <a:t> </a:t>
            </a:r>
            <a:endParaRPr kumimoji="1" lang="ja-JP" altLang="en-US" sz="2400" baseline="-25000" dirty="0">
              <a:solidFill>
                <a:srgbClr val="0000FF"/>
              </a:solidFill>
            </a:endParaRPr>
          </a:p>
        </p:txBody>
      </p:sp>
    </p:spTree>
    <p:extLst>
      <p:ext uri="{BB962C8B-B14F-4D97-AF65-F5344CB8AC3E}">
        <p14:creationId xmlns:p14="http://schemas.microsoft.com/office/powerpoint/2010/main" val="400350514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11200" y="1231900"/>
            <a:ext cx="7988300" cy="2677656"/>
          </a:xfrm>
          <a:prstGeom prst="rect">
            <a:avLst/>
          </a:prstGeom>
          <a:noFill/>
        </p:spPr>
        <p:txBody>
          <a:bodyPr wrap="square" rtlCol="0">
            <a:spAutoFit/>
          </a:bodyPr>
          <a:lstStyle/>
          <a:p>
            <a:r>
              <a:rPr kumimoji="1" lang="en-US" altLang="ja-JP" sz="2400" dirty="0" smtClean="0"/>
              <a:t>If, without in any way disturbing a system, </a:t>
            </a:r>
          </a:p>
          <a:p>
            <a:endParaRPr lang="en-US" altLang="ja-JP" sz="2400" dirty="0"/>
          </a:p>
          <a:p>
            <a:r>
              <a:rPr kumimoji="1" lang="en-US" altLang="ja-JP" sz="2400" dirty="0" smtClean="0"/>
              <a:t>we can predict with certainty (i.e., with probability equal </a:t>
            </a:r>
            <a:r>
              <a:rPr lang="en-US" altLang="ja-JP" sz="2400" dirty="0" smtClean="0"/>
              <a:t>to</a:t>
            </a:r>
            <a:r>
              <a:rPr kumimoji="1" lang="en-US" altLang="ja-JP" sz="2400" dirty="0" smtClean="0"/>
              <a:t> unity)the value of a physical quantity, </a:t>
            </a:r>
          </a:p>
          <a:p>
            <a:endParaRPr lang="en-US" altLang="ja-JP" sz="2400" dirty="0"/>
          </a:p>
          <a:p>
            <a:r>
              <a:rPr kumimoji="1" lang="en-US" altLang="ja-JP" sz="2400" dirty="0" smtClean="0"/>
              <a:t>then there exist s an element of physical reality corresponding to this physical reality </a:t>
            </a:r>
            <a:endParaRPr kumimoji="1" lang="ja-JP" altLang="en-US" sz="2400" dirty="0"/>
          </a:p>
        </p:txBody>
      </p:sp>
      <p:sp>
        <p:nvSpPr>
          <p:cNvPr id="3" name="テキスト ボックス 2"/>
          <p:cNvSpPr txBox="1"/>
          <p:nvPr/>
        </p:nvSpPr>
        <p:spPr>
          <a:xfrm>
            <a:off x="1333500" y="3873500"/>
            <a:ext cx="5816600" cy="2862323"/>
          </a:xfrm>
          <a:prstGeom prst="rect">
            <a:avLst/>
          </a:prstGeom>
          <a:noFill/>
        </p:spPr>
        <p:txBody>
          <a:bodyPr wrap="square" rtlCol="0">
            <a:spAutoFit/>
          </a:bodyPr>
          <a:lstStyle/>
          <a:p>
            <a:r>
              <a:rPr kumimoji="1" lang="ja-JP" altLang="en-US" dirty="0" smtClean="0">
                <a:solidFill>
                  <a:srgbClr val="FF6600"/>
                </a:solidFill>
              </a:rPr>
              <a:t>測定のタイプによって返す値が違う</a:t>
            </a:r>
            <a:endParaRPr kumimoji="1" lang="en-US" altLang="ja-JP" dirty="0" smtClean="0">
              <a:solidFill>
                <a:srgbClr val="FF6600"/>
              </a:solidFill>
            </a:endParaRPr>
          </a:p>
          <a:p>
            <a:endParaRPr lang="en-US" altLang="ja-JP" dirty="0">
              <a:solidFill>
                <a:srgbClr val="FF6600"/>
              </a:solidFill>
            </a:endParaRPr>
          </a:p>
          <a:p>
            <a:r>
              <a:rPr kumimoji="1" lang="ja-JP" altLang="en-US" dirty="0" smtClean="0">
                <a:solidFill>
                  <a:srgbClr val="FF6600"/>
                </a:solidFill>
              </a:rPr>
              <a:t>あらかじめ値があるのではない</a:t>
            </a:r>
            <a:endParaRPr kumimoji="1" lang="en-US" altLang="ja-JP" dirty="0" smtClean="0">
              <a:solidFill>
                <a:srgbClr val="FF6600"/>
              </a:solidFill>
            </a:endParaRPr>
          </a:p>
          <a:p>
            <a:endParaRPr lang="en-US" altLang="ja-JP" dirty="0">
              <a:solidFill>
                <a:srgbClr val="FF6600"/>
              </a:solidFill>
            </a:endParaRPr>
          </a:p>
          <a:p>
            <a:r>
              <a:rPr kumimoji="1" lang="ja-JP" altLang="en-US" dirty="0" smtClean="0">
                <a:solidFill>
                  <a:srgbClr val="FF6600"/>
                </a:solidFill>
              </a:rPr>
              <a:t>相補性　</a:t>
            </a:r>
            <a:r>
              <a:rPr kumimoji="1" lang="en-US" altLang="ja-JP" dirty="0" smtClean="0">
                <a:solidFill>
                  <a:srgbClr val="FF6600"/>
                </a:solidFill>
              </a:rPr>
              <a:t>complimentary</a:t>
            </a:r>
          </a:p>
          <a:p>
            <a:endParaRPr lang="en-US" altLang="ja-JP" dirty="0">
              <a:solidFill>
                <a:srgbClr val="FF6600"/>
              </a:solidFill>
            </a:endParaRPr>
          </a:p>
          <a:p>
            <a:r>
              <a:rPr lang="ja-JP" altLang="en-US" dirty="0" smtClean="0">
                <a:solidFill>
                  <a:srgbClr val="FF6600"/>
                </a:solidFill>
              </a:rPr>
              <a:t>客観性に疑念　　</a:t>
            </a:r>
            <a:endParaRPr lang="en-US" altLang="ja-JP" dirty="0" smtClean="0">
              <a:solidFill>
                <a:srgbClr val="FF6600"/>
              </a:solidFill>
            </a:endParaRPr>
          </a:p>
          <a:p>
            <a:r>
              <a:rPr lang="ja-JP" altLang="en-US" dirty="0" smtClean="0">
                <a:solidFill>
                  <a:srgbClr val="FF6600"/>
                </a:solidFill>
              </a:rPr>
              <a:t>観測・測定・働きかけ・出方次第</a:t>
            </a:r>
            <a:endParaRPr kumimoji="1" lang="en-US" altLang="ja-JP" dirty="0" smtClean="0">
              <a:solidFill>
                <a:srgbClr val="FF6600"/>
              </a:solidFill>
            </a:endParaRPr>
          </a:p>
          <a:p>
            <a:endParaRPr lang="en-US" altLang="ja-JP" dirty="0"/>
          </a:p>
          <a:p>
            <a:endParaRPr kumimoji="1" lang="en-US" altLang="ja-JP" dirty="0" smtClean="0"/>
          </a:p>
        </p:txBody>
      </p:sp>
      <p:sp>
        <p:nvSpPr>
          <p:cNvPr id="4" name="テキスト ボックス 3"/>
          <p:cNvSpPr txBox="1"/>
          <p:nvPr/>
        </p:nvSpPr>
        <p:spPr>
          <a:xfrm>
            <a:off x="241300" y="203200"/>
            <a:ext cx="3848100" cy="369332"/>
          </a:xfrm>
          <a:prstGeom prst="rect">
            <a:avLst/>
          </a:prstGeom>
          <a:noFill/>
        </p:spPr>
        <p:txBody>
          <a:bodyPr wrap="square" rtlCol="0">
            <a:spAutoFit/>
          </a:bodyPr>
          <a:lstStyle/>
          <a:p>
            <a:r>
              <a:rPr kumimoji="1" lang="en-US" altLang="ja-JP" dirty="0" smtClean="0"/>
              <a:t>EPR</a:t>
            </a:r>
            <a:r>
              <a:rPr kumimoji="1" lang="ja-JP" altLang="en-US" dirty="0" smtClean="0"/>
              <a:t>論文　</a:t>
            </a:r>
            <a:r>
              <a:rPr kumimoji="1" lang="en-US" altLang="ja-JP" dirty="0" smtClean="0"/>
              <a:t>1935</a:t>
            </a:r>
            <a:endParaRPr kumimoji="1" lang="ja-JP" altLang="en-US" dirty="0"/>
          </a:p>
        </p:txBody>
      </p:sp>
    </p:spTree>
    <p:extLst>
      <p:ext uri="{BB962C8B-B14F-4D97-AF65-F5344CB8AC3E}">
        <p14:creationId xmlns:p14="http://schemas.microsoft.com/office/powerpoint/2010/main" val="9354139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日本１９８７.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163" y="0"/>
            <a:ext cx="4861160" cy="6858000"/>
          </a:xfrm>
          <a:prstGeom prst="rect">
            <a:avLst/>
          </a:prstGeom>
        </p:spPr>
      </p:pic>
      <p:pic>
        <p:nvPicPr>
          <p:cNvPr id="3" name="図 2" descr="写真.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82" y="1262347"/>
            <a:ext cx="1346652" cy="1887146"/>
          </a:xfrm>
          <a:prstGeom prst="rect">
            <a:avLst/>
          </a:prstGeom>
        </p:spPr>
      </p:pic>
      <p:sp>
        <p:nvSpPr>
          <p:cNvPr id="4" name="テキスト ボックス 3"/>
          <p:cNvSpPr txBox="1"/>
          <p:nvPr/>
        </p:nvSpPr>
        <p:spPr>
          <a:xfrm>
            <a:off x="0" y="3694805"/>
            <a:ext cx="2539733" cy="2308324"/>
          </a:xfrm>
          <a:prstGeom prst="rect">
            <a:avLst/>
          </a:prstGeom>
          <a:noFill/>
        </p:spPr>
        <p:txBody>
          <a:bodyPr wrap="square" rtlCol="0">
            <a:spAutoFit/>
          </a:bodyPr>
          <a:lstStyle/>
          <a:p>
            <a:r>
              <a:rPr kumimoji="1" lang="en-US" altLang="ja-JP" dirty="0" smtClean="0"/>
              <a:t>1987</a:t>
            </a:r>
            <a:r>
              <a:rPr kumimoji="1" lang="ja-JP" altLang="en-US" dirty="0" smtClean="0"/>
              <a:t>年</a:t>
            </a:r>
            <a:r>
              <a:rPr kumimoji="1" lang="en-US" altLang="ja-JP" dirty="0" smtClean="0"/>
              <a:t>12</a:t>
            </a:r>
            <a:r>
              <a:rPr kumimoji="1" lang="ja-JP" altLang="en-US" dirty="0" smtClean="0"/>
              <a:t>月号</a:t>
            </a:r>
            <a:endParaRPr kumimoji="1" lang="en-US" altLang="ja-JP" dirty="0" smtClean="0"/>
          </a:p>
          <a:p>
            <a:endParaRPr lang="en-US" altLang="ja-JP" dirty="0"/>
          </a:p>
          <a:p>
            <a:r>
              <a:rPr kumimoji="1" lang="ja-JP" altLang="en-US" dirty="0" smtClean="0"/>
              <a:t>日本の科学に世界中が注目</a:t>
            </a:r>
            <a:endParaRPr kumimoji="1" lang="en-US" altLang="ja-JP" dirty="0" smtClean="0"/>
          </a:p>
          <a:p>
            <a:endParaRPr lang="en-US" altLang="ja-JP" dirty="0"/>
          </a:p>
          <a:p>
            <a:r>
              <a:rPr kumimoji="1" lang="ja-JP" altLang="en-US" dirty="0" smtClean="0"/>
              <a:t>超新星観測と高温超伝導などのハイテクが一緒に取り上げられている。</a:t>
            </a:r>
            <a:endParaRPr kumimoji="1" lang="ja-JP" altLang="en-US" dirty="0"/>
          </a:p>
        </p:txBody>
      </p:sp>
    </p:spTree>
    <p:extLst>
      <p:ext uri="{BB962C8B-B14F-4D97-AF65-F5344CB8AC3E}">
        <p14:creationId xmlns:p14="http://schemas.microsoft.com/office/powerpoint/2010/main" val="266083867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81100" y="406400"/>
            <a:ext cx="6184900" cy="738664"/>
          </a:xfrm>
          <a:prstGeom prst="rect">
            <a:avLst/>
          </a:prstGeom>
          <a:noFill/>
        </p:spPr>
        <p:txBody>
          <a:bodyPr wrap="square" rtlCol="0">
            <a:spAutoFit/>
          </a:bodyPr>
          <a:lstStyle/>
          <a:p>
            <a:r>
              <a:rPr lang="en-US" altLang="ja-JP" sz="2400" dirty="0"/>
              <a:t>X</a:t>
            </a:r>
            <a:r>
              <a:rPr lang="en-US" altLang="ja-JP" sz="2400" baseline="-25000" dirty="0"/>
              <a:t>1</a:t>
            </a:r>
            <a:r>
              <a:rPr lang="en-US" altLang="ja-JP" sz="2400" dirty="0"/>
              <a:t>=</a:t>
            </a:r>
            <a:r>
              <a:rPr lang="en-US" altLang="ja-JP" sz="2400" dirty="0" err="1" smtClean="0"/>
              <a:t>σ</a:t>
            </a:r>
            <a:r>
              <a:rPr lang="en-US" altLang="ja-JP" sz="2400" baseline="30000" dirty="0" err="1" smtClean="0"/>
              <a:t>A</a:t>
            </a:r>
            <a:r>
              <a:rPr lang="en-US" altLang="ja-JP" sz="2400" baseline="-25000" dirty="0" err="1" smtClean="0"/>
              <a:t>x</a:t>
            </a:r>
            <a:r>
              <a:rPr lang="en-US" altLang="ja-JP" sz="2400" dirty="0" err="1" smtClean="0"/>
              <a:t>σ</a:t>
            </a:r>
            <a:r>
              <a:rPr lang="en-US" altLang="ja-JP" sz="2400" baseline="30000" dirty="0" err="1" smtClean="0"/>
              <a:t>B</a:t>
            </a:r>
            <a:r>
              <a:rPr lang="en-US" altLang="ja-JP" sz="2400" baseline="-25000" dirty="0" err="1" smtClean="0"/>
              <a:t>y</a:t>
            </a:r>
            <a:r>
              <a:rPr lang="en-US" altLang="ja-JP" sz="2400" dirty="0" err="1" smtClean="0"/>
              <a:t>σ</a:t>
            </a:r>
            <a:r>
              <a:rPr lang="en-US" altLang="ja-JP" sz="2400" baseline="30000" dirty="0" err="1" smtClean="0"/>
              <a:t>C</a:t>
            </a:r>
            <a:r>
              <a:rPr lang="en-US" altLang="ja-JP" sz="2400" baseline="-25000" dirty="0" err="1" smtClean="0"/>
              <a:t>y</a:t>
            </a:r>
            <a:r>
              <a:rPr lang="en-US" altLang="ja-JP" sz="2400" baseline="-25000" dirty="0" smtClean="0"/>
              <a:t>  ,   </a:t>
            </a:r>
            <a:r>
              <a:rPr lang="en-US" altLang="ja-JP" sz="2400" dirty="0" smtClean="0"/>
              <a:t>X</a:t>
            </a:r>
            <a:r>
              <a:rPr lang="en-US" altLang="ja-JP" sz="2400" baseline="-25000" dirty="0" smtClean="0"/>
              <a:t>2</a:t>
            </a:r>
            <a:r>
              <a:rPr lang="en-US" altLang="ja-JP" sz="2400" dirty="0" smtClean="0"/>
              <a:t>=</a:t>
            </a:r>
            <a:r>
              <a:rPr lang="en-US" altLang="ja-JP" sz="2400" dirty="0" err="1" smtClean="0"/>
              <a:t>σ</a:t>
            </a:r>
            <a:r>
              <a:rPr lang="en-US" altLang="ja-JP" sz="2400" baseline="30000" dirty="0" err="1" smtClean="0"/>
              <a:t>A</a:t>
            </a:r>
            <a:r>
              <a:rPr lang="en-US" altLang="ja-JP" sz="2400" baseline="-25000" dirty="0" err="1" smtClean="0"/>
              <a:t>y</a:t>
            </a:r>
            <a:r>
              <a:rPr lang="en-US" altLang="ja-JP" sz="2400" dirty="0" err="1" smtClean="0"/>
              <a:t>σ</a:t>
            </a:r>
            <a:r>
              <a:rPr lang="en-US" altLang="ja-JP" sz="2400" baseline="30000" dirty="0" err="1" smtClean="0"/>
              <a:t>B</a:t>
            </a:r>
            <a:r>
              <a:rPr lang="en-US" altLang="ja-JP" sz="2400" baseline="-25000" dirty="0" err="1" smtClean="0"/>
              <a:t>x</a:t>
            </a:r>
            <a:r>
              <a:rPr lang="en-US" altLang="ja-JP" sz="2400" dirty="0" err="1" smtClean="0"/>
              <a:t>σ</a:t>
            </a:r>
            <a:r>
              <a:rPr lang="en-US" altLang="ja-JP" sz="2400" baseline="30000" dirty="0" err="1" smtClean="0"/>
              <a:t>C</a:t>
            </a:r>
            <a:r>
              <a:rPr lang="en-US" altLang="ja-JP" sz="2400" baseline="-25000" dirty="0" err="1" smtClean="0"/>
              <a:t>y</a:t>
            </a:r>
            <a:r>
              <a:rPr lang="en-US" altLang="ja-JP" sz="2400" baseline="-25000" dirty="0" smtClean="0"/>
              <a:t>  </a:t>
            </a:r>
            <a:r>
              <a:rPr lang="en-US" altLang="ja-JP" sz="2400" baseline="-25000" dirty="0"/>
              <a:t>, </a:t>
            </a:r>
            <a:r>
              <a:rPr lang="en-US" altLang="ja-JP" sz="2400" baseline="-25000" dirty="0" smtClean="0"/>
              <a:t>  </a:t>
            </a:r>
            <a:r>
              <a:rPr lang="en-US" altLang="ja-JP" sz="2400" dirty="0" smtClean="0"/>
              <a:t>X</a:t>
            </a:r>
            <a:r>
              <a:rPr lang="en-US" altLang="ja-JP" sz="2400" baseline="-25000" dirty="0"/>
              <a:t>3</a:t>
            </a:r>
            <a:r>
              <a:rPr lang="en-US" altLang="ja-JP" sz="2400" dirty="0" smtClean="0"/>
              <a:t>=</a:t>
            </a:r>
            <a:r>
              <a:rPr lang="en-US" altLang="ja-JP" sz="2400" dirty="0" err="1" smtClean="0"/>
              <a:t>σ</a:t>
            </a:r>
            <a:r>
              <a:rPr lang="en-US" altLang="ja-JP" sz="2400" baseline="30000" dirty="0" err="1" smtClean="0"/>
              <a:t>A</a:t>
            </a:r>
            <a:r>
              <a:rPr lang="en-US" altLang="ja-JP" sz="2400" baseline="-25000" dirty="0" err="1" smtClean="0"/>
              <a:t>y</a:t>
            </a:r>
            <a:r>
              <a:rPr lang="en-US" altLang="ja-JP" sz="2400" dirty="0" err="1" smtClean="0"/>
              <a:t>σ</a:t>
            </a:r>
            <a:r>
              <a:rPr lang="en-US" altLang="ja-JP" sz="2400" baseline="30000" dirty="0" err="1" smtClean="0"/>
              <a:t>B</a:t>
            </a:r>
            <a:r>
              <a:rPr lang="en-US" altLang="ja-JP" sz="2400" baseline="-25000" dirty="0" err="1" smtClean="0"/>
              <a:t>y</a:t>
            </a:r>
            <a:r>
              <a:rPr lang="en-US" altLang="ja-JP" sz="2400" dirty="0" err="1" smtClean="0"/>
              <a:t>σ</a:t>
            </a:r>
            <a:r>
              <a:rPr lang="en-US" altLang="ja-JP" sz="2400" baseline="30000" dirty="0" err="1" smtClean="0"/>
              <a:t>C</a:t>
            </a:r>
            <a:r>
              <a:rPr lang="en-US" altLang="ja-JP" sz="2400" baseline="-25000" dirty="0" err="1" smtClean="0"/>
              <a:t>x</a:t>
            </a:r>
            <a:endParaRPr lang="en-US" altLang="ja-JP" sz="2400" dirty="0"/>
          </a:p>
          <a:p>
            <a:endParaRPr lang="en-US" altLang="ja-JP" dirty="0"/>
          </a:p>
        </p:txBody>
      </p:sp>
      <p:sp>
        <p:nvSpPr>
          <p:cNvPr id="3" name="テキスト ボックス 2"/>
          <p:cNvSpPr txBox="1"/>
          <p:nvPr/>
        </p:nvSpPr>
        <p:spPr>
          <a:xfrm>
            <a:off x="825500" y="1145064"/>
            <a:ext cx="2603500" cy="461665"/>
          </a:xfrm>
          <a:prstGeom prst="rect">
            <a:avLst/>
          </a:prstGeom>
          <a:noFill/>
        </p:spPr>
        <p:txBody>
          <a:bodyPr wrap="square" rtlCol="0">
            <a:spAutoFit/>
          </a:bodyPr>
          <a:lstStyle/>
          <a:p>
            <a:r>
              <a:rPr kumimoji="1" lang="en-US" altLang="ja-JP" sz="2400" dirty="0" smtClean="0"/>
              <a:t>[X</a:t>
            </a:r>
            <a:r>
              <a:rPr kumimoji="1" lang="en-US" altLang="ja-JP" sz="2400" baseline="-25000" dirty="0" smtClean="0"/>
              <a:t>i</a:t>
            </a:r>
            <a:r>
              <a:rPr kumimoji="1" lang="en-US" altLang="ja-JP" sz="2400" dirty="0" smtClean="0"/>
              <a:t>, </a:t>
            </a:r>
            <a:r>
              <a:rPr kumimoji="1" lang="en-US" altLang="ja-JP" sz="2400" dirty="0" err="1" smtClean="0"/>
              <a:t>X</a:t>
            </a:r>
            <a:r>
              <a:rPr kumimoji="1" lang="en-US" altLang="ja-JP" sz="2400" baseline="-25000" dirty="0" err="1" smtClean="0"/>
              <a:t>j</a:t>
            </a:r>
            <a:r>
              <a:rPr kumimoji="1" lang="en-US" altLang="ja-JP" sz="2400" dirty="0" smtClean="0"/>
              <a:t>]=0    </a:t>
            </a:r>
            <a:endParaRPr kumimoji="1" lang="ja-JP" altLang="en-US" sz="2400" dirty="0"/>
          </a:p>
        </p:txBody>
      </p:sp>
      <p:sp>
        <p:nvSpPr>
          <p:cNvPr id="4" name="テキスト ボックス 3"/>
          <p:cNvSpPr txBox="1"/>
          <p:nvPr/>
        </p:nvSpPr>
        <p:spPr>
          <a:xfrm>
            <a:off x="254000" y="2667000"/>
            <a:ext cx="8890000" cy="461665"/>
          </a:xfrm>
          <a:prstGeom prst="rect">
            <a:avLst/>
          </a:prstGeom>
          <a:noFill/>
        </p:spPr>
        <p:txBody>
          <a:bodyPr wrap="square" rtlCol="0">
            <a:spAutoFit/>
          </a:bodyPr>
          <a:lstStyle/>
          <a:p>
            <a:r>
              <a:rPr kumimoji="1" lang="en-US" altLang="ja-JP" sz="2400" dirty="0" smtClean="0"/>
              <a:t>X</a:t>
            </a:r>
            <a:r>
              <a:rPr kumimoji="1" lang="en-US" altLang="ja-JP" sz="2400" baseline="-25000" dirty="0" smtClean="0"/>
              <a:t>1</a:t>
            </a:r>
            <a:r>
              <a:rPr kumimoji="1" lang="en-US" altLang="ja-JP" sz="2400" dirty="0" smtClean="0"/>
              <a:t>X</a:t>
            </a:r>
            <a:r>
              <a:rPr kumimoji="1" lang="en-US" altLang="ja-JP" sz="2400" baseline="-25000" dirty="0" smtClean="0"/>
              <a:t>2</a:t>
            </a:r>
            <a:r>
              <a:rPr kumimoji="1" lang="en-US" altLang="ja-JP" sz="2400" dirty="0" smtClean="0"/>
              <a:t>X</a:t>
            </a:r>
            <a:r>
              <a:rPr kumimoji="1" lang="en-US" altLang="ja-JP" sz="2400" baseline="-25000" dirty="0" smtClean="0"/>
              <a:t>3</a:t>
            </a:r>
            <a:r>
              <a:rPr kumimoji="1" lang="en-US" altLang="ja-JP" sz="2400" dirty="0" smtClean="0"/>
              <a:t>=</a:t>
            </a:r>
            <a:r>
              <a:rPr kumimoji="1" lang="en-US" altLang="ja-JP" sz="2400" dirty="0" err="1" smtClean="0"/>
              <a:t>σ</a:t>
            </a:r>
            <a:r>
              <a:rPr lang="en-US" altLang="ja-JP" sz="2400" baseline="30000" dirty="0" err="1" smtClean="0"/>
              <a:t>A</a:t>
            </a:r>
            <a:r>
              <a:rPr kumimoji="1" lang="en-US" altLang="ja-JP" sz="2400" baseline="-25000" dirty="0" err="1" smtClean="0"/>
              <a:t>x</a:t>
            </a:r>
            <a:r>
              <a:rPr kumimoji="1" lang="en-US" altLang="ja-JP" sz="2400" dirty="0" err="1" smtClean="0"/>
              <a:t>σ</a:t>
            </a:r>
            <a:r>
              <a:rPr kumimoji="1" lang="en-US" altLang="ja-JP" sz="2400" baseline="30000" dirty="0" err="1" smtClean="0"/>
              <a:t>A</a:t>
            </a:r>
            <a:r>
              <a:rPr kumimoji="1" lang="en-US" altLang="ja-JP" sz="2400" baseline="-25000" dirty="0" err="1" smtClean="0"/>
              <a:t>y</a:t>
            </a:r>
            <a:r>
              <a:rPr kumimoji="1" lang="en-US" altLang="ja-JP" sz="2400" dirty="0" err="1" smtClean="0"/>
              <a:t>σ</a:t>
            </a:r>
            <a:r>
              <a:rPr kumimoji="1" lang="en-US" altLang="ja-JP" sz="2400" baseline="30000" dirty="0" err="1" smtClean="0"/>
              <a:t>A</a:t>
            </a:r>
            <a:r>
              <a:rPr kumimoji="1" lang="en-US" altLang="ja-JP" sz="2400" baseline="-25000" dirty="0" err="1" smtClean="0"/>
              <a:t>y</a:t>
            </a:r>
            <a:r>
              <a:rPr kumimoji="1" lang="en-US" altLang="ja-JP" sz="2400" baseline="-25000" dirty="0" smtClean="0"/>
              <a:t>    </a:t>
            </a:r>
            <a:r>
              <a:rPr lang="en-US" altLang="ja-JP" sz="2400" dirty="0" err="1" smtClean="0"/>
              <a:t>σ</a:t>
            </a:r>
            <a:r>
              <a:rPr lang="en-US" altLang="ja-JP" sz="2400" baseline="30000" dirty="0" err="1" smtClean="0"/>
              <a:t>B</a:t>
            </a:r>
            <a:r>
              <a:rPr lang="en-US" altLang="ja-JP" sz="2400" baseline="-25000" dirty="0" err="1" smtClean="0"/>
              <a:t>y</a:t>
            </a:r>
            <a:r>
              <a:rPr lang="en-US" altLang="ja-JP" sz="2400" dirty="0" err="1" smtClean="0"/>
              <a:t>σ</a:t>
            </a:r>
            <a:r>
              <a:rPr lang="en-US" altLang="ja-JP" sz="2400" baseline="30000" dirty="0" err="1" smtClean="0"/>
              <a:t>B</a:t>
            </a:r>
            <a:r>
              <a:rPr lang="en-US" altLang="ja-JP" sz="2400" baseline="-25000" dirty="0" err="1" smtClean="0"/>
              <a:t>x</a:t>
            </a:r>
            <a:r>
              <a:rPr lang="en-US" altLang="ja-JP" sz="2400" dirty="0" err="1" smtClean="0"/>
              <a:t>σ</a:t>
            </a:r>
            <a:r>
              <a:rPr lang="en-US" altLang="ja-JP" sz="2400" baseline="30000" dirty="0" err="1" smtClean="0"/>
              <a:t>B</a:t>
            </a:r>
            <a:r>
              <a:rPr lang="en-US" altLang="ja-JP" sz="2400" baseline="-25000" dirty="0" err="1" smtClean="0"/>
              <a:t>y</a:t>
            </a:r>
            <a:r>
              <a:rPr lang="en-US" altLang="ja-JP" sz="2400" baseline="-25000" dirty="0" smtClean="0"/>
              <a:t>    </a:t>
            </a:r>
            <a:r>
              <a:rPr lang="en-US" altLang="ja-JP" sz="2400" dirty="0" err="1" smtClean="0"/>
              <a:t>σ</a:t>
            </a:r>
            <a:r>
              <a:rPr lang="en-US" altLang="ja-JP" sz="2400" baseline="30000" dirty="0" err="1" smtClean="0"/>
              <a:t>C</a:t>
            </a:r>
            <a:r>
              <a:rPr lang="en-US" altLang="ja-JP" sz="2400" baseline="-25000" dirty="0" err="1" smtClean="0"/>
              <a:t>y</a:t>
            </a:r>
            <a:r>
              <a:rPr lang="en-US" altLang="ja-JP" sz="2400" dirty="0" err="1" smtClean="0"/>
              <a:t>σ</a:t>
            </a:r>
            <a:r>
              <a:rPr lang="en-US" altLang="ja-JP" sz="2400" baseline="30000" dirty="0" err="1" smtClean="0"/>
              <a:t>C</a:t>
            </a:r>
            <a:r>
              <a:rPr lang="en-US" altLang="ja-JP" sz="2400" baseline="-25000" dirty="0" err="1" smtClean="0"/>
              <a:t>v</a:t>
            </a:r>
            <a:r>
              <a:rPr lang="en-US" altLang="ja-JP" sz="2400" dirty="0" err="1" smtClean="0"/>
              <a:t>σ</a:t>
            </a:r>
            <a:r>
              <a:rPr lang="en-US" altLang="ja-JP" sz="2400" baseline="30000" dirty="0" err="1" smtClean="0"/>
              <a:t>C</a:t>
            </a:r>
            <a:r>
              <a:rPr lang="en-US" altLang="ja-JP" sz="2400" baseline="-25000" dirty="0" err="1" smtClean="0"/>
              <a:t>x</a:t>
            </a:r>
            <a:r>
              <a:rPr lang="en-US" altLang="ja-JP" sz="2400" baseline="-25000" dirty="0"/>
              <a:t> </a:t>
            </a:r>
            <a:r>
              <a:rPr lang="en-US" altLang="ja-JP" sz="2400" dirty="0" smtClean="0"/>
              <a:t>  = </a:t>
            </a:r>
            <a:r>
              <a:rPr lang="en-US" altLang="ja-JP" sz="2400" dirty="0" err="1" smtClean="0"/>
              <a:t>σ</a:t>
            </a:r>
            <a:r>
              <a:rPr lang="en-US" altLang="ja-JP" sz="2400" baseline="30000" dirty="0" err="1" smtClean="0"/>
              <a:t>A</a:t>
            </a:r>
            <a:r>
              <a:rPr lang="en-US" altLang="ja-JP" sz="2400" baseline="-25000" dirty="0" err="1" smtClean="0"/>
              <a:t>x</a:t>
            </a:r>
            <a:r>
              <a:rPr lang="en-US" altLang="ja-JP" sz="2400" baseline="-25000" dirty="0" smtClean="0"/>
              <a:t>  </a:t>
            </a:r>
            <a:r>
              <a:rPr lang="en-US" altLang="ja-JP" sz="2400" dirty="0" smtClean="0"/>
              <a:t> (-</a:t>
            </a:r>
            <a:r>
              <a:rPr lang="en-US" altLang="ja-JP" sz="2400" dirty="0" err="1" smtClean="0"/>
              <a:t>σ</a:t>
            </a:r>
            <a:r>
              <a:rPr lang="en-US" altLang="ja-JP" sz="2400" baseline="30000" dirty="0" err="1"/>
              <a:t>B</a:t>
            </a:r>
            <a:r>
              <a:rPr lang="en-US" altLang="ja-JP" sz="2400" baseline="-25000" dirty="0" err="1" smtClean="0"/>
              <a:t>x</a:t>
            </a:r>
            <a:r>
              <a:rPr lang="en-US" altLang="ja-JP" sz="2400" baseline="-25000" dirty="0" smtClean="0"/>
              <a:t> </a:t>
            </a:r>
            <a:r>
              <a:rPr lang="en-US" altLang="ja-JP" sz="2400" dirty="0" smtClean="0"/>
              <a:t> )  </a:t>
            </a:r>
            <a:r>
              <a:rPr lang="en-US" altLang="ja-JP" sz="2400" dirty="0" err="1" smtClean="0"/>
              <a:t>σ</a:t>
            </a:r>
            <a:r>
              <a:rPr lang="en-US" altLang="ja-JP" sz="2400" baseline="30000" dirty="0" err="1" smtClean="0"/>
              <a:t>C</a:t>
            </a:r>
            <a:r>
              <a:rPr lang="en-US" altLang="ja-JP" sz="2400" baseline="-25000" dirty="0" err="1" smtClean="0"/>
              <a:t>x</a:t>
            </a:r>
            <a:r>
              <a:rPr lang="en-US" altLang="ja-JP" sz="2400" baseline="-25000" dirty="0" smtClean="0"/>
              <a:t>  </a:t>
            </a:r>
            <a:r>
              <a:rPr lang="en-US" altLang="ja-JP" sz="2400" dirty="0" smtClean="0"/>
              <a:t>=</a:t>
            </a:r>
            <a:r>
              <a:rPr lang="en-US" altLang="ja-JP" sz="2400" baseline="-25000" dirty="0" smtClean="0"/>
              <a:t>  </a:t>
            </a:r>
            <a:r>
              <a:rPr lang="en-US" altLang="ja-JP" sz="2400" dirty="0" smtClean="0"/>
              <a:t> - </a:t>
            </a:r>
            <a:r>
              <a:rPr lang="en-US" altLang="ja-JP" sz="2400" dirty="0" err="1" smtClean="0"/>
              <a:t>σ</a:t>
            </a:r>
            <a:r>
              <a:rPr lang="en-US" altLang="ja-JP" sz="2400" baseline="30000" dirty="0" err="1" smtClean="0"/>
              <a:t>A</a:t>
            </a:r>
            <a:r>
              <a:rPr lang="en-US" altLang="ja-JP" sz="2400" baseline="-25000" dirty="0" err="1" smtClean="0"/>
              <a:t>x</a:t>
            </a:r>
            <a:r>
              <a:rPr lang="en-US" altLang="ja-JP" sz="2400" dirty="0" err="1" smtClean="0"/>
              <a:t>σ</a:t>
            </a:r>
            <a:r>
              <a:rPr lang="en-US" altLang="ja-JP" sz="2400" baseline="30000" dirty="0" err="1" smtClean="0"/>
              <a:t>B</a:t>
            </a:r>
            <a:r>
              <a:rPr lang="en-US" altLang="ja-JP" sz="2400" baseline="-25000" dirty="0" err="1" smtClean="0"/>
              <a:t>x</a:t>
            </a:r>
            <a:r>
              <a:rPr lang="en-US" altLang="ja-JP" sz="2400" dirty="0" err="1" smtClean="0"/>
              <a:t>σ</a:t>
            </a:r>
            <a:r>
              <a:rPr lang="en-US" altLang="ja-JP" sz="2400" baseline="30000" dirty="0" err="1" smtClean="0"/>
              <a:t>C</a:t>
            </a:r>
            <a:r>
              <a:rPr lang="en-US" altLang="ja-JP" sz="2400" baseline="-25000" dirty="0" err="1" smtClean="0"/>
              <a:t>x</a:t>
            </a:r>
            <a:r>
              <a:rPr lang="en-US" altLang="ja-JP" sz="2400" dirty="0" smtClean="0"/>
              <a:t> </a:t>
            </a:r>
            <a:endParaRPr kumimoji="1" lang="ja-JP" altLang="en-US" sz="2400" baseline="-25000" dirty="0"/>
          </a:p>
        </p:txBody>
      </p:sp>
      <p:sp>
        <p:nvSpPr>
          <p:cNvPr id="5" name="テキスト ボックス 4"/>
          <p:cNvSpPr txBox="1"/>
          <p:nvPr/>
        </p:nvSpPr>
        <p:spPr>
          <a:xfrm>
            <a:off x="952500" y="1714500"/>
            <a:ext cx="4546600" cy="461665"/>
          </a:xfrm>
          <a:prstGeom prst="rect">
            <a:avLst/>
          </a:prstGeom>
          <a:noFill/>
        </p:spPr>
        <p:txBody>
          <a:bodyPr wrap="square" rtlCol="0">
            <a:spAutoFit/>
          </a:bodyPr>
          <a:lstStyle/>
          <a:p>
            <a:r>
              <a:rPr lang="en-US" altLang="ja-JP" sz="2400" dirty="0" smtClean="0"/>
              <a:t>σ</a:t>
            </a:r>
            <a:r>
              <a:rPr lang="en-US" altLang="ja-JP" sz="2400" baseline="-25000" dirty="0" smtClean="0"/>
              <a:t>i</a:t>
            </a:r>
            <a:r>
              <a:rPr lang="en-US" altLang="ja-JP" sz="2400" baseline="30000" dirty="0" smtClean="0"/>
              <a:t>2</a:t>
            </a:r>
            <a:r>
              <a:rPr lang="en-US" altLang="ja-JP" sz="2400" dirty="0" smtClean="0"/>
              <a:t>=1 ,   </a:t>
            </a:r>
            <a:r>
              <a:rPr lang="en-US" altLang="ja-JP" sz="2400" dirty="0" err="1" smtClean="0"/>
              <a:t>σ</a:t>
            </a:r>
            <a:r>
              <a:rPr lang="en-US" altLang="ja-JP" sz="2400" baseline="-25000" dirty="0" err="1" smtClean="0"/>
              <a:t>i</a:t>
            </a:r>
            <a:r>
              <a:rPr lang="en-US" altLang="ja-JP" sz="2400" dirty="0" err="1" smtClean="0"/>
              <a:t>σ</a:t>
            </a:r>
            <a:r>
              <a:rPr lang="en-US" altLang="ja-JP" sz="2400" baseline="-25000" dirty="0" err="1" smtClean="0"/>
              <a:t>j</a:t>
            </a:r>
            <a:r>
              <a:rPr lang="en-US" altLang="ja-JP" sz="2400" dirty="0" smtClean="0"/>
              <a:t>= - </a:t>
            </a:r>
            <a:r>
              <a:rPr lang="en-US" altLang="ja-JP" sz="2400" dirty="0" err="1" smtClean="0"/>
              <a:t>σ</a:t>
            </a:r>
            <a:r>
              <a:rPr lang="en-US" altLang="ja-JP" sz="2400" baseline="-25000" dirty="0" err="1" smtClean="0"/>
              <a:t>j</a:t>
            </a:r>
            <a:r>
              <a:rPr lang="en-US" altLang="ja-JP" sz="2400" dirty="0" err="1" smtClean="0"/>
              <a:t>σ</a:t>
            </a:r>
            <a:r>
              <a:rPr lang="en-US" altLang="ja-JP" sz="2400" baseline="-25000" dirty="0" err="1" smtClean="0"/>
              <a:t>i</a:t>
            </a:r>
            <a:endParaRPr kumimoji="1" lang="ja-JP" altLang="en-US" sz="2400" baseline="-25000" dirty="0"/>
          </a:p>
        </p:txBody>
      </p:sp>
      <p:sp>
        <p:nvSpPr>
          <p:cNvPr id="6" name="テキスト ボックス 5"/>
          <p:cNvSpPr txBox="1"/>
          <p:nvPr/>
        </p:nvSpPr>
        <p:spPr>
          <a:xfrm>
            <a:off x="254000" y="3632200"/>
            <a:ext cx="8356600" cy="3416320"/>
          </a:xfrm>
          <a:prstGeom prst="rect">
            <a:avLst/>
          </a:prstGeom>
          <a:noFill/>
        </p:spPr>
        <p:txBody>
          <a:bodyPr wrap="square" rtlCol="0">
            <a:spAutoFit/>
          </a:bodyPr>
          <a:lstStyle/>
          <a:p>
            <a:r>
              <a:rPr kumimoji="1" lang="en-US" altLang="ja-JP" dirty="0" smtClean="0"/>
              <a:t>X</a:t>
            </a:r>
            <a:r>
              <a:rPr kumimoji="1" lang="en-US" altLang="ja-JP" baseline="-25000" dirty="0" smtClean="0"/>
              <a:t>3</a:t>
            </a:r>
            <a:r>
              <a:rPr kumimoji="1" lang="en-US" altLang="ja-JP" dirty="0" smtClean="0"/>
              <a:t>|Ψ&gt;=</a:t>
            </a:r>
            <a:r>
              <a:rPr lang="en-US" altLang="ja-JP" dirty="0"/>
              <a:t>|</a:t>
            </a:r>
            <a:r>
              <a:rPr lang="en-US" altLang="ja-JP" dirty="0" err="1"/>
              <a:t>Ψ</a:t>
            </a:r>
            <a:r>
              <a:rPr lang="en-US" altLang="ja-JP" dirty="0" smtClean="0"/>
              <a:t>&gt;                          </a:t>
            </a:r>
            <a:r>
              <a:rPr lang="en-US" altLang="ja-JP" dirty="0" err="1" smtClean="0"/>
              <a:t>m</a:t>
            </a:r>
            <a:r>
              <a:rPr lang="en-US" altLang="ja-JP" baseline="30000" dirty="0" err="1" smtClean="0"/>
              <a:t>A</a:t>
            </a:r>
            <a:r>
              <a:rPr lang="en-US" altLang="ja-JP" baseline="-25000" dirty="0" err="1" smtClean="0"/>
              <a:t>y</a:t>
            </a:r>
            <a:r>
              <a:rPr lang="en-US" altLang="ja-JP" dirty="0" err="1" smtClean="0"/>
              <a:t>m</a:t>
            </a:r>
            <a:r>
              <a:rPr lang="en-US" altLang="ja-JP" baseline="30000" dirty="0" err="1" smtClean="0"/>
              <a:t>B</a:t>
            </a:r>
            <a:r>
              <a:rPr lang="en-US" altLang="ja-JP" baseline="-25000" dirty="0" err="1" smtClean="0"/>
              <a:t>y</a:t>
            </a:r>
            <a:r>
              <a:rPr lang="en-US" altLang="ja-JP" dirty="0" err="1" smtClean="0"/>
              <a:t>m</a:t>
            </a:r>
            <a:r>
              <a:rPr lang="en-US" altLang="ja-JP" baseline="30000" dirty="0" err="1" smtClean="0"/>
              <a:t>C</a:t>
            </a:r>
            <a:r>
              <a:rPr lang="en-US" altLang="ja-JP" baseline="-25000" dirty="0" err="1" smtClean="0"/>
              <a:t>x</a:t>
            </a:r>
            <a:r>
              <a:rPr lang="en-US" altLang="ja-JP" dirty="0" smtClean="0"/>
              <a:t>=1</a:t>
            </a:r>
          </a:p>
          <a:p>
            <a:r>
              <a:rPr kumimoji="1" lang="en-US" altLang="ja-JP" dirty="0" smtClean="0"/>
              <a:t>X</a:t>
            </a:r>
            <a:r>
              <a:rPr kumimoji="1" lang="en-US" altLang="ja-JP" baseline="-25000" dirty="0" smtClean="0"/>
              <a:t>2</a:t>
            </a:r>
            <a:r>
              <a:rPr kumimoji="1" lang="en-US" altLang="ja-JP" dirty="0" smtClean="0"/>
              <a:t>X</a:t>
            </a:r>
            <a:r>
              <a:rPr kumimoji="1" lang="en-US" altLang="ja-JP" baseline="-25000" dirty="0" smtClean="0"/>
              <a:t>3</a:t>
            </a:r>
            <a:r>
              <a:rPr kumimoji="1" lang="en-US" altLang="ja-JP" dirty="0" smtClean="0"/>
              <a:t>|</a:t>
            </a:r>
            <a:r>
              <a:rPr lang="en-US" altLang="ja-JP" dirty="0" smtClean="0"/>
              <a:t>Ψ&gt;=X</a:t>
            </a:r>
            <a:r>
              <a:rPr lang="en-US" altLang="ja-JP" baseline="-25000" dirty="0" smtClean="0"/>
              <a:t>2</a:t>
            </a:r>
            <a:r>
              <a:rPr lang="en-US" altLang="ja-JP" dirty="0"/>
              <a:t>|Ψ</a:t>
            </a:r>
            <a:r>
              <a:rPr lang="en-US" altLang="ja-JP" dirty="0" smtClean="0"/>
              <a:t>&gt;=</a:t>
            </a:r>
            <a:r>
              <a:rPr lang="en-US" altLang="ja-JP" dirty="0"/>
              <a:t>|</a:t>
            </a:r>
            <a:r>
              <a:rPr lang="en-US" altLang="ja-JP" dirty="0" err="1"/>
              <a:t>Ψ</a:t>
            </a:r>
            <a:r>
              <a:rPr lang="en-US" altLang="ja-JP" dirty="0" smtClean="0"/>
              <a:t>&gt;        </a:t>
            </a:r>
            <a:r>
              <a:rPr lang="en-US" altLang="ja-JP" dirty="0" err="1" smtClean="0"/>
              <a:t>m</a:t>
            </a:r>
            <a:r>
              <a:rPr lang="en-US" altLang="ja-JP" baseline="30000" dirty="0" err="1" smtClean="0"/>
              <a:t>A</a:t>
            </a:r>
            <a:r>
              <a:rPr lang="en-US" altLang="ja-JP" baseline="-25000" dirty="0" err="1" smtClean="0"/>
              <a:t>y</a:t>
            </a:r>
            <a:r>
              <a:rPr lang="en-US" altLang="ja-JP" dirty="0" err="1" smtClean="0"/>
              <a:t>m</a:t>
            </a:r>
            <a:r>
              <a:rPr lang="en-US" altLang="ja-JP" baseline="30000" dirty="0" err="1" smtClean="0"/>
              <a:t>B</a:t>
            </a:r>
            <a:r>
              <a:rPr lang="en-US" altLang="ja-JP" baseline="-25000" dirty="0" err="1" smtClean="0"/>
              <a:t>x</a:t>
            </a:r>
            <a:r>
              <a:rPr lang="en-US" altLang="ja-JP" dirty="0" err="1" smtClean="0"/>
              <a:t>m</a:t>
            </a:r>
            <a:r>
              <a:rPr lang="en-US" altLang="ja-JP" baseline="30000" dirty="0" err="1" smtClean="0"/>
              <a:t>C</a:t>
            </a:r>
            <a:r>
              <a:rPr lang="en-US" altLang="ja-JP" baseline="-25000" dirty="0" err="1" smtClean="0"/>
              <a:t>y</a:t>
            </a:r>
            <a:r>
              <a:rPr lang="en-US" altLang="ja-JP" dirty="0" smtClean="0"/>
              <a:t>=1</a:t>
            </a:r>
          </a:p>
          <a:p>
            <a:r>
              <a:rPr kumimoji="1" lang="en-US" altLang="ja-JP" dirty="0" smtClean="0"/>
              <a:t>X</a:t>
            </a:r>
            <a:r>
              <a:rPr kumimoji="1" lang="en-US" altLang="ja-JP" baseline="-25000" dirty="0" smtClean="0"/>
              <a:t>1</a:t>
            </a:r>
            <a:r>
              <a:rPr kumimoji="1" lang="en-US" altLang="ja-JP" dirty="0" smtClean="0"/>
              <a:t>X</a:t>
            </a:r>
            <a:r>
              <a:rPr kumimoji="1" lang="en-US" altLang="ja-JP" baseline="-25000" dirty="0" smtClean="0"/>
              <a:t>2</a:t>
            </a:r>
            <a:r>
              <a:rPr kumimoji="1" lang="en-US" altLang="ja-JP" dirty="0" smtClean="0"/>
              <a:t>X</a:t>
            </a:r>
            <a:r>
              <a:rPr kumimoji="1" lang="en-US" altLang="ja-JP" baseline="-25000" dirty="0" smtClean="0"/>
              <a:t>3</a:t>
            </a:r>
            <a:r>
              <a:rPr lang="en-US" altLang="ja-JP" dirty="0"/>
              <a:t>|Ψ</a:t>
            </a:r>
            <a:r>
              <a:rPr lang="en-US" altLang="ja-JP" dirty="0" smtClean="0"/>
              <a:t>&gt;=X</a:t>
            </a:r>
            <a:r>
              <a:rPr lang="en-US" altLang="ja-JP" baseline="-25000" dirty="0" smtClean="0"/>
              <a:t>1</a:t>
            </a:r>
            <a:r>
              <a:rPr lang="en-US" altLang="ja-JP" dirty="0"/>
              <a:t>|Ψ</a:t>
            </a:r>
            <a:r>
              <a:rPr lang="en-US" altLang="ja-JP" dirty="0" smtClean="0"/>
              <a:t>&gt;=</a:t>
            </a:r>
            <a:r>
              <a:rPr lang="en-US" altLang="ja-JP" dirty="0"/>
              <a:t>|</a:t>
            </a:r>
            <a:r>
              <a:rPr lang="en-US" altLang="ja-JP" dirty="0" err="1"/>
              <a:t>Ψ</a:t>
            </a:r>
            <a:r>
              <a:rPr lang="en-US" altLang="ja-JP" dirty="0" smtClean="0"/>
              <a:t>&gt;    </a:t>
            </a:r>
            <a:r>
              <a:rPr lang="en-US" altLang="ja-JP" dirty="0" err="1" smtClean="0"/>
              <a:t>m</a:t>
            </a:r>
            <a:r>
              <a:rPr lang="en-US" altLang="ja-JP" baseline="30000" dirty="0" err="1" smtClean="0"/>
              <a:t>A</a:t>
            </a:r>
            <a:r>
              <a:rPr lang="en-US" altLang="ja-JP" baseline="-25000" dirty="0" err="1" smtClean="0"/>
              <a:t>x</a:t>
            </a:r>
            <a:r>
              <a:rPr lang="en-US" altLang="ja-JP" dirty="0" err="1" smtClean="0"/>
              <a:t>m</a:t>
            </a:r>
            <a:r>
              <a:rPr lang="en-US" altLang="ja-JP" baseline="30000" dirty="0" err="1" smtClean="0"/>
              <a:t>B</a:t>
            </a:r>
            <a:r>
              <a:rPr lang="en-US" altLang="ja-JP" baseline="-25000" dirty="0" err="1" smtClean="0"/>
              <a:t>y</a:t>
            </a:r>
            <a:r>
              <a:rPr lang="en-US" altLang="ja-JP" dirty="0" err="1" smtClean="0"/>
              <a:t>m</a:t>
            </a:r>
            <a:r>
              <a:rPr lang="en-US" altLang="ja-JP" baseline="30000" dirty="0" err="1" smtClean="0"/>
              <a:t>C</a:t>
            </a:r>
            <a:r>
              <a:rPr lang="en-US" altLang="ja-JP" baseline="-25000" dirty="0" err="1" smtClean="0"/>
              <a:t>y</a:t>
            </a:r>
            <a:r>
              <a:rPr lang="en-US" altLang="ja-JP" dirty="0" smtClean="0"/>
              <a:t>=1</a:t>
            </a:r>
          </a:p>
          <a:p>
            <a:endParaRPr lang="en-US" altLang="ja-JP" dirty="0"/>
          </a:p>
          <a:p>
            <a:r>
              <a:rPr lang="en-US" altLang="ja-JP" dirty="0" smtClean="0"/>
              <a:t>(</a:t>
            </a:r>
            <a:r>
              <a:rPr lang="en-US" altLang="ja-JP" dirty="0" err="1" smtClean="0"/>
              <a:t>m</a:t>
            </a:r>
            <a:r>
              <a:rPr lang="en-US" altLang="ja-JP" baseline="30000" dirty="0" err="1" smtClean="0"/>
              <a:t>A</a:t>
            </a:r>
            <a:r>
              <a:rPr lang="en-US" altLang="ja-JP" baseline="-25000" dirty="0" err="1" smtClean="0"/>
              <a:t>x</a:t>
            </a:r>
            <a:r>
              <a:rPr lang="en-US" altLang="ja-JP" dirty="0" err="1" smtClean="0"/>
              <a:t>m</a:t>
            </a:r>
            <a:r>
              <a:rPr lang="en-US" altLang="ja-JP" baseline="30000" dirty="0" err="1" smtClean="0"/>
              <a:t>B</a:t>
            </a:r>
            <a:r>
              <a:rPr lang="en-US" altLang="ja-JP" baseline="-25000" dirty="0" err="1" smtClean="0"/>
              <a:t>y</a:t>
            </a:r>
            <a:r>
              <a:rPr lang="en-US" altLang="ja-JP" dirty="0" err="1" smtClean="0"/>
              <a:t>m</a:t>
            </a:r>
            <a:r>
              <a:rPr lang="en-US" altLang="ja-JP" baseline="30000" dirty="0" err="1" smtClean="0"/>
              <a:t>C</a:t>
            </a:r>
            <a:r>
              <a:rPr lang="en-US" altLang="ja-JP" baseline="-25000" dirty="0" err="1" smtClean="0"/>
              <a:t>y</a:t>
            </a:r>
            <a:r>
              <a:rPr lang="en-US" altLang="ja-JP" dirty="0" smtClean="0"/>
              <a:t>)(</a:t>
            </a:r>
            <a:r>
              <a:rPr lang="en-US" altLang="ja-JP" dirty="0" err="1" smtClean="0"/>
              <a:t>m</a:t>
            </a:r>
            <a:r>
              <a:rPr lang="en-US" altLang="ja-JP" baseline="30000" dirty="0" err="1" smtClean="0"/>
              <a:t>A</a:t>
            </a:r>
            <a:r>
              <a:rPr lang="en-US" altLang="ja-JP" baseline="-25000" dirty="0" err="1" smtClean="0"/>
              <a:t>y</a:t>
            </a:r>
            <a:r>
              <a:rPr lang="en-US" altLang="ja-JP" dirty="0" err="1" smtClean="0"/>
              <a:t>m</a:t>
            </a:r>
            <a:r>
              <a:rPr lang="en-US" altLang="ja-JP" baseline="30000" dirty="0" err="1" smtClean="0"/>
              <a:t>B</a:t>
            </a:r>
            <a:r>
              <a:rPr lang="en-US" altLang="ja-JP" baseline="-25000" dirty="0" err="1" smtClean="0"/>
              <a:t>x</a:t>
            </a:r>
            <a:r>
              <a:rPr lang="en-US" altLang="ja-JP" dirty="0" err="1" smtClean="0"/>
              <a:t>m</a:t>
            </a:r>
            <a:r>
              <a:rPr lang="en-US" altLang="ja-JP" baseline="30000" dirty="0" err="1" smtClean="0"/>
              <a:t>C</a:t>
            </a:r>
            <a:r>
              <a:rPr lang="en-US" altLang="ja-JP" baseline="-25000" dirty="0" err="1" smtClean="0"/>
              <a:t>y</a:t>
            </a:r>
            <a:r>
              <a:rPr lang="en-US" altLang="ja-JP" dirty="0" smtClean="0"/>
              <a:t>)(</a:t>
            </a:r>
            <a:r>
              <a:rPr lang="en-US" altLang="ja-JP" dirty="0" err="1" smtClean="0"/>
              <a:t>m</a:t>
            </a:r>
            <a:r>
              <a:rPr lang="en-US" altLang="ja-JP" baseline="30000" dirty="0" err="1" smtClean="0"/>
              <a:t>A</a:t>
            </a:r>
            <a:r>
              <a:rPr lang="en-US" altLang="ja-JP" baseline="-25000" dirty="0" err="1" smtClean="0"/>
              <a:t>y</a:t>
            </a:r>
            <a:r>
              <a:rPr lang="en-US" altLang="ja-JP" dirty="0" err="1" smtClean="0"/>
              <a:t>m</a:t>
            </a:r>
            <a:r>
              <a:rPr lang="en-US" altLang="ja-JP" baseline="30000" dirty="0" err="1" smtClean="0"/>
              <a:t>B</a:t>
            </a:r>
            <a:r>
              <a:rPr lang="en-US" altLang="ja-JP" baseline="-25000" dirty="0" err="1" smtClean="0"/>
              <a:t>y</a:t>
            </a:r>
            <a:r>
              <a:rPr lang="en-US" altLang="ja-JP" dirty="0" err="1" smtClean="0"/>
              <a:t>m</a:t>
            </a:r>
            <a:r>
              <a:rPr lang="en-US" altLang="ja-JP" baseline="30000" dirty="0" err="1" smtClean="0"/>
              <a:t>C</a:t>
            </a:r>
            <a:r>
              <a:rPr lang="en-US" altLang="ja-JP" baseline="-25000" dirty="0" err="1" smtClean="0"/>
              <a:t>x</a:t>
            </a:r>
            <a:r>
              <a:rPr lang="en-US" altLang="ja-JP" dirty="0" smtClean="0"/>
              <a:t>)</a:t>
            </a:r>
          </a:p>
          <a:p>
            <a:r>
              <a:rPr lang="en-US" altLang="ja-JP" dirty="0" smtClean="0"/>
              <a:t>=(</a:t>
            </a:r>
            <a:r>
              <a:rPr lang="en-US" altLang="ja-JP" dirty="0" err="1" smtClean="0"/>
              <a:t>m</a:t>
            </a:r>
            <a:r>
              <a:rPr lang="en-US" altLang="ja-JP" baseline="30000" dirty="0" err="1" smtClean="0"/>
              <a:t>A</a:t>
            </a:r>
            <a:r>
              <a:rPr lang="en-US" altLang="ja-JP" baseline="-25000" dirty="0" err="1" smtClean="0"/>
              <a:t>x</a:t>
            </a:r>
            <a:r>
              <a:rPr lang="en-US" altLang="ja-JP" baseline="-25000" dirty="0"/>
              <a:t> </a:t>
            </a:r>
            <a:r>
              <a:rPr lang="en-US" altLang="ja-JP" dirty="0" smtClean="0"/>
              <a:t>)</a:t>
            </a:r>
            <a:r>
              <a:rPr lang="en-US" altLang="ja-JP" baseline="30000" dirty="0" smtClean="0"/>
              <a:t>2 </a:t>
            </a:r>
            <a:r>
              <a:rPr lang="en-US" altLang="ja-JP" dirty="0" smtClean="0"/>
              <a:t> (</a:t>
            </a:r>
            <a:r>
              <a:rPr lang="en-US" altLang="ja-JP" dirty="0" err="1" smtClean="0"/>
              <a:t>m</a:t>
            </a:r>
            <a:r>
              <a:rPr lang="en-US" altLang="ja-JP" baseline="30000" dirty="0" err="1" smtClean="0"/>
              <a:t>B</a:t>
            </a:r>
            <a:r>
              <a:rPr lang="en-US" altLang="ja-JP" baseline="-25000" dirty="0" smtClean="0"/>
              <a:t> y </a:t>
            </a:r>
            <a:r>
              <a:rPr lang="en-US" altLang="ja-JP" dirty="0" smtClean="0"/>
              <a:t>)</a:t>
            </a:r>
            <a:r>
              <a:rPr lang="en-US" altLang="ja-JP" baseline="30000" dirty="0" smtClean="0"/>
              <a:t>2   </a:t>
            </a:r>
            <a:r>
              <a:rPr lang="en-US" altLang="ja-JP" dirty="0" smtClean="0"/>
              <a:t> (</a:t>
            </a:r>
            <a:r>
              <a:rPr lang="en-US" altLang="ja-JP" dirty="0" err="1" smtClean="0"/>
              <a:t>m</a:t>
            </a:r>
            <a:r>
              <a:rPr lang="en-US" altLang="ja-JP" baseline="30000" dirty="0" err="1" smtClean="0"/>
              <a:t>C</a:t>
            </a:r>
            <a:r>
              <a:rPr lang="en-US" altLang="ja-JP" baseline="-25000" dirty="0" err="1" smtClean="0"/>
              <a:t>y</a:t>
            </a:r>
            <a:r>
              <a:rPr lang="en-US" altLang="ja-JP" baseline="-25000" dirty="0" smtClean="0"/>
              <a:t>  </a:t>
            </a:r>
            <a:r>
              <a:rPr lang="en-US" altLang="ja-JP" dirty="0" smtClean="0"/>
              <a:t>)</a:t>
            </a:r>
            <a:r>
              <a:rPr lang="en-US" altLang="ja-JP" baseline="30000" dirty="0" smtClean="0"/>
              <a:t>2</a:t>
            </a:r>
            <a:r>
              <a:rPr lang="en-US" altLang="ja-JP" dirty="0"/>
              <a:t> </a:t>
            </a:r>
            <a:r>
              <a:rPr lang="en-US" altLang="ja-JP" dirty="0" err="1" smtClean="0"/>
              <a:t>m</a:t>
            </a:r>
            <a:r>
              <a:rPr lang="en-US" altLang="ja-JP" baseline="30000" dirty="0" err="1" smtClean="0"/>
              <a:t>A</a:t>
            </a:r>
            <a:r>
              <a:rPr lang="en-US" altLang="ja-JP" baseline="-25000" dirty="0" err="1" smtClean="0"/>
              <a:t>x</a:t>
            </a:r>
            <a:r>
              <a:rPr lang="en-US" altLang="ja-JP" dirty="0" err="1" smtClean="0"/>
              <a:t>m</a:t>
            </a:r>
            <a:r>
              <a:rPr lang="en-US" altLang="ja-JP" baseline="30000" dirty="0" err="1" smtClean="0"/>
              <a:t>B</a:t>
            </a:r>
            <a:r>
              <a:rPr lang="en-US" altLang="ja-JP" baseline="-25000" dirty="0" err="1" smtClean="0"/>
              <a:t>x</a:t>
            </a:r>
            <a:r>
              <a:rPr lang="en-US" altLang="ja-JP" dirty="0" err="1" smtClean="0"/>
              <a:t>m</a:t>
            </a:r>
            <a:r>
              <a:rPr lang="en-US" altLang="ja-JP" baseline="30000" dirty="0" err="1" smtClean="0"/>
              <a:t>C</a:t>
            </a:r>
            <a:r>
              <a:rPr lang="en-US" altLang="ja-JP" baseline="-25000" dirty="0" err="1" smtClean="0"/>
              <a:t>x</a:t>
            </a:r>
            <a:endParaRPr lang="en-US" altLang="ja-JP" baseline="-25000" dirty="0" smtClean="0"/>
          </a:p>
          <a:p>
            <a:r>
              <a:rPr lang="en-US" altLang="ja-JP" dirty="0" smtClean="0"/>
              <a:t>=</a:t>
            </a:r>
            <a:r>
              <a:rPr lang="en-US" altLang="ja-JP" dirty="0" err="1" smtClean="0"/>
              <a:t>m</a:t>
            </a:r>
            <a:r>
              <a:rPr lang="en-US" altLang="ja-JP" baseline="30000" dirty="0" err="1" smtClean="0"/>
              <a:t>A</a:t>
            </a:r>
            <a:r>
              <a:rPr lang="en-US" altLang="ja-JP" baseline="-25000" dirty="0" err="1" smtClean="0"/>
              <a:t>x</a:t>
            </a:r>
            <a:r>
              <a:rPr lang="en-US" altLang="ja-JP" dirty="0" err="1" smtClean="0"/>
              <a:t>m</a:t>
            </a:r>
            <a:r>
              <a:rPr lang="en-US" altLang="ja-JP" baseline="30000" dirty="0" err="1" smtClean="0"/>
              <a:t>B</a:t>
            </a:r>
            <a:r>
              <a:rPr lang="en-US" altLang="ja-JP" baseline="-25000" dirty="0" err="1" smtClean="0"/>
              <a:t>x</a:t>
            </a:r>
            <a:r>
              <a:rPr lang="en-US" altLang="ja-JP" dirty="0" err="1" smtClean="0"/>
              <a:t>m</a:t>
            </a:r>
            <a:r>
              <a:rPr lang="en-US" altLang="ja-JP" baseline="30000" dirty="0" err="1" smtClean="0"/>
              <a:t>C</a:t>
            </a:r>
            <a:r>
              <a:rPr lang="en-US" altLang="ja-JP" baseline="-25000" dirty="0" err="1" smtClean="0"/>
              <a:t>x</a:t>
            </a:r>
            <a:r>
              <a:rPr lang="en-US" altLang="ja-JP" dirty="0" smtClean="0"/>
              <a:t>=1</a:t>
            </a:r>
          </a:p>
          <a:p>
            <a:endParaRPr lang="en-US" altLang="ja-JP" dirty="0"/>
          </a:p>
          <a:p>
            <a:r>
              <a:rPr lang="en-US" altLang="ja-JP" dirty="0" err="1" smtClean="0"/>
              <a:t>σ</a:t>
            </a:r>
            <a:r>
              <a:rPr lang="en-US" altLang="ja-JP" baseline="30000" dirty="0" err="1" smtClean="0"/>
              <a:t>A</a:t>
            </a:r>
            <a:r>
              <a:rPr lang="en-US" altLang="ja-JP" baseline="-25000" dirty="0" err="1" smtClean="0"/>
              <a:t>x</a:t>
            </a:r>
            <a:r>
              <a:rPr lang="en-US" altLang="ja-JP" dirty="0" err="1" smtClean="0"/>
              <a:t>σ</a:t>
            </a:r>
            <a:r>
              <a:rPr lang="en-US" altLang="ja-JP" baseline="30000" dirty="0" err="1" smtClean="0"/>
              <a:t>B</a:t>
            </a:r>
            <a:r>
              <a:rPr lang="en-US" altLang="ja-JP" baseline="-25000" dirty="0" err="1" smtClean="0"/>
              <a:t>x</a:t>
            </a:r>
            <a:r>
              <a:rPr lang="en-US" altLang="ja-JP" dirty="0" err="1" smtClean="0"/>
              <a:t>σ</a:t>
            </a:r>
            <a:r>
              <a:rPr lang="en-US" altLang="ja-JP" baseline="30000" dirty="0" err="1" smtClean="0"/>
              <a:t>C</a:t>
            </a:r>
            <a:r>
              <a:rPr lang="en-US" altLang="ja-JP" baseline="-25000" dirty="0" err="1" smtClean="0"/>
              <a:t>x</a:t>
            </a:r>
            <a:r>
              <a:rPr lang="en-US" altLang="ja-JP" baseline="-25000" dirty="0"/>
              <a:t> </a:t>
            </a:r>
            <a:r>
              <a:rPr lang="en-US" altLang="ja-JP" dirty="0" smtClean="0"/>
              <a:t> </a:t>
            </a:r>
            <a:r>
              <a:rPr lang="en-US" altLang="ja-JP" dirty="0"/>
              <a:t>|</a:t>
            </a:r>
            <a:r>
              <a:rPr lang="en-US" altLang="ja-JP" dirty="0" err="1"/>
              <a:t>Ψ</a:t>
            </a:r>
            <a:r>
              <a:rPr lang="en-US" altLang="ja-JP" dirty="0" smtClean="0"/>
              <a:t>&gt;=-|</a:t>
            </a:r>
            <a:r>
              <a:rPr lang="en-US" altLang="ja-JP" dirty="0" err="1"/>
              <a:t>Ψ</a:t>
            </a:r>
            <a:r>
              <a:rPr lang="en-US" altLang="ja-JP" dirty="0" smtClean="0"/>
              <a:t>&gt;</a:t>
            </a:r>
          </a:p>
          <a:p>
            <a:endParaRPr kumimoji="1" lang="en-US" altLang="ja-JP" dirty="0"/>
          </a:p>
          <a:p>
            <a:r>
              <a:rPr lang="en-US" altLang="ja-JP" dirty="0" err="1" smtClean="0"/>
              <a:t>m</a:t>
            </a:r>
            <a:r>
              <a:rPr lang="en-US" altLang="ja-JP" baseline="30000" dirty="0" err="1" smtClean="0"/>
              <a:t>A</a:t>
            </a:r>
            <a:r>
              <a:rPr lang="en-US" altLang="ja-JP" baseline="-25000" dirty="0" err="1" smtClean="0"/>
              <a:t>x</a:t>
            </a:r>
            <a:r>
              <a:rPr lang="en-US" altLang="ja-JP" dirty="0" err="1" smtClean="0"/>
              <a:t>m</a:t>
            </a:r>
            <a:r>
              <a:rPr lang="en-US" altLang="ja-JP" baseline="30000" dirty="0" err="1" smtClean="0"/>
              <a:t>B</a:t>
            </a:r>
            <a:r>
              <a:rPr lang="en-US" altLang="ja-JP" baseline="-25000" dirty="0" err="1" smtClean="0"/>
              <a:t>x</a:t>
            </a:r>
            <a:r>
              <a:rPr lang="en-US" altLang="ja-JP" dirty="0" err="1" smtClean="0"/>
              <a:t>m</a:t>
            </a:r>
            <a:r>
              <a:rPr lang="en-US" altLang="ja-JP" baseline="30000" dirty="0" err="1" smtClean="0"/>
              <a:t>C</a:t>
            </a:r>
            <a:r>
              <a:rPr lang="en-US" altLang="ja-JP" baseline="-25000" dirty="0" err="1" smtClean="0"/>
              <a:t>x</a:t>
            </a:r>
            <a:r>
              <a:rPr lang="en-US" altLang="ja-JP" dirty="0" smtClean="0"/>
              <a:t>=-1</a:t>
            </a:r>
            <a:endParaRPr lang="en-US" altLang="ja-JP" dirty="0"/>
          </a:p>
          <a:p>
            <a:endParaRPr kumimoji="1" lang="ja-JP" altLang="en-US" dirty="0"/>
          </a:p>
        </p:txBody>
      </p:sp>
    </p:spTree>
    <p:extLst>
      <p:ext uri="{BB962C8B-B14F-4D97-AF65-F5344CB8AC3E}">
        <p14:creationId xmlns:p14="http://schemas.microsoft.com/office/powerpoint/2010/main" val="202553942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http://www.sciencemag.org/content/vol307/issue5711/images/large/307_875_F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1" y="1971675"/>
            <a:ext cx="90297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4"/>
          <p:cNvSpPr>
            <a:spLocks noChangeArrowheads="1"/>
          </p:cNvSpPr>
          <p:nvPr/>
        </p:nvSpPr>
        <p:spPr bwMode="auto">
          <a:xfrm>
            <a:off x="533400" y="304800"/>
            <a:ext cx="815904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altLang="ja-JP" sz="4400" dirty="0" smtClean="0">
                <a:solidFill>
                  <a:schemeClr val="tx2"/>
                </a:solidFill>
              </a:rPr>
              <a:t>Delayed-choice</a:t>
            </a:r>
            <a:r>
              <a:rPr lang="ja-JP" altLang="en-US" sz="4400" dirty="0" smtClean="0">
                <a:solidFill>
                  <a:schemeClr val="tx2"/>
                </a:solidFill>
              </a:rPr>
              <a:t>、</a:t>
            </a:r>
            <a:r>
              <a:rPr lang="en-US" altLang="ja-JP" sz="4400" dirty="0" smtClean="0">
                <a:solidFill>
                  <a:schemeClr val="tx2"/>
                </a:solidFill>
              </a:rPr>
              <a:t>quantum </a:t>
            </a:r>
            <a:r>
              <a:rPr lang="en-US" altLang="ja-JP" sz="4400" dirty="0" err="1" smtClean="0">
                <a:solidFill>
                  <a:schemeClr val="tx2"/>
                </a:solidFill>
              </a:rPr>
              <a:t>earase</a:t>
            </a:r>
            <a:endParaRPr lang="en-US" altLang="ja-JP" sz="4400" dirty="0">
              <a:solidFill>
                <a:schemeClr val="tx2"/>
              </a:solidFill>
            </a:endParaRPr>
          </a:p>
          <a:p>
            <a:pPr algn="ctr">
              <a:defRPr/>
            </a:pPr>
            <a:r>
              <a:rPr lang="ja-JP" altLang="en-US" sz="4400" dirty="0">
                <a:solidFill>
                  <a:schemeClr val="tx2"/>
                </a:solidFill>
              </a:rPr>
              <a:t>Ｗｈｉｃｈ</a:t>
            </a:r>
            <a:r>
              <a:rPr lang="en-US" altLang="ja-JP" sz="4400" dirty="0">
                <a:solidFill>
                  <a:schemeClr val="tx2"/>
                </a:solidFill>
              </a:rPr>
              <a:t>-path</a:t>
            </a:r>
            <a:r>
              <a:rPr lang="ja-JP" altLang="en-US" sz="4400" dirty="0">
                <a:solidFill>
                  <a:schemeClr val="tx2"/>
                </a:solidFill>
              </a:rPr>
              <a:t>？</a:t>
            </a:r>
          </a:p>
        </p:txBody>
      </p:sp>
    </p:spTree>
    <p:extLst>
      <p:ext uri="{BB962C8B-B14F-4D97-AF65-F5344CB8AC3E}">
        <p14:creationId xmlns:p14="http://schemas.microsoft.com/office/powerpoint/2010/main" val="322813792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533400" y="304800"/>
            <a:ext cx="7772400" cy="1143000"/>
          </a:xfrm>
        </p:spPr>
        <p:txBody>
          <a:bodyPr/>
          <a:lstStyle/>
          <a:p>
            <a:pPr>
              <a:defRPr/>
            </a:pPr>
            <a:r>
              <a:rPr lang="ja-JP" altLang="en-US" smtClean="0"/>
              <a:t>遅延選択、消しゴム</a:t>
            </a:r>
          </a:p>
        </p:txBody>
      </p:sp>
      <p:pic>
        <p:nvPicPr>
          <p:cNvPr id="71682" name="Picture 4" descr="C:\Documents and Settings\humitaka\My Documents\My Pictures\遅延選択.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33525"/>
            <a:ext cx="53340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44521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1"/>
            <a:ext cx="388620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04800"/>
            <a:ext cx="38100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1" y="3733801"/>
            <a:ext cx="3476625"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9265" y="4510089"/>
            <a:ext cx="3614737" cy="234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5523584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idx="4294967295"/>
          </p:nvPr>
        </p:nvSpPr>
        <p:spPr>
          <a:xfrm>
            <a:off x="0" y="274638"/>
            <a:ext cx="8229600" cy="1143000"/>
          </a:xfrm>
        </p:spPr>
        <p:txBody>
          <a:bodyPr>
            <a:normAutofit/>
          </a:bodyPr>
          <a:lstStyle/>
          <a:p>
            <a:pPr marL="54864" eaLnBrk="1" fontAlgn="auto" hangingPunct="1">
              <a:spcAft>
                <a:spcPts val="0"/>
              </a:spcAft>
              <a:defRPr/>
            </a:pPr>
            <a:r>
              <a:rPr lang="ja-JP" altLang="en-US" smtClean="0">
                <a:solidFill>
                  <a:schemeClr val="tx2">
                    <a:tint val="100000"/>
                    <a:shade val="90000"/>
                    <a:satMod val="250000"/>
                    <a:alpha val="100000"/>
                  </a:schemeClr>
                </a:solidFill>
                <a:cs typeface="+mj-cs"/>
              </a:rPr>
              <a:t>現象そものというより解析方法</a:t>
            </a:r>
          </a:p>
        </p:txBody>
      </p:sp>
      <p:sp>
        <p:nvSpPr>
          <p:cNvPr id="61443" name="Rectangle 3"/>
          <p:cNvSpPr>
            <a:spLocks noGrp="1"/>
          </p:cNvSpPr>
          <p:nvPr>
            <p:ph type="body" idx="4294967295"/>
          </p:nvPr>
        </p:nvSpPr>
        <p:spPr>
          <a:xfrm>
            <a:off x="0" y="1989138"/>
            <a:ext cx="8204200" cy="4495800"/>
          </a:xfrm>
        </p:spPr>
        <p:txBody>
          <a:bodyPr>
            <a:normAutofit fontScale="92500"/>
          </a:bodyPr>
          <a:lstStyle/>
          <a:p>
            <a:pPr eaLnBrk="1" hangingPunct="1"/>
            <a:r>
              <a:rPr lang="ja-JP" altLang="en-US" dirty="0">
                <a:solidFill>
                  <a:srgbClr val="4F6228"/>
                </a:solidFill>
                <a:latin typeface="Rockwell" charset="0"/>
                <a:ea typeface="HG明朝B" charset="0"/>
              </a:rPr>
              <a:t>物理屋　「起こった、起こらない」に拘る</a:t>
            </a:r>
          </a:p>
          <a:p>
            <a:pPr eaLnBrk="1" hangingPunct="1"/>
            <a:r>
              <a:rPr lang="ja-JP" altLang="en-US" dirty="0">
                <a:latin typeface="Rockwell" charset="0"/>
                <a:ea typeface="HG明朝B" charset="0"/>
              </a:rPr>
              <a:t>情報屋　「どうみるか」　うまい見方、うまいとは意味（秩序）・関心を引き出す</a:t>
            </a:r>
          </a:p>
          <a:p>
            <a:pPr eaLnBrk="1" hangingPunct="1"/>
            <a:r>
              <a:rPr lang="ja-JP" altLang="en-US" dirty="0">
                <a:solidFill>
                  <a:srgbClr val="4F6228"/>
                </a:solidFill>
                <a:latin typeface="Rockwell" charset="0"/>
                <a:ea typeface="HG明朝B" charset="0"/>
              </a:rPr>
              <a:t>物理屋「客観的でない！！」</a:t>
            </a:r>
          </a:p>
          <a:p>
            <a:pPr eaLnBrk="1" hangingPunct="1"/>
            <a:r>
              <a:rPr lang="ja-JP" altLang="en-US" dirty="0">
                <a:latin typeface="Rockwell" charset="0"/>
                <a:ea typeface="HG明朝B" charset="0"/>
              </a:rPr>
              <a:t>情報屋「捨てるべきものは捨てて・・・」</a:t>
            </a:r>
          </a:p>
          <a:p>
            <a:pPr eaLnBrk="1" hangingPunct="1"/>
            <a:r>
              <a:rPr lang="ja-JP" altLang="en-US" dirty="0">
                <a:solidFill>
                  <a:srgbClr val="4F6228"/>
                </a:solidFill>
                <a:latin typeface="Rockwell" charset="0"/>
                <a:ea typeface="HG明朝B" charset="0"/>
              </a:rPr>
              <a:t>物理屋「ありのまま・・・」</a:t>
            </a:r>
          </a:p>
          <a:p>
            <a:pPr eaLnBrk="1" hangingPunct="1"/>
            <a:r>
              <a:rPr lang="ja-JP" altLang="en-US" dirty="0">
                <a:latin typeface="Rockwell" charset="0"/>
                <a:ea typeface="HG明朝B" charset="0"/>
              </a:rPr>
              <a:t>「ありのまま」とわ？　人間とは？</a:t>
            </a:r>
          </a:p>
        </p:txBody>
      </p:sp>
    </p:spTree>
    <p:extLst>
      <p:ext uri="{BB962C8B-B14F-4D97-AF65-F5344CB8AC3E}">
        <p14:creationId xmlns:p14="http://schemas.microsoft.com/office/powerpoint/2010/main" val="358686224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1714500" y="2286000"/>
            <a:ext cx="609600" cy="1676400"/>
          </a:xfrm>
          <a:prstGeom prst="roundRect">
            <a:avLst>
              <a:gd name="adj" fmla="val 16667"/>
            </a:avLst>
          </a:prstGeom>
          <a:solidFill>
            <a:schemeClr val="accent1"/>
          </a:solidFill>
          <a:ln w="9525">
            <a:solidFill>
              <a:schemeClr val="tx1"/>
            </a:solidFill>
            <a:round/>
            <a:headEnd/>
            <a:tailEnd/>
          </a:ln>
        </p:spPr>
        <p:txBody>
          <a:bodyPr wrap="none" anchor="ctr"/>
          <a:lstStyle/>
          <a:p>
            <a:endParaRPr lang="ja-JP" altLang="en-US"/>
          </a:p>
        </p:txBody>
      </p:sp>
      <p:sp>
        <p:nvSpPr>
          <p:cNvPr id="44035" name="AutoShape 3"/>
          <p:cNvSpPr>
            <a:spLocks noChangeArrowheads="1"/>
          </p:cNvSpPr>
          <p:nvPr/>
        </p:nvSpPr>
        <p:spPr bwMode="auto">
          <a:xfrm>
            <a:off x="5643563" y="2357438"/>
            <a:ext cx="609600" cy="1600200"/>
          </a:xfrm>
          <a:prstGeom prst="roundRect">
            <a:avLst>
              <a:gd name="adj" fmla="val 16667"/>
            </a:avLst>
          </a:prstGeom>
          <a:solidFill>
            <a:schemeClr val="accent1"/>
          </a:solidFill>
          <a:ln w="9525">
            <a:solidFill>
              <a:schemeClr val="tx1"/>
            </a:solidFill>
            <a:round/>
            <a:headEnd/>
            <a:tailEnd/>
          </a:ln>
        </p:spPr>
        <p:txBody>
          <a:bodyPr wrap="none" anchor="ctr"/>
          <a:lstStyle/>
          <a:p>
            <a:endParaRPr lang="ja-JP" altLang="en-US"/>
          </a:p>
        </p:txBody>
      </p:sp>
      <p:sp>
        <p:nvSpPr>
          <p:cNvPr id="44036" name="Text Box 4"/>
          <p:cNvSpPr txBox="1">
            <a:spLocks noChangeArrowheads="1"/>
          </p:cNvSpPr>
          <p:nvPr/>
        </p:nvSpPr>
        <p:spPr bwMode="auto">
          <a:xfrm>
            <a:off x="995402" y="1714500"/>
            <a:ext cx="5539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spcBef>
                <a:spcPct val="50000"/>
              </a:spcBef>
            </a:pPr>
            <a:r>
              <a:rPr lang="ja-JP" altLang="en-US" sz="2400"/>
              <a:t>写像</a:t>
            </a:r>
          </a:p>
        </p:txBody>
      </p:sp>
      <p:sp>
        <p:nvSpPr>
          <p:cNvPr id="44037" name="Text Box 5"/>
          <p:cNvSpPr txBox="1">
            <a:spLocks noChangeArrowheads="1"/>
          </p:cNvSpPr>
          <p:nvPr/>
        </p:nvSpPr>
        <p:spPr bwMode="auto">
          <a:xfrm>
            <a:off x="5638800" y="914401"/>
            <a:ext cx="76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spcBef>
                <a:spcPct val="50000"/>
              </a:spcBef>
            </a:pPr>
            <a:endParaRPr lang="ja-JP" altLang="en-US"/>
          </a:p>
        </p:txBody>
      </p:sp>
      <p:sp>
        <p:nvSpPr>
          <p:cNvPr id="44038" name="Text Box 6"/>
          <p:cNvSpPr txBox="1">
            <a:spLocks noChangeArrowheads="1"/>
          </p:cNvSpPr>
          <p:nvPr/>
        </p:nvSpPr>
        <p:spPr bwMode="auto">
          <a:xfrm>
            <a:off x="6424653" y="2000250"/>
            <a:ext cx="5539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spcBef>
                <a:spcPct val="50000"/>
              </a:spcBef>
            </a:pPr>
            <a:r>
              <a:rPr lang="ja-JP" altLang="en-US" sz="2400"/>
              <a:t>復元</a:t>
            </a:r>
          </a:p>
        </p:txBody>
      </p:sp>
      <p:sp>
        <p:nvSpPr>
          <p:cNvPr id="44039" name="Line 7"/>
          <p:cNvSpPr>
            <a:spLocks noChangeShapeType="1"/>
          </p:cNvSpPr>
          <p:nvPr/>
        </p:nvSpPr>
        <p:spPr bwMode="auto">
          <a:xfrm>
            <a:off x="2571751" y="2786063"/>
            <a:ext cx="2743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4040" name="Line 8"/>
          <p:cNvSpPr>
            <a:spLocks noChangeShapeType="1"/>
          </p:cNvSpPr>
          <p:nvPr/>
        </p:nvSpPr>
        <p:spPr bwMode="auto">
          <a:xfrm>
            <a:off x="2571751" y="3571875"/>
            <a:ext cx="2819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4041" name="AutoShape 9"/>
          <p:cNvSpPr>
            <a:spLocks noChangeArrowheads="1"/>
          </p:cNvSpPr>
          <p:nvPr/>
        </p:nvSpPr>
        <p:spPr bwMode="auto">
          <a:xfrm>
            <a:off x="357188" y="2428875"/>
            <a:ext cx="457200" cy="990600"/>
          </a:xfrm>
          <a:prstGeom prst="cube">
            <a:avLst>
              <a:gd name="adj" fmla="val 25000"/>
            </a:avLst>
          </a:prstGeom>
          <a:solidFill>
            <a:schemeClr val="accent2"/>
          </a:solidFill>
          <a:ln w="9525">
            <a:solidFill>
              <a:schemeClr val="tx1"/>
            </a:solidFill>
            <a:miter lim="800000"/>
            <a:headEnd/>
            <a:tailEnd/>
          </a:ln>
        </p:spPr>
        <p:txBody>
          <a:bodyPr wrap="none" anchor="ctr"/>
          <a:lstStyle/>
          <a:p>
            <a:endParaRPr lang="ja-JP" altLang="en-US"/>
          </a:p>
        </p:txBody>
      </p:sp>
      <p:sp>
        <p:nvSpPr>
          <p:cNvPr id="44042" name="AutoShape 10"/>
          <p:cNvSpPr>
            <a:spLocks noChangeArrowheads="1"/>
          </p:cNvSpPr>
          <p:nvPr/>
        </p:nvSpPr>
        <p:spPr bwMode="auto">
          <a:xfrm>
            <a:off x="7000875" y="2714625"/>
            <a:ext cx="1066800" cy="990600"/>
          </a:xfrm>
          <a:prstGeom prst="cube">
            <a:avLst>
              <a:gd name="adj" fmla="val 25000"/>
            </a:avLst>
          </a:prstGeom>
          <a:solidFill>
            <a:schemeClr val="folHlink"/>
          </a:solidFill>
          <a:ln w="9525">
            <a:solidFill>
              <a:schemeClr val="tx1"/>
            </a:solidFill>
            <a:miter lim="800000"/>
            <a:headEnd/>
            <a:tailEnd/>
          </a:ln>
        </p:spPr>
        <p:txBody>
          <a:bodyPr wrap="none" anchor="ctr"/>
          <a:lstStyle/>
          <a:p>
            <a:endParaRPr lang="ja-JP" altLang="en-US"/>
          </a:p>
        </p:txBody>
      </p:sp>
      <p:sp>
        <p:nvSpPr>
          <p:cNvPr id="44043" name="Text Box 11"/>
          <p:cNvSpPr txBox="1">
            <a:spLocks noChangeArrowheads="1"/>
          </p:cNvSpPr>
          <p:nvPr/>
        </p:nvSpPr>
        <p:spPr bwMode="auto">
          <a:xfrm>
            <a:off x="571500" y="928689"/>
            <a:ext cx="708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spcBef>
                <a:spcPct val="50000"/>
              </a:spcBef>
            </a:pPr>
            <a:r>
              <a:rPr lang="en-US" altLang="ja-JP" sz="2400" b="1"/>
              <a:t>FAX：   </a:t>
            </a:r>
            <a:r>
              <a:rPr lang="ja-JP" altLang="en-US" sz="2400" b="1"/>
              <a:t>ナマ　ー＞　ビット　　ー＞　ナマ</a:t>
            </a:r>
          </a:p>
        </p:txBody>
      </p:sp>
      <p:sp>
        <p:nvSpPr>
          <p:cNvPr id="44044" name="テキスト ボックス 11"/>
          <p:cNvSpPr txBox="1">
            <a:spLocks noChangeArrowheads="1"/>
          </p:cNvSpPr>
          <p:nvPr/>
        </p:nvSpPr>
        <p:spPr bwMode="auto">
          <a:xfrm>
            <a:off x="428626" y="4429126"/>
            <a:ext cx="735806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2800" b="1"/>
              <a:t>同じ原子（紙、電子、電磁気学、・・・）</a:t>
            </a:r>
            <a:endParaRPr lang="en-US" altLang="ja-JP" sz="2800" b="1"/>
          </a:p>
          <a:p>
            <a:pPr eaLnBrk="1" hangingPunct="1"/>
            <a:r>
              <a:rPr lang="ja-JP" altLang="en-US" sz="2800" b="1"/>
              <a:t>が両方にある＝＞プロトコールがある</a:t>
            </a:r>
            <a:endParaRPr lang="en-US" altLang="ja-JP" sz="2800" b="1"/>
          </a:p>
          <a:p>
            <a:pPr eaLnBrk="1" hangingPunct="1"/>
            <a:endParaRPr lang="en-US" altLang="ja-JP" sz="2800" b="1"/>
          </a:p>
          <a:p>
            <a:pPr eaLnBrk="1" hangingPunct="1"/>
            <a:r>
              <a:rPr lang="ja-JP" altLang="en-US" sz="2800" b="1"/>
              <a:t>ブランドのお歳暮、お中元　　　商品の記号化</a:t>
            </a:r>
            <a:endParaRPr lang="en-US" altLang="ja-JP" sz="2800" b="1"/>
          </a:p>
          <a:p>
            <a:pPr eaLnBrk="1" hangingPunct="1"/>
            <a:r>
              <a:rPr lang="ja-JP" altLang="en-US" sz="2800" b="1"/>
              <a:t>　　現品が両方にある</a:t>
            </a:r>
          </a:p>
        </p:txBody>
      </p:sp>
      <p:sp>
        <p:nvSpPr>
          <p:cNvPr id="44045" name="テキスト ボックス 12"/>
          <p:cNvSpPr txBox="1">
            <a:spLocks noChangeArrowheads="1"/>
          </p:cNvSpPr>
          <p:nvPr/>
        </p:nvSpPr>
        <p:spPr bwMode="auto">
          <a:xfrm>
            <a:off x="285751" y="214314"/>
            <a:ext cx="2071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2800" i="1">
                <a:solidFill>
                  <a:srgbClr val="FF3300"/>
                </a:solidFill>
              </a:rPr>
              <a:t>情報とは？</a:t>
            </a:r>
          </a:p>
        </p:txBody>
      </p:sp>
    </p:spTree>
    <p:extLst>
      <p:ext uri="{BB962C8B-B14F-4D97-AF65-F5344CB8AC3E}">
        <p14:creationId xmlns:p14="http://schemas.microsoft.com/office/powerpoint/2010/main" val="283541524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C:\Documents and Settings\humitaka\デスクトップ\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14400"/>
            <a:ext cx="51054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2" name="Text Box 3"/>
          <p:cNvSpPr txBox="1">
            <a:spLocks noChangeArrowheads="1"/>
          </p:cNvSpPr>
          <p:nvPr/>
        </p:nvSpPr>
        <p:spPr bwMode="auto">
          <a:xfrm>
            <a:off x="1295400" y="5791200"/>
            <a:ext cx="495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spcBef>
                <a:spcPct val="50000"/>
              </a:spcBef>
            </a:pPr>
            <a:r>
              <a:rPr lang="ja-JP" altLang="en-US"/>
              <a:t>朝永振一郎「素粒子は粒子であるか」</a:t>
            </a:r>
          </a:p>
        </p:txBody>
      </p:sp>
    </p:spTree>
    <p:extLst>
      <p:ext uri="{BB962C8B-B14F-4D97-AF65-F5344CB8AC3E}">
        <p14:creationId xmlns:p14="http://schemas.microsoft.com/office/powerpoint/2010/main" val="320622484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89877"/>
            <a:ext cx="7504113" cy="39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395288" y="476251"/>
            <a:ext cx="86499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spcBef>
                <a:spcPct val="50000"/>
              </a:spcBef>
            </a:pPr>
            <a:r>
              <a:rPr lang="en-US" altLang="ja-JP" sz="2400" b="1" dirty="0">
                <a:solidFill>
                  <a:srgbClr val="0000FF"/>
                </a:solidFill>
              </a:rPr>
              <a:t>Rolf </a:t>
            </a:r>
            <a:r>
              <a:rPr lang="en-US" altLang="ja-JP" sz="2400" b="1" dirty="0" err="1">
                <a:solidFill>
                  <a:srgbClr val="0000FF"/>
                </a:solidFill>
              </a:rPr>
              <a:t>Landauer</a:t>
            </a:r>
            <a:r>
              <a:rPr lang="en-US" altLang="ja-JP" sz="2400" b="1" dirty="0">
                <a:solidFill>
                  <a:srgbClr val="0000FF"/>
                </a:solidFill>
              </a:rPr>
              <a:t> “Information is Physical</a:t>
            </a:r>
            <a:r>
              <a:rPr lang="en-US" altLang="ja-JP" sz="2400" b="1" dirty="0" smtClean="0">
                <a:solidFill>
                  <a:srgbClr val="0000FF"/>
                </a:solidFill>
              </a:rPr>
              <a:t>”</a:t>
            </a:r>
            <a:r>
              <a:rPr lang="ja-JP" altLang="en-US" sz="2400" b="1" dirty="0" smtClean="0">
                <a:solidFill>
                  <a:srgbClr val="0000FF"/>
                </a:solidFill>
              </a:rPr>
              <a:t>　　</a:t>
            </a:r>
            <a:r>
              <a:rPr lang="en-US" altLang="ja-JP" sz="2400" b="1" dirty="0" smtClean="0">
                <a:solidFill>
                  <a:srgbClr val="000000"/>
                </a:solidFill>
              </a:rPr>
              <a:t>computer</a:t>
            </a:r>
            <a:r>
              <a:rPr lang="ja-JP" altLang="en-US" sz="2400" b="1" dirty="0" smtClean="0">
                <a:solidFill>
                  <a:srgbClr val="000000"/>
                </a:solidFill>
              </a:rPr>
              <a:t> 加熱</a:t>
            </a:r>
            <a:endParaRPr lang="en-US" altLang="ja-JP" sz="2400" b="1" dirty="0">
              <a:solidFill>
                <a:srgbClr val="000000"/>
              </a:solidFill>
            </a:endParaRPr>
          </a:p>
          <a:p>
            <a:pPr eaLnBrk="1" hangingPunct="1">
              <a:spcBef>
                <a:spcPct val="50000"/>
              </a:spcBef>
            </a:pPr>
            <a:r>
              <a:rPr lang="en-US" altLang="ja-JP" sz="2400" b="1" dirty="0">
                <a:solidFill>
                  <a:srgbClr val="0000FF"/>
                </a:solidFill>
              </a:rPr>
              <a:t>              </a:t>
            </a:r>
            <a:r>
              <a:rPr lang="en-US" altLang="ja-JP" sz="2400" b="1" dirty="0" err="1">
                <a:solidFill>
                  <a:srgbClr val="0000FF"/>
                </a:solidFill>
              </a:rPr>
              <a:t>vs</a:t>
            </a:r>
            <a:r>
              <a:rPr lang="ja-JP" altLang="en-US" sz="2400" b="1" dirty="0">
                <a:solidFill>
                  <a:srgbClr val="0000FF"/>
                </a:solidFill>
              </a:rPr>
              <a:t>　　</a:t>
            </a:r>
            <a:r>
              <a:rPr lang="en-US" altLang="ja-JP" sz="2400" b="1" dirty="0">
                <a:solidFill>
                  <a:srgbClr val="0000FF"/>
                </a:solidFill>
              </a:rPr>
              <a:t>  “Physical existence is informational ”</a:t>
            </a:r>
          </a:p>
        </p:txBody>
      </p:sp>
      <p:sp>
        <p:nvSpPr>
          <p:cNvPr id="48132" name="Text Box 4"/>
          <p:cNvSpPr txBox="1">
            <a:spLocks noChangeArrowheads="1"/>
          </p:cNvSpPr>
          <p:nvPr/>
        </p:nvSpPr>
        <p:spPr bwMode="auto">
          <a:xfrm>
            <a:off x="5729288" y="5410201"/>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spcBef>
                <a:spcPct val="50000"/>
              </a:spcBef>
            </a:pPr>
            <a:r>
              <a:rPr lang="en-US" altLang="ja-JP" dirty="0"/>
              <a:t>Physics Today 1991</a:t>
            </a:r>
          </a:p>
        </p:txBody>
      </p:sp>
      <p:sp>
        <p:nvSpPr>
          <p:cNvPr id="2" name="テキスト ボックス 1"/>
          <p:cNvSpPr txBox="1"/>
          <p:nvPr/>
        </p:nvSpPr>
        <p:spPr>
          <a:xfrm>
            <a:off x="395288" y="6007100"/>
            <a:ext cx="6742112" cy="646331"/>
          </a:xfrm>
          <a:prstGeom prst="rect">
            <a:avLst/>
          </a:prstGeom>
          <a:noFill/>
        </p:spPr>
        <p:txBody>
          <a:bodyPr wrap="square" rtlCol="0">
            <a:spAutoFit/>
          </a:bodyPr>
          <a:lstStyle/>
          <a:p>
            <a:r>
              <a:rPr kumimoji="1" lang="en-US" altLang="ja-JP" dirty="0" smtClean="0"/>
              <a:t>Information must be encoded into physical system</a:t>
            </a:r>
          </a:p>
          <a:p>
            <a:r>
              <a:rPr lang="en-US" altLang="ja-JP" dirty="0" smtClean="0"/>
              <a:t>Information must be processed using physical (dynamical) laws</a:t>
            </a:r>
            <a:endParaRPr kumimoji="1" lang="ja-JP" altLang="en-US" dirty="0"/>
          </a:p>
        </p:txBody>
      </p:sp>
    </p:spTree>
    <p:extLst>
      <p:ext uri="{BB962C8B-B14F-4D97-AF65-F5344CB8AC3E}">
        <p14:creationId xmlns:p14="http://schemas.microsoft.com/office/powerpoint/2010/main" val="346111564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3400" y="1064861"/>
            <a:ext cx="8229600" cy="1143000"/>
          </a:xfrm>
        </p:spPr>
        <p:txBody>
          <a:bodyPr>
            <a:normAutofit fontScale="90000"/>
          </a:bodyPr>
          <a:lstStyle/>
          <a:p>
            <a:pPr algn="l">
              <a:defRPr/>
            </a:pPr>
            <a:r>
              <a:rPr lang="ja-JP" altLang="en-US" dirty="0" smtClean="0">
                <a:cs typeface="+mj-cs"/>
              </a:rPr>
              <a:t>熱力学、統計力学、</a:t>
            </a:r>
            <a:r>
              <a:rPr lang="en-US" altLang="ja-JP" dirty="0" smtClean="0">
                <a:cs typeface="+mj-cs"/>
              </a:rPr>
              <a:t>h</a:t>
            </a:r>
            <a:r>
              <a:rPr lang="ja-JP" altLang="en-US" dirty="0" smtClean="0">
                <a:cs typeface="+mj-cs"/>
              </a:rPr>
              <a:t>のない</a:t>
            </a:r>
            <a:r>
              <a:rPr lang="en-US" altLang="ja-JP" dirty="0" smtClean="0">
                <a:cs typeface="+mj-cs"/>
              </a:rPr>
              <a:t>QM</a:t>
            </a:r>
            <a:br>
              <a:rPr lang="en-US" altLang="ja-JP" dirty="0" smtClean="0">
                <a:cs typeface="+mj-cs"/>
              </a:rPr>
            </a:br>
            <a:r>
              <a:rPr lang="ja-JP" altLang="en-US" dirty="0" smtClean="0"/>
              <a:t>エンタングル・エントロピー</a:t>
            </a:r>
            <a:r>
              <a:rPr lang="en-US" altLang="ja-JP" dirty="0" smtClean="0"/>
              <a:t/>
            </a:r>
            <a:br>
              <a:rPr lang="en-US" altLang="ja-JP" dirty="0" smtClean="0"/>
            </a:br>
            <a:r>
              <a:rPr lang="ja-JP" altLang="ja-JP" dirty="0"/>
              <a:t>　</a:t>
            </a:r>
            <a:r>
              <a:rPr lang="en-US" altLang="ja-JP" dirty="0" smtClean="0"/>
              <a:t>BH</a:t>
            </a:r>
            <a:r>
              <a:rPr lang="ja-JP" altLang="en-US" dirty="0" smtClean="0"/>
              <a:t>エントロピー</a:t>
            </a:r>
            <a:r>
              <a:rPr lang="en-US" altLang="ja-JP" dirty="0" smtClean="0"/>
              <a:t/>
            </a:r>
            <a:br>
              <a:rPr lang="en-US" altLang="ja-JP" dirty="0" smtClean="0"/>
            </a:br>
            <a:r>
              <a:rPr lang="ja-JP" altLang="en-US" dirty="0" smtClean="0"/>
              <a:t>時空上の法則というよりは情報学の法則</a:t>
            </a:r>
            <a:endParaRPr lang="ja-JP" altLang="en-US" dirty="0">
              <a:cs typeface="+mj-cs"/>
            </a:endParaRPr>
          </a:p>
        </p:txBody>
      </p:sp>
      <p:sp>
        <p:nvSpPr>
          <p:cNvPr id="56323" name="コンテンツ プレースホルダ 2"/>
          <p:cNvSpPr>
            <a:spLocks noGrp="1"/>
          </p:cNvSpPr>
          <p:nvPr>
            <p:ph idx="1"/>
          </p:nvPr>
        </p:nvSpPr>
        <p:spPr>
          <a:xfrm>
            <a:off x="716844" y="4078110"/>
            <a:ext cx="8229600" cy="2342445"/>
          </a:xfrm>
        </p:spPr>
        <p:txBody>
          <a:bodyPr>
            <a:normAutofit/>
          </a:bodyPr>
          <a:lstStyle/>
          <a:p>
            <a:endParaRPr lang="en-US" altLang="ja-JP" sz="2400" dirty="0">
              <a:latin typeface="Rockwell" charset="0"/>
              <a:ea typeface="HG明朝B" charset="0"/>
            </a:endParaRPr>
          </a:p>
          <a:p>
            <a:pPr>
              <a:buFont typeface="Wingdings 2" charset="0"/>
              <a:buNone/>
            </a:pPr>
            <a:r>
              <a:rPr lang="ja-JP" altLang="en-US" sz="2400" dirty="0" smtClean="0">
                <a:latin typeface="Rockwell" charset="0"/>
                <a:ea typeface="HG明朝B" charset="0"/>
              </a:rPr>
              <a:t>・</a:t>
            </a:r>
            <a:r>
              <a:rPr lang="en-US" altLang="ja-JP" sz="2400" dirty="0" smtClean="0">
                <a:latin typeface="Rockwell" charset="0"/>
                <a:ea typeface="HG明朝B" charset="0"/>
              </a:rPr>
              <a:t>entropic</a:t>
            </a:r>
            <a:r>
              <a:rPr lang="ja-JP" altLang="en-US" sz="2400" dirty="0" smtClean="0">
                <a:latin typeface="Rockwell" charset="0"/>
                <a:ea typeface="HG明朝B" charset="0"/>
              </a:rPr>
              <a:t> </a:t>
            </a:r>
            <a:r>
              <a:rPr lang="en-US" altLang="ja-JP" sz="2400" dirty="0" smtClean="0">
                <a:latin typeface="Rockwell" charset="0"/>
                <a:ea typeface="HG明朝B" charset="0"/>
              </a:rPr>
              <a:t>force</a:t>
            </a:r>
            <a:r>
              <a:rPr lang="ja-JP" altLang="en-US" sz="2400" dirty="0" smtClean="0">
                <a:latin typeface="Rockwell" charset="0"/>
                <a:ea typeface="HG明朝B" charset="0"/>
              </a:rPr>
              <a:t>  久保「ゴム紐の理論」　</a:t>
            </a:r>
            <a:r>
              <a:rPr lang="en-US" altLang="ja-JP" sz="2400" dirty="0" err="1" smtClean="0">
                <a:latin typeface="Rockwell" charset="0"/>
                <a:ea typeface="HG明朝B" charset="0"/>
              </a:rPr>
              <a:t>Verlinde</a:t>
            </a:r>
            <a:endParaRPr lang="en-US" altLang="ja-JP" sz="2400" dirty="0">
              <a:latin typeface="Rockwell" charset="0"/>
              <a:ea typeface="HG明朝B" charset="0"/>
            </a:endParaRPr>
          </a:p>
          <a:p>
            <a:r>
              <a:rPr lang="ja-JP" altLang="en-US" sz="2400" dirty="0" smtClean="0">
                <a:latin typeface="Rockwell" charset="0"/>
                <a:ea typeface="HG明朝B" charset="0"/>
              </a:rPr>
              <a:t>熱力学第一法則のｄ</a:t>
            </a:r>
            <a:endParaRPr lang="en-US" altLang="ja-JP" sz="2400" dirty="0" smtClean="0">
              <a:latin typeface="Rockwell" charset="0"/>
              <a:ea typeface="HG明朝B" charset="0"/>
            </a:endParaRPr>
          </a:p>
          <a:p>
            <a:pPr>
              <a:buFont typeface="Wingdings 2" charset="0"/>
              <a:buNone/>
            </a:pPr>
            <a:r>
              <a:rPr lang="ja-JP" altLang="en-US" sz="2400" dirty="0" smtClean="0">
                <a:latin typeface="Rockwell" charset="0"/>
                <a:ea typeface="HG明朝B" charset="0"/>
              </a:rPr>
              <a:t>時間</a:t>
            </a:r>
            <a:r>
              <a:rPr lang="ja-JP" altLang="en-US" sz="2400" dirty="0">
                <a:latin typeface="Rockwell" charset="0"/>
                <a:ea typeface="HG明朝B" charset="0"/>
              </a:rPr>
              <a:t>変化か、一操作か？？</a:t>
            </a:r>
            <a:endParaRPr lang="en-US" altLang="ja-JP" sz="2400" dirty="0">
              <a:latin typeface="Rockwell" charset="0"/>
              <a:ea typeface="HG明朝B" charset="0"/>
            </a:endParaRPr>
          </a:p>
          <a:p>
            <a:pPr>
              <a:buFont typeface="Wingdings 2" charset="0"/>
              <a:buNone/>
            </a:pPr>
            <a:r>
              <a:rPr lang="ja-JP" altLang="en-US" sz="2400" dirty="0">
                <a:latin typeface="Rockwell" charset="0"/>
                <a:ea typeface="HG明朝B" charset="0"/>
              </a:rPr>
              <a:t>・・・・・</a:t>
            </a:r>
          </a:p>
        </p:txBody>
      </p:sp>
      <p:sp>
        <p:nvSpPr>
          <p:cNvPr id="56324" name="テキスト ボックス 3"/>
          <p:cNvSpPr txBox="1">
            <a:spLocks noChangeArrowheads="1"/>
          </p:cNvSpPr>
          <p:nvPr/>
        </p:nvSpPr>
        <p:spPr bwMode="auto">
          <a:xfrm>
            <a:off x="1062214" y="3533070"/>
            <a:ext cx="547123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4400" dirty="0">
                <a:solidFill>
                  <a:srgbClr val="FF0000"/>
                </a:solidFill>
              </a:rPr>
              <a:t>自律</a:t>
            </a:r>
            <a:r>
              <a:rPr lang="ja-JP" altLang="en-US" sz="4400" dirty="0" smtClean="0">
                <a:solidFill>
                  <a:srgbClr val="FF0000"/>
                </a:solidFill>
              </a:rPr>
              <a:t>系</a:t>
            </a:r>
            <a:r>
              <a:rPr lang="en-US" altLang="ja-JP" sz="4400" dirty="0" err="1" smtClean="0">
                <a:solidFill>
                  <a:srgbClr val="FF0000"/>
                </a:solidFill>
              </a:rPr>
              <a:t>vs</a:t>
            </a:r>
            <a:r>
              <a:rPr lang="ja-JP" altLang="en-US" sz="4400" dirty="0" smtClean="0">
                <a:solidFill>
                  <a:srgbClr val="FF0000"/>
                </a:solidFill>
              </a:rPr>
              <a:t>制御</a:t>
            </a:r>
            <a:r>
              <a:rPr lang="ja-JP" altLang="en-US" sz="4400" dirty="0">
                <a:solidFill>
                  <a:srgbClr val="FF0000"/>
                </a:solidFill>
              </a:rPr>
              <a:t>系</a:t>
            </a:r>
          </a:p>
        </p:txBody>
      </p:sp>
    </p:spTree>
    <p:extLst>
      <p:ext uri="{BB962C8B-B14F-4D97-AF65-F5344CB8AC3E}">
        <p14:creationId xmlns:p14="http://schemas.microsoft.com/office/powerpoint/2010/main" val="416757623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図 1" descr="qtlec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722" y="576765"/>
            <a:ext cx="6731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846718" y="6076950"/>
            <a:ext cx="5269707" cy="369332"/>
          </a:xfrm>
          <a:prstGeom prst="rect">
            <a:avLst/>
          </a:prstGeom>
          <a:noFill/>
        </p:spPr>
        <p:txBody>
          <a:bodyPr wrap="square" rtlCol="0">
            <a:spAutoFit/>
          </a:bodyPr>
          <a:lstStyle/>
          <a:p>
            <a:r>
              <a:rPr kumimoji="1" lang="ja-JP" altLang="en-US" dirty="0" smtClean="0"/>
              <a:t>地上と月面に離しても</a:t>
            </a:r>
            <a:r>
              <a:rPr kumimoji="1" lang="en-US" altLang="ja-JP" dirty="0" smtClean="0"/>
              <a:t>EPR</a:t>
            </a:r>
            <a:r>
              <a:rPr kumimoji="1" lang="ja-JP" altLang="en-US" dirty="0" smtClean="0"/>
              <a:t>相関は維持されている</a:t>
            </a:r>
            <a:endParaRPr kumimoji="1" lang="ja-JP" altLang="en-US" dirty="0"/>
          </a:p>
        </p:txBody>
      </p:sp>
      <p:sp>
        <p:nvSpPr>
          <p:cNvPr id="4" name="テキスト ボックス 3"/>
          <p:cNvSpPr txBox="1"/>
          <p:nvPr/>
        </p:nvSpPr>
        <p:spPr>
          <a:xfrm>
            <a:off x="6858000" y="5263444"/>
            <a:ext cx="2003778" cy="923330"/>
          </a:xfrm>
          <a:prstGeom prst="rect">
            <a:avLst/>
          </a:prstGeom>
          <a:noFill/>
        </p:spPr>
        <p:txBody>
          <a:bodyPr wrap="square" rtlCol="0">
            <a:spAutoFit/>
          </a:bodyPr>
          <a:lstStyle/>
          <a:p>
            <a:r>
              <a:rPr kumimoji="1" lang="en-US" altLang="ja-JP" dirty="0" smtClean="0"/>
              <a:t>Non-cloning</a:t>
            </a:r>
          </a:p>
          <a:p>
            <a:r>
              <a:rPr lang="en-US" altLang="ja-JP" dirty="0" smtClean="0"/>
              <a:t>Q-bit</a:t>
            </a:r>
            <a:r>
              <a:rPr lang="ja-JP" altLang="en-US" dirty="0" smtClean="0"/>
              <a:t>の転写不可</a:t>
            </a:r>
            <a:endParaRPr kumimoji="1" lang="en-US" altLang="ja-JP" dirty="0" smtClean="0"/>
          </a:p>
          <a:p>
            <a:endParaRPr kumimoji="1" lang="ja-JP" altLang="en-US" dirty="0"/>
          </a:p>
        </p:txBody>
      </p:sp>
    </p:spTree>
    <p:extLst>
      <p:ext uri="{BB962C8B-B14F-4D97-AF65-F5344CB8AC3E}">
        <p14:creationId xmlns:p14="http://schemas.microsoft.com/office/powerpoint/2010/main" val="38590436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D:\Janzos1 コピー.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8600"/>
            <a:ext cx="4706815" cy="6629400"/>
          </a:xfrm>
          <a:prstGeom prst="rect">
            <a:avLst/>
          </a:prstGeom>
          <a:noFill/>
          <a:extLst>
            <a:ext uri="{909E8E84-426E-40dd-AFC4-6F175D3DCCD1}">
              <a14:hiddenFill xmlns:a14="http://schemas.microsoft.com/office/drawing/2010/main">
                <a:solidFill>
                  <a:srgbClr val="FFFFFF"/>
                </a:solidFill>
              </a14:hiddenFill>
            </a:ext>
          </a:extLst>
        </p:spPr>
      </p:pic>
      <p:sp>
        <p:nvSpPr>
          <p:cNvPr id="89091" name="Rectangle 3"/>
          <p:cNvSpPr>
            <a:spLocks noGrp="1" noChangeArrowheads="1"/>
          </p:cNvSpPr>
          <p:nvPr>
            <p:ph type="title" idx="4294967295"/>
          </p:nvPr>
        </p:nvSpPr>
        <p:spPr>
          <a:xfrm>
            <a:off x="5697414" y="2828835"/>
            <a:ext cx="2922285" cy="604174"/>
          </a:xfrm>
        </p:spPr>
        <p:txBody>
          <a:bodyPr>
            <a:normAutofit fontScale="90000"/>
          </a:bodyPr>
          <a:lstStyle/>
          <a:p>
            <a:r>
              <a:rPr lang="ja-JP" altLang="en-US" sz="3100" dirty="0"/>
              <a:t>佐藤が観測隊長をした</a:t>
            </a:r>
            <a:r>
              <a:rPr lang="en-US" altLang="ja-JP" sz="3100" dirty="0"/>
              <a:t/>
            </a:r>
            <a:br>
              <a:rPr lang="en-US" altLang="ja-JP" sz="3100" dirty="0"/>
            </a:br>
            <a:r>
              <a:rPr lang="en-US" altLang="ja-JP" dirty="0"/>
              <a:t/>
            </a:r>
            <a:br>
              <a:rPr lang="en-US" altLang="ja-JP" dirty="0"/>
            </a:br>
            <a:r>
              <a:rPr lang="en-US" altLang="ja-JP" sz="5300" dirty="0" smtClean="0">
                <a:solidFill>
                  <a:srgbClr val="0000FF"/>
                </a:solidFill>
              </a:rPr>
              <a:t>JANZOS</a:t>
            </a:r>
            <a:r>
              <a:rPr lang="en-US" altLang="ja-JP" dirty="0" smtClean="0"/>
              <a:t/>
            </a:r>
            <a:br>
              <a:rPr lang="en-US" altLang="ja-JP" dirty="0" smtClean="0"/>
            </a:br>
            <a:r>
              <a:rPr lang="en-US" altLang="ja-JP" dirty="0"/>
              <a:t/>
            </a:r>
            <a:br>
              <a:rPr lang="en-US" altLang="ja-JP" dirty="0"/>
            </a:br>
            <a:r>
              <a:rPr lang="en-US" altLang="ja-JP" dirty="0" smtClean="0"/>
              <a:t>NZ</a:t>
            </a:r>
            <a:r>
              <a:rPr lang="ja-JP" altLang="en-US" dirty="0" smtClean="0"/>
              <a:t>での高エネルギーガンマ線観測</a:t>
            </a:r>
            <a:endParaRPr lang="en-US" altLang="ja-JP" dirty="0"/>
          </a:p>
        </p:txBody>
      </p:sp>
      <p:sp>
        <p:nvSpPr>
          <p:cNvPr id="2" name="テキスト ボックス 1"/>
          <p:cNvSpPr txBox="1"/>
          <p:nvPr/>
        </p:nvSpPr>
        <p:spPr>
          <a:xfrm>
            <a:off x="6156928" y="692776"/>
            <a:ext cx="247897" cy="923330"/>
          </a:xfrm>
          <a:prstGeom prst="rect">
            <a:avLst/>
          </a:prstGeom>
          <a:noFill/>
        </p:spPr>
        <p:txBody>
          <a:bodyPr wrap="none" rtlCol="0">
            <a:spAutoFit/>
          </a:bodyPr>
          <a:lstStyle/>
          <a:p>
            <a:endParaRPr kumimoji="1" lang="en-US" altLang="ja-JP" dirty="0" smtClean="0"/>
          </a:p>
          <a:p>
            <a:endParaRPr lang="en-US" altLang="ja-JP" dirty="0"/>
          </a:p>
          <a:p>
            <a:endParaRPr kumimoji="1" lang="ja-JP" altLang="en-US" dirty="0"/>
          </a:p>
        </p:txBody>
      </p:sp>
    </p:spTree>
    <p:extLst>
      <p:ext uri="{BB962C8B-B14F-4D97-AF65-F5344CB8AC3E}">
        <p14:creationId xmlns:p14="http://schemas.microsoft.com/office/powerpoint/2010/main" val="26809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EPR-exp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16000"/>
            <a:ext cx="6426199" cy="9093882"/>
          </a:xfrm>
          <a:prstGeom prst="rect">
            <a:avLst/>
          </a:prstGeom>
        </p:spPr>
      </p:pic>
      <p:pic>
        <p:nvPicPr>
          <p:cNvPr id="4" name="図 3" descr="EPR-exp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955800"/>
            <a:ext cx="4846211" cy="6858000"/>
          </a:xfrm>
          <a:prstGeom prst="rect">
            <a:avLst/>
          </a:prstGeom>
        </p:spPr>
      </p:pic>
      <p:pic>
        <p:nvPicPr>
          <p:cNvPr id="5" name="図 4"/>
          <p:cNvPicPr>
            <a:picLocks noChangeAspect="1"/>
          </p:cNvPicPr>
          <p:nvPr/>
        </p:nvPicPr>
        <p:blipFill>
          <a:blip r:embed="rId4"/>
          <a:stretch>
            <a:fillRect/>
          </a:stretch>
        </p:blipFill>
        <p:spPr>
          <a:xfrm>
            <a:off x="6700026" y="127000"/>
            <a:ext cx="2456674" cy="3670300"/>
          </a:xfrm>
          <a:prstGeom prst="rect">
            <a:avLst/>
          </a:prstGeom>
        </p:spPr>
      </p:pic>
    </p:spTree>
    <p:extLst>
      <p:ext uri="{BB962C8B-B14F-4D97-AF65-F5344CB8AC3E}">
        <p14:creationId xmlns:p14="http://schemas.microsoft.com/office/powerpoint/2010/main" val="96226881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13504" y="654050"/>
            <a:ext cx="4946010" cy="3721100"/>
          </a:xfrm>
          <a:prstGeom prst="rect">
            <a:avLst/>
          </a:prstGeom>
        </p:spPr>
      </p:pic>
      <p:pic>
        <p:nvPicPr>
          <p:cNvPr id="3" name="図 2"/>
          <p:cNvPicPr>
            <a:picLocks noChangeAspect="1"/>
          </p:cNvPicPr>
          <p:nvPr/>
        </p:nvPicPr>
        <p:blipFill>
          <a:blip r:embed="rId3"/>
          <a:stretch>
            <a:fillRect/>
          </a:stretch>
        </p:blipFill>
        <p:spPr>
          <a:xfrm>
            <a:off x="4029177" y="3975100"/>
            <a:ext cx="5114823" cy="2882900"/>
          </a:xfrm>
          <a:prstGeom prst="rect">
            <a:avLst/>
          </a:prstGeom>
        </p:spPr>
      </p:pic>
      <p:pic>
        <p:nvPicPr>
          <p:cNvPr id="4" name="図 3"/>
          <p:cNvPicPr>
            <a:picLocks noChangeAspect="1"/>
          </p:cNvPicPr>
          <p:nvPr/>
        </p:nvPicPr>
        <p:blipFill>
          <a:blip r:embed="rId4"/>
          <a:stretch>
            <a:fillRect/>
          </a:stretch>
        </p:blipFill>
        <p:spPr>
          <a:xfrm>
            <a:off x="6362700" y="292100"/>
            <a:ext cx="2455333" cy="3683000"/>
          </a:xfrm>
          <a:prstGeom prst="rect">
            <a:avLst/>
          </a:prstGeom>
        </p:spPr>
      </p:pic>
    </p:spTree>
    <p:extLst>
      <p:ext uri="{BB962C8B-B14F-4D97-AF65-F5344CB8AC3E}">
        <p14:creationId xmlns:p14="http://schemas.microsoft.com/office/powerpoint/2010/main" val="62147758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959100" y="4889500"/>
            <a:ext cx="5080000" cy="1600200"/>
          </a:xfrm>
          <a:prstGeom prst="rect">
            <a:avLst/>
          </a:prstGeom>
        </p:spPr>
      </p:pic>
      <p:pic>
        <p:nvPicPr>
          <p:cNvPr id="3" name="図 2" descr="EPR-exp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55101" y="-507199"/>
            <a:ext cx="4218000" cy="5969002"/>
          </a:xfrm>
          <a:prstGeom prst="rect">
            <a:avLst/>
          </a:prstGeom>
        </p:spPr>
      </p:pic>
    </p:spTree>
    <p:extLst>
      <p:ext uri="{BB962C8B-B14F-4D97-AF65-F5344CB8AC3E}">
        <p14:creationId xmlns:p14="http://schemas.microsoft.com/office/powerpoint/2010/main" val="90761551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524px-Tenerife_loca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071" y="417789"/>
            <a:ext cx="4992140" cy="5706664"/>
          </a:xfrm>
          <a:prstGeom prst="rect">
            <a:avLst/>
          </a:prstGeom>
        </p:spPr>
      </p:pic>
    </p:spTree>
    <p:extLst>
      <p:ext uri="{BB962C8B-B14F-4D97-AF65-F5344CB8AC3E}">
        <p14:creationId xmlns:p14="http://schemas.microsoft.com/office/powerpoint/2010/main" val="266921994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4"/>
          <p:cNvSpPr txBox="1">
            <a:spLocks noChangeArrowheads="1"/>
          </p:cNvSpPr>
          <p:nvPr/>
        </p:nvSpPr>
        <p:spPr bwMode="auto">
          <a:xfrm>
            <a:off x="611561" y="5949281"/>
            <a:ext cx="83030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cs typeface="ＭＳ Ｐゴシック"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5pPr>
            <a:lvl6pPr marL="2514600" indent="-228600"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6pPr>
            <a:lvl7pPr marL="2971800" indent="-228600"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7pPr>
            <a:lvl8pPr marL="3429000" indent="-228600"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8pPr>
            <a:lvl9pPr marL="3886200" indent="-228600"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9pPr>
          </a:lstStyle>
          <a:p>
            <a:pPr algn="ctr"/>
            <a:r>
              <a:rPr lang="en-GB" altLang="ja-JP" dirty="0">
                <a:latin typeface="Arial" charset="0"/>
              </a:rPr>
              <a:t>X-S Ma </a:t>
            </a:r>
            <a:r>
              <a:rPr lang="en-GB" altLang="ja-JP" i="1" dirty="0">
                <a:latin typeface="Arial" charset="0"/>
              </a:rPr>
              <a:t>et al. Nature</a:t>
            </a:r>
            <a:r>
              <a:rPr lang="en-GB" altLang="ja-JP" dirty="0">
                <a:latin typeface="Arial" charset="0"/>
              </a:rPr>
              <a:t> </a:t>
            </a:r>
            <a:r>
              <a:rPr lang="en-GB" altLang="ja-JP" b="1" dirty="0">
                <a:latin typeface="Arial" charset="0"/>
              </a:rPr>
              <a:t>000</a:t>
            </a:r>
            <a:r>
              <a:rPr lang="en-GB" altLang="ja-JP" dirty="0">
                <a:latin typeface="Arial" charset="0"/>
              </a:rPr>
              <a:t>, </a:t>
            </a:r>
            <a:r>
              <a:rPr lang="en-GB" altLang="zh-CN" dirty="0">
                <a:latin typeface="Arial" charset="0"/>
                <a:ea typeface="宋体" charset="0"/>
                <a:cs typeface="宋体" charset="0"/>
              </a:rPr>
              <a:t>1-5</a:t>
            </a:r>
            <a:r>
              <a:rPr lang="en-GB" altLang="ja-JP" dirty="0">
                <a:latin typeface="Arial" charset="0"/>
              </a:rPr>
              <a:t> (2012) doi:10.1038/nature11472</a:t>
            </a:r>
          </a:p>
        </p:txBody>
      </p:sp>
      <p:sp>
        <p:nvSpPr>
          <p:cNvPr id="4" name="Text Box 8"/>
          <p:cNvSpPr txBox="1">
            <a:spLocks noChangeArrowheads="1"/>
          </p:cNvSpPr>
          <p:nvPr/>
        </p:nvSpPr>
        <p:spPr bwMode="auto">
          <a:xfrm>
            <a:off x="251521" y="406033"/>
            <a:ext cx="91020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nchorCtr="1">
            <a:spAutoFit/>
          </a:bodyPr>
          <a:lstStyle/>
          <a:p>
            <a:pPr>
              <a:defRPr/>
            </a:pPr>
            <a:r>
              <a:rPr lang="en-GB" altLang="zh-CN" sz="1800" dirty="0"/>
              <a:t>Quantum teleportation between the Canary Islands La Palma and</a:t>
            </a:r>
          </a:p>
          <a:p>
            <a:pPr>
              <a:defRPr/>
            </a:pPr>
            <a:r>
              <a:rPr lang="en-GB" altLang="zh-CN" sz="1800" dirty="0"/>
              <a:t>Tenerife over both quantum and classical 143-km free-space channels.</a:t>
            </a:r>
          </a:p>
        </p:txBody>
      </p:sp>
      <p:pic>
        <p:nvPicPr>
          <p:cNvPr id="61443"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6" y="6494089"/>
            <a:ext cx="15271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337" descr="nature11472-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1" y="1031299"/>
            <a:ext cx="5544616" cy="489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675172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4"/>
          <p:cNvSpPr txBox="1">
            <a:spLocks noChangeArrowheads="1"/>
          </p:cNvSpPr>
          <p:nvPr/>
        </p:nvSpPr>
        <p:spPr bwMode="auto">
          <a:xfrm>
            <a:off x="611619" y="6111230"/>
            <a:ext cx="7620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cs typeface="ＭＳ Ｐゴシック"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5pPr>
            <a:lvl6pPr marL="2514600" indent="-228600"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6pPr>
            <a:lvl7pPr marL="2971800" indent="-228600"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7pPr>
            <a:lvl8pPr marL="3429000" indent="-228600"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8pPr>
            <a:lvl9pPr marL="3886200" indent="-228600"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kumimoji="1" sz="2400">
                <a:solidFill>
                  <a:schemeClr val="tx1"/>
                </a:solidFill>
                <a:latin typeface="Times New Roman" charset="0"/>
                <a:ea typeface="ＭＳ Ｐゴシック" charset="0"/>
              </a:defRPr>
            </a:lvl9pPr>
          </a:lstStyle>
          <a:p>
            <a:pPr algn="ctr"/>
            <a:r>
              <a:rPr lang="en-GB" altLang="ja-JP" dirty="0">
                <a:latin typeface="Arial" charset="0"/>
              </a:rPr>
              <a:t>J Yin </a:t>
            </a:r>
            <a:r>
              <a:rPr lang="en-GB" altLang="zh-CN" i="1" dirty="0">
                <a:latin typeface="Arial" charset="0"/>
                <a:ea typeface="宋体" charset="0"/>
                <a:cs typeface="宋体" charset="0"/>
              </a:rPr>
              <a:t>et al. </a:t>
            </a:r>
            <a:r>
              <a:rPr lang="en-GB" altLang="ja-JP" i="1" dirty="0">
                <a:latin typeface="Arial" charset="0"/>
              </a:rPr>
              <a:t>Nature</a:t>
            </a:r>
            <a:r>
              <a:rPr lang="en-GB" altLang="zh-CN" i="1" dirty="0">
                <a:latin typeface="Arial" charset="0"/>
                <a:ea typeface="宋体" charset="0"/>
                <a:cs typeface="宋体" charset="0"/>
              </a:rPr>
              <a:t> </a:t>
            </a:r>
            <a:r>
              <a:rPr lang="en-GB" altLang="zh-CN" b="1" dirty="0">
                <a:latin typeface="Arial" charset="0"/>
                <a:ea typeface="宋体" charset="0"/>
                <a:cs typeface="宋体" charset="0"/>
              </a:rPr>
              <a:t>488</a:t>
            </a:r>
            <a:r>
              <a:rPr lang="en-GB" altLang="ja-JP" dirty="0">
                <a:latin typeface="Arial" charset="0"/>
              </a:rPr>
              <a:t>, </a:t>
            </a:r>
            <a:r>
              <a:rPr lang="en-GB" altLang="zh-CN" dirty="0">
                <a:latin typeface="Arial" charset="0"/>
                <a:ea typeface="宋体" charset="0"/>
                <a:cs typeface="宋体" charset="0"/>
              </a:rPr>
              <a:t>185</a:t>
            </a:r>
            <a:r>
              <a:rPr lang="en-GB" altLang="ja-JP" dirty="0">
                <a:latin typeface="Arial" charset="0"/>
              </a:rPr>
              <a:t>-</a:t>
            </a:r>
            <a:r>
              <a:rPr lang="en-GB" altLang="zh-CN" dirty="0">
                <a:latin typeface="Arial" charset="0"/>
                <a:ea typeface="宋体" charset="0"/>
                <a:cs typeface="宋体" charset="0"/>
              </a:rPr>
              <a:t>188</a:t>
            </a:r>
            <a:r>
              <a:rPr lang="en-GB" altLang="ja-JP" dirty="0">
                <a:latin typeface="Arial" charset="0"/>
              </a:rPr>
              <a:t> (2012) doi:10.1038/nature</a:t>
            </a:r>
            <a:r>
              <a:rPr lang="en-GB" altLang="zh-CN" dirty="0">
                <a:latin typeface="Arial" charset="0"/>
                <a:ea typeface="宋体" charset="0"/>
                <a:cs typeface="宋体" charset="0"/>
              </a:rPr>
              <a:t>11332</a:t>
            </a:r>
            <a:endParaRPr lang="en-GB" altLang="ja-JP" dirty="0">
              <a:latin typeface="Arial" charset="0"/>
              <a:ea typeface="宋体" charset="0"/>
              <a:cs typeface="宋体" charset="0"/>
            </a:endParaRPr>
          </a:p>
        </p:txBody>
      </p:sp>
      <p:sp>
        <p:nvSpPr>
          <p:cNvPr id="7176" name="Text Box 8"/>
          <p:cNvSpPr txBox="1">
            <a:spLocks noChangeArrowheads="1"/>
          </p:cNvSpPr>
          <p:nvPr/>
        </p:nvSpPr>
        <p:spPr bwMode="auto">
          <a:xfrm>
            <a:off x="381001" y="953869"/>
            <a:ext cx="83978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nchorCtr="1">
            <a:spAutoFit/>
          </a:bodyPr>
          <a:lstStyle/>
          <a:p>
            <a:pPr>
              <a:defRPr/>
            </a:pPr>
            <a:r>
              <a:rPr lang="en-GB" altLang="zh-CN" sz="1800"/>
              <a:t>Illustration of the experimental set-up for entanglement</a:t>
            </a:r>
          </a:p>
          <a:p>
            <a:pPr>
              <a:defRPr/>
            </a:pPr>
            <a:r>
              <a:rPr lang="en-GB" altLang="zh-CN" sz="1800"/>
              <a:t>distribution.</a:t>
            </a:r>
          </a:p>
        </p:txBody>
      </p:sp>
      <p:pic>
        <p:nvPicPr>
          <p:cNvPr id="64516"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3689" y="5846740"/>
            <a:ext cx="1230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255" descr="nature11332-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2" y="183549"/>
            <a:ext cx="7338559" cy="580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7719559" y="785443"/>
            <a:ext cx="1553936" cy="369332"/>
          </a:xfrm>
          <a:prstGeom prst="rect">
            <a:avLst/>
          </a:prstGeom>
          <a:noFill/>
        </p:spPr>
        <p:txBody>
          <a:bodyPr wrap="square" rtlCol="0">
            <a:spAutoFit/>
          </a:bodyPr>
          <a:lstStyle/>
          <a:p>
            <a:r>
              <a:rPr lang="ja-JP" altLang="en-US" dirty="0" smtClean="0"/>
              <a:t>青海湖</a:t>
            </a:r>
            <a:endParaRPr kumimoji="1" lang="ja-JP" altLang="en-US" dirty="0"/>
          </a:p>
        </p:txBody>
      </p:sp>
    </p:spTree>
    <p:extLst>
      <p:ext uri="{BB962C8B-B14F-4D97-AF65-F5344CB8AC3E}">
        <p14:creationId xmlns:p14="http://schemas.microsoft.com/office/powerpoint/2010/main" val="189064013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EPR-exp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1116981"/>
            <a:ext cx="6337300" cy="8968079"/>
          </a:xfrm>
          <a:prstGeom prst="rect">
            <a:avLst/>
          </a:prstGeom>
        </p:spPr>
      </p:pic>
    </p:spTree>
    <p:extLst>
      <p:ext uri="{BB962C8B-B14F-4D97-AF65-F5344CB8AC3E}">
        <p14:creationId xmlns:p14="http://schemas.microsoft.com/office/powerpoint/2010/main" val="401406224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57200" y="533400"/>
            <a:ext cx="8229600" cy="762000"/>
          </a:xfrm>
        </p:spPr>
        <p:txBody>
          <a:bodyPr/>
          <a:lstStyle/>
          <a:p>
            <a:pPr algn="ctr"/>
            <a:endParaRPr kumimoji="0" lang="ja-JP" altLang="en-US" sz="4000">
              <a:latin typeface="Calibri" charset="0"/>
            </a:endParaRPr>
          </a:p>
        </p:txBody>
      </p:sp>
      <p:sp>
        <p:nvSpPr>
          <p:cNvPr id="40962" name="Content Placeholder 5"/>
          <p:cNvSpPr>
            <a:spLocks noGrp="1"/>
          </p:cNvSpPr>
          <p:nvPr>
            <p:ph idx="1"/>
          </p:nvPr>
        </p:nvSpPr>
        <p:spPr>
          <a:xfrm>
            <a:off x="0" y="3352800"/>
            <a:ext cx="9144000" cy="3352800"/>
          </a:xfrm>
        </p:spPr>
        <p:txBody>
          <a:bodyPr/>
          <a:lstStyle/>
          <a:p>
            <a:pPr>
              <a:lnSpc>
                <a:spcPct val="80000"/>
              </a:lnSpc>
            </a:pPr>
            <a:endParaRPr kumimoji="0" lang="en-US" altLang="ja-JP" sz="2000" dirty="0">
              <a:latin typeface="Constantia" charset="0"/>
            </a:endParaRPr>
          </a:p>
          <a:p>
            <a:pPr>
              <a:lnSpc>
                <a:spcPct val="80000"/>
              </a:lnSpc>
            </a:pPr>
            <a:r>
              <a:rPr kumimoji="0" lang="en-US" altLang="ja-JP" sz="2000" dirty="0">
                <a:latin typeface="Constantia" charset="0"/>
              </a:rPr>
              <a:t>Livingston, Louisiana                                                       Hanford, Washington</a:t>
            </a:r>
          </a:p>
          <a:p>
            <a:pPr>
              <a:lnSpc>
                <a:spcPct val="80000"/>
              </a:lnSpc>
            </a:pPr>
            <a:endParaRPr kumimoji="0" lang="en-US" altLang="ja-JP" sz="2000" dirty="0">
              <a:latin typeface="Constantia" charset="0"/>
            </a:endParaRPr>
          </a:p>
          <a:p>
            <a:pPr>
              <a:lnSpc>
                <a:spcPct val="80000"/>
              </a:lnSpc>
            </a:pPr>
            <a:endParaRPr kumimoji="0" lang="en-US" altLang="ja-JP" sz="2000" dirty="0">
              <a:latin typeface="Constantia" charset="0"/>
            </a:endParaRPr>
          </a:p>
          <a:p>
            <a:pPr>
              <a:lnSpc>
                <a:spcPct val="80000"/>
              </a:lnSpc>
            </a:pPr>
            <a:endParaRPr kumimoji="0" lang="en-US" altLang="ja-JP" sz="2000" dirty="0">
              <a:latin typeface="Constantia" charset="0"/>
            </a:endParaRPr>
          </a:p>
          <a:p>
            <a:pPr marL="0" indent="0">
              <a:lnSpc>
                <a:spcPct val="80000"/>
              </a:lnSpc>
              <a:buNone/>
            </a:pPr>
            <a:endParaRPr kumimoji="0" lang="en-US" altLang="ja-JP" sz="2000" dirty="0">
              <a:latin typeface="Constantia" charset="0"/>
            </a:endParaRPr>
          </a:p>
        </p:txBody>
      </p:sp>
      <p:pic>
        <p:nvPicPr>
          <p:cNvPr id="40963" name="Picture 6" descr="LL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
            <a:ext cx="3555724"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8" descr="LH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4934" y="533400"/>
            <a:ext cx="3268893"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9" descr="logo_lon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254500"/>
            <a:ext cx="4838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descr="MZ.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580" y="2921000"/>
            <a:ext cx="5455920" cy="4526187"/>
          </a:xfrm>
          <a:prstGeom prst="rect">
            <a:avLst/>
          </a:prstGeom>
        </p:spPr>
      </p:pic>
      <p:sp>
        <p:nvSpPr>
          <p:cNvPr id="3" name="テキスト ボックス 2"/>
          <p:cNvSpPr txBox="1"/>
          <p:nvPr/>
        </p:nvSpPr>
        <p:spPr>
          <a:xfrm>
            <a:off x="1054100" y="5727700"/>
            <a:ext cx="2628900" cy="369332"/>
          </a:xfrm>
          <a:prstGeom prst="rect">
            <a:avLst/>
          </a:prstGeom>
          <a:noFill/>
        </p:spPr>
        <p:txBody>
          <a:bodyPr wrap="square" rtlCol="0">
            <a:spAutoFit/>
          </a:bodyPr>
          <a:lstStyle/>
          <a:p>
            <a:r>
              <a:rPr kumimoji="1" lang="en-US" altLang="ja-JP" dirty="0" smtClean="0"/>
              <a:t>Mach-</a:t>
            </a:r>
            <a:r>
              <a:rPr kumimoji="1" lang="en-US" altLang="ja-JP" dirty="0" err="1" smtClean="0"/>
              <a:t>Zender</a:t>
            </a:r>
            <a:r>
              <a:rPr kumimoji="1" lang="en-US" altLang="ja-JP" dirty="0" smtClean="0"/>
              <a:t> </a:t>
            </a:r>
            <a:r>
              <a:rPr kumimoji="1" lang="ja-JP" altLang="en-US" dirty="0" smtClean="0"/>
              <a:t>干渉計</a:t>
            </a:r>
            <a:endParaRPr kumimoji="1" lang="ja-JP" altLang="en-US" dirty="0"/>
          </a:p>
        </p:txBody>
      </p:sp>
    </p:spTree>
    <p:extLst>
      <p:ext uri="{BB962C8B-B14F-4D97-AF65-F5344CB8AC3E}">
        <p14:creationId xmlns:p14="http://schemas.microsoft.com/office/powerpoint/2010/main" val="240953584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スクリーンショット.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316219"/>
            <a:ext cx="8026400" cy="5551400"/>
          </a:xfrm>
          <a:prstGeom prst="rect">
            <a:avLst/>
          </a:prstGeom>
        </p:spPr>
      </p:pic>
      <p:sp>
        <p:nvSpPr>
          <p:cNvPr id="4" name="正方形/長方形 3"/>
          <p:cNvSpPr/>
          <p:nvPr/>
        </p:nvSpPr>
        <p:spPr>
          <a:xfrm>
            <a:off x="939800" y="5582790"/>
            <a:ext cx="6972300" cy="954107"/>
          </a:xfrm>
          <a:prstGeom prst="rect">
            <a:avLst/>
          </a:prstGeom>
        </p:spPr>
        <p:txBody>
          <a:bodyPr wrap="square">
            <a:spAutoFit/>
          </a:bodyPr>
          <a:lstStyle/>
          <a:p>
            <a:r>
              <a:rPr lang="ja-JP" altLang="en-US" sz="2800" dirty="0">
                <a:solidFill>
                  <a:srgbClr val="FF0000"/>
                </a:solidFill>
              </a:rPr>
              <a:t>最近の大スケール実験は量子力学原理の実験にもなっている。</a:t>
            </a:r>
          </a:p>
        </p:txBody>
      </p:sp>
    </p:spTree>
    <p:extLst>
      <p:ext uri="{BB962C8B-B14F-4D97-AF65-F5344CB8AC3E}">
        <p14:creationId xmlns:p14="http://schemas.microsoft.com/office/powerpoint/2010/main" val="108930140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flipV="1">
            <a:off x="1460500" y="3301999"/>
            <a:ext cx="6083300" cy="1509459"/>
          </a:xfrm>
          <a:prstGeom prst="rect">
            <a:avLst/>
          </a:prstGeom>
        </p:spPr>
      </p:pic>
      <p:sp>
        <p:nvSpPr>
          <p:cNvPr id="3" name="テキスト ボックス 2"/>
          <p:cNvSpPr txBox="1"/>
          <p:nvPr/>
        </p:nvSpPr>
        <p:spPr>
          <a:xfrm>
            <a:off x="685800" y="762000"/>
            <a:ext cx="5308600" cy="1908215"/>
          </a:xfrm>
          <a:prstGeom prst="rect">
            <a:avLst/>
          </a:prstGeom>
          <a:noFill/>
        </p:spPr>
        <p:txBody>
          <a:bodyPr wrap="square" rtlCol="0">
            <a:spAutoFit/>
          </a:bodyPr>
          <a:lstStyle/>
          <a:p>
            <a:r>
              <a:rPr kumimoji="1" lang="ja-JP" altLang="en-US" sz="2800" dirty="0" smtClean="0"/>
              <a:t>最大の干渉実験</a:t>
            </a:r>
            <a:endParaRPr kumimoji="1" lang="en-US" altLang="ja-JP" sz="2800" dirty="0" smtClean="0"/>
          </a:p>
          <a:p>
            <a:endParaRPr lang="en-US" altLang="ja-JP" dirty="0" smtClean="0"/>
          </a:p>
          <a:p>
            <a:r>
              <a:rPr lang="en-US" altLang="ja-JP" dirty="0" smtClean="0"/>
              <a:t>De-coherence</a:t>
            </a:r>
          </a:p>
          <a:p>
            <a:r>
              <a:rPr lang="en-US" altLang="ja-JP" dirty="0" smtClean="0"/>
              <a:t>Coherent, squeezed</a:t>
            </a:r>
          </a:p>
          <a:p>
            <a:r>
              <a:rPr lang="en-US" altLang="ja-JP" dirty="0" smtClean="0"/>
              <a:t>Scattering</a:t>
            </a:r>
          </a:p>
          <a:p>
            <a:r>
              <a:rPr lang="en-US" altLang="ja-JP" dirty="0" smtClean="0"/>
              <a:t>Gravitational wave -&gt; phase disturbance  </a:t>
            </a:r>
            <a:endParaRPr kumimoji="1" lang="ja-JP" altLang="en-US" dirty="0"/>
          </a:p>
        </p:txBody>
      </p:sp>
    </p:spTree>
    <p:extLst>
      <p:ext uri="{BB962C8B-B14F-4D97-AF65-F5344CB8AC3E}">
        <p14:creationId xmlns:p14="http://schemas.microsoft.com/office/powerpoint/2010/main" val="18417543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body" idx="1"/>
          </p:nvPr>
        </p:nvSpPr>
        <p:spPr>
          <a:xfrm>
            <a:off x="495300" y="571500"/>
            <a:ext cx="7772400" cy="4114800"/>
          </a:xfrm>
        </p:spPr>
        <p:txBody>
          <a:bodyPr>
            <a:normAutofit/>
          </a:bodyPr>
          <a:lstStyle/>
          <a:p>
            <a:pPr marL="0" indent="0">
              <a:buNone/>
            </a:pPr>
            <a:r>
              <a:rPr lang="ja-JP" altLang="en-US" sz="2400" dirty="0"/>
              <a:t>１９８７年２月２３日　午後４時３５分（日本）超新星１９８７Ａ</a:t>
            </a:r>
            <a:endParaRPr lang="en-US" altLang="ja-JP" sz="2400" dirty="0"/>
          </a:p>
          <a:p>
            <a:pPr marL="0" indent="0">
              <a:buNone/>
            </a:pPr>
            <a:r>
              <a:rPr lang="ja-JP" altLang="en-US" sz="2400" dirty="0"/>
              <a:t>　　　　　　　　２６日　朝刊</a:t>
            </a:r>
            <a:endParaRPr lang="en-US" altLang="ja-JP" sz="2400" dirty="0"/>
          </a:p>
          <a:p>
            <a:pPr>
              <a:buFontTx/>
              <a:buNone/>
            </a:pPr>
            <a:r>
              <a:rPr lang="ja-JP" altLang="en-US" sz="2400" dirty="0"/>
              <a:t>　　　（８日午前　宇宙線研運協　山上会館）　</a:t>
            </a:r>
            <a:endParaRPr lang="en-US" altLang="ja-JP" sz="2400" dirty="0"/>
          </a:p>
          <a:p>
            <a:pPr marL="0" indent="0">
              <a:buNone/>
            </a:pPr>
            <a:r>
              <a:rPr lang="ja-JP" altLang="en-US" sz="2400" dirty="0" smtClean="0"/>
              <a:t>３月</a:t>
            </a:r>
            <a:r>
              <a:rPr lang="ja-JP" altLang="en-US" sz="2400" dirty="0"/>
              <a:t>　９日　小柴教授記者会見</a:t>
            </a:r>
            <a:endParaRPr lang="en-US" altLang="ja-JP" sz="2400" dirty="0"/>
          </a:p>
          <a:p>
            <a:pPr marL="0" indent="0">
              <a:buNone/>
            </a:pPr>
            <a:endParaRPr lang="en-US" altLang="ja-JP" sz="2400" dirty="0"/>
          </a:p>
          <a:p>
            <a:pPr marL="0" indent="0">
              <a:buNone/>
            </a:pPr>
            <a:r>
              <a:rPr lang="ja-JP" altLang="en-US" sz="2400" dirty="0" smtClean="0">
                <a:solidFill>
                  <a:srgbClr val="0000FF"/>
                </a:solidFill>
              </a:rPr>
              <a:t>３月</a:t>
            </a:r>
            <a:r>
              <a:rPr lang="ja-JP" altLang="en-US" sz="2400" dirty="0">
                <a:solidFill>
                  <a:srgbClr val="0000FF"/>
                </a:solidFill>
              </a:rPr>
              <a:t>１６－１９日　基研研究会　　　　　　　　　　　</a:t>
            </a:r>
            <a:endParaRPr lang="en-US" altLang="ja-JP" sz="2400" dirty="0" smtClean="0">
              <a:solidFill>
                <a:srgbClr val="0000FF"/>
              </a:solidFill>
            </a:endParaRPr>
          </a:p>
          <a:p>
            <a:pPr marL="0" indent="0">
              <a:buNone/>
            </a:pPr>
            <a:r>
              <a:rPr lang="ja-JP" altLang="en-US" sz="2400" dirty="0" smtClean="0">
                <a:solidFill>
                  <a:srgbClr val="0000FF"/>
                </a:solidFill>
              </a:rPr>
              <a:t>１８日</a:t>
            </a:r>
            <a:r>
              <a:rPr lang="ja-JP" altLang="en-US" sz="2400" dirty="0">
                <a:solidFill>
                  <a:srgbClr val="0000FF"/>
                </a:solidFill>
              </a:rPr>
              <a:t>最後　佐藤発表</a:t>
            </a:r>
            <a:endParaRPr lang="en-US" altLang="ja-JP" sz="2400" dirty="0">
              <a:solidFill>
                <a:srgbClr val="0000FF"/>
              </a:solidFill>
            </a:endParaRPr>
          </a:p>
          <a:p>
            <a:pPr marL="0" indent="0">
              <a:buNone/>
            </a:pPr>
            <a:r>
              <a:rPr lang="ja-JP" altLang="en-US" sz="2400" dirty="0">
                <a:solidFill>
                  <a:srgbClr val="0000FF"/>
                </a:solidFill>
              </a:rPr>
              <a:t>　　　　　　　　　　　佐藤・村木で政池部屋に</a:t>
            </a:r>
            <a:endParaRPr lang="en-US" altLang="ja-JP" sz="2400" dirty="0">
              <a:solidFill>
                <a:srgbClr val="0000FF"/>
              </a:solidFill>
            </a:endParaRPr>
          </a:p>
          <a:p>
            <a:endParaRPr lang="en-US" altLang="ja-JP" sz="2800" dirty="0">
              <a:solidFill>
                <a:srgbClr val="0000FF"/>
              </a:solidFill>
            </a:endParaRPr>
          </a:p>
          <a:p>
            <a:endParaRPr lang="ja-JP" altLang="en-US" sz="2800" dirty="0">
              <a:solidFill>
                <a:srgbClr val="0000FF"/>
              </a:solidFill>
            </a:endParaRPr>
          </a:p>
        </p:txBody>
      </p:sp>
      <p:sp>
        <p:nvSpPr>
          <p:cNvPr id="4" name="Text Box 3"/>
          <p:cNvSpPr txBox="1">
            <a:spLocks noChangeArrowheads="1"/>
          </p:cNvSpPr>
          <p:nvPr/>
        </p:nvSpPr>
        <p:spPr bwMode="auto">
          <a:xfrm>
            <a:off x="457200" y="4305300"/>
            <a:ext cx="78105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ja-JP" altLang="en-US" sz="2400" dirty="0">
                <a:solidFill>
                  <a:srgbClr val="0000FF"/>
                </a:solidFill>
              </a:rPr>
              <a:t>４月６日　　宇宙線研　ゼミ</a:t>
            </a:r>
            <a:endParaRPr lang="en-US" altLang="ja-JP" sz="2400" dirty="0">
              <a:solidFill>
                <a:srgbClr val="0000FF"/>
              </a:solidFill>
            </a:endParaRPr>
          </a:p>
          <a:p>
            <a:pPr>
              <a:spcBef>
                <a:spcPct val="50000"/>
              </a:spcBef>
            </a:pPr>
            <a:r>
              <a:rPr lang="ja-JP" altLang="en-US" sz="2400" dirty="0">
                <a:solidFill>
                  <a:srgbClr val="0000FF"/>
                </a:solidFill>
              </a:rPr>
              <a:t>　　　７日　　高エネルギー研　トリスタン完成式典</a:t>
            </a:r>
            <a:endParaRPr lang="en-US" altLang="ja-JP" sz="2400" dirty="0">
              <a:solidFill>
                <a:srgbClr val="0000FF"/>
              </a:solidFill>
            </a:endParaRPr>
          </a:p>
          <a:p>
            <a:pPr>
              <a:spcBef>
                <a:spcPct val="50000"/>
              </a:spcBef>
            </a:pPr>
            <a:r>
              <a:rPr lang="ja-JP" altLang="en-US" sz="2400" dirty="0">
                <a:solidFill>
                  <a:srgbClr val="0000FF"/>
                </a:solidFill>
              </a:rPr>
              <a:t>　　　　　　　　　　　　　　　植木局長</a:t>
            </a:r>
            <a:endParaRPr lang="en-US" altLang="ja-JP" sz="2400" dirty="0">
              <a:solidFill>
                <a:srgbClr val="0000FF"/>
              </a:solidFill>
            </a:endParaRPr>
          </a:p>
          <a:p>
            <a:pPr>
              <a:spcBef>
                <a:spcPct val="50000"/>
              </a:spcBef>
            </a:pPr>
            <a:r>
              <a:rPr lang="ja-JP" altLang="en-US" sz="2400" dirty="0" smtClean="0">
                <a:solidFill>
                  <a:srgbClr val="0000FF"/>
                </a:solidFill>
              </a:rPr>
              <a:t>５月</a:t>
            </a:r>
            <a:r>
              <a:rPr lang="ja-JP" altLang="en-US" sz="2400" dirty="0">
                <a:solidFill>
                  <a:srgbClr val="0000FF"/>
                </a:solidFill>
              </a:rPr>
              <a:t>９日　　海外調査科研費書類作り</a:t>
            </a:r>
          </a:p>
        </p:txBody>
      </p:sp>
    </p:spTree>
    <p:extLst>
      <p:ext uri="{BB962C8B-B14F-4D97-AF65-F5344CB8AC3E}">
        <p14:creationId xmlns:p14="http://schemas.microsoft.com/office/powerpoint/2010/main" val="100285848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idx="4294967295"/>
          </p:nvPr>
        </p:nvSpPr>
        <p:spPr>
          <a:xfrm>
            <a:off x="762000" y="533400"/>
            <a:ext cx="7772400" cy="1143000"/>
          </a:xfrm>
        </p:spPr>
        <p:txBody>
          <a:bodyPr anchor="b"/>
          <a:lstStyle/>
          <a:p>
            <a:pPr eaLnBrk="1" hangingPunct="1"/>
            <a:r>
              <a:rPr lang="ja-JP" altLang="en-US">
                <a:latin typeface="Calibri" charset="0"/>
                <a:ea typeface="ＭＳ Ｐゴシック" charset="0"/>
              </a:rPr>
              <a:t>量子計算</a:t>
            </a:r>
          </a:p>
        </p:txBody>
      </p:sp>
      <p:sp>
        <p:nvSpPr>
          <p:cNvPr id="31747" name="Rectangle 3"/>
          <p:cNvSpPr>
            <a:spLocks noGrp="1" noChangeArrowheads="1"/>
          </p:cNvSpPr>
          <p:nvPr>
            <p:ph type="subTitle" idx="4294967295"/>
          </p:nvPr>
        </p:nvSpPr>
        <p:spPr>
          <a:xfrm>
            <a:off x="855328" y="1836662"/>
            <a:ext cx="6778625" cy="1927225"/>
          </a:xfrm>
        </p:spPr>
        <p:txBody>
          <a:bodyPr>
            <a:normAutofit fontScale="92500" lnSpcReduction="20000"/>
          </a:bodyPr>
          <a:lstStyle/>
          <a:p>
            <a:pPr marL="0" indent="0" algn="ctr" eaLnBrk="1" hangingPunct="1">
              <a:buFont typeface="Arial" charset="0"/>
              <a:buNone/>
            </a:pPr>
            <a:r>
              <a:rPr lang="ja-JP" altLang="en-US" dirty="0">
                <a:latin typeface="Calibri" charset="0"/>
                <a:ea typeface="ＭＳ Ｐゴシック" charset="0"/>
              </a:rPr>
              <a:t>重なった状態を１操作で処理</a:t>
            </a:r>
          </a:p>
          <a:p>
            <a:pPr marL="0" indent="0" algn="ctr" eaLnBrk="1" hangingPunct="1">
              <a:buFont typeface="Arial" charset="0"/>
              <a:buNone/>
            </a:pPr>
            <a:r>
              <a:rPr lang="ja-JP" altLang="en-US" dirty="0">
                <a:latin typeface="Calibri" charset="0"/>
                <a:ea typeface="ＭＳ Ｐゴシック" charset="0"/>
              </a:rPr>
              <a:t>「重なった状態」＝多世界</a:t>
            </a:r>
          </a:p>
          <a:p>
            <a:pPr marL="0" indent="0" algn="ctr" eaLnBrk="1" hangingPunct="1">
              <a:buFont typeface="Arial" charset="0"/>
              <a:buNone/>
            </a:pPr>
            <a:r>
              <a:rPr lang="ja-JP" altLang="en-US" dirty="0">
                <a:latin typeface="Calibri" charset="0"/>
                <a:ea typeface="ＭＳ Ｐゴシック" charset="0"/>
              </a:rPr>
              <a:t>並列処理</a:t>
            </a:r>
          </a:p>
          <a:p>
            <a:pPr marL="0" indent="0" algn="ctr" eaLnBrk="1" hangingPunct="1">
              <a:buFont typeface="Arial" charset="0"/>
              <a:buNone/>
            </a:pPr>
            <a:r>
              <a:rPr lang="ja-JP" altLang="en-US" dirty="0">
                <a:latin typeface="Calibri" charset="0"/>
                <a:ea typeface="ＭＳ Ｐゴシック" charset="0"/>
              </a:rPr>
              <a:t>超高速化</a:t>
            </a:r>
          </a:p>
        </p:txBody>
      </p:sp>
      <p:sp>
        <p:nvSpPr>
          <p:cNvPr id="31748" name="Text Box 4"/>
          <p:cNvSpPr txBox="1">
            <a:spLocks noChangeArrowheads="1"/>
          </p:cNvSpPr>
          <p:nvPr/>
        </p:nvSpPr>
        <p:spPr bwMode="auto">
          <a:xfrm>
            <a:off x="1440753" y="4546134"/>
            <a:ext cx="555477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spcBef>
                <a:spcPct val="50000"/>
              </a:spcBef>
            </a:pPr>
            <a:r>
              <a:rPr lang="ja-JP" altLang="en-US" sz="2800" dirty="0">
                <a:solidFill>
                  <a:srgbClr val="0000FF"/>
                </a:solidFill>
              </a:rPr>
              <a:t>2^</a:t>
            </a:r>
            <a:r>
              <a:rPr lang="en-US" altLang="ja-JP" sz="2800" dirty="0">
                <a:solidFill>
                  <a:srgbClr val="0000FF"/>
                </a:solidFill>
              </a:rPr>
              <a:t>n ~10^[ 0.3・・x n]</a:t>
            </a:r>
          </a:p>
          <a:p>
            <a:pPr eaLnBrk="1" hangingPunct="1">
              <a:spcBef>
                <a:spcPct val="50000"/>
              </a:spcBef>
            </a:pPr>
            <a:r>
              <a:rPr lang="en-US" altLang="ja-JP" sz="2800" dirty="0">
                <a:solidFill>
                  <a:srgbClr val="0000FF"/>
                </a:solidFill>
              </a:rPr>
              <a:t>　</a:t>
            </a:r>
            <a:r>
              <a:rPr lang="ja-JP" altLang="en-US" sz="2800" dirty="0">
                <a:solidFill>
                  <a:srgbClr val="0000FF"/>
                </a:solidFill>
              </a:rPr>
              <a:t>ｎ</a:t>
            </a:r>
            <a:r>
              <a:rPr lang="en-US" altLang="ja-JP" sz="2800" dirty="0">
                <a:solidFill>
                  <a:srgbClr val="0000FF"/>
                </a:solidFill>
              </a:rPr>
              <a:t>=100</a:t>
            </a:r>
            <a:r>
              <a:rPr lang="ja-JP" altLang="en-US" sz="2800" dirty="0">
                <a:solidFill>
                  <a:srgbClr val="0000FF"/>
                </a:solidFill>
              </a:rPr>
              <a:t>体</a:t>
            </a:r>
          </a:p>
          <a:p>
            <a:pPr eaLnBrk="1" hangingPunct="1">
              <a:spcBef>
                <a:spcPct val="50000"/>
              </a:spcBef>
            </a:pPr>
            <a:r>
              <a:rPr lang="ja-JP" altLang="en-US" sz="2800" dirty="0">
                <a:solidFill>
                  <a:srgbClr val="0000FF"/>
                </a:solidFill>
              </a:rPr>
              <a:t>10^30</a:t>
            </a:r>
          </a:p>
        </p:txBody>
      </p:sp>
    </p:spTree>
    <p:extLst>
      <p:ext uri="{BB962C8B-B14F-4D97-AF65-F5344CB8AC3E}">
        <p14:creationId xmlns:p14="http://schemas.microsoft.com/office/powerpoint/2010/main" val="20103765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2"/>
          <p:cNvSpPr>
            <a:spLocks noGrp="1" noChangeArrowheads="1"/>
          </p:cNvSpPr>
          <p:nvPr>
            <p:ph type="title"/>
          </p:nvPr>
        </p:nvSpPr>
        <p:spPr/>
        <p:txBody>
          <a:bodyPr>
            <a:normAutofit/>
          </a:bodyPr>
          <a:lstStyle/>
          <a:p>
            <a:pPr eaLnBrk="1" hangingPunct="1"/>
            <a:r>
              <a:rPr lang="en-US" altLang="ja-JP" sz="3200" dirty="0" smtClean="0">
                <a:latin typeface="Tahoma" charset="0"/>
                <a:ea typeface="ＭＳ Ｐゴシック" charset="0"/>
              </a:rPr>
              <a:t>bit  </a:t>
            </a:r>
            <a:r>
              <a:rPr lang="ja-JP" altLang="en-US" sz="3200" dirty="0" smtClean="0">
                <a:latin typeface="Tahoma" charset="0"/>
                <a:ea typeface="ＭＳ Ｐゴシック" charset="0"/>
              </a:rPr>
              <a:t>と</a:t>
            </a:r>
            <a:r>
              <a:rPr lang="en-US" altLang="ja-JP" sz="3200" dirty="0" smtClean="0">
                <a:latin typeface="Tahoma" charset="0"/>
                <a:ea typeface="ＭＳ Ｐゴシック" charset="0"/>
              </a:rPr>
              <a:t>   q-bit</a:t>
            </a:r>
            <a:endParaRPr lang="en-US" altLang="ja-JP" sz="3200" dirty="0">
              <a:latin typeface="Tahoma" charset="0"/>
              <a:ea typeface="ＭＳ Ｐゴシック" charset="0"/>
            </a:endParaRPr>
          </a:p>
        </p:txBody>
      </p:sp>
      <p:graphicFrame>
        <p:nvGraphicFramePr>
          <p:cNvPr id="3075" name="Object 4"/>
          <p:cNvGraphicFramePr>
            <a:graphicFrameLocks noChangeAspect="1"/>
          </p:cNvGraphicFramePr>
          <p:nvPr>
            <p:extLst>
              <p:ext uri="{D42A27DB-BD31-4B8C-83A1-F6EECF244321}">
                <p14:modId xmlns:p14="http://schemas.microsoft.com/office/powerpoint/2010/main" val="2036802465"/>
              </p:ext>
            </p:extLst>
          </p:nvPr>
        </p:nvGraphicFramePr>
        <p:xfrm>
          <a:off x="2035501" y="1639256"/>
          <a:ext cx="306511" cy="332052"/>
        </p:xfrm>
        <a:graphic>
          <a:graphicData uri="http://schemas.openxmlformats.org/presentationml/2006/ole">
            <mc:AlternateContent xmlns:mc="http://schemas.openxmlformats.org/markup-compatibility/2006">
              <mc:Choice xmlns:v="urn:schemas-microsoft-com:vml" Requires="v">
                <p:oleObj spid="_x0000_s186143" name="Equation" r:id="rId3" imgW="228600" imgH="228600" progId="Equation.3">
                  <p:embed/>
                </p:oleObj>
              </mc:Choice>
              <mc:Fallback>
                <p:oleObj name="Equation" r:id="rId3" imgW="2286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5501" y="1639256"/>
                        <a:ext cx="306511" cy="332052"/>
                      </a:xfrm>
                      <a:prstGeom prst="rect">
                        <a:avLst/>
                      </a:prstGeom>
                      <a:noFill/>
                      <a:ln>
                        <a:noFill/>
                      </a:ln>
                      <a:effectLst/>
                    </p:spPr>
                  </p:pic>
                </p:oleObj>
              </mc:Fallback>
            </mc:AlternateContent>
          </a:graphicData>
        </a:graphic>
      </p:graphicFrame>
      <p:graphicFrame>
        <p:nvGraphicFramePr>
          <p:cNvPr id="3077" name="Object 6"/>
          <p:cNvGraphicFramePr>
            <a:graphicFrameLocks noChangeAspect="1"/>
          </p:cNvGraphicFramePr>
          <p:nvPr>
            <p:extLst>
              <p:ext uri="{D42A27DB-BD31-4B8C-83A1-F6EECF244321}">
                <p14:modId xmlns:p14="http://schemas.microsoft.com/office/powerpoint/2010/main" val="904194215"/>
              </p:ext>
            </p:extLst>
          </p:nvPr>
        </p:nvGraphicFramePr>
        <p:xfrm>
          <a:off x="4537680" y="1639257"/>
          <a:ext cx="262921" cy="341182"/>
        </p:xfrm>
        <a:graphic>
          <a:graphicData uri="http://schemas.openxmlformats.org/presentationml/2006/ole">
            <mc:AlternateContent xmlns:mc="http://schemas.openxmlformats.org/markup-compatibility/2006">
              <mc:Choice xmlns:v="urn:schemas-microsoft-com:vml" Requires="v">
                <p:oleObj spid="_x0000_s186144" name="Equation" r:id="rId5" imgW="190440" imgH="228600" progId="Equation.3">
                  <p:embed/>
                </p:oleObj>
              </mc:Choice>
              <mc:Fallback>
                <p:oleObj name="Equation" r:id="rId5" imgW="19044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680" y="1639257"/>
                        <a:ext cx="262921" cy="341182"/>
                      </a:xfrm>
                      <a:prstGeom prst="rect">
                        <a:avLst/>
                      </a:prstGeom>
                      <a:noFill/>
                      <a:ln>
                        <a:noFill/>
                      </a:ln>
                      <a:effectLst/>
                    </p:spPr>
                  </p:pic>
                </p:oleObj>
              </mc:Fallback>
            </mc:AlternateContent>
          </a:graphicData>
        </a:graphic>
      </p:graphicFrame>
      <p:graphicFrame>
        <p:nvGraphicFramePr>
          <p:cNvPr id="2" name="オブジェクト 1"/>
          <p:cNvGraphicFramePr>
            <a:graphicFrameLocks noChangeAspect="1"/>
          </p:cNvGraphicFramePr>
          <p:nvPr>
            <p:extLst>
              <p:ext uri="{D42A27DB-BD31-4B8C-83A1-F6EECF244321}">
                <p14:modId xmlns:p14="http://schemas.microsoft.com/office/powerpoint/2010/main" val="2797770136"/>
              </p:ext>
            </p:extLst>
          </p:nvPr>
        </p:nvGraphicFramePr>
        <p:xfrm>
          <a:off x="3484573" y="5892567"/>
          <a:ext cx="4012448" cy="614519"/>
        </p:xfrm>
        <a:graphic>
          <a:graphicData uri="http://schemas.openxmlformats.org/presentationml/2006/ole">
            <mc:AlternateContent xmlns:mc="http://schemas.openxmlformats.org/markup-compatibility/2006">
              <mc:Choice xmlns:v="urn:schemas-microsoft-com:vml" Requires="v">
                <p:oleObj spid="_x0000_s186145" name="数式" r:id="rId7" imgW="1409700" imgH="215900" progId="Equation.3">
                  <p:embed/>
                </p:oleObj>
              </mc:Choice>
              <mc:Fallback>
                <p:oleObj name="数式" r:id="rId7" imgW="1409700" imgH="215900" progId="Equation.3">
                  <p:embed/>
                  <p:pic>
                    <p:nvPicPr>
                      <p:cNvPr id="0" name=""/>
                      <p:cNvPicPr/>
                      <p:nvPr/>
                    </p:nvPicPr>
                    <p:blipFill>
                      <a:blip r:embed="rId8"/>
                      <a:stretch>
                        <a:fillRect/>
                      </a:stretch>
                    </p:blipFill>
                    <p:spPr>
                      <a:xfrm>
                        <a:off x="3484573" y="5892567"/>
                        <a:ext cx="4012448" cy="614519"/>
                      </a:xfrm>
                      <a:prstGeom prst="rect">
                        <a:avLst/>
                      </a:prstGeom>
                    </p:spPr>
                  </p:pic>
                </p:oleObj>
              </mc:Fallback>
            </mc:AlternateContent>
          </a:graphicData>
        </a:graphic>
      </p:graphicFrame>
      <p:graphicFrame>
        <p:nvGraphicFramePr>
          <p:cNvPr id="3" name="オブジェクト 2"/>
          <p:cNvGraphicFramePr>
            <a:graphicFrameLocks noChangeAspect="1"/>
          </p:cNvGraphicFramePr>
          <p:nvPr>
            <p:extLst>
              <p:ext uri="{D42A27DB-BD31-4B8C-83A1-F6EECF244321}">
                <p14:modId xmlns:p14="http://schemas.microsoft.com/office/powerpoint/2010/main" val="3412073278"/>
              </p:ext>
            </p:extLst>
          </p:nvPr>
        </p:nvGraphicFramePr>
        <p:xfrm>
          <a:off x="237304" y="3727786"/>
          <a:ext cx="6494539" cy="1353029"/>
        </p:xfrm>
        <a:graphic>
          <a:graphicData uri="http://schemas.openxmlformats.org/presentationml/2006/ole">
            <mc:AlternateContent xmlns:mc="http://schemas.openxmlformats.org/markup-compatibility/2006">
              <mc:Choice xmlns:v="urn:schemas-microsoft-com:vml" Requires="v">
                <p:oleObj spid="_x0000_s186146" name="数式" r:id="rId9" imgW="3962400" imgH="825500" progId="Equation.3">
                  <p:embed/>
                </p:oleObj>
              </mc:Choice>
              <mc:Fallback>
                <p:oleObj name="数式" r:id="rId9" imgW="3962400" imgH="825500" progId="Equation.3">
                  <p:embed/>
                  <p:pic>
                    <p:nvPicPr>
                      <p:cNvPr id="0" name=""/>
                      <p:cNvPicPr/>
                      <p:nvPr/>
                    </p:nvPicPr>
                    <p:blipFill>
                      <a:blip r:embed="rId10"/>
                      <a:stretch>
                        <a:fillRect/>
                      </a:stretch>
                    </p:blipFill>
                    <p:spPr>
                      <a:xfrm>
                        <a:off x="237304" y="3727786"/>
                        <a:ext cx="6494539" cy="1353029"/>
                      </a:xfrm>
                      <a:prstGeom prst="rect">
                        <a:avLst/>
                      </a:prstGeom>
                    </p:spPr>
                  </p:pic>
                </p:oleObj>
              </mc:Fallback>
            </mc:AlternateContent>
          </a:graphicData>
        </a:graphic>
      </p:graphicFrame>
      <p:graphicFrame>
        <p:nvGraphicFramePr>
          <p:cNvPr id="4" name="オブジェクト 3"/>
          <p:cNvGraphicFramePr>
            <a:graphicFrameLocks noChangeAspect="1"/>
          </p:cNvGraphicFramePr>
          <p:nvPr>
            <p:extLst>
              <p:ext uri="{D42A27DB-BD31-4B8C-83A1-F6EECF244321}">
                <p14:modId xmlns:p14="http://schemas.microsoft.com/office/powerpoint/2010/main" val="3640804387"/>
              </p:ext>
            </p:extLst>
          </p:nvPr>
        </p:nvGraphicFramePr>
        <p:xfrm>
          <a:off x="357032" y="5424957"/>
          <a:ext cx="2310491" cy="1082128"/>
        </p:xfrm>
        <a:graphic>
          <a:graphicData uri="http://schemas.openxmlformats.org/presentationml/2006/ole">
            <mc:AlternateContent xmlns:mc="http://schemas.openxmlformats.org/markup-compatibility/2006">
              <mc:Choice xmlns:v="urn:schemas-microsoft-com:vml" Requires="v">
                <p:oleObj spid="_x0000_s186147" name="数式" r:id="rId11" imgW="1003300" imgH="469900" progId="Equation.3">
                  <p:embed/>
                </p:oleObj>
              </mc:Choice>
              <mc:Fallback>
                <p:oleObj name="数式" r:id="rId11" imgW="1003300" imgH="469900" progId="Equation.3">
                  <p:embed/>
                  <p:pic>
                    <p:nvPicPr>
                      <p:cNvPr id="0" name=""/>
                      <p:cNvPicPr/>
                      <p:nvPr/>
                    </p:nvPicPr>
                    <p:blipFill>
                      <a:blip r:embed="rId12"/>
                      <a:stretch>
                        <a:fillRect/>
                      </a:stretch>
                    </p:blipFill>
                    <p:spPr>
                      <a:xfrm>
                        <a:off x="357032" y="5424957"/>
                        <a:ext cx="2310491" cy="1082128"/>
                      </a:xfrm>
                      <a:prstGeom prst="rect">
                        <a:avLst/>
                      </a:prstGeom>
                    </p:spPr>
                  </p:pic>
                </p:oleObj>
              </mc:Fallback>
            </mc:AlternateContent>
          </a:graphicData>
        </a:graphic>
      </p:graphicFrame>
      <p:graphicFrame>
        <p:nvGraphicFramePr>
          <p:cNvPr id="6" name="オブジェクト 5"/>
          <p:cNvGraphicFramePr>
            <a:graphicFrameLocks noChangeAspect="1"/>
          </p:cNvGraphicFramePr>
          <p:nvPr>
            <p:extLst>
              <p:ext uri="{D42A27DB-BD31-4B8C-83A1-F6EECF244321}">
                <p14:modId xmlns:p14="http://schemas.microsoft.com/office/powerpoint/2010/main" val="2806949877"/>
              </p:ext>
            </p:extLst>
          </p:nvPr>
        </p:nvGraphicFramePr>
        <p:xfrm>
          <a:off x="2523067" y="2363024"/>
          <a:ext cx="4129327" cy="834891"/>
        </p:xfrm>
        <a:graphic>
          <a:graphicData uri="http://schemas.openxmlformats.org/presentationml/2006/ole">
            <mc:AlternateContent xmlns:mc="http://schemas.openxmlformats.org/markup-compatibility/2006">
              <mc:Choice xmlns:v="urn:schemas-microsoft-com:vml" Requires="v">
                <p:oleObj spid="_x0000_s186148" name="数式" r:id="rId13" imgW="2324100" imgH="469900" progId="Equation.3">
                  <p:embed/>
                </p:oleObj>
              </mc:Choice>
              <mc:Fallback>
                <p:oleObj name="数式" r:id="rId13" imgW="2324100" imgH="469900" progId="Equation.3">
                  <p:embed/>
                  <p:pic>
                    <p:nvPicPr>
                      <p:cNvPr id="0" name=""/>
                      <p:cNvPicPr/>
                      <p:nvPr/>
                    </p:nvPicPr>
                    <p:blipFill>
                      <a:blip r:embed="rId14"/>
                      <a:stretch>
                        <a:fillRect/>
                      </a:stretch>
                    </p:blipFill>
                    <p:spPr>
                      <a:xfrm>
                        <a:off x="2523067" y="2363024"/>
                        <a:ext cx="4129327" cy="834891"/>
                      </a:xfrm>
                      <a:prstGeom prst="rect">
                        <a:avLst/>
                      </a:prstGeom>
                    </p:spPr>
                  </p:pic>
                </p:oleObj>
              </mc:Fallback>
            </mc:AlternateContent>
          </a:graphicData>
        </a:graphic>
      </p:graphicFrame>
      <p:graphicFrame>
        <p:nvGraphicFramePr>
          <p:cNvPr id="7" name="オブジェクト 6"/>
          <p:cNvGraphicFramePr>
            <a:graphicFrameLocks noChangeAspect="1"/>
          </p:cNvGraphicFramePr>
          <p:nvPr>
            <p:extLst>
              <p:ext uri="{D42A27DB-BD31-4B8C-83A1-F6EECF244321}">
                <p14:modId xmlns:p14="http://schemas.microsoft.com/office/powerpoint/2010/main" val="2111590194"/>
              </p:ext>
            </p:extLst>
          </p:nvPr>
        </p:nvGraphicFramePr>
        <p:xfrm>
          <a:off x="7183756" y="2549291"/>
          <a:ext cx="1617133" cy="1639593"/>
        </p:xfrm>
        <a:graphic>
          <a:graphicData uri="http://schemas.openxmlformats.org/presentationml/2006/ole">
            <mc:AlternateContent xmlns:mc="http://schemas.openxmlformats.org/markup-compatibility/2006">
              <mc:Choice xmlns:v="urn:schemas-microsoft-com:vml" Requires="v">
                <p:oleObj spid="_x0000_s186149" name="数式" r:id="rId15" imgW="914400" imgH="927100" progId="Equation.3">
                  <p:embed/>
                </p:oleObj>
              </mc:Choice>
              <mc:Fallback>
                <p:oleObj name="数式" r:id="rId15" imgW="914400" imgH="927100" progId="Equation.3">
                  <p:embed/>
                  <p:pic>
                    <p:nvPicPr>
                      <p:cNvPr id="0" name=""/>
                      <p:cNvPicPr/>
                      <p:nvPr/>
                    </p:nvPicPr>
                    <p:blipFill>
                      <a:blip r:embed="rId16"/>
                      <a:stretch>
                        <a:fillRect/>
                      </a:stretch>
                    </p:blipFill>
                    <p:spPr>
                      <a:xfrm>
                        <a:off x="7183756" y="2549291"/>
                        <a:ext cx="1617133" cy="1639593"/>
                      </a:xfrm>
                      <a:prstGeom prst="rect">
                        <a:avLst/>
                      </a:prstGeom>
                    </p:spPr>
                  </p:pic>
                </p:oleObj>
              </mc:Fallback>
            </mc:AlternateContent>
          </a:graphicData>
        </a:graphic>
      </p:graphicFrame>
      <p:sp>
        <p:nvSpPr>
          <p:cNvPr id="8" name="テキスト ボックス 7"/>
          <p:cNvSpPr txBox="1"/>
          <p:nvPr/>
        </p:nvSpPr>
        <p:spPr>
          <a:xfrm>
            <a:off x="2859333" y="1639257"/>
            <a:ext cx="976068" cy="369332"/>
          </a:xfrm>
          <a:prstGeom prst="rect">
            <a:avLst/>
          </a:prstGeom>
          <a:noFill/>
        </p:spPr>
        <p:txBody>
          <a:bodyPr wrap="square" rtlCol="0">
            <a:spAutoFit/>
          </a:bodyPr>
          <a:lstStyle/>
          <a:p>
            <a:r>
              <a:rPr kumimoji="1" lang="ja-JP" altLang="en-US" dirty="0" smtClean="0"/>
              <a:t>または</a:t>
            </a:r>
            <a:endParaRPr kumimoji="1" lang="ja-JP" altLang="en-US" dirty="0"/>
          </a:p>
        </p:txBody>
      </p:sp>
      <p:sp>
        <p:nvSpPr>
          <p:cNvPr id="11" name="テキスト ボックス 10"/>
          <p:cNvSpPr txBox="1"/>
          <p:nvPr/>
        </p:nvSpPr>
        <p:spPr>
          <a:xfrm>
            <a:off x="609601" y="1601976"/>
            <a:ext cx="1320800" cy="369332"/>
          </a:xfrm>
          <a:prstGeom prst="rect">
            <a:avLst/>
          </a:prstGeom>
          <a:noFill/>
        </p:spPr>
        <p:txBody>
          <a:bodyPr wrap="square" rtlCol="0">
            <a:spAutoFit/>
          </a:bodyPr>
          <a:lstStyle/>
          <a:p>
            <a:r>
              <a:rPr kumimoji="1" lang="en-US" altLang="ja-JP" dirty="0" smtClean="0"/>
              <a:t>bit</a:t>
            </a:r>
            <a:endParaRPr kumimoji="1" lang="ja-JP" altLang="en-US" dirty="0"/>
          </a:p>
        </p:txBody>
      </p:sp>
      <p:sp>
        <p:nvSpPr>
          <p:cNvPr id="12" name="テキスト ボックス 11"/>
          <p:cNvSpPr txBox="1"/>
          <p:nvPr/>
        </p:nvSpPr>
        <p:spPr>
          <a:xfrm>
            <a:off x="504503" y="2489200"/>
            <a:ext cx="1425899" cy="646331"/>
          </a:xfrm>
          <a:prstGeom prst="rect">
            <a:avLst/>
          </a:prstGeom>
          <a:noFill/>
        </p:spPr>
        <p:txBody>
          <a:bodyPr wrap="square" rtlCol="0">
            <a:spAutoFit/>
          </a:bodyPr>
          <a:lstStyle/>
          <a:p>
            <a:r>
              <a:rPr kumimoji="1" lang="en-US" altLang="ja-JP" dirty="0" smtClean="0"/>
              <a:t>q- bit</a:t>
            </a:r>
          </a:p>
          <a:p>
            <a:r>
              <a:rPr lang="ja-JP" altLang="en-US" dirty="0" smtClean="0"/>
              <a:t>量子ビット</a:t>
            </a:r>
            <a:endParaRPr kumimoji="1" lang="ja-JP" altLang="en-US" dirty="0"/>
          </a:p>
        </p:txBody>
      </p:sp>
    </p:spTree>
    <p:extLst>
      <p:ext uri="{BB962C8B-B14F-4D97-AF65-F5344CB8AC3E}">
        <p14:creationId xmlns:p14="http://schemas.microsoft.com/office/powerpoint/2010/main" val="168957541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スライド番号プレースホルダ 3"/>
          <p:cNvSpPr txBox="1">
            <a:spLocks noGrp="1"/>
          </p:cNvSpPr>
          <p:nvPr/>
        </p:nvSpPr>
        <p:spPr bwMode="auto">
          <a:xfrm>
            <a:off x="6781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r" eaLnBrk="1" hangingPunct="1"/>
            <a:fld id="{9ECAEC66-452A-524E-84D3-7F8A07F0407D}" type="slidenum">
              <a:rPr kumimoji="0" lang="ja-JP" altLang="en-US" sz="1400">
                <a:latin typeface="Tahoma" charset="0"/>
              </a:rPr>
              <a:pPr algn="r" eaLnBrk="1" hangingPunct="1"/>
              <a:t>82</a:t>
            </a:fld>
            <a:endParaRPr kumimoji="0" lang="ja-JP" altLang="en-US" sz="1400">
              <a:latin typeface="Tahoma" charset="0"/>
            </a:endParaRPr>
          </a:p>
        </p:txBody>
      </p:sp>
      <p:sp>
        <p:nvSpPr>
          <p:cNvPr id="9225" name="Oval 2"/>
          <p:cNvSpPr>
            <a:spLocks noChangeArrowheads="1"/>
          </p:cNvSpPr>
          <p:nvPr/>
        </p:nvSpPr>
        <p:spPr bwMode="auto">
          <a:xfrm>
            <a:off x="5043488" y="1987550"/>
            <a:ext cx="954087" cy="971550"/>
          </a:xfrm>
          <a:prstGeom prst="ellipse">
            <a:avLst/>
          </a:prstGeom>
          <a:gradFill rotWithShape="1">
            <a:gsLst>
              <a:gs pos="0">
                <a:srgbClr val="0000FF">
                  <a:alpha val="67998"/>
                </a:srgbClr>
              </a:gs>
              <a:gs pos="100000">
                <a:schemeClr val="bg1"/>
              </a:gs>
            </a:gsLst>
            <a:path path="shape">
              <a:fillToRect l="50000" t="50000" r="50000" b="50000"/>
            </a:path>
          </a:gra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pPr algn="ctr"/>
            <a:endParaRPr kumimoji="0" lang="ja-JP" altLang="en-US"/>
          </a:p>
        </p:txBody>
      </p:sp>
      <p:sp>
        <p:nvSpPr>
          <p:cNvPr id="9226" name="Text Box 3"/>
          <p:cNvSpPr txBox="1">
            <a:spLocks noChangeArrowheads="1"/>
          </p:cNvSpPr>
          <p:nvPr/>
        </p:nvSpPr>
        <p:spPr bwMode="auto">
          <a:xfrm>
            <a:off x="3048000" y="457200"/>
            <a:ext cx="309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kumimoji="0" lang="en-US" altLang="ja-JP" b="1">
                <a:solidFill>
                  <a:srgbClr val="0000FF"/>
                </a:solidFill>
                <a:latin typeface="Times New Roman" charset="0"/>
              </a:rPr>
              <a:t>Physical realization of a qubit</a:t>
            </a:r>
          </a:p>
        </p:txBody>
      </p:sp>
      <p:sp>
        <p:nvSpPr>
          <p:cNvPr id="9227" name="Text Box 4"/>
          <p:cNvSpPr txBox="1">
            <a:spLocks noChangeArrowheads="1"/>
          </p:cNvSpPr>
          <p:nvPr/>
        </p:nvSpPr>
        <p:spPr bwMode="auto">
          <a:xfrm>
            <a:off x="304800" y="1143000"/>
            <a:ext cx="2979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buFontTx/>
              <a:buChar char="•"/>
            </a:pPr>
            <a:r>
              <a:rPr kumimoji="0" lang="ja-JP" altLang="en-US" sz="1600" b="1"/>
              <a:t> </a:t>
            </a:r>
            <a:r>
              <a:rPr kumimoji="0" lang="en-US" altLang="ja-JP" sz="1600" b="1"/>
              <a:t>Ion traps and neutral atoms</a:t>
            </a:r>
          </a:p>
        </p:txBody>
      </p:sp>
      <p:grpSp>
        <p:nvGrpSpPr>
          <p:cNvPr id="9228" name="Group 5"/>
          <p:cNvGrpSpPr>
            <a:grpSpLocks/>
          </p:cNvGrpSpPr>
          <p:nvPr/>
        </p:nvGrpSpPr>
        <p:grpSpPr bwMode="auto">
          <a:xfrm>
            <a:off x="457200" y="1752600"/>
            <a:ext cx="2995613" cy="379413"/>
            <a:chOff x="725" y="2085"/>
            <a:chExt cx="1887" cy="239"/>
          </a:xfrm>
        </p:grpSpPr>
        <p:sp>
          <p:nvSpPr>
            <p:cNvPr id="9326" name="Oval 6"/>
            <p:cNvSpPr>
              <a:spLocks noChangeArrowheads="1"/>
            </p:cNvSpPr>
            <p:nvPr/>
          </p:nvSpPr>
          <p:spPr bwMode="auto">
            <a:xfrm>
              <a:off x="1270" y="2143"/>
              <a:ext cx="235" cy="153"/>
            </a:xfrm>
            <a:prstGeom prst="ellipse">
              <a:avLst/>
            </a:prstGeom>
            <a:gradFill rotWithShape="1">
              <a:gsLst>
                <a:gs pos="0">
                  <a:srgbClr val="00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latin typeface="Tahoma" charset="0"/>
              </a:endParaRPr>
            </a:p>
          </p:txBody>
        </p:sp>
        <p:sp>
          <p:nvSpPr>
            <p:cNvPr id="9327" name="AutoShape 7"/>
            <p:cNvSpPr>
              <a:spLocks noChangeArrowheads="1"/>
            </p:cNvSpPr>
            <p:nvPr/>
          </p:nvSpPr>
          <p:spPr bwMode="auto">
            <a:xfrm>
              <a:off x="725" y="2090"/>
              <a:ext cx="1887" cy="233"/>
            </a:xfrm>
            <a:prstGeom prst="parallelogram">
              <a:avLst>
                <a:gd name="adj" fmla="val 202468"/>
              </a:avLst>
            </a:prstGeom>
            <a:solidFill>
              <a:schemeClr val="accent1">
                <a:alpha val="89803"/>
              </a:schemeClr>
            </a:solidFill>
            <a:ln w="9525" cap="rnd">
              <a:solidFill>
                <a:schemeClr val="tx1"/>
              </a:solidFill>
              <a:prstDash val="sysDot"/>
              <a:miter lim="800000"/>
              <a:headEnd/>
              <a:tailEnd/>
            </a:ln>
          </p:spPr>
          <p:txBody>
            <a:bodyPr wrap="none" anchor="ctr"/>
            <a:lstStyle/>
            <a:p>
              <a:endParaRPr lang="ja-JP" altLang="en-US" sz="2400">
                <a:latin typeface="Tahoma" charset="0"/>
              </a:endParaRPr>
            </a:p>
          </p:txBody>
        </p:sp>
        <p:sp>
          <p:nvSpPr>
            <p:cNvPr id="9328" name="Line 8"/>
            <p:cNvSpPr>
              <a:spLocks noChangeShapeType="1"/>
            </p:cNvSpPr>
            <p:nvPr/>
          </p:nvSpPr>
          <p:spPr bwMode="auto">
            <a:xfrm flipV="1">
              <a:off x="1378" y="2091"/>
              <a:ext cx="483" cy="224"/>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329" name="Freeform 9"/>
            <p:cNvSpPr>
              <a:spLocks/>
            </p:cNvSpPr>
            <p:nvPr/>
          </p:nvSpPr>
          <p:spPr bwMode="auto">
            <a:xfrm>
              <a:off x="1893" y="2085"/>
              <a:ext cx="486" cy="235"/>
            </a:xfrm>
            <a:custGeom>
              <a:avLst/>
              <a:gdLst>
                <a:gd name="T0" fmla="*/ 0 w 486"/>
                <a:gd name="T1" fmla="*/ 235 h 235"/>
                <a:gd name="T2" fmla="*/ 87 w 486"/>
                <a:gd name="T3" fmla="*/ 181 h 235"/>
                <a:gd name="T4" fmla="*/ 486 w 486"/>
                <a:gd name="T5" fmla="*/ 0 h 235"/>
                <a:gd name="T6" fmla="*/ 0 60000 65536"/>
                <a:gd name="T7" fmla="*/ 0 60000 65536"/>
                <a:gd name="T8" fmla="*/ 0 60000 65536"/>
                <a:gd name="T9" fmla="*/ 0 w 486"/>
                <a:gd name="T10" fmla="*/ 0 h 235"/>
                <a:gd name="T11" fmla="*/ 486 w 486"/>
                <a:gd name="T12" fmla="*/ 235 h 235"/>
              </a:gdLst>
              <a:ahLst/>
              <a:cxnLst>
                <a:cxn ang="T6">
                  <a:pos x="T0" y="T1"/>
                </a:cxn>
                <a:cxn ang="T7">
                  <a:pos x="T2" y="T3"/>
                </a:cxn>
                <a:cxn ang="T8">
                  <a:pos x="T4" y="T5"/>
                </a:cxn>
              </a:cxnLst>
              <a:rect l="T9" t="T10" r="T11" b="T12"/>
              <a:pathLst>
                <a:path w="486" h="235">
                  <a:moveTo>
                    <a:pt x="0" y="235"/>
                  </a:moveTo>
                  <a:lnTo>
                    <a:pt x="87" y="181"/>
                  </a:lnTo>
                  <a:lnTo>
                    <a:pt x="486" y="0"/>
                  </a:lnTo>
                </a:path>
              </a:pathLst>
            </a:custGeom>
            <a:noFill/>
            <a:ln w="9525"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330" name="Line 10"/>
            <p:cNvSpPr>
              <a:spLocks noChangeShapeType="1"/>
            </p:cNvSpPr>
            <p:nvPr/>
          </p:nvSpPr>
          <p:spPr bwMode="auto">
            <a:xfrm>
              <a:off x="1096" y="2139"/>
              <a:ext cx="1408" cy="4"/>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331" name="Line 11"/>
            <p:cNvSpPr>
              <a:spLocks noChangeShapeType="1"/>
            </p:cNvSpPr>
            <p:nvPr/>
          </p:nvSpPr>
          <p:spPr bwMode="auto">
            <a:xfrm>
              <a:off x="866" y="2261"/>
              <a:ext cx="1408" cy="4"/>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332" name="Line 12"/>
            <p:cNvSpPr>
              <a:spLocks noChangeShapeType="1"/>
            </p:cNvSpPr>
            <p:nvPr/>
          </p:nvSpPr>
          <p:spPr bwMode="auto">
            <a:xfrm flipV="1">
              <a:off x="924" y="2088"/>
              <a:ext cx="483" cy="225"/>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333" name="Freeform 13"/>
            <p:cNvSpPr>
              <a:spLocks/>
            </p:cNvSpPr>
            <p:nvPr/>
          </p:nvSpPr>
          <p:spPr bwMode="auto">
            <a:xfrm>
              <a:off x="982" y="2185"/>
              <a:ext cx="1397" cy="65"/>
            </a:xfrm>
            <a:custGeom>
              <a:avLst/>
              <a:gdLst>
                <a:gd name="T0" fmla="*/ 0 w 1397"/>
                <a:gd name="T1" fmla="*/ 9 h 65"/>
                <a:gd name="T2" fmla="*/ 279 w 1397"/>
                <a:gd name="T3" fmla="*/ 12 h 65"/>
                <a:gd name="T4" fmla="*/ 398 w 1397"/>
                <a:gd name="T5" fmla="*/ 59 h 65"/>
                <a:gd name="T6" fmla="*/ 516 w 1397"/>
                <a:gd name="T7" fmla="*/ 12 h 65"/>
                <a:gd name="T8" fmla="*/ 763 w 1397"/>
                <a:gd name="T9" fmla="*/ 9 h 65"/>
                <a:gd name="T10" fmla="*/ 892 w 1397"/>
                <a:gd name="T11" fmla="*/ 64 h 65"/>
                <a:gd name="T12" fmla="*/ 1032 w 1397"/>
                <a:gd name="T13" fmla="*/ 14 h 65"/>
                <a:gd name="T14" fmla="*/ 1397 w 1397"/>
                <a:gd name="T15" fmla="*/ 17 h 65"/>
                <a:gd name="T16" fmla="*/ 0 60000 65536"/>
                <a:gd name="T17" fmla="*/ 0 60000 65536"/>
                <a:gd name="T18" fmla="*/ 0 60000 65536"/>
                <a:gd name="T19" fmla="*/ 0 60000 65536"/>
                <a:gd name="T20" fmla="*/ 0 60000 65536"/>
                <a:gd name="T21" fmla="*/ 0 60000 65536"/>
                <a:gd name="T22" fmla="*/ 0 60000 65536"/>
                <a:gd name="T23" fmla="*/ 0 60000 65536"/>
                <a:gd name="T24" fmla="*/ 0 w 1397"/>
                <a:gd name="T25" fmla="*/ 0 h 65"/>
                <a:gd name="T26" fmla="*/ 1397 w 1397"/>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7" h="65">
                  <a:moveTo>
                    <a:pt x="0" y="9"/>
                  </a:moveTo>
                  <a:cubicBezTo>
                    <a:pt x="46" y="9"/>
                    <a:pt x="213" y="4"/>
                    <a:pt x="279" y="12"/>
                  </a:cubicBezTo>
                  <a:cubicBezTo>
                    <a:pt x="345" y="20"/>
                    <a:pt x="359" y="59"/>
                    <a:pt x="398" y="59"/>
                  </a:cubicBezTo>
                  <a:cubicBezTo>
                    <a:pt x="437" y="59"/>
                    <a:pt x="455" y="20"/>
                    <a:pt x="516" y="12"/>
                  </a:cubicBezTo>
                  <a:cubicBezTo>
                    <a:pt x="577" y="4"/>
                    <a:pt x="700" y="0"/>
                    <a:pt x="763" y="9"/>
                  </a:cubicBezTo>
                  <a:cubicBezTo>
                    <a:pt x="826" y="18"/>
                    <a:pt x="847" y="63"/>
                    <a:pt x="892" y="64"/>
                  </a:cubicBezTo>
                  <a:cubicBezTo>
                    <a:pt x="937" y="65"/>
                    <a:pt x="948" y="22"/>
                    <a:pt x="1032" y="14"/>
                  </a:cubicBezTo>
                  <a:cubicBezTo>
                    <a:pt x="1116" y="6"/>
                    <a:pt x="1321" y="17"/>
                    <a:pt x="1397" y="17"/>
                  </a:cubicBezTo>
                </a:path>
              </a:pathLst>
            </a:cu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334" name="Freeform 14"/>
            <p:cNvSpPr>
              <a:spLocks/>
            </p:cNvSpPr>
            <p:nvPr/>
          </p:nvSpPr>
          <p:spPr bwMode="auto">
            <a:xfrm>
              <a:off x="1126" y="2089"/>
              <a:ext cx="495" cy="235"/>
            </a:xfrm>
            <a:custGeom>
              <a:avLst/>
              <a:gdLst>
                <a:gd name="T0" fmla="*/ 0 w 495"/>
                <a:gd name="T1" fmla="*/ 235 h 235"/>
                <a:gd name="T2" fmla="*/ 187 w 495"/>
                <a:gd name="T3" fmla="*/ 144 h 235"/>
                <a:gd name="T4" fmla="*/ 259 w 495"/>
                <a:gd name="T5" fmla="*/ 155 h 235"/>
                <a:gd name="T6" fmla="*/ 329 w 495"/>
                <a:gd name="T7" fmla="*/ 81 h 235"/>
                <a:gd name="T8" fmla="*/ 495 w 495"/>
                <a:gd name="T9" fmla="*/ 0 h 235"/>
                <a:gd name="T10" fmla="*/ 0 60000 65536"/>
                <a:gd name="T11" fmla="*/ 0 60000 65536"/>
                <a:gd name="T12" fmla="*/ 0 60000 65536"/>
                <a:gd name="T13" fmla="*/ 0 60000 65536"/>
                <a:gd name="T14" fmla="*/ 0 60000 65536"/>
                <a:gd name="T15" fmla="*/ 0 w 495"/>
                <a:gd name="T16" fmla="*/ 0 h 235"/>
                <a:gd name="T17" fmla="*/ 495 w 495"/>
                <a:gd name="T18" fmla="*/ 235 h 235"/>
              </a:gdLst>
              <a:ahLst/>
              <a:cxnLst>
                <a:cxn ang="T10">
                  <a:pos x="T0" y="T1"/>
                </a:cxn>
                <a:cxn ang="T11">
                  <a:pos x="T2" y="T3"/>
                </a:cxn>
                <a:cxn ang="T12">
                  <a:pos x="T4" y="T5"/>
                </a:cxn>
                <a:cxn ang="T13">
                  <a:pos x="T6" y="T7"/>
                </a:cxn>
                <a:cxn ang="T14">
                  <a:pos x="T8" y="T9"/>
                </a:cxn>
              </a:cxnLst>
              <a:rect l="T15" t="T16" r="T17" b="T18"/>
              <a:pathLst>
                <a:path w="495" h="235">
                  <a:moveTo>
                    <a:pt x="0" y="235"/>
                  </a:moveTo>
                  <a:cubicBezTo>
                    <a:pt x="71" y="196"/>
                    <a:pt x="144" y="157"/>
                    <a:pt x="187" y="144"/>
                  </a:cubicBezTo>
                  <a:cubicBezTo>
                    <a:pt x="230" y="131"/>
                    <a:pt x="235" y="165"/>
                    <a:pt x="259" y="155"/>
                  </a:cubicBezTo>
                  <a:cubicBezTo>
                    <a:pt x="283" y="145"/>
                    <a:pt x="290" y="107"/>
                    <a:pt x="329" y="81"/>
                  </a:cubicBezTo>
                  <a:cubicBezTo>
                    <a:pt x="368" y="55"/>
                    <a:pt x="431" y="28"/>
                    <a:pt x="495" y="0"/>
                  </a:cubicBezTo>
                </a:path>
              </a:pathLst>
            </a:custGeom>
            <a:noFill/>
            <a:ln w="9525"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335" name="Freeform 15"/>
            <p:cNvSpPr>
              <a:spLocks/>
            </p:cNvSpPr>
            <p:nvPr/>
          </p:nvSpPr>
          <p:spPr bwMode="auto">
            <a:xfrm>
              <a:off x="1623" y="2089"/>
              <a:ext cx="492" cy="233"/>
            </a:xfrm>
            <a:custGeom>
              <a:avLst/>
              <a:gdLst>
                <a:gd name="T0" fmla="*/ 0 w 492"/>
                <a:gd name="T1" fmla="*/ 233 h 233"/>
                <a:gd name="T2" fmla="*/ 180 w 492"/>
                <a:gd name="T3" fmla="*/ 146 h 233"/>
                <a:gd name="T4" fmla="*/ 250 w 492"/>
                <a:gd name="T5" fmla="*/ 158 h 233"/>
                <a:gd name="T6" fmla="*/ 324 w 492"/>
                <a:gd name="T7" fmla="*/ 77 h 233"/>
                <a:gd name="T8" fmla="*/ 492 w 492"/>
                <a:gd name="T9" fmla="*/ 0 h 233"/>
                <a:gd name="T10" fmla="*/ 0 60000 65536"/>
                <a:gd name="T11" fmla="*/ 0 60000 65536"/>
                <a:gd name="T12" fmla="*/ 0 60000 65536"/>
                <a:gd name="T13" fmla="*/ 0 60000 65536"/>
                <a:gd name="T14" fmla="*/ 0 60000 65536"/>
                <a:gd name="T15" fmla="*/ 0 w 492"/>
                <a:gd name="T16" fmla="*/ 0 h 233"/>
                <a:gd name="T17" fmla="*/ 492 w 492"/>
                <a:gd name="T18" fmla="*/ 233 h 233"/>
              </a:gdLst>
              <a:ahLst/>
              <a:cxnLst>
                <a:cxn ang="T10">
                  <a:pos x="T0" y="T1"/>
                </a:cxn>
                <a:cxn ang="T11">
                  <a:pos x="T2" y="T3"/>
                </a:cxn>
                <a:cxn ang="T12">
                  <a:pos x="T4" y="T5"/>
                </a:cxn>
                <a:cxn ang="T13">
                  <a:pos x="T6" y="T7"/>
                </a:cxn>
                <a:cxn ang="T14">
                  <a:pos x="T8" y="T9"/>
                </a:cxn>
              </a:cxnLst>
              <a:rect l="T15" t="T16" r="T17" b="T18"/>
              <a:pathLst>
                <a:path w="492" h="233">
                  <a:moveTo>
                    <a:pt x="0" y="233"/>
                  </a:moveTo>
                  <a:cubicBezTo>
                    <a:pt x="69" y="195"/>
                    <a:pt x="138" y="158"/>
                    <a:pt x="180" y="146"/>
                  </a:cubicBezTo>
                  <a:cubicBezTo>
                    <a:pt x="222" y="134"/>
                    <a:pt x="226" y="170"/>
                    <a:pt x="250" y="158"/>
                  </a:cubicBezTo>
                  <a:cubicBezTo>
                    <a:pt x="274" y="146"/>
                    <a:pt x="284" y="103"/>
                    <a:pt x="324" y="77"/>
                  </a:cubicBezTo>
                  <a:cubicBezTo>
                    <a:pt x="364" y="51"/>
                    <a:pt x="428" y="25"/>
                    <a:pt x="492" y="0"/>
                  </a:cubicBezTo>
                </a:path>
              </a:pathLst>
            </a:custGeom>
            <a:noFill/>
            <a:ln w="9525"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9229" name="Oval 16"/>
          <p:cNvSpPr>
            <a:spLocks noChangeAspect="1" noChangeArrowheads="1"/>
          </p:cNvSpPr>
          <p:nvPr/>
        </p:nvSpPr>
        <p:spPr bwMode="auto">
          <a:xfrm>
            <a:off x="1433513" y="1893888"/>
            <a:ext cx="119062" cy="117475"/>
          </a:xfrm>
          <a:prstGeom prst="ellipse">
            <a:avLst/>
          </a:prstGeom>
          <a:gradFill rotWithShape="1">
            <a:gsLst>
              <a:gs pos="0">
                <a:srgbClr val="008000"/>
              </a:gs>
              <a:gs pos="100000">
                <a:srgbClr val="003B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latin typeface="Tahoma" charset="0"/>
            </a:endParaRPr>
          </a:p>
        </p:txBody>
      </p:sp>
      <p:sp>
        <p:nvSpPr>
          <p:cNvPr id="9230" name="Oval 17"/>
          <p:cNvSpPr>
            <a:spLocks noChangeAspect="1" noChangeArrowheads="1"/>
          </p:cNvSpPr>
          <p:nvPr/>
        </p:nvSpPr>
        <p:spPr bwMode="auto">
          <a:xfrm>
            <a:off x="2217738" y="1903413"/>
            <a:ext cx="120650" cy="119062"/>
          </a:xfrm>
          <a:prstGeom prst="ellipse">
            <a:avLst/>
          </a:prstGeom>
          <a:gradFill rotWithShape="1">
            <a:gsLst>
              <a:gs pos="0">
                <a:srgbClr val="008000"/>
              </a:gs>
              <a:gs pos="100000">
                <a:srgbClr val="003B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latin typeface="Tahoma" charset="0"/>
            </a:endParaRPr>
          </a:p>
        </p:txBody>
      </p:sp>
      <p:grpSp>
        <p:nvGrpSpPr>
          <p:cNvPr id="9231" name="Group 18"/>
          <p:cNvGrpSpPr>
            <a:grpSpLocks noChangeAspect="1"/>
          </p:cNvGrpSpPr>
          <p:nvPr/>
        </p:nvGrpSpPr>
        <p:grpSpPr bwMode="auto">
          <a:xfrm>
            <a:off x="3429000" y="1828800"/>
            <a:ext cx="884238" cy="1109663"/>
            <a:chOff x="768" y="1440"/>
            <a:chExt cx="396" cy="496"/>
          </a:xfrm>
        </p:grpSpPr>
        <p:grpSp>
          <p:nvGrpSpPr>
            <p:cNvPr id="9315" name="Group 19"/>
            <p:cNvGrpSpPr>
              <a:grpSpLocks noChangeAspect="1"/>
            </p:cNvGrpSpPr>
            <p:nvPr/>
          </p:nvGrpSpPr>
          <p:grpSpPr bwMode="auto">
            <a:xfrm>
              <a:off x="768" y="1440"/>
              <a:ext cx="252" cy="432"/>
              <a:chOff x="768" y="1440"/>
              <a:chExt cx="252" cy="432"/>
            </a:xfrm>
          </p:grpSpPr>
          <p:sp>
            <p:nvSpPr>
              <p:cNvPr id="9319" name="Line 20"/>
              <p:cNvSpPr>
                <a:spLocks noChangeAspect="1" noChangeShapeType="1"/>
              </p:cNvSpPr>
              <p:nvPr/>
            </p:nvSpPr>
            <p:spPr bwMode="auto">
              <a:xfrm>
                <a:off x="768" y="1872"/>
                <a:ext cx="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320" name="Line 21"/>
              <p:cNvSpPr>
                <a:spLocks noChangeAspect="1" noChangeShapeType="1"/>
              </p:cNvSpPr>
              <p:nvPr/>
            </p:nvSpPr>
            <p:spPr bwMode="auto">
              <a:xfrm>
                <a:off x="768" y="1824"/>
                <a:ext cx="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321" name="Line 22"/>
              <p:cNvSpPr>
                <a:spLocks noChangeAspect="1" noChangeShapeType="1"/>
              </p:cNvSpPr>
              <p:nvPr/>
            </p:nvSpPr>
            <p:spPr bwMode="auto">
              <a:xfrm>
                <a:off x="768" y="1632"/>
                <a:ext cx="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322" name="Line 23"/>
              <p:cNvSpPr>
                <a:spLocks noChangeAspect="1" noChangeShapeType="1"/>
              </p:cNvSpPr>
              <p:nvPr/>
            </p:nvSpPr>
            <p:spPr bwMode="auto">
              <a:xfrm>
                <a:off x="768" y="1584"/>
                <a:ext cx="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323" name="Line 24"/>
              <p:cNvSpPr>
                <a:spLocks noChangeAspect="1" noChangeShapeType="1"/>
              </p:cNvSpPr>
              <p:nvPr/>
            </p:nvSpPr>
            <p:spPr bwMode="auto">
              <a:xfrm>
                <a:off x="768" y="1536"/>
                <a:ext cx="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324" name="Line 25"/>
              <p:cNvSpPr>
                <a:spLocks noChangeAspect="1" noChangeShapeType="1"/>
              </p:cNvSpPr>
              <p:nvPr/>
            </p:nvSpPr>
            <p:spPr bwMode="auto">
              <a:xfrm>
                <a:off x="770" y="1551"/>
                <a:ext cx="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325" name="Line 26"/>
              <p:cNvSpPr>
                <a:spLocks noChangeAspect="1" noChangeShapeType="1"/>
              </p:cNvSpPr>
              <p:nvPr/>
            </p:nvSpPr>
            <p:spPr bwMode="auto">
              <a:xfrm>
                <a:off x="768" y="1440"/>
                <a:ext cx="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9316" name="Text Box 27"/>
            <p:cNvSpPr txBox="1">
              <a:spLocks noChangeAspect="1" noChangeArrowheads="1"/>
            </p:cNvSpPr>
            <p:nvPr/>
          </p:nvSpPr>
          <p:spPr bwMode="auto">
            <a:xfrm>
              <a:off x="1008" y="1813"/>
              <a:ext cx="14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200" i="1">
                  <a:latin typeface="Times New Roman" charset="0"/>
                </a:rPr>
                <a:t>E</a:t>
              </a:r>
              <a:r>
                <a:rPr kumimoji="0" lang="en-US" altLang="ja-JP" sz="1200" baseline="-25000">
                  <a:latin typeface="Times New Roman" charset="0"/>
                </a:rPr>
                <a:t>0</a:t>
              </a:r>
              <a:endParaRPr kumimoji="0" lang="en-US" altLang="ja-JP" sz="1200">
                <a:latin typeface="Times New Roman" charset="0"/>
              </a:endParaRPr>
            </a:p>
          </p:txBody>
        </p:sp>
        <p:sp>
          <p:nvSpPr>
            <p:cNvPr id="9317" name="Text Box 28"/>
            <p:cNvSpPr txBox="1">
              <a:spLocks noChangeAspect="1" noChangeArrowheads="1"/>
            </p:cNvSpPr>
            <p:nvPr/>
          </p:nvSpPr>
          <p:spPr bwMode="auto">
            <a:xfrm>
              <a:off x="1008" y="1717"/>
              <a:ext cx="14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200" i="1">
                  <a:latin typeface="Times New Roman" charset="0"/>
                </a:rPr>
                <a:t>E</a:t>
              </a:r>
              <a:r>
                <a:rPr kumimoji="0" lang="en-US" altLang="ja-JP" sz="1200" baseline="-25000">
                  <a:latin typeface="Times New Roman" charset="0"/>
                </a:rPr>
                <a:t>1</a:t>
              </a:r>
              <a:endParaRPr kumimoji="0" lang="en-US" altLang="ja-JP" sz="1200">
                <a:latin typeface="Times New Roman" charset="0"/>
              </a:endParaRPr>
            </a:p>
          </p:txBody>
        </p:sp>
        <p:sp>
          <p:nvSpPr>
            <p:cNvPr id="9318" name="Text Box 29"/>
            <p:cNvSpPr txBox="1">
              <a:spLocks noChangeAspect="1" noChangeArrowheads="1"/>
            </p:cNvSpPr>
            <p:nvPr/>
          </p:nvSpPr>
          <p:spPr bwMode="auto">
            <a:xfrm>
              <a:off x="1017" y="1527"/>
              <a:ext cx="14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200" i="1">
                  <a:latin typeface="Times New Roman" charset="0"/>
                </a:rPr>
                <a:t>E</a:t>
              </a:r>
              <a:r>
                <a:rPr kumimoji="0" lang="en-US" altLang="ja-JP" sz="1200" baseline="-25000">
                  <a:latin typeface="Times New Roman" charset="0"/>
                </a:rPr>
                <a:t>2</a:t>
              </a:r>
              <a:endParaRPr kumimoji="0" lang="en-US" altLang="ja-JP" sz="1200">
                <a:latin typeface="Times New Roman" charset="0"/>
              </a:endParaRPr>
            </a:p>
          </p:txBody>
        </p:sp>
      </p:grpSp>
      <p:sp>
        <p:nvSpPr>
          <p:cNvPr id="9232" name="Text Box 30"/>
          <p:cNvSpPr txBox="1">
            <a:spLocks noChangeArrowheads="1"/>
          </p:cNvSpPr>
          <p:nvPr/>
        </p:nvSpPr>
        <p:spPr bwMode="auto">
          <a:xfrm>
            <a:off x="457200" y="4114800"/>
            <a:ext cx="25352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buFontTx/>
              <a:buChar char="•"/>
            </a:pPr>
            <a:r>
              <a:rPr kumimoji="0" lang="ja-JP" altLang="en-US" sz="1600" b="1"/>
              <a:t> </a:t>
            </a:r>
            <a:r>
              <a:rPr kumimoji="0" lang="en-US" altLang="ja-JP" sz="1600" b="1"/>
              <a:t>Superconducting qubit</a:t>
            </a:r>
          </a:p>
        </p:txBody>
      </p:sp>
      <p:sp>
        <p:nvSpPr>
          <p:cNvPr id="9233" name="Text Box 31"/>
          <p:cNvSpPr txBox="1">
            <a:spLocks noChangeArrowheads="1"/>
          </p:cNvSpPr>
          <p:nvPr/>
        </p:nvSpPr>
        <p:spPr bwMode="auto">
          <a:xfrm>
            <a:off x="4724400" y="1143000"/>
            <a:ext cx="3067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buFontTx/>
              <a:buChar char="•"/>
            </a:pPr>
            <a:r>
              <a:rPr kumimoji="0" lang="ja-JP" altLang="en-US" sz="1600" b="1"/>
              <a:t> </a:t>
            </a:r>
            <a:r>
              <a:rPr kumimoji="0" lang="en-US" altLang="ja-JP" sz="1600" b="1"/>
              <a:t>Semiconductor charge qubit</a:t>
            </a:r>
          </a:p>
        </p:txBody>
      </p:sp>
      <p:sp>
        <p:nvSpPr>
          <p:cNvPr id="9234" name="Text Box 32"/>
          <p:cNvSpPr txBox="1">
            <a:spLocks noChangeArrowheads="1"/>
          </p:cNvSpPr>
          <p:nvPr/>
        </p:nvSpPr>
        <p:spPr bwMode="auto">
          <a:xfrm>
            <a:off x="5486400" y="3962400"/>
            <a:ext cx="1306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buFontTx/>
              <a:buChar char="•"/>
            </a:pPr>
            <a:r>
              <a:rPr kumimoji="0" lang="ja-JP" altLang="en-US" sz="1600" b="1"/>
              <a:t> </a:t>
            </a:r>
            <a:r>
              <a:rPr kumimoji="0" lang="en-US" altLang="ja-JP" sz="1600" b="1"/>
              <a:t>Spin qubit</a:t>
            </a:r>
            <a:endParaRPr kumimoji="0" lang="en-US" altLang="ja-JP" sz="1600" b="1">
              <a:solidFill>
                <a:srgbClr val="0000FF"/>
              </a:solidFill>
              <a:latin typeface="Times New Roman" charset="0"/>
            </a:endParaRPr>
          </a:p>
        </p:txBody>
      </p:sp>
      <p:sp>
        <p:nvSpPr>
          <p:cNvPr id="9235" name="Text Box 33"/>
          <p:cNvSpPr txBox="1">
            <a:spLocks noChangeArrowheads="1"/>
          </p:cNvSpPr>
          <p:nvPr/>
        </p:nvSpPr>
        <p:spPr bwMode="auto">
          <a:xfrm>
            <a:off x="4876800" y="4495800"/>
            <a:ext cx="1524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400" b="1">
                <a:solidFill>
                  <a:srgbClr val="0000FF"/>
                </a:solidFill>
                <a:latin typeface="Times New Roman" charset="0"/>
              </a:rPr>
              <a:t>Nuclear spin</a:t>
            </a:r>
          </a:p>
          <a:p>
            <a:pPr eaLnBrk="1" hangingPunct="1"/>
            <a:r>
              <a:rPr kumimoji="0" lang="en-US" altLang="ja-JP" sz="1400">
                <a:solidFill>
                  <a:srgbClr val="0000FF"/>
                </a:solidFill>
                <a:latin typeface="Times New Roman" charset="0"/>
              </a:rPr>
              <a:t>(liquid state NMR,</a:t>
            </a:r>
          </a:p>
          <a:p>
            <a:pPr eaLnBrk="1" hangingPunct="1"/>
            <a:r>
              <a:rPr kumimoji="0" lang="en-US" altLang="ja-JP" sz="1400">
                <a:solidFill>
                  <a:srgbClr val="0000FF"/>
                </a:solidFill>
                <a:latin typeface="Times New Roman" charset="0"/>
              </a:rPr>
              <a:t>solid state NMR)</a:t>
            </a:r>
          </a:p>
        </p:txBody>
      </p:sp>
      <p:sp>
        <p:nvSpPr>
          <p:cNvPr id="9236" name="Line 34"/>
          <p:cNvSpPr>
            <a:spLocks noChangeShapeType="1"/>
          </p:cNvSpPr>
          <p:nvPr/>
        </p:nvSpPr>
        <p:spPr bwMode="auto">
          <a:xfrm flipV="1">
            <a:off x="5272088" y="5372100"/>
            <a:ext cx="514350" cy="701675"/>
          </a:xfrm>
          <a:prstGeom prst="line">
            <a:avLst/>
          </a:prstGeom>
          <a:noFill/>
          <a:ln w="1016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nvGrpSpPr>
          <p:cNvPr id="9237" name="Group 35"/>
          <p:cNvGrpSpPr>
            <a:grpSpLocks noChangeAspect="1"/>
          </p:cNvGrpSpPr>
          <p:nvPr/>
        </p:nvGrpSpPr>
        <p:grpSpPr bwMode="auto">
          <a:xfrm>
            <a:off x="5334000" y="5638800"/>
            <a:ext cx="301625" cy="300038"/>
            <a:chOff x="649" y="3545"/>
            <a:chExt cx="138" cy="137"/>
          </a:xfrm>
        </p:grpSpPr>
        <p:sp>
          <p:nvSpPr>
            <p:cNvPr id="9308" name="Oval 36"/>
            <p:cNvSpPr>
              <a:spLocks noChangeAspect="1" noChangeArrowheads="1"/>
            </p:cNvSpPr>
            <p:nvPr/>
          </p:nvSpPr>
          <p:spPr bwMode="auto">
            <a:xfrm>
              <a:off x="659" y="3565"/>
              <a:ext cx="71" cy="69"/>
            </a:xfrm>
            <a:prstGeom prst="ellipse">
              <a:avLst/>
            </a:prstGeom>
            <a:gradFill rotWithShape="1">
              <a:gsLst>
                <a:gs pos="0">
                  <a:srgbClr val="0000FF"/>
                </a:gs>
                <a:gs pos="100000">
                  <a:srgbClr val="0000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latin typeface="Tahoma" charset="0"/>
              </a:endParaRPr>
            </a:p>
          </p:txBody>
        </p:sp>
        <p:sp>
          <p:nvSpPr>
            <p:cNvPr id="9309" name="Oval 37"/>
            <p:cNvSpPr>
              <a:spLocks noChangeAspect="1" noChangeArrowheads="1"/>
            </p:cNvSpPr>
            <p:nvPr/>
          </p:nvSpPr>
          <p:spPr bwMode="auto">
            <a:xfrm>
              <a:off x="677" y="3545"/>
              <a:ext cx="71" cy="69"/>
            </a:xfrm>
            <a:prstGeom prst="ellipse">
              <a:avLst/>
            </a:prstGeom>
            <a:gradFill rotWithShape="1">
              <a:gsLst>
                <a:gs pos="0">
                  <a:srgbClr val="0000FF"/>
                </a:gs>
                <a:gs pos="100000">
                  <a:srgbClr val="0000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latin typeface="Tahoma" charset="0"/>
              </a:endParaRPr>
            </a:p>
          </p:txBody>
        </p:sp>
        <p:sp>
          <p:nvSpPr>
            <p:cNvPr id="9310" name="Oval 38"/>
            <p:cNvSpPr>
              <a:spLocks noChangeAspect="1" noChangeArrowheads="1"/>
            </p:cNvSpPr>
            <p:nvPr/>
          </p:nvSpPr>
          <p:spPr bwMode="auto">
            <a:xfrm>
              <a:off x="649" y="3594"/>
              <a:ext cx="71" cy="69"/>
            </a:xfrm>
            <a:prstGeom prst="ellipse">
              <a:avLst/>
            </a:prstGeom>
            <a:gradFill rotWithShape="1">
              <a:gsLst>
                <a:gs pos="0">
                  <a:srgbClr val="0000FF"/>
                </a:gs>
                <a:gs pos="100000">
                  <a:srgbClr val="0000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latin typeface="Tahoma" charset="0"/>
              </a:endParaRPr>
            </a:p>
          </p:txBody>
        </p:sp>
        <p:sp>
          <p:nvSpPr>
            <p:cNvPr id="9311" name="Oval 39"/>
            <p:cNvSpPr>
              <a:spLocks noChangeAspect="1" noChangeArrowheads="1"/>
            </p:cNvSpPr>
            <p:nvPr/>
          </p:nvSpPr>
          <p:spPr bwMode="auto">
            <a:xfrm>
              <a:off x="678" y="3613"/>
              <a:ext cx="71" cy="69"/>
            </a:xfrm>
            <a:prstGeom prst="ellipse">
              <a:avLst/>
            </a:prstGeom>
            <a:gradFill rotWithShape="1">
              <a:gsLst>
                <a:gs pos="0">
                  <a:srgbClr val="0000FF"/>
                </a:gs>
                <a:gs pos="100000">
                  <a:srgbClr val="0000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latin typeface="Tahoma" charset="0"/>
              </a:endParaRPr>
            </a:p>
          </p:txBody>
        </p:sp>
        <p:sp>
          <p:nvSpPr>
            <p:cNvPr id="9312" name="Oval 40"/>
            <p:cNvSpPr>
              <a:spLocks noChangeAspect="1" noChangeArrowheads="1"/>
            </p:cNvSpPr>
            <p:nvPr/>
          </p:nvSpPr>
          <p:spPr bwMode="auto">
            <a:xfrm>
              <a:off x="707" y="3605"/>
              <a:ext cx="71" cy="69"/>
            </a:xfrm>
            <a:prstGeom prst="ellipse">
              <a:avLst/>
            </a:prstGeom>
            <a:gradFill rotWithShape="1">
              <a:gsLst>
                <a:gs pos="0">
                  <a:srgbClr val="0000FF"/>
                </a:gs>
                <a:gs pos="100000">
                  <a:srgbClr val="0000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latin typeface="Tahoma" charset="0"/>
              </a:endParaRPr>
            </a:p>
          </p:txBody>
        </p:sp>
        <p:sp>
          <p:nvSpPr>
            <p:cNvPr id="9313" name="Oval 41"/>
            <p:cNvSpPr>
              <a:spLocks noChangeAspect="1" noChangeArrowheads="1"/>
            </p:cNvSpPr>
            <p:nvPr/>
          </p:nvSpPr>
          <p:spPr bwMode="auto">
            <a:xfrm>
              <a:off x="716" y="3562"/>
              <a:ext cx="71" cy="69"/>
            </a:xfrm>
            <a:prstGeom prst="ellipse">
              <a:avLst/>
            </a:prstGeom>
            <a:gradFill rotWithShape="1">
              <a:gsLst>
                <a:gs pos="0">
                  <a:srgbClr val="0000FF"/>
                </a:gs>
                <a:gs pos="100000">
                  <a:srgbClr val="0000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latin typeface="Tahoma" charset="0"/>
              </a:endParaRPr>
            </a:p>
          </p:txBody>
        </p:sp>
        <p:sp>
          <p:nvSpPr>
            <p:cNvPr id="9314" name="Oval 42"/>
            <p:cNvSpPr>
              <a:spLocks noChangeAspect="1" noChangeArrowheads="1"/>
            </p:cNvSpPr>
            <p:nvPr/>
          </p:nvSpPr>
          <p:spPr bwMode="auto">
            <a:xfrm>
              <a:off x="655" y="3558"/>
              <a:ext cx="71" cy="69"/>
            </a:xfrm>
            <a:prstGeom prst="ellipse">
              <a:avLst/>
            </a:prstGeom>
            <a:gradFill rotWithShape="1">
              <a:gsLst>
                <a:gs pos="0">
                  <a:srgbClr val="0000FF"/>
                </a:gs>
                <a:gs pos="100000">
                  <a:srgbClr val="0000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latin typeface="Tahoma" charset="0"/>
              </a:endParaRPr>
            </a:p>
          </p:txBody>
        </p:sp>
      </p:grpSp>
      <p:sp>
        <p:nvSpPr>
          <p:cNvPr id="9238" name="Text Box 43"/>
          <p:cNvSpPr txBox="1">
            <a:spLocks noChangeArrowheads="1"/>
          </p:cNvSpPr>
          <p:nvPr/>
        </p:nvSpPr>
        <p:spPr bwMode="auto">
          <a:xfrm>
            <a:off x="5105400" y="5410200"/>
            <a:ext cx="379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600" b="1">
                <a:latin typeface="Times New Roman" charset="0"/>
              </a:rPr>
              <a:t>I</a:t>
            </a:r>
          </a:p>
        </p:txBody>
      </p:sp>
      <p:sp>
        <p:nvSpPr>
          <p:cNvPr id="9239" name="Text Box 44"/>
          <p:cNvSpPr txBox="1">
            <a:spLocks noChangeArrowheads="1"/>
          </p:cNvSpPr>
          <p:nvPr/>
        </p:nvSpPr>
        <p:spPr bwMode="auto">
          <a:xfrm>
            <a:off x="6934200" y="4495800"/>
            <a:ext cx="1196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400" b="1">
                <a:solidFill>
                  <a:srgbClr val="0000FF"/>
                </a:solidFill>
                <a:latin typeface="Times New Roman" charset="0"/>
              </a:rPr>
              <a:t>Electron spin</a:t>
            </a:r>
          </a:p>
        </p:txBody>
      </p:sp>
      <p:grpSp>
        <p:nvGrpSpPr>
          <p:cNvPr id="9240" name="Group 45"/>
          <p:cNvGrpSpPr>
            <a:grpSpLocks/>
          </p:cNvGrpSpPr>
          <p:nvPr/>
        </p:nvGrpSpPr>
        <p:grpSpPr bwMode="auto">
          <a:xfrm>
            <a:off x="6781800" y="5029200"/>
            <a:ext cx="1828800" cy="1828800"/>
            <a:chOff x="4128" y="3168"/>
            <a:chExt cx="1152" cy="1152"/>
          </a:xfrm>
        </p:grpSpPr>
        <p:sp>
          <p:nvSpPr>
            <p:cNvPr id="9303" name="Oval 46"/>
            <p:cNvSpPr>
              <a:spLocks noChangeArrowheads="1"/>
            </p:cNvSpPr>
            <p:nvPr/>
          </p:nvSpPr>
          <p:spPr bwMode="auto">
            <a:xfrm>
              <a:off x="4128" y="3168"/>
              <a:ext cx="1152" cy="1152"/>
            </a:xfrm>
            <a:prstGeom prst="ellipse">
              <a:avLst/>
            </a:prstGeom>
            <a:gradFill rotWithShape="1">
              <a:gsLst>
                <a:gs pos="0">
                  <a:srgbClr val="0000FF">
                    <a:alpha val="67998"/>
                  </a:srgbClr>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latin typeface="Tahoma" charset="0"/>
              </a:endParaRPr>
            </a:p>
          </p:txBody>
        </p:sp>
        <p:grpSp>
          <p:nvGrpSpPr>
            <p:cNvPr id="9304" name="Group 47"/>
            <p:cNvGrpSpPr>
              <a:grpSpLocks/>
            </p:cNvGrpSpPr>
            <p:nvPr/>
          </p:nvGrpSpPr>
          <p:grpSpPr bwMode="auto">
            <a:xfrm flipV="1">
              <a:off x="4560" y="3456"/>
              <a:ext cx="41" cy="239"/>
              <a:chOff x="1632" y="3255"/>
              <a:chExt cx="41" cy="239"/>
            </a:xfrm>
          </p:grpSpPr>
          <p:sp>
            <p:nvSpPr>
              <p:cNvPr id="9306" name="Line 48"/>
              <p:cNvSpPr>
                <a:spLocks noChangeShapeType="1"/>
              </p:cNvSpPr>
              <p:nvPr/>
            </p:nvSpPr>
            <p:spPr bwMode="auto">
              <a:xfrm>
                <a:off x="1651" y="3255"/>
                <a:ext cx="5" cy="239"/>
              </a:xfrm>
              <a:prstGeom prst="line">
                <a:avLst/>
              </a:prstGeom>
              <a:noFill/>
              <a:ln w="3175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ja-JP" altLang="en-US"/>
              </a:p>
            </p:txBody>
          </p:sp>
          <p:sp>
            <p:nvSpPr>
              <p:cNvPr id="9307" name="Oval 49"/>
              <p:cNvSpPr>
                <a:spLocks noChangeArrowheads="1"/>
              </p:cNvSpPr>
              <p:nvPr/>
            </p:nvSpPr>
            <p:spPr bwMode="auto">
              <a:xfrm>
                <a:off x="1632" y="3360"/>
                <a:ext cx="41" cy="37"/>
              </a:xfrm>
              <a:prstGeom prst="ellipse">
                <a:avLst/>
              </a:pr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ja-JP" altLang="en-US" sz="2400">
                  <a:latin typeface="Tahoma" charset="0"/>
                </a:endParaRPr>
              </a:p>
            </p:txBody>
          </p:sp>
        </p:grpSp>
        <p:sp>
          <p:nvSpPr>
            <p:cNvPr id="9305" name="Text Box 50"/>
            <p:cNvSpPr txBox="1">
              <a:spLocks noChangeArrowheads="1"/>
            </p:cNvSpPr>
            <p:nvPr/>
          </p:nvSpPr>
          <p:spPr bwMode="auto">
            <a:xfrm>
              <a:off x="4368" y="3408"/>
              <a:ext cx="1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600" b="1">
                  <a:latin typeface="Times New Roman" charset="0"/>
                </a:rPr>
                <a:t>S</a:t>
              </a:r>
            </a:p>
          </p:txBody>
        </p:sp>
      </p:grpSp>
      <p:sp>
        <p:nvSpPr>
          <p:cNvPr id="9241" name="Text Box 51"/>
          <p:cNvSpPr txBox="1">
            <a:spLocks noChangeArrowheads="1"/>
          </p:cNvSpPr>
          <p:nvPr/>
        </p:nvSpPr>
        <p:spPr bwMode="auto">
          <a:xfrm>
            <a:off x="2590800" y="4572000"/>
            <a:ext cx="74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400" b="1">
                <a:solidFill>
                  <a:srgbClr val="0000FF"/>
                </a:solidFill>
                <a:latin typeface="Times New Roman" charset="0"/>
              </a:rPr>
              <a:t>SQUID</a:t>
            </a:r>
          </a:p>
        </p:txBody>
      </p:sp>
      <p:sp>
        <p:nvSpPr>
          <p:cNvPr id="9242" name="Text Box 52"/>
          <p:cNvSpPr txBox="1">
            <a:spLocks noChangeArrowheads="1"/>
          </p:cNvSpPr>
          <p:nvPr/>
        </p:nvSpPr>
        <p:spPr bwMode="auto">
          <a:xfrm>
            <a:off x="381000" y="4495800"/>
            <a:ext cx="1428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400" b="1">
                <a:solidFill>
                  <a:srgbClr val="0000FF"/>
                </a:solidFill>
                <a:latin typeface="Times New Roman" charset="0"/>
              </a:rPr>
              <a:t>Cooper pair box</a:t>
            </a:r>
          </a:p>
        </p:txBody>
      </p:sp>
      <p:sp>
        <p:nvSpPr>
          <p:cNvPr id="9243" name="Rectangle 53"/>
          <p:cNvSpPr>
            <a:spLocks noChangeArrowheads="1"/>
          </p:cNvSpPr>
          <p:nvPr/>
        </p:nvSpPr>
        <p:spPr bwMode="auto">
          <a:xfrm>
            <a:off x="7391400" y="152400"/>
            <a:ext cx="1546225" cy="52705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kumimoji="0" lang="en-US" altLang="ja-JP" sz="1400">
                <a:latin typeface="Times New Roman" charset="0"/>
              </a:rPr>
              <a:t>QC Roadmap</a:t>
            </a:r>
          </a:p>
          <a:p>
            <a:r>
              <a:rPr kumimoji="0" lang="en-US" altLang="ja-JP" sz="1400">
                <a:latin typeface="Times New Roman" charset="0"/>
              </a:rPr>
              <a:t>http://qist.lanl.gov/</a:t>
            </a:r>
          </a:p>
        </p:txBody>
      </p:sp>
      <p:sp>
        <p:nvSpPr>
          <p:cNvPr id="9244" name="Text Box 54"/>
          <p:cNvSpPr txBox="1">
            <a:spLocks noChangeArrowheads="1"/>
          </p:cNvSpPr>
          <p:nvPr/>
        </p:nvSpPr>
        <p:spPr bwMode="auto">
          <a:xfrm>
            <a:off x="7162800" y="1676400"/>
            <a:ext cx="1038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400" b="1">
                <a:solidFill>
                  <a:srgbClr val="0000FF"/>
                </a:solidFill>
                <a:latin typeface="Times New Roman" charset="0"/>
              </a:rPr>
              <a:t>Double QD</a:t>
            </a:r>
          </a:p>
        </p:txBody>
      </p:sp>
      <p:sp>
        <p:nvSpPr>
          <p:cNvPr id="9245" name="Oval 55"/>
          <p:cNvSpPr>
            <a:spLocks noChangeArrowheads="1"/>
          </p:cNvSpPr>
          <p:nvPr/>
        </p:nvSpPr>
        <p:spPr bwMode="auto">
          <a:xfrm>
            <a:off x="6934200" y="2057400"/>
            <a:ext cx="954088" cy="971550"/>
          </a:xfrm>
          <a:prstGeom prst="ellipse">
            <a:avLst/>
          </a:prstGeom>
          <a:gradFill rotWithShape="1">
            <a:gsLst>
              <a:gs pos="0">
                <a:srgbClr val="0000FF">
                  <a:alpha val="67998"/>
                </a:srgbClr>
              </a:gs>
              <a:gs pos="100000">
                <a:schemeClr val="bg1"/>
              </a:gs>
            </a:gsLst>
            <a:path path="shape">
              <a:fillToRect l="50000" t="50000" r="50000" b="50000"/>
            </a:path>
          </a:gra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pPr algn="ctr"/>
            <a:endParaRPr kumimoji="0" lang="ja-JP" altLang="en-US"/>
          </a:p>
        </p:txBody>
      </p:sp>
      <p:sp>
        <p:nvSpPr>
          <p:cNvPr id="9246" name="Oval 56"/>
          <p:cNvSpPr>
            <a:spLocks noChangeArrowheads="1"/>
          </p:cNvSpPr>
          <p:nvPr/>
        </p:nvSpPr>
        <p:spPr bwMode="auto">
          <a:xfrm>
            <a:off x="7112000" y="2225675"/>
            <a:ext cx="609600" cy="6096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2400">
              <a:latin typeface="Tahoma" charset="0"/>
            </a:endParaRPr>
          </a:p>
        </p:txBody>
      </p:sp>
      <p:sp>
        <p:nvSpPr>
          <p:cNvPr id="9247" name="Oval 57"/>
          <p:cNvSpPr>
            <a:spLocks noChangeArrowheads="1"/>
          </p:cNvSpPr>
          <p:nvPr/>
        </p:nvSpPr>
        <p:spPr bwMode="auto">
          <a:xfrm>
            <a:off x="7824788" y="2251075"/>
            <a:ext cx="609600" cy="609600"/>
          </a:xfrm>
          <a:prstGeom prst="ellipse">
            <a:avLst/>
          </a:prstGeom>
          <a:solidFill>
            <a:schemeClr val="accent1">
              <a:alpha val="0"/>
            </a:schemeClr>
          </a:solidFill>
          <a:ln w="19050">
            <a:solidFill>
              <a:schemeClr val="tx1"/>
            </a:solidFill>
            <a:round/>
            <a:headEnd/>
            <a:tailEnd/>
          </a:ln>
        </p:spPr>
        <p:txBody>
          <a:bodyPr wrap="none" anchor="ctr"/>
          <a:lstStyle/>
          <a:p>
            <a:endParaRPr lang="ja-JP" altLang="en-US" sz="2400">
              <a:latin typeface="Tahoma" charset="0"/>
            </a:endParaRPr>
          </a:p>
        </p:txBody>
      </p:sp>
      <p:sp>
        <p:nvSpPr>
          <p:cNvPr id="9248" name="Text Box 58"/>
          <p:cNvSpPr txBox="1">
            <a:spLocks noChangeArrowheads="1"/>
          </p:cNvSpPr>
          <p:nvPr/>
        </p:nvSpPr>
        <p:spPr bwMode="auto">
          <a:xfrm>
            <a:off x="7248525" y="235585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600" i="1"/>
              <a:t>e</a:t>
            </a:r>
          </a:p>
        </p:txBody>
      </p:sp>
      <p:sp>
        <p:nvSpPr>
          <p:cNvPr id="9249" name="Freeform 59"/>
          <p:cNvSpPr>
            <a:spLocks/>
          </p:cNvSpPr>
          <p:nvPr/>
        </p:nvSpPr>
        <p:spPr bwMode="auto">
          <a:xfrm rot="-137436">
            <a:off x="7683500" y="2370138"/>
            <a:ext cx="168275" cy="77787"/>
          </a:xfrm>
          <a:custGeom>
            <a:avLst/>
            <a:gdLst>
              <a:gd name="T0" fmla="*/ 0 w 118"/>
              <a:gd name="T1" fmla="*/ 0 h 49"/>
              <a:gd name="T2" fmla="*/ 2147483647 w 118"/>
              <a:gd name="T3" fmla="*/ 2147483647 h 49"/>
              <a:gd name="T4" fmla="*/ 2147483647 w 118"/>
              <a:gd name="T5" fmla="*/ 2147483647 h 49"/>
              <a:gd name="T6" fmla="*/ 2147483647 w 118"/>
              <a:gd name="T7" fmla="*/ 2147483647 h 49"/>
              <a:gd name="T8" fmla="*/ 0 60000 65536"/>
              <a:gd name="T9" fmla="*/ 0 60000 65536"/>
              <a:gd name="T10" fmla="*/ 0 60000 65536"/>
              <a:gd name="T11" fmla="*/ 0 60000 65536"/>
              <a:gd name="T12" fmla="*/ 0 w 118"/>
              <a:gd name="T13" fmla="*/ 0 h 49"/>
              <a:gd name="T14" fmla="*/ 118 w 118"/>
              <a:gd name="T15" fmla="*/ 49 h 49"/>
            </a:gdLst>
            <a:ahLst/>
            <a:cxnLst>
              <a:cxn ang="T8">
                <a:pos x="T0" y="T1"/>
              </a:cxn>
              <a:cxn ang="T9">
                <a:pos x="T2" y="T3"/>
              </a:cxn>
              <a:cxn ang="T10">
                <a:pos x="T4" y="T5"/>
              </a:cxn>
              <a:cxn ang="T11">
                <a:pos x="T6" y="T7"/>
              </a:cxn>
            </a:cxnLst>
            <a:rect l="T12" t="T13" r="T14" b="T15"/>
            <a:pathLst>
              <a:path w="118" h="49">
                <a:moveTo>
                  <a:pt x="0" y="0"/>
                </a:moveTo>
                <a:cubicBezTo>
                  <a:pt x="10" y="13"/>
                  <a:pt x="21" y="27"/>
                  <a:pt x="32" y="35"/>
                </a:cubicBezTo>
                <a:cubicBezTo>
                  <a:pt x="43" y="43"/>
                  <a:pt x="53" y="47"/>
                  <a:pt x="67" y="48"/>
                </a:cubicBezTo>
                <a:cubicBezTo>
                  <a:pt x="81" y="49"/>
                  <a:pt x="108" y="43"/>
                  <a:pt x="118" y="39"/>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250" name="Freeform 60"/>
          <p:cNvSpPr>
            <a:spLocks/>
          </p:cNvSpPr>
          <p:nvPr/>
        </p:nvSpPr>
        <p:spPr bwMode="auto">
          <a:xfrm rot="137436" flipV="1">
            <a:off x="7677150" y="2622550"/>
            <a:ext cx="168275" cy="77788"/>
          </a:xfrm>
          <a:custGeom>
            <a:avLst/>
            <a:gdLst>
              <a:gd name="T0" fmla="*/ 0 w 118"/>
              <a:gd name="T1" fmla="*/ 0 h 49"/>
              <a:gd name="T2" fmla="*/ 2147483647 w 118"/>
              <a:gd name="T3" fmla="*/ 2147483647 h 49"/>
              <a:gd name="T4" fmla="*/ 2147483647 w 118"/>
              <a:gd name="T5" fmla="*/ 2147483647 h 49"/>
              <a:gd name="T6" fmla="*/ 2147483647 w 118"/>
              <a:gd name="T7" fmla="*/ 2147483647 h 49"/>
              <a:gd name="T8" fmla="*/ 0 60000 65536"/>
              <a:gd name="T9" fmla="*/ 0 60000 65536"/>
              <a:gd name="T10" fmla="*/ 0 60000 65536"/>
              <a:gd name="T11" fmla="*/ 0 60000 65536"/>
              <a:gd name="T12" fmla="*/ 0 w 118"/>
              <a:gd name="T13" fmla="*/ 0 h 49"/>
              <a:gd name="T14" fmla="*/ 118 w 118"/>
              <a:gd name="T15" fmla="*/ 49 h 49"/>
            </a:gdLst>
            <a:ahLst/>
            <a:cxnLst>
              <a:cxn ang="T8">
                <a:pos x="T0" y="T1"/>
              </a:cxn>
              <a:cxn ang="T9">
                <a:pos x="T2" y="T3"/>
              </a:cxn>
              <a:cxn ang="T10">
                <a:pos x="T4" y="T5"/>
              </a:cxn>
              <a:cxn ang="T11">
                <a:pos x="T6" y="T7"/>
              </a:cxn>
            </a:cxnLst>
            <a:rect l="T12" t="T13" r="T14" b="T15"/>
            <a:pathLst>
              <a:path w="118" h="49">
                <a:moveTo>
                  <a:pt x="0" y="0"/>
                </a:moveTo>
                <a:cubicBezTo>
                  <a:pt x="10" y="13"/>
                  <a:pt x="21" y="27"/>
                  <a:pt x="32" y="35"/>
                </a:cubicBezTo>
                <a:cubicBezTo>
                  <a:pt x="43" y="43"/>
                  <a:pt x="53" y="47"/>
                  <a:pt x="67" y="48"/>
                </a:cubicBezTo>
                <a:cubicBezTo>
                  <a:pt x="81" y="49"/>
                  <a:pt x="108" y="43"/>
                  <a:pt x="118" y="39"/>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ja-JP" altLang="en-US"/>
          </a:p>
        </p:txBody>
      </p:sp>
      <p:sp>
        <p:nvSpPr>
          <p:cNvPr id="9251" name="AutoShape 61"/>
          <p:cNvSpPr>
            <a:spLocks noChangeArrowheads="1"/>
          </p:cNvSpPr>
          <p:nvPr/>
        </p:nvSpPr>
        <p:spPr bwMode="auto">
          <a:xfrm rot="-5400000">
            <a:off x="7635082" y="2443956"/>
            <a:ext cx="261938" cy="1809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279 w 21600"/>
              <a:gd name="T13" fmla="*/ 5279 h 21600"/>
              <a:gd name="T14" fmla="*/ 16321 w 21600"/>
              <a:gd name="T15" fmla="*/ 16321 h 21600"/>
            </a:gdLst>
            <a:ahLst/>
            <a:cxnLst>
              <a:cxn ang="T8">
                <a:pos x="T0" y="T1"/>
              </a:cxn>
              <a:cxn ang="T9">
                <a:pos x="T2" y="T3"/>
              </a:cxn>
              <a:cxn ang="T10">
                <a:pos x="T4" y="T5"/>
              </a:cxn>
              <a:cxn ang="T11">
                <a:pos x="T6" y="T7"/>
              </a:cxn>
            </a:cxnLst>
            <a:rect l="T12" t="T13" r="T14" b="T15"/>
            <a:pathLst>
              <a:path w="21600" h="21600">
                <a:moveTo>
                  <a:pt x="0" y="0"/>
                </a:moveTo>
                <a:lnTo>
                  <a:pt x="6958" y="21600"/>
                </a:lnTo>
                <a:lnTo>
                  <a:pt x="14642" y="21600"/>
                </a:lnTo>
                <a:lnTo>
                  <a:pt x="21600" y="0"/>
                </a:lnTo>
                <a:close/>
              </a:path>
            </a:pathLst>
          </a:cu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vert="eaVert" wrap="none" anchor="ctr"/>
          <a:lstStyle/>
          <a:p>
            <a:endParaRPr lang="ja-JP" altLang="en-US"/>
          </a:p>
        </p:txBody>
      </p:sp>
      <p:sp>
        <p:nvSpPr>
          <p:cNvPr id="9252" name="Rectangle 62"/>
          <p:cNvSpPr>
            <a:spLocks noChangeArrowheads="1"/>
          </p:cNvSpPr>
          <p:nvPr/>
        </p:nvSpPr>
        <p:spPr bwMode="auto">
          <a:xfrm>
            <a:off x="7812088" y="2447925"/>
            <a:ext cx="122237" cy="1778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endParaRPr lang="ja-JP" altLang="en-US" sz="2400">
              <a:latin typeface="Tahoma" charset="0"/>
            </a:endParaRPr>
          </a:p>
        </p:txBody>
      </p:sp>
      <p:graphicFrame>
        <p:nvGraphicFramePr>
          <p:cNvPr id="9218" name="Object 0"/>
          <p:cNvGraphicFramePr>
            <a:graphicFrameLocks noChangeAspect="1"/>
          </p:cNvGraphicFramePr>
          <p:nvPr/>
        </p:nvGraphicFramePr>
        <p:xfrm>
          <a:off x="7175500" y="3078163"/>
          <a:ext cx="309563" cy="387350"/>
        </p:xfrm>
        <a:graphic>
          <a:graphicData uri="http://schemas.openxmlformats.org/presentationml/2006/ole">
            <mc:AlternateContent xmlns:mc="http://schemas.openxmlformats.org/markup-compatibility/2006">
              <mc:Choice xmlns:v="urn:schemas-microsoft-com:vml" Requires="v">
                <p:oleObj spid="_x0000_s239792" name="Equation" r:id="rId3" imgW="203040" imgH="253800" progId="Equation.3">
                  <p:embed/>
                </p:oleObj>
              </mc:Choice>
              <mc:Fallback>
                <p:oleObj name="Equation" r:id="rId3" imgW="20304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0" y="3078163"/>
                        <a:ext cx="309563"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19" name="Object 1"/>
          <p:cNvGraphicFramePr>
            <a:graphicFrameLocks noChangeAspect="1"/>
          </p:cNvGraphicFramePr>
          <p:nvPr/>
        </p:nvGraphicFramePr>
        <p:xfrm>
          <a:off x="7975600" y="3067050"/>
          <a:ext cx="290513" cy="387350"/>
        </p:xfrm>
        <a:graphic>
          <a:graphicData uri="http://schemas.openxmlformats.org/presentationml/2006/ole">
            <mc:AlternateContent xmlns:mc="http://schemas.openxmlformats.org/markup-compatibility/2006">
              <mc:Choice xmlns:v="urn:schemas-microsoft-com:vml" Requires="v">
                <p:oleObj spid="_x0000_s239793" name="Equation" r:id="rId5" imgW="190440" imgH="253800" progId="Equation.3">
                  <p:embed/>
                </p:oleObj>
              </mc:Choice>
              <mc:Fallback>
                <p:oleObj name="Equation" r:id="rId5" imgW="190440" imgH="253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5600" y="3067050"/>
                        <a:ext cx="290513"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253" name="Text Box 65"/>
          <p:cNvSpPr txBox="1">
            <a:spLocks noChangeArrowheads="1"/>
          </p:cNvSpPr>
          <p:nvPr/>
        </p:nvSpPr>
        <p:spPr bwMode="auto">
          <a:xfrm>
            <a:off x="0" y="6350000"/>
            <a:ext cx="890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400" b="1" i="1">
                <a:latin typeface="Times New Roman" charset="0"/>
              </a:rPr>
              <a:t>N</a:t>
            </a:r>
            <a:r>
              <a:rPr kumimoji="0" lang="en-US" altLang="ja-JP" sz="1400" b="1">
                <a:latin typeface="Times New Roman" charset="0"/>
              </a:rPr>
              <a:t> pairs - </a:t>
            </a:r>
          </a:p>
        </p:txBody>
      </p:sp>
      <p:graphicFrame>
        <p:nvGraphicFramePr>
          <p:cNvPr id="9220" name="Object 2"/>
          <p:cNvGraphicFramePr>
            <a:graphicFrameLocks noChangeAspect="1"/>
          </p:cNvGraphicFramePr>
          <p:nvPr/>
        </p:nvGraphicFramePr>
        <p:xfrm>
          <a:off x="739775" y="6324600"/>
          <a:ext cx="309563" cy="387350"/>
        </p:xfrm>
        <a:graphic>
          <a:graphicData uri="http://schemas.openxmlformats.org/presentationml/2006/ole">
            <mc:AlternateContent xmlns:mc="http://schemas.openxmlformats.org/markup-compatibility/2006">
              <mc:Choice xmlns:v="urn:schemas-microsoft-com:vml" Requires="v">
                <p:oleObj spid="_x0000_s239794" name="Equation" r:id="rId7" imgW="203040" imgH="253800" progId="Equation.3">
                  <p:embed/>
                </p:oleObj>
              </mc:Choice>
              <mc:Fallback>
                <p:oleObj name="Equation" r:id="rId7" imgW="20304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6324600"/>
                        <a:ext cx="309563"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21" name="Object 3"/>
          <p:cNvGraphicFramePr>
            <a:graphicFrameLocks noChangeAspect="1"/>
          </p:cNvGraphicFramePr>
          <p:nvPr/>
        </p:nvGraphicFramePr>
        <p:xfrm>
          <a:off x="2209800" y="6324600"/>
          <a:ext cx="290513" cy="387350"/>
        </p:xfrm>
        <a:graphic>
          <a:graphicData uri="http://schemas.openxmlformats.org/presentationml/2006/ole">
            <mc:AlternateContent xmlns:mc="http://schemas.openxmlformats.org/markup-compatibility/2006">
              <mc:Choice xmlns:v="urn:schemas-microsoft-com:vml" Requires="v">
                <p:oleObj spid="_x0000_s239795" name="Equation" r:id="rId8" imgW="190440" imgH="253800" progId="Equation.3">
                  <p:embed/>
                </p:oleObj>
              </mc:Choice>
              <mc:Fallback>
                <p:oleObj name="Equation" r:id="rId8" imgW="190440" imgH="253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6324600"/>
                        <a:ext cx="290513"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254" name="Text Box 68"/>
          <p:cNvSpPr txBox="1">
            <a:spLocks noChangeArrowheads="1"/>
          </p:cNvSpPr>
          <p:nvPr/>
        </p:nvSpPr>
        <p:spPr bwMode="auto">
          <a:xfrm>
            <a:off x="1228725" y="6378575"/>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400" b="1" i="1">
                <a:latin typeface="Times New Roman" charset="0"/>
              </a:rPr>
              <a:t>N</a:t>
            </a:r>
            <a:r>
              <a:rPr kumimoji="0" lang="en-US" altLang="ja-JP" sz="1400" b="1">
                <a:latin typeface="Times New Roman" charset="0"/>
              </a:rPr>
              <a:t>+1 pairs - </a:t>
            </a:r>
          </a:p>
        </p:txBody>
      </p:sp>
      <p:sp>
        <p:nvSpPr>
          <p:cNvPr id="9255" name="Text Box 69"/>
          <p:cNvSpPr txBox="1">
            <a:spLocks noChangeArrowheads="1"/>
          </p:cNvSpPr>
          <p:nvPr/>
        </p:nvSpPr>
        <p:spPr bwMode="auto">
          <a:xfrm>
            <a:off x="4987925" y="1662113"/>
            <a:ext cx="958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400" b="1">
                <a:solidFill>
                  <a:srgbClr val="0000FF"/>
                </a:solidFill>
                <a:latin typeface="Times New Roman" charset="0"/>
              </a:rPr>
              <a:t>Single QD</a:t>
            </a:r>
          </a:p>
        </p:txBody>
      </p:sp>
      <p:sp>
        <p:nvSpPr>
          <p:cNvPr id="9256" name="Text Box 70"/>
          <p:cNvSpPr txBox="1">
            <a:spLocks noChangeArrowheads="1"/>
          </p:cNvSpPr>
          <p:nvPr/>
        </p:nvSpPr>
        <p:spPr bwMode="auto">
          <a:xfrm>
            <a:off x="3124200" y="4800600"/>
            <a:ext cx="358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ja-JP" altLang="en-US">
                <a:sym typeface="Symbol" charset="0"/>
              </a:rPr>
              <a:t></a:t>
            </a:r>
          </a:p>
        </p:txBody>
      </p:sp>
      <p:grpSp>
        <p:nvGrpSpPr>
          <p:cNvPr id="9257" name="Group 71"/>
          <p:cNvGrpSpPr>
            <a:grpSpLocks noChangeAspect="1"/>
          </p:cNvGrpSpPr>
          <p:nvPr/>
        </p:nvGrpSpPr>
        <p:grpSpPr bwMode="auto">
          <a:xfrm>
            <a:off x="2590800" y="5105400"/>
            <a:ext cx="850900" cy="1092200"/>
            <a:chOff x="1632" y="2941"/>
            <a:chExt cx="672" cy="862"/>
          </a:xfrm>
        </p:grpSpPr>
        <p:sp>
          <p:nvSpPr>
            <p:cNvPr id="9296" name="Rectangle 72"/>
            <p:cNvSpPr>
              <a:spLocks noChangeAspect="1" noChangeArrowheads="1"/>
            </p:cNvSpPr>
            <p:nvPr/>
          </p:nvSpPr>
          <p:spPr bwMode="auto">
            <a:xfrm>
              <a:off x="1632" y="3082"/>
              <a:ext cx="672" cy="620"/>
            </a:xfrm>
            <a:prstGeom prst="rect">
              <a:avLst/>
            </a:prstGeom>
            <a:solidFill>
              <a:schemeClr val="accent1"/>
            </a:solidFill>
            <a:ln w="9525">
              <a:solidFill>
                <a:schemeClr val="tx1"/>
              </a:solidFill>
              <a:miter lim="800000"/>
              <a:headEnd/>
              <a:tailEnd/>
            </a:ln>
          </p:spPr>
          <p:txBody>
            <a:bodyPr wrap="none" anchor="ctr"/>
            <a:lstStyle/>
            <a:p>
              <a:endParaRPr lang="ja-JP" altLang="en-US" sz="2400">
                <a:latin typeface="Tahoma" charset="0"/>
              </a:endParaRPr>
            </a:p>
          </p:txBody>
        </p:sp>
        <p:sp>
          <p:nvSpPr>
            <p:cNvPr id="9297" name="Rectangle 73"/>
            <p:cNvSpPr>
              <a:spLocks noChangeAspect="1" noChangeArrowheads="1"/>
            </p:cNvSpPr>
            <p:nvPr/>
          </p:nvSpPr>
          <p:spPr bwMode="auto">
            <a:xfrm>
              <a:off x="1728" y="3168"/>
              <a:ext cx="480" cy="432"/>
            </a:xfrm>
            <a:prstGeom prst="rect">
              <a:avLst/>
            </a:prstGeom>
            <a:solidFill>
              <a:schemeClr val="bg1"/>
            </a:solidFill>
            <a:ln w="9525">
              <a:solidFill>
                <a:schemeClr val="tx1"/>
              </a:solidFill>
              <a:miter lim="800000"/>
              <a:headEnd/>
              <a:tailEnd/>
            </a:ln>
          </p:spPr>
          <p:txBody>
            <a:bodyPr wrap="none" anchor="ctr"/>
            <a:lstStyle/>
            <a:p>
              <a:endParaRPr lang="ja-JP" altLang="en-US" sz="2400">
                <a:latin typeface="Tahoma" charset="0"/>
              </a:endParaRPr>
            </a:p>
          </p:txBody>
        </p:sp>
        <p:sp>
          <p:nvSpPr>
            <p:cNvPr id="9298" name="Rectangle 74"/>
            <p:cNvSpPr>
              <a:spLocks noChangeAspect="1" noChangeArrowheads="1"/>
            </p:cNvSpPr>
            <p:nvPr/>
          </p:nvSpPr>
          <p:spPr bwMode="auto">
            <a:xfrm>
              <a:off x="1632" y="3364"/>
              <a:ext cx="96" cy="96"/>
            </a:xfrm>
            <a:prstGeom prst="rect">
              <a:avLst/>
            </a:prstGeom>
            <a:solidFill>
              <a:schemeClr val="bg2"/>
            </a:solidFill>
            <a:ln w="9525">
              <a:solidFill>
                <a:schemeClr val="tx1"/>
              </a:solidFill>
              <a:miter lim="800000"/>
              <a:headEnd/>
              <a:tailEnd/>
            </a:ln>
          </p:spPr>
          <p:txBody>
            <a:bodyPr wrap="none" anchor="ctr"/>
            <a:lstStyle/>
            <a:p>
              <a:endParaRPr lang="ja-JP" altLang="en-US" sz="2400">
                <a:latin typeface="Tahoma" charset="0"/>
              </a:endParaRPr>
            </a:p>
          </p:txBody>
        </p:sp>
        <p:sp>
          <p:nvSpPr>
            <p:cNvPr id="9299" name="AutoShape 75"/>
            <p:cNvSpPr>
              <a:spLocks noChangeAspect="1" noChangeArrowheads="1"/>
            </p:cNvSpPr>
            <p:nvPr/>
          </p:nvSpPr>
          <p:spPr bwMode="auto">
            <a:xfrm rot="-5400000">
              <a:off x="1581" y="3132"/>
              <a:ext cx="576" cy="193"/>
            </a:xfrm>
            <a:prstGeom prst="rightArrow">
              <a:avLst>
                <a:gd name="adj1" fmla="val 53037"/>
                <a:gd name="adj2" fmla="val 108297"/>
              </a:avLst>
            </a:prstGeom>
            <a:solidFill>
              <a:srgbClr val="008000"/>
            </a:solidFill>
            <a:ln w="9525">
              <a:solidFill>
                <a:schemeClr val="tx1"/>
              </a:solidFill>
              <a:miter lim="800000"/>
              <a:headEnd/>
              <a:tailEnd/>
            </a:ln>
          </p:spPr>
          <p:txBody>
            <a:bodyPr vert="eaVert" wrap="none" anchor="ctr"/>
            <a:lstStyle/>
            <a:p>
              <a:endParaRPr lang="ja-JP" altLang="en-US" sz="2400">
                <a:latin typeface="Tahoma" charset="0"/>
              </a:endParaRPr>
            </a:p>
          </p:txBody>
        </p:sp>
        <p:sp>
          <p:nvSpPr>
            <p:cNvPr id="9300" name="Text Box 76"/>
            <p:cNvSpPr txBox="1">
              <a:spLocks noChangeAspect="1" noChangeArrowheads="1"/>
            </p:cNvSpPr>
            <p:nvPr/>
          </p:nvSpPr>
          <p:spPr bwMode="auto">
            <a:xfrm>
              <a:off x="1869" y="3490"/>
              <a:ext cx="202"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2000" b="1" i="1">
                  <a:latin typeface="Times New Roman" charset="0"/>
                </a:rPr>
                <a:t>i</a:t>
              </a:r>
            </a:p>
          </p:txBody>
        </p:sp>
        <p:sp>
          <p:nvSpPr>
            <p:cNvPr id="9301" name="AutoShape 77"/>
            <p:cNvSpPr>
              <a:spLocks noChangeAspect="1" noChangeArrowheads="1"/>
            </p:cNvSpPr>
            <p:nvPr/>
          </p:nvSpPr>
          <p:spPr bwMode="auto">
            <a:xfrm rot="5400000" flipV="1">
              <a:off x="1811" y="3196"/>
              <a:ext cx="576" cy="193"/>
            </a:xfrm>
            <a:prstGeom prst="rightArrow">
              <a:avLst>
                <a:gd name="adj1" fmla="val 53037"/>
                <a:gd name="adj2" fmla="val 108297"/>
              </a:avLst>
            </a:prstGeom>
            <a:solidFill>
              <a:srgbClr val="008000"/>
            </a:solidFill>
            <a:ln w="9525">
              <a:solidFill>
                <a:schemeClr val="tx1"/>
              </a:solidFill>
              <a:miter lim="800000"/>
              <a:headEnd/>
              <a:tailEnd/>
            </a:ln>
          </p:spPr>
          <p:txBody>
            <a:bodyPr vert="eaVert" wrap="none" anchor="ctr"/>
            <a:lstStyle/>
            <a:p>
              <a:endParaRPr lang="ja-JP" altLang="en-US" sz="2400">
                <a:latin typeface="Tahoma" charset="0"/>
              </a:endParaRPr>
            </a:p>
          </p:txBody>
        </p:sp>
        <p:sp>
          <p:nvSpPr>
            <p:cNvPr id="9302" name="Rectangle 78"/>
            <p:cNvSpPr>
              <a:spLocks noChangeAspect="1" noChangeArrowheads="1"/>
            </p:cNvSpPr>
            <p:nvPr/>
          </p:nvSpPr>
          <p:spPr bwMode="auto">
            <a:xfrm>
              <a:off x="2208" y="3357"/>
              <a:ext cx="96" cy="96"/>
            </a:xfrm>
            <a:prstGeom prst="rect">
              <a:avLst/>
            </a:prstGeom>
            <a:solidFill>
              <a:schemeClr val="bg2"/>
            </a:solidFill>
            <a:ln w="9525">
              <a:solidFill>
                <a:schemeClr val="tx1"/>
              </a:solidFill>
              <a:miter lim="800000"/>
              <a:headEnd/>
              <a:tailEnd/>
            </a:ln>
          </p:spPr>
          <p:txBody>
            <a:bodyPr wrap="none" anchor="ctr"/>
            <a:lstStyle/>
            <a:p>
              <a:endParaRPr lang="ja-JP" altLang="en-US" sz="2400">
                <a:latin typeface="Tahoma" charset="0"/>
              </a:endParaRPr>
            </a:p>
          </p:txBody>
        </p:sp>
      </p:grpSp>
      <p:sp>
        <p:nvSpPr>
          <p:cNvPr id="9258" name="Line 79"/>
          <p:cNvSpPr>
            <a:spLocks noChangeAspect="1" noChangeShapeType="1"/>
          </p:cNvSpPr>
          <p:nvPr/>
        </p:nvSpPr>
        <p:spPr bwMode="auto">
          <a:xfrm flipV="1">
            <a:off x="5230813" y="3316288"/>
            <a:ext cx="611187"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59" name="Line 80"/>
          <p:cNvSpPr>
            <a:spLocks noChangeAspect="1" noChangeShapeType="1"/>
          </p:cNvSpPr>
          <p:nvPr/>
        </p:nvSpPr>
        <p:spPr bwMode="auto">
          <a:xfrm>
            <a:off x="5243513" y="3017838"/>
            <a:ext cx="5984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60" name="Text Box 81"/>
          <p:cNvSpPr txBox="1">
            <a:spLocks noChangeAspect="1" noChangeArrowheads="1"/>
          </p:cNvSpPr>
          <p:nvPr/>
        </p:nvSpPr>
        <p:spPr bwMode="auto">
          <a:xfrm>
            <a:off x="5907088" y="3195638"/>
            <a:ext cx="328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200" i="1">
                <a:latin typeface="Times New Roman" charset="0"/>
              </a:rPr>
              <a:t>E</a:t>
            </a:r>
            <a:r>
              <a:rPr kumimoji="0" lang="en-US" altLang="ja-JP" sz="1200" baseline="-25000">
                <a:latin typeface="Times New Roman" charset="0"/>
              </a:rPr>
              <a:t>0</a:t>
            </a:r>
            <a:endParaRPr kumimoji="0" lang="en-US" altLang="ja-JP" sz="1200">
              <a:latin typeface="Times New Roman" charset="0"/>
            </a:endParaRPr>
          </a:p>
        </p:txBody>
      </p:sp>
      <p:sp>
        <p:nvSpPr>
          <p:cNvPr id="9261" name="Text Box 82"/>
          <p:cNvSpPr txBox="1">
            <a:spLocks noChangeAspect="1" noChangeArrowheads="1"/>
          </p:cNvSpPr>
          <p:nvPr/>
        </p:nvSpPr>
        <p:spPr bwMode="auto">
          <a:xfrm>
            <a:off x="5907088" y="2805113"/>
            <a:ext cx="328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200" i="1">
                <a:latin typeface="Times New Roman" charset="0"/>
              </a:rPr>
              <a:t>E</a:t>
            </a:r>
            <a:r>
              <a:rPr kumimoji="0" lang="en-US" altLang="ja-JP" sz="1200" baseline="-25000">
                <a:latin typeface="Times New Roman" charset="0"/>
              </a:rPr>
              <a:t>1</a:t>
            </a:r>
            <a:endParaRPr kumimoji="0" lang="en-US" altLang="ja-JP" sz="1200">
              <a:latin typeface="Times New Roman" charset="0"/>
            </a:endParaRPr>
          </a:p>
        </p:txBody>
      </p:sp>
      <p:sp>
        <p:nvSpPr>
          <p:cNvPr id="9262" name="Oval 83"/>
          <p:cNvSpPr>
            <a:spLocks noChangeArrowheads="1"/>
          </p:cNvSpPr>
          <p:nvPr/>
        </p:nvSpPr>
        <p:spPr bwMode="auto">
          <a:xfrm>
            <a:off x="5211763" y="2144713"/>
            <a:ext cx="609600" cy="6096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2400">
              <a:latin typeface="Tahoma" charset="0"/>
            </a:endParaRPr>
          </a:p>
        </p:txBody>
      </p:sp>
      <p:sp>
        <p:nvSpPr>
          <p:cNvPr id="9263" name="Text Box 84"/>
          <p:cNvSpPr txBox="1">
            <a:spLocks noChangeArrowheads="1"/>
          </p:cNvSpPr>
          <p:nvPr/>
        </p:nvSpPr>
        <p:spPr bwMode="auto">
          <a:xfrm>
            <a:off x="5348288" y="22748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sz="1600" i="1"/>
              <a:t>e</a:t>
            </a:r>
          </a:p>
        </p:txBody>
      </p:sp>
      <p:grpSp>
        <p:nvGrpSpPr>
          <p:cNvPr id="9264" name="Group 85"/>
          <p:cNvGrpSpPr>
            <a:grpSpLocks noChangeAspect="1"/>
          </p:cNvGrpSpPr>
          <p:nvPr/>
        </p:nvGrpSpPr>
        <p:grpSpPr bwMode="auto">
          <a:xfrm>
            <a:off x="457200" y="5029200"/>
            <a:ext cx="1225550" cy="1227138"/>
            <a:chOff x="201" y="2965"/>
            <a:chExt cx="960" cy="961"/>
          </a:xfrm>
        </p:grpSpPr>
        <p:sp>
          <p:nvSpPr>
            <p:cNvPr id="9275" name="Rectangle 86"/>
            <p:cNvSpPr>
              <a:spLocks noChangeAspect="1" noChangeArrowheads="1"/>
            </p:cNvSpPr>
            <p:nvPr/>
          </p:nvSpPr>
          <p:spPr bwMode="auto">
            <a:xfrm>
              <a:off x="441" y="2966"/>
              <a:ext cx="480" cy="480"/>
            </a:xfrm>
            <a:prstGeom prst="rect">
              <a:avLst/>
            </a:prstGeom>
            <a:solidFill>
              <a:schemeClr val="accent1"/>
            </a:solidFill>
            <a:ln w="9525">
              <a:solidFill>
                <a:schemeClr val="tx1"/>
              </a:solidFill>
              <a:miter lim="800000"/>
              <a:headEnd/>
              <a:tailEnd/>
            </a:ln>
          </p:spPr>
          <p:txBody>
            <a:bodyPr wrap="none" anchor="ctr"/>
            <a:lstStyle/>
            <a:p>
              <a:endParaRPr lang="ja-JP" altLang="en-US" sz="2400">
                <a:latin typeface="Tahoma" charset="0"/>
              </a:endParaRPr>
            </a:p>
          </p:txBody>
        </p:sp>
        <p:sp>
          <p:nvSpPr>
            <p:cNvPr id="9276" name="Rectangle 87"/>
            <p:cNvSpPr>
              <a:spLocks noChangeAspect="1" noChangeArrowheads="1"/>
            </p:cNvSpPr>
            <p:nvPr/>
          </p:nvSpPr>
          <p:spPr bwMode="auto">
            <a:xfrm>
              <a:off x="297" y="2966"/>
              <a:ext cx="144" cy="480"/>
            </a:xfrm>
            <a:prstGeom prst="rect">
              <a:avLst/>
            </a:prstGeom>
            <a:solidFill>
              <a:srgbClr val="C0C0C0"/>
            </a:solidFill>
            <a:ln w="9525">
              <a:solidFill>
                <a:schemeClr val="tx1"/>
              </a:solidFill>
              <a:miter lim="800000"/>
              <a:headEnd/>
              <a:tailEnd/>
            </a:ln>
          </p:spPr>
          <p:txBody>
            <a:bodyPr wrap="none" anchor="ctr"/>
            <a:lstStyle/>
            <a:p>
              <a:endParaRPr lang="ja-JP" altLang="en-US" sz="2400">
                <a:latin typeface="Tahoma" charset="0"/>
              </a:endParaRPr>
            </a:p>
          </p:txBody>
        </p:sp>
        <p:sp>
          <p:nvSpPr>
            <p:cNvPr id="9277" name="Rectangle 88"/>
            <p:cNvSpPr>
              <a:spLocks noChangeAspect="1" noChangeArrowheads="1"/>
            </p:cNvSpPr>
            <p:nvPr/>
          </p:nvSpPr>
          <p:spPr bwMode="auto">
            <a:xfrm>
              <a:off x="1017" y="2966"/>
              <a:ext cx="48" cy="480"/>
            </a:xfrm>
            <a:prstGeom prst="rect">
              <a:avLst/>
            </a:prstGeom>
            <a:solidFill>
              <a:schemeClr val="tx2"/>
            </a:solidFill>
            <a:ln w="9525">
              <a:solidFill>
                <a:schemeClr val="tx1"/>
              </a:solidFill>
              <a:miter lim="800000"/>
              <a:headEnd/>
              <a:tailEnd/>
            </a:ln>
          </p:spPr>
          <p:txBody>
            <a:bodyPr wrap="none" anchor="ctr"/>
            <a:lstStyle/>
            <a:p>
              <a:endParaRPr lang="ja-JP" altLang="en-US" sz="2400">
                <a:latin typeface="Tahoma" charset="0"/>
              </a:endParaRPr>
            </a:p>
          </p:txBody>
        </p:sp>
        <p:sp>
          <p:nvSpPr>
            <p:cNvPr id="9278" name="Line 89"/>
            <p:cNvSpPr>
              <a:spLocks noChangeAspect="1" noChangeShapeType="1"/>
            </p:cNvSpPr>
            <p:nvPr/>
          </p:nvSpPr>
          <p:spPr bwMode="auto">
            <a:xfrm flipH="1">
              <a:off x="201" y="3206"/>
              <a:ext cx="9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79" name="Line 90"/>
            <p:cNvSpPr>
              <a:spLocks noChangeAspect="1" noChangeShapeType="1"/>
            </p:cNvSpPr>
            <p:nvPr/>
          </p:nvSpPr>
          <p:spPr bwMode="auto">
            <a:xfrm flipH="1">
              <a:off x="1065" y="3206"/>
              <a:ext cx="9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80" name="Line 91"/>
            <p:cNvSpPr>
              <a:spLocks noChangeAspect="1" noChangeShapeType="1"/>
            </p:cNvSpPr>
            <p:nvPr/>
          </p:nvSpPr>
          <p:spPr bwMode="auto">
            <a:xfrm>
              <a:off x="201" y="3206"/>
              <a:ext cx="0" cy="57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81" name="Line 92"/>
            <p:cNvSpPr>
              <a:spLocks noChangeAspect="1" noChangeShapeType="1"/>
            </p:cNvSpPr>
            <p:nvPr/>
          </p:nvSpPr>
          <p:spPr bwMode="auto">
            <a:xfrm>
              <a:off x="1161" y="3206"/>
              <a:ext cx="0" cy="57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82" name="Line 93"/>
            <p:cNvSpPr>
              <a:spLocks noChangeAspect="1" noChangeShapeType="1"/>
            </p:cNvSpPr>
            <p:nvPr/>
          </p:nvSpPr>
          <p:spPr bwMode="auto">
            <a:xfrm>
              <a:off x="201" y="3782"/>
              <a:ext cx="48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83" name="Line 94"/>
            <p:cNvSpPr>
              <a:spLocks noChangeAspect="1" noChangeShapeType="1"/>
            </p:cNvSpPr>
            <p:nvPr/>
          </p:nvSpPr>
          <p:spPr bwMode="auto">
            <a:xfrm>
              <a:off x="777" y="3782"/>
              <a:ext cx="38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84" name="Line 95"/>
            <p:cNvSpPr>
              <a:spLocks noChangeAspect="1" noChangeShapeType="1"/>
            </p:cNvSpPr>
            <p:nvPr/>
          </p:nvSpPr>
          <p:spPr bwMode="auto">
            <a:xfrm>
              <a:off x="681" y="3734"/>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85" name="Line 96"/>
            <p:cNvSpPr>
              <a:spLocks noChangeAspect="1" noChangeShapeType="1"/>
            </p:cNvSpPr>
            <p:nvPr/>
          </p:nvSpPr>
          <p:spPr bwMode="auto">
            <a:xfrm>
              <a:off x="777" y="3638"/>
              <a:ext cx="0" cy="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9286" name="Group 97"/>
            <p:cNvGrpSpPr>
              <a:grpSpLocks noChangeAspect="1"/>
            </p:cNvGrpSpPr>
            <p:nvPr/>
          </p:nvGrpSpPr>
          <p:grpSpPr bwMode="auto">
            <a:xfrm>
              <a:off x="611" y="3017"/>
              <a:ext cx="96" cy="240"/>
              <a:chOff x="602" y="3219"/>
              <a:chExt cx="96" cy="240"/>
            </a:xfrm>
          </p:grpSpPr>
          <p:sp>
            <p:nvSpPr>
              <p:cNvPr id="9293" name="Oval 98"/>
              <p:cNvSpPr>
                <a:spLocks noChangeAspect="1" noChangeArrowheads="1"/>
              </p:cNvSpPr>
              <p:nvPr/>
            </p:nvSpPr>
            <p:spPr bwMode="auto">
              <a:xfrm>
                <a:off x="624" y="3264"/>
                <a:ext cx="48" cy="4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latin typeface="Tahoma" charset="0"/>
                </a:endParaRPr>
              </a:p>
            </p:txBody>
          </p:sp>
          <p:sp>
            <p:nvSpPr>
              <p:cNvPr id="9294" name="Oval 99"/>
              <p:cNvSpPr>
                <a:spLocks noChangeAspect="1" noChangeArrowheads="1"/>
              </p:cNvSpPr>
              <p:nvPr/>
            </p:nvSpPr>
            <p:spPr bwMode="auto">
              <a:xfrm>
                <a:off x="624" y="3360"/>
                <a:ext cx="48" cy="4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latin typeface="Tahoma" charset="0"/>
                </a:endParaRPr>
              </a:p>
            </p:txBody>
          </p:sp>
          <p:sp>
            <p:nvSpPr>
              <p:cNvPr id="9295" name="Oval 100"/>
              <p:cNvSpPr>
                <a:spLocks noChangeAspect="1" noChangeArrowheads="1"/>
              </p:cNvSpPr>
              <p:nvPr/>
            </p:nvSpPr>
            <p:spPr bwMode="auto">
              <a:xfrm>
                <a:off x="602" y="3219"/>
                <a:ext cx="96" cy="240"/>
              </a:xfrm>
              <a:prstGeom prst="ellipse">
                <a:avLst/>
              </a:prstGeom>
              <a:solidFill>
                <a:schemeClr val="accent1">
                  <a:alpha val="3137"/>
                </a:schemeClr>
              </a:solidFill>
              <a:ln w="12700">
                <a:solidFill>
                  <a:srgbClr val="0000FF"/>
                </a:solidFill>
                <a:round/>
                <a:headEnd/>
                <a:tailEnd/>
              </a:ln>
            </p:spPr>
            <p:txBody>
              <a:bodyPr wrap="none" anchor="ctr"/>
              <a:lstStyle/>
              <a:p>
                <a:endParaRPr lang="ja-JP" altLang="en-US" sz="2400">
                  <a:latin typeface="Tahoma" charset="0"/>
                </a:endParaRPr>
              </a:p>
            </p:txBody>
          </p:sp>
        </p:grpSp>
        <p:sp>
          <p:nvSpPr>
            <p:cNvPr id="9287" name="Line 101"/>
            <p:cNvSpPr>
              <a:spLocks noChangeAspect="1" noChangeShapeType="1"/>
            </p:cNvSpPr>
            <p:nvPr/>
          </p:nvSpPr>
          <p:spPr bwMode="auto">
            <a:xfrm>
              <a:off x="201" y="3782"/>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9288" name="Group 102"/>
            <p:cNvGrpSpPr>
              <a:grpSpLocks noChangeAspect="1"/>
            </p:cNvGrpSpPr>
            <p:nvPr/>
          </p:nvGrpSpPr>
          <p:grpSpPr bwMode="auto">
            <a:xfrm>
              <a:off x="761" y="3161"/>
              <a:ext cx="96" cy="240"/>
              <a:chOff x="602" y="3219"/>
              <a:chExt cx="96" cy="240"/>
            </a:xfrm>
          </p:grpSpPr>
          <p:sp>
            <p:nvSpPr>
              <p:cNvPr id="9290" name="Oval 103"/>
              <p:cNvSpPr>
                <a:spLocks noChangeAspect="1" noChangeArrowheads="1"/>
              </p:cNvSpPr>
              <p:nvPr/>
            </p:nvSpPr>
            <p:spPr bwMode="auto">
              <a:xfrm>
                <a:off x="624" y="3264"/>
                <a:ext cx="48" cy="4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latin typeface="Tahoma" charset="0"/>
                </a:endParaRPr>
              </a:p>
            </p:txBody>
          </p:sp>
          <p:sp>
            <p:nvSpPr>
              <p:cNvPr id="9291" name="Oval 104"/>
              <p:cNvSpPr>
                <a:spLocks noChangeAspect="1" noChangeArrowheads="1"/>
              </p:cNvSpPr>
              <p:nvPr/>
            </p:nvSpPr>
            <p:spPr bwMode="auto">
              <a:xfrm>
                <a:off x="624" y="3360"/>
                <a:ext cx="48" cy="4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latin typeface="Tahoma" charset="0"/>
                </a:endParaRPr>
              </a:p>
            </p:txBody>
          </p:sp>
          <p:sp>
            <p:nvSpPr>
              <p:cNvPr id="9292" name="Oval 105"/>
              <p:cNvSpPr>
                <a:spLocks noChangeAspect="1" noChangeArrowheads="1"/>
              </p:cNvSpPr>
              <p:nvPr/>
            </p:nvSpPr>
            <p:spPr bwMode="auto">
              <a:xfrm>
                <a:off x="602" y="3219"/>
                <a:ext cx="96" cy="240"/>
              </a:xfrm>
              <a:prstGeom prst="ellipse">
                <a:avLst/>
              </a:prstGeom>
              <a:solidFill>
                <a:schemeClr val="accent1">
                  <a:alpha val="3137"/>
                </a:schemeClr>
              </a:solidFill>
              <a:ln w="12700">
                <a:solidFill>
                  <a:srgbClr val="0000FF"/>
                </a:solidFill>
                <a:round/>
                <a:headEnd/>
                <a:tailEnd/>
              </a:ln>
            </p:spPr>
            <p:txBody>
              <a:bodyPr wrap="none" anchor="ctr"/>
              <a:lstStyle/>
              <a:p>
                <a:endParaRPr lang="ja-JP" altLang="en-US" sz="2400">
                  <a:latin typeface="Tahoma" charset="0"/>
                </a:endParaRPr>
              </a:p>
            </p:txBody>
          </p:sp>
        </p:grpSp>
        <p:sp>
          <p:nvSpPr>
            <p:cNvPr id="9289" name="Rectangle 106"/>
            <p:cNvSpPr>
              <a:spLocks noChangeAspect="1" noChangeArrowheads="1"/>
            </p:cNvSpPr>
            <p:nvPr/>
          </p:nvSpPr>
          <p:spPr bwMode="auto">
            <a:xfrm>
              <a:off x="294" y="2965"/>
              <a:ext cx="48" cy="480"/>
            </a:xfrm>
            <a:prstGeom prst="rect">
              <a:avLst/>
            </a:prstGeom>
            <a:solidFill>
              <a:schemeClr val="tx2"/>
            </a:solidFill>
            <a:ln w="9525">
              <a:solidFill>
                <a:schemeClr val="tx1"/>
              </a:solidFill>
              <a:miter lim="800000"/>
              <a:headEnd/>
              <a:tailEnd/>
            </a:ln>
          </p:spPr>
          <p:txBody>
            <a:bodyPr wrap="none" anchor="ctr"/>
            <a:lstStyle/>
            <a:p>
              <a:endParaRPr lang="ja-JP" altLang="en-US" sz="2400">
                <a:latin typeface="Tahoma" charset="0"/>
              </a:endParaRPr>
            </a:p>
          </p:txBody>
        </p:sp>
      </p:grpSp>
      <p:sp>
        <p:nvSpPr>
          <p:cNvPr id="9265" name="Text Box 107"/>
          <p:cNvSpPr txBox="1">
            <a:spLocks noChangeArrowheads="1"/>
          </p:cNvSpPr>
          <p:nvPr/>
        </p:nvSpPr>
        <p:spPr bwMode="auto">
          <a:xfrm>
            <a:off x="3124200" y="152400"/>
            <a:ext cx="2892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kumimoji="0" lang="en-US" altLang="ja-JP" sz="2000" b="1"/>
              <a:t>Quantum computation</a:t>
            </a:r>
          </a:p>
        </p:txBody>
      </p:sp>
      <p:sp>
        <p:nvSpPr>
          <p:cNvPr id="9266" name="Text Box 108"/>
          <p:cNvSpPr txBox="1">
            <a:spLocks noChangeArrowheads="1"/>
          </p:cNvSpPr>
          <p:nvPr/>
        </p:nvSpPr>
        <p:spPr bwMode="auto">
          <a:xfrm>
            <a:off x="457200" y="2819400"/>
            <a:ext cx="2016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buFontTx/>
              <a:buChar char="•"/>
            </a:pPr>
            <a:r>
              <a:rPr kumimoji="0" lang="ja-JP" altLang="en-US" sz="1600" b="1"/>
              <a:t> </a:t>
            </a:r>
            <a:r>
              <a:rPr kumimoji="0" lang="en-US" altLang="ja-JP" sz="1600" b="1"/>
              <a:t>Photon based QC</a:t>
            </a:r>
          </a:p>
        </p:txBody>
      </p:sp>
      <p:grpSp>
        <p:nvGrpSpPr>
          <p:cNvPr id="9267" name="Group 109"/>
          <p:cNvGrpSpPr>
            <a:grpSpLocks/>
          </p:cNvGrpSpPr>
          <p:nvPr/>
        </p:nvGrpSpPr>
        <p:grpSpPr bwMode="auto">
          <a:xfrm>
            <a:off x="685800" y="3200400"/>
            <a:ext cx="2505075" cy="762000"/>
            <a:chOff x="1152" y="2160"/>
            <a:chExt cx="1578" cy="611"/>
          </a:xfrm>
        </p:grpSpPr>
        <p:sp>
          <p:nvSpPr>
            <p:cNvPr id="9271" name="Freeform 110"/>
            <p:cNvSpPr>
              <a:spLocks noChangeAspect="1"/>
            </p:cNvSpPr>
            <p:nvPr/>
          </p:nvSpPr>
          <p:spPr bwMode="auto">
            <a:xfrm>
              <a:off x="1152" y="2160"/>
              <a:ext cx="1290" cy="323"/>
            </a:xfrm>
            <a:custGeom>
              <a:avLst/>
              <a:gdLst>
                <a:gd name="T0" fmla="*/ 0 w 4608"/>
                <a:gd name="T1" fmla="*/ 0 h 1152"/>
                <a:gd name="T2" fmla="*/ 0 w 4608"/>
                <a:gd name="T3" fmla="*/ 0 h 1152"/>
                <a:gd name="T4" fmla="*/ 0 w 4608"/>
                <a:gd name="T5" fmla="*/ 0 h 1152"/>
                <a:gd name="T6" fmla="*/ 0 w 4608"/>
                <a:gd name="T7" fmla="*/ 0 h 1152"/>
                <a:gd name="T8" fmla="*/ 0 w 4608"/>
                <a:gd name="T9" fmla="*/ 0 h 1152"/>
                <a:gd name="T10" fmla="*/ 0 w 4608"/>
                <a:gd name="T11" fmla="*/ 0 h 1152"/>
                <a:gd name="T12" fmla="*/ 1 w 4608"/>
                <a:gd name="T13" fmla="*/ 0 h 1152"/>
                <a:gd name="T14" fmla="*/ 1 w 4608"/>
                <a:gd name="T15" fmla="*/ 0 h 1152"/>
                <a:gd name="T16" fmla="*/ 1 w 4608"/>
                <a:gd name="T17" fmla="*/ 0 h 1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08"/>
                <a:gd name="T28" fmla="*/ 0 h 1152"/>
                <a:gd name="T29" fmla="*/ 4608 w 4608"/>
                <a:gd name="T30" fmla="*/ 1152 h 1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08" h="1152">
                  <a:moveTo>
                    <a:pt x="0" y="576"/>
                  </a:moveTo>
                  <a:cubicBezTo>
                    <a:pt x="192" y="288"/>
                    <a:pt x="384" y="0"/>
                    <a:pt x="576" y="0"/>
                  </a:cubicBezTo>
                  <a:cubicBezTo>
                    <a:pt x="768" y="0"/>
                    <a:pt x="960" y="384"/>
                    <a:pt x="1152" y="576"/>
                  </a:cubicBezTo>
                  <a:cubicBezTo>
                    <a:pt x="1344" y="768"/>
                    <a:pt x="1536" y="1152"/>
                    <a:pt x="1728" y="1152"/>
                  </a:cubicBezTo>
                  <a:cubicBezTo>
                    <a:pt x="1920" y="1152"/>
                    <a:pt x="2112" y="768"/>
                    <a:pt x="2304" y="576"/>
                  </a:cubicBezTo>
                  <a:cubicBezTo>
                    <a:pt x="2496" y="384"/>
                    <a:pt x="2688" y="0"/>
                    <a:pt x="2880" y="0"/>
                  </a:cubicBezTo>
                  <a:cubicBezTo>
                    <a:pt x="3072" y="0"/>
                    <a:pt x="3264" y="384"/>
                    <a:pt x="3456" y="576"/>
                  </a:cubicBezTo>
                  <a:cubicBezTo>
                    <a:pt x="3648" y="768"/>
                    <a:pt x="3840" y="1152"/>
                    <a:pt x="4032" y="1152"/>
                  </a:cubicBezTo>
                  <a:cubicBezTo>
                    <a:pt x="4224" y="1152"/>
                    <a:pt x="4512" y="672"/>
                    <a:pt x="4608" y="576"/>
                  </a:cubicBezTo>
                </a:path>
              </a:pathLst>
            </a:custGeom>
            <a:noFill/>
            <a:ln w="19050">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272" name="Freeform 111"/>
            <p:cNvSpPr>
              <a:spLocks noChangeAspect="1"/>
            </p:cNvSpPr>
            <p:nvPr/>
          </p:nvSpPr>
          <p:spPr bwMode="auto">
            <a:xfrm>
              <a:off x="1248" y="2256"/>
              <a:ext cx="1290" cy="323"/>
            </a:xfrm>
            <a:custGeom>
              <a:avLst/>
              <a:gdLst>
                <a:gd name="T0" fmla="*/ 0 w 4608"/>
                <a:gd name="T1" fmla="*/ 0 h 1152"/>
                <a:gd name="T2" fmla="*/ 0 w 4608"/>
                <a:gd name="T3" fmla="*/ 0 h 1152"/>
                <a:gd name="T4" fmla="*/ 0 w 4608"/>
                <a:gd name="T5" fmla="*/ 0 h 1152"/>
                <a:gd name="T6" fmla="*/ 0 w 4608"/>
                <a:gd name="T7" fmla="*/ 0 h 1152"/>
                <a:gd name="T8" fmla="*/ 0 w 4608"/>
                <a:gd name="T9" fmla="*/ 0 h 1152"/>
                <a:gd name="T10" fmla="*/ 0 w 4608"/>
                <a:gd name="T11" fmla="*/ 0 h 1152"/>
                <a:gd name="T12" fmla="*/ 1 w 4608"/>
                <a:gd name="T13" fmla="*/ 0 h 1152"/>
                <a:gd name="T14" fmla="*/ 1 w 4608"/>
                <a:gd name="T15" fmla="*/ 0 h 1152"/>
                <a:gd name="T16" fmla="*/ 1 w 4608"/>
                <a:gd name="T17" fmla="*/ 0 h 1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08"/>
                <a:gd name="T28" fmla="*/ 0 h 1152"/>
                <a:gd name="T29" fmla="*/ 4608 w 4608"/>
                <a:gd name="T30" fmla="*/ 1152 h 1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08" h="1152">
                  <a:moveTo>
                    <a:pt x="0" y="576"/>
                  </a:moveTo>
                  <a:cubicBezTo>
                    <a:pt x="192" y="288"/>
                    <a:pt x="384" y="0"/>
                    <a:pt x="576" y="0"/>
                  </a:cubicBezTo>
                  <a:cubicBezTo>
                    <a:pt x="768" y="0"/>
                    <a:pt x="960" y="384"/>
                    <a:pt x="1152" y="576"/>
                  </a:cubicBezTo>
                  <a:cubicBezTo>
                    <a:pt x="1344" y="768"/>
                    <a:pt x="1536" y="1152"/>
                    <a:pt x="1728" y="1152"/>
                  </a:cubicBezTo>
                  <a:cubicBezTo>
                    <a:pt x="1920" y="1152"/>
                    <a:pt x="2112" y="768"/>
                    <a:pt x="2304" y="576"/>
                  </a:cubicBezTo>
                  <a:cubicBezTo>
                    <a:pt x="2496" y="384"/>
                    <a:pt x="2688" y="0"/>
                    <a:pt x="2880" y="0"/>
                  </a:cubicBezTo>
                  <a:cubicBezTo>
                    <a:pt x="3072" y="0"/>
                    <a:pt x="3264" y="384"/>
                    <a:pt x="3456" y="576"/>
                  </a:cubicBezTo>
                  <a:cubicBezTo>
                    <a:pt x="3648" y="768"/>
                    <a:pt x="3840" y="1152"/>
                    <a:pt x="4032" y="1152"/>
                  </a:cubicBezTo>
                  <a:cubicBezTo>
                    <a:pt x="4224" y="1152"/>
                    <a:pt x="4512" y="672"/>
                    <a:pt x="4608" y="576"/>
                  </a:cubicBezTo>
                </a:path>
              </a:pathLst>
            </a:custGeom>
            <a:noFill/>
            <a:ln w="19050">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273" name="Freeform 112"/>
            <p:cNvSpPr>
              <a:spLocks noChangeAspect="1"/>
            </p:cNvSpPr>
            <p:nvPr/>
          </p:nvSpPr>
          <p:spPr bwMode="auto">
            <a:xfrm>
              <a:off x="1344" y="2352"/>
              <a:ext cx="1290" cy="323"/>
            </a:xfrm>
            <a:custGeom>
              <a:avLst/>
              <a:gdLst>
                <a:gd name="T0" fmla="*/ 0 w 4608"/>
                <a:gd name="T1" fmla="*/ 0 h 1152"/>
                <a:gd name="T2" fmla="*/ 0 w 4608"/>
                <a:gd name="T3" fmla="*/ 0 h 1152"/>
                <a:gd name="T4" fmla="*/ 0 w 4608"/>
                <a:gd name="T5" fmla="*/ 0 h 1152"/>
                <a:gd name="T6" fmla="*/ 0 w 4608"/>
                <a:gd name="T7" fmla="*/ 0 h 1152"/>
                <a:gd name="T8" fmla="*/ 0 w 4608"/>
                <a:gd name="T9" fmla="*/ 0 h 1152"/>
                <a:gd name="T10" fmla="*/ 0 w 4608"/>
                <a:gd name="T11" fmla="*/ 0 h 1152"/>
                <a:gd name="T12" fmla="*/ 1 w 4608"/>
                <a:gd name="T13" fmla="*/ 0 h 1152"/>
                <a:gd name="T14" fmla="*/ 1 w 4608"/>
                <a:gd name="T15" fmla="*/ 0 h 1152"/>
                <a:gd name="T16" fmla="*/ 1 w 4608"/>
                <a:gd name="T17" fmla="*/ 0 h 1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08"/>
                <a:gd name="T28" fmla="*/ 0 h 1152"/>
                <a:gd name="T29" fmla="*/ 4608 w 4608"/>
                <a:gd name="T30" fmla="*/ 1152 h 1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08" h="1152">
                  <a:moveTo>
                    <a:pt x="0" y="576"/>
                  </a:moveTo>
                  <a:cubicBezTo>
                    <a:pt x="192" y="288"/>
                    <a:pt x="384" y="0"/>
                    <a:pt x="576" y="0"/>
                  </a:cubicBezTo>
                  <a:cubicBezTo>
                    <a:pt x="768" y="0"/>
                    <a:pt x="960" y="384"/>
                    <a:pt x="1152" y="576"/>
                  </a:cubicBezTo>
                  <a:cubicBezTo>
                    <a:pt x="1344" y="768"/>
                    <a:pt x="1536" y="1152"/>
                    <a:pt x="1728" y="1152"/>
                  </a:cubicBezTo>
                  <a:cubicBezTo>
                    <a:pt x="1920" y="1152"/>
                    <a:pt x="2112" y="768"/>
                    <a:pt x="2304" y="576"/>
                  </a:cubicBezTo>
                  <a:cubicBezTo>
                    <a:pt x="2496" y="384"/>
                    <a:pt x="2688" y="0"/>
                    <a:pt x="2880" y="0"/>
                  </a:cubicBezTo>
                  <a:cubicBezTo>
                    <a:pt x="3072" y="0"/>
                    <a:pt x="3264" y="384"/>
                    <a:pt x="3456" y="576"/>
                  </a:cubicBezTo>
                  <a:cubicBezTo>
                    <a:pt x="3648" y="768"/>
                    <a:pt x="3840" y="1152"/>
                    <a:pt x="4032" y="1152"/>
                  </a:cubicBezTo>
                  <a:cubicBezTo>
                    <a:pt x="4224" y="1152"/>
                    <a:pt x="4512" y="672"/>
                    <a:pt x="4608" y="576"/>
                  </a:cubicBezTo>
                </a:path>
              </a:pathLst>
            </a:custGeom>
            <a:noFill/>
            <a:ln w="19050">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274" name="Freeform 113"/>
            <p:cNvSpPr>
              <a:spLocks noChangeAspect="1"/>
            </p:cNvSpPr>
            <p:nvPr/>
          </p:nvSpPr>
          <p:spPr bwMode="auto">
            <a:xfrm>
              <a:off x="1440" y="2448"/>
              <a:ext cx="1290" cy="323"/>
            </a:xfrm>
            <a:custGeom>
              <a:avLst/>
              <a:gdLst>
                <a:gd name="T0" fmla="*/ 0 w 4608"/>
                <a:gd name="T1" fmla="*/ 0 h 1152"/>
                <a:gd name="T2" fmla="*/ 0 w 4608"/>
                <a:gd name="T3" fmla="*/ 0 h 1152"/>
                <a:gd name="T4" fmla="*/ 0 w 4608"/>
                <a:gd name="T5" fmla="*/ 0 h 1152"/>
                <a:gd name="T6" fmla="*/ 0 w 4608"/>
                <a:gd name="T7" fmla="*/ 0 h 1152"/>
                <a:gd name="T8" fmla="*/ 0 w 4608"/>
                <a:gd name="T9" fmla="*/ 0 h 1152"/>
                <a:gd name="T10" fmla="*/ 0 w 4608"/>
                <a:gd name="T11" fmla="*/ 0 h 1152"/>
                <a:gd name="T12" fmla="*/ 1 w 4608"/>
                <a:gd name="T13" fmla="*/ 0 h 1152"/>
                <a:gd name="T14" fmla="*/ 1 w 4608"/>
                <a:gd name="T15" fmla="*/ 0 h 1152"/>
                <a:gd name="T16" fmla="*/ 1 w 4608"/>
                <a:gd name="T17" fmla="*/ 0 h 1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08"/>
                <a:gd name="T28" fmla="*/ 0 h 1152"/>
                <a:gd name="T29" fmla="*/ 4608 w 4608"/>
                <a:gd name="T30" fmla="*/ 1152 h 1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08" h="1152">
                  <a:moveTo>
                    <a:pt x="0" y="576"/>
                  </a:moveTo>
                  <a:cubicBezTo>
                    <a:pt x="192" y="288"/>
                    <a:pt x="384" y="0"/>
                    <a:pt x="576" y="0"/>
                  </a:cubicBezTo>
                  <a:cubicBezTo>
                    <a:pt x="768" y="0"/>
                    <a:pt x="960" y="384"/>
                    <a:pt x="1152" y="576"/>
                  </a:cubicBezTo>
                  <a:cubicBezTo>
                    <a:pt x="1344" y="768"/>
                    <a:pt x="1536" y="1152"/>
                    <a:pt x="1728" y="1152"/>
                  </a:cubicBezTo>
                  <a:cubicBezTo>
                    <a:pt x="1920" y="1152"/>
                    <a:pt x="2112" y="768"/>
                    <a:pt x="2304" y="576"/>
                  </a:cubicBezTo>
                  <a:cubicBezTo>
                    <a:pt x="2496" y="384"/>
                    <a:pt x="2688" y="0"/>
                    <a:pt x="2880" y="0"/>
                  </a:cubicBezTo>
                  <a:cubicBezTo>
                    <a:pt x="3072" y="0"/>
                    <a:pt x="3264" y="384"/>
                    <a:pt x="3456" y="576"/>
                  </a:cubicBezTo>
                  <a:cubicBezTo>
                    <a:pt x="3648" y="768"/>
                    <a:pt x="3840" y="1152"/>
                    <a:pt x="4032" y="1152"/>
                  </a:cubicBezTo>
                  <a:cubicBezTo>
                    <a:pt x="4224" y="1152"/>
                    <a:pt x="4512" y="672"/>
                    <a:pt x="4608" y="576"/>
                  </a:cubicBezTo>
                </a:path>
              </a:pathLst>
            </a:custGeom>
            <a:noFill/>
            <a:ln w="19050">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9268" name="AutoShape 114"/>
          <p:cNvSpPr>
            <a:spLocks noChangeArrowheads="1"/>
          </p:cNvSpPr>
          <p:nvPr/>
        </p:nvSpPr>
        <p:spPr bwMode="auto">
          <a:xfrm rot="4925981">
            <a:off x="2438400" y="3048000"/>
            <a:ext cx="304800" cy="457200"/>
          </a:xfrm>
          <a:prstGeom prst="curvedRightArrow">
            <a:avLst>
              <a:gd name="adj1" fmla="val 29319"/>
              <a:gd name="adj2" fmla="val 60000"/>
              <a:gd name="adj3" fmla="val 33333"/>
            </a:avLst>
          </a:prstGeom>
          <a:solidFill>
            <a:schemeClr val="accent1"/>
          </a:solidFill>
          <a:ln w="9525">
            <a:solidFill>
              <a:schemeClr val="tx1"/>
            </a:solidFill>
            <a:miter lim="800000"/>
            <a:headEnd/>
            <a:tailEnd/>
          </a:ln>
        </p:spPr>
        <p:txBody>
          <a:bodyPr rot="10800000" vert="eaVert" wrap="none" anchor="ctr"/>
          <a:lstStyle/>
          <a:p>
            <a:endParaRPr lang="ja-JP" altLang="en-US" sz="2400">
              <a:latin typeface="Tahoma" charset="0"/>
            </a:endParaRPr>
          </a:p>
        </p:txBody>
      </p:sp>
      <p:sp>
        <p:nvSpPr>
          <p:cNvPr id="9269" name="AutoShape 115"/>
          <p:cNvSpPr>
            <a:spLocks noChangeArrowheads="1"/>
          </p:cNvSpPr>
          <p:nvPr/>
        </p:nvSpPr>
        <p:spPr bwMode="auto">
          <a:xfrm rot="16674019" flipV="1">
            <a:off x="2438400" y="3505200"/>
            <a:ext cx="304800" cy="457200"/>
          </a:xfrm>
          <a:prstGeom prst="curvedRightArrow">
            <a:avLst>
              <a:gd name="adj1" fmla="val 29319"/>
              <a:gd name="adj2" fmla="val 60000"/>
              <a:gd name="adj3" fmla="val 33333"/>
            </a:avLst>
          </a:prstGeom>
          <a:solidFill>
            <a:schemeClr val="accent1"/>
          </a:solidFill>
          <a:ln w="9525">
            <a:solidFill>
              <a:schemeClr val="tx1"/>
            </a:solidFill>
            <a:miter lim="800000"/>
            <a:headEnd/>
            <a:tailEnd/>
          </a:ln>
        </p:spPr>
        <p:txBody>
          <a:bodyPr rot="10800000" vert="eaVert" wrap="none" anchor="ctr"/>
          <a:lstStyle/>
          <a:p>
            <a:endParaRPr lang="ja-JP" altLang="en-US" sz="2400">
              <a:latin typeface="Tahoma" charset="0"/>
            </a:endParaRPr>
          </a:p>
        </p:txBody>
      </p:sp>
      <p:sp>
        <p:nvSpPr>
          <p:cNvPr id="9270" name="Text Box 116"/>
          <p:cNvSpPr txBox="1">
            <a:spLocks noChangeArrowheads="1"/>
          </p:cNvSpPr>
          <p:nvPr/>
        </p:nvSpPr>
        <p:spPr bwMode="auto">
          <a:xfrm>
            <a:off x="2438400" y="33528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kumimoji="0" lang="en-US" altLang="ja-JP" b="1"/>
              <a:t>P</a:t>
            </a:r>
          </a:p>
        </p:txBody>
      </p:sp>
      <p:graphicFrame>
        <p:nvGraphicFramePr>
          <p:cNvPr id="9222" name="Object 4"/>
          <p:cNvGraphicFramePr>
            <a:graphicFrameLocks noChangeAspect="1"/>
          </p:cNvGraphicFramePr>
          <p:nvPr/>
        </p:nvGraphicFramePr>
        <p:xfrm>
          <a:off x="2820988" y="2895600"/>
          <a:ext cx="309562" cy="387350"/>
        </p:xfrm>
        <a:graphic>
          <a:graphicData uri="http://schemas.openxmlformats.org/presentationml/2006/ole">
            <mc:AlternateContent xmlns:mc="http://schemas.openxmlformats.org/markup-compatibility/2006">
              <mc:Choice xmlns:v="urn:schemas-microsoft-com:vml" Requires="v">
                <p:oleObj spid="_x0000_s239796" name="Equation" r:id="rId9" imgW="203040" imgH="253800" progId="Equation.3">
                  <p:embed/>
                </p:oleObj>
              </mc:Choice>
              <mc:Fallback>
                <p:oleObj name="Equation" r:id="rId9" imgW="20304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0988" y="2895600"/>
                        <a:ext cx="309562"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23" name="Object 5"/>
          <p:cNvGraphicFramePr>
            <a:graphicFrameLocks noChangeAspect="1"/>
          </p:cNvGraphicFramePr>
          <p:nvPr/>
        </p:nvGraphicFramePr>
        <p:xfrm>
          <a:off x="2819400" y="3581400"/>
          <a:ext cx="290513" cy="387350"/>
        </p:xfrm>
        <a:graphic>
          <a:graphicData uri="http://schemas.openxmlformats.org/presentationml/2006/ole">
            <mc:AlternateContent xmlns:mc="http://schemas.openxmlformats.org/markup-compatibility/2006">
              <mc:Choice xmlns:v="urn:schemas-microsoft-com:vml" Requires="v">
                <p:oleObj spid="_x0000_s239797" name="数式" r:id="rId10" imgW="190440" imgH="253800" progId="Equation.3">
                  <p:embed/>
                </p:oleObj>
              </mc:Choice>
              <mc:Fallback>
                <p:oleObj name="数式" r:id="rId10" imgW="190440" imgH="253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3581400"/>
                        <a:ext cx="290513"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82949993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mages-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9449" y="4394200"/>
            <a:ext cx="3289300" cy="2463800"/>
          </a:xfrm>
          <a:prstGeom prst="rect">
            <a:avLst/>
          </a:prstGeom>
        </p:spPr>
      </p:pic>
      <p:pic>
        <p:nvPicPr>
          <p:cNvPr id="4" name="図 3"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91" y="4394200"/>
            <a:ext cx="3683000" cy="2463800"/>
          </a:xfrm>
          <a:prstGeom prst="rect">
            <a:avLst/>
          </a:prstGeom>
        </p:spPr>
      </p:pic>
      <p:sp>
        <p:nvSpPr>
          <p:cNvPr id="5" name="テキスト ボックス 4"/>
          <p:cNvSpPr txBox="1"/>
          <p:nvPr/>
        </p:nvSpPr>
        <p:spPr>
          <a:xfrm>
            <a:off x="280134" y="1851442"/>
            <a:ext cx="1853983" cy="830997"/>
          </a:xfrm>
          <a:prstGeom prst="rect">
            <a:avLst/>
          </a:prstGeom>
          <a:noFill/>
        </p:spPr>
        <p:txBody>
          <a:bodyPr wrap="square" rtlCol="0">
            <a:spAutoFit/>
          </a:bodyPr>
          <a:lstStyle/>
          <a:p>
            <a:pPr marL="342900" indent="-342900">
              <a:buAutoNum type="alphaUcPeriod" startAt="19"/>
            </a:pPr>
            <a:r>
              <a:rPr kumimoji="1" lang="en-US" altLang="ja-JP" sz="2400" dirty="0" err="1" smtClean="0"/>
              <a:t>Haroshe</a:t>
            </a:r>
            <a:endParaRPr kumimoji="1" lang="en-US" altLang="ja-JP" sz="2400" dirty="0" smtClean="0"/>
          </a:p>
          <a:p>
            <a:r>
              <a:rPr lang="ja-JP" altLang="en-US" sz="2400" dirty="0" smtClean="0"/>
              <a:t>アロシュ（仏）</a:t>
            </a:r>
            <a:endParaRPr kumimoji="1" lang="ja-JP" altLang="en-US" sz="2400" dirty="0"/>
          </a:p>
        </p:txBody>
      </p:sp>
      <p:sp>
        <p:nvSpPr>
          <p:cNvPr id="6" name="テキスト ボックス 5"/>
          <p:cNvSpPr txBox="1"/>
          <p:nvPr/>
        </p:nvSpPr>
        <p:spPr>
          <a:xfrm>
            <a:off x="6533985" y="1749923"/>
            <a:ext cx="2414764" cy="830997"/>
          </a:xfrm>
          <a:prstGeom prst="rect">
            <a:avLst/>
          </a:prstGeom>
          <a:noFill/>
        </p:spPr>
        <p:txBody>
          <a:bodyPr wrap="square" rtlCol="0">
            <a:spAutoFit/>
          </a:bodyPr>
          <a:lstStyle/>
          <a:p>
            <a:r>
              <a:rPr kumimoji="1" lang="en-US" altLang="ja-JP" sz="2400" dirty="0" smtClean="0"/>
              <a:t>D. </a:t>
            </a:r>
            <a:r>
              <a:rPr kumimoji="1" lang="en-US" altLang="ja-JP" sz="2400" dirty="0" err="1" smtClean="0"/>
              <a:t>Wineland</a:t>
            </a:r>
            <a:endParaRPr kumimoji="1" lang="en-US" altLang="ja-JP" sz="2400" dirty="0" smtClean="0"/>
          </a:p>
          <a:p>
            <a:r>
              <a:rPr kumimoji="1" lang="ja-JP" altLang="en-US" sz="2400" dirty="0" smtClean="0"/>
              <a:t>ワインランド（米）</a:t>
            </a:r>
            <a:endParaRPr kumimoji="1" lang="ja-JP" altLang="en-US" sz="2400" dirty="0"/>
          </a:p>
        </p:txBody>
      </p:sp>
      <p:sp>
        <p:nvSpPr>
          <p:cNvPr id="7" name="テキスト ボックス 6"/>
          <p:cNvSpPr txBox="1"/>
          <p:nvPr/>
        </p:nvSpPr>
        <p:spPr>
          <a:xfrm>
            <a:off x="112328" y="3870981"/>
            <a:ext cx="4269689" cy="523220"/>
          </a:xfrm>
          <a:prstGeom prst="rect">
            <a:avLst/>
          </a:prstGeom>
          <a:noFill/>
        </p:spPr>
        <p:txBody>
          <a:bodyPr wrap="square" rtlCol="0">
            <a:spAutoFit/>
          </a:bodyPr>
          <a:lstStyle/>
          <a:p>
            <a:r>
              <a:rPr lang="en-US" altLang="ja-JP" sz="2800" dirty="0" smtClean="0">
                <a:solidFill>
                  <a:srgbClr val="000090"/>
                </a:solidFill>
              </a:rPr>
              <a:t>Cavity QED, Rydberg atom</a:t>
            </a:r>
            <a:endParaRPr kumimoji="1" lang="en-US" altLang="ja-JP" sz="2800" dirty="0" smtClean="0">
              <a:solidFill>
                <a:srgbClr val="000090"/>
              </a:solidFill>
            </a:endParaRPr>
          </a:p>
        </p:txBody>
      </p:sp>
      <p:sp>
        <p:nvSpPr>
          <p:cNvPr id="8" name="テキスト ボックス 7"/>
          <p:cNvSpPr txBox="1"/>
          <p:nvPr/>
        </p:nvSpPr>
        <p:spPr>
          <a:xfrm>
            <a:off x="5166116" y="3870948"/>
            <a:ext cx="3977885" cy="523220"/>
          </a:xfrm>
          <a:prstGeom prst="rect">
            <a:avLst/>
          </a:prstGeom>
          <a:noFill/>
        </p:spPr>
        <p:txBody>
          <a:bodyPr wrap="square" rtlCol="0">
            <a:spAutoFit/>
          </a:bodyPr>
          <a:lstStyle/>
          <a:p>
            <a:r>
              <a:rPr lang="en-US" altLang="ja-JP" sz="2800" dirty="0" smtClean="0">
                <a:solidFill>
                  <a:srgbClr val="000090"/>
                </a:solidFill>
              </a:rPr>
              <a:t> </a:t>
            </a:r>
            <a:r>
              <a:rPr lang="en-US" altLang="ja-JP" sz="2800" dirty="0">
                <a:solidFill>
                  <a:srgbClr val="000090"/>
                </a:solidFill>
              </a:rPr>
              <a:t>Ion-</a:t>
            </a:r>
            <a:r>
              <a:rPr lang="en-US" altLang="ja-JP" sz="2800" dirty="0" smtClean="0">
                <a:solidFill>
                  <a:srgbClr val="000090"/>
                </a:solidFill>
              </a:rPr>
              <a:t>trap</a:t>
            </a:r>
            <a:r>
              <a:rPr lang="ja-JP" altLang="en-US" sz="2800" dirty="0" smtClean="0">
                <a:solidFill>
                  <a:srgbClr val="000090"/>
                </a:solidFill>
              </a:rPr>
              <a:t>、</a:t>
            </a:r>
            <a:r>
              <a:rPr lang="en-US" altLang="ja-JP" sz="2800" dirty="0">
                <a:solidFill>
                  <a:srgbClr val="000090"/>
                </a:solidFill>
              </a:rPr>
              <a:t>l</a:t>
            </a:r>
            <a:r>
              <a:rPr kumimoji="1" lang="en-US" altLang="ja-JP" sz="2800" dirty="0" smtClean="0">
                <a:solidFill>
                  <a:srgbClr val="000090"/>
                </a:solidFill>
              </a:rPr>
              <a:t>aser-cooling</a:t>
            </a:r>
            <a:endParaRPr kumimoji="1" lang="ja-JP" altLang="en-US" sz="2800" dirty="0">
              <a:solidFill>
                <a:srgbClr val="000090"/>
              </a:solidFill>
            </a:endParaRPr>
          </a:p>
        </p:txBody>
      </p:sp>
      <p:sp>
        <p:nvSpPr>
          <p:cNvPr id="9" name="テキスト ボックス 8"/>
          <p:cNvSpPr txBox="1"/>
          <p:nvPr/>
        </p:nvSpPr>
        <p:spPr>
          <a:xfrm>
            <a:off x="952453" y="402754"/>
            <a:ext cx="7562425" cy="954107"/>
          </a:xfrm>
          <a:prstGeom prst="rect">
            <a:avLst/>
          </a:prstGeom>
          <a:noFill/>
        </p:spPr>
        <p:txBody>
          <a:bodyPr wrap="square" rtlCol="0">
            <a:spAutoFit/>
          </a:bodyPr>
          <a:lstStyle/>
          <a:p>
            <a:r>
              <a:rPr kumimoji="1" lang="ja-JP" altLang="en-US" sz="2800" dirty="0" smtClean="0">
                <a:solidFill>
                  <a:srgbClr val="0000FF"/>
                </a:solidFill>
              </a:rPr>
              <a:t>個別の量子系を測定し</a:t>
            </a:r>
            <a:r>
              <a:rPr kumimoji="1" lang="ja-JP" altLang="en-US" sz="2800" dirty="0" smtClean="0">
                <a:solidFill>
                  <a:srgbClr val="FF0000"/>
                </a:solidFill>
              </a:rPr>
              <a:t>操作する</a:t>
            </a:r>
            <a:r>
              <a:rPr kumimoji="1" lang="ja-JP" altLang="en-US" sz="2800" dirty="0" smtClean="0">
                <a:solidFill>
                  <a:srgbClr val="0000FF"/>
                </a:solidFill>
              </a:rPr>
              <a:t>ことを可能にする画期的な実験方法の開発</a:t>
            </a:r>
            <a:endParaRPr kumimoji="1" lang="ja-JP" altLang="en-US" sz="2800" dirty="0">
              <a:solidFill>
                <a:srgbClr val="0000FF"/>
              </a:solidFill>
            </a:endParaRPr>
          </a:p>
        </p:txBody>
      </p:sp>
      <p:pic>
        <p:nvPicPr>
          <p:cNvPr id="11" name="図 10"/>
          <p:cNvPicPr>
            <a:picLocks noChangeAspect="1"/>
          </p:cNvPicPr>
          <p:nvPr/>
        </p:nvPicPr>
        <p:blipFill>
          <a:blip r:embed="rId4"/>
          <a:stretch>
            <a:fillRect/>
          </a:stretch>
        </p:blipFill>
        <p:spPr>
          <a:xfrm>
            <a:off x="4651773" y="1356861"/>
            <a:ext cx="1882211" cy="2637418"/>
          </a:xfrm>
          <a:prstGeom prst="rect">
            <a:avLst/>
          </a:prstGeom>
        </p:spPr>
      </p:pic>
      <p:pic>
        <p:nvPicPr>
          <p:cNvPr id="12" name="図 11"/>
          <p:cNvPicPr>
            <a:picLocks noChangeAspect="1"/>
          </p:cNvPicPr>
          <p:nvPr/>
        </p:nvPicPr>
        <p:blipFill>
          <a:blip r:embed="rId5"/>
          <a:stretch>
            <a:fillRect/>
          </a:stretch>
        </p:blipFill>
        <p:spPr>
          <a:xfrm>
            <a:off x="2134117" y="1356861"/>
            <a:ext cx="1892015" cy="2651156"/>
          </a:xfrm>
          <a:prstGeom prst="rect">
            <a:avLst/>
          </a:prstGeom>
        </p:spPr>
      </p:pic>
      <p:sp>
        <p:nvSpPr>
          <p:cNvPr id="2" name="テキスト ボックス 1"/>
          <p:cNvSpPr txBox="1"/>
          <p:nvPr/>
        </p:nvSpPr>
        <p:spPr>
          <a:xfrm>
            <a:off x="112328" y="111795"/>
            <a:ext cx="3530545" cy="400110"/>
          </a:xfrm>
          <a:prstGeom prst="rect">
            <a:avLst/>
          </a:prstGeom>
          <a:noFill/>
        </p:spPr>
        <p:txBody>
          <a:bodyPr wrap="square" rtlCol="0">
            <a:spAutoFit/>
          </a:bodyPr>
          <a:lstStyle/>
          <a:p>
            <a:r>
              <a:rPr kumimoji="1" lang="ja-JP" altLang="en-US" sz="2000" dirty="0" smtClean="0"/>
              <a:t>２０１２年度ノーベル賞物理学</a:t>
            </a:r>
            <a:endParaRPr kumimoji="1" lang="ja-JP" altLang="en-US" sz="2000" dirty="0"/>
          </a:p>
        </p:txBody>
      </p:sp>
    </p:spTree>
    <p:extLst>
      <p:ext uri="{BB962C8B-B14F-4D97-AF65-F5344CB8AC3E}">
        <p14:creationId xmlns:p14="http://schemas.microsoft.com/office/powerpoint/2010/main" val="269362103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762000" y="939801"/>
            <a:ext cx="7620000" cy="4978400"/>
          </a:xfrm>
          <a:prstGeom prst="rect">
            <a:avLst/>
          </a:prstGeom>
        </p:spPr>
      </p:pic>
    </p:spTree>
    <p:extLst>
      <p:ext uri="{BB962C8B-B14F-4D97-AF65-F5344CB8AC3E}">
        <p14:creationId xmlns:p14="http://schemas.microsoft.com/office/powerpoint/2010/main" val="329782338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484705" y="399958"/>
            <a:ext cx="6015927" cy="6458042"/>
          </a:xfrm>
          <a:prstGeom prst="rect">
            <a:avLst/>
          </a:prstGeom>
        </p:spPr>
      </p:pic>
      <p:pic>
        <p:nvPicPr>
          <p:cNvPr id="3" name="図 2" descr="images-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5677"/>
            <a:ext cx="3276600" cy="2489200"/>
          </a:xfrm>
          <a:prstGeom prst="rect">
            <a:avLst/>
          </a:prstGeom>
        </p:spPr>
      </p:pic>
    </p:spTree>
    <p:extLst>
      <p:ext uri="{BB962C8B-B14F-4D97-AF65-F5344CB8AC3E}">
        <p14:creationId xmlns:p14="http://schemas.microsoft.com/office/powerpoint/2010/main" val="39306521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1" y="188913"/>
            <a:ext cx="4356100" cy="1143000"/>
          </a:xfrm>
        </p:spPr>
        <p:txBody>
          <a:bodyPr>
            <a:normAutofit fontScale="90000"/>
          </a:bodyPr>
          <a:lstStyle/>
          <a:p>
            <a:pPr marL="54864" eaLnBrk="1" fontAlgn="auto" hangingPunct="1">
              <a:spcAft>
                <a:spcPts val="0"/>
              </a:spcAft>
              <a:defRPr/>
            </a:pPr>
            <a:r>
              <a:rPr lang="ja-JP" altLang="en-US" dirty="0" smtClean="0">
                <a:solidFill>
                  <a:schemeClr val="tx2">
                    <a:tint val="100000"/>
                    <a:shade val="90000"/>
                    <a:satMod val="250000"/>
                    <a:alpha val="100000"/>
                  </a:schemeClr>
                </a:solidFill>
                <a:cs typeface="+mj-cs"/>
              </a:rPr>
              <a:t>状態ベクトル</a:t>
            </a:r>
            <a:r>
              <a:rPr lang="en-US" altLang="ja-JP" dirty="0" smtClean="0">
                <a:solidFill>
                  <a:schemeClr val="tx2">
                    <a:tint val="100000"/>
                    <a:shade val="90000"/>
                    <a:satMod val="250000"/>
                    <a:alpha val="100000"/>
                  </a:schemeClr>
                </a:solidFill>
                <a:cs typeface="+mj-cs"/>
              </a:rPr>
              <a:t/>
            </a:r>
            <a:br>
              <a:rPr lang="en-US" altLang="ja-JP" dirty="0" smtClean="0">
                <a:solidFill>
                  <a:schemeClr val="tx2">
                    <a:tint val="100000"/>
                    <a:shade val="90000"/>
                    <a:satMod val="250000"/>
                    <a:alpha val="100000"/>
                  </a:schemeClr>
                </a:solidFill>
                <a:cs typeface="+mj-cs"/>
              </a:rPr>
            </a:br>
            <a:r>
              <a:rPr lang="en-US" altLang="ja-JP" dirty="0" smtClean="0">
                <a:solidFill>
                  <a:schemeClr val="tx2">
                    <a:tint val="100000"/>
                    <a:shade val="90000"/>
                    <a:satMod val="250000"/>
                    <a:alpha val="100000"/>
                  </a:schemeClr>
                </a:solidFill>
              </a:rPr>
              <a:t>h</a:t>
            </a:r>
            <a:r>
              <a:rPr lang="ja-JP" altLang="en-US" dirty="0" smtClean="0">
                <a:solidFill>
                  <a:schemeClr val="tx2">
                    <a:tint val="100000"/>
                    <a:shade val="90000"/>
                    <a:satMod val="250000"/>
                    <a:alpha val="100000"/>
                  </a:schemeClr>
                </a:solidFill>
              </a:rPr>
              <a:t>のない量子力学</a:t>
            </a:r>
            <a:endParaRPr lang="ja-JP" altLang="en-US" dirty="0" smtClean="0">
              <a:solidFill>
                <a:schemeClr val="tx2">
                  <a:tint val="100000"/>
                  <a:shade val="90000"/>
                  <a:satMod val="250000"/>
                  <a:alpha val="100000"/>
                </a:schemeClr>
              </a:solidFill>
              <a:cs typeface="+mj-cs"/>
            </a:endParaRPr>
          </a:p>
        </p:txBody>
      </p:sp>
      <p:sp>
        <p:nvSpPr>
          <p:cNvPr id="53251" name="Rectangle 3"/>
          <p:cNvSpPr>
            <a:spLocks noGrp="1" noChangeArrowheads="1"/>
          </p:cNvSpPr>
          <p:nvPr>
            <p:ph type="body" idx="4294967295"/>
          </p:nvPr>
        </p:nvSpPr>
        <p:spPr>
          <a:xfrm>
            <a:off x="1613007" y="1476462"/>
            <a:ext cx="5486188" cy="2833500"/>
          </a:xfrm>
        </p:spPr>
        <p:txBody>
          <a:bodyPr>
            <a:normAutofit fontScale="92500" lnSpcReduction="20000"/>
          </a:bodyPr>
          <a:lstStyle/>
          <a:p>
            <a:pPr eaLnBrk="1" hangingPunct="1"/>
            <a:r>
              <a:rPr lang="ja-JP" altLang="en-US" sz="2000" dirty="0">
                <a:latin typeface="Rockwell" charset="0"/>
                <a:ea typeface="HG明朝B" charset="0"/>
              </a:rPr>
              <a:t>時空上のものでない　　</a:t>
            </a:r>
          </a:p>
          <a:p>
            <a:pPr eaLnBrk="1" hangingPunct="1">
              <a:buFontTx/>
              <a:buNone/>
            </a:pPr>
            <a:r>
              <a:rPr lang="ja-JP" altLang="en-US" sz="2000" dirty="0">
                <a:latin typeface="Rockwell" charset="0"/>
                <a:ea typeface="HG明朝B" charset="0"/>
              </a:rPr>
              <a:t>　　多体問題ー多時間理論</a:t>
            </a:r>
          </a:p>
          <a:p>
            <a:pPr eaLnBrk="1" hangingPunct="1">
              <a:buFontTx/>
              <a:buNone/>
            </a:pPr>
            <a:r>
              <a:rPr lang="ja-JP" altLang="en-US" sz="2000" dirty="0">
                <a:latin typeface="Rockwell" charset="0"/>
                <a:ea typeface="HG明朝B" charset="0"/>
              </a:rPr>
              <a:t>　　場ー超多時間理論</a:t>
            </a:r>
          </a:p>
          <a:p>
            <a:pPr eaLnBrk="1" hangingPunct="1"/>
            <a:r>
              <a:rPr lang="ja-JP" altLang="en-US" sz="2000" dirty="0">
                <a:latin typeface="Rockwell" charset="0"/>
                <a:ea typeface="HG明朝B" charset="0"/>
              </a:rPr>
              <a:t>重ね合わせ　　干渉　　経路積分</a:t>
            </a:r>
          </a:p>
          <a:p>
            <a:pPr eaLnBrk="1" hangingPunct="1"/>
            <a:r>
              <a:rPr lang="ja-JP" altLang="en-US" sz="2000" dirty="0">
                <a:latin typeface="Rockwell" charset="0"/>
                <a:ea typeface="HG明朝B" charset="0"/>
              </a:rPr>
              <a:t>表現の多様性：基底ベクトル</a:t>
            </a:r>
          </a:p>
          <a:p>
            <a:pPr eaLnBrk="1" hangingPunct="1"/>
            <a:r>
              <a:rPr lang="ja-JP" altLang="en-US" sz="2000" dirty="0">
                <a:latin typeface="Rockwell" charset="0"/>
                <a:ea typeface="HG明朝B" charset="0"/>
              </a:rPr>
              <a:t>複合系　テンソル基底　ビット情報のストリング</a:t>
            </a:r>
          </a:p>
          <a:p>
            <a:pPr eaLnBrk="1" hangingPunct="1"/>
            <a:r>
              <a:rPr lang="ja-JP" altLang="en-US" sz="2000" dirty="0">
                <a:latin typeface="Rockwell" charset="0"/>
                <a:ea typeface="HG明朝B" charset="0"/>
              </a:rPr>
              <a:t>作用素、変化はユニタリー変換</a:t>
            </a:r>
          </a:p>
          <a:p>
            <a:pPr eaLnBrk="1" hangingPunct="1"/>
            <a:r>
              <a:rPr lang="ja-JP" altLang="en-US" sz="2000" dirty="0">
                <a:latin typeface="Rockwell" charset="0"/>
                <a:ea typeface="HG明朝B" charset="0"/>
              </a:rPr>
              <a:t>時空にあるとは時空と作用している</a:t>
            </a:r>
          </a:p>
          <a:p>
            <a:pPr eaLnBrk="1" hangingPunct="1"/>
            <a:endParaRPr lang="en-US" altLang="ja-JP" sz="2800" dirty="0">
              <a:latin typeface="Rockwell" charset="0"/>
              <a:ea typeface="HG明朝B" charset="0"/>
            </a:endParaRPr>
          </a:p>
        </p:txBody>
      </p:sp>
      <p:sp>
        <p:nvSpPr>
          <p:cNvPr id="4" name="Rectangle 3"/>
          <p:cNvSpPr txBox="1">
            <a:spLocks/>
          </p:cNvSpPr>
          <p:nvPr/>
        </p:nvSpPr>
        <p:spPr>
          <a:xfrm>
            <a:off x="4127252" y="4412331"/>
            <a:ext cx="4751269" cy="22335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1700" dirty="0" smtClean="0">
                <a:latin typeface="Rockwell" charset="0"/>
                <a:ea typeface="HG明朝B" charset="0"/>
              </a:rPr>
              <a:t>　　　状態ベクトルでの情報操作の理論</a:t>
            </a:r>
          </a:p>
          <a:p>
            <a:pPr>
              <a:buFont typeface="Arial" charset="0"/>
              <a:buNone/>
            </a:pPr>
            <a:r>
              <a:rPr lang="ja-JP" altLang="en-US" sz="1700" dirty="0" smtClean="0">
                <a:latin typeface="Rockwell" charset="0"/>
                <a:ea typeface="HG明朝B" charset="0"/>
              </a:rPr>
              <a:t>　　　扱うもの　整数、ビット、ｑビット</a:t>
            </a:r>
          </a:p>
          <a:p>
            <a:pPr>
              <a:buFont typeface="Arial" charset="0"/>
              <a:buNone/>
            </a:pPr>
            <a:r>
              <a:rPr lang="ja-JP" altLang="en-US" sz="1700" dirty="0" smtClean="0">
                <a:latin typeface="Rockwell" charset="0"/>
                <a:ea typeface="HG明朝B" charset="0"/>
              </a:rPr>
              <a:t>　　　絡み合い操作と検索（測定）</a:t>
            </a:r>
          </a:p>
          <a:p>
            <a:pPr>
              <a:buFont typeface="Arial" charset="0"/>
              <a:buNone/>
            </a:pPr>
            <a:r>
              <a:rPr lang="ja-JP" altLang="en-US" sz="1700" dirty="0" smtClean="0">
                <a:latin typeface="Rockwell" charset="0"/>
                <a:ea typeface="HG明朝B" charset="0"/>
              </a:rPr>
              <a:t>　　</a:t>
            </a:r>
            <a:endParaRPr lang="en-US" altLang="ja-JP" sz="1700" dirty="0" smtClean="0">
              <a:latin typeface="Rockwell" charset="0"/>
              <a:ea typeface="HG明朝B" charset="0"/>
            </a:endParaRPr>
          </a:p>
          <a:p>
            <a:pPr>
              <a:buFont typeface="Arial" charset="0"/>
              <a:buNone/>
            </a:pPr>
            <a:r>
              <a:rPr lang="ja-JP" altLang="en-US" sz="1700" dirty="0" smtClean="0">
                <a:latin typeface="Rockwell" charset="0"/>
                <a:ea typeface="HG明朝B" charset="0"/>
              </a:rPr>
              <a:t>　　　デジタルにするためのもの</a:t>
            </a:r>
          </a:p>
          <a:p>
            <a:pPr>
              <a:buFont typeface="Arial" charset="0"/>
              <a:buNone/>
            </a:pPr>
            <a:r>
              <a:rPr lang="ja-JP" altLang="en-US" sz="1700" dirty="0" smtClean="0">
                <a:latin typeface="Rockwell" charset="0"/>
                <a:ea typeface="HG明朝B" charset="0"/>
              </a:rPr>
              <a:t>　　　もともとデジタルな情報なら不要</a:t>
            </a:r>
            <a:endParaRPr lang="en-US" altLang="ja-JP" sz="1700" dirty="0" smtClean="0">
              <a:latin typeface="Rockwell" charset="0"/>
              <a:ea typeface="HG明朝B" charset="0"/>
            </a:endParaRPr>
          </a:p>
          <a:p>
            <a:pPr>
              <a:buFont typeface="Arial" charset="0"/>
              <a:buNone/>
            </a:pPr>
            <a:endParaRPr lang="ja-JP" altLang="en-US" dirty="0">
              <a:latin typeface="Rockwell" charset="0"/>
              <a:ea typeface="HG明朝B" charset="0"/>
            </a:endParaRPr>
          </a:p>
        </p:txBody>
      </p:sp>
    </p:spTree>
    <p:extLst>
      <p:ext uri="{BB962C8B-B14F-4D97-AF65-F5344CB8AC3E}">
        <p14:creationId xmlns:p14="http://schemas.microsoft.com/office/powerpoint/2010/main" val="74998842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テキスト ボックス 1"/>
          <p:cNvSpPr txBox="1">
            <a:spLocks noChangeArrowheads="1"/>
          </p:cNvSpPr>
          <p:nvPr/>
        </p:nvSpPr>
        <p:spPr bwMode="auto">
          <a:xfrm>
            <a:off x="611188" y="1484314"/>
            <a:ext cx="78486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2400" b="1" dirty="0">
                <a:solidFill>
                  <a:srgbClr val="4F6228"/>
                </a:solidFill>
              </a:rPr>
              <a:t>佐藤「存在から関係へ」　</a:t>
            </a:r>
            <a:endParaRPr lang="en-US" altLang="ja-JP" sz="2400" b="1" dirty="0">
              <a:solidFill>
                <a:srgbClr val="4F6228"/>
              </a:solidFill>
            </a:endParaRPr>
          </a:p>
          <a:p>
            <a:pPr eaLnBrk="1" hangingPunct="1"/>
            <a:r>
              <a:rPr lang="ja-JP" altLang="en-US" sz="2400" b="1" dirty="0">
                <a:solidFill>
                  <a:srgbClr val="4F6228"/>
                </a:solidFill>
              </a:rPr>
              <a:t>「現代思想」　　ガロア生誕</a:t>
            </a:r>
            <a:r>
              <a:rPr lang="en-US" altLang="ja-JP" sz="2400" b="1" dirty="0">
                <a:solidFill>
                  <a:srgbClr val="4F6228"/>
                </a:solidFill>
              </a:rPr>
              <a:t>200</a:t>
            </a:r>
            <a:r>
              <a:rPr lang="ja-JP" altLang="en-US" sz="2400" b="1" dirty="0">
                <a:solidFill>
                  <a:srgbClr val="4F6228"/>
                </a:solidFill>
              </a:rPr>
              <a:t>年　　</a:t>
            </a:r>
            <a:r>
              <a:rPr lang="en-US" altLang="ja-JP" sz="2400" b="1" dirty="0">
                <a:solidFill>
                  <a:srgbClr val="4F6228"/>
                </a:solidFill>
              </a:rPr>
              <a:t>2011</a:t>
            </a:r>
            <a:r>
              <a:rPr lang="ja-JP" altLang="en-US" sz="2400" b="1" dirty="0">
                <a:solidFill>
                  <a:srgbClr val="4F6228"/>
                </a:solidFill>
              </a:rPr>
              <a:t>年５月号</a:t>
            </a:r>
            <a:r>
              <a:rPr lang="ja-JP" altLang="en-US" sz="2400" b="1" dirty="0" smtClean="0">
                <a:solidFill>
                  <a:srgbClr val="4F6228"/>
                </a:solidFill>
              </a:rPr>
              <a:t>ガロア</a:t>
            </a:r>
            <a:endParaRPr lang="en-US" altLang="ja-JP" sz="2400" b="1" dirty="0" smtClean="0">
              <a:solidFill>
                <a:srgbClr val="4F6228"/>
              </a:solidFill>
            </a:endParaRPr>
          </a:p>
          <a:p>
            <a:pPr eaLnBrk="1" hangingPunct="1"/>
            <a:r>
              <a:rPr lang="ja-JP" altLang="ja-JP" sz="2400" b="1" dirty="0">
                <a:solidFill>
                  <a:srgbClr val="4F6228"/>
                </a:solidFill>
              </a:rPr>
              <a:t>　</a:t>
            </a:r>
            <a:r>
              <a:rPr lang="ja-JP" altLang="en-US" sz="2400" b="1" dirty="0" smtClean="0">
                <a:solidFill>
                  <a:srgbClr val="4F6228"/>
                </a:solidFill>
              </a:rPr>
              <a:t>　「科学と人間」第五章</a:t>
            </a:r>
            <a:r>
              <a:rPr lang="ja-JP" altLang="en-US" sz="2400" b="1" dirty="0">
                <a:solidFill>
                  <a:srgbClr val="92D050"/>
                </a:solidFill>
              </a:rPr>
              <a:t>　　</a:t>
            </a:r>
            <a:endParaRPr lang="en-US" altLang="ja-JP" sz="2400" b="1" dirty="0">
              <a:solidFill>
                <a:srgbClr val="92D050"/>
              </a:solidFill>
            </a:endParaRPr>
          </a:p>
          <a:p>
            <a:pPr eaLnBrk="1" hangingPunct="1"/>
            <a:endParaRPr lang="en-US" altLang="ja-JP" sz="2400" b="1" dirty="0">
              <a:solidFill>
                <a:srgbClr val="0000FF"/>
              </a:solidFill>
            </a:endParaRPr>
          </a:p>
          <a:p>
            <a:pPr eaLnBrk="1" hangingPunct="1"/>
            <a:r>
              <a:rPr lang="ja-JP" altLang="en-US" sz="2400" b="1" dirty="0">
                <a:solidFill>
                  <a:srgbClr val="0000FF"/>
                </a:solidFill>
              </a:rPr>
              <a:t>群論　　構造主義　　ポストモダン</a:t>
            </a:r>
            <a:endParaRPr lang="en-US" altLang="ja-JP" sz="2400" b="1" dirty="0">
              <a:solidFill>
                <a:srgbClr val="0000FF"/>
              </a:solidFill>
            </a:endParaRPr>
          </a:p>
          <a:p>
            <a:pPr eaLnBrk="1" hangingPunct="1"/>
            <a:endParaRPr lang="en-US" altLang="ja-JP" sz="2400" b="1" dirty="0">
              <a:solidFill>
                <a:srgbClr val="92D050"/>
              </a:solidFill>
            </a:endParaRPr>
          </a:p>
          <a:p>
            <a:pPr eaLnBrk="1" hangingPunct="1"/>
            <a:endParaRPr lang="en-US" altLang="ja-JP" sz="2400" b="1" dirty="0">
              <a:solidFill>
                <a:srgbClr val="0000FF"/>
              </a:solidFill>
            </a:endParaRPr>
          </a:p>
          <a:p>
            <a:pPr eaLnBrk="1" hangingPunct="1"/>
            <a:r>
              <a:rPr lang="ja-JP" altLang="en-US" sz="2400" b="1" dirty="0">
                <a:solidFill>
                  <a:srgbClr val="0000FF"/>
                </a:solidFill>
              </a:rPr>
              <a:t>「まだ見ぬものも、関係性の中に既にそこにある」</a:t>
            </a:r>
            <a:endParaRPr lang="en-US" altLang="ja-JP" sz="2400" b="1" dirty="0">
              <a:solidFill>
                <a:srgbClr val="0000FF"/>
              </a:solidFill>
            </a:endParaRPr>
          </a:p>
          <a:p>
            <a:pPr eaLnBrk="1" hangingPunct="1"/>
            <a:r>
              <a:rPr lang="ja-JP" altLang="en-US" sz="2400" b="1" dirty="0">
                <a:solidFill>
                  <a:srgbClr val="FFC000"/>
                </a:solidFill>
              </a:rPr>
              <a:t>　　</a:t>
            </a:r>
            <a:r>
              <a:rPr lang="ja-JP" altLang="en-US" sz="2400" b="1" dirty="0">
                <a:solidFill>
                  <a:schemeClr val="accent3">
                    <a:lumMod val="50000"/>
                  </a:schemeClr>
                </a:solidFill>
              </a:rPr>
              <a:t>共時的、ワンセットの入れ替わり</a:t>
            </a:r>
            <a:endParaRPr lang="en-US" altLang="ja-JP" sz="2400" b="1" dirty="0">
              <a:solidFill>
                <a:schemeClr val="accent3">
                  <a:lumMod val="50000"/>
                </a:schemeClr>
              </a:solidFill>
            </a:endParaRPr>
          </a:p>
          <a:p>
            <a:pPr eaLnBrk="1" hangingPunct="1"/>
            <a:endParaRPr lang="en-US" altLang="ja-JP" sz="2400" b="1" dirty="0">
              <a:solidFill>
                <a:srgbClr val="0000FF"/>
              </a:solidFill>
            </a:endParaRPr>
          </a:p>
          <a:p>
            <a:pPr eaLnBrk="1" hangingPunct="1"/>
            <a:r>
              <a:rPr lang="ja-JP" altLang="en-US" sz="2400" b="1" dirty="0">
                <a:solidFill>
                  <a:srgbClr val="0000FF"/>
                </a:solidFill>
              </a:rPr>
              <a:t>「かつて存在しなかった状態に向かっている」</a:t>
            </a:r>
            <a:endParaRPr lang="en-US" altLang="ja-JP" sz="2400" b="1" dirty="0">
              <a:solidFill>
                <a:srgbClr val="0000FF"/>
              </a:solidFill>
            </a:endParaRPr>
          </a:p>
          <a:p>
            <a:pPr eaLnBrk="1" hangingPunct="1"/>
            <a:r>
              <a:rPr lang="ja-JP" altLang="en-US" sz="2400" b="1" dirty="0">
                <a:solidFill>
                  <a:srgbClr val="FFC000"/>
                </a:solidFill>
              </a:rPr>
              <a:t>　　</a:t>
            </a:r>
            <a:r>
              <a:rPr lang="ja-JP" altLang="en-US" sz="2400" b="1" dirty="0">
                <a:solidFill>
                  <a:srgbClr val="4F6228"/>
                </a:solidFill>
              </a:rPr>
              <a:t>通時的、発展説</a:t>
            </a:r>
            <a:endParaRPr lang="en-US" altLang="ja-JP" sz="2400" b="1" dirty="0">
              <a:solidFill>
                <a:srgbClr val="4F6228"/>
              </a:solidFill>
            </a:endParaRPr>
          </a:p>
          <a:p>
            <a:pPr eaLnBrk="1" hangingPunct="1"/>
            <a:r>
              <a:rPr lang="ja-JP" altLang="en-US" sz="2400" b="1" dirty="0">
                <a:solidFill>
                  <a:srgbClr val="4F6228"/>
                </a:solidFill>
              </a:rPr>
              <a:t>　　ヘーゲル・マルクス</a:t>
            </a:r>
          </a:p>
        </p:txBody>
      </p:sp>
      <p:sp>
        <p:nvSpPr>
          <p:cNvPr id="58371" name="テキスト ボックス 2"/>
          <p:cNvSpPr txBox="1">
            <a:spLocks noChangeArrowheads="1"/>
          </p:cNvSpPr>
          <p:nvPr/>
        </p:nvSpPr>
        <p:spPr bwMode="auto">
          <a:xfrm>
            <a:off x="755651" y="549276"/>
            <a:ext cx="75612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3200"/>
              <a:t>Ψ</a:t>
            </a:r>
            <a:r>
              <a:rPr lang="ja-JP" altLang="en-US" sz="3200"/>
              <a:t>の数学</a:t>
            </a:r>
            <a:endParaRPr lang="en-US" altLang="ja-JP"/>
          </a:p>
          <a:p>
            <a:pPr eaLnBrk="1" hangingPunct="1"/>
            <a:r>
              <a:rPr lang="ja-JP" altLang="en-US"/>
              <a:t>オペレータ　ー＞変換＝入れ替え＝置換群　ー＞既知のセットの入れ替え</a:t>
            </a:r>
          </a:p>
        </p:txBody>
      </p:sp>
    </p:spTree>
    <p:extLst>
      <p:ext uri="{BB962C8B-B14F-4D97-AF65-F5344CB8AC3E}">
        <p14:creationId xmlns:p14="http://schemas.microsoft.com/office/powerpoint/2010/main" val="143178946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DocSc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822" y="1100933"/>
            <a:ext cx="8142478" cy="4443634"/>
          </a:xfrm>
          <a:prstGeom prst="rect">
            <a:avLst/>
          </a:prstGeom>
        </p:spPr>
      </p:pic>
    </p:spTree>
    <p:extLst>
      <p:ext uri="{BB962C8B-B14F-4D97-AF65-F5344CB8AC3E}">
        <p14:creationId xmlns:p14="http://schemas.microsoft.com/office/powerpoint/2010/main" val="354050853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コンテンツ プレースホルダ 6" descr="kaihen.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6" y="188914"/>
            <a:ext cx="5256213" cy="6535737"/>
          </a:xfrm>
        </p:spPr>
      </p:pic>
      <p:sp>
        <p:nvSpPr>
          <p:cNvPr id="2" name="テキスト ボックス 1"/>
          <p:cNvSpPr txBox="1"/>
          <p:nvPr/>
        </p:nvSpPr>
        <p:spPr>
          <a:xfrm>
            <a:off x="5144214" y="1132912"/>
            <a:ext cx="2412207" cy="646331"/>
          </a:xfrm>
          <a:prstGeom prst="rect">
            <a:avLst/>
          </a:prstGeom>
          <a:noFill/>
        </p:spPr>
        <p:txBody>
          <a:bodyPr wrap="square" rtlCol="0">
            <a:spAutoFit/>
          </a:bodyPr>
          <a:lstStyle/>
          <a:p>
            <a:r>
              <a:rPr kumimoji="1" lang="en-US" altLang="ja-JP" dirty="0" err="1" smtClean="0"/>
              <a:t>QBism</a:t>
            </a:r>
            <a:endParaRPr kumimoji="1" lang="en-US" altLang="ja-JP" dirty="0" smtClean="0"/>
          </a:p>
          <a:p>
            <a:r>
              <a:rPr lang="ja-JP" altLang="ja-JP" dirty="0"/>
              <a:t> </a:t>
            </a:r>
            <a:r>
              <a:rPr lang="ja-JP" altLang="en-US" dirty="0" smtClean="0"/>
              <a:t> </a:t>
            </a:r>
            <a:r>
              <a:rPr lang="en-US" altLang="ja-JP" dirty="0" smtClean="0"/>
              <a:t>Fuchs</a:t>
            </a:r>
            <a:r>
              <a:rPr lang="ja-JP" altLang="en-US" dirty="0" smtClean="0"/>
              <a:t> </a:t>
            </a:r>
            <a:r>
              <a:rPr lang="en-US" altLang="ja-JP" dirty="0" smtClean="0"/>
              <a:t>&amp;</a:t>
            </a:r>
            <a:r>
              <a:rPr lang="ja-JP" altLang="en-US" dirty="0" smtClean="0"/>
              <a:t> </a:t>
            </a:r>
            <a:r>
              <a:rPr lang="en-US" altLang="ja-JP" dirty="0" err="1" smtClean="0"/>
              <a:t>Schack</a:t>
            </a:r>
            <a:r>
              <a:rPr lang="ja-JP" altLang="en-US" dirty="0" smtClean="0"/>
              <a:t> </a:t>
            </a:r>
            <a:r>
              <a:rPr lang="en-US" altLang="ja-JP" dirty="0" smtClean="0"/>
              <a:t>RMP</a:t>
            </a:r>
            <a:endParaRPr kumimoji="1" lang="ja-JP" altLang="en-US" dirty="0"/>
          </a:p>
        </p:txBody>
      </p:sp>
    </p:spTree>
    <p:extLst>
      <p:ext uri="{BB962C8B-B14F-4D97-AF65-F5344CB8AC3E}">
        <p14:creationId xmlns:p14="http://schemas.microsoft.com/office/powerpoint/2010/main" val="2700210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humitaka\デスクトップ\Scan000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70104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7488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正方形/長方形 1"/>
          <p:cNvSpPr>
            <a:spLocks noChangeArrowheads="1"/>
          </p:cNvSpPr>
          <p:nvPr/>
        </p:nvSpPr>
        <p:spPr bwMode="auto">
          <a:xfrm>
            <a:off x="395289" y="692151"/>
            <a:ext cx="8424863" cy="560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400" dirty="0"/>
              <a:t>There must be literally thousands of papers in the physics literature which claim to resolve this paradox, but I have to say that the vast majority of the proposed "solutions" seem to me totally bogus. In fact, there seem to be only two obvious ways out. One, which I find is increasingly endorsed by the younger generation of physicists when they are "pushed up against the wall," is to admit that </a:t>
            </a:r>
            <a:r>
              <a:rPr lang="en-US" altLang="ja-JP" sz="2400" dirty="0">
                <a:solidFill>
                  <a:srgbClr val="0000FF"/>
                </a:solidFill>
              </a:rPr>
              <a:t>quantum mechanics is nothing more than a </a:t>
            </a:r>
            <a:r>
              <a:rPr lang="en-US" altLang="ja-JP" sz="2400" dirty="0" err="1">
                <a:solidFill>
                  <a:srgbClr val="0000FF"/>
                </a:solidFill>
              </a:rPr>
              <a:t>calculational</a:t>
            </a:r>
            <a:r>
              <a:rPr lang="en-US" altLang="ja-JP" sz="2400" dirty="0">
                <a:solidFill>
                  <a:srgbClr val="0000FF"/>
                </a:solidFill>
              </a:rPr>
              <a:t> recipe and corresponds to nothing whatever in the real world; </a:t>
            </a:r>
            <a:r>
              <a:rPr lang="en-US" altLang="ja-JP" sz="2400" dirty="0"/>
              <a:t>its function is simply to predict correctly the probabilities of particular outcomes at the everyday level, for example the probability that I will see this particular cat to be alive, and beyond that it simply has no meaning. </a:t>
            </a:r>
            <a:r>
              <a:rPr lang="en-US" altLang="ja-JP" sz="2400" dirty="0">
                <a:solidFill>
                  <a:srgbClr val="FF0000"/>
                </a:solidFill>
              </a:rPr>
              <a:t>This solution seems to me to be internally consistent but very depressing; if it is correct, it would apparently preclude us from ever getting any objective description of the physical world at all. </a:t>
            </a:r>
            <a:endParaRPr lang="ja-JP" altLang="en-US" sz="2400" dirty="0">
              <a:solidFill>
                <a:srgbClr val="FF0000"/>
              </a:solidFill>
            </a:endParaRPr>
          </a:p>
        </p:txBody>
      </p:sp>
      <p:sp>
        <p:nvSpPr>
          <p:cNvPr id="64515" name="テキスト ボックス 2"/>
          <p:cNvSpPr txBox="1">
            <a:spLocks noChangeArrowheads="1"/>
          </p:cNvSpPr>
          <p:nvPr/>
        </p:nvSpPr>
        <p:spPr bwMode="auto">
          <a:xfrm>
            <a:off x="755651" y="260350"/>
            <a:ext cx="4392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a:t>A. Leggett   2004-06</a:t>
            </a:r>
            <a:endParaRPr lang="ja-JP" altLang="en-US"/>
          </a:p>
        </p:txBody>
      </p:sp>
    </p:spTree>
    <p:extLst>
      <p:ext uri="{BB962C8B-B14F-4D97-AF65-F5344CB8AC3E}">
        <p14:creationId xmlns:p14="http://schemas.microsoft.com/office/powerpoint/2010/main" val="68888459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スキャン 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41" y="-60892"/>
            <a:ext cx="7269578" cy="5601606"/>
          </a:xfrm>
          <a:prstGeom prst="rect">
            <a:avLst/>
          </a:prstGeom>
        </p:spPr>
      </p:pic>
      <p:sp>
        <p:nvSpPr>
          <p:cNvPr id="3" name="テキスト ボックス 2"/>
          <p:cNvSpPr txBox="1"/>
          <p:nvPr/>
        </p:nvSpPr>
        <p:spPr>
          <a:xfrm>
            <a:off x="6567154" y="284615"/>
            <a:ext cx="3227038" cy="1477328"/>
          </a:xfrm>
          <a:prstGeom prst="rect">
            <a:avLst/>
          </a:prstGeom>
          <a:noFill/>
        </p:spPr>
        <p:txBody>
          <a:bodyPr wrap="square" rtlCol="0">
            <a:spAutoFit/>
          </a:bodyPr>
          <a:lstStyle/>
          <a:p>
            <a:r>
              <a:rPr kumimoji="1" lang="ja-JP" altLang="en-US" dirty="0" smtClean="0">
                <a:solidFill>
                  <a:srgbClr val="FF0000"/>
                </a:solidFill>
              </a:rPr>
              <a:t>傍観科学　</a:t>
            </a:r>
            <a:r>
              <a:rPr kumimoji="1" lang="en-US" altLang="ja-JP" dirty="0" err="1" smtClean="0">
                <a:solidFill>
                  <a:srgbClr val="FF0000"/>
                </a:solidFill>
              </a:rPr>
              <a:t>vs</a:t>
            </a:r>
            <a:r>
              <a:rPr kumimoji="1" lang="en-US" altLang="ja-JP" dirty="0" smtClean="0">
                <a:solidFill>
                  <a:srgbClr val="FF0000"/>
                </a:solidFill>
              </a:rPr>
              <a:t>  </a:t>
            </a:r>
          </a:p>
          <a:p>
            <a:r>
              <a:rPr lang="ja-JP" altLang="ja-JP" dirty="0">
                <a:solidFill>
                  <a:srgbClr val="FF0000"/>
                </a:solidFill>
              </a:rPr>
              <a:t>　</a:t>
            </a:r>
            <a:r>
              <a:rPr lang="ja-JP" altLang="en-US" dirty="0" smtClean="0">
                <a:solidFill>
                  <a:srgbClr val="FF0000"/>
                </a:solidFill>
              </a:rPr>
              <a:t>　　　</a:t>
            </a:r>
            <a:r>
              <a:rPr kumimoji="1" lang="ja-JP" altLang="en-US" dirty="0" smtClean="0">
                <a:solidFill>
                  <a:srgbClr val="FF0000"/>
                </a:solidFill>
              </a:rPr>
              <a:t>介入（参加）科学</a:t>
            </a:r>
            <a:endParaRPr kumimoji="1" lang="en-US" altLang="ja-JP" dirty="0" smtClean="0">
              <a:solidFill>
                <a:srgbClr val="FF0000"/>
              </a:solidFill>
            </a:endParaRPr>
          </a:p>
          <a:p>
            <a:endParaRPr lang="en-US" altLang="ja-JP" dirty="0">
              <a:solidFill>
                <a:srgbClr val="FF0000"/>
              </a:solidFill>
            </a:endParaRPr>
          </a:p>
          <a:p>
            <a:r>
              <a:rPr lang="ja-JP" altLang="en-US" dirty="0" smtClean="0">
                <a:solidFill>
                  <a:srgbClr val="0000FF"/>
                </a:solidFill>
              </a:rPr>
              <a:t>参加して初めて実在が</a:t>
            </a:r>
            <a:endParaRPr lang="en-US" altLang="ja-JP" dirty="0" smtClean="0">
              <a:solidFill>
                <a:srgbClr val="0000FF"/>
              </a:solidFill>
            </a:endParaRPr>
          </a:p>
          <a:p>
            <a:r>
              <a:rPr lang="ja-JP" altLang="en-US" dirty="0" smtClean="0">
                <a:solidFill>
                  <a:srgbClr val="0000FF"/>
                </a:solidFill>
              </a:rPr>
              <a:t>立ち現れる。</a:t>
            </a:r>
            <a:endParaRPr kumimoji="1" lang="ja-JP" altLang="en-US" dirty="0">
              <a:solidFill>
                <a:srgbClr val="0000FF"/>
              </a:solidFill>
            </a:endParaRPr>
          </a:p>
        </p:txBody>
      </p:sp>
      <p:sp>
        <p:nvSpPr>
          <p:cNvPr id="4" name="テキスト ボックス 3"/>
          <p:cNvSpPr txBox="1"/>
          <p:nvPr/>
        </p:nvSpPr>
        <p:spPr>
          <a:xfrm>
            <a:off x="356627" y="5262839"/>
            <a:ext cx="8506856" cy="1477328"/>
          </a:xfrm>
          <a:prstGeom prst="rect">
            <a:avLst/>
          </a:prstGeom>
          <a:noFill/>
        </p:spPr>
        <p:txBody>
          <a:bodyPr wrap="square" rtlCol="0">
            <a:spAutoFit/>
          </a:bodyPr>
          <a:lstStyle/>
          <a:p>
            <a:r>
              <a:rPr kumimoji="1" lang="en-US" altLang="ja-JP" dirty="0" smtClean="0"/>
              <a:t>Quantum mechanics evidences that there is no such thing as mere “observer(or register) of reality.” The observing equipment ,the registering </a:t>
            </a:r>
            <a:r>
              <a:rPr kumimoji="1" lang="en-US" altLang="ja-JP" dirty="0" err="1" smtClean="0"/>
              <a:t>device,”participates</a:t>
            </a:r>
            <a:r>
              <a:rPr kumimoji="1" lang="en-US" altLang="ja-JP" dirty="0" smtClean="0"/>
              <a:t> in defining </a:t>
            </a:r>
            <a:r>
              <a:rPr kumimoji="1" lang="en-US" altLang="ja-JP" dirty="0" err="1" smtClean="0"/>
              <a:t>reality.”In</a:t>
            </a:r>
            <a:r>
              <a:rPr kumimoji="1" lang="en-US" altLang="ja-JP" dirty="0" smtClean="0"/>
              <a:t> this sense the universe does not sit “out there.”</a:t>
            </a:r>
          </a:p>
          <a:p>
            <a:r>
              <a:rPr lang="ja-JP" altLang="ja-JP" dirty="0"/>
              <a:t>　</a:t>
            </a:r>
            <a:r>
              <a:rPr lang="en-US" altLang="ja-JP" dirty="0" smtClean="0"/>
              <a:t>John A Wheeler(1911-2008)   </a:t>
            </a:r>
            <a:r>
              <a:rPr lang="ja-JP" altLang="en-US" dirty="0" smtClean="0"/>
              <a:t>ブラックホール、宇宙の波動関数、遅延選択観測、</a:t>
            </a:r>
            <a:endParaRPr lang="en-US" altLang="ja-JP" dirty="0" smtClean="0"/>
          </a:p>
          <a:p>
            <a:r>
              <a:rPr lang="ja-JP" altLang="en-US" dirty="0" smtClean="0"/>
              <a:t>　　　　　　　　</a:t>
            </a:r>
            <a:r>
              <a:rPr lang="en-US" altLang="ja-JP" dirty="0" err="1" smtClean="0"/>
              <a:t>Feynman,Everett,Hartle,Thorne,Ruffini,Unruh,Deutsch,Zurek</a:t>
            </a:r>
            <a:r>
              <a:rPr lang="en-US" altLang="ja-JP" dirty="0" smtClean="0"/>
              <a:t>,</a:t>
            </a:r>
            <a:r>
              <a:rPr lang="ja-JP" altLang="en-US" dirty="0" smtClean="0"/>
              <a:t>・・・・・</a:t>
            </a:r>
            <a:endParaRPr kumimoji="1" lang="ja-JP" altLang="en-US" dirty="0"/>
          </a:p>
        </p:txBody>
      </p:sp>
      <p:pic>
        <p:nvPicPr>
          <p:cNvPr id="6" name="図 5"/>
          <p:cNvPicPr>
            <a:picLocks noChangeAspect="1"/>
          </p:cNvPicPr>
          <p:nvPr/>
        </p:nvPicPr>
        <p:blipFill>
          <a:blip r:embed="rId3"/>
          <a:stretch>
            <a:fillRect/>
          </a:stretch>
        </p:blipFill>
        <p:spPr>
          <a:xfrm>
            <a:off x="6457391" y="2235618"/>
            <a:ext cx="2559517" cy="2495529"/>
          </a:xfrm>
          <a:prstGeom prst="rect">
            <a:avLst/>
          </a:prstGeom>
        </p:spPr>
      </p:pic>
      <p:sp>
        <p:nvSpPr>
          <p:cNvPr id="7" name="正方形/長方形 6"/>
          <p:cNvSpPr/>
          <p:nvPr/>
        </p:nvSpPr>
        <p:spPr>
          <a:xfrm>
            <a:off x="6482845" y="1761943"/>
            <a:ext cx="2661155" cy="369332"/>
          </a:xfrm>
          <a:prstGeom prst="rect">
            <a:avLst/>
          </a:prstGeom>
        </p:spPr>
        <p:txBody>
          <a:bodyPr wrap="none">
            <a:spAutoFit/>
          </a:bodyPr>
          <a:lstStyle/>
          <a:p>
            <a:r>
              <a:rPr lang="en-US" altLang="ja-JP" dirty="0" err="1">
                <a:solidFill>
                  <a:srgbClr val="C00000"/>
                </a:solidFill>
                <a:latin typeface="Rockwell" charset="0"/>
                <a:ea typeface="HG明朝B" charset="0"/>
              </a:rPr>
              <a:t>thea</a:t>
            </a:r>
            <a:r>
              <a:rPr lang="en-US" altLang="ja-JP" dirty="0">
                <a:solidFill>
                  <a:srgbClr val="C00000"/>
                </a:solidFill>
                <a:latin typeface="Rockwell" charset="0"/>
                <a:ea typeface="HG明朝B" charset="0"/>
              </a:rPr>
              <a:t>,     theory    theater </a:t>
            </a:r>
            <a:endParaRPr lang="ja-JP" altLang="en-US" dirty="0"/>
          </a:p>
        </p:txBody>
      </p:sp>
    </p:spTree>
    <p:extLst>
      <p:ext uri="{BB962C8B-B14F-4D97-AF65-F5344CB8AC3E}">
        <p14:creationId xmlns:p14="http://schemas.microsoft.com/office/powerpoint/2010/main" val="398378238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キャン.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448" y="0"/>
            <a:ext cx="4553929" cy="6858000"/>
          </a:xfrm>
          <a:prstGeom prst="rect">
            <a:avLst/>
          </a:prstGeom>
        </p:spPr>
      </p:pic>
      <p:sp>
        <p:nvSpPr>
          <p:cNvPr id="2" name="テキスト ボックス 1"/>
          <p:cNvSpPr txBox="1"/>
          <p:nvPr/>
        </p:nvSpPr>
        <p:spPr>
          <a:xfrm>
            <a:off x="5971592" y="2395078"/>
            <a:ext cx="2462167" cy="923330"/>
          </a:xfrm>
          <a:prstGeom prst="rect">
            <a:avLst/>
          </a:prstGeom>
          <a:noFill/>
        </p:spPr>
        <p:txBody>
          <a:bodyPr wrap="square" rtlCol="0">
            <a:spAutoFit/>
          </a:bodyPr>
          <a:lstStyle/>
          <a:p>
            <a:r>
              <a:rPr kumimoji="1" lang="en-US" altLang="ja-JP" dirty="0" smtClean="0"/>
              <a:t>1981</a:t>
            </a:r>
            <a:r>
              <a:rPr kumimoji="1" lang="ja-JP" altLang="en-US" dirty="0" smtClean="0"/>
              <a:t>年</a:t>
            </a:r>
            <a:r>
              <a:rPr kumimoji="1" lang="en-US" altLang="ja-JP" dirty="0" smtClean="0"/>
              <a:t>10</a:t>
            </a:r>
            <a:r>
              <a:rPr kumimoji="1" lang="ja-JP" altLang="en-US" dirty="0" smtClean="0"/>
              <a:t>月</a:t>
            </a:r>
            <a:endParaRPr kumimoji="1" lang="en-US" altLang="ja-JP" dirty="0" smtClean="0"/>
          </a:p>
          <a:p>
            <a:r>
              <a:rPr lang="ja-JP" altLang="en-US" dirty="0" smtClean="0"/>
              <a:t>夫婦で京都訪問</a:t>
            </a:r>
            <a:endParaRPr lang="en-US" altLang="ja-JP" dirty="0" smtClean="0"/>
          </a:p>
          <a:p>
            <a:r>
              <a:rPr kumimoji="1" lang="ja-JP" altLang="en-US" dirty="0" smtClean="0"/>
              <a:t>湯川家の仏前に</a:t>
            </a:r>
            <a:endParaRPr kumimoji="1" lang="ja-JP" altLang="en-US" dirty="0"/>
          </a:p>
        </p:txBody>
      </p:sp>
    </p:spTree>
    <p:extLst>
      <p:ext uri="{BB962C8B-B14F-4D97-AF65-F5344CB8AC3E}">
        <p14:creationId xmlns:p14="http://schemas.microsoft.com/office/powerpoint/2010/main" val="39796891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penros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977900"/>
            <a:ext cx="7916119" cy="5594604"/>
          </a:xfrm>
          <a:prstGeom prst="rect">
            <a:avLst/>
          </a:prstGeom>
        </p:spPr>
      </p:pic>
    </p:spTree>
    <p:extLst>
      <p:ext uri="{BB962C8B-B14F-4D97-AF65-F5344CB8AC3E}">
        <p14:creationId xmlns:p14="http://schemas.microsoft.com/office/powerpoint/2010/main" val="288514405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91362" y="390667"/>
            <a:ext cx="8567743" cy="6247863"/>
          </a:xfrm>
          <a:prstGeom prst="rect">
            <a:avLst/>
          </a:prstGeom>
        </p:spPr>
        <p:txBody>
          <a:bodyPr wrap="square">
            <a:spAutoFit/>
          </a:bodyPr>
          <a:lstStyle/>
          <a:p>
            <a:r>
              <a:rPr lang="ja-JP" altLang="en-US" sz="3200" dirty="0">
                <a:solidFill>
                  <a:schemeClr val="accent6">
                    <a:lumMod val="50000"/>
                  </a:schemeClr>
                </a:solidFill>
              </a:rPr>
              <a:t>量子力学が</a:t>
            </a:r>
            <a:r>
              <a:rPr lang="ja-JP" altLang="en-US" sz="3200" dirty="0" smtClean="0">
                <a:solidFill>
                  <a:schemeClr val="accent6">
                    <a:lumMod val="50000"/>
                  </a:schemeClr>
                </a:solidFill>
              </a:rPr>
              <a:t>炙り出す</a:t>
            </a:r>
            <a:endParaRPr lang="en-US" altLang="ja-JP" sz="3200" dirty="0" smtClean="0">
              <a:solidFill>
                <a:schemeClr val="accent6">
                  <a:lumMod val="50000"/>
                </a:schemeClr>
              </a:solidFill>
            </a:endParaRPr>
          </a:p>
          <a:p>
            <a:endParaRPr lang="en-US" altLang="ja-JP" sz="3200" dirty="0"/>
          </a:p>
          <a:p>
            <a:r>
              <a:rPr lang="ja-JP" altLang="ja-JP" sz="2400" dirty="0"/>
              <a:t>　</a:t>
            </a:r>
            <a:r>
              <a:rPr lang="ja-JP" altLang="en-US" sz="2400" dirty="0"/>
              <a:t>　　　　　　</a:t>
            </a:r>
            <a:r>
              <a:rPr lang="ja-JP" altLang="en-US" sz="2400" dirty="0" smtClean="0"/>
              <a:t>科学　　　　</a:t>
            </a:r>
            <a:r>
              <a:rPr lang="en-US" altLang="ja-JP" sz="2400" dirty="0" smtClean="0"/>
              <a:t>    </a:t>
            </a:r>
            <a:r>
              <a:rPr lang="ja-JP" altLang="en-US" sz="2400" dirty="0" smtClean="0"/>
              <a:t>傍観者でなく</a:t>
            </a:r>
            <a:r>
              <a:rPr lang="en-US" altLang="en-US" sz="2400" dirty="0" smtClean="0"/>
              <a:t>介入者</a:t>
            </a:r>
            <a:r>
              <a:rPr lang="ja-JP" altLang="en-US" sz="2400" dirty="0" smtClean="0"/>
              <a:t>、踏み込んでいく</a:t>
            </a:r>
            <a:endParaRPr lang="en-US" altLang="ja-JP" sz="2400" dirty="0" smtClean="0"/>
          </a:p>
          <a:p>
            <a:r>
              <a:rPr lang="ja-JP" altLang="ja-JP" sz="2400" dirty="0"/>
              <a:t>　</a:t>
            </a:r>
            <a:r>
              <a:rPr lang="ja-JP" altLang="en-US" sz="2400" dirty="0" smtClean="0"/>
              <a:t>　　　　　　　　　　　　　　　意図の成功を高める対処法、</a:t>
            </a:r>
            <a:endParaRPr lang="en-US" altLang="ja-JP" sz="2400" dirty="0" smtClean="0"/>
          </a:p>
          <a:p>
            <a:r>
              <a:rPr lang="ja-JP" altLang="ja-JP" sz="2400" dirty="0"/>
              <a:t>　</a:t>
            </a:r>
            <a:r>
              <a:rPr lang="ja-JP" altLang="en-US" sz="2400" dirty="0" smtClean="0"/>
              <a:t>　　　　　　　　　　　　　　　自然に呑み込まれない</a:t>
            </a:r>
            <a:r>
              <a:rPr lang="en-US" altLang="ja-JP" sz="2400" dirty="0" smtClean="0"/>
              <a:t>agent</a:t>
            </a:r>
          </a:p>
          <a:p>
            <a:r>
              <a:rPr lang="en-US" altLang="ja-JP" sz="2400" dirty="0"/>
              <a:t> </a:t>
            </a:r>
            <a:r>
              <a:rPr lang="en-US" altLang="ja-JP" sz="2400" dirty="0" smtClean="0"/>
              <a:t>                                           </a:t>
            </a:r>
            <a:r>
              <a:rPr lang="ja-JP" altLang="en-US" sz="2400" dirty="0" smtClean="0"/>
              <a:t>　</a:t>
            </a:r>
            <a:r>
              <a:rPr lang="ja-JP" altLang="en-US" sz="2400" dirty="0"/>
              <a:t>四つの</a:t>
            </a:r>
            <a:r>
              <a:rPr lang="ja-JP" altLang="en-US" sz="2400" dirty="0" smtClean="0"/>
              <a:t>科学</a:t>
            </a:r>
            <a:endParaRPr lang="en-US" altLang="ja-JP" sz="2400" dirty="0" smtClean="0"/>
          </a:p>
          <a:p>
            <a:r>
              <a:rPr lang="ja-JP" altLang="ja-JP" sz="2400" dirty="0"/>
              <a:t>　</a:t>
            </a:r>
            <a:r>
              <a:rPr lang="ja-JP" altLang="en-US" sz="2400" dirty="0" smtClean="0"/>
              <a:t>　　　　　　　　　　　　　　　理科とサイエンス、中村桂子と違う　</a:t>
            </a:r>
            <a:endParaRPr lang="en-US" altLang="ja-JP" sz="2400" dirty="0" smtClean="0"/>
          </a:p>
          <a:p>
            <a:r>
              <a:rPr lang="ja-JP" altLang="en-US" sz="2400" dirty="0" smtClean="0"/>
              <a:t>　　</a:t>
            </a:r>
            <a:endParaRPr lang="en-US" altLang="ja-JP" sz="2400" dirty="0"/>
          </a:p>
          <a:p>
            <a:r>
              <a:rPr lang="ja-JP" altLang="en-US" sz="2400" dirty="0"/>
              <a:t>　　　　　　　</a:t>
            </a:r>
            <a:r>
              <a:rPr lang="ja-JP" altLang="en-US" sz="2400" dirty="0" smtClean="0">
                <a:solidFill>
                  <a:srgbClr val="0000FF"/>
                </a:solidFill>
              </a:rPr>
              <a:t>学問　　　　人間の科学、落とし物探しでない、</a:t>
            </a:r>
            <a:endParaRPr lang="en-US" altLang="ja-JP" sz="2400" dirty="0" smtClean="0">
              <a:solidFill>
                <a:srgbClr val="0000FF"/>
              </a:solidFill>
            </a:endParaRPr>
          </a:p>
          <a:p>
            <a:r>
              <a:rPr lang="en-US" altLang="ja-JP" sz="2400" dirty="0">
                <a:solidFill>
                  <a:srgbClr val="0000FF"/>
                </a:solidFill>
              </a:rPr>
              <a:t> </a:t>
            </a:r>
            <a:r>
              <a:rPr lang="en-US" altLang="ja-JP" sz="2400" dirty="0" smtClean="0">
                <a:solidFill>
                  <a:srgbClr val="0000FF"/>
                </a:solidFill>
              </a:rPr>
              <a:t>                                          </a:t>
            </a:r>
            <a:r>
              <a:rPr lang="ja-JP" altLang="en-US" sz="2400" dirty="0" smtClean="0">
                <a:solidFill>
                  <a:srgbClr val="0000FF"/>
                </a:solidFill>
              </a:rPr>
              <a:t>マッハ的、実存的、プラグマテイズム</a:t>
            </a:r>
            <a:endParaRPr lang="en-US" altLang="ja-JP" sz="2400" dirty="0" smtClean="0">
              <a:solidFill>
                <a:srgbClr val="0000FF"/>
              </a:solidFill>
            </a:endParaRPr>
          </a:p>
          <a:p>
            <a:r>
              <a:rPr lang="en-US" altLang="ja-JP" sz="2400" dirty="0">
                <a:solidFill>
                  <a:srgbClr val="0000FF"/>
                </a:solidFill>
              </a:rPr>
              <a:t> </a:t>
            </a:r>
            <a:r>
              <a:rPr lang="en-US" altLang="ja-JP" sz="2400" dirty="0" smtClean="0">
                <a:solidFill>
                  <a:srgbClr val="0000FF"/>
                </a:solidFill>
              </a:rPr>
              <a:t>                                              </a:t>
            </a:r>
            <a:r>
              <a:rPr lang="ja-JP" altLang="en-US" sz="2400" dirty="0" smtClean="0">
                <a:solidFill>
                  <a:srgbClr val="0000FF"/>
                </a:solidFill>
              </a:rPr>
              <a:t>未知に乗り出す実存</a:t>
            </a:r>
            <a:endParaRPr lang="en-US" altLang="ja-JP" sz="2400" dirty="0" smtClean="0">
              <a:solidFill>
                <a:srgbClr val="0000FF"/>
              </a:solidFill>
            </a:endParaRPr>
          </a:p>
          <a:p>
            <a:r>
              <a:rPr lang="ja-JP" altLang="ja-JP" sz="2400" dirty="0">
                <a:solidFill>
                  <a:srgbClr val="0000FF"/>
                </a:solidFill>
              </a:rPr>
              <a:t>　</a:t>
            </a:r>
            <a:r>
              <a:rPr lang="ja-JP" altLang="en-US" sz="2400" dirty="0" smtClean="0">
                <a:solidFill>
                  <a:srgbClr val="0000FF"/>
                </a:solidFill>
              </a:rPr>
              <a:t>　　　　　　　　　　　　　　　　可能性の束　</a:t>
            </a:r>
            <a:endParaRPr lang="en-US" altLang="ja-JP" sz="2400" dirty="0" smtClean="0">
              <a:solidFill>
                <a:srgbClr val="0000FF"/>
              </a:solidFill>
            </a:endParaRPr>
          </a:p>
          <a:p>
            <a:r>
              <a:rPr lang="ja-JP" altLang="ja-JP" sz="2400" dirty="0"/>
              <a:t>　</a:t>
            </a:r>
            <a:r>
              <a:rPr lang="ja-JP" altLang="en-US" sz="2400" dirty="0" smtClean="0"/>
              <a:t>　　　　　　　　　　　　　　　　　　　　　</a:t>
            </a:r>
            <a:endParaRPr lang="en-US" altLang="ja-JP" sz="2400" dirty="0"/>
          </a:p>
          <a:p>
            <a:r>
              <a:rPr lang="ja-JP" altLang="ja-JP" sz="2400" dirty="0"/>
              <a:t>　</a:t>
            </a:r>
            <a:r>
              <a:rPr lang="ja-JP" altLang="en-US" sz="2400" dirty="0"/>
              <a:t>　　　　　　</a:t>
            </a:r>
            <a:r>
              <a:rPr lang="ja-JP" altLang="en-US" sz="2400" dirty="0" smtClean="0"/>
              <a:t>民主主義　アインシュタインを蹴落とせるサイエンス</a:t>
            </a:r>
            <a:r>
              <a:rPr lang="en-US" altLang="ja-JP" sz="2400" dirty="0" smtClean="0"/>
              <a:t>,</a:t>
            </a:r>
          </a:p>
          <a:p>
            <a:r>
              <a:rPr lang="ja-JP" altLang="ja-JP" sz="2400" dirty="0"/>
              <a:t>　</a:t>
            </a:r>
            <a:r>
              <a:rPr lang="ja-JP" altLang="en-US" sz="2400" dirty="0" smtClean="0"/>
              <a:t>　　　　　　　　　　　　　　　　世襲の危機、人に頼らず実証と論理、</a:t>
            </a:r>
            <a:endParaRPr lang="en-US" altLang="ja-JP" sz="2400" dirty="0" smtClean="0"/>
          </a:p>
          <a:p>
            <a:r>
              <a:rPr lang="ja-JP" altLang="ja-JP" sz="2400" dirty="0"/>
              <a:t>　</a:t>
            </a:r>
            <a:r>
              <a:rPr lang="ja-JP" altLang="en-US" sz="2400" dirty="0" smtClean="0"/>
              <a:t>　　　　　　　　　　　　　　　　パトロンはいない健気に行こう</a:t>
            </a:r>
            <a:endParaRPr lang="ja-JP" altLang="en-US" sz="2400" dirty="0"/>
          </a:p>
        </p:txBody>
      </p:sp>
    </p:spTree>
    <p:extLst>
      <p:ext uri="{BB962C8B-B14F-4D97-AF65-F5344CB8AC3E}">
        <p14:creationId xmlns:p14="http://schemas.microsoft.com/office/powerpoint/2010/main" val="2568666766"/>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84638" y="709760"/>
            <a:ext cx="8320192" cy="4708981"/>
          </a:xfrm>
          <a:prstGeom prst="rect">
            <a:avLst/>
          </a:prstGeom>
        </p:spPr>
        <p:txBody>
          <a:bodyPr wrap="square">
            <a:spAutoFit/>
          </a:bodyPr>
          <a:lstStyle/>
          <a:p>
            <a:r>
              <a:rPr lang="en-US" altLang="ja-JP" sz="2000" dirty="0"/>
              <a:t>Although it differs in many important ways from what has come to be called “the </a:t>
            </a:r>
            <a:r>
              <a:rPr lang="en-US" altLang="ja-JP" sz="2000" dirty="0" smtClean="0"/>
              <a:t>Copenhagen </a:t>
            </a:r>
            <a:r>
              <a:rPr lang="en-US" altLang="ja-JP" sz="2000" dirty="0"/>
              <a:t>interpretation”, </a:t>
            </a:r>
            <a:r>
              <a:rPr lang="en-US" altLang="ja-JP" sz="2000" dirty="0" err="1" smtClean="0"/>
              <a:t>QBism</a:t>
            </a:r>
            <a:r>
              <a:rPr lang="en-US" altLang="ja-JP" sz="2000" dirty="0" smtClean="0"/>
              <a:t>— </a:t>
            </a:r>
            <a:r>
              <a:rPr lang="en-US" altLang="ja-JP" sz="2000" dirty="0"/>
              <a:t>Quantum </a:t>
            </a:r>
            <a:r>
              <a:rPr lang="en-US" altLang="ja-JP" sz="2000" dirty="0" err="1"/>
              <a:t>Bayesianism</a:t>
            </a:r>
            <a:r>
              <a:rPr lang="en-US" altLang="ja-JP" sz="2000" dirty="0"/>
              <a:t> — agrees with Bohr that the </a:t>
            </a:r>
            <a:r>
              <a:rPr lang="en-US" altLang="ja-JP" sz="2000" dirty="0" smtClean="0"/>
              <a:t>primitive </a:t>
            </a:r>
            <a:r>
              <a:rPr lang="en-US" altLang="ja-JP" sz="2000" dirty="0"/>
              <a:t>concept of experience is fundamental to an understanding of science. </a:t>
            </a:r>
            <a:endParaRPr lang="en-US" altLang="ja-JP" sz="2000" dirty="0" smtClean="0"/>
          </a:p>
          <a:p>
            <a:r>
              <a:rPr lang="en-US" altLang="ja-JP" sz="2000" dirty="0" smtClean="0">
                <a:solidFill>
                  <a:srgbClr val="FF0000"/>
                </a:solidFill>
              </a:rPr>
              <a:t>According </a:t>
            </a:r>
            <a:r>
              <a:rPr lang="en-US" altLang="ja-JP" sz="2000" dirty="0">
                <a:solidFill>
                  <a:srgbClr val="FF0000"/>
                </a:solidFill>
              </a:rPr>
              <a:t>to </a:t>
            </a:r>
            <a:r>
              <a:rPr lang="en-US" altLang="ja-JP" sz="2000" dirty="0" err="1">
                <a:solidFill>
                  <a:srgbClr val="FF0000"/>
                </a:solidFill>
              </a:rPr>
              <a:t>QBism</a:t>
            </a:r>
            <a:r>
              <a:rPr lang="en-US" altLang="ja-JP" sz="2000" dirty="0">
                <a:solidFill>
                  <a:srgbClr val="FF0000"/>
                </a:solidFill>
              </a:rPr>
              <a:t>, quantum mechanics is a tool anyone can use to evaluate, on the basis of one’s past experience, one’s probabilistic expectations for one’s subsequent experience.</a:t>
            </a:r>
          </a:p>
          <a:p>
            <a:r>
              <a:rPr lang="en-US" altLang="ja-JP" sz="2000" dirty="0"/>
              <a:t>Unlike Copenhagen, </a:t>
            </a:r>
            <a:r>
              <a:rPr lang="en-US" altLang="ja-JP" sz="2000" dirty="0" err="1">
                <a:solidFill>
                  <a:srgbClr val="FF0000"/>
                </a:solidFill>
              </a:rPr>
              <a:t>QBism</a:t>
            </a:r>
            <a:r>
              <a:rPr lang="en-US" altLang="ja-JP" sz="2000" dirty="0">
                <a:solidFill>
                  <a:srgbClr val="FF0000"/>
                </a:solidFill>
              </a:rPr>
              <a:t> explicitly takes the “subjective” or “judgmental” or “</a:t>
            </a:r>
            <a:r>
              <a:rPr lang="en-US" altLang="ja-JP" sz="2000" dirty="0" err="1" smtClean="0">
                <a:solidFill>
                  <a:srgbClr val="FF0000"/>
                </a:solidFill>
              </a:rPr>
              <a:t>personalist</a:t>
            </a:r>
            <a:r>
              <a:rPr lang="en-US" altLang="ja-JP" sz="2000" dirty="0">
                <a:solidFill>
                  <a:srgbClr val="FF0000"/>
                </a:solidFill>
              </a:rPr>
              <a:t>” view of probability</a:t>
            </a:r>
            <a:r>
              <a:rPr lang="en-US" altLang="ja-JP" sz="2000" dirty="0" smtClean="0"/>
              <a:t>, </a:t>
            </a:r>
            <a:r>
              <a:rPr lang="en-US" altLang="ja-JP" sz="2000" dirty="0"/>
              <a:t>which, though common among contemporary statisticians and economists, is still rare among physicists: probabilities are assigned to an event by an agent1 and are particular to that agent. </a:t>
            </a:r>
            <a:r>
              <a:rPr lang="en-US" altLang="ja-JP" sz="2000" dirty="0">
                <a:solidFill>
                  <a:srgbClr val="FF0000"/>
                </a:solidFill>
              </a:rPr>
              <a:t>The agent’s probability assignments express her </a:t>
            </a:r>
            <a:r>
              <a:rPr lang="en-US" altLang="ja-JP" sz="2000" dirty="0" smtClean="0">
                <a:solidFill>
                  <a:srgbClr val="FF0000"/>
                </a:solidFill>
              </a:rPr>
              <a:t>own personal </a:t>
            </a:r>
            <a:r>
              <a:rPr lang="en-US" altLang="ja-JP" sz="2000" dirty="0">
                <a:solidFill>
                  <a:srgbClr val="FF0000"/>
                </a:solidFill>
              </a:rPr>
              <a:t>degrees of belief about the event. </a:t>
            </a:r>
            <a:r>
              <a:rPr lang="en-US" altLang="ja-JP" sz="2000" dirty="0"/>
              <a:t>The personal character of probability includes cases in which the agent is certain about the event: even probabilities 0 and 1 are measures of an agent’s (very strongly held) belief.</a:t>
            </a:r>
            <a:endParaRPr lang="ja-JP" altLang="en-US" sz="2000" dirty="0"/>
          </a:p>
        </p:txBody>
      </p:sp>
      <p:sp>
        <p:nvSpPr>
          <p:cNvPr id="3" name="正方形/長方形 2"/>
          <p:cNvSpPr/>
          <p:nvPr/>
        </p:nvSpPr>
        <p:spPr>
          <a:xfrm>
            <a:off x="654803" y="5801946"/>
            <a:ext cx="7851497" cy="923330"/>
          </a:xfrm>
          <a:prstGeom prst="rect">
            <a:avLst/>
          </a:prstGeom>
        </p:spPr>
        <p:txBody>
          <a:bodyPr wrap="square">
            <a:spAutoFit/>
          </a:bodyPr>
          <a:lstStyle/>
          <a:p>
            <a:r>
              <a:rPr lang="en-US" altLang="ja-JP" dirty="0"/>
              <a:t>Fuchs, C. A. &amp; </a:t>
            </a:r>
            <a:r>
              <a:rPr lang="en-US" altLang="ja-JP" dirty="0" err="1"/>
              <a:t>Schack</a:t>
            </a:r>
            <a:r>
              <a:rPr lang="en-US" altLang="ja-JP" dirty="0"/>
              <a:t>, R. Quantum-Bayesian Coherence. </a:t>
            </a:r>
            <a:r>
              <a:rPr lang="en-US" altLang="ja-JP" dirty="0" smtClean="0"/>
              <a:t> </a:t>
            </a:r>
            <a:r>
              <a:rPr lang="en-US" altLang="ja-JP" dirty="0"/>
              <a:t>Rev. Mod. Phys.</a:t>
            </a:r>
            <a:r>
              <a:rPr lang="en-US" altLang="ja-JP" dirty="0" smtClean="0"/>
              <a:t>,85,1693-1715(2013)</a:t>
            </a:r>
            <a:endParaRPr lang="en-US" altLang="ja-JP" dirty="0"/>
          </a:p>
          <a:p>
            <a:r>
              <a:rPr lang="en-US" altLang="ja-JP" dirty="0"/>
              <a:t>arXiv:1301.3274.</a:t>
            </a:r>
            <a:endParaRPr lang="ja-JP" altLang="en-US" dirty="0"/>
          </a:p>
        </p:txBody>
      </p:sp>
    </p:spTree>
    <p:extLst>
      <p:ext uri="{BB962C8B-B14F-4D97-AF65-F5344CB8AC3E}">
        <p14:creationId xmlns:p14="http://schemas.microsoft.com/office/powerpoint/2010/main" val="391182986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3"/>
          <p:cNvSpPr txBox="1">
            <a:spLocks noChangeArrowheads="1"/>
          </p:cNvSpPr>
          <p:nvPr/>
        </p:nvSpPr>
        <p:spPr bwMode="auto">
          <a:xfrm>
            <a:off x="381288" y="1780838"/>
            <a:ext cx="7910512"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spcBef>
                <a:spcPct val="50000"/>
              </a:spcBef>
            </a:pPr>
            <a:r>
              <a:rPr lang="en-US" altLang="ja-JP" sz="2000" dirty="0">
                <a:solidFill>
                  <a:srgbClr val="4F6228"/>
                </a:solidFill>
              </a:rPr>
              <a:t>We choose to examine a </a:t>
            </a:r>
            <a:r>
              <a:rPr lang="en-US" altLang="ja-JP" sz="2000" dirty="0">
                <a:solidFill>
                  <a:srgbClr val="FF0000"/>
                </a:solidFill>
              </a:rPr>
              <a:t>phenomenon</a:t>
            </a:r>
            <a:r>
              <a:rPr lang="en-US" altLang="ja-JP" sz="2000" dirty="0">
                <a:solidFill>
                  <a:srgbClr val="4F6228"/>
                </a:solidFill>
              </a:rPr>
              <a:t> which is </a:t>
            </a:r>
            <a:r>
              <a:rPr lang="en-US" altLang="ja-JP" sz="2000" dirty="0" smtClean="0">
                <a:solidFill>
                  <a:srgbClr val="4F6228"/>
                </a:solidFill>
              </a:rPr>
              <a:t>impossible</a:t>
            </a:r>
            <a:r>
              <a:rPr lang="en-US" altLang="ja-JP" sz="2000" dirty="0">
                <a:solidFill>
                  <a:srgbClr val="4F6228"/>
                </a:solidFill>
              </a:rPr>
              <a:t>, absolutely impossible, to explain in any classical way, and which has in it the heart of </a:t>
            </a:r>
            <a:r>
              <a:rPr lang="en-US" altLang="ja-JP" sz="2000" dirty="0" smtClean="0">
                <a:solidFill>
                  <a:srgbClr val="4F6228"/>
                </a:solidFill>
              </a:rPr>
              <a:t>quantum </a:t>
            </a:r>
            <a:r>
              <a:rPr lang="en-US" altLang="ja-JP" sz="2000" dirty="0">
                <a:solidFill>
                  <a:srgbClr val="4F6228"/>
                </a:solidFill>
              </a:rPr>
              <a:t>mechanics. In reality, it contains the only mystery</a:t>
            </a:r>
            <a:r>
              <a:rPr lang="en-US" altLang="ja-JP" sz="2000" dirty="0">
                <a:solidFill>
                  <a:srgbClr val="FF0000"/>
                </a:solidFill>
              </a:rPr>
              <a:t>. We cannot make the mystery go away by “explaining” how it works. </a:t>
            </a:r>
            <a:r>
              <a:rPr lang="en-US" altLang="ja-JP" sz="2000" dirty="0">
                <a:solidFill>
                  <a:srgbClr val="4F6228"/>
                </a:solidFill>
              </a:rPr>
              <a:t>We will just tell you how it works. </a:t>
            </a:r>
            <a:r>
              <a:rPr lang="en-US" altLang="ja-JP" sz="2000" dirty="0">
                <a:solidFill>
                  <a:srgbClr val="FF0000"/>
                </a:solidFill>
              </a:rPr>
              <a:t>In telling you how it works we will have told you about the basic peculiarities of all quantum mechanics.</a:t>
            </a:r>
          </a:p>
          <a:p>
            <a:pPr eaLnBrk="1" hangingPunct="1">
              <a:spcBef>
                <a:spcPct val="50000"/>
              </a:spcBef>
            </a:pPr>
            <a:r>
              <a:rPr lang="en-US" altLang="ja-JP" sz="2000" dirty="0">
                <a:solidFill>
                  <a:srgbClr val="4F6228"/>
                </a:solidFill>
              </a:rPr>
              <a:t>— R. P. Feynman, 1964</a:t>
            </a:r>
          </a:p>
        </p:txBody>
      </p:sp>
      <p:sp>
        <p:nvSpPr>
          <p:cNvPr id="62467" name="テキスト ボックス 3"/>
          <p:cNvSpPr txBox="1">
            <a:spLocks noChangeArrowheads="1"/>
          </p:cNvSpPr>
          <p:nvPr/>
        </p:nvSpPr>
        <p:spPr bwMode="auto">
          <a:xfrm>
            <a:off x="611189" y="765175"/>
            <a:ext cx="8281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2000" dirty="0"/>
              <a:t>This problem of getting the interpretation proved to be rather more difficult than just working out the equation.</a:t>
            </a:r>
          </a:p>
          <a:p>
            <a:pPr eaLnBrk="1" hangingPunct="1"/>
            <a:r>
              <a:rPr lang="en-US" altLang="ja-JP" sz="2000" dirty="0"/>
              <a:t>P.A.M. Dirac</a:t>
            </a:r>
            <a:endParaRPr lang="ja-JP" altLang="en-US" sz="2000" dirty="0"/>
          </a:p>
        </p:txBody>
      </p:sp>
      <p:sp>
        <p:nvSpPr>
          <p:cNvPr id="2" name="テキスト ボックス 1"/>
          <p:cNvSpPr txBox="1"/>
          <p:nvPr/>
        </p:nvSpPr>
        <p:spPr>
          <a:xfrm>
            <a:off x="6360567" y="1883179"/>
            <a:ext cx="184666" cy="369332"/>
          </a:xfrm>
          <a:prstGeom prst="rect">
            <a:avLst/>
          </a:prstGeom>
          <a:noFill/>
        </p:spPr>
        <p:txBody>
          <a:bodyPr wrap="none" rtlCol="0">
            <a:spAutoFit/>
          </a:bodyPr>
          <a:lstStyle/>
          <a:p>
            <a:endParaRPr kumimoji="1" lang="ja-JP" altLang="en-US" dirty="0"/>
          </a:p>
        </p:txBody>
      </p:sp>
      <p:sp>
        <p:nvSpPr>
          <p:cNvPr id="3" name="正方形/長方形 2"/>
          <p:cNvSpPr/>
          <p:nvPr/>
        </p:nvSpPr>
        <p:spPr>
          <a:xfrm>
            <a:off x="381288" y="4861739"/>
            <a:ext cx="8343966" cy="1384995"/>
          </a:xfrm>
          <a:prstGeom prst="rect">
            <a:avLst/>
          </a:prstGeom>
        </p:spPr>
        <p:txBody>
          <a:bodyPr wrap="square">
            <a:spAutoFit/>
          </a:bodyPr>
          <a:lstStyle/>
          <a:p>
            <a:pPr>
              <a:spcBef>
                <a:spcPct val="50000"/>
              </a:spcBef>
            </a:pPr>
            <a:r>
              <a:rPr lang="en-US" altLang="ja-JP" sz="2400" dirty="0">
                <a:solidFill>
                  <a:srgbClr val="FF0000"/>
                </a:solidFill>
              </a:rPr>
              <a:t>The “paradox” is only a conflict between reality and your feeling of what reality “ought to be” .</a:t>
            </a:r>
          </a:p>
          <a:p>
            <a:pPr>
              <a:spcBef>
                <a:spcPct val="50000"/>
              </a:spcBef>
            </a:pPr>
            <a:r>
              <a:rPr lang="en-US" altLang="ja-JP" sz="2400" dirty="0">
                <a:solidFill>
                  <a:srgbClr val="4F6228"/>
                </a:solidFill>
              </a:rPr>
              <a:t> Richard P. Feynman</a:t>
            </a:r>
          </a:p>
        </p:txBody>
      </p:sp>
    </p:spTree>
    <p:extLst>
      <p:ext uri="{BB962C8B-B14F-4D97-AF65-F5344CB8AC3E}">
        <p14:creationId xmlns:p14="http://schemas.microsoft.com/office/powerpoint/2010/main" val="245561736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idx="4294967295"/>
          </p:nvPr>
        </p:nvSpPr>
        <p:spPr>
          <a:xfrm>
            <a:off x="711200" y="304800"/>
            <a:ext cx="7848600" cy="1447800"/>
          </a:xfrm>
        </p:spPr>
        <p:txBody>
          <a:bodyPr>
            <a:normAutofit/>
          </a:bodyPr>
          <a:lstStyle/>
          <a:p>
            <a:pPr marL="54864" eaLnBrk="1" fontAlgn="auto" hangingPunct="1">
              <a:spcAft>
                <a:spcPts val="0"/>
              </a:spcAft>
              <a:defRPr/>
            </a:pPr>
            <a:r>
              <a:rPr lang="ja-JP" altLang="en-US" dirty="0" smtClean="0">
                <a:solidFill>
                  <a:srgbClr val="C00000"/>
                </a:solidFill>
                <a:cs typeface="+mj-cs"/>
              </a:rPr>
              <a:t>不思議は</a:t>
            </a:r>
            <a:r>
              <a:rPr lang="en-US" altLang="ja-JP" dirty="0" smtClean="0">
                <a:solidFill>
                  <a:srgbClr val="C00000"/>
                </a:solidFill>
                <a:cs typeface="+mj-cs"/>
              </a:rPr>
              <a:t/>
            </a:r>
            <a:br>
              <a:rPr lang="en-US" altLang="ja-JP" dirty="0" smtClean="0">
                <a:solidFill>
                  <a:srgbClr val="C00000"/>
                </a:solidFill>
                <a:cs typeface="+mj-cs"/>
              </a:rPr>
            </a:br>
            <a:r>
              <a:rPr lang="ja-JP" altLang="en-US" dirty="0" smtClean="0">
                <a:solidFill>
                  <a:srgbClr val="C00000"/>
                </a:solidFill>
                <a:cs typeface="+mj-cs"/>
              </a:rPr>
              <a:t>あなたの未練に過ぎない！</a:t>
            </a:r>
          </a:p>
        </p:txBody>
      </p:sp>
      <p:sp>
        <p:nvSpPr>
          <p:cNvPr id="63491" name="Rectangle 3"/>
          <p:cNvSpPr>
            <a:spLocks noGrp="1"/>
          </p:cNvSpPr>
          <p:nvPr>
            <p:ph type="body" idx="4294967295"/>
          </p:nvPr>
        </p:nvSpPr>
        <p:spPr>
          <a:xfrm>
            <a:off x="444500" y="2730500"/>
            <a:ext cx="8483600" cy="3962400"/>
          </a:xfrm>
        </p:spPr>
        <p:txBody>
          <a:bodyPr>
            <a:normAutofit fontScale="92500" lnSpcReduction="10000"/>
          </a:bodyPr>
          <a:lstStyle/>
          <a:p>
            <a:pPr eaLnBrk="1" hangingPunct="1">
              <a:lnSpc>
                <a:spcPct val="90000"/>
              </a:lnSpc>
            </a:pPr>
            <a:r>
              <a:rPr lang="ja-JP" altLang="en-US" sz="2800" b="1" dirty="0">
                <a:latin typeface="Rockwell" charset="0"/>
                <a:ea typeface="HG明朝B" charset="0"/>
              </a:rPr>
              <a:t>何に対する未練？相対論の教訓　Ｌ変換の後にＥ</a:t>
            </a:r>
          </a:p>
          <a:p>
            <a:pPr eaLnBrk="1" hangingPunct="1">
              <a:lnSpc>
                <a:spcPct val="90000"/>
              </a:lnSpc>
            </a:pPr>
            <a:r>
              <a:rPr lang="ja-JP" altLang="en-US" sz="2800" b="1" dirty="0">
                <a:latin typeface="Rockwell" charset="0"/>
                <a:ea typeface="HG明朝B" charset="0"/>
              </a:rPr>
              <a:t>余計な思い入れ捨てる　動機的実在論</a:t>
            </a:r>
          </a:p>
          <a:p>
            <a:pPr eaLnBrk="1" hangingPunct="1">
              <a:lnSpc>
                <a:spcPct val="90000"/>
              </a:lnSpc>
            </a:pPr>
            <a:r>
              <a:rPr lang="ja-JP" altLang="en-US" sz="2800" b="1" dirty="0">
                <a:latin typeface="Rockwell" charset="0"/>
                <a:ea typeface="HG明朝B" charset="0"/>
              </a:rPr>
              <a:t>自然から謙虚に学ぶ　　物理帝国</a:t>
            </a:r>
          </a:p>
          <a:p>
            <a:pPr eaLnBrk="1" hangingPunct="1">
              <a:lnSpc>
                <a:spcPct val="90000"/>
              </a:lnSpc>
            </a:pPr>
            <a:r>
              <a:rPr lang="en-US" altLang="ja-JP" sz="2800" b="1" dirty="0" err="1">
                <a:latin typeface="Rockwell" charset="0"/>
                <a:ea typeface="HG明朝B" charset="0"/>
              </a:rPr>
              <a:t>Speakable,unspeakable</a:t>
            </a:r>
            <a:r>
              <a:rPr lang="en-US" altLang="ja-JP" sz="2800" b="1" dirty="0">
                <a:latin typeface="Rockwell" charset="0"/>
                <a:ea typeface="HG明朝B" charset="0"/>
              </a:rPr>
              <a:t>     Bell</a:t>
            </a:r>
          </a:p>
          <a:p>
            <a:pPr eaLnBrk="1" hangingPunct="1">
              <a:lnSpc>
                <a:spcPct val="90000"/>
              </a:lnSpc>
            </a:pPr>
            <a:r>
              <a:rPr lang="ja-JP" altLang="en-US" sz="2800" b="1" dirty="0">
                <a:latin typeface="Rockwell" charset="0"/>
                <a:ea typeface="HG明朝B" charset="0"/>
              </a:rPr>
              <a:t>量子力学の一般情報理論部分と変数（物理系）特殊部分を分離</a:t>
            </a:r>
          </a:p>
          <a:p>
            <a:pPr eaLnBrk="1" hangingPunct="1">
              <a:lnSpc>
                <a:spcPct val="90000"/>
              </a:lnSpc>
            </a:pPr>
            <a:r>
              <a:rPr lang="ja-JP" altLang="en-US" sz="2800" b="1" dirty="0">
                <a:latin typeface="Rockwell" charset="0"/>
                <a:ea typeface="HG明朝B" charset="0"/>
              </a:rPr>
              <a:t>「もの」を分離し、一般理論純化の時代</a:t>
            </a:r>
          </a:p>
          <a:p>
            <a:pPr eaLnBrk="1" hangingPunct="1">
              <a:lnSpc>
                <a:spcPct val="90000"/>
              </a:lnSpc>
            </a:pPr>
            <a:r>
              <a:rPr lang="ja-JP" altLang="en-US" sz="2800" b="1" dirty="0">
                <a:latin typeface="Rockwell" charset="0"/>
                <a:ea typeface="HG明朝B" charset="0"/>
              </a:rPr>
              <a:t>一般情報理論は物理系以外にも有効</a:t>
            </a:r>
          </a:p>
          <a:p>
            <a:pPr eaLnBrk="1" hangingPunct="1">
              <a:lnSpc>
                <a:spcPct val="90000"/>
              </a:lnSpc>
            </a:pPr>
            <a:r>
              <a:rPr lang="ja-JP" altLang="en-US" sz="2800" b="1" dirty="0">
                <a:latin typeface="Rockwell" charset="0"/>
                <a:ea typeface="HG明朝B" charset="0"/>
              </a:rPr>
              <a:t>物理系</a:t>
            </a:r>
            <a:r>
              <a:rPr lang="ja-JP" altLang="en-US" sz="2800" b="1" dirty="0" smtClean="0">
                <a:latin typeface="Rockwell" charset="0"/>
                <a:ea typeface="HG明朝B" charset="0"/>
              </a:rPr>
              <a:t>は物理測定法で描かれた一つのイメージ</a:t>
            </a:r>
            <a:endParaRPr lang="ja-JP" altLang="en-US" sz="2800" b="1" dirty="0">
              <a:latin typeface="Rockwell" charset="0"/>
              <a:ea typeface="HG明朝B" charset="0"/>
            </a:endParaRPr>
          </a:p>
          <a:p>
            <a:pPr eaLnBrk="1" hangingPunct="1">
              <a:lnSpc>
                <a:spcPct val="90000"/>
              </a:lnSpc>
            </a:pPr>
            <a:r>
              <a:rPr lang="ja-JP" altLang="en-US" sz="2800" b="1" dirty="0">
                <a:latin typeface="Rockwell" charset="0"/>
                <a:ea typeface="HG明朝B" charset="0"/>
              </a:rPr>
              <a:t>二重構造を意識したほうが物理系の開発も自由に</a:t>
            </a:r>
          </a:p>
        </p:txBody>
      </p:sp>
      <p:sp>
        <p:nvSpPr>
          <p:cNvPr id="2" name="正方形/長方形 1"/>
          <p:cNvSpPr/>
          <p:nvPr/>
        </p:nvSpPr>
        <p:spPr>
          <a:xfrm>
            <a:off x="152400" y="1807170"/>
            <a:ext cx="8991600" cy="369332"/>
          </a:xfrm>
          <a:prstGeom prst="rect">
            <a:avLst/>
          </a:prstGeom>
        </p:spPr>
        <p:txBody>
          <a:bodyPr wrap="square">
            <a:spAutoFit/>
          </a:bodyPr>
          <a:lstStyle/>
          <a:p>
            <a:pPr>
              <a:spcBef>
                <a:spcPct val="50000"/>
              </a:spcBef>
            </a:pPr>
            <a:r>
              <a:rPr lang="en-US" altLang="ja-JP" dirty="0">
                <a:solidFill>
                  <a:srgbClr val="FF0000"/>
                </a:solidFill>
              </a:rPr>
              <a:t>The “paradox” is only a conflict between reality and your feeling of what reality “ought to be” .</a:t>
            </a:r>
          </a:p>
        </p:txBody>
      </p:sp>
    </p:spTree>
    <p:extLst>
      <p:ext uri="{BB962C8B-B14F-4D97-AF65-F5344CB8AC3E}">
        <p14:creationId xmlns:p14="http://schemas.microsoft.com/office/powerpoint/2010/main" val="4281394798"/>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タイトル 1"/>
          <p:cNvSpPr>
            <a:spLocks noGrp="1"/>
          </p:cNvSpPr>
          <p:nvPr>
            <p:ph type="title"/>
          </p:nvPr>
        </p:nvSpPr>
        <p:spPr/>
        <p:txBody>
          <a:bodyPr/>
          <a:lstStyle/>
          <a:p>
            <a:pPr marL="54864" eaLnBrk="1" fontAlgn="auto" hangingPunct="1">
              <a:spcAft>
                <a:spcPts val="0"/>
              </a:spcAft>
              <a:defRPr/>
            </a:pPr>
            <a:r>
              <a:rPr lang="ja-JP" altLang="en-US" smtClean="0">
                <a:solidFill>
                  <a:schemeClr val="tx2">
                    <a:tint val="100000"/>
                    <a:shade val="90000"/>
                    <a:satMod val="250000"/>
                    <a:alpha val="100000"/>
                  </a:schemeClr>
                </a:solidFill>
                <a:cs typeface="+mj-cs"/>
              </a:rPr>
              <a:t>「</a:t>
            </a:r>
            <a:r>
              <a:rPr lang="en-US" altLang="ja-JP" smtClean="0">
                <a:solidFill>
                  <a:schemeClr val="tx2">
                    <a:tint val="100000"/>
                    <a:shade val="90000"/>
                    <a:satMod val="250000"/>
                    <a:alpha val="100000"/>
                  </a:schemeClr>
                </a:solidFill>
                <a:cs typeface="+mj-cs"/>
              </a:rPr>
              <a:t>physically impossible</a:t>
            </a:r>
            <a:r>
              <a:rPr lang="ja-JP" altLang="en-US" smtClean="0">
                <a:solidFill>
                  <a:schemeClr val="tx2">
                    <a:tint val="100000"/>
                    <a:shade val="90000"/>
                    <a:satMod val="250000"/>
                    <a:alpha val="100000"/>
                  </a:schemeClr>
                </a:solidFill>
                <a:cs typeface="+mj-cs"/>
              </a:rPr>
              <a:t>！」</a:t>
            </a:r>
          </a:p>
        </p:txBody>
      </p:sp>
      <p:sp>
        <p:nvSpPr>
          <p:cNvPr id="78851" name="コンテンツ プレースホルダ 2"/>
          <p:cNvSpPr>
            <a:spLocks noGrp="1"/>
          </p:cNvSpPr>
          <p:nvPr>
            <p:ph idx="1"/>
          </p:nvPr>
        </p:nvSpPr>
        <p:spPr>
          <a:xfrm>
            <a:off x="468313" y="1628776"/>
            <a:ext cx="8229600" cy="4525963"/>
          </a:xfrm>
        </p:spPr>
        <p:txBody>
          <a:bodyPr>
            <a:normAutofit/>
          </a:bodyPr>
          <a:lstStyle/>
          <a:p>
            <a:pPr eaLnBrk="1" fontAlgn="auto" hangingPunct="1">
              <a:spcBef>
                <a:spcPts val="0"/>
              </a:spcBef>
              <a:spcAft>
                <a:spcPts val="0"/>
              </a:spcAft>
              <a:buFont typeface="Wingdings 2"/>
              <a:buChar char=""/>
              <a:defRPr/>
            </a:pPr>
            <a:r>
              <a:rPr lang="ja-JP" altLang="en-US" dirty="0" smtClean="0">
                <a:cs typeface="+mn-cs"/>
              </a:rPr>
              <a:t>「現実というものを固定した、でき上がったものとして見ないで、その中にあるいろいろな可能性のうち、どの可能性を伸ばしていくか、あるいはどの可能性を矯めていくか、そういうことを政治の理想なり、目標なりに、関係づけていく考え方、これが政治的な思考法の一つの重要なモメントとみられる。つまり、そこに方向判断が生れます。現実というものはいろいろな</a:t>
            </a:r>
            <a:r>
              <a:rPr lang="ja-JP" altLang="en-US" dirty="0" smtClean="0">
                <a:solidFill>
                  <a:srgbClr val="FFC000"/>
                </a:solidFill>
                <a:cs typeface="+mn-cs"/>
              </a:rPr>
              <a:t>可能性の束</a:t>
            </a:r>
            <a:r>
              <a:rPr lang="ja-JP" altLang="en-US" dirty="0" smtClean="0">
                <a:cs typeface="+mn-cs"/>
              </a:rPr>
              <a:t>です。」丸山真男</a:t>
            </a:r>
          </a:p>
        </p:txBody>
      </p:sp>
    </p:spTree>
    <p:extLst>
      <p:ext uri="{BB962C8B-B14F-4D97-AF65-F5344CB8AC3E}">
        <p14:creationId xmlns:p14="http://schemas.microsoft.com/office/powerpoint/2010/main" val="2478177751"/>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03859" y="3181045"/>
            <a:ext cx="8740141" cy="1470025"/>
          </a:xfrm>
        </p:spPr>
        <p:txBody>
          <a:bodyPr>
            <a:normAutofit fontScale="90000"/>
          </a:bodyPr>
          <a:lstStyle/>
          <a:p>
            <a:r>
              <a:rPr lang="en-US" altLang="ja-JP" sz="5300" dirty="0">
                <a:solidFill>
                  <a:srgbClr val="000090"/>
                </a:solidFill>
              </a:rPr>
              <a:t>C</a:t>
            </a:r>
            <a:r>
              <a:rPr lang="ja-JP" altLang="en-US" sz="5300" dirty="0">
                <a:solidFill>
                  <a:srgbClr val="000090"/>
                </a:solidFill>
              </a:rPr>
              <a:t>：量子</a:t>
            </a:r>
            <a:r>
              <a:rPr lang="ja-JP" altLang="en-US" sz="5300" dirty="0" smtClean="0">
                <a:solidFill>
                  <a:srgbClr val="000090"/>
                </a:solidFill>
              </a:rPr>
              <a:t>力学があぶり出す学問論</a:t>
            </a:r>
            <a:r>
              <a:rPr lang="en-US" altLang="ja-JP" dirty="0" smtClean="0">
                <a:solidFill>
                  <a:srgbClr val="000090"/>
                </a:solidFill>
              </a:rPr>
              <a:t/>
            </a:r>
            <a:br>
              <a:rPr lang="en-US" altLang="ja-JP" dirty="0" smtClean="0">
                <a:solidFill>
                  <a:srgbClr val="000090"/>
                </a:solidFill>
              </a:rPr>
            </a:br>
            <a:r>
              <a:rPr lang="en-US" altLang="ja-JP" dirty="0">
                <a:solidFill>
                  <a:schemeClr val="accent6">
                    <a:lumMod val="50000"/>
                  </a:schemeClr>
                </a:solidFill>
              </a:rPr>
              <a:t/>
            </a:r>
            <a:br>
              <a:rPr lang="en-US" altLang="ja-JP" dirty="0">
                <a:solidFill>
                  <a:schemeClr val="accent6">
                    <a:lumMod val="50000"/>
                  </a:schemeClr>
                </a:solidFill>
              </a:rPr>
            </a:br>
            <a:r>
              <a:rPr lang="en-US" altLang="ja-JP" dirty="0" smtClean="0">
                <a:solidFill>
                  <a:schemeClr val="accent6">
                    <a:lumMod val="50000"/>
                  </a:schemeClr>
                </a:solidFill>
              </a:rPr>
              <a:t/>
            </a:r>
            <a:br>
              <a:rPr lang="en-US" altLang="ja-JP" dirty="0" smtClean="0">
                <a:solidFill>
                  <a:schemeClr val="accent6">
                    <a:lumMod val="50000"/>
                  </a:schemeClr>
                </a:solidFill>
              </a:rPr>
            </a:br>
            <a:r>
              <a:rPr lang="ja-JP" altLang="en-US" dirty="0">
                <a:solidFill>
                  <a:schemeClr val="accent6">
                    <a:lumMod val="50000"/>
                  </a:schemeClr>
                </a:solidFill>
              </a:rPr>
              <a:t>　人間が求める世界像と現実の</a:t>
            </a:r>
            <a:r>
              <a:rPr lang="ja-JP" altLang="en-US" dirty="0" smtClean="0">
                <a:solidFill>
                  <a:schemeClr val="accent6">
                    <a:lumMod val="50000"/>
                  </a:schemeClr>
                </a:solidFill>
              </a:rPr>
              <a:t>関係？</a:t>
            </a:r>
            <a:r>
              <a:rPr lang="en-US" altLang="ja-JP" dirty="0">
                <a:solidFill>
                  <a:schemeClr val="accent6">
                    <a:lumMod val="50000"/>
                  </a:schemeClr>
                </a:solidFill>
              </a:rPr>
              <a:t/>
            </a:r>
            <a:br>
              <a:rPr lang="en-US" altLang="ja-JP" dirty="0">
                <a:solidFill>
                  <a:schemeClr val="accent6">
                    <a:lumMod val="50000"/>
                  </a:schemeClr>
                </a:solidFill>
              </a:rPr>
            </a:br>
            <a:r>
              <a:rPr lang="ja-JP" altLang="en-US" dirty="0">
                <a:solidFill>
                  <a:schemeClr val="accent6">
                    <a:lumMod val="50000"/>
                  </a:schemeClr>
                </a:solidFill>
              </a:rPr>
              <a:t>　</a:t>
            </a:r>
            <a:r>
              <a:rPr lang="en-US" altLang="ja-JP" dirty="0">
                <a:solidFill>
                  <a:srgbClr val="000090"/>
                </a:solidFill>
              </a:rPr>
              <a:t>h</a:t>
            </a:r>
            <a:r>
              <a:rPr lang="ja-JP" altLang="en-US" dirty="0">
                <a:solidFill>
                  <a:srgbClr val="000090"/>
                </a:solidFill>
              </a:rPr>
              <a:t>のない量子力学</a:t>
            </a:r>
            <a:r>
              <a:rPr lang="ja-JP" altLang="en-US" dirty="0" smtClean="0">
                <a:solidFill>
                  <a:srgbClr val="000090"/>
                </a:solidFill>
              </a:rPr>
              <a:t>、</a:t>
            </a:r>
            <a:r>
              <a:rPr lang="en-US" altLang="ja-JP" dirty="0" smtClean="0">
                <a:solidFill>
                  <a:srgbClr val="000090"/>
                </a:solidFill>
              </a:rPr>
              <a:t/>
            </a:r>
            <a:br>
              <a:rPr lang="en-US" altLang="ja-JP" dirty="0" smtClean="0">
                <a:solidFill>
                  <a:srgbClr val="000090"/>
                </a:solidFill>
              </a:rPr>
            </a:br>
            <a:r>
              <a:rPr lang="ja-JP" altLang="en-US" dirty="0" smtClean="0">
                <a:solidFill>
                  <a:schemeClr val="accent6">
                    <a:lumMod val="50000"/>
                  </a:schemeClr>
                </a:solidFill>
              </a:rPr>
              <a:t>確率</a:t>
            </a:r>
            <a:r>
              <a:rPr lang="ja-JP" altLang="en-US" dirty="0">
                <a:solidFill>
                  <a:schemeClr val="accent6">
                    <a:lumMod val="50000"/>
                  </a:schemeClr>
                </a:solidFill>
              </a:rPr>
              <a:t>とは慨然かランダムか、　</a:t>
            </a:r>
            <a:r>
              <a:rPr lang="en-US" altLang="ja-JP" dirty="0" smtClean="0">
                <a:solidFill>
                  <a:schemeClr val="accent6">
                    <a:lumMod val="50000"/>
                  </a:schemeClr>
                </a:solidFill>
              </a:rPr>
              <a:t/>
            </a:r>
            <a:br>
              <a:rPr lang="en-US" altLang="ja-JP" dirty="0" smtClean="0">
                <a:solidFill>
                  <a:schemeClr val="accent6">
                    <a:lumMod val="50000"/>
                  </a:schemeClr>
                </a:solidFill>
              </a:rPr>
            </a:br>
            <a:r>
              <a:rPr lang="ja-JP" altLang="en-US" dirty="0" smtClean="0">
                <a:solidFill>
                  <a:srgbClr val="000090"/>
                </a:solidFill>
              </a:rPr>
              <a:t>傍観</a:t>
            </a:r>
            <a:r>
              <a:rPr lang="ja-JP" altLang="en-US" dirty="0">
                <a:solidFill>
                  <a:srgbClr val="000090"/>
                </a:solidFill>
              </a:rPr>
              <a:t>と操作</a:t>
            </a:r>
            <a:r>
              <a:rPr lang="ja-JP" altLang="en-US" dirty="0" smtClean="0">
                <a:solidFill>
                  <a:srgbClr val="000090"/>
                </a:solidFill>
              </a:rPr>
              <a:t>、</a:t>
            </a:r>
            <a:r>
              <a:rPr lang="en-US" altLang="ja-JP" dirty="0" smtClean="0">
                <a:solidFill>
                  <a:srgbClr val="000090"/>
                </a:solidFill>
              </a:rPr>
              <a:t/>
            </a:r>
            <a:br>
              <a:rPr lang="en-US" altLang="ja-JP" dirty="0" smtClean="0">
                <a:solidFill>
                  <a:srgbClr val="000090"/>
                </a:solidFill>
              </a:rPr>
            </a:br>
            <a:r>
              <a:rPr lang="ja-JP" altLang="en-US" dirty="0" smtClean="0">
                <a:solidFill>
                  <a:schemeClr val="accent6">
                    <a:lumMod val="50000"/>
                  </a:schemeClr>
                </a:solidFill>
              </a:rPr>
              <a:t>科学</a:t>
            </a:r>
            <a:r>
              <a:rPr lang="ja-JP" altLang="en-US" dirty="0">
                <a:solidFill>
                  <a:schemeClr val="accent6">
                    <a:lumMod val="50000"/>
                  </a:schemeClr>
                </a:solidFill>
              </a:rPr>
              <a:t>とは何か</a:t>
            </a:r>
            <a:r>
              <a:rPr lang="ja-JP" altLang="en-US" dirty="0" smtClean="0">
                <a:solidFill>
                  <a:schemeClr val="accent6">
                    <a:lumMod val="50000"/>
                  </a:schemeClr>
                </a:solidFill>
              </a:rPr>
              <a:t>、</a:t>
            </a:r>
            <a:r>
              <a:rPr lang="en-US" altLang="ja-JP" dirty="0" smtClean="0">
                <a:solidFill>
                  <a:schemeClr val="accent6">
                    <a:lumMod val="50000"/>
                  </a:schemeClr>
                </a:solidFill>
              </a:rPr>
              <a:t/>
            </a:r>
            <a:br>
              <a:rPr lang="en-US" altLang="ja-JP" dirty="0" smtClean="0">
                <a:solidFill>
                  <a:schemeClr val="accent6">
                    <a:lumMod val="50000"/>
                  </a:schemeClr>
                </a:solidFill>
              </a:rPr>
            </a:br>
            <a:r>
              <a:rPr lang="ja-JP" altLang="en-US" dirty="0" smtClean="0">
                <a:solidFill>
                  <a:srgbClr val="000090"/>
                </a:solidFill>
              </a:rPr>
              <a:t>学問するとは</a:t>
            </a:r>
            <a:r>
              <a:rPr lang="ja-JP" altLang="en-US" dirty="0" smtClean="0">
                <a:solidFill>
                  <a:schemeClr val="accent6">
                    <a:lumMod val="50000"/>
                  </a:schemeClr>
                </a:solidFill>
              </a:rPr>
              <a:t>、生きるとは</a:t>
            </a:r>
            <a:r>
              <a:rPr lang="ja-JP" altLang="en-US" dirty="0">
                <a:solidFill>
                  <a:schemeClr val="accent6">
                    <a:lumMod val="50000"/>
                  </a:schemeClr>
                </a:solidFill>
              </a:rPr>
              <a:t/>
            </a:r>
            <a:br>
              <a:rPr lang="ja-JP" altLang="en-US" dirty="0">
                <a:solidFill>
                  <a:schemeClr val="accent6">
                    <a:lumMod val="50000"/>
                  </a:schemeClr>
                </a:solidFill>
              </a:rPr>
            </a:br>
            <a:endParaRPr kumimoji="1" lang="ja-JP" altLang="en-US" dirty="0"/>
          </a:p>
        </p:txBody>
      </p:sp>
    </p:spTree>
    <p:extLst>
      <p:ext uri="{BB962C8B-B14F-4D97-AF65-F5344CB8AC3E}">
        <p14:creationId xmlns:p14="http://schemas.microsoft.com/office/powerpoint/2010/main" val="17082089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34476</TotalTime>
  <Words>3783</Words>
  <Application>Microsoft Macintosh PowerPoint</Application>
  <PresentationFormat>画面に合わせる (4:3)</PresentationFormat>
  <Paragraphs>920</Paragraphs>
  <Slides>136</Slides>
  <Notes>31</Notes>
  <HiddenSlides>0</HiddenSlides>
  <MMClips>0</MMClips>
  <ScaleCrop>false</ScaleCrop>
  <HeadingPairs>
    <vt:vector size="6" baseType="variant">
      <vt:variant>
        <vt:lpstr>テーマ</vt:lpstr>
      </vt:variant>
      <vt:variant>
        <vt:i4>2</vt:i4>
      </vt:variant>
      <vt:variant>
        <vt:lpstr>埋め込まれた OLE サーバー</vt:lpstr>
      </vt:variant>
      <vt:variant>
        <vt:i4>3</vt:i4>
      </vt:variant>
      <vt:variant>
        <vt:lpstr>スライド タイトル</vt:lpstr>
      </vt:variant>
      <vt:variant>
        <vt:i4>136</vt:i4>
      </vt:variant>
    </vt:vector>
  </HeadingPairs>
  <TitlesOfParts>
    <vt:vector size="141" baseType="lpstr">
      <vt:lpstr>ホワイト</vt:lpstr>
      <vt:lpstr>標準デザイン</vt:lpstr>
      <vt:lpstr>数式</vt:lpstr>
      <vt:lpstr>ビットマップ イメージ</vt:lpstr>
      <vt:lpstr>Equation</vt:lpstr>
      <vt:lpstr>いまさら量子力学 ν振動、重力波検出、・・そして科学と社会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佐藤が観測隊長をした  JANZOS  NZでの高エネルギーガンマ線観測</vt:lpstr>
      <vt:lpstr>PowerPoint プレゼンテーション</vt:lpstr>
      <vt:lpstr>PowerPoint プレゼンテーション</vt:lpstr>
      <vt:lpstr>PowerPoint プレゼンテーション</vt:lpstr>
      <vt:lpstr>JANZOS – Black Birch (5000’)</vt:lpstr>
      <vt:lpstr>Dr. Kerr</vt:lpstr>
      <vt:lpstr>PowerPoint プレゼンテーション</vt:lpstr>
      <vt:lpstr>PowerPoint プレゼンテーション</vt:lpstr>
      <vt:lpstr>もう一つはマゼラン星雲観測を用いた重力レンズ増光観測：MOA 村木氏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量子力学の３要素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アインシュタインの不満</vt:lpstr>
      <vt:lpstr>PowerPoint プレゼンテーション</vt:lpstr>
      <vt:lpstr>PowerPoint プレゼンテーション</vt:lpstr>
      <vt:lpstr>PowerPoint プレゼンテーション</vt:lpstr>
      <vt:lpstr>PowerPoint プレゼンテーション</vt:lpstr>
      <vt:lpstr> </vt:lpstr>
      <vt:lpstr>状態ベクトル（波動関数）は実在の記述に 完全か？ 非局所的量子相関　　EPR　　entanglement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遅延選択、消しゴム</vt:lpstr>
      <vt:lpstr>PowerPoint プレゼンテーション</vt:lpstr>
      <vt:lpstr>現象そものというより解析方法</vt:lpstr>
      <vt:lpstr>PowerPoint プレゼンテーション</vt:lpstr>
      <vt:lpstr>PowerPoint プレゼンテーション</vt:lpstr>
      <vt:lpstr>PowerPoint プレゼンテーション</vt:lpstr>
      <vt:lpstr>熱力学、統計力学、hのないQM エンタングル・エントロピー 　BHエントロピー 時空上の法則というよりは情報学の法則</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量子計算</vt:lpstr>
      <vt:lpstr>bit  と   q-bit</vt:lpstr>
      <vt:lpstr>PowerPoint プレゼンテーション</vt:lpstr>
      <vt:lpstr>PowerPoint プレゼンテーション</vt:lpstr>
      <vt:lpstr>PowerPoint プレゼンテーション</vt:lpstr>
      <vt:lpstr>PowerPoint プレゼンテーション</vt:lpstr>
      <vt:lpstr>状態ベクトル hのない量子力学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不思議は あなたの未練に過ぎない！</vt:lpstr>
      <vt:lpstr>「physically impossible！」</vt:lpstr>
      <vt:lpstr>C：量子力学があぶり出す学問論   　人間が求める世界像と現実の関係？ 　hのない量子力学、 確率とは慨然かランダムか、　 傍観と操作、 科学とは何か、 学問するとは、生きるとは </vt:lpstr>
      <vt:lpstr>PowerPoint プレゼンテーション</vt:lpstr>
      <vt:lpstr>PowerPoint プレゼンテーション</vt:lpstr>
      <vt:lpstr>PowerPoint プレゼンテーション</vt:lpstr>
      <vt:lpstr>法則？</vt:lpstr>
      <vt:lpstr>PowerPoint プレゼンテーション</vt:lpstr>
      <vt:lpstr>科学とは？</vt:lpstr>
      <vt:lpstr>PowerPoint プレゼンテーション</vt:lpstr>
      <vt:lpstr>PowerPoint プレゼンテーション</vt:lpstr>
      <vt:lpstr>PowerPoint プレゼンテーション</vt:lpstr>
      <vt:lpstr>科学理論（物理学）による 世界像の変更を示唆</vt:lpstr>
      <vt:lpstr>PowerPoint プレゼンテーション</vt:lpstr>
      <vt:lpstr>PowerPoint プレゼンテーション</vt:lpstr>
      <vt:lpstr>PowerPoint プレゼンテーション</vt:lpstr>
      <vt:lpstr>コンピュータは 電子が動かしている？ OSが動かしている？ 人間が動かしている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卓越性を競う 専門知識者の働き場と公共</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パースの科学　　　　疑念から信念への四つの方法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確率とは</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佐藤 文隆</dc:creator>
  <cp:lastModifiedBy>佐藤 文隆</cp:lastModifiedBy>
  <cp:revision>406</cp:revision>
  <cp:lastPrinted>2013-10-27T04:39:14Z</cp:lastPrinted>
  <dcterms:created xsi:type="dcterms:W3CDTF">2012-10-20T06:08:03Z</dcterms:created>
  <dcterms:modified xsi:type="dcterms:W3CDTF">2016-04-27T05:52:41Z</dcterms:modified>
</cp:coreProperties>
</file>