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461" r:id="rId3"/>
    <p:sldId id="551" r:id="rId4"/>
    <p:sldId id="552" r:id="rId5"/>
    <p:sldId id="521" r:id="rId6"/>
    <p:sldId id="464" r:id="rId7"/>
    <p:sldId id="428" r:id="rId8"/>
    <p:sldId id="465" r:id="rId9"/>
    <p:sldId id="466" r:id="rId10"/>
    <p:sldId id="467" r:id="rId11"/>
    <p:sldId id="434" r:id="rId12"/>
    <p:sldId id="494" r:id="rId13"/>
    <p:sldId id="437" r:id="rId14"/>
    <p:sldId id="438" r:id="rId15"/>
    <p:sldId id="439" r:id="rId16"/>
    <p:sldId id="443" r:id="rId17"/>
    <p:sldId id="444" r:id="rId18"/>
    <p:sldId id="446" r:id="rId19"/>
    <p:sldId id="538" r:id="rId20"/>
    <p:sldId id="539" r:id="rId21"/>
    <p:sldId id="522" r:id="rId22"/>
    <p:sldId id="523" r:id="rId23"/>
    <p:sldId id="524" r:id="rId24"/>
    <p:sldId id="525" r:id="rId25"/>
    <p:sldId id="526" r:id="rId26"/>
    <p:sldId id="527" r:id="rId27"/>
    <p:sldId id="528" r:id="rId28"/>
    <p:sldId id="529" r:id="rId29"/>
    <p:sldId id="530" r:id="rId30"/>
    <p:sldId id="531" r:id="rId31"/>
    <p:sldId id="532" r:id="rId32"/>
    <p:sldId id="533" r:id="rId33"/>
    <p:sldId id="534" r:id="rId34"/>
    <p:sldId id="540" r:id="rId35"/>
    <p:sldId id="541" r:id="rId36"/>
    <p:sldId id="510" r:id="rId37"/>
    <p:sldId id="491" r:id="rId38"/>
    <p:sldId id="492" r:id="rId39"/>
    <p:sldId id="409" r:id="rId40"/>
    <p:sldId id="408" r:id="rId41"/>
    <p:sldId id="398" r:id="rId42"/>
    <p:sldId id="496" r:id="rId43"/>
    <p:sldId id="520" r:id="rId44"/>
    <p:sldId id="553" r:id="rId45"/>
    <p:sldId id="500" r:id="rId46"/>
    <p:sldId id="543" r:id="rId47"/>
    <p:sldId id="544" r:id="rId48"/>
    <p:sldId id="508" r:id="rId49"/>
    <p:sldId id="545" r:id="rId50"/>
    <p:sldId id="509" r:id="rId51"/>
    <p:sldId id="546" r:id="rId52"/>
    <p:sldId id="554" r:id="rId53"/>
    <p:sldId id="555" r:id="rId54"/>
    <p:sldId id="556" r:id="rId55"/>
    <p:sldId id="542" r:id="rId56"/>
    <p:sldId id="411" r:id="rId57"/>
    <p:sldId id="387" r:id="rId58"/>
    <p:sldId id="557" r:id="rId59"/>
    <p:sldId id="535" r:id="rId60"/>
    <p:sldId id="502" r:id="rId61"/>
    <p:sldId id="501" r:id="rId62"/>
    <p:sldId id="498" r:id="rId63"/>
    <p:sldId id="499" r:id="rId64"/>
    <p:sldId id="497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00CC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82763" autoAdjust="0"/>
  </p:normalViewPr>
  <p:slideViewPr>
    <p:cSldViewPr snapToGrid="0">
      <p:cViewPr varScale="1">
        <p:scale>
          <a:sx n="43" d="100"/>
          <a:sy n="43" d="100"/>
        </p:scale>
        <p:origin x="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48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5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1.wmf"/><Relationship Id="rId1" Type="http://schemas.openxmlformats.org/officeDocument/2006/relationships/image" Target="../media/image57.wmf"/><Relationship Id="rId4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1.wmf"/><Relationship Id="rId1" Type="http://schemas.openxmlformats.org/officeDocument/2006/relationships/image" Target="../media/image57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1.wmf"/><Relationship Id="rId1" Type="http://schemas.openxmlformats.org/officeDocument/2006/relationships/image" Target="../media/image61.wmf"/><Relationship Id="rId4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1.wmf"/><Relationship Id="rId1" Type="http://schemas.openxmlformats.org/officeDocument/2006/relationships/image" Target="../media/image63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1.wmf"/><Relationship Id="rId1" Type="http://schemas.openxmlformats.org/officeDocument/2006/relationships/image" Target="../media/image63.wmf"/><Relationship Id="rId6" Type="http://schemas.openxmlformats.org/officeDocument/2006/relationships/image" Target="../media/image54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1.wmf"/><Relationship Id="rId1" Type="http://schemas.openxmlformats.org/officeDocument/2006/relationships/image" Target="../media/image63.wmf"/><Relationship Id="rId6" Type="http://schemas.openxmlformats.org/officeDocument/2006/relationships/image" Target="../media/image54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1.wmf"/><Relationship Id="rId1" Type="http://schemas.openxmlformats.org/officeDocument/2006/relationships/image" Target="../media/image63.wmf"/><Relationship Id="rId4" Type="http://schemas.openxmlformats.org/officeDocument/2006/relationships/image" Target="../media/image5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2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2C3B1-9FE9-49DA-9405-47727DDC1A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6A8EE-DA03-4289-AAA0-1A1D88B89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5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topic will deal with recent development in particle accelerator </a:t>
            </a:r>
            <a:r>
              <a:rPr lang="en-US" smtClean="0"/>
              <a:t>theories in </a:t>
            </a:r>
            <a:r>
              <a:rPr lang="en-US" dirty="0" smtClean="0"/>
              <a:t>black hole magnetospheres.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A8EE-DA03-4289-AAA0-1A1D88B89E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62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time-averaged sense, in the polar funnel, the magnetic</a:t>
            </a:r>
            <a:r>
              <a:rPr lang="en-US" baseline="0" dirty="0" smtClean="0"/>
              <a:t> field lines threading the horizon are well-ordered and approximated by a split monopole. Thus, the magnetic field curvature radius may be large.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A8EE-DA03-4289-AAA0-1A1D88B89EB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35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</a:t>
            </a:r>
            <a:r>
              <a:rPr lang="en-US" baseline="0" dirty="0" smtClean="0"/>
              <a:t> t</a:t>
            </a:r>
            <a:r>
              <a:rPr lang="en-US" dirty="0" smtClean="0"/>
              <a:t>he instantaneous magnetic fields may be kinked and bent in the evacuated funnel due to strong waves.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A8EE-DA03-4289-AAA0-1A1D88B89EB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61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A8EE-DA03-4289-AAA0-1A1D88B89EB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42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A8EE-DA03-4289-AAA0-1A1D88B89EB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27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A8EE-DA03-4289-AAA0-1A1D88B89EB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49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A8EE-DA03-4289-AAA0-1A1D88B89EB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18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Shock-in-jet model: radio, X-ray, and VHE connections</a:t>
            </a:r>
            <a:r>
              <a:rPr lang="en-US" baseline="0" dirty="0" smtClean="0"/>
              <a:t> are particularly interest (</a:t>
            </a:r>
            <a:r>
              <a:rPr lang="en-US" baseline="0" dirty="0" err="1" smtClean="0"/>
              <a:t>Abramowski</a:t>
            </a:r>
            <a:r>
              <a:rPr lang="en-US" baseline="0" dirty="0" smtClean="0"/>
              <a:t> + ’12, </a:t>
            </a:r>
            <a:r>
              <a:rPr lang="en-US" baseline="0" dirty="0" err="1" smtClean="0"/>
              <a:t>ApJ</a:t>
            </a:r>
            <a:r>
              <a:rPr lang="en-US" baseline="0" dirty="0" smtClean="0"/>
              <a:t> 746, 151, sec 1).</a:t>
            </a:r>
          </a:p>
          <a:p>
            <a:r>
              <a:rPr lang="en-US" baseline="0" dirty="0" smtClean="0"/>
              <a:t>	VLBI allows for the highest angular resolution</a:t>
            </a:r>
          </a:p>
          <a:p>
            <a:r>
              <a:rPr lang="en-US" baseline="0" dirty="0" smtClean="0"/>
              <a:t>	X-rays show potential connection with VHE via SSC</a:t>
            </a:r>
          </a:p>
          <a:p>
            <a:r>
              <a:rPr lang="en-US" baseline="0" dirty="0" smtClean="0"/>
              <a:t>Three episodes of VHE flares (2005, 2008, 2010)</a:t>
            </a:r>
          </a:p>
          <a:p>
            <a:r>
              <a:rPr lang="en-US" baseline="0" dirty="0" smtClean="0"/>
              <a:t>    2008: 43GHz VLBI (and Chandra X-ray flux) showed core flux increase within a few hundred </a:t>
            </a:r>
            <a:r>
              <a:rPr lang="en-US" baseline="0" dirty="0" err="1" smtClean="0"/>
              <a:t>Rs</a:t>
            </a:r>
            <a:r>
              <a:rPr lang="en-US" baseline="0" dirty="0" smtClean="0"/>
              <a:t>, suggesting direct vicinity of SMBH as the origin of VHE </a:t>
            </a:r>
            <a:r>
              <a:rPr lang="en-US" baseline="0" smtClean="0"/>
              <a:t>flare.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A8EE-DA03-4289-AAA0-1A1D88B89EB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39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607A7-0BB4-4459-8B0A-8972B626F074}" type="slidenum">
              <a:rPr lang="ja-JP" altLang="en-US" smtClean="0"/>
              <a:pPr>
                <a:defRPr/>
              </a:pPr>
              <a:t>56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1578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607A7-0BB4-4459-8B0A-8972B626F074}" type="slidenum">
              <a:rPr lang="ja-JP" altLang="en-US" smtClean="0"/>
              <a:pPr>
                <a:defRPr/>
              </a:pPr>
              <a:t>57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1701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607A7-0BB4-4459-8B0A-8972B626F074}" type="slidenum">
              <a:rPr lang="ja-JP" altLang="en-US" smtClean="0"/>
              <a:pPr>
                <a:defRPr/>
              </a:pPr>
              <a:t>58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971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A8EE-DA03-4289-AAA0-1A1D88B89E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26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A8EE-DA03-4289-AAA0-1A1D88B89EB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7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A8EE-DA03-4289-AAA0-1A1D88B89E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8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BH</a:t>
            </a:r>
            <a:r>
              <a:rPr lang="en-US" baseline="0" dirty="0" smtClean="0"/>
              <a:t> gap uses only a part of this spin-down power.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A8EE-DA03-4289-AAA0-1A1D88B89E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2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A8EE-DA03-4289-AAA0-1A1D88B89E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4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the</a:t>
            </a:r>
            <a:r>
              <a:rPr lang="en-US" dirty="0" smtClean="0"/>
              <a:t> VHE long-term light curve of M87, the duty cycle for VHE flares is ~ (4-28)% (</a:t>
            </a:r>
            <a:r>
              <a:rPr lang="en-US" dirty="0" err="1" smtClean="0"/>
              <a:t>Abramowski</a:t>
            </a:r>
            <a:r>
              <a:rPr lang="en-US" dirty="0" smtClean="0"/>
              <a:t> + ’12, </a:t>
            </a:r>
            <a:r>
              <a:rPr lang="en-US" dirty="0" err="1" smtClean="0"/>
              <a:t>ApJ</a:t>
            </a:r>
            <a:r>
              <a:rPr lang="en-US" dirty="0" smtClean="0"/>
              <a:t> 746, 151).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A8EE-DA03-4289-AAA0-1A1D88B89E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04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have seen, the BH gap appears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A8EE-DA03-4289-AAA0-1A1D88B89E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14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have seen, the BH gap appears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A8EE-DA03-4289-AAA0-1A1D88B89E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41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have seen, the BH gap appears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A8EE-DA03-4289-AAA0-1A1D88B89EB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3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CE95-A64E-4C94-836F-1742CE03D8A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6981-B79A-43CD-A5FC-27AB31252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4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CE95-A64E-4C94-836F-1742CE03D8A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6981-B79A-43CD-A5FC-27AB31252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9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CE95-A64E-4C94-836F-1742CE03D8A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6981-B79A-43CD-A5FC-27AB31252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CE95-A64E-4C94-836F-1742CE03D8A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6981-B79A-43CD-A5FC-27AB31252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CE95-A64E-4C94-836F-1742CE03D8A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6981-B79A-43CD-A5FC-27AB31252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7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CE95-A64E-4C94-836F-1742CE03D8A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6981-B79A-43CD-A5FC-27AB31252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5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CE95-A64E-4C94-836F-1742CE03D8A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6981-B79A-43CD-A5FC-27AB31252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0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CE95-A64E-4C94-836F-1742CE03D8A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6981-B79A-43CD-A5FC-27AB31252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9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CE95-A64E-4C94-836F-1742CE03D8A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6981-B79A-43CD-A5FC-27AB31252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6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CE95-A64E-4C94-836F-1742CE03D8A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6981-B79A-43CD-A5FC-27AB31252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9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CE95-A64E-4C94-836F-1742CE03D8A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6981-B79A-43CD-A5FC-27AB31252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6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8CE95-A64E-4C94-836F-1742CE03D8A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6981-B79A-43CD-A5FC-27AB31252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4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jpeg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7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1.wmf"/><Relationship Id="rId4" Type="http://schemas.openxmlformats.org/officeDocument/2006/relationships/image" Target="../media/image32.jpeg"/><Relationship Id="rId9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5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7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45.jpe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55.jpe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3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55.jpe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3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55.jpe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3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6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3.bin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3.wmf"/><Relationship Id="rId5" Type="http://schemas.openxmlformats.org/officeDocument/2006/relationships/image" Target="../media/image59.jpeg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57.wmf"/><Relationship Id="rId9" Type="http://schemas.openxmlformats.org/officeDocument/2006/relationships/image" Target="../media/image58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54.wmf"/><Relationship Id="rId3" Type="http://schemas.openxmlformats.org/officeDocument/2006/relationships/oleObject" Target="../embeddings/oleObject57.bin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53.wmf"/><Relationship Id="rId5" Type="http://schemas.openxmlformats.org/officeDocument/2006/relationships/image" Target="../media/image59.jpeg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57.wmf"/><Relationship Id="rId9" Type="http://schemas.openxmlformats.org/officeDocument/2006/relationships/image" Target="../media/image6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62.jpe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53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58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54.wmf"/><Relationship Id="rId3" Type="http://schemas.openxmlformats.org/officeDocument/2006/relationships/image" Target="../media/image62.jpeg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53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60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75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53.wmf"/><Relationship Id="rId4" Type="http://schemas.openxmlformats.org/officeDocument/2006/relationships/image" Target="../media/image62.jpeg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65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81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53.wmf"/><Relationship Id="rId4" Type="http://schemas.openxmlformats.org/officeDocument/2006/relationships/image" Target="../media/image62.jpeg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65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53.wmf"/><Relationship Id="rId4" Type="http://schemas.openxmlformats.org/officeDocument/2006/relationships/image" Target="../media/image62.jpeg"/><Relationship Id="rId9" Type="http://schemas.openxmlformats.org/officeDocument/2006/relationships/oleObject" Target="../embeddings/oleObject85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68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3.wmf"/><Relationship Id="rId2" Type="http://schemas.microsoft.com/office/2007/relationships/media" Target="../media/media1.mp4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69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7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92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6" y="3630135"/>
            <a:ext cx="3744404" cy="2965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54" y="3626527"/>
            <a:ext cx="3651763" cy="359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720" y="248382"/>
            <a:ext cx="7549559" cy="24732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HE &amp; VHE emissions from rapidly rotating black holes</a:t>
            </a:r>
            <a:endParaRPr lang="en-US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500" y="3124066"/>
            <a:ext cx="6858000" cy="16557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Kouichi HIROTANI</a:t>
            </a: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ASIAA,Taiwan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ICRR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February 24, 2016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48" y="115690"/>
            <a:ext cx="8541732" cy="891967"/>
          </a:xfrm>
        </p:spPr>
        <p:txBody>
          <a:bodyPr>
            <a:normAutofit fontScale="90000"/>
          </a:bodyPr>
          <a:lstStyle/>
          <a:p>
            <a:r>
              <a:rPr lang="ja-JP" altLang="en-US" sz="49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 </a:t>
            </a:r>
            <a:r>
              <a:rPr lang="en-US" altLang="ja-JP" sz="53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1</a:t>
            </a:r>
            <a:r>
              <a:rPr lang="en-US" altLang="ja-JP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</a:t>
            </a:r>
            <a:r>
              <a:rPr lang="en-US" altLang="ja-JP" sz="49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</a:t>
            </a:r>
            <a:r>
              <a:rPr lang="en-US" altLang="ja-JP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 Intro.: </a:t>
            </a:r>
            <a:r>
              <a:rPr lang="en-US" altLang="ja-JP" sz="49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Radio </a:t>
            </a:r>
            <a:r>
              <a:rPr lang="en-US" altLang="ja-JP" sz="4900" dirty="0">
                <a:solidFill>
                  <a:prstClr val="black"/>
                </a:solidFill>
                <a:latin typeface="+mn-lt"/>
                <a:ea typeface="ＭＳ 明朝" pitchFamily="17" charset="-128"/>
              </a:rPr>
              <a:t>galaxy </a:t>
            </a:r>
            <a:r>
              <a:rPr lang="en-US" dirty="0" smtClean="0">
                <a:latin typeface="+mn-lt"/>
              </a:rPr>
              <a:t>IC 310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447" y="1131835"/>
            <a:ext cx="86336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detection of the horizon-scale rapid variations: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IC 310 (S0,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=0.0189) i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Nov 2012.</a:t>
            </a:r>
          </a:p>
          <a:p>
            <a:endParaRPr lang="en-US" sz="1400" i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M-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rel.→ 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M=(1~7)×10</a:t>
            </a:r>
            <a:r>
              <a:rPr lang="en-US" sz="2800" i="1" baseline="30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ʘ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en-US" sz="28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8~57 min.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flux attains 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6×10</a:t>
            </a:r>
            <a:r>
              <a:rPr lang="en-US" altLang="zh-TW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altLang="zh-TW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times higher than 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previous high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TW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onservative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shortest variability, </a:t>
            </a:r>
          </a:p>
          <a:p>
            <a:r>
              <a:rPr lang="en-US" altLang="zh-TW" sz="28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=4.8 min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9338" y="3128095"/>
            <a:ext cx="4918841" cy="31085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onservative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variability time scale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(.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~.6)</a:t>
            </a:r>
            <a:r>
              <a:rPr lang="en-US" sz="28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8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initial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perturbation originates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AGN-rest frame, the variability takes place at sub-horizon scale.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8408" y="6423682"/>
            <a:ext cx="4354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Aleksić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346, 1080, 2014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46" y="0"/>
            <a:ext cx="8780318" cy="891967"/>
          </a:xfrm>
        </p:spPr>
        <p:txBody>
          <a:bodyPr>
            <a:normAutofit/>
          </a:bodyPr>
          <a:lstStyle/>
          <a:p>
            <a:r>
              <a:rPr lang="ja-JP" altLang="en-US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1  </a:t>
            </a:r>
            <a:r>
              <a:rPr lang="en-US" altLang="ja-JP" sz="4900" dirty="0" err="1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Subhorizon</a:t>
            </a:r>
            <a:r>
              <a:rPr lang="en-US" altLang="ja-JP" sz="49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-scale variability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629" y="2100656"/>
            <a:ext cx="836353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there are a few possible explanations of such 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variation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800" i="1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8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AutoNum type="arabicParenBoth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ini-jet structures within the jet,</a:t>
            </a:r>
          </a:p>
          <a:p>
            <a:pPr marL="457200" indent="-457200">
              <a:buAutoNum type="arabicParenBoth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Jet-cloud interactions, where the clouds may originate from stellar winds,</a:t>
            </a:r>
          </a:p>
          <a:p>
            <a:pPr marL="457200" indent="-457200">
              <a:buAutoNum type="arabicParenBoth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Magnetospheric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models, similar to pulsar HE emission models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4862" y="1159263"/>
            <a:ext cx="511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Aleksić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346, 1080, 2014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46" y="0"/>
            <a:ext cx="8780318" cy="891967"/>
          </a:xfrm>
        </p:spPr>
        <p:txBody>
          <a:bodyPr>
            <a:normAutofit/>
          </a:bodyPr>
          <a:lstStyle/>
          <a:p>
            <a:r>
              <a:rPr lang="ja-JP" altLang="en-US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1  </a:t>
            </a:r>
            <a:r>
              <a:rPr lang="en-US" altLang="ja-JP" sz="4900" dirty="0" err="1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Subhorizon</a:t>
            </a:r>
            <a:r>
              <a:rPr lang="en-US" altLang="ja-JP" sz="49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-scale variability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629" y="2100656"/>
            <a:ext cx="836353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there are a few possible explanations of such 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variation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800" i="1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8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AutoNum type="arabicParenBoth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ini-jet structures within the jet,</a:t>
            </a:r>
          </a:p>
          <a:p>
            <a:pPr marL="457200" indent="-457200">
              <a:buAutoNum type="arabicParenBoth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Jet-cloud interactions, where the clouds may originate from stellar winds,</a:t>
            </a:r>
          </a:p>
          <a:p>
            <a:pPr marL="457200" indent="-457200">
              <a:buAutoNum type="arabicParenBoth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Magnetospheric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models, similar to pulsar HE emission models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4862" y="1159263"/>
            <a:ext cx="511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Aleksić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346, 1080, 2014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77462" y="3017644"/>
            <a:ext cx="6968359" cy="1849821"/>
            <a:chOff x="977462" y="3942555"/>
            <a:chExt cx="6968359" cy="184982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77462" y="4131742"/>
              <a:ext cx="6968359" cy="166063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77462" y="3942555"/>
              <a:ext cx="6968359" cy="184982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851338" y="4991513"/>
            <a:ext cx="7220606" cy="956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780318" cy="891967"/>
          </a:xfrm>
        </p:spPr>
        <p:txBody>
          <a:bodyPr>
            <a:normAutofit/>
          </a:bodyPr>
          <a:lstStyle/>
          <a:p>
            <a:r>
              <a:rPr lang="ja-JP" altLang="en-US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1  </a:t>
            </a:r>
            <a:r>
              <a:rPr lang="en-US" altLang="ja-JP" sz="4900" dirty="0" err="1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Subhorizon</a:t>
            </a:r>
            <a:r>
              <a:rPr lang="en-US" altLang="ja-JP" sz="49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-scale variability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7862" y="1284235"/>
                <a:ext cx="8485193" cy="5384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Magnetospheric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particle acceleration model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AD corona,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produced via </a:t>
                </a:r>
                <a:r>
                  <a:rPr lang="en-US" sz="2800" dirty="0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gg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collisions. </a:t>
                </a: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pair density decreases w/ decreasing accretion rate,</a:t>
                </a:r>
              </a:p>
              <a:p>
                <a:endParaRPr lang="en-US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±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𝐺𝐽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=0.02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3.5</m:t>
                        </m:r>
                      </m:sup>
                    </m:sSubSup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0.5</m:t>
                        </m:r>
                      </m:sup>
                    </m:sSub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GJ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denotes the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Goldreich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-Julian number density. 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Below a certain accretion rate, charge depletion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±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GJ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results in a break down of the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force-free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approximation.</a:t>
                </a: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article accelerator (in which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≠0 ) arises.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2" y="1284235"/>
                <a:ext cx="8485193" cy="5384936"/>
              </a:xfrm>
              <a:prstGeom prst="rect">
                <a:avLst/>
              </a:prstGeom>
              <a:blipFill rotWithShape="0">
                <a:blip r:embed="rId2"/>
                <a:stretch>
                  <a:fillRect l="-1437" t="-1246" r="-2299" b="-2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789923" y="807602"/>
            <a:ext cx="4354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Aleksić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346, 1080, 2014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"/>
            <a:ext cx="8780318" cy="827314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rPr>
              <a:t>2  </a:t>
            </a:r>
            <a:r>
              <a:rPr lang="en-US" altLang="ja-JP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rPr>
              <a:t>Magnetospheric</a:t>
            </a:r>
            <a:r>
              <a:rPr lang="en-US" altLang="ja-JP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rPr>
              <a:t> accelerator model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9727" y="974362"/>
                <a:ext cx="8686800" cy="5878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apply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pulsar outer-gap model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magnetosphere of IC310 to interpret the sub-horizon variability.</a:t>
                </a: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Brief review the pulsar outer gap model.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sz="2800" dirty="0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With copious charge supply,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t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he magnetosphere becomes </a:t>
                </a:r>
              </a:p>
              <a:p>
                <a:r>
                  <a:rPr lang="en-US" altLang="ja-JP" sz="2800" dirty="0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force-free, </a:t>
                </a:r>
                <a:r>
                  <a:rPr lang="en-US" altLang="ja-JP" sz="2800" b="1" i="1" dirty="0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E·B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=0, and a</a:t>
                </a:r>
              </a:p>
              <a:p>
                <a:r>
                  <a:rPr lang="en-US" altLang="ja-JP" sz="2800" dirty="0" err="1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corotational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r>
                  <a:rPr lang="en-US" altLang="ja-JP" sz="2800" dirty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electric 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field</a:t>
                </a:r>
                <a:endParaRPr lang="en-US" altLang="ja-JP" sz="2800" dirty="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endParaRPr lang="en-US" altLang="ja-JP" sz="800" dirty="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r>
                  <a:rPr lang="en-US" altLang="ja-JP" sz="2800" dirty="0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𝑬</m:t>
                        </m:r>
                      </m:e>
                      <m:sub>
                        <m:r>
                          <a:rPr lang="pt-BR" altLang="ja-JP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≡</m:t>
                    </m:r>
                    <m:sSup>
                      <m:sSupPr>
                        <m:ctrlPr>
                          <a:rPr lang="en-US" altLang="ja-JP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pPr>
                      <m:e>
                        <m:r>
                          <a:rPr lang="en-US" altLang="ja-JP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−</m:t>
                        </m:r>
                        <m:r>
                          <a:rPr lang="en-US" altLang="ja-JP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𝑐</m:t>
                        </m:r>
                      </m:e>
                      <m:sup>
                        <m:r>
                          <a:rPr lang="en-US" altLang="ja-JP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−1</m:t>
                        </m:r>
                      </m:sup>
                    </m:sSup>
                    <m:r>
                      <a:rPr lang="en-US" altLang="ja-JP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(</m:t>
                    </m:r>
                    <m:r>
                      <a:rPr lang="el-GR" altLang="ja-JP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𝜴</m:t>
                    </m:r>
                    <m:r>
                      <a:rPr lang="el-GR" altLang="ja-JP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altLang="ja-JP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)</m:t>
                    </m:r>
                    <m:r>
                      <a:rPr lang="en-US" altLang="ja-JP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ja-JP" sz="28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ＭＳ Ｐゴシック" pitchFamily="50" charset="-128"/>
                  </a:rPr>
                  <a:t>.</a:t>
                </a:r>
              </a:p>
              <a:p>
                <a:endParaRPr lang="en-US" altLang="ja-JP" sz="1200" dirty="0" smtClean="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a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rises. Charges </a:t>
                </a:r>
                <a:r>
                  <a:rPr lang="en-US" altLang="ja-JP" sz="2800" dirty="0" err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corotate</a:t>
                </a:r>
                <a:r>
                  <a:rPr lang="en-US" altLang="ja-JP" sz="2800" dirty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𝑬</m:t>
                        </m:r>
                      </m:e>
                      <m:sub>
                        <m:r>
                          <a:rPr lang="pt-BR" altLang="ja-JP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⊥</m:t>
                        </m:r>
                      </m:sub>
                    </m:sSub>
                    <m:r>
                      <a:rPr lang="en-US" altLang="ja-JP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drift at speed</a:t>
                </a:r>
                <a:endParaRPr lang="en-US" altLang="ja-JP" sz="2800" dirty="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  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𝒗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800" i="1" dirty="0"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  <a:ea typeface="ＭＳ Ｐゴシック" pitchFamily="50" charset="-128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ja-JP" sz="2800" dirty="0"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  <a:ea typeface="ＭＳ Ｐゴシック" pitchFamily="50" charset="-128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≡</m:t>
                    </m:r>
                    <m:r>
                      <a:rPr lang="en-US" altLang="ja-JP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 </m:t>
                    </m:r>
                    <m:r>
                      <a:rPr lang="el-GR" altLang="ja-JP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𝜴</m:t>
                    </m:r>
                    <m:r>
                      <a:rPr lang="el-GR" altLang="ja-JP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ja-JP" sz="28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ＭＳ Ｐゴシック" pitchFamily="50" charset="-128"/>
                  </a:rPr>
                  <a:t>.</a:t>
                </a:r>
                <a:endParaRPr lang="en-US" altLang="ja-JP" sz="28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27" y="974362"/>
                <a:ext cx="8686800" cy="5878019"/>
              </a:xfrm>
              <a:prstGeom prst="rect">
                <a:avLst/>
              </a:prstGeom>
              <a:blipFill rotWithShape="0">
                <a:blip r:embed="rId2"/>
                <a:stretch>
                  <a:fillRect l="-1404" t="-1141" r="-1614" b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459115" y="4341179"/>
            <a:ext cx="144037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puls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163" y="2950029"/>
            <a:ext cx="4490011" cy="39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229600" cy="561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2800" b="1" i="1" dirty="0">
                <a:solidFill>
                  <a:schemeClr val="tx1"/>
                </a:solidFill>
                <a:latin typeface="Palatino Linotype" pitchFamily="18" charset="0"/>
                <a:ea typeface="ＭＳ 明朝" pitchFamily="17" charset="-128"/>
              </a:rPr>
              <a:t>§</a:t>
            </a:r>
            <a:r>
              <a:rPr lang="en-US" altLang="ja-JP" sz="2800" b="1" i="1" dirty="0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rPr>
              <a:t>2   </a:t>
            </a:r>
            <a:r>
              <a:rPr lang="en-US" altLang="ja-JP" sz="2800" b="1" i="1" dirty="0" err="1" smtClean="0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rPr>
              <a:t>Magnetospheric</a:t>
            </a:r>
            <a:r>
              <a:rPr lang="en-US" altLang="ja-JP" sz="2800" b="1" i="1" dirty="0" smtClean="0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rPr>
              <a:t> accelerator model</a:t>
            </a:r>
            <a:endParaRPr lang="en-US" altLang="ja-JP" sz="2800" b="1" i="1" dirty="0">
              <a:solidFill>
                <a:schemeClr val="tx1"/>
              </a:solidFill>
              <a:latin typeface="Palatino Linotype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2260" name="Text Box 4"/>
              <p:cNvSpPr txBox="1">
                <a:spLocks noChangeArrowheads="1"/>
              </p:cNvSpPr>
              <p:nvPr/>
            </p:nvSpPr>
            <p:spPr bwMode="auto">
              <a:xfrm>
                <a:off x="301842" y="561975"/>
                <a:ext cx="8662772" cy="62786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𝑬</m:t>
                        </m:r>
                      </m:e>
                      <m:sub>
                        <m:r>
                          <a:rPr lang="pt-BR" altLang="ja-JP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 cannot accelerate charged particles.</a:t>
                </a:r>
              </a:p>
              <a:p>
                <a:endParaRPr lang="en-US" altLang="ja-JP" sz="2800" dirty="0" smtClean="0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r>
                  <a:rPr lang="en-US" altLang="ja-JP" sz="2800" dirty="0" smtClean="0">
                    <a:latin typeface="Times New Roman" pitchFamily="18" charset="0"/>
                    <a:ea typeface="ＭＳ Ｐゴシック" pitchFamily="50" charset="-128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en-US" altLang="ja-JP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𝑬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=4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𝜋</m:t>
                    </m:r>
                    <m:r>
                      <a:rPr lang="ja-JP" alt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𝜌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, we set </a:t>
                </a:r>
                <a:r>
                  <a:rPr lang="en-US" altLang="ja-JP" sz="2800" b="1" i="1" dirty="0" smtClean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50" charset="-128"/>
                  </a:rPr>
                  <a:t>E</a:t>
                </a:r>
                <a:r>
                  <a:rPr lang="en-US" altLang="ja-JP" sz="2800" dirty="0" smtClean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50" charset="-128"/>
                  </a:rPr>
                  <a:t> =</a:t>
                </a:r>
                <a:r>
                  <a:rPr lang="en-US" altLang="ja-JP" sz="2800" b="1" i="1" dirty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50" charset="-128"/>
                  </a:rPr>
                  <a:t> E</a:t>
                </a:r>
                <a:r>
                  <a:rPr lang="en-US" altLang="ja-JP" sz="2800" baseline="-25000" dirty="0">
                    <a:solidFill>
                      <a:srgbClr val="0000FF"/>
                    </a:solidFill>
                    <a:latin typeface="Symbol" pitchFamily="18" charset="2"/>
                    <a:ea typeface="ＭＳ Ｐゴシック" pitchFamily="50" charset="-128"/>
                  </a:rPr>
                  <a:t>^</a:t>
                </a:r>
                <a:r>
                  <a:rPr lang="en-US" altLang="ja-JP" sz="2800" dirty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r>
                  <a:rPr lang="en-US" altLang="ja-JP" sz="2800" dirty="0" smtClean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50" charset="-128"/>
                  </a:rPr>
                  <a:t>+ </a:t>
                </a:r>
                <a:r>
                  <a:rPr lang="en-US" altLang="ja-JP" sz="2800" b="1" i="1" dirty="0" err="1" smtClean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50" charset="-128"/>
                  </a:rPr>
                  <a:t>E</a:t>
                </a:r>
                <a:r>
                  <a:rPr lang="en-US" altLang="ja-JP" sz="28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50" charset="-128"/>
                  </a:rPr>
                  <a:t>non-corotate</a:t>
                </a:r>
                <a:r>
                  <a:rPr lang="en-US" altLang="ja-JP" sz="2800" dirty="0" smtClean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r>
                  <a:rPr lang="en-US" altLang="ja-JP" sz="2800" dirty="0" smtClean="0">
                    <a:latin typeface="Times New Roman" pitchFamily="18" charset="0"/>
                    <a:ea typeface="ＭＳ Ｐゴシック" pitchFamily="50" charset="-128"/>
                  </a:rPr>
                  <a:t>, to obtain</a:t>
                </a:r>
              </a:p>
              <a:p>
                <a:endParaRPr lang="en-US" altLang="ja-JP" sz="800" dirty="0" smtClean="0">
                  <a:latin typeface="Times New Roman" pitchFamily="18" charset="0"/>
                  <a:ea typeface="ＭＳ Ｐゴシック" pitchFamily="50" charset="-128"/>
                </a:endParaRPr>
              </a:p>
              <a:p>
                <a:pPr eaLnBrk="1" hangingPunct="1"/>
                <a:r>
                  <a:rPr lang="en-US" altLang="ja-JP" sz="2800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altLang="ja-JP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ja-JP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8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50" charset="-128"/>
                              </a:rPr>
                              <m:t>𝑬</m:t>
                            </m:r>
                          </m:e>
                          <m:sub>
                            <m:r>
                              <a:rPr lang="pt-BR" altLang="ja-JP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50" charset="-128"/>
                              </a:rPr>
                              <m:t>⊥</m:t>
                            </m:r>
                          </m:sub>
                        </m:sSub>
                        <m:r>
                          <a:rPr lang="en-US" altLang="ja-JP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+</m:t>
                        </m:r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𝑬</m:t>
                        </m:r>
                        <m:r>
                          <m:rPr>
                            <m:nor/>
                          </m:rPr>
                          <a:rPr lang="en-US" altLang="ja-JP" sz="2800" baseline="-250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ＭＳ Ｐゴシック" pitchFamily="50" charset="-128"/>
                          </a:rPr>
                          <m:t>non</m:t>
                        </m:r>
                        <m:r>
                          <m:rPr>
                            <m:nor/>
                          </m:rPr>
                          <a:rPr lang="en-US" altLang="ja-JP" sz="2800" baseline="-250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ＭＳ Ｐゴシック" pitchFamily="50" charset="-128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ja-JP" sz="2800" baseline="-250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ＭＳ Ｐゴシック" pitchFamily="50" charset="-128"/>
                          </a:rPr>
                          <m:t>corotate</m:t>
                        </m:r>
                      </m:e>
                    </m:d>
                    <m:r>
                      <a:rPr lang="en-US" altLang="ja-JP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=4</m:t>
                    </m:r>
                    <m:r>
                      <a:rPr lang="ja-JP" alt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𝜋𝜌</m:t>
                    </m:r>
                    <m:r>
                      <a:rPr lang="en-US" altLang="ja-JP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,</m:t>
                    </m:r>
                  </m:oMath>
                </a14:m>
                <a:endParaRPr lang="en-US" altLang="ja-JP" sz="2800" b="0" dirty="0" smtClean="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eaLnBrk="1" hangingPunct="1"/>
                <a:r>
                  <a:rPr lang="en-US" altLang="ja-JP" sz="2800" dirty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t</a:t>
                </a:r>
                <a:r>
                  <a:rPr lang="en-US" altLang="ja-JP" sz="2800" b="0" dirty="0" smtClean="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rPr>
                  <a:t>hat is,</a:t>
                </a:r>
              </a:p>
              <a:p>
                <a:pPr eaLnBrk="1" hangingPunct="1"/>
                <a:r>
                  <a:rPr lang="en-US" altLang="ja-JP" sz="2800" dirty="0"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	</a:t>
                </a:r>
                <a:r>
                  <a:rPr lang="en-US" altLang="ja-JP" sz="2800" dirty="0" smtClean="0"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𝑬</m:t>
                    </m:r>
                    <m:r>
                      <m:rPr>
                        <m:nor/>
                      </m:rPr>
                      <a:rPr lang="en-US" altLang="ja-JP" sz="2800" baseline="-25000" dirty="0">
                        <a:latin typeface="Times New Roman" pitchFamily="18" charset="0"/>
                        <a:ea typeface="ＭＳ Ｐゴシック" pitchFamily="50" charset="-128"/>
                      </a:rPr>
                      <m:t>non</m:t>
                    </m:r>
                    <m:r>
                      <m:rPr>
                        <m:nor/>
                      </m:rPr>
                      <a:rPr lang="en-US" altLang="ja-JP" sz="2800" baseline="-25000" dirty="0">
                        <a:latin typeface="Times New Roman" pitchFamily="18" charset="0"/>
                        <a:ea typeface="ＭＳ Ｐゴシック" pitchFamily="50" charset="-128"/>
                      </a:rPr>
                      <m:t>−</m:t>
                    </m:r>
                    <m:r>
                      <m:rPr>
                        <m:nor/>
                      </m:rPr>
                      <a:rPr lang="en-US" altLang="ja-JP" sz="2800" baseline="-25000" dirty="0">
                        <a:latin typeface="Times New Roman" pitchFamily="18" charset="0"/>
                        <a:ea typeface="ＭＳ Ｐゴシック" pitchFamily="50" charset="-128"/>
                      </a:rPr>
                      <m:t>corotate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=4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𝜋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(</m:t>
                    </m:r>
                    <m:r>
                      <a:rPr lang="ja-JP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−</m:t>
                    </m:r>
                    <m:r>
                      <a:rPr lang="ja-JP" altLang="en-US" sz="2800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𝜌</m:t>
                    </m:r>
                  </m:oMath>
                </a14:m>
                <a:r>
                  <a:rPr lang="en-US" altLang="ja-JP" sz="2800" baseline="-250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GJ</a:t>
                </a:r>
                <a:r>
                  <a:rPr lang="en-US" altLang="ja-JP" sz="2800" dirty="0" smtClean="0"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), </a:t>
                </a:r>
              </a:p>
              <a:p>
                <a:pPr eaLnBrk="1" hangingPunct="1"/>
                <a:endParaRPr lang="en-US" altLang="ja-JP" sz="800" dirty="0" smtClean="0"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800" dirty="0"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w</a:t>
                </a:r>
                <a:r>
                  <a:rPr lang="en-US" altLang="ja-JP" sz="2800" dirty="0" smtClean="0"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here  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𝜌</m:t>
                    </m:r>
                  </m:oMath>
                </a14:m>
                <a:r>
                  <a:rPr lang="en-US" altLang="ja-JP" sz="2800" baseline="-250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GJ</a:t>
                </a:r>
                <a14:m>
                  <m:oMath xmlns:m="http://schemas.openxmlformats.org/officeDocument/2006/math">
                    <m:r>
                      <a:rPr lang="en-US" altLang="ja-JP" sz="2800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≡</m:t>
                    </m:r>
                  </m:oMath>
                </a14:m>
                <a:r>
                  <a:rPr lang="en-US" altLang="ja-JP" sz="2800" dirty="0" smtClean="0"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sSub>
                      <m:sSubPr>
                        <m:ctrlPr>
                          <a:rPr lang="pt-BR" altLang="ja-JP" sz="2800" i="1" dirty="0"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𝑬</m:t>
                        </m:r>
                      </m:e>
                      <m:sub>
                        <m:r>
                          <a:rPr lang="pt-BR" altLang="ja-JP" sz="2800" i="1" dirty="0"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⊥</m:t>
                        </m:r>
                      </m:sub>
                    </m:sSub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/4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𝜋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~−</m:t>
                    </m:r>
                  </m:oMath>
                </a14:m>
                <a:r>
                  <a:rPr lang="el-GR" altLang="ja-JP" sz="2800" b="1" dirty="0">
                    <a:ea typeface="ＭＳ Ｐゴシック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ja-JP" sz="2800" b="1" i="1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𝜴</m:t>
                    </m:r>
                  </m:oMath>
                </a14:m>
                <a:r>
                  <a:rPr lang="en-US" altLang="ja-JP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𝜋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ja-JP" sz="2800" i="1" dirty="0" smtClean="0">
                    <a:latin typeface="Cambria Math" panose="02040503050406030204" pitchFamily="18" charset="0"/>
                    <a:ea typeface="ＭＳ Ｐゴシック" pitchFamily="50" charset="-128"/>
                  </a:rPr>
                  <a:t>. </a:t>
                </a:r>
              </a:p>
              <a:p>
                <a:pPr eaLnBrk="1" hangingPunct="1"/>
                <a:r>
                  <a:rPr lang="en-US" altLang="ja-JP" sz="1400" b="1" i="1" dirty="0" smtClean="0">
                    <a:latin typeface="Cambria Math" panose="02040503050406030204" pitchFamily="18" charset="0"/>
                    <a:ea typeface="ＭＳ Ｐゴシック" pitchFamily="50" charset="-128"/>
                  </a:rPr>
                  <a:t> </a:t>
                </a:r>
              </a:p>
              <a:p>
                <a:pPr eaLnBrk="1" hangingPunct="1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US" sz="2800" i="1" dirty="0">
                    <a:solidFill>
                      <a:srgbClr val="FF0000"/>
                    </a:solidFill>
                    <a:latin typeface="Symbol" pitchFamily="18" charset="2"/>
                    <a:cs typeface="Times New Roman" pitchFamily="18" charset="0"/>
                  </a:rPr>
                  <a:t>r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deviates from </a:t>
                </a:r>
                <a:r>
                  <a:rPr lang="en-US" sz="2800" i="1" dirty="0" err="1">
                    <a:solidFill>
                      <a:srgbClr val="009900"/>
                    </a:solidFill>
                    <a:latin typeface="Symbol" pitchFamily="18" charset="2"/>
                    <a:cs typeface="Times New Roman" pitchFamily="18" charset="0"/>
                  </a:rPr>
                  <a:t>r</a:t>
                </a:r>
                <a:r>
                  <a:rPr lang="en-US" sz="2800" baseline="-25000" dirty="0" err="1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GJ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in some region,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||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𝑬</m:t>
                    </m:r>
                    <m:r>
                      <m:rPr>
                        <m:nor/>
                      </m:rPr>
                      <a:rPr lang="en-US" altLang="ja-JP" sz="2800" baseline="-25000" dirty="0">
                        <a:latin typeface="Times New Roman" pitchFamily="18" charset="0"/>
                        <a:ea typeface="ＭＳ Ｐゴシック" pitchFamily="50" charset="-128"/>
                      </a:rPr>
                      <m:t>non</m:t>
                    </m:r>
                    <m:r>
                      <m:rPr>
                        <m:nor/>
                      </m:rPr>
                      <a:rPr lang="en-US" altLang="ja-JP" sz="2800" baseline="-25000" dirty="0">
                        <a:latin typeface="Times New Roman" pitchFamily="18" charset="0"/>
                        <a:ea typeface="ＭＳ Ｐゴシック" pitchFamily="50" charset="-128"/>
                      </a:rPr>
                      <m:t>−</m:t>
                    </m:r>
                    <m:r>
                      <m:rPr>
                        <m:nor/>
                      </m:rPr>
                      <a:rPr lang="en-US" altLang="ja-JP" sz="2800" baseline="-25000" dirty="0">
                        <a:latin typeface="Times New Roman" pitchFamily="18" charset="0"/>
                        <a:ea typeface="ＭＳ Ｐゴシック" pitchFamily="50" charset="-128"/>
                      </a:rPr>
                      <m:t>corotate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/B arises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around that region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/>
                <a:endParaRPr lang="en-US" altLang="ja-JP" sz="2800" b="1" i="1" dirty="0"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the problem reduces to …</a:t>
                </a: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“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does the charge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deficit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800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|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|&lt;|</m:t>
                    </m:r>
                    <m:r>
                      <a:rPr lang="ja-JP" alt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𝜌</m:t>
                    </m:r>
                  </m:oMath>
                </a14:m>
                <a:r>
                  <a:rPr lang="en-US" altLang="ja-JP" sz="2800" baseline="-25000" dirty="0">
                    <a:solidFill>
                      <a:srgbClr val="009900"/>
                    </a:solidFill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GJ</a:t>
                </a:r>
                <a:r>
                  <a:rPr lang="en-US" altLang="ja-JP" sz="2800" dirty="0"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|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arise?”</a:t>
                </a:r>
              </a:p>
              <a:p>
                <a:pPr eaLnBrk="1" hangingPunct="1"/>
                <a:endParaRPr lang="en-US" altLang="ja-JP" sz="2800" b="1" i="1" dirty="0">
                  <a:latin typeface="Cambria Math" panose="02040503050406030204" pitchFamily="18" charset="0"/>
                  <a:ea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9922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842" y="561975"/>
                <a:ext cx="8662772" cy="6278642"/>
              </a:xfrm>
              <a:prstGeom prst="rect">
                <a:avLst/>
              </a:prstGeom>
              <a:blipFill rotWithShape="0">
                <a:blip r:embed="rId2"/>
                <a:stretch>
                  <a:fillRect l="-1478" t="-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1842" y="4035972"/>
            <a:ext cx="6845192" cy="1008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60396"/>
      </p:ext>
    </p:extLst>
  </p:cSld>
  <p:clrMapOvr>
    <a:masterClrMapping/>
  </p:clrMapOvr>
  <p:transition advTm="547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6288" y="0"/>
            <a:ext cx="8038600" cy="561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2800" b="1" i="1" dirty="0" smtClean="0">
                <a:solidFill>
                  <a:schemeClr val="tx1"/>
                </a:solidFill>
                <a:latin typeface="Palatino Linotype" pitchFamily="18" charset="0"/>
                <a:ea typeface="ＭＳ 明朝" pitchFamily="17" charset="-128"/>
              </a:rPr>
              <a:t>§</a:t>
            </a:r>
            <a:r>
              <a:rPr lang="en-US" altLang="ja-JP" sz="2800" b="1" i="1" dirty="0" smtClean="0">
                <a:latin typeface="Palatino Linotype" pitchFamily="18" charset="0"/>
                <a:ea typeface="ＭＳ Ｐゴシック" pitchFamily="50" charset="-128"/>
              </a:rPr>
              <a:t>2</a:t>
            </a:r>
            <a:r>
              <a:rPr lang="en-US" altLang="ja-JP" sz="2800" b="1" i="1" dirty="0" smtClean="0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rPr>
              <a:t>   </a:t>
            </a:r>
            <a:r>
              <a:rPr lang="en-US" altLang="ja-JP" sz="2800" b="1" i="1" dirty="0" err="1" smtClean="0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rPr>
              <a:t>Magnetospheric</a:t>
            </a:r>
            <a:r>
              <a:rPr lang="en-US" altLang="ja-JP" sz="2800" b="1" i="1" dirty="0" smtClean="0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rPr>
              <a:t> accelerator model</a:t>
            </a:r>
            <a:endParaRPr lang="en-US" altLang="ja-JP" sz="2800" b="1" i="1" dirty="0">
              <a:solidFill>
                <a:schemeClr val="tx1"/>
              </a:solidFill>
              <a:latin typeface="Palatino Linotype" pitchFamily="18" charset="0"/>
              <a:ea typeface="ＭＳ Ｐゴシック" pitchFamily="50" charset="-128"/>
            </a:endParaRPr>
          </a:p>
        </p:txBody>
      </p:sp>
      <p:sp>
        <p:nvSpPr>
          <p:cNvPr id="992260" name="Text Box 4"/>
          <p:cNvSpPr txBox="1">
            <a:spLocks noChangeArrowheads="1"/>
          </p:cNvSpPr>
          <p:nvPr/>
        </p:nvSpPr>
        <p:spPr bwMode="auto">
          <a:xfrm>
            <a:off x="462455" y="692150"/>
            <a:ext cx="8430720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 charge deficit 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naturally appears </a:t>
            </a:r>
            <a:r>
              <a:rPr lang="en-US" altLang="ja-JP" sz="2800" dirty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across the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 null charge surface</a:t>
            </a:r>
            <a:r>
              <a:rPr lang="en-US" altLang="ja-JP" sz="2800" dirty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, where </a:t>
            </a:r>
            <a:r>
              <a:rPr lang="en-US" altLang="ja-JP" sz="2800" i="1" dirty="0" err="1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GJ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=0</a:t>
            </a:r>
            <a:r>
              <a:rPr lang="en-US" altLang="ja-JP" sz="2800" dirty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ja-JP" sz="2800" dirty="0" smtClean="0">
              <a:latin typeface="Times New Roman" pitchFamily="18" charset="0"/>
              <a:ea typeface="ＭＳ Ｐゴシック" pitchFamily="50" charset="-128"/>
            </a:endParaRPr>
          </a:p>
          <a:p>
            <a:pPr eaLnBrk="1" hangingPunct="1"/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If </a:t>
            </a:r>
            <a:r>
              <a:rPr lang="en-US" altLang="ja-JP" sz="2800" i="1" dirty="0" smtClean="0">
                <a:latin typeface="Times New Roman" pitchFamily="18" charset="0"/>
                <a:ea typeface="ＭＳ Ｐゴシック" pitchFamily="50" charset="-128"/>
              </a:rPr>
              <a:t>E</a:t>
            </a:r>
            <a:r>
              <a:rPr lang="en-US" altLang="ja-JP" sz="2800" baseline="-25000" dirty="0" smtClean="0">
                <a:latin typeface="Times New Roman" pitchFamily="18" charset="0"/>
                <a:ea typeface="ＭＳ Ｐゴシック" pitchFamily="50" charset="-128"/>
              </a:rPr>
              <a:t>||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appears in some region, the accelerator (or the gap) 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boundaries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should connect to the force-free magnetosphere outside, i.e., </a:t>
            </a:r>
            <a:r>
              <a:rPr lang="en-US" altLang="ja-JP" sz="2800" i="1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r</a:t>
            </a:r>
            <a:r>
              <a:rPr lang="en-US" altLang="ja-JP" sz="800" i="1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=</a:t>
            </a:r>
            <a:r>
              <a:rPr lang="en-US" altLang="ja-JP" sz="2800" i="1" dirty="0" err="1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r</a:t>
            </a:r>
            <a:r>
              <a:rPr lang="en-US" altLang="ja-JP" sz="2800" baseline="-25000" dirty="0" err="1" smtClean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GJ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eaLnBrk="1" hangingPunct="1"/>
            <a:endParaRPr lang="en-US" altLang="ja-JP" sz="2800" dirty="0">
              <a:latin typeface="Times New Roman" pitchFamily="18" charset="0"/>
              <a:ea typeface="ＭＳ Ｐゴシック" pitchFamily="50" charset="-128"/>
            </a:endParaRPr>
          </a:p>
          <a:p>
            <a:pPr eaLnBrk="1" hangingPunct="1"/>
            <a:endParaRPr lang="en-US" altLang="ja-JP" sz="2800" dirty="0" smtClean="0">
              <a:latin typeface="Times New Roman" pitchFamily="18" charset="0"/>
              <a:ea typeface="ＭＳ Ｐゴシック" pitchFamily="50" charset="-128"/>
            </a:endParaRPr>
          </a:p>
          <a:p>
            <a:pPr eaLnBrk="1" hangingPunct="1"/>
            <a:endParaRPr lang="en-US" altLang="ja-JP" sz="2800" dirty="0">
              <a:latin typeface="Times New Roman" pitchFamily="18" charset="0"/>
              <a:ea typeface="ＭＳ Ｐゴシック" pitchFamily="50" charset="-128"/>
            </a:endParaRPr>
          </a:p>
          <a:p>
            <a:pPr eaLnBrk="1" hangingPunct="1"/>
            <a:endParaRPr lang="en-US" altLang="ja-JP" sz="2800" dirty="0" smtClean="0">
              <a:latin typeface="Times New Roman" pitchFamily="18" charset="0"/>
              <a:ea typeface="ＭＳ Ｐゴシック" pitchFamily="50" charset="-128"/>
            </a:endParaRPr>
          </a:p>
          <a:p>
            <a:pPr eaLnBrk="1" hangingPunct="1"/>
            <a:endParaRPr lang="en-US" altLang="ja-JP" sz="2800" b="1" i="1" dirty="0">
              <a:latin typeface="Times New Roman" pitchFamily="18" charset="0"/>
              <a:ea typeface="ＭＳ Ｐゴシック" pitchFamily="50" charset="-128"/>
            </a:endParaRPr>
          </a:p>
          <a:p>
            <a:pPr eaLnBrk="1" hangingPunct="1"/>
            <a:endParaRPr lang="en-US" altLang="ja-JP" sz="2800" b="1" i="1" dirty="0" smtClean="0">
              <a:latin typeface="Cambria Math" panose="02040503050406030204" pitchFamily="18" charset="0"/>
              <a:ea typeface="ＭＳ Ｐゴシック" pitchFamily="50" charset="-128"/>
            </a:endParaRPr>
          </a:p>
          <a:p>
            <a:pPr eaLnBrk="1" hangingPunct="1"/>
            <a:endParaRPr lang="en-US" altLang="ja-JP" sz="2800" b="1" i="1" dirty="0">
              <a:latin typeface="Cambria Math" panose="02040503050406030204" pitchFamily="18" charset="0"/>
              <a:ea typeface="ＭＳ Ｐゴシック" pitchFamily="50" charset="-128"/>
            </a:endParaRPr>
          </a:p>
          <a:p>
            <a:pPr eaLnBrk="1" hangingPunct="1"/>
            <a:endParaRPr lang="en-US" altLang="ja-JP" sz="2800" b="1" i="1" dirty="0" smtClean="0">
              <a:latin typeface="Cambria Math" panose="02040503050406030204" pitchFamily="18" charset="0"/>
              <a:ea typeface="ＭＳ Ｐゴシック" pitchFamily="50" charset="-128"/>
            </a:endParaRPr>
          </a:p>
          <a:p>
            <a:pPr eaLnBrk="1" hangingPunct="1"/>
            <a:endParaRPr lang="en-US" altLang="ja-JP" sz="1400" b="1" i="1" dirty="0">
              <a:latin typeface="Cambria Math" panose="02040503050406030204" pitchFamily="18" charset="0"/>
              <a:ea typeface="ＭＳ Ｐゴシック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0" y="3646805"/>
            <a:ext cx="7975758" cy="2589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8372" y="692150"/>
            <a:ext cx="8246516" cy="1031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80872"/>
      </p:ext>
    </p:extLst>
  </p:cSld>
  <p:clrMapOvr>
    <a:masterClrMapping/>
  </p:clrMapOvr>
  <p:transition advTm="547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3483" y="4548454"/>
            <a:ext cx="4062454" cy="2458147"/>
            <a:chOff x="5004000" y="3857627"/>
            <a:chExt cx="4032652" cy="1940969"/>
          </a:xfrm>
        </p:grpSpPr>
        <p:pic>
          <p:nvPicPr>
            <p:cNvPr id="10" name="Picture 9" descr="Fierro_97f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4000" y="3857627"/>
              <a:ext cx="4032652" cy="16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10"/>
            <p:cNvCxnSpPr/>
            <p:nvPr/>
          </p:nvCxnSpPr>
          <p:spPr bwMode="auto">
            <a:xfrm>
              <a:off x="5572132" y="5429264"/>
              <a:ext cx="3456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6429388" y="5429264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one NS rotation</a:t>
              </a:r>
              <a:endParaRPr lang="zh-TW" altLang="en-US" dirty="0"/>
            </a:p>
          </p:txBody>
        </p:sp>
      </p:grpSp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85240" y="0"/>
            <a:ext cx="5839647" cy="561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2800" b="1" i="1" dirty="0" smtClean="0">
                <a:solidFill>
                  <a:schemeClr val="tx1"/>
                </a:solidFill>
                <a:latin typeface="Palatino Linotype" pitchFamily="18" charset="0"/>
                <a:ea typeface="ＭＳ 明朝" pitchFamily="17" charset="-128"/>
              </a:rPr>
              <a:t>§</a:t>
            </a:r>
            <a:r>
              <a:rPr lang="en-US" altLang="ja-JP" sz="2800" b="1" i="1" dirty="0" smtClean="0">
                <a:latin typeface="Palatino Linotype" pitchFamily="18" charset="0"/>
                <a:ea typeface="ＭＳ Ｐゴシック" pitchFamily="50" charset="-128"/>
              </a:rPr>
              <a:t>2</a:t>
            </a:r>
            <a:r>
              <a:rPr lang="en-US" altLang="ja-JP" sz="2800" b="1" i="1" dirty="0" smtClean="0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rPr>
              <a:t>   Outer gap model</a:t>
            </a:r>
            <a:endParaRPr lang="en-US" altLang="ja-JP" sz="2800" b="1" i="1" dirty="0">
              <a:solidFill>
                <a:schemeClr val="tx1"/>
              </a:solidFill>
              <a:latin typeface="Palatino Linotype" pitchFamily="18" charset="0"/>
              <a:ea typeface="ＭＳ Ｐゴシック" pitchFamily="50" charset="-128"/>
            </a:endParaRPr>
          </a:p>
        </p:txBody>
      </p:sp>
      <p:sp>
        <p:nvSpPr>
          <p:cNvPr id="992260" name="Text Box 4"/>
          <p:cNvSpPr txBox="1">
            <a:spLocks noChangeArrowheads="1"/>
          </p:cNvSpPr>
          <p:nvPr/>
        </p:nvSpPr>
        <p:spPr bwMode="auto">
          <a:xfrm>
            <a:off x="247539" y="482819"/>
            <a:ext cx="432172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In a 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pulsar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magnetosphere, </a:t>
            </a:r>
          </a:p>
          <a:p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null surfaces (</a:t>
            </a:r>
            <a:r>
              <a:rPr lang="en-US" altLang="ja-JP" sz="2800" i="1" dirty="0" err="1" smtClean="0">
                <a:latin typeface="Symbol" panose="05050102010706020507" pitchFamily="18" charset="2"/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800" baseline="-25000" dirty="0" err="1" smtClean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GJ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=0) </a:t>
            </a:r>
            <a:r>
              <a:rPr lang="en-US" altLang="ja-JP" sz="2800" dirty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appear in the 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higher 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altitudes 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by global 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curvature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 of 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dipole </a:t>
            </a:r>
            <a:r>
              <a:rPr lang="en-US" altLang="ja-JP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ja-JP" sz="800" dirty="0" smtClean="0">
              <a:solidFill>
                <a:srgbClr val="FF0000"/>
              </a:solidFill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    →  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hollow </a:t>
            </a:r>
            <a:r>
              <a:rPr lang="en-US" altLang="ja-JP" sz="2800" dirty="0">
                <a:latin typeface="Times New Roman" pitchFamily="18" charset="0"/>
                <a:ea typeface="ＭＳ Ｐゴシック" pitchFamily="50" charset="-128"/>
              </a:rPr>
              <a:t>cone emission</a:t>
            </a:r>
          </a:p>
          <a:p>
            <a:r>
              <a:rPr lang="en-US" altLang="ja-JP" sz="2800" dirty="0">
                <a:latin typeface="Times New Roman" pitchFamily="18" charset="0"/>
                <a:ea typeface="ＭＳ Ｐゴシック" pitchFamily="50" charset="-128"/>
              </a:rPr>
              <a:t>		    (</a:t>
            </a:r>
            <a:r>
              <a:rPr lang="en-US" altLang="ja-JP" sz="2800" dirty="0">
                <a:latin typeface="Symbol" pitchFamily="18" charset="2"/>
                <a:ea typeface="ＭＳ Ｐゴシック" pitchFamily="50" charset="-128"/>
              </a:rPr>
              <a:t>DW</a:t>
            </a:r>
            <a:r>
              <a:rPr lang="en-US" altLang="ja-JP" sz="2800" dirty="0">
                <a:latin typeface="Times New Roman" pitchFamily="18" charset="0"/>
                <a:ea typeface="ＭＳ Ｐゴシック" pitchFamily="50" charset="-128"/>
              </a:rPr>
              <a:t> &gt; 1 </a:t>
            </a:r>
            <a:r>
              <a:rPr lang="en-US" altLang="ja-JP" sz="2800" dirty="0" err="1">
                <a:latin typeface="Times New Roman" pitchFamily="18" charset="0"/>
                <a:ea typeface="ＭＳ Ｐゴシック" pitchFamily="50" charset="-128"/>
              </a:rPr>
              <a:t>ster</a:t>
            </a:r>
            <a:r>
              <a:rPr lang="en-US" altLang="ja-JP" sz="2800" dirty="0">
                <a:latin typeface="Times New Roman" pitchFamily="18" charset="0"/>
                <a:ea typeface="ＭＳ Ｐゴシック" pitchFamily="50" charset="-128"/>
              </a:rPr>
              <a:t>)</a:t>
            </a:r>
          </a:p>
          <a:p>
            <a:r>
              <a:rPr kumimoji="1" lang="en-US" altLang="ja-JP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rPr>
              <a:t>     Cheng + (1986</a:t>
            </a:r>
            <a:r>
              <a:rPr kumimoji="1" lang="en-US" altLang="ja-JP" sz="2400" dirty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kumimoji="1" lang="en-US" altLang="ja-JP" sz="2400" dirty="0" err="1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rPr>
              <a:t>ApJ</a:t>
            </a:r>
            <a:r>
              <a:rPr kumimoji="1" lang="en-US" altLang="ja-JP" sz="2400" dirty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rPr>
              <a:t> 300, 500)</a:t>
            </a:r>
          </a:p>
          <a:p>
            <a:pPr eaLnBrk="1" hangingPunct="1"/>
            <a:endParaRPr lang="en-US" altLang="ja-JP" sz="2400" dirty="0">
              <a:solidFill>
                <a:srgbClr val="FF0000"/>
              </a:solidFill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  <a:p>
            <a:r>
              <a:rPr lang="en-US" altLang="ja-JP" sz="2800" dirty="0">
                <a:latin typeface="Times New Roman" pitchFamily="18" charset="0"/>
                <a:ea typeface="ＭＳ Ｐゴシック" pitchFamily="50" charset="-128"/>
              </a:rPr>
              <a:t>Successfully explained wide-separated </a:t>
            </a:r>
            <a:r>
              <a:rPr lang="en-US" altLang="ja-JP" sz="2800" dirty="0" smtClean="0">
                <a:latin typeface="Times New Roman" pitchFamily="18" charset="0"/>
                <a:ea typeface="ＭＳ Ｐゴシック" pitchFamily="50" charset="-128"/>
              </a:rPr>
              <a:t>double peaks.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96" y="561975"/>
            <a:ext cx="4653975" cy="62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08707"/>
      </p:ext>
    </p:extLst>
  </p:cSld>
  <p:clrMapOvr>
    <a:masterClrMapping/>
  </p:clrMapOvr>
  <p:transition advTm="547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0"/>
            <a:ext cx="8780318" cy="891967"/>
          </a:xfrm>
        </p:spPr>
        <p:txBody>
          <a:bodyPr>
            <a:normAutofit/>
          </a:bodyPr>
          <a:lstStyle/>
          <a:p>
            <a:r>
              <a:rPr lang="ja-JP" altLang="en-US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   </a:t>
            </a:r>
            <a:r>
              <a:rPr lang="en-US" altLang="ja-JP" sz="49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BH gap model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230" y="1017905"/>
            <a:ext cx="8518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hole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magnetosphere,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 surface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appears near the horizon due to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space-time dragging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Beskin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Istomin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Par’ev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(Soviet Astron. 36, 642, ’92)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459115" y="4341179"/>
            <a:ext cx="144037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951" y="2539556"/>
            <a:ext cx="8937696" cy="5260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1070" y="6127267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 &amp;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 2016,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818, 50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9348" y="2539556"/>
            <a:ext cx="13372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=0.3</a:t>
            </a:r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20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0"/>
            <a:ext cx="8780318" cy="891967"/>
          </a:xfrm>
        </p:spPr>
        <p:txBody>
          <a:bodyPr>
            <a:normAutofit/>
          </a:bodyPr>
          <a:lstStyle/>
          <a:p>
            <a:r>
              <a:rPr lang="ja-JP" altLang="en-US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   </a:t>
            </a:r>
            <a:r>
              <a:rPr lang="en-US" altLang="ja-JP" sz="49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BH gap model</a:t>
            </a:r>
            <a:endParaRPr lang="en-US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951" y="2539556"/>
            <a:ext cx="8937696" cy="52605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09348" y="2539556"/>
            <a:ext cx="13372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=0.3</a:t>
            </a:r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63142" y="2341344"/>
            <a:ext cx="4483432" cy="4862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Goldreich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-Julian charge density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angular freq. of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angular freq. of frame dragging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redshift factor (lapse function)</a:t>
            </a:r>
          </a:p>
          <a:p>
            <a:r>
              <a:rPr 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magnetic flux function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496253"/>
              </p:ext>
            </p:extLst>
          </p:nvPr>
        </p:nvGraphicFramePr>
        <p:xfrm>
          <a:off x="4907768" y="3291904"/>
          <a:ext cx="3594179" cy="93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0" name="Equation" r:id="rId4" imgW="1676160" imgH="431640" progId="Equation.DSMT4">
                  <p:embed/>
                </p:oleObj>
              </mc:Choice>
              <mc:Fallback>
                <p:oleObj name="Equation" r:id="rId4" imgW="1676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7768" y="3291904"/>
                        <a:ext cx="3594179" cy="932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547313"/>
              </p:ext>
            </p:extLst>
          </p:nvPr>
        </p:nvGraphicFramePr>
        <p:xfrm>
          <a:off x="4556415" y="5872074"/>
          <a:ext cx="4483431" cy="86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1" name="Equation" r:id="rId6" imgW="2171520" imgH="419040" progId="Equation.DSMT4">
                  <p:embed/>
                </p:oleObj>
              </mc:Choice>
              <mc:Fallback>
                <p:oleObj name="Equation" r:id="rId6" imgW="21715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6415" y="5872074"/>
                        <a:ext cx="4483431" cy="86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9230" y="1017905"/>
            <a:ext cx="8518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black hole magnetosphere, null surface appears near the horizon due to space-time dragging.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Beskin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Istomin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Par’ev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(Soviet Astron. 36, 642, ’92)</a:t>
            </a:r>
          </a:p>
        </p:txBody>
      </p:sp>
    </p:spTree>
    <p:extLst>
      <p:ext uri="{BB962C8B-B14F-4D97-AF65-F5344CB8AC3E}">
        <p14:creationId xmlns:p14="http://schemas.microsoft.com/office/powerpoint/2010/main" val="19855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36"/>
            <a:ext cx="9144000" cy="891967"/>
          </a:xfrm>
        </p:spPr>
        <p:txBody>
          <a:bodyPr>
            <a:normAutofit fontScale="90000"/>
          </a:bodyPr>
          <a:lstStyle/>
          <a:p>
            <a:r>
              <a:rPr lang="ja-JP" altLang="en-US" sz="4900" dirty="0">
                <a:latin typeface="+mn-lt"/>
                <a:ea typeface="ＭＳ 明朝" pitchFamily="17" charset="-128"/>
              </a:rPr>
              <a:t>§ </a:t>
            </a:r>
            <a:r>
              <a:rPr lang="en-US" altLang="ja-JP" dirty="0" smtClean="0">
                <a:solidFill>
                  <a:schemeClr val="tx1"/>
                </a:solidFill>
                <a:latin typeface="+mn-lt"/>
                <a:ea typeface="ＭＳ 明朝" pitchFamily="17" charset="-128"/>
              </a:rPr>
              <a:t>1	</a:t>
            </a: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7368" y="1153285"/>
            <a:ext cx="8563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emission from extra-galactic jets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probably result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relativistically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moving plasma consisting of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power-law energy distribution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Blandford &amp;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Königl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232, 34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02" y="2969167"/>
            <a:ext cx="4475601" cy="3835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4676" y="4298731"/>
            <a:ext cx="2701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NASA, NRAO &amp; Biretta (</a:t>
            </a:r>
            <a:r>
              <a:rPr lang="en-US" sz="2400" dirty="0" err="1" smtClean="0"/>
              <a:t>STSci</a:t>
            </a:r>
            <a:r>
              <a:rPr lang="en-US" sz="2400" dirty="0" smtClean="0"/>
              <a:t>),</a:t>
            </a:r>
          </a:p>
          <a:p>
            <a:r>
              <a:rPr lang="en-US" sz="2400" dirty="0" smtClean="0"/>
              <a:t>STSci-PROC99-43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77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0"/>
            <a:ext cx="8780318" cy="891967"/>
          </a:xfrm>
        </p:spPr>
        <p:txBody>
          <a:bodyPr>
            <a:normAutofit/>
          </a:bodyPr>
          <a:lstStyle/>
          <a:p>
            <a:r>
              <a:rPr lang="ja-JP" altLang="en-US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   </a:t>
            </a:r>
            <a:r>
              <a:rPr lang="en-US" altLang="ja-JP" sz="49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BH gap model</a:t>
            </a:r>
            <a:endParaRPr lang="en-US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951" y="2539556"/>
            <a:ext cx="8937696" cy="52605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09348" y="2539556"/>
            <a:ext cx="13372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=0.3</a:t>
            </a:r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63142" y="2341344"/>
            <a:ext cx="4483432" cy="4862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Goldreich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-Julian charge density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angular freq. of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angular freq. of frame dragging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redshift factor (lapse function)</a:t>
            </a:r>
          </a:p>
          <a:p>
            <a:r>
              <a:rPr 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magnetic flux function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907768" y="3291904"/>
          <a:ext cx="3594179" cy="93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2" name="Equation" r:id="rId4" imgW="1676160" imgH="431640" progId="Equation.DSMT4">
                  <p:embed/>
                </p:oleObj>
              </mc:Choice>
              <mc:Fallback>
                <p:oleObj name="Equation" r:id="rId4" imgW="1676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7768" y="3291904"/>
                        <a:ext cx="3594179" cy="932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556415" y="5872074"/>
          <a:ext cx="4483431" cy="86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3" name="Equation" r:id="rId6" imgW="2171520" imgH="419040" progId="Equation.DSMT4">
                  <p:embed/>
                </p:oleObj>
              </mc:Choice>
              <mc:Fallback>
                <p:oleObj name="Equation" r:id="rId6" imgW="21715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6415" y="5872074"/>
                        <a:ext cx="4483431" cy="86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0210" y="942398"/>
            <a:ext cx="8232410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is formed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to the </a:t>
            </a:r>
            <a:r>
              <a:rPr lang="en-US" sz="28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position little depends 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∂</a:t>
            </a:r>
            <a:r>
              <a:rPr lang="en-US" sz="2800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∂</a:t>
            </a:r>
            <a:r>
              <a:rPr lang="en-US" sz="2800" dirty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thus adopt a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006" y="-13807"/>
            <a:ext cx="6127808" cy="726226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  </a:t>
            </a:r>
            <a:r>
              <a:rPr lang="en-US" altLang="ja-JP" sz="40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BH gap model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378" y="785642"/>
            <a:ext cx="89866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far, we have seen that a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 gap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appears around 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located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gap, rotational	energy of a BH can be partly dissipated into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kinetic energy and radiation.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maximum gap luminosity is limited by the energy extraction power from the rotating BH.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us analytically examine the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 gap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as a function of the BH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23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  BH gap model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2" y="914936"/>
            <a:ext cx="841878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Toroidal (azimuthal) electric current in accretion flow produces poloidal (meridional) magnetic field,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1" y="2390468"/>
            <a:ext cx="4144807" cy="3767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8955" y="3346371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53048" y="4521410"/>
            <a:ext cx="134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(toroidal)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174" y="2171332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(poloidal)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  BH gap model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2" y="914936"/>
            <a:ext cx="84187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Toroidal (azimuthal) electric current in accretion flow produces poloidal (meridional) magnetic field,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frame dragging,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i="1" baseline="-25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produced from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76" y="2711997"/>
            <a:ext cx="5472158" cy="3827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0235" y="5081216"/>
            <a:ext cx="1801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Frame dragging</a:t>
            </a:r>
            <a:endParaRPr lang="en-US" sz="2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  BH gap model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2" y="914936"/>
            <a:ext cx="84187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Toroidal (azimuthal) electric current in accretion flow produces poloidal (meridional) magnetic field,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frame dragging, </a:t>
            </a: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i="1" baseline="-250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produced from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ecreasing frame dragging,	        , results in radial gradient 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i="1" baseline="-25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meridional return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near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horizon.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556415" y="2606566"/>
          <a:ext cx="1192744" cy="50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8" name="Equation" r:id="rId3" imgW="482400" imgH="203040" progId="Equation.DSMT4">
                  <p:embed/>
                </p:oleObj>
              </mc:Choice>
              <mc:Fallback>
                <p:oleObj name="Equation" r:id="rId3" imgW="48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6415" y="2606566"/>
                        <a:ext cx="1192744" cy="50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98" y="3108774"/>
            <a:ext cx="5875103" cy="4230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7289" y="5176818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66128" y="3042906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hence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41432" y="3927164"/>
          <a:ext cx="18034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9" name="Equation" r:id="rId6" imgW="787320" imgH="241200" progId="Equation.DSMT4">
                  <p:embed/>
                </p:oleObj>
              </mc:Choice>
              <mc:Fallback>
                <p:oleObj name="Equation" r:id="rId6" imgW="787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432" y="3927164"/>
                        <a:ext cx="18034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68898" y="3490966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44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  BH gap model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2" y="914936"/>
            <a:ext cx="84187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Toroidal (azimuthal) electric current in accretion flow produces poloidal (meridional) magnetic field,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frame dragging, </a:t>
            </a: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i="1" baseline="-250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produced from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ecreasing frame dragging,	        , results in radial gradient of </a:t>
            </a: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i="1" baseline="-250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hence </a:t>
            </a:r>
            <a:r>
              <a:rPr lang="en-US" sz="28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i="1" baseline="-25000" dirty="0" err="1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sz="2800" i="1" baseline="-25000" dirty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i="1" baseline="-25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sz="2800" i="1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counter torque, 				     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the horizon (depositing negative EM energy).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BH rotational energy is extracted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electrodynamically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a rate (Blandford &amp;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Znajek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1977),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556415" y="2606566"/>
          <a:ext cx="1192744" cy="50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7" name="Equation" r:id="rId3" imgW="482400" imgH="203040" progId="Equation.DSMT4">
                  <p:embed/>
                </p:oleObj>
              </mc:Choice>
              <mc:Fallback>
                <p:oleObj name="Equation" r:id="rId3" imgW="48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6415" y="2606566"/>
                        <a:ext cx="1192744" cy="50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932363" y="3735388"/>
          <a:ext cx="33750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8" name="Equation" r:id="rId5" imgW="1473120" imgH="241200" progId="Equation.DSMT4">
                  <p:embed/>
                </p:oleObj>
              </mc:Choice>
              <mc:Fallback>
                <p:oleObj name="Equation" r:id="rId5" imgW="1473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2363" y="3735388"/>
                        <a:ext cx="33750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625890" y="5793442"/>
          <a:ext cx="58610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9" name="Equation" r:id="rId7" imgW="2145960" imgH="279360" progId="Equation.DSMT4">
                  <p:embed/>
                </p:oleObj>
              </mc:Choice>
              <mc:Fallback>
                <p:oleObj name="Equation" r:id="rId7" imgW="2145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5890" y="5793442"/>
                        <a:ext cx="5861050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  BH gap model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2" y="914936"/>
            <a:ext cx="85051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EM power of the BH’s rotational energy extraction: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that magnetic buoyancy balances with plasmas’ in-falling motion, we obtain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of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981800" y="3487488"/>
          <a:ext cx="476885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1" name="Equation" r:id="rId3" imgW="1688760" imgH="355320" progId="Equation.DSMT4">
                  <p:embed/>
                </p:oleObj>
              </mc:Choice>
              <mc:Fallback>
                <p:oleObj name="Equation" r:id="rId3" imgW="16887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800" y="3487488"/>
                        <a:ext cx="4768850" cy="100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280744" y="1361610"/>
          <a:ext cx="5752733" cy="751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2" name="Equation" r:id="rId5" imgW="2145960" imgH="279360" progId="Equation.DSMT4">
                  <p:embed/>
                </p:oleObj>
              </mc:Choice>
              <mc:Fallback>
                <p:oleObj name="Equation" r:id="rId5" imgW="2145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0744" y="1361610"/>
                        <a:ext cx="5752733" cy="751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625890" y="5241766"/>
          <a:ext cx="62484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3" name="Equation" r:id="rId7" imgW="2323800" imgH="330120" progId="Equation.DSMT4">
                  <p:embed/>
                </p:oleObj>
              </mc:Choice>
              <mc:Fallback>
                <p:oleObj name="Equation" r:id="rId7" imgW="23238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5890" y="5241766"/>
                        <a:ext cx="6248400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124607" y="2217683"/>
            <a:ext cx="75184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1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  BH gap model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2" y="809897"/>
            <a:ext cx="850514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EM power of the BH’s rotational energy extraction: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BH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uses only a part (say, </a:t>
            </a:r>
            <a:r>
              <a:rPr lang="en-US" sz="28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k</a:t>
            </a:r>
            <a:r>
              <a:rPr lang="en-US" sz="14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We thus find the maximum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BH gap,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				   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Next, we must constrain			 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288034"/>
              </p:ext>
            </p:extLst>
          </p:nvPr>
        </p:nvGraphicFramePr>
        <p:xfrm>
          <a:off x="1458637" y="5404802"/>
          <a:ext cx="3892441" cy="72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7" name="Equation" r:id="rId4" imgW="1498320" imgH="279360" progId="Equation.DSMT4">
                  <p:embed/>
                </p:oleObj>
              </mc:Choice>
              <mc:Fallback>
                <p:oleObj name="Equation" r:id="rId4" imgW="1498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8637" y="5404802"/>
                        <a:ext cx="3892441" cy="725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709224"/>
              </p:ext>
            </p:extLst>
          </p:nvPr>
        </p:nvGraphicFramePr>
        <p:xfrm>
          <a:off x="1124607" y="3396522"/>
          <a:ext cx="192563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8" name="Equation" r:id="rId6" imgW="787320" imgH="393480" progId="Equation.DSMT4">
                  <p:embed/>
                </p:oleObj>
              </mc:Choice>
              <mc:Fallback>
                <p:oleObj name="Equation" r:id="rId6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4607" y="3396522"/>
                        <a:ext cx="1925638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77459"/>
              </p:ext>
            </p:extLst>
          </p:nvPr>
        </p:nvGraphicFramePr>
        <p:xfrm>
          <a:off x="2333296" y="1169835"/>
          <a:ext cx="6035564" cy="857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9" name="Equation" r:id="rId8" imgW="2323800" imgH="330120" progId="Equation.DSMT4">
                  <p:embed/>
                </p:oleObj>
              </mc:Choice>
              <mc:Fallback>
                <p:oleObj name="Equation" r:id="rId8" imgW="23238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33296" y="1169835"/>
                        <a:ext cx="6035564" cy="857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124607" y="2133601"/>
            <a:ext cx="75184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618384"/>
              </p:ext>
            </p:extLst>
          </p:nvPr>
        </p:nvGraphicFramePr>
        <p:xfrm>
          <a:off x="1173854" y="4087550"/>
          <a:ext cx="741997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0" name="Equation" r:id="rId10" imgW="3035160" imgH="507960" progId="Equation.DSMT4">
                  <p:embed/>
                </p:oleObj>
              </mc:Choice>
              <mc:Fallback>
                <p:oleObj name="Equation" r:id="rId10" imgW="3035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73854" y="4087550"/>
                        <a:ext cx="7419975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217938"/>
              </p:ext>
            </p:extLst>
          </p:nvPr>
        </p:nvGraphicFramePr>
        <p:xfrm>
          <a:off x="4038913" y="6094413"/>
          <a:ext cx="20732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1" name="Equation" r:id="rId12" imgW="825480" imgH="304560" progId="Equation.DSMT4">
                  <p:embed/>
                </p:oleObj>
              </mc:Choice>
              <mc:Fallback>
                <p:oleObj name="Equation" r:id="rId12" imgW="8254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38913" y="6094413"/>
                        <a:ext cx="2073275" cy="763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  BH gap model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2062" y="6484048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4469" y="2292108"/>
            <a:ext cx="29344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, 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 luminosity maximizes at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3" y="1217440"/>
            <a:ext cx="5567230" cy="545632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522483" y="655697"/>
          <a:ext cx="6580503" cy="1183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8" name="Equation" r:id="rId5" imgW="2819160" imgH="507960" progId="Equation.DSMT4">
                  <p:embed/>
                </p:oleObj>
              </mc:Choice>
              <mc:Fallback>
                <p:oleObj name="Equation" r:id="rId5" imgW="2819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2483" y="655697"/>
                        <a:ext cx="6580503" cy="11838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422062" y="2722629"/>
          <a:ext cx="2355222" cy="782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9" name="Equation" r:id="rId7" imgW="914400" imgH="304560" progId="Equation.DSMT4">
                  <p:embed/>
                </p:oleObj>
              </mc:Choice>
              <mc:Fallback>
                <p:oleObj name="Equation" r:id="rId7" imgW="9144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22062" y="2722629"/>
                        <a:ext cx="2355222" cy="7828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83882" y="26524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=0.9M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55864" y="3825766"/>
            <a:ext cx="3100551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is a minimum accretion rate below which the gap ceases to exist.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22062" y="4846653"/>
            <a:ext cx="2355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s solved by the method to be described below.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127765" y="4589197"/>
          <a:ext cx="1562617" cy="73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0" name="Equation" r:id="rId9" imgW="647640" imgH="304560" progId="Equation.DSMT4">
                  <p:embed/>
                </p:oleObj>
              </mc:Choice>
              <mc:Fallback>
                <p:oleObj name="Equation" r:id="rId9" imgW="6476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27765" y="4589197"/>
                        <a:ext cx="1562617" cy="732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791200" y="1734207"/>
            <a:ext cx="178676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942897" y="1839500"/>
            <a:ext cx="583438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7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  BH gap model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063" y="1105869"/>
            <a:ext cx="83347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Substituting			 into 			   , we find 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arenBoth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Stellar-mass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BHs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240127" y="878899"/>
          <a:ext cx="1974521" cy="775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59" name="Equation" r:id="rId3" imgW="774360" imgH="304560" progId="Equation.DSMT4">
                  <p:embed/>
                </p:oleObj>
              </mc:Choice>
              <mc:Fallback>
                <p:oleObj name="Equation" r:id="rId3" imgW="774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0127" y="878899"/>
                        <a:ext cx="1974521" cy="7759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796385" y="878899"/>
          <a:ext cx="2314467" cy="844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0" name="Equation" r:id="rId5" imgW="901440" imgH="330120" progId="Equation.DSMT4">
                  <p:embed/>
                </p:oleObj>
              </mc:Choice>
              <mc:Fallback>
                <p:oleObj name="Equation" r:id="rId5" imgW="9014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6385" y="878899"/>
                        <a:ext cx="2314467" cy="8447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174589"/>
              </p:ext>
            </p:extLst>
          </p:nvPr>
        </p:nvGraphicFramePr>
        <p:xfrm>
          <a:off x="1313596" y="2162937"/>
          <a:ext cx="752157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1" name="Equation" r:id="rId7" imgW="3263760" imgH="533160" progId="Equation.DSMT4">
                  <p:embed/>
                </p:oleObj>
              </mc:Choice>
              <mc:Fallback>
                <p:oleObj name="Equation" r:id="rId7" imgW="32637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3596" y="2162937"/>
                        <a:ext cx="7521575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49508" y="710752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2016, in prep.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2897" y="3622287"/>
            <a:ext cx="60036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Due to small </a:t>
            </a:r>
            <a:r>
              <a:rPr 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potential drop </a:t>
            </a:r>
            <a:r>
              <a:rPr lang="en-US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in the gap and heavy absorption outside the gap, </a:t>
            </a:r>
            <a:r>
              <a:rPr lang="en-US" sz="28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-ray peaks in </a:t>
            </a:r>
            <a:r>
              <a:rPr lang="en-US" sz="2800" dirty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&lt;30GeV</a:t>
            </a:r>
            <a:r>
              <a:rPr 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Thus</a:t>
            </a:r>
            <a:r>
              <a:rPr 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we must compile photons for years </a:t>
            </a:r>
            <a:r>
              <a:rPr lang="en-US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to observe </a:t>
            </a:r>
            <a:r>
              <a:rPr 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with </a:t>
            </a:r>
            <a:r>
              <a:rPr lang="en-US" sz="2800" i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Fermi</a:t>
            </a:r>
            <a:r>
              <a:rPr 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We </a:t>
            </a:r>
            <a:r>
              <a:rPr 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here assume </a:t>
            </a:r>
            <a:r>
              <a:rPr lang="en-US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 dirty="0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duty cycle, </a:t>
            </a:r>
            <a:r>
              <a:rPr lang="en-US" sz="2800" i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e</a:t>
            </a:r>
            <a:r>
              <a:rPr lang="en-US" sz="2800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~ </a:t>
            </a:r>
            <a:r>
              <a:rPr lang="en-US" sz="2800" dirty="0">
                <a:solidFill>
                  <a:srgbClr val="0000FF"/>
                </a:solidFill>
                <a:latin typeface="Arial Narrow" panose="020B0606020202030204" pitchFamily="34" charset="0"/>
              </a:rPr>
              <a:t>0.01</a:t>
            </a:r>
            <a:r>
              <a:rPr lang="en-US" sz="2800" dirty="0" smtClean="0">
                <a:latin typeface="Arial Narrow" panose="020B0606020202030204" pitchFamily="34" charset="0"/>
              </a:rPr>
              <a:t>.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730"/>
            <a:ext cx="4698124" cy="3553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36"/>
            <a:ext cx="9144000" cy="891967"/>
          </a:xfrm>
        </p:spPr>
        <p:txBody>
          <a:bodyPr>
            <a:normAutofit fontScale="90000"/>
          </a:bodyPr>
          <a:lstStyle/>
          <a:p>
            <a:r>
              <a:rPr lang="ja-JP" altLang="en-US" sz="4900" dirty="0">
                <a:latin typeface="+mn-lt"/>
                <a:ea typeface="ＭＳ 明朝" pitchFamily="17" charset="-128"/>
              </a:rPr>
              <a:t>§ </a:t>
            </a:r>
            <a:r>
              <a:rPr lang="en-US" altLang="ja-JP" dirty="0" smtClean="0">
                <a:solidFill>
                  <a:schemeClr val="tx1"/>
                </a:solidFill>
                <a:latin typeface="+mn-lt"/>
                <a:ea typeface="ＭＳ 明朝" pitchFamily="17" charset="-128"/>
              </a:rPr>
              <a:t>1	</a:t>
            </a: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7368" y="1153285"/>
            <a:ext cx="85633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emission from extra-galactic jets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probably result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relativistically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moving plasma consisting of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power-law energy distribution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Blandford &amp;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Königl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232, 34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non-thermal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ranges from radio to </a:t>
            </a:r>
            <a:r>
              <a:rPr lang="en-US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-rays.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7710" y="4080385"/>
            <a:ext cx="4393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Fig.)  Spectral energy distribution of M87 core and the BL Lac.</a:t>
            </a:r>
          </a:p>
          <a:p>
            <a:r>
              <a:rPr lang="en-US" sz="2400" dirty="0" smtClean="0"/>
              <a:t>	(</a:t>
            </a:r>
            <a:r>
              <a:rPr lang="en-US" sz="2400" dirty="0" err="1" smtClean="0"/>
              <a:t>Tavecchio</a:t>
            </a:r>
            <a:r>
              <a:rPr lang="en-US" sz="2400" dirty="0" smtClean="0"/>
              <a:t> + ’09, AIP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 conf. proc. 1085, 431)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90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  BH gap model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063" y="1105869"/>
            <a:ext cx="83347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Substituting			 into 			   , we find 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arenBoth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Stellar-mass BHs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(II) Intermediate-mass BHs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240127" y="878899"/>
          <a:ext cx="1974521" cy="775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30" name="Equation" r:id="rId3" imgW="774360" imgH="304560" progId="Equation.DSMT4">
                  <p:embed/>
                </p:oleObj>
              </mc:Choice>
              <mc:Fallback>
                <p:oleObj name="Equation" r:id="rId3" imgW="774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0127" y="878899"/>
                        <a:ext cx="1974521" cy="7759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796385" y="878899"/>
          <a:ext cx="2314467" cy="844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31" name="Equation" r:id="rId5" imgW="901440" imgH="330120" progId="Equation.DSMT4">
                  <p:embed/>
                </p:oleObj>
              </mc:Choice>
              <mc:Fallback>
                <p:oleObj name="Equation" r:id="rId5" imgW="9014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6385" y="878899"/>
                        <a:ext cx="2314467" cy="8447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769106"/>
              </p:ext>
            </p:extLst>
          </p:nvPr>
        </p:nvGraphicFramePr>
        <p:xfrm>
          <a:off x="1263650" y="3863975"/>
          <a:ext cx="7142163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32" name="Equation" r:id="rId7" imgW="3098520" imgH="495000" progId="Equation.DSMT4">
                  <p:embed/>
                </p:oleObj>
              </mc:Choice>
              <mc:Fallback>
                <p:oleObj name="Equation" r:id="rId7" imgW="309852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63650" y="3863975"/>
                        <a:ext cx="7142163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1679" y="3271503"/>
            <a:ext cx="1983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Symbol" panose="05050102010706020507" pitchFamily="18" charset="2"/>
              </a:rPr>
              <a:t>e</a:t>
            </a:r>
            <a:r>
              <a:rPr lang="en-US" sz="2800" i="1" dirty="0" smtClean="0"/>
              <a:t>:</a:t>
            </a:r>
            <a:r>
              <a:rPr lang="en-US" sz="2800" dirty="0" smtClean="0"/>
              <a:t> duty cycle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20264" y="5241485"/>
            <a:ext cx="57149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IMBH</a:t>
            </a:r>
            <a:r>
              <a:rPr 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s and 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SMBH</a:t>
            </a:r>
            <a:r>
              <a:rPr 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s, </a:t>
            </a:r>
            <a:r>
              <a:rPr lang="en-US" sz="28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-ray flux peaks in </a:t>
            </a:r>
            <a:r>
              <a:rPr lang="en-US" sz="2800" dirty="0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30GeV-10TeV</a:t>
            </a:r>
            <a:r>
              <a:rPr 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. Thus, we can time-resolve the </a:t>
            </a:r>
            <a:r>
              <a:rPr lang="en-US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flare w/ </a:t>
            </a:r>
            <a:r>
              <a:rPr lang="en-US" sz="2800" dirty="0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IACT</a:t>
            </a:r>
            <a:r>
              <a:rPr lang="en-US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adopt </a:t>
            </a:r>
            <a:r>
              <a:rPr lang="en-US" sz="2800" i="1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2800" i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=1</a:t>
            </a:r>
            <a:r>
              <a:rPr lang="en-US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9508" y="710752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2016, in prep.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250887"/>
              </p:ext>
            </p:extLst>
          </p:nvPr>
        </p:nvGraphicFramePr>
        <p:xfrm>
          <a:off x="1263650" y="2145067"/>
          <a:ext cx="752157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33" name="Equation" r:id="rId9" imgW="3263760" imgH="533160" progId="Equation.DSMT4">
                  <p:embed/>
                </p:oleObj>
              </mc:Choice>
              <mc:Fallback>
                <p:oleObj name="Equation" r:id="rId9" imgW="32637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63650" y="2145067"/>
                        <a:ext cx="7521575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4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  BH gap model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063" y="1105869"/>
            <a:ext cx="83347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Substituting			 into 			   , we find 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arenBoth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Stellar-mass BHs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(II) Intermediate-mass BHs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(III) Super-massive BHs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240127" y="878899"/>
          <a:ext cx="1974521" cy="775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1" name="Equation" r:id="rId3" imgW="774360" imgH="304560" progId="Equation.DSMT4">
                  <p:embed/>
                </p:oleObj>
              </mc:Choice>
              <mc:Fallback>
                <p:oleObj name="Equation" r:id="rId3" imgW="774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0127" y="878899"/>
                        <a:ext cx="1974521" cy="7759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796385" y="878899"/>
          <a:ext cx="2314467" cy="844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2" name="Equation" r:id="rId5" imgW="901440" imgH="330120" progId="Equation.DSMT4">
                  <p:embed/>
                </p:oleObj>
              </mc:Choice>
              <mc:Fallback>
                <p:oleObj name="Equation" r:id="rId5" imgW="9014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6385" y="878899"/>
                        <a:ext cx="2314467" cy="8447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321865"/>
              </p:ext>
            </p:extLst>
          </p:nvPr>
        </p:nvGraphicFramePr>
        <p:xfrm>
          <a:off x="1277938" y="5494338"/>
          <a:ext cx="7142162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3" name="Equation" r:id="rId7" imgW="3098520" imgH="495000" progId="Equation.DSMT4">
                  <p:embed/>
                </p:oleObj>
              </mc:Choice>
              <mc:Fallback>
                <p:oleObj name="Equation" r:id="rId7" imgW="309852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7938" y="5494338"/>
                        <a:ext cx="7142162" cy="114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1679" y="3271503"/>
            <a:ext cx="1983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Symbol" panose="05050102010706020507" pitchFamily="18" charset="2"/>
              </a:rPr>
              <a:t>e</a:t>
            </a:r>
            <a:r>
              <a:rPr lang="en-US" sz="2800" i="1" dirty="0" smtClean="0"/>
              <a:t>:</a:t>
            </a:r>
            <a:r>
              <a:rPr lang="en-US" sz="2800" dirty="0" smtClean="0"/>
              <a:t> duty cycle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49508" y="710752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2016, in prep.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887505"/>
              </p:ext>
            </p:extLst>
          </p:nvPr>
        </p:nvGraphicFramePr>
        <p:xfrm>
          <a:off x="1263650" y="3863975"/>
          <a:ext cx="7142163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4" name="Equation" r:id="rId9" imgW="3098520" imgH="495000" progId="Equation.DSMT4">
                  <p:embed/>
                </p:oleObj>
              </mc:Choice>
              <mc:Fallback>
                <p:oleObj name="Equation" r:id="rId9" imgW="309852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63650" y="3863975"/>
                        <a:ext cx="7142163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878580"/>
              </p:ext>
            </p:extLst>
          </p:nvPr>
        </p:nvGraphicFramePr>
        <p:xfrm>
          <a:off x="1278580" y="2144160"/>
          <a:ext cx="752157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5" name="Equation" r:id="rId11" imgW="3263760" imgH="533160" progId="Equation.DSMT4">
                  <p:embed/>
                </p:oleObj>
              </mc:Choice>
              <mc:Fallback>
                <p:oleObj name="Equation" r:id="rId11" imgW="32637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78580" y="2144160"/>
                        <a:ext cx="7521575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8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  BH gap model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063" y="1105869"/>
            <a:ext cx="83347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stellar-mass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super-massive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BHs are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plausible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arenBoth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Stellar-mass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BHs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(II) Intermediate-mass BHs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(III)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Super-massive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BHs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5880" y="1105869"/>
            <a:ext cx="7287351" cy="554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1679" y="3271503"/>
            <a:ext cx="1983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Symbol" panose="05050102010706020507" pitchFamily="18" charset="2"/>
              </a:rPr>
              <a:t>e</a:t>
            </a:r>
            <a:r>
              <a:rPr lang="en-US" sz="2800" i="1" dirty="0" smtClean="0"/>
              <a:t>:</a:t>
            </a:r>
            <a:r>
              <a:rPr lang="en-US" sz="2800" dirty="0" smtClean="0"/>
              <a:t> duty cycle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849508" y="710752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2016, in prep.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324382"/>
              </p:ext>
            </p:extLst>
          </p:nvPr>
        </p:nvGraphicFramePr>
        <p:xfrm>
          <a:off x="1278580" y="2144160"/>
          <a:ext cx="752157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8" name="Equation" r:id="rId4" imgW="3263760" imgH="533160" progId="Equation.DSMT4">
                  <p:embed/>
                </p:oleObj>
              </mc:Choice>
              <mc:Fallback>
                <p:oleObj name="Equation" r:id="rId4" imgW="32637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8580" y="2144160"/>
                        <a:ext cx="7521575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607991"/>
              </p:ext>
            </p:extLst>
          </p:nvPr>
        </p:nvGraphicFramePr>
        <p:xfrm>
          <a:off x="1263650" y="3863975"/>
          <a:ext cx="7142163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9" name="Equation" r:id="rId6" imgW="3098520" imgH="495000" progId="Equation.DSMT4">
                  <p:embed/>
                </p:oleObj>
              </mc:Choice>
              <mc:Fallback>
                <p:oleObj name="Equation" r:id="rId6" imgW="309852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3650" y="3863975"/>
                        <a:ext cx="7142163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61788"/>
              </p:ext>
            </p:extLst>
          </p:nvPr>
        </p:nvGraphicFramePr>
        <p:xfrm>
          <a:off x="1277938" y="5494338"/>
          <a:ext cx="7142162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0" name="Equation" r:id="rId8" imgW="3098520" imgH="495000" progId="Equation.DSMT4">
                  <p:embed/>
                </p:oleObj>
              </mc:Choice>
              <mc:Fallback>
                <p:oleObj name="Equation" r:id="rId8" imgW="309852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77938" y="5494338"/>
                        <a:ext cx="7142162" cy="114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2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  BH gap model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063" y="1105869"/>
            <a:ext cx="8334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stellar-mass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super-massive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BHs are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plausible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Today, we consider SMBHs and apply the BH gap model to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IC310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M~10</a:t>
            </a:r>
            <a:r>
              <a:rPr lang="en-US" sz="28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8.5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ʘ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M87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M~10</a:t>
            </a:r>
            <a:r>
              <a:rPr lang="en-US" sz="28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9.8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ʘ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briefly examine stellar-mass BHs.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5880" y="1105869"/>
            <a:ext cx="7287351" cy="554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49508" y="710752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2016, in prep.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255" y="-13807"/>
            <a:ext cx="7651531" cy="726226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4   </a:t>
            </a:r>
            <a:r>
              <a:rPr lang="en-US" altLang="ja-JP" sz="40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SMBH gap: the case of IC310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59" y="785642"/>
            <a:ext cx="85449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we adopt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~700G, we obtain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~2×10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ergs 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flare flux well exceeds 10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22" y="2059823"/>
            <a:ext cx="7212664" cy="465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255" y="-13807"/>
            <a:ext cx="7651531" cy="726226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4   </a:t>
            </a:r>
            <a:r>
              <a:rPr lang="en-US" altLang="ja-JP" sz="40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SMBH gap: the case of IC310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59" y="785642"/>
            <a:ext cx="854491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adopt </a:t>
            </a: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~700G, we obtain </a:t>
            </a: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~2×10</a:t>
            </a:r>
            <a:r>
              <a:rPr lang="en-US" sz="2800" baseline="30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-13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ergs s</a:t>
            </a:r>
            <a:r>
              <a:rPr lang="en-US" sz="2800" baseline="30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flare flux well exceeds 10</a:t>
            </a:r>
            <a:r>
              <a:rPr lang="en-US" sz="2800" baseline="30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aseline="30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thus assume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a=0.998M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(extreme Kerr BH) and adopt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B=10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because plasma &amp;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densities are significantly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(~30 times than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a=0.90M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case, ~10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times than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a=0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case;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Hirose et al. 1992,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606, 1083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owing to the causality (i.e., to prevent the appearance of ‘naked singularity’;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Bardeen 1970, Nature 226, 64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BH-gap emission is confirmed by observations, it may indicate that the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BH of IC310 is extremely rotating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1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4" y="1740778"/>
            <a:ext cx="5671825" cy="5589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255" y="-13807"/>
            <a:ext cx="7651531" cy="726226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4   </a:t>
            </a:r>
            <a:r>
              <a:rPr lang="en-US" altLang="ja-JP" sz="40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SMBH gap: the case of IC310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378" y="785642"/>
            <a:ext cx="89866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appears around 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solving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Poisson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eq. for </a:t>
            </a:r>
            <a:r>
              <a:rPr lang="en-US" sz="2800" dirty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Boltzmann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can find its actual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istribution.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gap distribution for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5390" y="1930192"/>
            <a:ext cx="13708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1433" y="1242501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Equi-</a:t>
            </a:r>
            <a:r>
              <a:rPr lang="en-US" sz="2400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contours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115341"/>
              </p:ext>
            </p:extLst>
          </p:nvPr>
        </p:nvGraphicFramePr>
        <p:xfrm>
          <a:off x="334435" y="4407058"/>
          <a:ext cx="3373501" cy="875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4" name="Equation" r:id="rId5" imgW="1676160" imgH="431640" progId="Equation.DSMT4">
                  <p:embed/>
                </p:oleObj>
              </mc:Choice>
              <mc:Fallback>
                <p:oleObj name="Equation" r:id="rId5" imgW="1676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35" y="4407058"/>
                        <a:ext cx="3373501" cy="875321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42221" y="2391857"/>
            <a:ext cx="13372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=0.3</a:t>
            </a:r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43483" y="6014768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 &amp;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 2016,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818, 50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245005"/>
              </p:ext>
            </p:extLst>
          </p:nvPr>
        </p:nvGraphicFramePr>
        <p:xfrm>
          <a:off x="259617" y="5986411"/>
          <a:ext cx="374808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5" name="Equation" r:id="rId7" imgW="1549080" imgH="279360" progId="Equation.DSMT4">
                  <p:embed/>
                </p:oleObj>
              </mc:Choice>
              <mc:Fallback>
                <p:oleObj name="Equation" r:id="rId7" imgW="1549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617" y="5986411"/>
                        <a:ext cx="3748088" cy="67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7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4991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4  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SM</a:t>
            </a:r>
            <a:r>
              <a:rPr lang="en-US" altLang="ja-JP" sz="40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BH gap: the case of IC310</a:t>
            </a:r>
            <a:endParaRPr lang="en-US" sz="4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2585" y="1461973"/>
                <a:ext cx="2501724" cy="4391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Poisson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m:rPr>
                        <m:nor/>
                      </m:rPr>
                      <a:rPr lang="en-US" sz="2800" i="1" dirty="0">
                        <a:latin typeface="Times New Roman" pitchFamily="18" charset="0"/>
                        <a:cs typeface="Times New Roman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800" baseline="-25000" dirty="0">
                        <a:latin typeface="Times New Roman" pitchFamily="18" charset="0"/>
                        <a:cs typeface="Times New Roman" pitchFamily="18" charset="0"/>
                      </a:rPr>
                      <m:t>||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=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   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4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(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50" charset="-128"/>
                      </a:rPr>
                      <m:t>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−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Ｐゴシック" pitchFamily="50" charset="-128"/>
                      </a:rPr>
                      <m:t>𝜌</m:t>
                    </m:r>
                  </m:oMath>
                </a14:m>
                <a:r>
                  <a:rPr lang="en-US" altLang="ja-JP" sz="2800" baseline="-25000" dirty="0"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GJ</a:t>
                </a:r>
                <a:r>
                  <a:rPr lang="en-US" altLang="ja-JP" sz="2800" dirty="0" smtClean="0"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sz="2800" i="1" dirty="0"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  <a:p>
                <a:r>
                  <a:rPr lang="en-US" sz="2800" i="1" dirty="0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r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</a:t>
                </a:r>
                <a:r>
                  <a:rPr lang="en-US" sz="2800" i="1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r</a:t>
                </a:r>
                <a:r>
                  <a:rPr lang="en-US" sz="28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GJ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leads to 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≠0.</a:t>
                </a: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of </a:t>
                </a:r>
              </a:p>
              <a:p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:r>
                  <a:rPr lang="en-US" sz="2800" i="1" dirty="0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q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(polar funnel).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85" y="1461973"/>
                <a:ext cx="2501724" cy="4391267"/>
              </a:xfrm>
              <a:prstGeom prst="rect">
                <a:avLst/>
              </a:prstGeom>
              <a:blipFill rotWithShape="0">
                <a:blip r:embed="rId3"/>
                <a:stretch>
                  <a:fillRect l="-4878" t="-1528" r="-732" b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89" y="1408797"/>
            <a:ext cx="5901378" cy="532385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718454" y="1531963"/>
          <a:ext cx="2979342" cy="675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3" name="Equation" r:id="rId5" imgW="1231560" imgH="279360" progId="Equation.DSMT4">
                  <p:embed/>
                </p:oleObj>
              </mc:Choice>
              <mc:Fallback>
                <p:oleObj name="Equation" r:id="rId5" imgW="1231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8454" y="1531963"/>
                        <a:ext cx="2979342" cy="675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67040" y="458456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B050"/>
                </a:solidFill>
              </a:rPr>
              <a:t>E</a:t>
            </a:r>
            <a:r>
              <a:rPr lang="en-US" sz="28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800" i="1" dirty="0" smtClean="0">
                <a:solidFill>
                  <a:srgbClr val="00B050"/>
                </a:solidFill>
              </a:rPr>
              <a:t>(s)</a:t>
            </a:r>
            <a:endParaRPr lang="en-US" sz="2800" i="1" dirty="0">
              <a:solidFill>
                <a:srgbClr val="00B05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2105" y="765607"/>
            <a:ext cx="8464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Along </a:t>
            </a:r>
            <a:r>
              <a:rPr lang="en-US" altLang="ja-JP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8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line, acceleration electric field </a:t>
            </a:r>
            <a:r>
              <a:rPr lang="en-US" altLang="ja-JP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800" baseline="-25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||</a:t>
            </a:r>
            <a:r>
              <a:rPr lang="en-US" altLang="ja-JP" sz="28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arises.</a:t>
            </a:r>
            <a:endParaRPr lang="en-US" altLang="ja-JP" sz="2800" dirty="0" smtClean="0"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4687" y="5475576"/>
            <a:ext cx="495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B=10</a:t>
            </a:r>
            <a:r>
              <a:rPr lang="en-US" sz="28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(fixed, not equilibrium)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105" y="6284127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 &amp;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 2015,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818, 50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9502" y="0"/>
            <a:ext cx="7020911" cy="694207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4  SM</a:t>
            </a:r>
            <a:r>
              <a:rPr lang="en-US" altLang="ja-JP" sz="40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BH gap: the case of IC310</a:t>
            </a:r>
            <a:endParaRPr lang="en-US" sz="4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22" y="694208"/>
            <a:ext cx="5808161" cy="5980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398" y="813450"/>
            <a:ext cx="26057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 width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with decreasing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		     ,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 becomes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luminous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boundary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almost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touches down the horizon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539492"/>
              </p:ext>
            </p:extLst>
          </p:nvPr>
        </p:nvGraphicFramePr>
        <p:xfrm>
          <a:off x="306089" y="2046212"/>
          <a:ext cx="182403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8" name="Equation" r:id="rId4" imgW="850680" imgH="279360" progId="Equation.DSMT4">
                  <p:embed/>
                </p:oleObj>
              </mc:Choice>
              <mc:Fallback>
                <p:oleObj name="Equation" r:id="rId4" imgW="850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089" y="2046212"/>
                        <a:ext cx="1824038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79672"/>
              </p:ext>
            </p:extLst>
          </p:nvPr>
        </p:nvGraphicFramePr>
        <p:xfrm>
          <a:off x="1164029" y="2920474"/>
          <a:ext cx="1516109" cy="64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9" name="Equation" r:id="rId6" imgW="596880" imgH="253800" progId="Equation.DSMT4">
                  <p:embed/>
                </p:oleObj>
              </mc:Choice>
              <mc:Fallback>
                <p:oleObj name="Equation" r:id="rId6" imgW="596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4029" y="2920474"/>
                        <a:ext cx="1516109" cy="644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86845" y="5233050"/>
            <a:ext cx="258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B=10</a:t>
            </a:r>
            <a:r>
              <a:rPr lang="en-US" sz="28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(fixed)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86233" y="1413164"/>
            <a:ext cx="0" cy="967034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-5400000">
            <a:off x="3280682" y="1559844"/>
            <a:ext cx="139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Gap width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596640" y="2546597"/>
            <a:ext cx="513995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3690" y="2644699"/>
            <a:ext cx="1389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Decreasing 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753155"/>
              </p:ext>
            </p:extLst>
          </p:nvPr>
        </p:nvGraphicFramePr>
        <p:xfrm>
          <a:off x="5759450" y="2476500"/>
          <a:ext cx="3143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50" name="Equation" r:id="rId8" imgW="164880" imgH="279360" progId="Equation.DSMT4">
                  <p:embed/>
                </p:oleObj>
              </mc:Choice>
              <mc:Fallback>
                <p:oleObj name="Equation" r:id="rId8" imgW="164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59450" y="2476500"/>
                        <a:ext cx="314325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 rot="-5400000">
            <a:off x="3612926" y="1628997"/>
            <a:ext cx="117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w=s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676" y="6316556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 &amp;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 2015,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818, 50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1"/>
            <a:ext cx="8780318" cy="737750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4  SM</a:t>
            </a:r>
            <a:r>
              <a:rPr lang="en-US" altLang="ja-JP" sz="40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BH gap: IC310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5367" y="1080645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 &amp;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 2015,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818, 50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76" y="1593669"/>
            <a:ext cx="7316198" cy="5143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440" y="988368"/>
            <a:ext cx="422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curvature radius,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sz="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67" y="5348255"/>
            <a:ext cx="1907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B=10</a:t>
            </a:r>
            <a:r>
              <a:rPr lang="en-US" sz="28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(fixed,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7749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36"/>
            <a:ext cx="9144000" cy="891967"/>
          </a:xfrm>
        </p:spPr>
        <p:txBody>
          <a:bodyPr>
            <a:normAutofit fontScale="90000"/>
          </a:bodyPr>
          <a:lstStyle/>
          <a:p>
            <a:r>
              <a:rPr lang="ja-JP" altLang="en-US" sz="4900" dirty="0">
                <a:latin typeface="+mn-lt"/>
                <a:ea typeface="ＭＳ 明朝" pitchFamily="17" charset="-128"/>
              </a:rPr>
              <a:t>§ </a:t>
            </a:r>
            <a:r>
              <a:rPr lang="en-US" altLang="ja-JP" dirty="0" smtClean="0">
                <a:solidFill>
                  <a:schemeClr val="tx1"/>
                </a:solidFill>
                <a:latin typeface="+mn-lt"/>
                <a:ea typeface="ＭＳ 明朝" pitchFamily="17" charset="-128"/>
              </a:rPr>
              <a:t>1	</a:t>
            </a: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7368" y="1153285"/>
            <a:ext cx="85633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emission from extra-galactic jets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probably result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relativistically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moving plasma consisting of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power-law energy distribution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Blandford &amp;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Königl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232, 34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non-thermal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ranges from radio to </a:t>
            </a:r>
            <a:r>
              <a:rPr lang="en-US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-rays.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ossible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are synchrotron and inverse-Compton scatterings (ICS) by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relativistic particles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accelerated 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shocks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jets.</a:t>
            </a:r>
          </a:p>
          <a:p>
            <a:endParaRPr lang="en-US" sz="28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shock-in-jet model, the </a:t>
            </a:r>
            <a:r>
              <a:rPr lang="en-US" sz="28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-rays can reach very high energies (VHE, ~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via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ICS off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 energy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1"/>
            <a:ext cx="8780318" cy="737750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4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 SM</a:t>
            </a:r>
            <a:r>
              <a:rPr lang="en-US" altLang="ja-JP" sz="40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BH gap: IC310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6291" y="1090817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 &amp;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 2016,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818, 50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22" y="1584960"/>
            <a:ext cx="7307352" cy="5148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440" y="988368"/>
            <a:ext cx="422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curvature radius,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=0.1r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67" y="5348255"/>
            <a:ext cx="1907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B=10</a:t>
            </a:r>
            <a:r>
              <a:rPr lang="en-US" sz="28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(fixed,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1739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4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 SM</a:t>
            </a:r>
            <a:r>
              <a:rPr lang="en-US" altLang="ja-JP" sz="40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BH gap: IC310</a:t>
            </a:r>
            <a:endParaRPr lang="en-US" sz="4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6" y="809897"/>
            <a:ext cx="8258597" cy="5878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79" y="6388520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 &amp;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 2016,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818, 50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5921" y="1005784"/>
            <a:ext cx="4226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Superpose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sz="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(67%) &amp;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=0.1</a:t>
            </a:r>
            <a:r>
              <a:rPr lang="en-US" sz="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(33%).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Power-law-like SED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formed.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4527" y="4438307"/>
            <a:ext cx="1907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B=10</a:t>
            </a:r>
            <a:r>
              <a:rPr lang="en-US" sz="28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(fixed,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7832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23" y="1809304"/>
            <a:ext cx="7263384" cy="4416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4  SM</a:t>
            </a:r>
            <a:r>
              <a:rPr lang="en-US" altLang="ja-JP" sz="40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BH gap: the case of IC310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79" y="6388520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 &amp;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 2016,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818, 50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4" y="809897"/>
            <a:ext cx="8334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Cascaded pair spectrum outside gap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→ Defines down-stream jet properties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5241" y="3845429"/>
            <a:ext cx="1488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Secondary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8097" y="2074436"/>
            <a:ext cx="1138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Tertiary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39286" y="4439264"/>
            <a:ext cx="1508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9900"/>
                </a:solidFill>
              </a:rPr>
              <a:t>Quatenary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6491" y="4751429"/>
            <a:ext cx="118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Quinary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5  SMBH gap: the 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case of M87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2" y="809897"/>
            <a:ext cx="8505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next apply the same method to radio galaxy M87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J1230+1230,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z=0.0044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M~6.4×10</a:t>
            </a:r>
            <a:r>
              <a:rPr lang="en-US" sz="28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ʘ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Macchetto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’97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489, 579;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Gebhardt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Thomas ’09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700, 1690)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56" y="2732283"/>
            <a:ext cx="3867139" cy="3450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3016" y="6351021"/>
            <a:ext cx="278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Junor</a:t>
            </a:r>
            <a:r>
              <a:rPr lang="en-US" dirty="0" smtClean="0"/>
              <a:t> + ’99 Nature 401, 891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1656" y="2732283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M87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43 GHz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5  SMBH gap: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</a:t>
            </a:r>
            <a:r>
              <a:rPr lang="en-US" altLang="ja-JP" sz="40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t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he 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case of M87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2" y="809897"/>
            <a:ext cx="850514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next apply the same method to radio galaxy M87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J1230+1230,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z=0.0044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M~6.4×10</a:t>
            </a:r>
            <a:r>
              <a:rPr lang="en-US" sz="28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ʘ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Macchetto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’97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489, 579;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Gebhardt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Thomas ’09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700, 1690)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crossing time of the event horizon,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2GM/c</a:t>
            </a:r>
            <a:r>
              <a:rPr lang="en-US" sz="28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=18 hrs.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VHE variability timescale ~ days	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Emission region &lt; 5×10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Abramovski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’12,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74, 151)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Viewing angle ~ 17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(Biretta + ’99; Cheung + ’07)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 beaming suggests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 from horizon scales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thus explore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BH-gap emission, assuming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83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5  SMBH gap: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the 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case of M87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79" y="6388520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3" y="1556178"/>
            <a:ext cx="7144512" cy="501700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107621"/>
              </p:ext>
            </p:extLst>
          </p:nvPr>
        </p:nvGraphicFramePr>
        <p:xfrm>
          <a:off x="5782496" y="758236"/>
          <a:ext cx="19907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2" name="Equation" r:id="rId4" imgW="1079280" imgH="241200" progId="Equation.DSMT4">
                  <p:embed/>
                </p:oleObj>
              </mc:Choice>
              <mc:Fallback>
                <p:oleObj name="Equation" r:id="rId4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82496" y="758236"/>
                        <a:ext cx="1990725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933534"/>
              </p:ext>
            </p:extLst>
          </p:nvPr>
        </p:nvGraphicFramePr>
        <p:xfrm>
          <a:off x="5782496" y="1120856"/>
          <a:ext cx="30448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3" name="Equation" r:id="rId6" imgW="1650960" imgH="228600" progId="Equation.DSMT4">
                  <p:embed/>
                </p:oleObj>
              </mc:Choice>
              <mc:Fallback>
                <p:oleObj name="Equation" r:id="rId6" imgW="1650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2496" y="1120856"/>
                        <a:ext cx="304482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691170"/>
              </p:ext>
            </p:extLst>
          </p:nvPr>
        </p:nvGraphicFramePr>
        <p:xfrm>
          <a:off x="2745690" y="704950"/>
          <a:ext cx="21637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4" name="Equation" r:id="rId8" imgW="850680" imgH="279360" progId="Equation.DSMT4">
                  <p:embed/>
                </p:oleObj>
              </mc:Choice>
              <mc:Fallback>
                <p:oleObj name="Equation" r:id="rId8" imgW="850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45690" y="704950"/>
                        <a:ext cx="2163763" cy="708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6256" y="921427"/>
            <a:ext cx="2703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 for different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0280" y="4783686"/>
            <a:ext cx="1382110" cy="523220"/>
          </a:xfrm>
          <a:prstGeom prst="rect">
            <a:avLst/>
          </a:prstGeom>
          <a:noFill/>
          <a:scene3d>
            <a:camera prst="orthographicFront">
              <a:rot lat="0" lon="0" rev="169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1.3×10</a:t>
            </a:r>
            <a:r>
              <a:rPr lang="en-US" sz="2800" baseline="30000" dirty="0" smtClean="0"/>
              <a:t>-5</a:t>
            </a:r>
            <a:endParaRPr lang="en-US" sz="28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2724912" y="4587692"/>
            <a:ext cx="1382110" cy="523220"/>
          </a:xfrm>
          <a:prstGeom prst="rect">
            <a:avLst/>
          </a:prstGeom>
          <a:noFill/>
          <a:scene3d>
            <a:camera prst="orthographicFront">
              <a:rot lat="0" lon="0" rev="171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3.2×10</a:t>
            </a:r>
            <a:r>
              <a:rPr lang="en-US" sz="2800" baseline="30000" dirty="0" smtClean="0">
                <a:solidFill>
                  <a:srgbClr val="FF0000"/>
                </a:solidFill>
              </a:rPr>
              <a:t>-5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2649" y="3992871"/>
            <a:ext cx="1382110" cy="523220"/>
          </a:xfrm>
          <a:prstGeom prst="rect">
            <a:avLst/>
          </a:prstGeom>
          <a:noFill/>
          <a:scene3d>
            <a:camera prst="orthographicFront">
              <a:rot lat="0" lon="0" rev="17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1.0×10</a:t>
            </a:r>
            <a:r>
              <a:rPr lang="en-US" sz="2800" baseline="30000" dirty="0" smtClean="0">
                <a:solidFill>
                  <a:srgbClr val="0000FF"/>
                </a:solidFill>
              </a:rPr>
              <a:t>-4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338513" y="1765300"/>
            <a:ext cx="2033587" cy="1188107"/>
            <a:chOff x="3338513" y="1765300"/>
            <a:chExt cx="2033587" cy="1188107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989040"/>
                </p:ext>
              </p:extLst>
            </p:nvPr>
          </p:nvGraphicFramePr>
          <p:xfrm>
            <a:off x="3338513" y="1765300"/>
            <a:ext cx="2033587" cy="665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65" name="Equation" r:id="rId10" imgW="850680" imgH="279360" progId="Equation.DSMT4">
                    <p:embed/>
                  </p:oleObj>
                </mc:Choice>
                <mc:Fallback>
                  <p:oleObj name="Equation" r:id="rId10" imgW="8506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338513" y="1765300"/>
                          <a:ext cx="2033587" cy="6651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Arrow Connector 14"/>
            <p:cNvCxnSpPr/>
            <p:nvPr/>
          </p:nvCxnSpPr>
          <p:spPr>
            <a:xfrm flipH="1">
              <a:off x="3499945" y="2430316"/>
              <a:ext cx="327626" cy="523091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577959" y="1990338"/>
            <a:ext cx="1432130" cy="1057662"/>
            <a:chOff x="7577959" y="1990338"/>
            <a:chExt cx="1432130" cy="1057662"/>
          </a:xfrm>
        </p:grpSpPr>
        <p:sp>
          <p:nvSpPr>
            <p:cNvPr id="17" name="TextBox 16"/>
            <p:cNvSpPr txBox="1"/>
            <p:nvPr/>
          </p:nvSpPr>
          <p:spPr>
            <a:xfrm>
              <a:off x="7627979" y="1990338"/>
              <a:ext cx="1382110" cy="523220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1.3×10</a:t>
              </a:r>
              <a:r>
                <a:rPr lang="en-US" sz="2800" baseline="30000" dirty="0" smtClean="0"/>
                <a:t>-5</a:t>
              </a:r>
              <a:endParaRPr lang="en-US" sz="2800" baseline="300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7577959" y="2513558"/>
              <a:ext cx="598373" cy="5344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45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5  SMBH gap: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the 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case of M87</a:t>
            </a:r>
            <a:endParaRPr lang="en-US" sz="4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3" y="1556178"/>
            <a:ext cx="7144512" cy="5017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8194" y="4261892"/>
            <a:ext cx="5822730" cy="138499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few times smaller than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VHE flare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(MAGIC, VERITAS, 2012,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746, 151)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~(2-7)×10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erg 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409535"/>
              </p:ext>
            </p:extLst>
          </p:nvPr>
        </p:nvGraphicFramePr>
        <p:xfrm>
          <a:off x="5782496" y="758236"/>
          <a:ext cx="19907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2" name="Equation" r:id="rId4" imgW="1079280" imgH="241200" progId="Equation.DSMT4">
                  <p:embed/>
                </p:oleObj>
              </mc:Choice>
              <mc:Fallback>
                <p:oleObj name="Equation" r:id="rId4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82496" y="758236"/>
                        <a:ext cx="1990725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310324"/>
              </p:ext>
            </p:extLst>
          </p:nvPr>
        </p:nvGraphicFramePr>
        <p:xfrm>
          <a:off x="5782496" y="1120856"/>
          <a:ext cx="30448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3" name="Equation" r:id="rId6" imgW="1650960" imgH="228600" progId="Equation.DSMT4">
                  <p:embed/>
                </p:oleObj>
              </mc:Choice>
              <mc:Fallback>
                <p:oleObj name="Equation" r:id="rId6" imgW="1650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2496" y="1120856"/>
                        <a:ext cx="304482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6256" y="921427"/>
            <a:ext cx="2703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 for different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381256"/>
              </p:ext>
            </p:extLst>
          </p:nvPr>
        </p:nvGraphicFramePr>
        <p:xfrm>
          <a:off x="2777221" y="672226"/>
          <a:ext cx="2246724" cy="73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4" name="Equation" r:id="rId8" imgW="850680" imgH="279360" progId="Equation.DSMT4">
                  <p:embed/>
                </p:oleObj>
              </mc:Choice>
              <mc:Fallback>
                <p:oleObj name="Equation" r:id="rId8" imgW="850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77221" y="672226"/>
                        <a:ext cx="2246724" cy="7351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577959" y="1990338"/>
            <a:ext cx="1432130" cy="1057662"/>
            <a:chOff x="7577959" y="1990338"/>
            <a:chExt cx="1432130" cy="1057662"/>
          </a:xfrm>
        </p:grpSpPr>
        <p:sp>
          <p:nvSpPr>
            <p:cNvPr id="12" name="TextBox 11"/>
            <p:cNvSpPr txBox="1"/>
            <p:nvPr/>
          </p:nvSpPr>
          <p:spPr>
            <a:xfrm>
              <a:off x="7627979" y="1990338"/>
              <a:ext cx="1382110" cy="523220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1.3×10</a:t>
              </a:r>
              <a:r>
                <a:rPr lang="en-US" sz="2800" baseline="30000" dirty="0" smtClean="0"/>
                <a:t>-5</a:t>
              </a:r>
              <a:endParaRPr lang="en-US" sz="2800" baseline="30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577959" y="2513558"/>
              <a:ext cx="598373" cy="5344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4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5  SMBH gap: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the 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case of M87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79" y="6388520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3" y="1556178"/>
            <a:ext cx="7144512" cy="5017008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782496" y="758236"/>
          <a:ext cx="19907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7" name="Equation" r:id="rId4" imgW="1079280" imgH="241200" progId="Equation.DSMT4">
                  <p:embed/>
                </p:oleObj>
              </mc:Choice>
              <mc:Fallback>
                <p:oleObj name="Equation" r:id="rId4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82496" y="758236"/>
                        <a:ext cx="1990725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782496" y="1120856"/>
          <a:ext cx="30448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8" name="Equation" r:id="rId6" imgW="1650960" imgH="228600" progId="Equation.DSMT4">
                  <p:embed/>
                </p:oleObj>
              </mc:Choice>
              <mc:Fallback>
                <p:oleObj name="Equation" r:id="rId6" imgW="1650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2496" y="1120856"/>
                        <a:ext cx="304482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196662" y="3740678"/>
            <a:ext cx="6630659" cy="2013092"/>
            <a:chOff x="2196662" y="4064682"/>
            <a:chExt cx="6630659" cy="2013092"/>
          </a:xfrm>
        </p:grpSpPr>
        <p:sp>
          <p:nvSpPr>
            <p:cNvPr id="6" name="TextBox 5"/>
            <p:cNvSpPr txBox="1"/>
            <p:nvPr/>
          </p:nvSpPr>
          <p:spPr>
            <a:xfrm>
              <a:off x="2196662" y="4261892"/>
              <a:ext cx="6630659" cy="181588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addition,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     exceeds the observational 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constraint, ~6×10</a:t>
              </a:r>
              <a:r>
                <a:rPr lang="en-US" sz="28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-6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(SMA,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Kuo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’14).</a:t>
              </a:r>
            </a:p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Thus, examine if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greater flux is obtained at smaller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accretion rate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changing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W</a:t>
              </a:r>
              <a:r>
                <a:rPr lang="en-US" sz="28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54526"/>
                </p:ext>
              </p:extLst>
            </p:nvPr>
          </p:nvGraphicFramePr>
          <p:xfrm>
            <a:off x="4603858" y="4064682"/>
            <a:ext cx="420087" cy="707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419" name="Equation" r:id="rId8" imgW="164880" imgH="279360" progId="Equation.DSMT4">
                    <p:embed/>
                  </p:oleObj>
                </mc:Choice>
                <mc:Fallback>
                  <p:oleObj name="Equation" r:id="rId8" imgW="1648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603858" y="4064682"/>
                          <a:ext cx="420087" cy="7070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460975"/>
              </p:ext>
            </p:extLst>
          </p:nvPr>
        </p:nvGraphicFramePr>
        <p:xfrm>
          <a:off x="2777221" y="672226"/>
          <a:ext cx="2246724" cy="73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0" name="Equation" r:id="rId10" imgW="850680" imgH="279360" progId="Equation.DSMT4">
                  <p:embed/>
                </p:oleObj>
              </mc:Choice>
              <mc:Fallback>
                <p:oleObj name="Equation" r:id="rId10" imgW="850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77221" y="672226"/>
                        <a:ext cx="2246724" cy="7351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6256" y="921427"/>
            <a:ext cx="2703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 for different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577959" y="1990338"/>
            <a:ext cx="1432130" cy="1057662"/>
            <a:chOff x="7577959" y="1990338"/>
            <a:chExt cx="1432130" cy="1057662"/>
          </a:xfrm>
        </p:grpSpPr>
        <p:sp>
          <p:nvSpPr>
            <p:cNvPr id="16" name="TextBox 15"/>
            <p:cNvSpPr txBox="1"/>
            <p:nvPr/>
          </p:nvSpPr>
          <p:spPr>
            <a:xfrm>
              <a:off x="7627979" y="1990338"/>
              <a:ext cx="1382110" cy="523220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1.3×10</a:t>
              </a:r>
              <a:r>
                <a:rPr lang="en-US" sz="2800" baseline="30000" dirty="0" smtClean="0"/>
                <a:t>-5</a:t>
              </a:r>
              <a:endParaRPr lang="en-US" sz="2800" baseline="300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7577959" y="2513558"/>
              <a:ext cx="598373" cy="5344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47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913597"/>
              </p:ext>
            </p:extLst>
          </p:nvPr>
        </p:nvGraphicFramePr>
        <p:xfrm>
          <a:off x="5794375" y="1120775"/>
          <a:ext cx="30210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0" name="Equation" r:id="rId3" imgW="1638000" imgH="228600" progId="Equation.DSMT4">
                  <p:embed/>
                </p:oleObj>
              </mc:Choice>
              <mc:Fallback>
                <p:oleObj name="Equation" r:id="rId3" imgW="163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4375" y="1120775"/>
                        <a:ext cx="3021013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5  SMBH gap: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the 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case of M87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79" y="6388520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56" y="1565322"/>
            <a:ext cx="7107936" cy="50078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24800" y="1154392"/>
            <a:ext cx="588579" cy="290255"/>
          </a:xfrm>
          <a:prstGeom prst="rect">
            <a:avLst/>
          </a:prstGeom>
          <a:solidFill>
            <a:srgbClr val="FF0000">
              <a:alpha val="1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782496" y="758236"/>
          <a:ext cx="19907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1" name="Equation" r:id="rId6" imgW="1079280" imgH="241200" progId="Equation.DSMT4">
                  <p:embed/>
                </p:oleObj>
              </mc:Choice>
              <mc:Fallback>
                <p:oleObj name="Equation" r:id="rId6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2496" y="758236"/>
                        <a:ext cx="1990725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789966"/>
              </p:ext>
            </p:extLst>
          </p:nvPr>
        </p:nvGraphicFramePr>
        <p:xfrm>
          <a:off x="3496168" y="1821642"/>
          <a:ext cx="203358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2" name="Equation" r:id="rId8" imgW="850680" imgH="279360" progId="Equation.DSMT4">
                  <p:embed/>
                </p:oleObj>
              </mc:Choice>
              <mc:Fallback>
                <p:oleObj name="Equation" r:id="rId8" imgW="850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6168" y="1821642"/>
                        <a:ext cx="2033587" cy="665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80432" y="4905644"/>
            <a:ext cx="1382110" cy="523220"/>
          </a:xfrm>
          <a:prstGeom prst="rect">
            <a:avLst/>
          </a:prstGeom>
          <a:noFill/>
          <a:scene3d>
            <a:camera prst="orthographicFront">
              <a:rot lat="0" lon="0" rev="169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2.4×10</a:t>
            </a:r>
            <a:r>
              <a:rPr lang="en-US" sz="2800" baseline="30000" dirty="0" smtClean="0"/>
              <a:t>-6</a:t>
            </a:r>
            <a:endParaRPr lang="en-US" sz="28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2882567" y="4644034"/>
            <a:ext cx="1382110" cy="523220"/>
          </a:xfrm>
          <a:prstGeom prst="rect">
            <a:avLst/>
          </a:prstGeom>
          <a:noFill/>
          <a:scene3d>
            <a:camera prst="orthographicFront">
              <a:rot lat="0" lon="0" rev="171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3.2×10</a:t>
            </a:r>
            <a:r>
              <a:rPr lang="en-US" sz="2800" baseline="30000" dirty="0" smtClean="0">
                <a:solidFill>
                  <a:srgbClr val="FF0000"/>
                </a:solidFill>
              </a:rPr>
              <a:t>-5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0304" y="4049213"/>
            <a:ext cx="1382110" cy="523220"/>
          </a:xfrm>
          <a:prstGeom prst="rect">
            <a:avLst/>
          </a:prstGeom>
          <a:noFill/>
          <a:scene3d>
            <a:camera prst="orthographicFront">
              <a:rot lat="0" lon="0" rev="17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1.0×10</a:t>
            </a:r>
            <a:r>
              <a:rPr lang="en-US" sz="2800" baseline="30000" dirty="0" smtClean="0">
                <a:solidFill>
                  <a:srgbClr val="0000FF"/>
                </a:solidFill>
              </a:rPr>
              <a:t>-4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657600" y="2486658"/>
            <a:ext cx="327626" cy="523091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6256" y="921427"/>
            <a:ext cx="2703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 for different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988808"/>
              </p:ext>
            </p:extLst>
          </p:nvPr>
        </p:nvGraphicFramePr>
        <p:xfrm>
          <a:off x="2777221" y="672226"/>
          <a:ext cx="2246724" cy="73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3" name="Equation" r:id="rId10" imgW="850680" imgH="279360" progId="Equation.DSMT4">
                  <p:embed/>
                </p:oleObj>
              </mc:Choice>
              <mc:Fallback>
                <p:oleObj name="Equation" r:id="rId10" imgW="850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77221" y="672226"/>
                        <a:ext cx="2246724" cy="7351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3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794375" y="1120775"/>
          <a:ext cx="30210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3" name="Equation" r:id="rId3" imgW="1638000" imgH="228600" progId="Equation.DSMT4">
                  <p:embed/>
                </p:oleObj>
              </mc:Choice>
              <mc:Fallback>
                <p:oleObj name="Equation" r:id="rId3" imgW="163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4375" y="1120775"/>
                        <a:ext cx="3021013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5  SMBH gap: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the 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case of M87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79" y="6388520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56" y="1565322"/>
            <a:ext cx="7107936" cy="50078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24800" y="1154392"/>
            <a:ext cx="588579" cy="290255"/>
          </a:xfrm>
          <a:prstGeom prst="rect">
            <a:avLst/>
          </a:prstGeom>
          <a:solidFill>
            <a:srgbClr val="FF0000">
              <a:alpha val="1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782496" y="758236"/>
          <a:ext cx="19907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4" name="Equation" r:id="rId6" imgW="1079280" imgH="241200" progId="Equation.DSMT4">
                  <p:embed/>
                </p:oleObj>
              </mc:Choice>
              <mc:Fallback>
                <p:oleObj name="Equation" r:id="rId6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2496" y="758236"/>
                        <a:ext cx="1990725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09932" y="4120055"/>
            <a:ext cx="8092965" cy="1693767"/>
            <a:chOff x="509932" y="4120055"/>
            <a:chExt cx="8092965" cy="1693767"/>
          </a:xfrm>
        </p:grpSpPr>
        <p:sp>
          <p:nvSpPr>
            <p:cNvPr id="4" name="Rectangle 3"/>
            <p:cNvSpPr/>
            <p:nvPr/>
          </p:nvSpPr>
          <p:spPr>
            <a:xfrm>
              <a:off x="509932" y="4120055"/>
              <a:ext cx="8092965" cy="1693767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3378" y="4375793"/>
              <a:ext cx="7739314" cy="138499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Gap solution exists at smaller </a:t>
              </a:r>
            </a:p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slowly rotating magnetosphere </a:t>
              </a:r>
              <a:r>
                <a:rPr lang="en-US" sz="2800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W</a:t>
              </a:r>
              <a:r>
                <a:rPr lang="en-US" sz="28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=0.15</a:t>
              </a:r>
              <a:r>
                <a:rPr lang="en-US" sz="2800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w</a:t>
              </a:r>
              <a:r>
                <a:rPr lang="en-US" sz="28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However, the flux reduces to 30% of the 0.3</a:t>
              </a:r>
              <a:r>
                <a:rPr lang="en-US" sz="2800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w</a:t>
              </a:r>
              <a:r>
                <a:rPr lang="en-US" sz="28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ase.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291948"/>
                </p:ext>
              </p:extLst>
            </p:nvPr>
          </p:nvGraphicFramePr>
          <p:xfrm>
            <a:off x="5054280" y="4157641"/>
            <a:ext cx="2796948" cy="713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35" name="Equation" r:id="rId8" imgW="1091880" imgH="279360" progId="Equation.DSMT4">
                    <p:embed/>
                  </p:oleObj>
                </mc:Choice>
                <mc:Fallback>
                  <p:oleObj name="Equation" r:id="rId8" imgW="10918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054280" y="4157641"/>
                          <a:ext cx="2796948" cy="7136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86681"/>
              </p:ext>
            </p:extLst>
          </p:nvPr>
        </p:nvGraphicFramePr>
        <p:xfrm>
          <a:off x="2777221" y="672226"/>
          <a:ext cx="2246724" cy="73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6" name="Equation" r:id="rId10" imgW="850680" imgH="279360" progId="Equation.DSMT4">
                  <p:embed/>
                </p:oleObj>
              </mc:Choice>
              <mc:Fallback>
                <p:oleObj name="Equation" r:id="rId10" imgW="850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77221" y="672226"/>
                        <a:ext cx="2246724" cy="7351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6256" y="921427"/>
            <a:ext cx="2703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 for different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7979" y="1990338"/>
            <a:ext cx="1382110" cy="52322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2.4×10</a:t>
            </a:r>
            <a:r>
              <a:rPr lang="en-US" sz="2800" baseline="30000" dirty="0" smtClean="0"/>
              <a:t>-6</a:t>
            </a:r>
            <a:endParaRPr lang="en-US" sz="2800" baseline="30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851228" y="2513558"/>
            <a:ext cx="325104" cy="4713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459574" y="1675231"/>
            <a:ext cx="2033587" cy="1188107"/>
            <a:chOff x="3338513" y="1765300"/>
            <a:chExt cx="2033587" cy="1188107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2851337"/>
                </p:ext>
              </p:extLst>
            </p:nvPr>
          </p:nvGraphicFramePr>
          <p:xfrm>
            <a:off x="3338513" y="1765300"/>
            <a:ext cx="2033587" cy="665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37" name="Equation" r:id="rId12" imgW="850680" imgH="279360" progId="Equation.DSMT4">
                    <p:embed/>
                  </p:oleObj>
                </mc:Choice>
                <mc:Fallback>
                  <p:oleObj name="Equation" r:id="rId12" imgW="8506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338513" y="1765300"/>
                          <a:ext cx="2033587" cy="6651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Arrow Connector 22"/>
            <p:cNvCxnSpPr/>
            <p:nvPr/>
          </p:nvCxnSpPr>
          <p:spPr>
            <a:xfrm flipH="1">
              <a:off x="3499945" y="2430316"/>
              <a:ext cx="327626" cy="523091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24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813" y="115690"/>
            <a:ext cx="8640137" cy="891967"/>
          </a:xfrm>
        </p:spPr>
        <p:txBody>
          <a:bodyPr>
            <a:normAutofit fontScale="90000"/>
          </a:bodyPr>
          <a:lstStyle/>
          <a:p>
            <a:r>
              <a:rPr lang="ja-JP" altLang="en-US" sz="4900" dirty="0">
                <a:latin typeface="+mn-lt"/>
                <a:ea typeface="ＭＳ 明朝" pitchFamily="17" charset="-128"/>
              </a:rPr>
              <a:t>§ </a:t>
            </a:r>
            <a:r>
              <a:rPr lang="en-US" altLang="ja-JP" sz="5300" dirty="0">
                <a:latin typeface="+mn-lt"/>
                <a:ea typeface="ＭＳ 明朝" pitchFamily="17" charset="-128"/>
              </a:rPr>
              <a:t>1</a:t>
            </a:r>
            <a:r>
              <a:rPr lang="en-US" altLang="ja-JP" sz="4900" dirty="0">
                <a:latin typeface="+mn-lt"/>
                <a:ea typeface="ＭＳ 明朝" pitchFamily="17" charset="-128"/>
              </a:rPr>
              <a:t> 	</a:t>
            </a:r>
            <a:r>
              <a:rPr lang="en-US" dirty="0" smtClean="0">
                <a:latin typeface="+mn-lt"/>
              </a:rPr>
              <a:t>Introduction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814" y="1176991"/>
            <a:ext cx="86401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Jets can be powered when the rotational energy of BHs are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electromagnetically extracted.	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Blandford &amp;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Znajek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1977, MNRAS 179, 433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 formation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&gt;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GM/c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=1.5×10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VLBI has not yet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angular resolution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scale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(e.g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@230GHz,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M87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resolved 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scale)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5  SMBH gap: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the 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case of M87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79" y="6388520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85" y="1608138"/>
            <a:ext cx="7010400" cy="49895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9279" y="1145673"/>
            <a:ext cx="588579" cy="290255"/>
          </a:xfrm>
          <a:prstGeom prst="rect">
            <a:avLst/>
          </a:prstGeom>
          <a:solidFill>
            <a:srgbClr val="FF0000">
              <a:alpha val="1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745474"/>
              </p:ext>
            </p:extLst>
          </p:nvPr>
        </p:nvGraphicFramePr>
        <p:xfrm>
          <a:off x="5794375" y="1120775"/>
          <a:ext cx="30210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4" name="Equation" r:id="rId4" imgW="1638000" imgH="228600" progId="Equation.DSMT4">
                  <p:embed/>
                </p:oleObj>
              </mc:Choice>
              <mc:Fallback>
                <p:oleObj name="Equation" r:id="rId4" imgW="163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4375" y="1120775"/>
                        <a:ext cx="3021013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782496" y="758236"/>
          <a:ext cx="19907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5" name="Equation" r:id="rId6" imgW="1079280" imgH="241200" progId="Equation.DSMT4">
                  <p:embed/>
                </p:oleObj>
              </mc:Choice>
              <mc:Fallback>
                <p:oleObj name="Equation" r:id="rId6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2496" y="758236"/>
                        <a:ext cx="1990725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789966"/>
              </p:ext>
            </p:extLst>
          </p:nvPr>
        </p:nvGraphicFramePr>
        <p:xfrm>
          <a:off x="3338513" y="1765300"/>
          <a:ext cx="203358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6" name="Equation" r:id="rId8" imgW="850680" imgH="279360" progId="Equation.DSMT4">
                  <p:embed/>
                </p:oleObj>
              </mc:Choice>
              <mc:Fallback>
                <p:oleObj name="Equation" r:id="rId8" imgW="850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38513" y="1765300"/>
                        <a:ext cx="2033587" cy="665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366404" y="4914390"/>
            <a:ext cx="1382110" cy="523220"/>
          </a:xfrm>
          <a:prstGeom prst="rect">
            <a:avLst/>
          </a:prstGeom>
          <a:noFill/>
          <a:scene3d>
            <a:camera prst="orthographicFront">
              <a:rot lat="0" lon="0" rev="169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2.4×10</a:t>
            </a:r>
            <a:r>
              <a:rPr lang="en-US" sz="2800" baseline="30000" dirty="0" smtClean="0"/>
              <a:t>-6</a:t>
            </a:r>
            <a:endParaRPr lang="en-US" sz="28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2724912" y="4587692"/>
            <a:ext cx="1382110" cy="523220"/>
          </a:xfrm>
          <a:prstGeom prst="rect">
            <a:avLst/>
          </a:prstGeom>
          <a:noFill/>
          <a:scene3d>
            <a:camera prst="orthographicFront">
              <a:rot lat="0" lon="0" rev="171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3.2×10</a:t>
            </a:r>
            <a:r>
              <a:rPr lang="en-US" sz="2800" baseline="30000" dirty="0" smtClean="0">
                <a:solidFill>
                  <a:srgbClr val="FF0000"/>
                </a:solidFill>
              </a:rPr>
              <a:t>-5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2649" y="3992871"/>
            <a:ext cx="1382110" cy="523220"/>
          </a:xfrm>
          <a:prstGeom prst="rect">
            <a:avLst/>
          </a:prstGeom>
          <a:noFill/>
          <a:scene3d>
            <a:camera prst="orthographicFront">
              <a:rot lat="0" lon="0" rev="17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1.0×10</a:t>
            </a:r>
            <a:r>
              <a:rPr lang="en-US" sz="2800" baseline="30000" dirty="0" smtClean="0">
                <a:solidFill>
                  <a:srgbClr val="0000FF"/>
                </a:solidFill>
              </a:rPr>
              <a:t>-4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499945" y="2430316"/>
            <a:ext cx="327626" cy="523091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041479"/>
              </p:ext>
            </p:extLst>
          </p:nvPr>
        </p:nvGraphicFramePr>
        <p:xfrm>
          <a:off x="2777221" y="672226"/>
          <a:ext cx="2246724" cy="73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7" name="Equation" r:id="rId10" imgW="850680" imgH="279360" progId="Equation.DSMT4">
                  <p:embed/>
                </p:oleObj>
              </mc:Choice>
              <mc:Fallback>
                <p:oleObj name="Equation" r:id="rId10" imgW="850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77221" y="672226"/>
                        <a:ext cx="2246724" cy="7351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6256" y="921427"/>
            <a:ext cx="2703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 for different</a:t>
            </a:r>
          </a:p>
        </p:txBody>
      </p:sp>
    </p:spTree>
    <p:extLst>
      <p:ext uri="{BB962C8B-B14F-4D97-AF65-F5344CB8AC3E}">
        <p14:creationId xmlns:p14="http://schemas.microsoft.com/office/powerpoint/2010/main" val="21221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5  SMBH gap: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the 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case of M87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79" y="6388520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85" y="1608138"/>
            <a:ext cx="7010400" cy="49895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9279" y="1145673"/>
            <a:ext cx="588579" cy="290255"/>
          </a:xfrm>
          <a:prstGeom prst="rect">
            <a:avLst/>
          </a:prstGeom>
          <a:solidFill>
            <a:srgbClr val="FF0000">
              <a:alpha val="1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794375" y="1120775"/>
          <a:ext cx="30210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9" name="Equation" r:id="rId4" imgW="1638000" imgH="228600" progId="Equation.DSMT4">
                  <p:embed/>
                </p:oleObj>
              </mc:Choice>
              <mc:Fallback>
                <p:oleObj name="Equation" r:id="rId4" imgW="163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4375" y="1120775"/>
                        <a:ext cx="3021013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782496" y="758236"/>
          <a:ext cx="19907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0" name="Equation" r:id="rId6" imgW="1079280" imgH="241200" progId="Equation.DSMT4">
                  <p:embed/>
                </p:oleObj>
              </mc:Choice>
              <mc:Fallback>
                <p:oleObj name="Equation" r:id="rId6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2496" y="758236"/>
                        <a:ext cx="1990725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14964" y="3720812"/>
            <a:ext cx="8319133" cy="2139708"/>
            <a:chOff x="414964" y="3720812"/>
            <a:chExt cx="8319133" cy="2139708"/>
          </a:xfrm>
        </p:grpSpPr>
        <p:sp>
          <p:nvSpPr>
            <p:cNvPr id="16" name="Rectangle 15"/>
            <p:cNvSpPr/>
            <p:nvPr/>
          </p:nvSpPr>
          <p:spPr>
            <a:xfrm>
              <a:off x="414964" y="3720812"/>
              <a:ext cx="8319133" cy="213970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1600" y="3959344"/>
              <a:ext cx="8077393" cy="1815882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Gap solution exists at smaller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		         also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rapidly rotating BH,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a=0.99M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Flux increases from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a=0.90M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case, approaching the observed value, </a:t>
              </a:r>
            </a:p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~(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2-7)×10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-11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erg s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cm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3385236"/>
                </p:ext>
              </p:extLst>
            </p:nvPr>
          </p:nvGraphicFramePr>
          <p:xfrm>
            <a:off x="4919501" y="3765226"/>
            <a:ext cx="2796948" cy="713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51" name="Equation" r:id="rId8" imgW="1091880" imgH="279360" progId="Equation.DSMT4">
                    <p:embed/>
                  </p:oleObj>
                </mc:Choice>
                <mc:Fallback>
                  <p:oleObj name="Equation" r:id="rId8" imgW="10918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919501" y="3765226"/>
                          <a:ext cx="2796948" cy="7136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907922"/>
              </p:ext>
            </p:extLst>
          </p:nvPr>
        </p:nvGraphicFramePr>
        <p:xfrm>
          <a:off x="2777221" y="672226"/>
          <a:ext cx="2246724" cy="73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2" name="Equation" r:id="rId10" imgW="850680" imgH="279360" progId="Equation.DSMT4">
                  <p:embed/>
                </p:oleObj>
              </mc:Choice>
              <mc:Fallback>
                <p:oleObj name="Equation" r:id="rId10" imgW="850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77221" y="672226"/>
                        <a:ext cx="2246724" cy="7351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66256" y="921427"/>
            <a:ext cx="2703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 for different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4464" y="1706541"/>
            <a:ext cx="1382110" cy="52322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2.4×10</a:t>
            </a:r>
            <a:r>
              <a:rPr lang="en-US" sz="2800" baseline="30000" dirty="0" smtClean="0"/>
              <a:t>-6</a:t>
            </a:r>
            <a:endParaRPr lang="en-US" sz="2800" baseline="300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787713" y="2229761"/>
            <a:ext cx="325104" cy="4713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338513" y="1765300"/>
            <a:ext cx="2033587" cy="1188107"/>
            <a:chOff x="3338513" y="1765300"/>
            <a:chExt cx="2033587" cy="1188107"/>
          </a:xfrm>
        </p:grpSpPr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2851337"/>
                </p:ext>
              </p:extLst>
            </p:nvPr>
          </p:nvGraphicFramePr>
          <p:xfrm>
            <a:off x="3338513" y="1765300"/>
            <a:ext cx="2033587" cy="665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53" name="Equation" r:id="rId12" imgW="850680" imgH="279360" progId="Equation.DSMT4">
                    <p:embed/>
                  </p:oleObj>
                </mc:Choice>
                <mc:Fallback>
                  <p:oleObj name="Equation" r:id="rId12" imgW="8506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338513" y="1765300"/>
                          <a:ext cx="2033587" cy="6651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Straight Arrow Connector 27"/>
            <p:cNvCxnSpPr/>
            <p:nvPr/>
          </p:nvCxnSpPr>
          <p:spPr>
            <a:xfrm flipH="1">
              <a:off x="3499945" y="2430316"/>
              <a:ext cx="327626" cy="523091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39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5  SMBH gap: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the 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case of M87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79" y="6388520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85" y="1608138"/>
            <a:ext cx="7010400" cy="49895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9279" y="1145673"/>
            <a:ext cx="588579" cy="290255"/>
          </a:xfrm>
          <a:prstGeom prst="rect">
            <a:avLst/>
          </a:prstGeom>
          <a:solidFill>
            <a:srgbClr val="FF0000">
              <a:alpha val="1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794375" y="1120775"/>
          <a:ext cx="30210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5" name="Equation" r:id="rId5" imgW="1638000" imgH="228600" progId="Equation.DSMT4">
                  <p:embed/>
                </p:oleObj>
              </mc:Choice>
              <mc:Fallback>
                <p:oleObj name="Equation" r:id="rId5" imgW="163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4375" y="1120775"/>
                        <a:ext cx="3021013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782496" y="758236"/>
          <a:ext cx="19907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6" name="Equation" r:id="rId7" imgW="1079280" imgH="241200" progId="Equation.DSMT4">
                  <p:embed/>
                </p:oleObj>
              </mc:Choice>
              <mc:Fallback>
                <p:oleObj name="Equation" r:id="rId7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2496" y="758236"/>
                        <a:ext cx="1990725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777221" y="672226"/>
          <a:ext cx="2246724" cy="73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7" name="Equation" r:id="rId9" imgW="850680" imgH="279360" progId="Equation.DSMT4">
                  <p:embed/>
                </p:oleObj>
              </mc:Choice>
              <mc:Fallback>
                <p:oleObj name="Equation" r:id="rId9" imgW="850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77221" y="672226"/>
                        <a:ext cx="2246724" cy="7351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66256" y="921427"/>
            <a:ext cx="2703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 for different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54868" y="3959142"/>
            <a:ext cx="3491706" cy="1815882"/>
            <a:chOff x="5454868" y="4188299"/>
            <a:chExt cx="3491706" cy="1815882"/>
          </a:xfrm>
        </p:grpSpPr>
        <p:sp>
          <p:nvSpPr>
            <p:cNvPr id="21" name="TextBox 20"/>
            <p:cNvSpPr txBox="1"/>
            <p:nvPr/>
          </p:nvSpPr>
          <p:spPr>
            <a:xfrm>
              <a:off x="5454868" y="4188299"/>
              <a:ext cx="3491706" cy="181588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any case,</a:t>
              </a:r>
            </a:p>
            <a:p>
              <a:endPara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Greater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→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quiescent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Smaller    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 flare</a:t>
              </a: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4133717"/>
                </p:ext>
              </p:extLst>
            </p:nvPr>
          </p:nvGraphicFramePr>
          <p:xfrm>
            <a:off x="6680053" y="5229433"/>
            <a:ext cx="406009" cy="735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8" name="Equation" r:id="rId11" imgW="164880" imgH="279360" progId="Equation.DSMT4">
                    <p:embed/>
                  </p:oleObj>
                </mc:Choice>
                <mc:Fallback>
                  <p:oleObj name="Equation" r:id="rId11" imgW="1648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680053" y="5229433"/>
                          <a:ext cx="406009" cy="7350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459335"/>
                </p:ext>
              </p:extLst>
            </p:nvPr>
          </p:nvGraphicFramePr>
          <p:xfrm>
            <a:off x="6680053" y="4613626"/>
            <a:ext cx="406009" cy="735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9" name="Equation" r:id="rId13" imgW="164880" imgH="279360" progId="Equation.DSMT4">
                    <p:embed/>
                  </p:oleObj>
                </mc:Choice>
                <mc:Fallback>
                  <p:oleObj name="Equation" r:id="rId13" imgW="1648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680053" y="4613626"/>
                          <a:ext cx="406009" cy="7350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Box 24"/>
          <p:cNvSpPr txBox="1"/>
          <p:nvPr/>
        </p:nvSpPr>
        <p:spPr>
          <a:xfrm>
            <a:off x="7627979" y="1990338"/>
            <a:ext cx="1382110" cy="52322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2.4×10</a:t>
            </a:r>
            <a:r>
              <a:rPr lang="en-US" sz="2800" baseline="30000" dirty="0" smtClean="0"/>
              <a:t>-6</a:t>
            </a:r>
            <a:endParaRPr lang="en-US" sz="2800" baseline="300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851228" y="2513558"/>
            <a:ext cx="325104" cy="4713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338513" y="1765300"/>
            <a:ext cx="2033587" cy="1188107"/>
            <a:chOff x="3338513" y="1765300"/>
            <a:chExt cx="2033587" cy="1188107"/>
          </a:xfrm>
        </p:grpSpPr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2851337"/>
                </p:ext>
              </p:extLst>
            </p:nvPr>
          </p:nvGraphicFramePr>
          <p:xfrm>
            <a:off x="3338513" y="1765300"/>
            <a:ext cx="2033587" cy="665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0" name="Equation" r:id="rId15" imgW="850680" imgH="279360" progId="Equation.DSMT4">
                    <p:embed/>
                  </p:oleObj>
                </mc:Choice>
                <mc:Fallback>
                  <p:oleObj name="Equation" r:id="rId15" imgW="8506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338513" y="1765300"/>
                          <a:ext cx="2033587" cy="6651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Straight Arrow Connector 28"/>
            <p:cNvCxnSpPr/>
            <p:nvPr/>
          </p:nvCxnSpPr>
          <p:spPr>
            <a:xfrm flipH="1">
              <a:off x="3499945" y="2430316"/>
              <a:ext cx="327626" cy="523091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13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5  SMBH gap: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the 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case of M87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79" y="6388520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85" y="1608138"/>
            <a:ext cx="7010400" cy="49895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9279" y="1145673"/>
            <a:ext cx="588579" cy="290255"/>
          </a:xfrm>
          <a:prstGeom prst="rect">
            <a:avLst/>
          </a:prstGeom>
          <a:solidFill>
            <a:srgbClr val="FF0000">
              <a:alpha val="1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794375" y="1120775"/>
          <a:ext cx="30210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4" name="Equation" r:id="rId5" imgW="1638000" imgH="228600" progId="Equation.DSMT4">
                  <p:embed/>
                </p:oleObj>
              </mc:Choice>
              <mc:Fallback>
                <p:oleObj name="Equation" r:id="rId5" imgW="163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4375" y="1120775"/>
                        <a:ext cx="3021013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782496" y="758236"/>
          <a:ext cx="19907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5" name="Equation" r:id="rId7" imgW="1079280" imgH="241200" progId="Equation.DSMT4">
                  <p:embed/>
                </p:oleObj>
              </mc:Choice>
              <mc:Fallback>
                <p:oleObj name="Equation" r:id="rId7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2496" y="758236"/>
                        <a:ext cx="1990725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777221" y="672226"/>
          <a:ext cx="2246724" cy="73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6" name="Equation" r:id="rId9" imgW="850680" imgH="279360" progId="Equation.DSMT4">
                  <p:embed/>
                </p:oleObj>
              </mc:Choice>
              <mc:Fallback>
                <p:oleObj name="Equation" r:id="rId9" imgW="850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77221" y="672226"/>
                        <a:ext cx="2246724" cy="7351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66256" y="921427"/>
            <a:ext cx="2703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 for different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54868" y="3959142"/>
            <a:ext cx="3491706" cy="1815882"/>
            <a:chOff x="5454868" y="4188299"/>
            <a:chExt cx="3491706" cy="1815882"/>
          </a:xfrm>
        </p:grpSpPr>
        <p:sp>
          <p:nvSpPr>
            <p:cNvPr id="21" name="TextBox 20"/>
            <p:cNvSpPr txBox="1"/>
            <p:nvPr/>
          </p:nvSpPr>
          <p:spPr>
            <a:xfrm>
              <a:off x="5454868" y="4188299"/>
              <a:ext cx="3491706" cy="181588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any case,</a:t>
              </a:r>
            </a:p>
            <a:p>
              <a:endPara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Greater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→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quiescent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Smaller    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 flare</a:t>
              </a: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6680053" y="5229433"/>
            <a:ext cx="406009" cy="735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57" name="Equation" r:id="rId11" imgW="164880" imgH="279360" progId="Equation.DSMT4">
                    <p:embed/>
                  </p:oleObj>
                </mc:Choice>
                <mc:Fallback>
                  <p:oleObj name="Equation" r:id="rId11" imgW="1648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680053" y="5229433"/>
                          <a:ext cx="406009" cy="7350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6680053" y="4613626"/>
            <a:ext cx="406009" cy="735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58" name="Equation" r:id="rId13" imgW="164880" imgH="279360" progId="Equation.DSMT4">
                    <p:embed/>
                  </p:oleObj>
                </mc:Choice>
                <mc:Fallback>
                  <p:oleObj name="Equation" r:id="rId13" imgW="1648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680053" y="4613626"/>
                          <a:ext cx="406009" cy="7350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7627979" y="1990338"/>
            <a:ext cx="1382110" cy="52322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2.4×10</a:t>
            </a:r>
            <a:r>
              <a:rPr lang="en-US" sz="2800" baseline="30000" dirty="0" smtClean="0"/>
              <a:t>-6</a:t>
            </a:r>
            <a:endParaRPr lang="en-US" sz="2800" baseline="300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851228" y="2513558"/>
            <a:ext cx="325104" cy="4713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338513" y="1765300"/>
            <a:ext cx="2033587" cy="1188107"/>
            <a:chOff x="3338513" y="1765300"/>
            <a:chExt cx="2033587" cy="1188107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2851337"/>
                </p:ext>
              </p:extLst>
            </p:nvPr>
          </p:nvGraphicFramePr>
          <p:xfrm>
            <a:off x="3338513" y="1765300"/>
            <a:ext cx="2033587" cy="665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59" name="Equation" r:id="rId15" imgW="850680" imgH="279360" progId="Equation.DSMT4">
                    <p:embed/>
                  </p:oleObj>
                </mc:Choice>
                <mc:Fallback>
                  <p:oleObj name="Equation" r:id="rId15" imgW="8506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338513" y="1765300"/>
                          <a:ext cx="2033587" cy="6651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Arrow Connector 24"/>
            <p:cNvCxnSpPr/>
            <p:nvPr/>
          </p:nvCxnSpPr>
          <p:spPr>
            <a:xfrm flipH="1">
              <a:off x="3499945" y="2430316"/>
              <a:ext cx="327626" cy="523091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86540" y="854858"/>
            <a:ext cx="5189325" cy="954107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I.e., ADAF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flux and BH-gap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HE-VHE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fluxes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anti-correlate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5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5  SMBH gap: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the 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case of M87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79" y="6388520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85" y="1608138"/>
            <a:ext cx="7010400" cy="49895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9279" y="1145673"/>
            <a:ext cx="588579" cy="290255"/>
          </a:xfrm>
          <a:prstGeom prst="rect">
            <a:avLst/>
          </a:prstGeom>
          <a:solidFill>
            <a:srgbClr val="FF0000">
              <a:alpha val="1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794375" y="1120775"/>
          <a:ext cx="30210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8" name="Equation" r:id="rId5" imgW="1638000" imgH="228600" progId="Equation.DSMT4">
                  <p:embed/>
                </p:oleObj>
              </mc:Choice>
              <mc:Fallback>
                <p:oleObj name="Equation" r:id="rId5" imgW="163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4375" y="1120775"/>
                        <a:ext cx="3021013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782496" y="758236"/>
          <a:ext cx="19907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9" name="Equation" r:id="rId7" imgW="1079280" imgH="241200" progId="Equation.DSMT4">
                  <p:embed/>
                </p:oleObj>
              </mc:Choice>
              <mc:Fallback>
                <p:oleObj name="Equation" r:id="rId7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2496" y="758236"/>
                        <a:ext cx="1990725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777221" y="672226"/>
          <a:ext cx="2246724" cy="73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0" name="Equation" r:id="rId9" imgW="850680" imgH="279360" progId="Equation.DSMT4">
                  <p:embed/>
                </p:oleObj>
              </mc:Choice>
              <mc:Fallback>
                <p:oleObj name="Equation" r:id="rId9" imgW="850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77221" y="672226"/>
                        <a:ext cx="2246724" cy="7351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66256" y="921427"/>
            <a:ext cx="2703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 for different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2786" y="3798448"/>
            <a:ext cx="3633788" cy="2062103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VHE flux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cut-off energy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w/ VHE obs.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7979" y="1990338"/>
            <a:ext cx="1382110" cy="52322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2.4×10</a:t>
            </a:r>
            <a:r>
              <a:rPr lang="en-US" sz="2800" baseline="30000" dirty="0" smtClean="0"/>
              <a:t>-6</a:t>
            </a:r>
            <a:endParaRPr lang="en-US" sz="2800" baseline="300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851228" y="2513558"/>
            <a:ext cx="325104" cy="4713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338513" y="1765300"/>
            <a:ext cx="2033587" cy="1188107"/>
            <a:chOff x="3338513" y="1765300"/>
            <a:chExt cx="2033587" cy="1188107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2851337"/>
                </p:ext>
              </p:extLst>
            </p:nvPr>
          </p:nvGraphicFramePr>
          <p:xfrm>
            <a:off x="3338513" y="1765300"/>
            <a:ext cx="2033587" cy="665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71" name="Equation" r:id="rId11" imgW="850680" imgH="279360" progId="Equation.DSMT4">
                    <p:embed/>
                  </p:oleObj>
                </mc:Choice>
                <mc:Fallback>
                  <p:oleObj name="Equation" r:id="rId11" imgW="8506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338513" y="1765300"/>
                          <a:ext cx="2033587" cy="6651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 flipH="1">
              <a:off x="3499945" y="2430316"/>
              <a:ext cx="327626" cy="523091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47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5  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SMBH gap: </a:t>
            </a:r>
            <a:r>
              <a:rPr lang="en-US" altLang="ja-JP" sz="40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t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he 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case of M87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029" y="809897"/>
            <a:ext cx="83241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 (irrespective 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model	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VHE fluxes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Shock-in-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BH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anti-correlate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observations @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VHE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discriminate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shock-in-jet vs. BH-gap models.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 &amp; H.E.S.S./MAGIC/VERITAS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coordinated proposal</a:t>
            </a:r>
          </a:p>
          <a:p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coordinated observations were performed @ 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(1.7-43GHz), 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(0.2-17keV), 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(0.1-100GeV), and 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(0.1-10TeV) only. Thus, </a:t>
            </a:r>
            <a:r>
              <a:rPr lang="en-US" sz="2800" u="sng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submm</a:t>
            </a:r>
            <a:r>
              <a:rPr lang="en-US" sz="2800" u="sng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observations should be included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time.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45201" y="1389888"/>
            <a:ext cx="60224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45201" y="1432035"/>
            <a:ext cx="60224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45201" y="1828800"/>
            <a:ext cx="60224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45201" y="2770632"/>
            <a:ext cx="60224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45201" y="2722284"/>
            <a:ext cx="60224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5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170" y="133827"/>
            <a:ext cx="2481943" cy="61575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000" b="1" i="1" dirty="0" smtClean="0">
                <a:solidFill>
                  <a:schemeClr val="tx1"/>
                </a:solidFill>
                <a:latin typeface="Palatino Linotype" pitchFamily="18" charset="0"/>
                <a:ea typeface="ＭＳ 明朝" pitchFamily="17" charset="-128"/>
              </a:rPr>
              <a:t>Summary</a:t>
            </a:r>
            <a:endParaRPr lang="en-US" altLang="en-US" sz="4000" b="1" i="1" dirty="0" smtClean="0">
              <a:solidFill>
                <a:schemeClr val="tx1"/>
              </a:solidFill>
              <a:latin typeface="Palatino Linotype" pitchFamily="18" charset="0"/>
              <a:ea typeface="ＭＳ Ｐゴシック" pitchFamily="50" charset="-128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4068" y="749585"/>
            <a:ext cx="8784976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In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low luminosity </a:t>
            </a: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AGN</a:t>
            </a:r>
            <a:r>
              <a:rPr kumimoji="1" lang="en-US" altLang="ja-JP" sz="2800" dirty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kumimoji="1" lang="en-US" altLang="ja-JP" sz="2800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RIAF</a:t>
            </a:r>
            <a:r>
              <a:rPr kumimoji="1" lang="en-US" altLang="ja-JP" sz="2800" dirty="0">
                <a:latin typeface="Times New Roman" pitchFamily="18" charset="0"/>
                <a:ea typeface="ＭＳ Ｐゴシック" pitchFamily="50" charset="-128"/>
              </a:rPr>
              <a:t> cannot provide enough MeV photons </a:t>
            </a: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if                                            .  The resultant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</a:pPr>
            <a:r>
              <a:rPr kumimoji="1" lang="en-US" altLang="ja-JP" sz="2800" i="1" dirty="0" smtClean="0">
                <a:latin typeface="Times New Roman" pitchFamily="18" charset="0"/>
                <a:ea typeface="ＭＳ Ｐゴシック" pitchFamily="50" charset="-128"/>
              </a:rPr>
              <a:t>e</a:t>
            </a:r>
            <a:r>
              <a:rPr kumimoji="1" lang="en-US" altLang="ja-JP" sz="2800" baseline="30000" dirty="0" smtClean="0">
                <a:latin typeface="Times New Roman" pitchFamily="18" charset="0"/>
                <a:ea typeface="ＭＳ Ｐゴシック" pitchFamily="50" charset="-128"/>
              </a:rPr>
              <a:t>±</a:t>
            </a: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 pair density becomes sub-</a:t>
            </a:r>
            <a:r>
              <a:rPr kumimoji="1" lang="en-US" altLang="ja-JP" sz="2800" dirty="0" err="1" smtClean="0">
                <a:latin typeface="Times New Roman" pitchFamily="18" charset="0"/>
                <a:ea typeface="ＭＳ Ｐゴシック" pitchFamily="50" charset="-128"/>
              </a:rPr>
              <a:t>Goldreich</a:t>
            </a: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-Julian.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This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charge depletion </a:t>
            </a: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leads to a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gap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formation </a:t>
            </a: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around the null charge surface </a:t>
            </a: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that is formed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near the horizon </a:t>
            </a: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by </a:t>
            </a: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the frame </a:t>
            </a: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dragging effect.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The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rotational energy of the BH </a:t>
            </a: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is partly dissipated in the gap as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VHE emissions </a:t>
            </a: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via ICS and curvature processes.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The </a:t>
            </a: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VHE flare of IC 310 can be reproduced w/ the BH gap model @                           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a=0.998M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method is applicable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low-luminosity AGNs, such as M87.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r>
              <a:rPr kumimoji="1" lang="en-US" altLang="ja-JP" sz="2800" dirty="0">
                <a:latin typeface="Times New Roman" pitchFamily="18" charset="0"/>
                <a:ea typeface="ＭＳ Ｐゴシック" pitchFamily="50" charset="-128"/>
              </a:rPr>
              <a:t>The VHE luminosity increases w/ decreasing    . This </a:t>
            </a:r>
            <a:r>
              <a:rPr kumimoji="1" lang="en-US" altLang="ja-JP" sz="2800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anti-correlation</a:t>
            </a:r>
            <a:r>
              <a:rPr kumimoji="1" lang="en-US" altLang="ja-JP" sz="2800" dirty="0">
                <a:latin typeface="Times New Roman" pitchFamily="18" charset="0"/>
                <a:ea typeface="ＭＳ Ｐゴシック" pitchFamily="50" charset="-128"/>
              </a:rPr>
              <a:t> can be checked by submm-10TeV </a:t>
            </a:r>
            <a:r>
              <a:rPr kumimoji="1" lang="en-US" altLang="ja-JP" sz="2800" dirty="0" smtClean="0">
                <a:latin typeface="Times New Roman" pitchFamily="18" charset="0"/>
                <a:ea typeface="ＭＳ Ｐゴシック" pitchFamily="50" charset="-128"/>
              </a:rPr>
              <a:t>observations.</a:t>
            </a:r>
            <a:endParaRPr kumimoji="1" lang="en-US" altLang="ja-JP" sz="2800" dirty="0"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613494"/>
              </p:ext>
            </p:extLst>
          </p:nvPr>
        </p:nvGraphicFramePr>
        <p:xfrm>
          <a:off x="2651633" y="1005840"/>
          <a:ext cx="3822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0" name="Equation" r:id="rId4" imgW="1854000" imgH="279360" progId="Equation.DSMT4">
                  <p:embed/>
                </p:oleObj>
              </mc:Choice>
              <mc:Fallback>
                <p:oleObj name="Equation" r:id="rId4" imgW="1854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1633" y="1005840"/>
                        <a:ext cx="3822700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702712"/>
              </p:ext>
            </p:extLst>
          </p:nvPr>
        </p:nvGraphicFramePr>
        <p:xfrm>
          <a:off x="2285907" y="4441672"/>
          <a:ext cx="2540591" cy="57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1" name="Equation" r:id="rId6" imgW="1231560" imgH="279360" progId="Equation.DSMT4">
                  <p:embed/>
                </p:oleObj>
              </mc:Choice>
              <mc:Fallback>
                <p:oleObj name="Equation" r:id="rId6" imgW="1231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5907" y="4441672"/>
                        <a:ext cx="2540591" cy="575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34026"/>
              </p:ext>
            </p:extLst>
          </p:nvPr>
        </p:nvGraphicFramePr>
        <p:xfrm>
          <a:off x="7020310" y="5671516"/>
          <a:ext cx="463056" cy="60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2" name="Equation" r:id="rId8" imgW="203040" imgH="266400" progId="Equation.DSMT4">
                  <p:embed/>
                </p:oleObj>
              </mc:Choice>
              <mc:Fallback>
                <p:oleObj name="Equation" r:id="rId8" imgW="203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20310" y="5671516"/>
                        <a:ext cx="463056" cy="605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4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7697" y="155403"/>
            <a:ext cx="3339586" cy="549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b="1" i="1" dirty="0" smtClean="0">
                <a:solidFill>
                  <a:schemeClr val="tx1"/>
                </a:solidFill>
                <a:latin typeface="Palatino Linotype" pitchFamily="18" charset="0"/>
                <a:ea typeface="ＭＳ 明朝" pitchFamily="17" charset="-128"/>
              </a:rPr>
              <a:t>Discussion</a:t>
            </a:r>
            <a:endParaRPr lang="en-US" altLang="en-US" sz="3600" b="1" i="1" dirty="0" smtClean="0">
              <a:solidFill>
                <a:schemeClr val="tx1"/>
              </a:solidFill>
              <a:latin typeface="Palatino Linotype" pitchFamily="18" charset="0"/>
              <a:ea typeface="ＭＳ Ｐゴシック" pitchFamily="50" charset="-128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01811" y="1547620"/>
            <a:ext cx="8668966" cy="41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HE/VHE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geometry in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but 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</a:t>
            </a:r>
            <a:r>
              <a:rPr kumimoji="1" lang="en-US" sz="2800" dirty="0" smtClean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 because the </a:t>
            </a:r>
            <a:r>
              <a:rPr kumimoji="1"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null surface </a:t>
            </a:r>
            <a:r>
              <a:rPr kumimoji="1" lang="en-US" sz="2800" dirty="0" smtClean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is formed by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convex geometry in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but by the 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 dragging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endParaRPr kumimoji="1" lang="en-US" sz="2800" dirty="0">
              <a:latin typeface="Times New Roman" pitchFamily="18" charset="0"/>
              <a:ea typeface="ＭＳ Ｐゴシック" pitchFamily="50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r>
              <a:rPr kumimoji="1" lang="en-US" sz="28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Soft photons </a:t>
            </a:r>
            <a:r>
              <a:rPr kumimoji="1" lang="en-US" sz="2800" dirty="0" smtClean="0"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are provided by NS </a:t>
            </a:r>
            <a:r>
              <a:rPr kumimoji="1" lang="en-US" sz="28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surface thermal </a:t>
            </a:r>
            <a:r>
              <a:rPr kumimoji="1" lang="en-US" sz="2800" dirty="0" smtClean="0"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X-rays in </a:t>
            </a:r>
            <a:r>
              <a:rPr kumimoji="1" lang="en-US" sz="28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PSR</a:t>
            </a:r>
            <a:r>
              <a:rPr kumimoji="1" lang="en-US" sz="2800" dirty="0" smtClean="0"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 magnetospheres, but by </a:t>
            </a:r>
            <a:r>
              <a:rPr kumimoji="1" lang="en-US" sz="2800" dirty="0" smtClean="0">
                <a:solidFill>
                  <a:srgbClr val="009900"/>
                </a:solidFill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accretion</a:t>
            </a:r>
            <a:r>
              <a:rPr kumimoji="1" lang="en-US" sz="2800" dirty="0" smtClean="0"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 flow in </a:t>
            </a:r>
            <a:r>
              <a:rPr kumimoji="1" lang="en-US" sz="2800" dirty="0" smtClean="0">
                <a:solidFill>
                  <a:srgbClr val="009900"/>
                </a:solidFill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BH</a:t>
            </a:r>
            <a:r>
              <a:rPr kumimoji="1" lang="en-US" sz="2800" dirty="0" smtClean="0"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 ones.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r>
              <a:rPr kumimoji="1" lang="en-US" sz="28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Accretion</a:t>
            </a:r>
            <a:r>
              <a:rPr kumimoji="1" lang="en-US" sz="2800" dirty="0" smtClean="0"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sz="28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quenches</a:t>
            </a:r>
            <a:r>
              <a:rPr kumimoji="1" lang="en-US" sz="2800" dirty="0" smtClean="0"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 gaps in </a:t>
            </a:r>
            <a:r>
              <a:rPr kumimoji="1" lang="en-US" sz="28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PSR</a:t>
            </a:r>
            <a:r>
              <a:rPr kumimoji="1" lang="en-US" sz="2800" dirty="0" smtClean="0"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s, but </a:t>
            </a:r>
            <a:r>
              <a:rPr kumimoji="1" lang="en-US" sz="2800" dirty="0" smtClean="0">
                <a:solidFill>
                  <a:srgbClr val="009900"/>
                </a:solidFill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activates</a:t>
            </a:r>
            <a:r>
              <a:rPr kumimoji="1" lang="en-US" sz="2800" dirty="0" smtClean="0"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 in </a:t>
            </a:r>
            <a:r>
              <a:rPr kumimoji="1" lang="en-US" sz="2800" dirty="0" smtClean="0">
                <a:solidFill>
                  <a:srgbClr val="009900"/>
                </a:solidFill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BH</a:t>
            </a:r>
            <a:r>
              <a:rPr kumimoji="1" lang="en-US" sz="2800" dirty="0" smtClean="0"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s (at very low accretion rate), </a:t>
            </a:r>
            <a:r>
              <a:rPr kumimoji="1" lang="en-US" sz="2800" dirty="0" smtClean="0"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because plasma accretes along open </a:t>
            </a:r>
            <a:r>
              <a:rPr kumimoji="1" lang="en-US" sz="2800" b="1" dirty="0" smtClean="0"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sz="2800" dirty="0" smtClean="0"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 field lines in a </a:t>
            </a:r>
            <a:r>
              <a:rPr kumimoji="1" lang="en-US" sz="28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PSR</a:t>
            </a:r>
            <a:r>
              <a:rPr kumimoji="1" lang="en-US" sz="2800" dirty="0" smtClean="0"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 magnetosphere, but cannot penetrate into the polar funnel in a </a:t>
            </a:r>
            <a:r>
              <a:rPr kumimoji="1" lang="en-US" sz="28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BH</a:t>
            </a:r>
            <a:r>
              <a:rPr kumimoji="1" lang="en-US" sz="2800" dirty="0" smtClean="0"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 magnetosphere.</a:t>
            </a:r>
            <a:endParaRPr kumimoji="1" lang="en-US" sz="2800" dirty="0" smtClean="0">
              <a:latin typeface="Times New Roman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9312" y="864539"/>
            <a:ext cx="4297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Pulsar</a:t>
            </a:r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vs. </a:t>
            </a:r>
            <a:r>
              <a:rPr lang="en-US" sz="2800" dirty="0" smtClean="0">
                <a:solidFill>
                  <a:srgbClr val="0099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BH</a:t>
            </a:r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gap models</a:t>
            </a:r>
            <a:endParaRPr lang="en-US" sz="2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81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7999" y="3129830"/>
            <a:ext cx="2803559" cy="549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b="1" i="1" dirty="0" smtClean="0">
                <a:solidFill>
                  <a:schemeClr val="tx1"/>
                </a:solidFill>
                <a:latin typeface="Palatino Linotype" pitchFamily="18" charset="0"/>
                <a:ea typeface="ＭＳ 明朝" pitchFamily="17" charset="-128"/>
              </a:rPr>
              <a:t>Thank you.</a:t>
            </a:r>
            <a:endParaRPr lang="en-US" altLang="en-US" sz="3600" b="1" i="1" dirty="0" smtClean="0">
              <a:solidFill>
                <a:schemeClr val="tx1"/>
              </a:solidFill>
              <a:latin typeface="Palatino Linotype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21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006" y="-13807"/>
            <a:ext cx="6127808" cy="726226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  </a:t>
            </a:r>
            <a:r>
              <a:rPr lang="en-US" altLang="ja-JP" sz="40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BH gap model</a:t>
            </a:r>
            <a:endParaRPr lang="en-US" sz="4000" dirty="0">
              <a:latin typeface="+mn-lt"/>
            </a:endParaRPr>
          </a:p>
        </p:txBody>
      </p:sp>
      <p:pic>
        <p:nvPicPr>
          <p:cNvPr id="3" name="BHgap_movie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1766" y="1311166"/>
            <a:ext cx="7031420" cy="5273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593" y="3148317"/>
            <a:ext cx="13708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4110" y="4081105"/>
            <a:ext cx="283780" cy="180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2593" y="4081105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Equi-</a:t>
            </a:r>
            <a:r>
              <a:rPr lang="en-US" sz="2400" i="1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GJ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contours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56675" y="4776621"/>
          <a:ext cx="3373501" cy="875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1" name="Equation" r:id="rId6" imgW="1676160" imgH="431640" progId="Equation.DSMT4">
                  <p:embed/>
                </p:oleObj>
              </mc:Choice>
              <mc:Fallback>
                <p:oleObj name="Equation" r:id="rId6" imgW="1676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75" y="4776621"/>
                        <a:ext cx="3373501" cy="875321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150069" y="1213571"/>
            <a:ext cx="588580" cy="346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1850" y="6215398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Pu, KH (2016)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66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813" y="115690"/>
            <a:ext cx="8640137" cy="891967"/>
          </a:xfrm>
        </p:spPr>
        <p:txBody>
          <a:bodyPr>
            <a:normAutofit fontScale="90000"/>
          </a:bodyPr>
          <a:lstStyle/>
          <a:p>
            <a:r>
              <a:rPr lang="ja-JP" altLang="en-US" sz="4900" dirty="0">
                <a:latin typeface="+mn-lt"/>
                <a:ea typeface="ＭＳ 明朝" pitchFamily="17" charset="-128"/>
              </a:rPr>
              <a:t>§ </a:t>
            </a:r>
            <a:r>
              <a:rPr lang="en-US" altLang="ja-JP" sz="5300" dirty="0">
                <a:latin typeface="+mn-lt"/>
                <a:ea typeface="ＭＳ 明朝" pitchFamily="17" charset="-128"/>
              </a:rPr>
              <a:t>1</a:t>
            </a:r>
            <a:r>
              <a:rPr lang="en-US" altLang="ja-JP" sz="4900" dirty="0">
                <a:latin typeface="+mn-lt"/>
                <a:ea typeface="ＭＳ 明朝" pitchFamily="17" charset="-128"/>
              </a:rPr>
              <a:t> 	</a:t>
            </a:r>
            <a:r>
              <a:rPr lang="en-US" dirty="0" smtClean="0">
                <a:latin typeface="+mn-lt"/>
              </a:rPr>
              <a:t>Introduction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814" y="1176991"/>
            <a:ext cx="864013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size can be indirectly inferred from temporal variability of emission.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 initial perturbation takes place in the AGN-rest frame, the jet will also exhibit variations on the same time scale for a distant observer (i.e., us).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such 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emission varies within the horizon-light-crossing time scale, </a:t>
            </a:r>
            <a:r>
              <a:rPr lang="en-US" sz="2800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8.3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it strongly suggest that the emitting region is smaller than the central BH.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→ Direct signals from the vicinity of the horizon.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 The case of stellar-mass </a:t>
            </a:r>
            <a:r>
              <a:rPr lang="en-US" altLang="ja-JP" sz="40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BHs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79" y="6388520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4" y="809897"/>
            <a:ext cx="833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4" y="1674751"/>
            <a:ext cx="8240110" cy="405882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725643"/>
              </p:ext>
            </p:extLst>
          </p:nvPr>
        </p:nvGraphicFramePr>
        <p:xfrm>
          <a:off x="3271838" y="1130300"/>
          <a:ext cx="39576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8" name="Equation" r:id="rId5" imgW="2145960" imgH="228600" progId="Equation.DSMT4">
                  <p:embed/>
                </p:oleObj>
              </mc:Choice>
              <mc:Fallback>
                <p:oleObj name="Equation" r:id="rId5" imgW="2145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1838" y="1130300"/>
                        <a:ext cx="3957637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651465" y="3967101"/>
            <a:ext cx="1175054" cy="489605"/>
            <a:chOff x="3048000" y="2515263"/>
            <a:chExt cx="1175054" cy="48960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048000" y="2689525"/>
              <a:ext cx="5255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48000" y="2843414"/>
              <a:ext cx="525517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573517" y="2515263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J</a:t>
              </a:r>
              <a:r>
                <a:rPr lang="en-US" sz="1400" baseline="-25000" dirty="0" err="1" smtClean="0"/>
                <a:t>in</a:t>
              </a:r>
              <a:r>
                <a:rPr lang="en-US" sz="1400" dirty="0" smtClean="0"/>
                <a:t>=0.0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73517" y="2697091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J</a:t>
              </a:r>
              <a:r>
                <a:rPr lang="en-US" sz="1400" baseline="-25000" dirty="0" err="1" smtClean="0"/>
                <a:t>in</a:t>
              </a:r>
              <a:r>
                <a:rPr lang="en-US" sz="1400" dirty="0" smtClean="0"/>
                <a:t>=0.2</a:t>
              </a:r>
              <a:endParaRPr lang="en-US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76982" y="4517794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J</a:t>
            </a:r>
            <a:r>
              <a:rPr lang="en-US" sz="1400" baseline="-25000" dirty="0" err="1" smtClean="0"/>
              <a:t>in</a:t>
            </a:r>
            <a:r>
              <a:rPr lang="en-US" sz="1400" dirty="0" smtClean="0"/>
              <a:t>=0.4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336330" y="4826524"/>
            <a:ext cx="131975" cy="2639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 The case of stellar-mass </a:t>
            </a:r>
            <a:r>
              <a:rPr lang="en-US" altLang="ja-JP" sz="40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BHs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79" y="6388520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1504104"/>
            <a:ext cx="8334704" cy="4125509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565097"/>
              </p:ext>
            </p:extLst>
          </p:nvPr>
        </p:nvGraphicFramePr>
        <p:xfrm>
          <a:off x="3119438" y="977900"/>
          <a:ext cx="39576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2" name="Equation" r:id="rId4" imgW="2145960" imgH="228600" progId="Equation.DSMT4">
                  <p:embed/>
                </p:oleObj>
              </mc:Choice>
              <mc:Fallback>
                <p:oleObj name="Equation" r:id="rId4" imgW="2145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9438" y="977900"/>
                        <a:ext cx="3957637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2077039" y="4398837"/>
            <a:ext cx="52551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1995" y="4713506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J</a:t>
            </a:r>
            <a:r>
              <a:rPr lang="en-US" sz="1400" baseline="-25000" dirty="0" err="1" smtClean="0"/>
              <a:t>in</a:t>
            </a:r>
            <a:r>
              <a:rPr lang="en-US" sz="1400" dirty="0" smtClean="0"/>
              <a:t>=0.0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02556" y="4252514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J</a:t>
            </a:r>
            <a:r>
              <a:rPr lang="en-US" sz="1400" baseline="-25000" dirty="0" err="1" smtClean="0"/>
              <a:t>in</a:t>
            </a:r>
            <a:r>
              <a:rPr lang="en-US" sz="1400" dirty="0" smtClean="0"/>
              <a:t>=0.2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0946" y="3483431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J</a:t>
            </a:r>
            <a:r>
              <a:rPr lang="en-US" sz="1400" baseline="-25000" dirty="0" err="1" smtClean="0"/>
              <a:t>in</a:t>
            </a:r>
            <a:r>
              <a:rPr lang="en-US" sz="1400" dirty="0" smtClean="0"/>
              <a:t>=0.4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1309436" y="4686858"/>
            <a:ext cx="212559" cy="153889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309436" y="3817856"/>
            <a:ext cx="106279" cy="53789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 The case of stellar-mass </a:t>
            </a:r>
            <a:r>
              <a:rPr lang="en-US" altLang="ja-JP" sz="40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BHs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79" y="6388520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4" y="809897"/>
            <a:ext cx="833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62" y="1042328"/>
            <a:ext cx="6861048" cy="53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 The case of stellar-mass </a:t>
            </a:r>
            <a:r>
              <a:rPr lang="en-US" altLang="ja-JP" sz="40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BHs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79" y="6388520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4" y="809897"/>
            <a:ext cx="833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06" y="1071507"/>
            <a:ext cx="6909816" cy="52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6" y="115690"/>
            <a:ext cx="8780318" cy="694207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</a:t>
            </a:r>
            <a:r>
              <a:rPr lang="en-US" altLang="ja-JP" sz="40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3</a:t>
            </a:r>
            <a:r>
              <a:rPr lang="en-US" altLang="ja-JP" sz="40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 The case of stellar-mass </a:t>
            </a:r>
            <a:r>
              <a:rPr lang="en-US" altLang="ja-JP" sz="40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BHs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79" y="6388520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Pu, Nakamura 2016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4" y="809897"/>
            <a:ext cx="833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90" y="1071507"/>
            <a:ext cx="6717792" cy="53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908" y="115690"/>
            <a:ext cx="8378210" cy="891967"/>
          </a:xfrm>
        </p:spPr>
        <p:txBody>
          <a:bodyPr>
            <a:normAutofit fontScale="90000"/>
          </a:bodyPr>
          <a:lstStyle/>
          <a:p>
            <a:r>
              <a:rPr lang="ja-JP" altLang="en-US" sz="49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 </a:t>
            </a:r>
            <a:r>
              <a:rPr lang="en-US" altLang="ja-JP" sz="53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1</a:t>
            </a:r>
            <a:r>
              <a:rPr lang="en-US" altLang="ja-JP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</a:t>
            </a:r>
            <a:r>
              <a:rPr lang="en-US" altLang="ja-JP" sz="49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</a:t>
            </a:r>
            <a:r>
              <a:rPr lang="en-US" altLang="ja-JP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 Intro.: </a:t>
            </a:r>
            <a:r>
              <a:rPr lang="en-US" altLang="ja-JP" sz="49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Radio </a:t>
            </a:r>
            <a:r>
              <a:rPr lang="en-US" altLang="ja-JP" sz="4900" dirty="0">
                <a:solidFill>
                  <a:prstClr val="black"/>
                </a:solidFill>
                <a:latin typeface="+mn-lt"/>
                <a:ea typeface="ＭＳ 明朝" pitchFamily="17" charset="-128"/>
              </a:rPr>
              <a:t>galaxy </a:t>
            </a:r>
            <a:r>
              <a:rPr lang="en-US" dirty="0" smtClean="0">
                <a:latin typeface="+mn-lt"/>
              </a:rPr>
              <a:t>IC 310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447" y="1131835"/>
            <a:ext cx="86336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detection of the horizon-scale rapid variations: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IC 310 (S0,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=0.0189) 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Nov 2012.</a:t>
            </a:r>
          </a:p>
          <a:p>
            <a:endPara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M-</a:t>
            </a:r>
            <a:r>
              <a:rPr lang="en-US" sz="28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rel.→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M=(1~7)×10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ʘ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8~57 min.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extraordinary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outburst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detected above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88" y="3019333"/>
            <a:ext cx="5699051" cy="3678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908" y="5752730"/>
            <a:ext cx="2882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Aleksić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346, 1080, 2014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908" y="115690"/>
            <a:ext cx="8315147" cy="891967"/>
          </a:xfrm>
        </p:spPr>
        <p:txBody>
          <a:bodyPr>
            <a:normAutofit fontScale="90000"/>
          </a:bodyPr>
          <a:lstStyle/>
          <a:p>
            <a:r>
              <a:rPr lang="ja-JP" altLang="en-US" sz="49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 </a:t>
            </a:r>
            <a:r>
              <a:rPr lang="en-US" altLang="ja-JP" sz="53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1</a:t>
            </a:r>
            <a:r>
              <a:rPr lang="en-US" altLang="ja-JP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</a:t>
            </a:r>
            <a:r>
              <a:rPr lang="en-US" altLang="ja-JP" sz="49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</a:t>
            </a:r>
            <a:r>
              <a:rPr lang="en-US" altLang="ja-JP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 Intro.: </a:t>
            </a:r>
            <a:r>
              <a:rPr lang="en-US" altLang="ja-JP" sz="49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Radio </a:t>
            </a:r>
            <a:r>
              <a:rPr lang="en-US" altLang="ja-JP" sz="4900" dirty="0">
                <a:solidFill>
                  <a:prstClr val="black"/>
                </a:solidFill>
                <a:latin typeface="+mn-lt"/>
                <a:ea typeface="ＭＳ 明朝" pitchFamily="17" charset="-128"/>
              </a:rPr>
              <a:t>galaxy </a:t>
            </a:r>
            <a:r>
              <a:rPr lang="en-US" dirty="0" smtClean="0">
                <a:latin typeface="+mn-lt"/>
              </a:rPr>
              <a:t>IC 310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447" y="1131835"/>
            <a:ext cx="86336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detection of the horizon-scale rapid variations: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IC 310 (S0,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=0.0189) i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Nov 2012.</a:t>
            </a:r>
          </a:p>
          <a:p>
            <a:endParaRPr lang="en-US" sz="1400" i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M-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rel.→ 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M=(1~7)×10</a:t>
            </a:r>
            <a:r>
              <a:rPr lang="en-US" sz="2800" i="1" baseline="30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ʘ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en-US" sz="28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8~57 min.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flux attains </a:t>
            </a:r>
          </a:p>
          <a:p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6×10</a:t>
            </a:r>
            <a:r>
              <a:rPr lang="en-US" altLang="zh-TW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altLang="zh-TW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times higher than </a:t>
            </a:r>
          </a:p>
          <a:p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previous high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908" y="5752730"/>
            <a:ext cx="2882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Aleksić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346, 1080, 2014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79" y="3210791"/>
            <a:ext cx="5429606" cy="3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48" y="115690"/>
            <a:ext cx="8468160" cy="891967"/>
          </a:xfrm>
        </p:spPr>
        <p:txBody>
          <a:bodyPr>
            <a:normAutofit fontScale="90000"/>
          </a:bodyPr>
          <a:lstStyle/>
          <a:p>
            <a:r>
              <a:rPr lang="ja-JP" altLang="en-US" sz="49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§ </a:t>
            </a:r>
            <a:r>
              <a:rPr lang="en-US" altLang="ja-JP" sz="53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1</a:t>
            </a:r>
            <a:r>
              <a:rPr lang="en-US" altLang="ja-JP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</a:t>
            </a:r>
            <a:r>
              <a:rPr lang="en-US" altLang="ja-JP" sz="4900" dirty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</a:t>
            </a:r>
            <a:r>
              <a:rPr lang="en-US" altLang="ja-JP" sz="4900" dirty="0" smtClean="0">
                <a:solidFill>
                  <a:prstClr val="black"/>
                </a:solidFill>
                <a:latin typeface="Calibri" panose="020F0502020204030204"/>
                <a:ea typeface="ＭＳ 明朝" pitchFamily="17" charset="-128"/>
              </a:rPr>
              <a:t>  Intro.: </a:t>
            </a:r>
            <a:r>
              <a:rPr lang="en-US" altLang="ja-JP" sz="4900" dirty="0" smtClean="0">
                <a:solidFill>
                  <a:prstClr val="black"/>
                </a:solidFill>
                <a:latin typeface="+mn-lt"/>
                <a:ea typeface="ＭＳ 明朝" pitchFamily="17" charset="-128"/>
              </a:rPr>
              <a:t>Radio </a:t>
            </a:r>
            <a:r>
              <a:rPr lang="en-US" altLang="ja-JP" sz="4900" dirty="0">
                <a:solidFill>
                  <a:prstClr val="black"/>
                </a:solidFill>
                <a:latin typeface="+mn-lt"/>
                <a:ea typeface="ＭＳ 明朝" pitchFamily="17" charset="-128"/>
              </a:rPr>
              <a:t>galaxy </a:t>
            </a:r>
            <a:r>
              <a:rPr lang="en-US" dirty="0" smtClean="0">
                <a:latin typeface="+mn-lt"/>
              </a:rPr>
              <a:t>IC 310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447" y="1131835"/>
            <a:ext cx="86336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detection of the horizon-scale rapid variations: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IC 310 (S0,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=0.0189) i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Nov 2012.</a:t>
            </a:r>
          </a:p>
          <a:p>
            <a:endParaRPr lang="en-US" sz="1400" i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M-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rel.→ 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M=(1~7)×10</a:t>
            </a:r>
            <a:r>
              <a:rPr lang="en-US" sz="2800" i="1" baseline="30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ʘ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en-US" sz="28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8~57 min.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flux attains 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6×10</a:t>
            </a:r>
            <a:r>
              <a:rPr lang="en-US" altLang="zh-TW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altLang="zh-TW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times higher than 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previous high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TW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onservative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shortest variability, </a:t>
            </a:r>
          </a:p>
          <a:p>
            <a:r>
              <a:rPr lang="en-US" altLang="zh-TW" sz="28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=4.8 min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04" y="3052963"/>
            <a:ext cx="5353903" cy="3625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2975" y="3345963"/>
            <a:ext cx="2882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Aleksić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346, 1080, 2014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6661</TotalTime>
  <Words>2727</Words>
  <Application>Microsoft Office PowerPoint</Application>
  <PresentationFormat>On-screen Show (4:3)</PresentationFormat>
  <Paragraphs>629</Paragraphs>
  <Slides>64</Slides>
  <Notes>20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81" baseType="lpstr">
      <vt:lpstr>Adobe Gothic Std B</vt:lpstr>
      <vt:lpstr>ＭＳ 明朝</vt:lpstr>
      <vt:lpstr>ＭＳ Ｐゴシック</vt:lpstr>
      <vt:lpstr>新細明體</vt:lpstr>
      <vt:lpstr>Arial</vt:lpstr>
      <vt:lpstr>Arial Narrow</vt:lpstr>
      <vt:lpstr>Britannic Bold</vt:lpstr>
      <vt:lpstr>Calibri</vt:lpstr>
      <vt:lpstr>Calibri Light</vt:lpstr>
      <vt:lpstr>Cambria Math</vt:lpstr>
      <vt:lpstr>Palatino Linotype</vt:lpstr>
      <vt:lpstr>Symbol</vt:lpstr>
      <vt:lpstr>Times New Roman</vt:lpstr>
      <vt:lpstr>Wingdings</vt:lpstr>
      <vt:lpstr>Office Theme</vt:lpstr>
      <vt:lpstr>Equation</vt:lpstr>
      <vt:lpstr>MathType 6.0 Equation</vt:lpstr>
      <vt:lpstr>HE &amp; VHE emissions from rapidly rotating black holes</vt:lpstr>
      <vt:lpstr>§ 1 Introduction</vt:lpstr>
      <vt:lpstr>§ 1 Introduction</vt:lpstr>
      <vt:lpstr>§ 1 Introduction</vt:lpstr>
      <vt:lpstr>§ 1  Introduction</vt:lpstr>
      <vt:lpstr>§ 1  Introduction</vt:lpstr>
      <vt:lpstr>§ 1    Intro.: Radio galaxy IC 310</vt:lpstr>
      <vt:lpstr>§ 1    Intro.: Radio galaxy IC 310</vt:lpstr>
      <vt:lpstr>§ 1    Intro.: Radio galaxy IC 310</vt:lpstr>
      <vt:lpstr>§ 1    Intro.: Radio galaxy IC 310</vt:lpstr>
      <vt:lpstr>§1  Subhorizon-scale variability</vt:lpstr>
      <vt:lpstr>§1  Subhorizon-scale variability</vt:lpstr>
      <vt:lpstr>§1  Subhorizon-scale variability</vt:lpstr>
      <vt:lpstr>§2  Magnetospheric accelerator model</vt:lpstr>
      <vt:lpstr>§2   Magnetospheric accelerator model</vt:lpstr>
      <vt:lpstr>§2   Magnetospheric accelerator model</vt:lpstr>
      <vt:lpstr>§2   Outer gap model</vt:lpstr>
      <vt:lpstr>§3   BH gap model</vt:lpstr>
      <vt:lpstr>§3   BH gap model</vt:lpstr>
      <vt:lpstr>§3   BH gap model</vt:lpstr>
      <vt:lpstr>§3   BH gap model</vt:lpstr>
      <vt:lpstr>§3  BH gap model</vt:lpstr>
      <vt:lpstr>§3  BH gap model</vt:lpstr>
      <vt:lpstr>§3  BH gap model</vt:lpstr>
      <vt:lpstr>§3  BH gap model</vt:lpstr>
      <vt:lpstr>§3  BH gap model</vt:lpstr>
      <vt:lpstr>§3  BH gap model</vt:lpstr>
      <vt:lpstr>§3  BH gap model</vt:lpstr>
      <vt:lpstr>§3  BH gap model</vt:lpstr>
      <vt:lpstr>§3  BH gap model</vt:lpstr>
      <vt:lpstr>§3  BH gap model</vt:lpstr>
      <vt:lpstr>§3  BH gap model</vt:lpstr>
      <vt:lpstr>§3  BH gap model</vt:lpstr>
      <vt:lpstr>§4   SMBH gap: the case of IC310</vt:lpstr>
      <vt:lpstr>§4   SMBH gap: the case of IC310</vt:lpstr>
      <vt:lpstr>§4   SMBH gap: the case of IC310</vt:lpstr>
      <vt:lpstr>§4  SMBH gap: the case of IC310</vt:lpstr>
      <vt:lpstr>§4  SMBH gap: the case of IC310</vt:lpstr>
      <vt:lpstr>§4  SMBH gap: IC310</vt:lpstr>
      <vt:lpstr>§4  SMBH gap: IC310</vt:lpstr>
      <vt:lpstr>§4  SMBH gap: IC310</vt:lpstr>
      <vt:lpstr>§4  SMBH gap: the case of IC310</vt:lpstr>
      <vt:lpstr>§5  SMBH gap: the case of M87</vt:lpstr>
      <vt:lpstr>§5  SMBH gap: the case of M87</vt:lpstr>
      <vt:lpstr>§5  SMBH gap: the case of M87</vt:lpstr>
      <vt:lpstr>§5  SMBH gap: the case of M87</vt:lpstr>
      <vt:lpstr>§5  SMBH gap: the case of M87</vt:lpstr>
      <vt:lpstr>§5  SMBH gap: the case of M87</vt:lpstr>
      <vt:lpstr>§5  SMBH gap: the case of M87</vt:lpstr>
      <vt:lpstr>§5  SMBH gap: the case of M87</vt:lpstr>
      <vt:lpstr>§5  SMBH gap: the case of M87</vt:lpstr>
      <vt:lpstr>§5  SMBH gap: the case of M87</vt:lpstr>
      <vt:lpstr>§5  SMBH gap: the case of M87</vt:lpstr>
      <vt:lpstr>§5  SMBH gap: the case of M87</vt:lpstr>
      <vt:lpstr>§5  SMBH gap: the case of M87</vt:lpstr>
      <vt:lpstr>Summary</vt:lpstr>
      <vt:lpstr>Discussion</vt:lpstr>
      <vt:lpstr>Thank you.</vt:lpstr>
      <vt:lpstr>§3   BH gap model</vt:lpstr>
      <vt:lpstr>§3  The case of stellar-mass BHs</vt:lpstr>
      <vt:lpstr>§3  The case of stellar-mass BHs</vt:lpstr>
      <vt:lpstr>§3  The case of stellar-mass BHs</vt:lpstr>
      <vt:lpstr>§3  The case of stellar-mass BHs</vt:lpstr>
      <vt:lpstr>§3  The case of stellar-mass BHs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hole lightning due to particle acceleration at subhorizon scales</dc:title>
  <dc:creator>Kouichi Hirotani</dc:creator>
  <cp:lastModifiedBy>Kouichi Hirotani</cp:lastModifiedBy>
  <cp:revision>401</cp:revision>
  <dcterms:created xsi:type="dcterms:W3CDTF">2014-12-18T04:30:47Z</dcterms:created>
  <dcterms:modified xsi:type="dcterms:W3CDTF">2016-02-24T07:58:47Z</dcterms:modified>
</cp:coreProperties>
</file>