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48"/>
  </p:notesMasterIdLst>
  <p:handoutMasterIdLst>
    <p:handoutMasterId r:id="rId49"/>
  </p:handoutMasterIdLst>
  <p:sldIdLst>
    <p:sldId id="256" r:id="rId3"/>
    <p:sldId id="318" r:id="rId4"/>
    <p:sldId id="398" r:id="rId5"/>
    <p:sldId id="407" r:id="rId6"/>
    <p:sldId id="431" r:id="rId7"/>
    <p:sldId id="406" r:id="rId8"/>
    <p:sldId id="402" r:id="rId9"/>
    <p:sldId id="408" r:id="rId10"/>
    <p:sldId id="399" r:id="rId11"/>
    <p:sldId id="434" r:id="rId12"/>
    <p:sldId id="433" r:id="rId13"/>
    <p:sldId id="435" r:id="rId14"/>
    <p:sldId id="437" r:id="rId15"/>
    <p:sldId id="438" r:id="rId16"/>
    <p:sldId id="409" r:id="rId17"/>
    <p:sldId id="403" r:id="rId18"/>
    <p:sldId id="410" r:id="rId19"/>
    <p:sldId id="429" r:id="rId20"/>
    <p:sldId id="415" r:id="rId21"/>
    <p:sldId id="419" r:id="rId22"/>
    <p:sldId id="439" r:id="rId23"/>
    <p:sldId id="430" r:id="rId24"/>
    <p:sldId id="441" r:id="rId25"/>
    <p:sldId id="440" r:id="rId26"/>
    <p:sldId id="442" r:id="rId27"/>
    <p:sldId id="417" r:id="rId28"/>
    <p:sldId id="444" r:id="rId29"/>
    <p:sldId id="445" r:id="rId30"/>
    <p:sldId id="423" r:id="rId31"/>
    <p:sldId id="421" r:id="rId32"/>
    <p:sldId id="428" r:id="rId33"/>
    <p:sldId id="411" r:id="rId34"/>
    <p:sldId id="414" r:id="rId35"/>
    <p:sldId id="404" r:id="rId36"/>
    <p:sldId id="405" r:id="rId37"/>
    <p:sldId id="418" r:id="rId38"/>
    <p:sldId id="425" r:id="rId39"/>
    <p:sldId id="427" r:id="rId40"/>
    <p:sldId id="420" r:id="rId41"/>
    <p:sldId id="422" r:id="rId42"/>
    <p:sldId id="424" r:id="rId43"/>
    <p:sldId id="446" r:id="rId44"/>
    <p:sldId id="447" r:id="rId45"/>
    <p:sldId id="448" r:id="rId46"/>
    <p:sldId id="443" r:id="rId47"/>
  </p:sldIdLst>
  <p:sldSz cx="9144000" cy="6858000" type="screen4x3"/>
  <p:notesSz cx="10234613" cy="7099300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Cambria Math" pitchFamily="18" charset="0"/>
      <p:regular r:id="rId54"/>
    </p:embeddedFont>
  </p:embeddedFontLst>
  <p:custDataLst>
    <p:tags r:id="rId5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195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2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946" cy="354674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6303" y="1"/>
            <a:ext cx="4435946" cy="354674"/>
          </a:xfrm>
          <a:prstGeom prst="rect">
            <a:avLst/>
          </a:prstGeom>
        </p:spPr>
        <p:txBody>
          <a:bodyPr vert="horz" lIns="95710" tIns="47855" rIns="95710" bIns="47855" rtlCol="0"/>
          <a:lstStyle>
            <a:lvl1pPr algn="r">
              <a:defRPr sz="1300"/>
            </a:lvl1pPr>
          </a:lstStyle>
          <a:p>
            <a:fld id="{D5741F61-DF45-4A19-8B4C-FB87C100B353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743463"/>
            <a:ext cx="4435946" cy="354674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6303" y="6743463"/>
            <a:ext cx="4435946" cy="354674"/>
          </a:xfrm>
          <a:prstGeom prst="rect">
            <a:avLst/>
          </a:prstGeom>
        </p:spPr>
        <p:txBody>
          <a:bodyPr vert="horz" lIns="95710" tIns="47855" rIns="95710" bIns="47855" rtlCol="0" anchor="b"/>
          <a:lstStyle>
            <a:lvl1pPr algn="r">
              <a:defRPr sz="1300"/>
            </a:lvl1pPr>
          </a:lstStyle>
          <a:p>
            <a:fld id="{97AC3289-41CF-40CF-A98A-266B0414A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6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000" cy="354965"/>
          </a:xfrm>
          <a:prstGeom prst="rect">
            <a:avLst/>
          </a:prstGeom>
        </p:spPr>
        <p:txBody>
          <a:bodyPr vert="horz" lIns="99041" tIns="49520" rIns="99041" bIns="495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5" y="0"/>
            <a:ext cx="4435000" cy="354965"/>
          </a:xfrm>
          <a:prstGeom prst="rect">
            <a:avLst/>
          </a:prstGeom>
        </p:spPr>
        <p:txBody>
          <a:bodyPr vert="horz" lIns="99041" tIns="49520" rIns="99041" bIns="49520" rtlCol="0"/>
          <a:lstStyle>
            <a:lvl1pPr algn="r">
              <a:defRPr sz="1300"/>
            </a:lvl1pPr>
          </a:lstStyle>
          <a:p>
            <a:fld id="{F10D2C4F-8D2D-41F8-8D82-23CB43A3B2B1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0" rIns="99041" bIns="495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6"/>
          </a:xfrm>
          <a:prstGeom prst="rect">
            <a:avLst/>
          </a:prstGeom>
        </p:spPr>
        <p:txBody>
          <a:bodyPr vert="horz" lIns="99041" tIns="49520" rIns="99041" bIns="495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5000" cy="354965"/>
          </a:xfrm>
          <a:prstGeom prst="rect">
            <a:avLst/>
          </a:prstGeom>
        </p:spPr>
        <p:txBody>
          <a:bodyPr vert="horz" lIns="99041" tIns="49520" rIns="99041" bIns="495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5" y="6743103"/>
            <a:ext cx="4435000" cy="354965"/>
          </a:xfrm>
          <a:prstGeom prst="rect">
            <a:avLst/>
          </a:prstGeom>
        </p:spPr>
        <p:txBody>
          <a:bodyPr vert="horz" lIns="99041" tIns="49520" rIns="99041" bIns="49520" rtlCol="0" anchor="b"/>
          <a:lstStyle>
            <a:lvl1pPr algn="r">
              <a:defRPr sz="1300"/>
            </a:lvl1pPr>
          </a:lstStyle>
          <a:p>
            <a:fld id="{F6FB5F8C-9E6A-44D3-9BF9-EE98D88051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5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2011 12 19 Tokyo Univ.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01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AB76-C790-4F54-A780-3F722EE0B14A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09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866D-F063-4B57-BBE5-BD455ECB0A77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21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6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10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12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52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83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82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2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24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5B15-F41D-46F7-A45C-DCFC7052E7CE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53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60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87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79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0C46-75C4-427B-91FD-99AD42290A66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43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4EE-44B5-471C-B03B-309C59F6C813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29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90F9-9F8B-478E-8DAE-319D44DA3A80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D8F1-B1B6-42CD-A3A9-86A6CFA6D581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44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FEEE-F973-4521-A025-DC65EECD55BF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0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0C02-038E-436F-981D-7F7F820DB622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1037-EA9C-4D18-A516-DFA7F23C1584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72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9CA5-2B5D-48BD-82BA-48CA3BE6B4DD}" type="datetime1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4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7A76-E92A-475D-98F2-D67090C30EEF}" type="datetimeFigureOut">
              <a:rPr kumimoji="1" lang="ja-JP" altLang="en-US" smtClean="0"/>
              <a:t>2012/6/27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9B98-2DCF-4EAB-A7B8-8F1772F36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1.xml"/><Relationship Id="rId7" Type="http://schemas.openxmlformats.org/officeDocument/2006/relationships/image" Target="../media/image31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spiff.rit.edu/classes/phys230/lectures/planets/Lens_Nav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emf"/><Relationship Id="rId4" Type="http://schemas.openxmlformats.org/officeDocument/2006/relationships/tags" Target="../tags/tag6.xml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568952" cy="3123778"/>
          </a:xfrm>
          <a:noFill/>
        </p:spPr>
        <p:txBody>
          <a:bodyPr>
            <a:noAutofit/>
          </a:bodyPr>
          <a:lstStyle/>
          <a:p>
            <a:r>
              <a:rPr lang="en-US" altLang="ja-JP" sz="5400" dirty="0" smtClean="0"/>
              <a:t>Gravitational lensing </a:t>
            </a:r>
            <a:br>
              <a:rPr lang="en-US" altLang="ja-JP" sz="5400" dirty="0" smtClean="0"/>
            </a:br>
            <a:r>
              <a:rPr lang="en-US" altLang="ja-JP" sz="5400" dirty="0" smtClean="0"/>
              <a:t>of </a:t>
            </a:r>
            <a:br>
              <a:rPr lang="en-US" altLang="ja-JP" sz="5400" dirty="0" smtClean="0"/>
            </a:br>
            <a:r>
              <a:rPr lang="en-US" altLang="ja-JP" sz="5400" dirty="0" smtClean="0"/>
              <a:t>gravitational waves 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54979"/>
            <a:ext cx="6400800" cy="1752600"/>
          </a:xfrm>
        </p:spPr>
        <p:txBody>
          <a:bodyPr/>
          <a:lstStyle/>
          <a:p>
            <a:r>
              <a:rPr kumimoji="1" lang="en-US" altLang="ja-JP" dirty="0" err="1" smtClean="0"/>
              <a:t>Yousuke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Itoh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RESCEU, U. of Tokyo)</a:t>
            </a:r>
          </a:p>
          <a:p>
            <a:r>
              <a:rPr lang="en-US" altLang="ja-JP" sz="2400" dirty="0" err="1" smtClean="0"/>
              <a:t>seminar@ICRR</a:t>
            </a:r>
            <a:r>
              <a:rPr lang="en-US" altLang="ja-JP" sz="2400" dirty="0"/>
              <a:t>,</a:t>
            </a:r>
            <a:r>
              <a:rPr kumimoji="1" lang="en-US" altLang="ja-JP" sz="2400" dirty="0" smtClean="0"/>
              <a:t> 2012 June </a:t>
            </a:r>
            <a:r>
              <a:rPr lang="en-US" altLang="ja-JP" sz="2400" dirty="0" smtClean="0"/>
              <a:t>26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en-US" altLang="ja-JP" smtClean="0"/>
              <a:t>TexPoint fonts used in EMF. </a:t>
            </a:r>
          </a:p>
          <a:p>
            <a:r>
              <a:rPr kumimoji="1" lang="en-US" altLang="ja-JP" smtClean="0"/>
              <a:t>Read the TexPoint manual before you delete this box.: </a:t>
            </a:r>
            <a:r>
              <a:rPr kumimoji="1" lang="en-US" altLang="ja-JP" smtClean="0">
                <a:latin typeface="SYSTEM"/>
              </a:rPr>
              <a:t>A</a:t>
            </a:r>
            <a:r>
              <a:rPr kumimoji="1" lang="en-US" altLang="ja-JP" smtClean="0">
                <a:latin typeface="COURIER"/>
              </a:rPr>
              <a:t>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66124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Affiliation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Tohoku U.(Prof. </a:t>
            </a:r>
            <a:r>
              <a:rPr kumimoji="1" lang="en-US" altLang="ja-JP" dirty="0" err="1" smtClean="0"/>
              <a:t>Futamase</a:t>
            </a:r>
            <a:r>
              <a:rPr kumimoji="1" lang="en-US" altLang="ja-JP" dirty="0" smtClean="0"/>
              <a:t>)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dirty="0" smtClean="0">
                <a:sym typeface="Wingdings" pitchFamily="2" charset="2"/>
              </a:rPr>
              <a:t>AEI, </a:t>
            </a:r>
            <a:r>
              <a:rPr lang="en-US" altLang="ja-JP" dirty="0" err="1" smtClean="0">
                <a:sym typeface="Wingdings" pitchFamily="2" charset="2"/>
              </a:rPr>
              <a:t>Potsdam</a:t>
            </a:r>
            <a:r>
              <a:rPr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dirty="0" err="1" smtClean="0">
                <a:sym typeface="Wingdings" pitchFamily="2" charset="2"/>
              </a:rPr>
              <a:t>UWM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ym typeface="Wingdings" pitchFamily="2" charset="2"/>
              </a:rPr>
              <a:t>Tohoku U.</a:t>
            </a:r>
            <a:r>
              <a:rPr lang="ja-JP" altLang="en-US" dirty="0" smtClean="0">
                <a:sym typeface="Wingdings" pitchFamily="2" charset="2"/>
              </a:rPr>
              <a:t>   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ym typeface="Wingdings" pitchFamily="2" charset="2"/>
              </a:rPr>
              <a:t>RESCEU</a:t>
            </a:r>
            <a:endParaRPr lang="en-US" altLang="ja-JP" dirty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Research </a:t>
            </a:r>
            <a:r>
              <a:rPr lang="ja-JP" altLang="en-US" dirty="0" smtClean="0">
                <a:sym typeface="Wingdings" pitchFamily="2" charset="2"/>
              </a:rPr>
              <a:t>：</a:t>
            </a:r>
            <a:r>
              <a:rPr lang="ja-JP" altLang="en-US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Post-Newton</a:t>
            </a:r>
            <a:r>
              <a:rPr lang="ja-JP" altLang="en-US" dirty="0" smtClean="0">
                <a:sym typeface="Wingdings" pitchFamily="2" charset="2"/>
              </a:rPr>
              <a:t>                      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ym typeface="Wingdings" pitchFamily="2" charset="2"/>
              </a:rPr>
              <a:t> LIGO Data Analysis   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Cosmology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ym typeface="Wingdings" pitchFamily="2" charset="2"/>
              </a:rPr>
              <a:t>KAGRA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9768" y="32129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collaboration with </a:t>
            </a:r>
          </a:p>
          <a:p>
            <a:r>
              <a:rPr kumimoji="1" lang="en-US" altLang="ja-JP" dirty="0" smtClean="0"/>
              <a:t>M. Hattori &amp;  T. </a:t>
            </a:r>
            <a:r>
              <a:rPr kumimoji="1" lang="en-US" altLang="ja-JP" dirty="0" err="1" smtClean="0"/>
              <a:t>Futamase</a:t>
            </a:r>
            <a:r>
              <a:rPr kumimoji="1" lang="en-US" altLang="ja-JP" dirty="0" smtClean="0"/>
              <a:t> (Tohoku Univ.).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03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Probably no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Electro Magnetic Astronomy 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4365104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kumimoji="1" lang="en-US" altLang="ja-JP" sz="3600" dirty="0" smtClean="0"/>
              <a:t>Summation of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incoherent</a:t>
            </a:r>
            <a:r>
              <a:rPr kumimoji="1" lang="en-US" altLang="ja-JP" sz="3600" dirty="0" smtClean="0"/>
              <a:t> emitters (bunch of electrons …)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ja-JP" sz="3600" dirty="0" smtClean="0"/>
              <a:t>interfere distractively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ja-JP" sz="3600" dirty="0" smtClean="0"/>
              <a:t>Can see interference only when … </a:t>
            </a:r>
            <a:endParaRPr kumimoji="1" lang="ja-JP" altLang="en-US" sz="3600" dirty="0"/>
          </a:p>
        </p:txBody>
      </p:sp>
      <p:pic>
        <p:nvPicPr>
          <p:cNvPr id="7170" name="Picture 2" descr="C:\Users\yousuke\AppData\Local\Microsoft\Windows\Temporary Internet Files\Content.IE5\M9CTG1R3\MC900384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0" y="2044278"/>
            <a:ext cx="1268009" cy="1473893"/>
          </a:xfrm>
          <a:prstGeom prst="rect">
            <a:avLst/>
          </a:prstGeom>
        </p:spPr>
      </p:pic>
      <p:grpSp>
        <p:nvGrpSpPr>
          <p:cNvPr id="6156" name="グループ化 6155"/>
          <p:cNvGrpSpPr/>
          <p:nvPr/>
        </p:nvGrpSpPr>
        <p:grpSpPr>
          <a:xfrm>
            <a:off x="1960" y="1709773"/>
            <a:ext cx="7545764" cy="2349316"/>
            <a:chOff x="1960" y="1709773"/>
            <a:chExt cx="7545764" cy="2349316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86216" y="2097580"/>
              <a:ext cx="2243438" cy="1679579"/>
            </a:xfrm>
            <a:prstGeom prst="rect">
              <a:avLst/>
            </a:prstGeom>
            <a:effectLst>
              <a:glow rad="127000">
                <a:schemeClr val="accent1"/>
              </a:glow>
            </a:effectLst>
          </p:spPr>
        </p:pic>
        <p:pic>
          <p:nvPicPr>
            <p:cNvPr id="6146" name="Picture 2" descr="C:\Users\yousuke\AppData\Local\Microsoft\Windows\Temporary Internet Files\Content.IE5\LFX6E7M1\MC90008318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890" y="1709773"/>
              <a:ext cx="893229" cy="876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yousuke\AppData\Local\Microsoft\Windows\Temporary Internet Files\Content.IE5\LFX6E7M1\MC90008318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478" y="3058625"/>
              <a:ext cx="890642" cy="87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矢印コネクタ 20"/>
            <p:cNvCxnSpPr/>
            <p:nvPr/>
          </p:nvCxnSpPr>
          <p:spPr>
            <a:xfrm>
              <a:off x="2267744" y="2266387"/>
              <a:ext cx="5040560" cy="44253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2267744" y="2768602"/>
              <a:ext cx="5040560" cy="66039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弧 35"/>
            <p:cNvSpPr/>
            <p:nvPr/>
          </p:nvSpPr>
          <p:spPr>
            <a:xfrm rot="12930961">
              <a:off x="3212905" y="2095595"/>
              <a:ext cx="1278027" cy="129485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正方形/長方形 36"/>
                <p:cNvSpPr/>
                <p:nvPr/>
              </p:nvSpPr>
              <p:spPr>
                <a:xfrm>
                  <a:off x="3378288" y="2497054"/>
                  <a:ext cx="56207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7" name="正方形/長方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288" y="2497054"/>
                  <a:ext cx="56207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2" descr="C:\Users\yousuke\AppData\Local\Microsoft\Windows\Temporary Internet Files\Content.IE5\LFX6E7M1\MC90008318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2586744"/>
              <a:ext cx="735890" cy="722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直線矢印コネクタ 42"/>
            <p:cNvCxnSpPr/>
            <p:nvPr/>
          </p:nvCxnSpPr>
          <p:spPr>
            <a:xfrm flipV="1">
              <a:off x="369905" y="2266387"/>
              <a:ext cx="1823894" cy="67098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395536" y="2996952"/>
              <a:ext cx="1872208" cy="49888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1232266" y="1650706"/>
            <a:ext cx="6106513" cy="1719227"/>
            <a:chOff x="1960" y="1709773"/>
            <a:chExt cx="7545764" cy="2349316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86216" y="2097580"/>
              <a:ext cx="2243438" cy="1679579"/>
            </a:xfrm>
            <a:prstGeom prst="rect">
              <a:avLst/>
            </a:prstGeom>
            <a:effectLst>
              <a:glow rad="127000">
                <a:schemeClr val="accent1"/>
              </a:glow>
            </a:effectLst>
          </p:spPr>
        </p:pic>
        <p:pic>
          <p:nvPicPr>
            <p:cNvPr id="28" name="Picture 2" descr="C:\Users\yousuke\AppData\Local\Microsoft\Windows\Temporary Internet Files\Content.IE5\LFX6E7M1\MC90008318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890" y="1709773"/>
              <a:ext cx="893229" cy="876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yousuke\AppData\Local\Microsoft\Windows\Temporary Internet Files\Content.IE5\LFX6E7M1\MC90008318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478" y="3058625"/>
              <a:ext cx="890642" cy="87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直線矢印コネクタ 29"/>
            <p:cNvCxnSpPr/>
            <p:nvPr/>
          </p:nvCxnSpPr>
          <p:spPr>
            <a:xfrm>
              <a:off x="2267744" y="2266387"/>
              <a:ext cx="5040560" cy="44253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2267744" y="2768602"/>
              <a:ext cx="5040560" cy="66039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円弧 31"/>
            <p:cNvSpPr/>
            <p:nvPr/>
          </p:nvSpPr>
          <p:spPr>
            <a:xfrm rot="12930961">
              <a:off x="3212905" y="2095595"/>
              <a:ext cx="1278027" cy="129485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/>
                <p:cNvSpPr/>
                <p:nvPr/>
              </p:nvSpPr>
              <p:spPr>
                <a:xfrm>
                  <a:off x="3378288" y="2497054"/>
                  <a:ext cx="56207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3" name="正方形/長方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288" y="2497054"/>
                  <a:ext cx="562077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2" descr="C:\Users\yousuke\AppData\Local\Microsoft\Windows\Temporary Internet Files\Content.IE5\LFX6E7M1\MC90008318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2586744"/>
              <a:ext cx="735890" cy="722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直線矢印コネクタ 34"/>
            <p:cNvCxnSpPr/>
            <p:nvPr/>
          </p:nvCxnSpPr>
          <p:spPr>
            <a:xfrm flipV="1">
              <a:off x="369905" y="2266387"/>
              <a:ext cx="1823894" cy="67098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395536" y="2996952"/>
              <a:ext cx="1872208" cy="49888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Probably no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Electro Magnetic Astronomy 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83568" y="3645024"/>
                <a:ext cx="7632848" cy="97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ja-JP" sz="40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3600" i="1" smtClean="0">
                        <a:latin typeface="Cambria Math"/>
                      </a:rPr>
                      <m:t>≲</m:t>
                    </m:r>
                    <m:r>
                      <a:rPr kumimoji="1" lang="en-US" altLang="ja-JP" sz="3600" b="0" i="1" smtClean="0">
                        <a:latin typeface="Cambria Math"/>
                      </a:rPr>
                      <m:t> </m:t>
                    </m:r>
                    <m:r>
                      <a:rPr kumimoji="1" lang="ja-JP" altLang="en-US" sz="3600" b="0" i="1" smtClean="0">
                        <a:latin typeface="Cambria Math"/>
                      </a:rPr>
                      <m:t>𝜅𝜆</m:t>
                    </m:r>
                    <m:r>
                      <a:rPr kumimoji="1" lang="en-US" altLang="ja-JP" sz="3600" b="0" i="1" smtClean="0">
                        <a:latin typeface="Cambria Math"/>
                      </a:rPr>
                      <m:t>/</m:t>
                    </m:r>
                    <m:r>
                      <a:rPr kumimoji="1" lang="ja-JP" altLang="en-US" sz="3600" b="0" i="1" smtClean="0">
                        <a:latin typeface="Cambria Math"/>
                      </a:rPr>
                      <m:t>𝜃</m:t>
                    </m:r>
                    <m:r>
                      <a:rPr kumimoji="1" lang="ja-JP" altLang="en-US" sz="3600" b="0" i="1" smtClean="0">
                        <a:latin typeface="Cambria Math"/>
                      </a:rPr>
                      <m:t>≡</m:t>
                    </m:r>
                    <m:r>
                      <a:rPr kumimoji="1" lang="ja-JP" altLang="en-US" sz="3600" b="0" i="1" smtClean="0">
                        <a:latin typeface="Cambria Math"/>
                      </a:rPr>
                      <m:t>𝜅</m:t>
                    </m:r>
                    <m:sSub>
                      <m:sSubPr>
                        <m:ctrlPr>
                          <a:rPr kumimoji="1" lang="en-US" altLang="ja-JP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3600" dirty="0" smtClean="0"/>
                  <a:t>=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ja-JP" altLang="en-US" sz="3600" i="1">
                        <a:solidFill>
                          <a:prstClr val="black"/>
                        </a:solidFill>
                        <a:latin typeface="Cambria Math"/>
                      </a:rPr>
                      <m:t>𝜅</m:t>
                    </m:r>
                    <m: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cm</m:t>
                    </m:r>
                    <m: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ja-JP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10"</m:t>
                            </m:r>
                          </m:num>
                          <m:den>
                            <m:r>
                              <a:rPr lang="ja-JP" alt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3600" i="1">
                                <a:latin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ja-JP" alt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𝜇</m:t>
                            </m:r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7632848" cy="970458"/>
              </a:xfrm>
              <a:prstGeom prst="rect">
                <a:avLst/>
              </a:prstGeom>
              <a:blipFill rotWithShape="1">
                <a:blip r:embed="rId5"/>
                <a:stretch>
                  <a:fillRect b="-5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/>
          <p:nvPr/>
        </p:nvCxnSpPr>
        <p:spPr>
          <a:xfrm>
            <a:off x="1115616" y="2251024"/>
            <a:ext cx="0" cy="546633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453377" y="2238960"/>
                <a:ext cx="4603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77" y="2238960"/>
                <a:ext cx="460382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179512" y="4581128"/>
            <a:ext cx="8964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We can see interference pattern only when the linear dimension of the </a:t>
            </a:r>
            <a:r>
              <a:rPr lang="en-US" altLang="ja-JP" sz="3600" dirty="0" smtClean="0"/>
              <a:t>source (</a:t>
            </a:r>
            <a:r>
              <a:rPr kumimoji="1" lang="en-US" altLang="ja-JP" sz="3600" dirty="0" smtClean="0"/>
              <a:t>galaxy) is less than ~ 2 cm.</a:t>
            </a:r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Impossible!!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乗算記号 23"/>
          <p:cNvSpPr/>
          <p:nvPr/>
        </p:nvSpPr>
        <p:spPr>
          <a:xfrm>
            <a:off x="5364088" y="912413"/>
            <a:ext cx="2379216" cy="3223854"/>
          </a:xfrm>
          <a:prstGeom prst="mathMultiply">
            <a:avLst/>
          </a:prstGeom>
          <a:solidFill>
            <a:schemeClr val="accent3">
              <a:lumMod val="75000"/>
              <a:alpha val="16000"/>
            </a:schemeClr>
          </a:solidFill>
          <a:effectLst>
            <a:glow rad="127000">
              <a:schemeClr val="accent1">
                <a:alpha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5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Probably yes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Gravitational Wave Astronomy …?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4365104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altLang="ja-JP" sz="3600" dirty="0">
                <a:solidFill>
                  <a:srgbClr val="FF0000"/>
                </a:solidFill>
              </a:rPr>
              <a:t>C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oherent</a:t>
            </a:r>
            <a:r>
              <a:rPr kumimoji="1" lang="en-US" altLang="ja-JP" sz="3600" dirty="0" smtClean="0"/>
              <a:t> emitter (single source if we are lucky (?) …)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ja-JP" sz="3600" dirty="0" smtClean="0"/>
              <a:t>Interfere constructively.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ja-JP" sz="3600" dirty="0" smtClean="0"/>
              <a:t>Can see interference if … </a:t>
            </a:r>
            <a:endParaRPr kumimoji="1" lang="ja-JP" altLang="en-US" sz="3600" dirty="0"/>
          </a:p>
        </p:txBody>
      </p:sp>
      <p:pic>
        <p:nvPicPr>
          <p:cNvPr id="7170" name="Picture 2" descr="C:\Users\yousuke\AppData\Local\Microsoft\Windows\Temporary Internet Files\Content.IE5\M9CTG1R3\MC900384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0" y="2044278"/>
            <a:ext cx="1268009" cy="147389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6216" y="2097580"/>
            <a:ext cx="2243438" cy="1679579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cxnSp>
        <p:nvCxnSpPr>
          <p:cNvPr id="21" name="直線矢印コネクタ 20"/>
          <p:cNvCxnSpPr/>
          <p:nvPr/>
        </p:nvCxnSpPr>
        <p:spPr>
          <a:xfrm>
            <a:off x="2267744" y="2266387"/>
            <a:ext cx="5040560" cy="44253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267744" y="2768602"/>
            <a:ext cx="5040560" cy="66039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弧 35"/>
          <p:cNvSpPr/>
          <p:nvPr/>
        </p:nvSpPr>
        <p:spPr>
          <a:xfrm rot="12930961">
            <a:off x="3212905" y="2095595"/>
            <a:ext cx="1278027" cy="1294854"/>
          </a:xfrm>
          <a:prstGeom prst="arc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3378288" y="2497054"/>
                <a:ext cx="5620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88" y="2497054"/>
                <a:ext cx="5620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/>
          <p:cNvCxnSpPr/>
          <p:nvPr/>
        </p:nvCxnSpPr>
        <p:spPr>
          <a:xfrm flipV="1">
            <a:off x="369905" y="2266387"/>
            <a:ext cx="1823894" cy="67098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95536" y="2996952"/>
            <a:ext cx="1872208" cy="49888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39" y="3155124"/>
            <a:ext cx="701929" cy="5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701929" cy="5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59325" y="2654914"/>
            <a:ext cx="768259" cy="591482"/>
            <a:chOff x="323528" y="5229200"/>
            <a:chExt cx="2160240" cy="1440160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9" y="5301208"/>
              <a:ext cx="1973728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2195736" y="5229200"/>
              <a:ext cx="216024" cy="1440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67128" y="6549818"/>
              <a:ext cx="2116640" cy="1195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23528" y="5243208"/>
              <a:ext cx="144016" cy="14261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6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Probably yes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Gravitational Wave Astronomy …?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40421" y="1791172"/>
            <a:ext cx="6312875" cy="1620427"/>
            <a:chOff x="59325" y="1815651"/>
            <a:chExt cx="7488399" cy="2243438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86216" y="2097580"/>
              <a:ext cx="2243438" cy="1679579"/>
            </a:xfrm>
            <a:prstGeom prst="rect">
              <a:avLst/>
            </a:prstGeom>
            <a:effectLst>
              <a:glow rad="127000">
                <a:schemeClr val="accent1"/>
              </a:glow>
            </a:effectLst>
          </p:spPr>
        </p:pic>
        <p:cxnSp>
          <p:nvCxnSpPr>
            <p:cNvPr id="21" name="直線矢印コネクタ 20"/>
            <p:cNvCxnSpPr/>
            <p:nvPr/>
          </p:nvCxnSpPr>
          <p:spPr>
            <a:xfrm>
              <a:off x="2267744" y="2266387"/>
              <a:ext cx="5040560" cy="44253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2267744" y="2768602"/>
              <a:ext cx="5040560" cy="66039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弧 35"/>
            <p:cNvSpPr/>
            <p:nvPr/>
          </p:nvSpPr>
          <p:spPr>
            <a:xfrm rot="12930961">
              <a:off x="3212905" y="2095595"/>
              <a:ext cx="1278027" cy="129485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正方形/長方形 36"/>
                <p:cNvSpPr/>
                <p:nvPr/>
              </p:nvSpPr>
              <p:spPr>
                <a:xfrm>
                  <a:off x="3378288" y="2497054"/>
                  <a:ext cx="56207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7" name="正方形/長方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8288" y="2497054"/>
                  <a:ext cx="562077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矢印コネクタ 42"/>
            <p:cNvCxnSpPr/>
            <p:nvPr/>
          </p:nvCxnSpPr>
          <p:spPr>
            <a:xfrm flipV="1">
              <a:off x="369905" y="2266387"/>
              <a:ext cx="1823894" cy="67098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395536" y="2996952"/>
              <a:ext cx="1872208" cy="49888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988840"/>
              <a:ext cx="701929" cy="56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59325" y="2654914"/>
              <a:ext cx="768259" cy="591482"/>
              <a:chOff x="323528" y="5229200"/>
              <a:chExt cx="2160240" cy="1440160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339" y="5301208"/>
                <a:ext cx="1973728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正方形/長方形 18"/>
              <p:cNvSpPr/>
              <p:nvPr/>
            </p:nvSpPr>
            <p:spPr>
              <a:xfrm>
                <a:off x="2195736" y="5229200"/>
                <a:ext cx="216024" cy="1440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67128" y="6549818"/>
                <a:ext cx="2116640" cy="1195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323528" y="5243208"/>
                <a:ext cx="144016" cy="14261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810181" y="3669110"/>
                <a:ext cx="6730229" cy="2604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/>
                      </a:rPr>
                      <m:t>𝑙</m:t>
                    </m:r>
                    <m:r>
                      <a:rPr lang="en-US" altLang="ja-JP" sz="36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3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km</m:t>
                    </m:r>
                    <m:sSup>
                      <m:sSupPr>
                        <m:ctrlPr>
                          <a:rPr lang="en-US" altLang="ja-JP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𝑀𝑁𝑆</m:t>
                                    </m:r>
                                  </m:num>
                                  <m:den>
                                    <m:r>
                                      <a:rPr lang="en-US" altLang="ja-JP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2.8</m:t>
                                    </m:r>
                                    <m:r>
                                      <a:rPr lang="en-US" altLang="ja-JP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altLang="ja-JP" sz="3600" i="1" baseline="-25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1/3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0.1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36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Hz</m:t>
                                </m:r>
                              </m:num>
                              <m:den>
                                <m:r>
                                  <a:rPr lang="en-US" altLang="ja-JP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2/3</m:t>
                        </m:r>
                      </m:sup>
                    </m:sSup>
                  </m:oMath>
                </a14:m>
                <a:endParaRPr kumimoji="1" lang="en-US" altLang="ja-JP" sz="3600" b="0" i="1" dirty="0" smtClean="0">
                  <a:latin typeface="Cambria Math"/>
                </a:endParaRPr>
              </a:p>
              <a:p>
                <a:endParaRPr kumimoji="1" lang="en-US" altLang="ja-JP" sz="32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36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ja-JP" altLang="en-US" sz="3600" i="1">
                        <a:solidFill>
                          <a:prstClr val="black"/>
                        </a:solidFill>
                        <a:latin typeface="Cambria Math"/>
                      </a:rPr>
                      <m:t>𝜅</m:t>
                    </m:r>
                    <m: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AU</m:t>
                    </m:r>
                    <m:d>
                      <m:dPr>
                        <m:ctrlPr>
                          <a:rPr lang="en-US" altLang="ja-JP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10“</m:t>
                            </m:r>
                          </m:num>
                          <m:den>
                            <m:r>
                              <a:rPr lang="ja-JP" alt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0.1</m:t>
                            </m:r>
                            <m:r>
                              <m:rPr>
                                <m:sty m:val="p"/>
                              </m:rPr>
                              <a:rPr lang="en-US" altLang="ja-JP" sz="36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Hz</m:t>
                            </m:r>
                          </m:num>
                          <m:den>
                            <m:r>
                              <a:rPr lang="en-US" altLang="ja-JP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  <m:r>
                      <a:rPr lang="ja-JP" altLang="en-US" sz="3600" i="1">
                        <a:solidFill>
                          <a:prstClr val="black"/>
                        </a:solidFill>
                        <a:latin typeface="Cambria Math"/>
                      </a:rPr>
                      <m:t>≫</m:t>
                    </m:r>
                  </m:oMath>
                </a14:m>
                <a:r>
                  <a:rPr lang="en-US" altLang="ja-JP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altLang="ja-JP" sz="3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1" y="3669110"/>
                <a:ext cx="6730229" cy="2604303"/>
              </a:xfrm>
              <a:prstGeom prst="rect">
                <a:avLst/>
              </a:prstGeom>
              <a:blipFill rotWithShape="1">
                <a:blip r:embed="rId5"/>
                <a:stretch>
                  <a:fillRect b="-1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49" y="2797131"/>
            <a:ext cx="646836" cy="5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4847585" y="1767428"/>
            <a:ext cx="1761069" cy="1600015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2" descr="C:\Users\yousuke\AppData\Local\Microsoft\Windows\Temporary Internet Files\Content.IE5\M9CTG1R3\MC9003840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68" y="1926807"/>
            <a:ext cx="1015101" cy="11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Cosmological Young’s experiment in GWA possible in reality?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Pulsars in globular clusters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But diffraction </a:t>
            </a:r>
            <a:r>
              <a:rPr lang="en-US" altLang="ja-JP" dirty="0" smtClean="0"/>
              <a:t>obscures the interference pattern</a:t>
            </a:r>
            <a:r>
              <a:rPr kumimoji="1" lang="en-US" altLang="ja-JP" dirty="0" smtClean="0"/>
              <a:t> when 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NS/NS binaries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But freq. derivative &amp; SNR complicates the issue.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2" y="2132856"/>
            <a:ext cx="6134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28839"/>
            <a:ext cx="3086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18137"/>
            <a:ext cx="5534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38252" y="5190393"/>
            <a:ext cx="7866940" cy="1015663"/>
            <a:chOff x="539552" y="764704"/>
            <a:chExt cx="7866940" cy="101566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81856"/>
              <a:ext cx="3744416" cy="998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008" y="764704"/>
              <a:ext cx="343548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283968" y="764704"/>
              <a:ext cx="68704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dirty="0" smtClean="0"/>
                <a:t>&amp;</a:t>
              </a:r>
              <a:endParaRPr kumimoji="1" lang="ja-JP" altLang="en-US" dirty="0"/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1610"/>
            <a:ext cx="2974454" cy="67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矢印 6"/>
          <p:cNvSpPr/>
          <p:nvPr/>
        </p:nvSpPr>
        <p:spPr>
          <a:xfrm>
            <a:off x="6346568" y="4759920"/>
            <a:ext cx="606146" cy="562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0"/>
            <a:ext cx="8856984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ja-JP" dirty="0" smtClean="0">
                <a:ea typeface="ＭＳ Ｐゴシック" charset="-128"/>
              </a:rPr>
              <a:t>No </a:t>
            </a:r>
            <a:r>
              <a:rPr lang="en-US" altLang="ja-JP" sz="3100" dirty="0"/>
              <a:t>(</a:t>
            </a:r>
            <a:r>
              <a:rPr lang="ja-JP" altLang="en-US" sz="3100" dirty="0"/>
              <a:t>ﾉ</a:t>
            </a:r>
            <a:r>
              <a:rPr lang="el-GR" altLang="ja-JP" sz="3100" dirty="0"/>
              <a:t>ω</a:t>
            </a:r>
            <a:r>
              <a:rPr lang="ja-JP" altLang="el-GR" sz="3100" dirty="0"/>
              <a:t>･</a:t>
            </a:r>
            <a:r>
              <a:rPr lang="el-GR" altLang="ja-JP" sz="3100" dirty="0"/>
              <a:t>､) </a:t>
            </a:r>
            <a:r>
              <a:rPr lang="en-US" altLang="ja-JP" dirty="0" smtClean="0"/>
              <a:t>in space, but …</a:t>
            </a:r>
            <a:r>
              <a:rPr lang="en-US" altLang="ja-JP" sz="3100" dirty="0" smtClean="0"/>
              <a:t/>
            </a:r>
            <a:br>
              <a:rPr lang="en-US" altLang="ja-JP" sz="3100" dirty="0" smtClean="0"/>
            </a:br>
            <a:r>
              <a:rPr lang="en-US" altLang="ja-JP" dirty="0">
                <a:ea typeface="ＭＳ Ｐゴシック" charset="-128"/>
              </a:rPr>
              <a:t>Y</a:t>
            </a:r>
            <a:r>
              <a:rPr lang="en-US" altLang="ja-JP" dirty="0" smtClean="0">
                <a:ea typeface="ＭＳ Ｐゴシック" charset="-128"/>
              </a:rPr>
              <a:t>es </a:t>
            </a:r>
            <a:r>
              <a:rPr lang="en-US" altLang="ja-JP" sz="3100" dirty="0" smtClean="0">
                <a:ea typeface="ＭＳ Ｐゴシック" charset="-128"/>
              </a:rPr>
              <a:t>(♪ </a:t>
            </a:r>
            <a:r>
              <a:rPr lang="en-US" altLang="ja-JP" sz="3100" dirty="0">
                <a:ea typeface="ＭＳ Ｐゴシック" charset="-128"/>
              </a:rPr>
              <a:t>d(⌒o⌒)b</a:t>
            </a:r>
            <a:r>
              <a:rPr lang="en-US" altLang="ja-JP" sz="3100" dirty="0" smtClean="0">
                <a:ea typeface="ＭＳ Ｐゴシック" charset="-128"/>
              </a:rPr>
              <a:t>♪) </a:t>
            </a:r>
            <a:r>
              <a:rPr lang="en-US" altLang="ja-JP" dirty="0" smtClean="0">
                <a:ea typeface="ＭＳ Ｐゴシック" charset="-128"/>
              </a:rPr>
              <a:t>in a computer</a:t>
            </a:r>
            <a:endParaRPr lang="ja-JP" altLang="en-US" dirty="0">
              <a:ea typeface="ＭＳ Ｐゴシック" charset="-128"/>
            </a:endParaRPr>
          </a:p>
        </p:txBody>
      </p:sp>
      <p:sp>
        <p:nvSpPr>
          <p:cNvPr id="527364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40830" y="1406102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Char char="•"/>
            </a:pPr>
            <a:r>
              <a:rPr lang="en-US" altLang="ja-JP" sz="2400" dirty="0">
                <a:latin typeface="Times New Roman" pitchFamily="18" charset="0"/>
                <a:ea typeface="ＭＳ Ｐゴシック" charset="-128"/>
              </a:rPr>
              <a:t>Time delay</a:t>
            </a: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ja-JP" sz="2400" b="1" dirty="0" smtClean="0">
                <a:ea typeface="ＭＳ Ｐゴシック" charset="-128"/>
              </a:rPr>
              <a:t>Reach the observer separately in time</a:t>
            </a: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ja-JP" sz="2400" b="1" dirty="0" smtClean="0">
                <a:ea typeface="ＭＳ Ｐゴシック" charset="-128"/>
              </a:rPr>
              <a:t>Extract the interference pattern in a computer</a:t>
            </a:r>
            <a:endParaRPr lang="ja-JP" altLang="en-US" sz="2400" b="1" dirty="0">
              <a:ea typeface="ＭＳ Ｐゴシック" charset="-128"/>
            </a:endParaRPr>
          </a:p>
          <a:p>
            <a:pPr marL="0" indent="0" eaLnBrk="1" hangingPunct="1">
              <a:spcBef>
                <a:spcPct val="0"/>
              </a:spcBef>
              <a:buFontTx/>
              <a:buChar char="•"/>
            </a:pP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marL="0" indent="0" eaLnBrk="1" hangingPunct="1">
              <a:spcBef>
                <a:spcPct val="0"/>
              </a:spcBef>
              <a:buFontTx/>
              <a:buChar char="•"/>
            </a:pPr>
            <a:r>
              <a:rPr lang="en-US" altLang="ja-JP" sz="2400" dirty="0">
                <a:latin typeface="Times New Roman" pitchFamily="18" charset="0"/>
                <a:ea typeface="ＭＳ Ｐゴシック" charset="-128"/>
              </a:rPr>
              <a:t>SNR</a:t>
            </a: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ja-JP" sz="2400" b="1" dirty="0" smtClean="0">
                <a:ea typeface="ＭＳ Ｐゴシック" charset="-128"/>
              </a:rPr>
              <a:t>Integrate to get SNR</a:t>
            </a:r>
            <a:endParaRPr lang="ja-JP" altLang="en-US" sz="2400" b="1" dirty="0">
              <a:ea typeface="ＭＳ Ｐゴシック" charset="-128"/>
            </a:endParaRP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endParaRPr lang="en-US" altLang="ja-JP" sz="2400" b="1" dirty="0" smtClean="0">
              <a:ea typeface="ＭＳ Ｐゴシック" charset="-128"/>
            </a:endParaRP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ja-JP" sz="2400" b="1" dirty="0" smtClean="0">
                <a:ea typeface="ＭＳ Ｐゴシック" charset="-128"/>
              </a:rPr>
              <a:t>Interference disappears</a:t>
            </a: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ja-JP" sz="2400" b="1" dirty="0" smtClean="0">
                <a:ea typeface="ＭＳ Ｐゴシック" charset="-128"/>
              </a:rPr>
              <a:t>Filtered output</a:t>
            </a:r>
            <a:endParaRPr lang="ja-JP" altLang="en-US" sz="2400" b="1" dirty="0">
              <a:ea typeface="ＭＳ Ｐゴシック" charset="-128"/>
            </a:endParaRPr>
          </a:p>
          <a:p>
            <a:pPr marL="457200" lvl="1" indent="0" eaLnBrk="1" hangingPunct="1">
              <a:spcBef>
                <a:spcPct val="0"/>
              </a:spcBef>
              <a:buSzTx/>
              <a:buFontTx/>
              <a:buChar char="•"/>
            </a:pPr>
            <a:endParaRPr lang="ja-JP" altLang="en-US" sz="2400" b="1" dirty="0">
              <a:ea typeface="ＭＳ Ｐゴシック" charset="-128"/>
            </a:endParaRPr>
          </a:p>
        </p:txBody>
      </p:sp>
      <p:pic>
        <p:nvPicPr>
          <p:cNvPr id="527379" name="Picture 1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4" y="4926810"/>
            <a:ext cx="6893169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7377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17" y="3212976"/>
            <a:ext cx="481085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792905" y="5932064"/>
            <a:ext cx="73767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ja-JP" sz="2400" b="1" dirty="0">
                <a:ea typeface="ＭＳ Ｐゴシック" charset="-128"/>
              </a:rPr>
              <a:t>Chirp </a:t>
            </a:r>
          </a:p>
          <a:p>
            <a:pPr lvl="1">
              <a:buFontTx/>
              <a:buChar char="•"/>
            </a:pPr>
            <a:r>
              <a:rPr lang="en-US" altLang="ja-JP" sz="2400" b="1" dirty="0" smtClean="0">
                <a:ea typeface="ＭＳ Ｐゴシック" charset="-128"/>
              </a:rPr>
              <a:t>Intrinsic frequency (time-)derivative</a:t>
            </a:r>
            <a:endParaRPr lang="ja-JP" altLang="en-US" sz="24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5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7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7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7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7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27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7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352928" cy="3168352"/>
          </a:xfrm>
        </p:spPr>
        <p:txBody>
          <a:bodyPr>
            <a:noAutofit/>
          </a:bodyPr>
          <a:lstStyle/>
          <a:p>
            <a:r>
              <a:rPr lang="en-US" altLang="ja-JP" sz="6600" dirty="0" smtClean="0"/>
              <a:t>Part </a:t>
            </a:r>
            <a:r>
              <a:rPr lang="en-US" altLang="ja-JP" sz="6600" dirty="0"/>
              <a:t>3</a:t>
            </a:r>
            <a:r>
              <a:rPr lang="en-US" altLang="ja-JP" sz="6600" dirty="0" smtClean="0"/>
              <a:t>:</a:t>
            </a:r>
          </a:p>
          <a:p>
            <a:r>
              <a:rPr lang="en-US" altLang="ja-JP" sz="6600" dirty="0"/>
              <a:t>Gravitational lensing of gravitational waves</a:t>
            </a:r>
            <a:endParaRPr lang="en-US" altLang="ja-JP" sz="6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dirty="0" smtClean="0">
                <a:ea typeface="ＭＳ Ｐゴシック" charset="-128"/>
              </a:rPr>
              <a:t>Lensed GW from </a:t>
            </a:r>
            <a:r>
              <a:rPr lang="en-US" altLang="ja-JP" dirty="0" err="1" smtClean="0">
                <a:ea typeface="ＭＳ Ｐゴシック" charset="-128"/>
              </a:rPr>
              <a:t>inspiraling</a:t>
            </a:r>
            <a:r>
              <a:rPr lang="en-US" altLang="ja-JP" dirty="0" smtClean="0">
                <a:ea typeface="ＭＳ Ｐゴシック" charset="-128"/>
              </a:rPr>
              <a:t> binary</a:t>
            </a:r>
            <a:endParaRPr lang="ja-JP" altLang="en-US" dirty="0">
              <a:ea typeface="ＭＳ Ｐゴシック" charset="-128"/>
            </a:endParaRPr>
          </a:p>
        </p:txBody>
      </p:sp>
      <p:sp>
        <p:nvSpPr>
          <p:cNvPr id="528396" name="Text Box 12"/>
          <p:cNvSpPr txBox="1">
            <a:spLocks noChangeArrowheads="1"/>
          </p:cNvSpPr>
          <p:nvPr/>
        </p:nvSpPr>
        <p:spPr bwMode="auto">
          <a:xfrm>
            <a:off x="0" y="1052736"/>
            <a:ext cx="8892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No relative motion geometrical optics approximation</a:t>
            </a:r>
            <a:r>
              <a:rPr lang="ja-JP" altLang="en-US" sz="2000" dirty="0" smtClean="0">
                <a:ea typeface="ＭＳ Ｐゴシック" charset="-128"/>
              </a:rPr>
              <a:t> </a:t>
            </a:r>
            <a:r>
              <a:rPr lang="en-US" altLang="ja-JP" sz="2000" dirty="0">
                <a:ea typeface="ＭＳ Ｐゴシック" charset="-128"/>
              </a:rPr>
              <a:t>(Takahashi &amp; Nakamura 2003)</a:t>
            </a:r>
          </a:p>
        </p:txBody>
      </p:sp>
      <p:grpSp>
        <p:nvGrpSpPr>
          <p:cNvPr id="528416" name="Group 32"/>
          <p:cNvGrpSpPr>
            <a:grpSpLocks/>
          </p:cNvGrpSpPr>
          <p:nvPr/>
        </p:nvGrpSpPr>
        <p:grpSpPr bwMode="auto">
          <a:xfrm>
            <a:off x="324228" y="2974975"/>
            <a:ext cx="8136204" cy="3883025"/>
            <a:chOff x="211" y="1627"/>
            <a:chExt cx="3946" cy="2446"/>
          </a:xfrm>
        </p:grpSpPr>
        <p:pic>
          <p:nvPicPr>
            <p:cNvPr id="528392" name="Picture 8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115"/>
              <a:ext cx="294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8397" name="Text Box 13"/>
            <p:cNvSpPr txBox="1">
              <a:spLocks noChangeArrowheads="1"/>
            </p:cNvSpPr>
            <p:nvPr/>
          </p:nvSpPr>
          <p:spPr bwMode="auto">
            <a:xfrm>
              <a:off x="211" y="1627"/>
              <a:ext cx="394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dirty="0" err="1" smtClean="0">
                  <a:ea typeface="ＭＳ Ｐゴシック" charset="-128"/>
                </a:rPr>
                <a:t>Dopper</a:t>
              </a:r>
              <a:r>
                <a:rPr lang="en-US" altLang="ja-JP" sz="2800" dirty="0" smtClean="0">
                  <a:ea typeface="ＭＳ Ｐゴシック" charset="-128"/>
                </a:rPr>
                <a:t> shift in mass and time due to relative motion</a:t>
              </a:r>
              <a:endParaRPr lang="ja-JP" altLang="en-US" sz="2800" dirty="0">
                <a:ea typeface="ＭＳ Ｐゴシック" charset="-128"/>
              </a:endParaRPr>
            </a:p>
          </p:txBody>
        </p:sp>
        <p:pic>
          <p:nvPicPr>
            <p:cNvPr id="528402" name="Picture 1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614"/>
              <a:ext cx="174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8414" name="Picture 3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3204"/>
              <a:ext cx="3551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16573" y="1669255"/>
            <a:ext cx="7443788" cy="1096963"/>
            <a:chOff x="242" y="1026"/>
            <a:chExt cx="4689" cy="69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" y="1026"/>
              <a:ext cx="468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026"/>
              <a:ext cx="469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5580112" y="4223454"/>
            <a:ext cx="3167652" cy="1200329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effectLst>
            <a:glow rad="127000">
              <a:schemeClr val="accent1">
                <a:alpha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az-Cyrl-AZ" altLang="ja-JP" sz="2400" dirty="0" smtClean="0">
                <a:solidFill>
                  <a:schemeClr val="bg1"/>
                </a:solidFill>
                <a:latin typeface="ＭＳ Ｐ明朝"/>
                <a:ea typeface="ＭＳ Ｐ明朝"/>
              </a:rPr>
              <a:t>Г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ＭＳ Ｐ明朝"/>
                <a:ea typeface="ＭＳ Ｐ明朝"/>
              </a:rPr>
              <a:t>is </a:t>
            </a:r>
            <a:r>
              <a:rPr lang="en-US" altLang="ja-JP" sz="2400" dirty="0" err="1">
                <a:solidFill>
                  <a:schemeClr val="bg1"/>
                </a:solidFill>
              </a:rPr>
              <a:t>d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opper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shift difference between the two images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-47158"/>
            <a:ext cx="9491808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ja-JP" sz="3600" dirty="0" smtClean="0">
                <a:ea typeface="ＭＳ Ｐゴシック" charset="-128"/>
              </a:rPr>
              <a:t>If you like equations (copy from my paper).</a:t>
            </a:r>
            <a:endParaRPr lang="ja-JP" altLang="en-US" sz="3600" dirty="0">
              <a:ea typeface="ＭＳ Ｐゴシック" charset="-128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5536" y="1196752"/>
            <a:ext cx="7443788" cy="1096963"/>
            <a:chOff x="242" y="1026"/>
            <a:chExt cx="4689" cy="69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" y="1026"/>
              <a:ext cx="468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026"/>
              <a:ext cx="469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4" y="3587069"/>
            <a:ext cx="3495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9627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228184" y="3429000"/>
            <a:ext cx="2592288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Amplitude of the d</a:t>
            </a:r>
            <a:r>
              <a:rPr kumimoji="1" lang="en-US" altLang="ja-JP" dirty="0" smtClean="0"/>
              <a:t>etector beam pattern function</a:t>
            </a:r>
            <a:endParaRPr kumimoji="1" lang="ja-JP" altLang="en-US" dirty="0"/>
          </a:p>
        </p:txBody>
      </p:sp>
      <p:cxnSp>
        <p:nvCxnSpPr>
          <p:cNvPr id="6" name="カギ線コネクタ 5"/>
          <p:cNvCxnSpPr>
            <a:stCxn id="4" idx="1"/>
          </p:cNvCxnSpPr>
          <p:nvPr/>
        </p:nvCxnSpPr>
        <p:spPr>
          <a:xfrm rot="10800000">
            <a:off x="5843340" y="3283473"/>
            <a:ext cx="384844" cy="60719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378148" y="5805264"/>
            <a:ext cx="8577832" cy="855137"/>
            <a:chOff x="395040" y="4508326"/>
            <a:chExt cx="8577832" cy="85513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0" y="4508326"/>
              <a:ext cx="54483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380584" y="4717132"/>
              <a:ext cx="2592288" cy="64633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Doppler phase due to the DECIGO orbital motion.</a:t>
              </a:r>
              <a:endParaRPr kumimoji="1" lang="ja-JP" altLang="en-US" dirty="0"/>
            </a:p>
          </p:txBody>
        </p:sp>
        <p:cxnSp>
          <p:nvCxnSpPr>
            <p:cNvPr id="20" name="カギ線コネクタ 19"/>
            <p:cNvCxnSpPr>
              <a:stCxn id="19" idx="1"/>
              <a:endCxn id="3076" idx="3"/>
            </p:cNvCxnSpPr>
            <p:nvPr/>
          </p:nvCxnSpPr>
          <p:spPr>
            <a:xfrm rot="10800000">
              <a:off x="5843340" y="4779790"/>
              <a:ext cx="537244" cy="26050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420440" y="4468807"/>
            <a:ext cx="8295889" cy="1069275"/>
            <a:chOff x="408360" y="5373216"/>
            <a:chExt cx="8295889" cy="106927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60" y="5373216"/>
              <a:ext cx="5172075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111961" y="5796160"/>
              <a:ext cx="2592288" cy="64633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Phase of the detector beam pattern function.</a:t>
              </a:r>
              <a:endParaRPr kumimoji="1" lang="ja-JP" altLang="en-US" dirty="0"/>
            </a:p>
          </p:txBody>
        </p:sp>
        <p:cxnSp>
          <p:nvCxnSpPr>
            <p:cNvPr id="24" name="カギ線コネクタ 23"/>
            <p:cNvCxnSpPr>
              <a:stCxn id="23" idx="1"/>
            </p:cNvCxnSpPr>
            <p:nvPr/>
          </p:nvCxnSpPr>
          <p:spPr>
            <a:xfrm rot="10800000">
              <a:off x="5574717" y="5858822"/>
              <a:ext cx="537244" cy="26050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2555776" y="692696"/>
            <a:ext cx="1800200" cy="864098"/>
            <a:chOff x="2555776" y="692696"/>
            <a:chExt cx="1800200" cy="864098"/>
          </a:xfrm>
        </p:grpSpPr>
        <p:cxnSp>
          <p:nvCxnSpPr>
            <p:cNvPr id="14" name="カギ線コネクタ 13"/>
            <p:cNvCxnSpPr/>
            <p:nvPr/>
          </p:nvCxnSpPr>
          <p:spPr>
            <a:xfrm rot="5400000">
              <a:off x="3009057" y="1145977"/>
              <a:ext cx="504059" cy="3175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2555776" y="692696"/>
              <a:ext cx="1800200" cy="36933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GL amplification</a:t>
              </a:r>
              <a:endParaRPr kumimoji="1" lang="ja-JP" altLang="en-US" dirty="0"/>
            </a:p>
          </p:txBody>
        </p:sp>
      </p:grpSp>
      <p:sp>
        <p:nvSpPr>
          <p:cNvPr id="28" name="円/楕円 27"/>
          <p:cNvSpPr/>
          <p:nvPr/>
        </p:nvSpPr>
        <p:spPr>
          <a:xfrm>
            <a:off x="3635896" y="1484784"/>
            <a:ext cx="864096" cy="504056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364088" y="1484784"/>
            <a:ext cx="864096" cy="269181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37084" y="3587069"/>
            <a:ext cx="3495675" cy="533400"/>
          </a:xfrm>
          <a:prstGeom prst="rect">
            <a:avLst/>
          </a:prstGeom>
          <a:solidFill>
            <a:srgbClr val="FF0000">
              <a:alpha val="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55948" y="2471192"/>
            <a:ext cx="7064237" cy="79057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417" name="円/楕円 528416"/>
          <p:cNvSpPr/>
          <p:nvPr/>
        </p:nvSpPr>
        <p:spPr>
          <a:xfrm>
            <a:off x="863700" y="1717230"/>
            <a:ext cx="288032" cy="252028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8419" name="カギ線コネクタ 528418"/>
          <p:cNvCxnSpPr/>
          <p:nvPr/>
        </p:nvCxnSpPr>
        <p:spPr>
          <a:xfrm>
            <a:off x="355948" y="1385193"/>
            <a:ext cx="507752" cy="4580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420" name="テキスト ボックス 528419"/>
          <p:cNvSpPr txBox="1"/>
          <p:nvPr/>
        </p:nvSpPr>
        <p:spPr>
          <a:xfrm>
            <a:off x="0" y="738862"/>
            <a:ext cx="1403648" cy="646331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Detector index</a:t>
            </a:r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4571999" y="620688"/>
            <a:ext cx="2786311" cy="864098"/>
            <a:chOff x="2555775" y="692696"/>
            <a:chExt cx="2786311" cy="864098"/>
          </a:xfrm>
        </p:grpSpPr>
        <p:cxnSp>
          <p:nvCxnSpPr>
            <p:cNvPr id="50" name="カギ線コネクタ 49"/>
            <p:cNvCxnSpPr/>
            <p:nvPr/>
          </p:nvCxnSpPr>
          <p:spPr>
            <a:xfrm rot="5400000">
              <a:off x="3009057" y="1145977"/>
              <a:ext cx="504059" cy="3175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2555775" y="692696"/>
              <a:ext cx="2786311" cy="36933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Half integer: saddle = ½ </a:t>
              </a:r>
              <a:r>
                <a:rPr kumimoji="1" lang="en-US" altLang="ja-JP" dirty="0" err="1" smtClean="0"/>
                <a:t>etc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45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528417" grpId="0" animBg="1"/>
      <p:bldP spid="5284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60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Beam pattern function (II)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24009"/>
            <a:ext cx="8028384" cy="603399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61248"/>
            <a:ext cx="453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矢印 8"/>
          <p:cNvSpPr/>
          <p:nvPr/>
        </p:nvSpPr>
        <p:spPr>
          <a:xfrm>
            <a:off x="1907704" y="213285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68812" y="1779203"/>
            <a:ext cx="226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Shift due to the Doppler effect by the  Detector motion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75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-1. Announcements.</a:t>
            </a:r>
          </a:p>
          <a:p>
            <a:pPr marL="0" indent="0">
              <a:buNone/>
            </a:pPr>
            <a:r>
              <a:rPr lang="en-US" altLang="ja-JP" dirty="0" smtClean="0"/>
              <a:t>0. Short Introduction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Young’s (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cosmological</a:t>
            </a:r>
            <a:r>
              <a:rPr lang="en-US" altLang="ja-JP" dirty="0" smtClean="0"/>
              <a:t>) double slits experiment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altLang="ja-JP" dirty="0"/>
              <a:t>Can we see interference pattern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r>
              <a:rPr lang="en-US" altLang="ja-JP" dirty="0" smtClean="0"/>
              <a:t>3. Gravitational lensing of gravitational waves</a:t>
            </a:r>
          </a:p>
          <a:p>
            <a:pPr marL="0" indent="0">
              <a:buNone/>
            </a:pPr>
            <a:r>
              <a:rPr lang="en-US" altLang="ja-JP" smtClean="0"/>
              <a:t>4</a:t>
            </a:r>
            <a:r>
              <a:rPr lang="en-US" altLang="ja-JP" dirty="0" smtClean="0"/>
              <a:t>. Real world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6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Beam pattern function (I)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96567"/>
            <a:ext cx="8064896" cy="606143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4536504" cy="5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-47158"/>
            <a:ext cx="9491808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ja-JP" sz="3600" dirty="0" smtClean="0">
                <a:ea typeface="ＭＳ Ｐゴシック" charset="-128"/>
              </a:rPr>
              <a:t>Do you still like equations?</a:t>
            </a:r>
            <a:endParaRPr lang="ja-JP" altLang="en-US" sz="3600" dirty="0">
              <a:ea typeface="ＭＳ Ｐゴシック" charset="-128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5536" y="1196752"/>
            <a:ext cx="7443788" cy="1096963"/>
            <a:chOff x="242" y="1026"/>
            <a:chExt cx="4689" cy="69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" y="1026"/>
              <a:ext cx="468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026"/>
              <a:ext cx="4699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843339" y="692696"/>
            <a:ext cx="1800200" cy="873391"/>
            <a:chOff x="5843339" y="692696"/>
            <a:chExt cx="1800200" cy="873391"/>
          </a:xfrm>
        </p:grpSpPr>
        <p:cxnSp>
          <p:nvCxnSpPr>
            <p:cNvPr id="14" name="カギ線コネクタ 13"/>
            <p:cNvCxnSpPr/>
            <p:nvPr/>
          </p:nvCxnSpPr>
          <p:spPr>
            <a:xfrm rot="5400000">
              <a:off x="6166911" y="1155270"/>
              <a:ext cx="504059" cy="3175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5843339" y="692696"/>
              <a:ext cx="1800200" cy="36933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GL amplitude</a:t>
              </a:r>
              <a:endParaRPr kumimoji="1" lang="ja-JP" altLang="en-US" dirty="0"/>
            </a:p>
          </p:txBody>
        </p:sp>
      </p:grpSp>
      <p:sp>
        <p:nvSpPr>
          <p:cNvPr id="28" name="円/楕円 27"/>
          <p:cNvSpPr/>
          <p:nvPr/>
        </p:nvSpPr>
        <p:spPr>
          <a:xfrm>
            <a:off x="6243879" y="1547732"/>
            <a:ext cx="175061" cy="412466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417" name="円/楕円 528416"/>
          <p:cNvSpPr/>
          <p:nvPr/>
        </p:nvSpPr>
        <p:spPr>
          <a:xfrm>
            <a:off x="2555776" y="1969258"/>
            <a:ext cx="288032" cy="252028"/>
          </a:xfrm>
          <a:prstGeom prst="ellipse">
            <a:avLst/>
          </a:prstGeom>
          <a:solidFill>
            <a:srgbClr val="92D05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8419" name="カギ線コネクタ 528418"/>
          <p:cNvCxnSpPr/>
          <p:nvPr/>
        </p:nvCxnSpPr>
        <p:spPr>
          <a:xfrm rot="16200000" flipH="1">
            <a:off x="1731835" y="1236906"/>
            <a:ext cx="961947" cy="6859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420" name="テキスト ボックス 528419"/>
          <p:cNvSpPr txBox="1"/>
          <p:nvPr/>
        </p:nvSpPr>
        <p:spPr>
          <a:xfrm>
            <a:off x="735956" y="729569"/>
            <a:ext cx="1403648" cy="369332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Image </a:t>
            </a:r>
            <a:r>
              <a:rPr kumimoji="1" lang="en-US" altLang="ja-JP" dirty="0" smtClean="0"/>
              <a:t> index</a:t>
            </a:r>
            <a:endParaRPr kumimoji="1" lang="ja-JP" alt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6009"/>
            <a:ext cx="7753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6" y="2574578"/>
            <a:ext cx="4781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" y="4382393"/>
            <a:ext cx="4076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7857"/>
            <a:ext cx="5524500" cy="447675"/>
          </a:xfrm>
          <a:prstGeom prst="rect">
            <a:avLst/>
          </a:prstGeom>
          <a:solidFill>
            <a:schemeClr val="accent1">
              <a:lumMod val="60000"/>
              <a:lumOff val="40000"/>
              <a:alpha val="78000"/>
            </a:schemeClr>
          </a:solidFill>
          <a:ln>
            <a:noFill/>
          </a:ln>
          <a:effectLst/>
        </p:spPr>
      </p:pic>
      <p:sp>
        <p:nvSpPr>
          <p:cNvPr id="37" name="円/楕円 36"/>
          <p:cNvSpPr/>
          <p:nvPr/>
        </p:nvSpPr>
        <p:spPr>
          <a:xfrm>
            <a:off x="4208907" y="1627951"/>
            <a:ext cx="310705" cy="324016"/>
          </a:xfrm>
          <a:prstGeom prst="ellipse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カギ線コネクタ 37"/>
          <p:cNvCxnSpPr/>
          <p:nvPr/>
        </p:nvCxnSpPr>
        <p:spPr>
          <a:xfrm rot="16200000" flipH="1">
            <a:off x="3949925" y="1133398"/>
            <a:ext cx="485703" cy="3429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699792" y="620688"/>
            <a:ext cx="1403648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ime variable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95536" y="3767857"/>
            <a:ext cx="5524500" cy="447675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51284" y="2574578"/>
            <a:ext cx="4820742" cy="998438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164288" y="1412776"/>
            <a:ext cx="675036" cy="377183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48264" y="2555612"/>
            <a:ext cx="1800200" cy="369332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GL amplitude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>
            <a:stCxn id="46" idx="0"/>
          </p:cNvCxnSpPr>
          <p:nvPr/>
        </p:nvCxnSpPr>
        <p:spPr>
          <a:xfrm flipH="1" flipV="1">
            <a:off x="7643539" y="1789959"/>
            <a:ext cx="204825" cy="765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90476" y="5116289"/>
            <a:ext cx="7758410" cy="715045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76866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74638"/>
            <a:ext cx="8964488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ja-JP" sz="3600" dirty="0"/>
              <a:t>We would like to </a:t>
            </a:r>
            <a:r>
              <a:rPr lang="en-US" altLang="ja-JP" sz="3600" dirty="0" smtClean="0"/>
              <a:t>determine for the </a:t>
            </a:r>
            <a:r>
              <a:rPr lang="en-US" altLang="ja-JP" sz="3600" dirty="0"/>
              <a:t>following </a:t>
            </a:r>
            <a:r>
              <a:rPr lang="en-US" altLang="ja-JP" sz="3600" dirty="0" smtClean="0"/>
              <a:t>parameters (in case of no relative motion.)</a:t>
            </a:r>
            <a:endParaRPr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564904"/>
            <a:ext cx="5815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Chirp mass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Phase of coalescence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Time of </a:t>
            </a:r>
            <a:r>
              <a:rPr lang="en-US" altLang="ja-JP" sz="2400" dirty="0"/>
              <a:t>coalescence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Luminosity distance to the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Source direction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Binary orbital plane inclination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/>
              <a:t>Lens image relative parity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Time delay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FF0000"/>
                </a:solidFill>
              </a:rPr>
              <a:t>Relative magnification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507251" y="12385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Geometrical Optics </a:t>
            </a:r>
            <a:r>
              <a:rPr lang="en-US" altLang="ja-JP" dirty="0"/>
              <a:t>A</a:t>
            </a:r>
            <a:r>
              <a:rPr lang="en-US" altLang="ja-JP" dirty="0" smtClean="0"/>
              <a:t>pprox. (GOA)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7" y="1999903"/>
            <a:ext cx="54006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7" y="980728"/>
            <a:ext cx="7753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282"/>
            <a:ext cx="9144000" cy="344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36296" y="2348880"/>
            <a:ext cx="1656184" cy="52322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Lens</a:t>
            </a:r>
            <a:endParaRPr kumimoji="1" lang="ja-JP" altLang="en-US" sz="2800" dirty="0"/>
          </a:p>
        </p:txBody>
      </p:sp>
      <p:cxnSp>
        <p:nvCxnSpPr>
          <p:cNvPr id="7" name="直線矢印コネクタ 6"/>
          <p:cNvCxnSpPr>
            <a:stCxn id="5" idx="0"/>
          </p:cNvCxnSpPr>
          <p:nvPr/>
        </p:nvCxnSpPr>
        <p:spPr>
          <a:xfrm flipH="1" flipV="1">
            <a:off x="7380312" y="1999903"/>
            <a:ext cx="684076" cy="34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588224" y="2977788"/>
            <a:ext cx="1656184" cy="52322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Template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>
            <a:endCxn id="10242" idx="3"/>
          </p:cNvCxnSpPr>
          <p:nvPr/>
        </p:nvCxnSpPr>
        <p:spPr>
          <a:xfrm flipH="1" flipV="1">
            <a:off x="5711712" y="2528541"/>
            <a:ext cx="800198" cy="34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25" y="248246"/>
            <a:ext cx="1533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4559" y="9223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Geometrical Optics </a:t>
            </a:r>
            <a:r>
              <a:rPr lang="en-US" altLang="ja-JP" dirty="0"/>
              <a:t>A</a:t>
            </a:r>
            <a:r>
              <a:rPr lang="en-US" altLang="ja-JP" dirty="0" smtClean="0"/>
              <a:t>pprox. (GOA)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8" y="1920513"/>
            <a:ext cx="54006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8" y="784930"/>
            <a:ext cx="7753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4170213"/>
            <a:ext cx="49720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36296" y="2348880"/>
            <a:ext cx="1656184" cy="52322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Lens</a:t>
            </a:r>
            <a:endParaRPr kumimoji="1" lang="ja-JP" altLang="en-US" sz="2800" dirty="0"/>
          </a:p>
        </p:txBody>
      </p:sp>
      <p:cxnSp>
        <p:nvCxnSpPr>
          <p:cNvPr id="7" name="直線矢印コネクタ 6"/>
          <p:cNvCxnSpPr>
            <a:stCxn id="5" idx="0"/>
          </p:cNvCxnSpPr>
          <p:nvPr/>
        </p:nvCxnSpPr>
        <p:spPr>
          <a:xfrm flipH="1" flipV="1">
            <a:off x="7380312" y="1999903"/>
            <a:ext cx="684076" cy="34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588224" y="2977788"/>
            <a:ext cx="1656184" cy="52322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Template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>
            <a:endCxn id="10242" idx="3"/>
          </p:cNvCxnSpPr>
          <p:nvPr/>
        </p:nvCxnSpPr>
        <p:spPr>
          <a:xfrm flipH="1" flipV="1">
            <a:off x="5711713" y="2449151"/>
            <a:ext cx="800198" cy="348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2339752" y="3111701"/>
            <a:ext cx="576064" cy="952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88" y="3225924"/>
            <a:ext cx="1533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19422" y="6021288"/>
            <a:ext cx="696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We can separately detect the two images.</a:t>
            </a:r>
            <a:endParaRPr kumimoji="1" lang="ja-JP" altLang="en-US" sz="2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93130"/>
            <a:ext cx="1533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92234"/>
            <a:ext cx="8892480" cy="6926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To extract interference in GOA (no noise).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448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69056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5925"/>
            <a:ext cx="9144000" cy="216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1520" y="239691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Even without detector noise</a:t>
            </a:r>
            <a:endParaRPr kumimoji="1"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092280" y="3193429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092280" y="3429000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3476" y="413115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In stead,</a:t>
            </a:r>
            <a:endParaRPr kumimoji="1" lang="ja-JP" alt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66362"/>
            <a:ext cx="4829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7954168" y="2887761"/>
            <a:ext cx="650280" cy="10081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332"/>
            <a:ext cx="7632848" cy="762373"/>
          </a:xfrm>
        </p:spPr>
        <p:txBody>
          <a:bodyPr/>
          <a:lstStyle/>
          <a:p>
            <a:r>
              <a:rPr lang="en-US" altLang="ja-JP" dirty="0" smtClean="0"/>
              <a:t>Differential SNR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2823"/>
            <a:ext cx="7710636" cy="5795177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" y="764705"/>
            <a:ext cx="633000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66064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Transverse velocity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When relative transverse velocity is not zero,</a:t>
            </a:r>
          </a:p>
          <a:p>
            <a:pPr lvl="1"/>
            <a:r>
              <a:rPr lang="en-US" altLang="ja-JP" dirty="0" smtClean="0"/>
              <a:t>Doppler shift to frequency,  unobservable </a:t>
            </a:r>
            <a:r>
              <a:rPr lang="en-US" altLang="ja-JP" i="1" dirty="0"/>
              <a:t>a </a:t>
            </a:r>
            <a:r>
              <a:rPr lang="en-US" altLang="ja-JP" i="1" dirty="0" smtClean="0"/>
              <a:t>priori.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Doppler shift to the Masses and time variables</a:t>
            </a:r>
          </a:p>
          <a:p>
            <a:pPr marL="457200" lvl="1" indent="0">
              <a:buNone/>
            </a:pPr>
            <a:r>
              <a:rPr lang="en-US" altLang="ja-JP" dirty="0" smtClean="0"/>
              <a:t>Unobservable </a:t>
            </a:r>
            <a:r>
              <a:rPr lang="en-US" altLang="ja-JP" i="1" dirty="0" smtClean="0"/>
              <a:t>a priori</a:t>
            </a:r>
            <a:r>
              <a:rPr lang="en-US" altLang="ja-JP" dirty="0" smtClean="0"/>
              <a:t>. </a:t>
            </a:r>
          </a:p>
          <a:p>
            <a:pPr lvl="1"/>
            <a:r>
              <a:rPr lang="en-US" altLang="ja-JP" dirty="0" smtClean="0"/>
              <a:t>Time variation in the source direction</a:t>
            </a:r>
          </a:p>
          <a:p>
            <a:pPr marL="457200" lvl="1" indent="0">
              <a:buNone/>
            </a:pPr>
            <a:r>
              <a:rPr lang="en-US" altLang="ja-JP" dirty="0"/>
              <a:t>Unobservable</a:t>
            </a:r>
            <a:r>
              <a:rPr lang="en-US" altLang="ja-JP" i="1" dirty="0"/>
              <a:t> </a:t>
            </a:r>
            <a:r>
              <a:rPr lang="en-US" altLang="ja-JP" dirty="0" smtClean="0"/>
              <a:t>for astronomical sources.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But relative Doppler factor is observable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914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125613" y="5407893"/>
            <a:ext cx="5816277" cy="933450"/>
            <a:chOff x="2051720" y="4941168"/>
            <a:chExt cx="5816277" cy="933450"/>
          </a:xfrm>
        </p:grpSpPr>
        <p:sp>
          <p:nvSpPr>
            <p:cNvPr id="5" name="正方形/長方形 4"/>
            <p:cNvSpPr/>
            <p:nvPr/>
          </p:nvSpPr>
          <p:spPr>
            <a:xfrm>
              <a:off x="6938045" y="4941168"/>
              <a:ext cx="929952" cy="93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941168"/>
              <a:ext cx="48863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085184"/>
              <a:ext cx="991741" cy="568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1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308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For those who like equations (if any)…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36" y="3501008"/>
            <a:ext cx="4267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4172"/>
            <a:ext cx="1752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68" y="2594172"/>
            <a:ext cx="15430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4230"/>
            <a:ext cx="1619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69" y="1412776"/>
            <a:ext cx="1990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3" y="4869160"/>
            <a:ext cx="7362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7" y="5733256"/>
            <a:ext cx="61626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884845" y="9511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Dopper</a:t>
            </a:r>
            <a:r>
              <a:rPr kumimoji="1" lang="en-US" altLang="ja-JP" sz="2400" dirty="0" smtClean="0"/>
              <a:t> factor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3923928" y="3083645"/>
            <a:ext cx="293065" cy="56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2807800">
            <a:off x="2269869" y="1614537"/>
            <a:ext cx="320946" cy="1165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8770410">
            <a:off x="5311678" y="1589676"/>
            <a:ext cx="360041" cy="1059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6424889" y="3220048"/>
            <a:ext cx="360041" cy="150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923928" y="2060848"/>
            <a:ext cx="293065" cy="56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3923928" y="4235773"/>
            <a:ext cx="293065" cy="56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835696" y="3083645"/>
            <a:ext cx="293065" cy="56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1115616" y="3140968"/>
            <a:ext cx="293065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004947" y="4941168"/>
            <a:ext cx="653628" cy="432048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95750" y="5733256"/>
            <a:ext cx="6129139" cy="1047750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9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SNR as a function of template mismatch </a:t>
            </a:r>
            <a:r>
              <a:rPr lang="en-US" altLang="ja-JP" dirty="0"/>
              <a:t>in </a:t>
            </a:r>
            <a:r>
              <a:rPr lang="az-Cyrl-AZ" altLang="ja-JP" dirty="0">
                <a:latin typeface="ＭＳ Ｐ明朝"/>
                <a:ea typeface="ＭＳ Ｐ明朝"/>
              </a:rPr>
              <a:t>Г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1886"/>
            <a:ext cx="7272808" cy="5466114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0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204303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kumimoji="1" lang="en-US" altLang="ja-JP" sz="4000" dirty="0" smtClean="0"/>
              <a:t> 1</a:t>
            </a:r>
            <a:r>
              <a:rPr kumimoji="1" lang="en-US" altLang="ja-JP" sz="4000" baseline="30000" dirty="0" smtClean="0"/>
              <a:t>st</a:t>
            </a:r>
            <a:r>
              <a:rPr kumimoji="1" lang="en-US" altLang="ja-JP" sz="4000" dirty="0" smtClean="0"/>
              <a:t> KAGRA Data Analysis School </a:t>
            </a:r>
          </a:p>
          <a:p>
            <a:r>
              <a:rPr kumimoji="1" lang="en-US" altLang="ja-JP" sz="4000" dirty="0" smtClean="0"/>
              <a:t>@ RESCEU, 9/3(Mon.)-5(Wed.), 2012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altLang="ja-JP" sz="2800" dirty="0"/>
              <a:t>I</a:t>
            </a:r>
            <a:r>
              <a:rPr lang="en-US" altLang="ja-JP" sz="2800" dirty="0" smtClean="0"/>
              <a:t>ntroductory lectures by the Data analysis subgroup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altLang="ja-JP" sz="2800" dirty="0">
                <a:solidFill>
                  <a:srgbClr val="FF0000"/>
                </a:solidFill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</a:rPr>
              <a:t>n Japanese (Sorry!)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altLang="ja-JP" sz="2800" dirty="0" smtClean="0"/>
              <a:t>Travel support,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altLang="ja-JP" sz="2800" dirty="0"/>
              <a:t>D</a:t>
            </a:r>
            <a:r>
              <a:rPr lang="en-US" altLang="ja-JP" sz="2800" dirty="0" smtClean="0"/>
              <a:t>ata analysis demonstration,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altLang="ja-JP" sz="2800" dirty="0"/>
              <a:t>D</a:t>
            </a:r>
            <a:r>
              <a:rPr lang="en-US" altLang="ja-JP" sz="2800" dirty="0" smtClean="0"/>
              <a:t>ata analysis practice (octave?),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en-US" altLang="ja-JP" sz="2800" dirty="0" smtClean="0">
                <a:solidFill>
                  <a:srgbClr val="FF0000"/>
                </a:solidFill>
              </a:rPr>
              <a:t>ocial gathering (Most important!)</a:t>
            </a:r>
            <a:r>
              <a:rPr lang="en-US" altLang="ja-JP" sz="2800" dirty="0" smtClean="0"/>
              <a:t> </a:t>
            </a:r>
            <a:r>
              <a:rPr lang="ja-JP" altLang="en-US" sz="3600" dirty="0" smtClean="0"/>
              <a:t>　　　</a:t>
            </a:r>
            <a:endParaRPr lang="en-US" altLang="ja-JP" sz="3600" dirty="0"/>
          </a:p>
          <a:p>
            <a:pPr marL="571500" indent="-571500">
              <a:buFont typeface="Arial" pitchFamily="34" charset="0"/>
              <a:buChar char="•"/>
            </a:pPr>
            <a:r>
              <a:rPr kumimoji="1" lang="en-US" altLang="ja-JP" sz="4000" dirty="0" smtClean="0"/>
              <a:t>2</a:t>
            </a:r>
            <a:r>
              <a:rPr kumimoji="1" lang="en-US" altLang="ja-JP" sz="4000" baseline="30000" dirty="0" smtClean="0"/>
              <a:t>nd</a:t>
            </a:r>
            <a:r>
              <a:rPr kumimoji="1" lang="en-US" altLang="ja-JP" sz="4000" dirty="0" smtClean="0"/>
              <a:t> </a:t>
            </a:r>
            <a:r>
              <a:rPr lang="en-US" altLang="ja-JP" sz="4000" dirty="0"/>
              <a:t>KAGRA Data Analysis School </a:t>
            </a:r>
          </a:p>
          <a:p>
            <a:r>
              <a:rPr lang="en-US" altLang="ja-JP" sz="4000" dirty="0"/>
              <a:t>@ </a:t>
            </a:r>
            <a:r>
              <a:rPr kumimoji="1" lang="en-US" altLang="ja-JP" sz="4000" dirty="0" smtClean="0"/>
              <a:t>NAOJ (Hopefully … ) 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188639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u="sng" dirty="0" smtClean="0"/>
              <a:t>-1. Announcements</a:t>
            </a:r>
            <a:r>
              <a:rPr kumimoji="1" lang="en-US" altLang="ja-JP" u="sng" dirty="0" smtClean="0"/>
              <a:t> 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5325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8974832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Differential SNR w or w/o mismatch in </a:t>
            </a:r>
            <a:r>
              <a:rPr kumimoji="1" lang="az-Cyrl-AZ" altLang="ja-JP" dirty="0" smtClean="0">
                <a:latin typeface="ＭＳ Ｐ明朝"/>
                <a:ea typeface="ＭＳ Ｐ明朝"/>
              </a:rPr>
              <a:t>Г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67167"/>
            <a:ext cx="7453866" cy="560219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ea typeface="ＭＳ Ｐゴシック" charset="-128"/>
              </a:rPr>
              <a:t>Example parameters (Q0957+561)</a:t>
            </a:r>
            <a:endParaRPr lang="ja-JP" altLang="en-US" dirty="0">
              <a:ea typeface="ＭＳ Ｐゴシック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43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7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dirty="0" smtClean="0"/>
                  <a:t>Correlation between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𝜃𝛽</m:t>
                    </m:r>
                  </m:oMath>
                </a14:m>
                <a:r>
                  <a:rPr kumimoji="1" lang="en-US" altLang="ja-JP" dirty="0" smtClean="0"/>
                  <a:t>and time delay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444" r="-2444" b="-3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21425"/>
            <a:ext cx="37528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カギ線コネクタ 6"/>
          <p:cNvCxnSpPr>
            <a:stCxn id="16386" idx="0"/>
          </p:cNvCxnSpPr>
          <p:nvPr/>
        </p:nvCxnSpPr>
        <p:spPr>
          <a:xfrm rot="5400000" flipH="1" flipV="1">
            <a:off x="1990055" y="4099521"/>
            <a:ext cx="2287786" cy="2156023"/>
          </a:xfrm>
          <a:prstGeom prst="bentConnector3">
            <a:avLst>
              <a:gd name="adj1" fmla="val 50000"/>
            </a:avLst>
          </a:prstGeom>
          <a:ln w="952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75856" y="1700808"/>
            <a:ext cx="2160240" cy="4248472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Along the “ridge”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7528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9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352928" cy="3168352"/>
          </a:xfrm>
        </p:spPr>
        <p:txBody>
          <a:bodyPr>
            <a:noAutofit/>
          </a:bodyPr>
          <a:lstStyle/>
          <a:p>
            <a:r>
              <a:rPr lang="en-US" altLang="ja-JP" sz="6600" dirty="0" smtClean="0"/>
              <a:t>Part 4:</a:t>
            </a:r>
          </a:p>
          <a:p>
            <a:r>
              <a:rPr lang="en-US" altLang="ja-JP" sz="6600" dirty="0" smtClean="0"/>
              <a:t>Real world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Noises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Parameters estimation noises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Detector noises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0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Effect of nuisance parameters estimation </a:t>
            </a:r>
            <a:r>
              <a:rPr lang="en-US" altLang="ja-JP" dirty="0" smtClean="0"/>
              <a:t>errors (td = 1.14 years)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1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Effect of nuisance parameters estimation errors </a:t>
            </a:r>
            <a:r>
              <a:rPr lang="en-US" altLang="ja-JP" dirty="0" smtClean="0"/>
              <a:t>to </a:t>
            </a:r>
            <a:r>
              <a:rPr lang="az-Cyrl-AZ" altLang="ja-JP" dirty="0" smtClean="0">
                <a:latin typeface="ＭＳ Ｐ明朝"/>
                <a:ea typeface="ＭＳ Ｐ明朝"/>
              </a:rPr>
              <a:t>Г</a:t>
            </a:r>
            <a:r>
              <a:rPr lang="en-US" altLang="ja-JP" dirty="0" smtClean="0"/>
              <a:t>(td </a:t>
            </a:r>
            <a:r>
              <a:rPr lang="en-US" altLang="ja-JP" dirty="0"/>
              <a:t>= 1.14 years)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6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Effect of nuisance parameters estimation errors to </a:t>
            </a:r>
            <a:r>
              <a:rPr lang="en-US" altLang="ja-JP" dirty="0" smtClean="0">
                <a:latin typeface="ＭＳ Ｐ明朝"/>
                <a:ea typeface="ＭＳ Ｐ明朝"/>
              </a:rPr>
              <a:t>td </a:t>
            </a:r>
            <a:r>
              <a:rPr lang="en-US" altLang="ja-JP" dirty="0" smtClean="0"/>
              <a:t>(td </a:t>
            </a:r>
            <a:r>
              <a:rPr lang="en-US" altLang="ja-JP" dirty="0"/>
              <a:t>= 1.14 years)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0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Effect of nuisance parameters estimation errors </a:t>
            </a:r>
            <a:r>
              <a:rPr lang="en-US" altLang="ja-JP" dirty="0" smtClean="0"/>
              <a:t>(td </a:t>
            </a:r>
            <a:r>
              <a:rPr lang="en-US" altLang="ja-JP" dirty="0"/>
              <a:t>= </a:t>
            </a:r>
            <a:r>
              <a:rPr lang="en-US" altLang="ja-JP" dirty="0" smtClean="0"/>
              <a:t>5.1 </a:t>
            </a:r>
            <a:r>
              <a:rPr lang="en-US" altLang="ja-JP" dirty="0"/>
              <a:t>years)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316835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9400" dirty="0" smtClean="0"/>
              <a:t>Part </a:t>
            </a:r>
            <a:r>
              <a:rPr lang="en-US" altLang="ja-JP" sz="9400" dirty="0"/>
              <a:t>0</a:t>
            </a:r>
            <a:r>
              <a:rPr lang="en-US" altLang="ja-JP" sz="9400" dirty="0" smtClean="0"/>
              <a:t>:</a:t>
            </a:r>
          </a:p>
          <a:p>
            <a:r>
              <a:rPr lang="en-US" altLang="ja-JP" sz="9600" dirty="0" smtClean="0"/>
              <a:t>Short Introduction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8" y="1570038"/>
            <a:ext cx="6681564" cy="502174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Effect of nuisance parameters estimation errors to </a:t>
            </a:r>
            <a:r>
              <a:rPr lang="az-Cyrl-AZ" altLang="ja-JP" dirty="0" smtClean="0">
                <a:latin typeface="ＭＳ Ｐ明朝"/>
                <a:ea typeface="ＭＳ Ｐ明朝"/>
              </a:rPr>
              <a:t>Г</a:t>
            </a:r>
            <a:r>
              <a:rPr lang="en-US" altLang="ja-JP" dirty="0" smtClean="0"/>
              <a:t> 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Effect of </a:t>
            </a:r>
            <a:r>
              <a:rPr lang="en-US" altLang="ja-JP" dirty="0"/>
              <a:t>nuisance p</a:t>
            </a:r>
            <a:r>
              <a:rPr lang="en-US" altLang="ja-JP" dirty="0" smtClean="0"/>
              <a:t>arameters estimation errors to td  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5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016" y="476672"/>
            <a:ext cx="8856984" cy="11430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10 different nuisance </a:t>
            </a:r>
            <a:r>
              <a:rPr lang="en-US" altLang="ja-JP" sz="3600" dirty="0" smtClean="0"/>
              <a:t>parameters set, </a:t>
            </a:r>
            <a:r>
              <a:rPr lang="en-US" altLang="ja-JP" sz="3600" dirty="0"/>
              <a:t>1000 noise realizations each (td = </a:t>
            </a:r>
            <a:r>
              <a:rPr lang="en-US" altLang="ja-JP" sz="3600" dirty="0" smtClean="0"/>
              <a:t>1.4 </a:t>
            </a:r>
            <a:r>
              <a:rPr lang="en-US" altLang="ja-JP" sz="3600" dirty="0"/>
              <a:t>years)</a:t>
            </a:r>
            <a:endParaRPr kumimoji="1" lang="ja-JP" alt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4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10 different nuisance parameters,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1000 noise realizations each (td = 5.1 years)</a:t>
            </a:r>
            <a:endParaRPr kumimoji="1" lang="ja-JP" alt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056784" cy="5303754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0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If you think mass/</a:t>
            </a:r>
            <a:r>
              <a:rPr kumimoji="1" lang="en-US" altLang="ja-JP" dirty="0" err="1" smtClean="0"/>
              <a:t>tc</a:t>
            </a:r>
            <a:r>
              <a:rPr kumimoji="1" lang="en-US" altLang="ja-JP" dirty="0" smtClean="0"/>
              <a:t> should give </a:t>
            </a:r>
            <a:r>
              <a:rPr kumimoji="1" lang="az-Cyrl-AZ" altLang="ja-JP" dirty="0" smtClean="0">
                <a:latin typeface="ＭＳ Ｐ明朝"/>
                <a:ea typeface="ＭＳ Ｐ明朝"/>
              </a:rPr>
              <a:t>Г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00994"/>
            <a:ext cx="6019800" cy="45243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It is mathematically true but at lesser accuracy.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5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 (as of 10:10, June 26, 2012)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It is possible that gravitational wave can be gravitationally lensed in principle.</a:t>
            </a:r>
          </a:p>
          <a:p>
            <a:r>
              <a:rPr kumimoji="1" lang="en-US" altLang="ja-JP" dirty="0" smtClean="0"/>
              <a:t>I could not come up with any natural source that shows observable spatial interference pattern.</a:t>
            </a:r>
          </a:p>
          <a:p>
            <a:r>
              <a:rPr lang="en-US" altLang="ja-JP" dirty="0" smtClean="0"/>
              <a:t>On a computer, we can extract information contained in the interference term.</a:t>
            </a:r>
          </a:p>
          <a:p>
            <a:r>
              <a:rPr lang="en-US" altLang="ja-JP" dirty="0" smtClean="0"/>
              <a:t>For this purpose, I propose a new statistic </a:t>
            </a:r>
            <a:r>
              <a:rPr lang="el-GR" altLang="ja-JP" dirty="0" smtClean="0">
                <a:latin typeface="ＭＳ Ｐ明朝"/>
                <a:ea typeface="ＭＳ Ｐ明朝"/>
              </a:rPr>
              <a:t>ζ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With </a:t>
            </a:r>
            <a:r>
              <a:rPr lang="el-GR" altLang="ja-JP" dirty="0">
                <a:latin typeface="ＭＳ Ｐ明朝"/>
                <a:ea typeface="ＭＳ Ｐ明朝"/>
              </a:rPr>
              <a:t>ζ</a:t>
            </a:r>
            <a:r>
              <a:rPr kumimoji="1" lang="en-US" altLang="ja-JP" dirty="0" smtClean="0"/>
              <a:t>, we can measure the transverse velocity of the sources which is hard to detect in a conventional </a:t>
            </a:r>
            <a:r>
              <a:rPr lang="en-US" altLang="ja-JP" dirty="0" smtClean="0"/>
              <a:t>EM GL  in the DECIGO/BBO era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9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ea typeface="ＭＳ Ｐゴシック" charset="-128"/>
              </a:rPr>
              <a:t>Just in case …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800" b="0" dirty="0">
              <a:ea typeface="ＭＳ Ｐゴシック" charset="-128"/>
            </a:endParaRPr>
          </a:p>
          <a:p>
            <a:endParaRPr lang="ja-JP" altLang="en-US" sz="2800" b="0" dirty="0">
              <a:ea typeface="ＭＳ Ｐゴシック" charset="-128"/>
            </a:endParaRP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517282" y="1268414"/>
            <a:ext cx="8447206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latin typeface="Arial" charset="0"/>
                <a:ea typeface="ＭＳ Ｐゴシック" charset="-128"/>
              </a:rPr>
              <a:t>Gravitational lens?</a:t>
            </a:r>
          </a:p>
          <a:p>
            <a:pPr>
              <a:spcBef>
                <a:spcPct val="20000"/>
              </a:spcBef>
            </a:pP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  <a:hlinkClick r:id="rId2"/>
              </a:rPr>
              <a:t>http</a:t>
            </a:r>
            <a:r>
              <a:rPr lang="en-US" altLang="ja-JP" sz="2000" b="1" dirty="0">
                <a:latin typeface="Arial Rounded MT Bold" pitchFamily="34" charset="0"/>
                <a:ea typeface="ＭＳ Ｐゴシック" charset="-128"/>
                <a:hlinkClick r:id="rId2"/>
              </a:rPr>
              <a:t>://spiff.rit.edu/classes/phys230/lectures/planets/Lens_Nav.swf</a:t>
            </a:r>
            <a:endParaRPr lang="ja-JP" altLang="en-US" sz="2000" b="1" dirty="0">
              <a:latin typeface="Arial Rounded MT Bold" pitchFamily="34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2" y="2348880"/>
            <a:ext cx="3334638" cy="346178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5536" y="60212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HST image of </a:t>
            </a:r>
            <a:r>
              <a:rPr kumimoji="1" lang="en-US" altLang="ja-JP" dirty="0" err="1" smtClean="0"/>
              <a:t>Abell</a:t>
            </a:r>
            <a:r>
              <a:rPr kumimoji="1" lang="en-US" altLang="ja-JP" dirty="0" smtClean="0"/>
              <a:t> 1689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83656"/>
            <a:ext cx="4000500" cy="28860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27984" y="558924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Chandra (pinkish) &amp; Weak lensing (bluish, pseudo-) images of the bullet cluster</a:t>
            </a:r>
          </a:p>
          <a:p>
            <a:r>
              <a:rPr lang="en-US" altLang="ja-JP" dirty="0"/>
              <a:t>http://chandra.harvard.edu/photo/2006/1e0657/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09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>
                <a:ea typeface="ＭＳ Ｐゴシック" charset="-128"/>
              </a:rPr>
              <a:t>Introduction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800" b="0">
              <a:ea typeface="ＭＳ Ｐゴシック" charset="-128"/>
            </a:endParaRPr>
          </a:p>
          <a:p>
            <a:endParaRPr lang="ja-JP" altLang="en-US" sz="2800" b="0">
              <a:ea typeface="ＭＳ Ｐゴシック" charset="-128"/>
            </a:endParaRP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517282" y="1268414"/>
            <a:ext cx="8447206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latin typeface="Arial" charset="0"/>
                <a:ea typeface="ＭＳ Ｐゴシック" charset="-128"/>
              </a:rPr>
              <a:t>GW suffers from GL effect by galaxies and clusters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400" dirty="0">
              <a:latin typeface="Arial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000" dirty="0" smtClean="0">
                <a:latin typeface="Arial" charset="0"/>
                <a:ea typeface="ＭＳ Ｐゴシック" charset="-128"/>
              </a:rPr>
              <a:t>GWs are coherent </a:t>
            </a:r>
            <a:r>
              <a:rPr lang="en-US" altLang="ja-JP" sz="2000" dirty="0">
                <a:latin typeface="Arial" charset="0"/>
                <a:ea typeface="ＭＳ Ｐゴシック" charset="-128"/>
              </a:rPr>
              <a:t>in many cases </a:t>
            </a:r>
            <a:r>
              <a:rPr lang="en-US" altLang="ja-JP" sz="2000" dirty="0" smtClean="0">
                <a:latin typeface="Arial" charset="0"/>
                <a:ea typeface="ＭＳ Ｐゴシック" charset="-128"/>
              </a:rPr>
              <a:t>and we may be able to see interference pattern.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000" b="1" dirty="0">
                <a:latin typeface="Arial Rounded MT Bold" pitchFamily="34" charset="0"/>
                <a:ea typeface="ＭＳ Ｐゴシック" charset="-128"/>
              </a:rPr>
              <a:t>Takahashi &amp; Nakamura </a:t>
            </a:r>
            <a:r>
              <a:rPr lang="en-US" altLang="ja-JP" sz="2000" b="1" dirty="0" err="1">
                <a:latin typeface="Arial Rounded MT Bold" pitchFamily="34" charset="0"/>
                <a:ea typeface="ＭＳ Ｐゴシック" charset="-128"/>
              </a:rPr>
              <a:t>ApJ</a:t>
            </a:r>
            <a:r>
              <a:rPr lang="en-US" altLang="ja-JP" sz="2000" b="1" dirty="0">
                <a:latin typeface="Arial Rounded MT Bold" pitchFamily="34" charset="0"/>
                <a:ea typeface="ＭＳ Ｐゴシック" charset="-128"/>
              </a:rPr>
              <a:t> 595 1039 (2003)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ja-JP" sz="2400" dirty="0" smtClean="0">
                <a:ea typeface="ＭＳ Ｐゴシック" charset="-128"/>
              </a:rPr>
              <a:t>GL of GWs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ja-JP" sz="2400" dirty="0" smtClean="0">
                <a:ea typeface="ＭＳ Ｐゴシック" charset="-128"/>
              </a:rPr>
              <a:t>1e6  </a:t>
            </a:r>
            <a:r>
              <a:rPr lang="en-US" altLang="ja-JP" sz="2400" dirty="0">
                <a:ea typeface="ＭＳ Ｐゴシック" charset="-128"/>
              </a:rPr>
              <a:t>~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en-US" altLang="ja-JP" sz="2400" dirty="0">
                <a:ea typeface="ＭＳ Ｐゴシック" charset="-128"/>
              </a:rPr>
              <a:t>1e9 </a:t>
            </a:r>
            <a:r>
              <a:rPr lang="en-US" altLang="ja-JP" sz="2400" dirty="0" smtClean="0">
                <a:ea typeface="ＭＳ Ｐゴシック" charset="-128"/>
              </a:rPr>
              <a:t>M</a:t>
            </a:r>
            <a:r>
              <a:rPr lang="en-US" altLang="ja-JP" sz="4800" b="1" baseline="-25000" dirty="0" smtClean="0">
                <a:latin typeface="ＭＳ Ｐ明朝"/>
                <a:ea typeface="ＭＳ Ｐ明朝"/>
              </a:rPr>
              <a:t>ʘ</a:t>
            </a:r>
            <a:r>
              <a:rPr lang="en-US" altLang="ja-JP" sz="2400" dirty="0" smtClean="0">
                <a:ea typeface="ＭＳ Ｐゴシック" charset="-128"/>
              </a:rPr>
              <a:t> Lens (for the obsolete LISA detector)</a:t>
            </a:r>
            <a:endParaRPr lang="en-US" altLang="ja-JP" sz="2400" dirty="0"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ja-JP" sz="2400" dirty="0" smtClean="0">
                <a:ea typeface="ＭＳ Ｐゴシック" charset="-128"/>
              </a:rPr>
              <a:t>Diffraction effect</a:t>
            </a:r>
            <a:endParaRPr lang="ja-JP" altLang="en-US" sz="2400" dirty="0"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altLang="ja-JP" sz="2400" dirty="0" smtClean="0">
                <a:ea typeface="ＭＳ Ｐゴシック" charset="-128"/>
              </a:rPr>
              <a:t>Lens mass</a:t>
            </a:r>
            <a:r>
              <a:rPr lang="ja-JP" altLang="en-US" sz="2400" dirty="0" smtClean="0">
                <a:ea typeface="ＭＳ Ｐゴシック" charset="-128"/>
              </a:rPr>
              <a:t> </a:t>
            </a:r>
            <a:r>
              <a:rPr lang="en-US" altLang="ja-JP" sz="2400" dirty="0">
                <a:ea typeface="ＭＳ Ｐゴシック" charset="-128"/>
              </a:rPr>
              <a:t>&amp; source position relative to optical axis.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b="1" dirty="0">
              <a:latin typeface="Arial Rounded MT Bold" pitchFamily="34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000" b="1" dirty="0" smtClean="0">
                <a:latin typeface="Arial Rounded MT Bold" pitchFamily="34" charset="0"/>
                <a:ea typeface="ＭＳ Ｐゴシック" charset="-128"/>
              </a:rPr>
              <a:t>Any other astrophysical  information from GL of GW phenomena?</a:t>
            </a:r>
            <a:endParaRPr lang="ja-JP" altLang="en-US" sz="2000" b="1" dirty="0">
              <a:latin typeface="Arial Rounded MT Bold" pitchFamily="34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ja-JP" altLang="en-US" sz="20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2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352928" cy="3168352"/>
          </a:xfrm>
        </p:spPr>
        <p:txBody>
          <a:bodyPr>
            <a:noAutofit/>
          </a:bodyPr>
          <a:lstStyle/>
          <a:p>
            <a:r>
              <a:rPr lang="en-US" altLang="ja-JP" sz="6600" dirty="0" smtClean="0"/>
              <a:t>Part 1:</a:t>
            </a:r>
          </a:p>
          <a:p>
            <a:r>
              <a:rPr lang="en-US" altLang="ja-JP" sz="6600" dirty="0" smtClean="0"/>
              <a:t>Young’s (cosmological) double slit experiment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3300" dirty="0" smtClean="0">
                <a:ea typeface="ＭＳ Ｐゴシック" charset="-128"/>
              </a:rPr>
              <a:t>Motion in a spatial interference pattern</a:t>
            </a:r>
            <a:endParaRPr lang="en-US" altLang="ja-JP" sz="3300" dirty="0">
              <a:ea typeface="ＭＳ Ｐゴシック" charset="-128"/>
            </a:endParaRPr>
          </a:p>
        </p:txBody>
      </p:sp>
      <p:pic>
        <p:nvPicPr>
          <p:cNvPr id="516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" y="1268414"/>
            <a:ext cx="296154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13101"/>
            <a:ext cx="66382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6" name="Rectangle 10"/>
          <p:cNvSpPr>
            <a:spLocks noChangeArrowheads="1"/>
          </p:cNvSpPr>
          <p:nvPr/>
        </p:nvSpPr>
        <p:spPr bwMode="auto">
          <a:xfrm>
            <a:off x="451338" y="6092826"/>
            <a:ext cx="55639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ea typeface="ＭＳ Ｐゴシック" charset="-128"/>
              </a:rPr>
              <a:t>http://www.bottomlayer.com/bottom/reality/chap2.html</a:t>
            </a:r>
            <a:endParaRPr lang="ja-JP" altLang="en-US">
              <a:ea typeface="ＭＳ Ｐゴシック" charset="-128"/>
            </a:endParaRPr>
          </a:p>
        </p:txBody>
      </p:sp>
      <p:sp>
        <p:nvSpPr>
          <p:cNvPr id="516108" name="Rectangle 12"/>
          <p:cNvSpPr>
            <a:spLocks noChangeArrowheads="1"/>
          </p:cNvSpPr>
          <p:nvPr/>
        </p:nvSpPr>
        <p:spPr bwMode="auto">
          <a:xfrm>
            <a:off x="3242896" y="5373688"/>
            <a:ext cx="39858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6109" name="Rectangle 13"/>
          <p:cNvSpPr>
            <a:spLocks noChangeArrowheads="1"/>
          </p:cNvSpPr>
          <p:nvPr/>
        </p:nvSpPr>
        <p:spPr bwMode="auto">
          <a:xfrm>
            <a:off x="3175489" y="1268413"/>
            <a:ext cx="39858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16110" name="Picture 14" descr="MCj0240855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300664"/>
            <a:ext cx="53779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6127" name="Group 31"/>
          <p:cNvGrpSpPr>
            <a:grpSpLocks/>
          </p:cNvGrpSpPr>
          <p:nvPr/>
        </p:nvGrpSpPr>
        <p:grpSpPr bwMode="auto">
          <a:xfrm>
            <a:off x="3824130" y="1296889"/>
            <a:ext cx="5108331" cy="2522537"/>
            <a:chOff x="2621" y="845"/>
            <a:chExt cx="3486" cy="1589"/>
          </a:xfrm>
        </p:grpSpPr>
        <p:pic>
          <p:nvPicPr>
            <p:cNvPr id="516119" name="Picture 23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" y="845"/>
              <a:ext cx="3486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6122" name="Picture 2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" y="1435"/>
              <a:ext cx="3024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6125" name="Picture 29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2070"/>
              <a:ext cx="3087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6128" name="Picture 3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66" y="4292601"/>
            <a:ext cx="448554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4347840" y="5616576"/>
            <a:ext cx="1008112" cy="0"/>
          </a:xfrm>
          <a:prstGeom prst="straightConnector1">
            <a:avLst/>
          </a:prstGeom>
          <a:ln w="984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508104" y="5373688"/>
            <a:ext cx="298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Transverse velocity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316835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9400" dirty="0" smtClean="0"/>
              <a:t>Part </a:t>
            </a:r>
            <a:r>
              <a:rPr lang="en-US" altLang="ja-JP" sz="9400" dirty="0"/>
              <a:t>2</a:t>
            </a:r>
            <a:r>
              <a:rPr lang="en-US" altLang="ja-JP" sz="9400" dirty="0" smtClean="0"/>
              <a:t>:</a:t>
            </a:r>
          </a:p>
          <a:p>
            <a:r>
              <a:rPr lang="en-US" altLang="ja-JP" sz="9400" dirty="0" smtClean="0"/>
              <a:t>Can </a:t>
            </a:r>
            <a:r>
              <a:rPr lang="en-US" altLang="ja-JP" sz="9400" dirty="0"/>
              <a:t>we see interference pattern?</a:t>
            </a:r>
          </a:p>
          <a:p>
            <a:endParaRPr lang="en-US" altLang="ja-JP" sz="9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72.625"/>
  <p:tag name="PICTUREFILESIZE" val="5852"/>
  <p:tag name="TEXPOINT" val="latex"/>
  <p:tag name="SOURCE" val="\documentclass{slides}\pagestyle{empty}&#10;\setlength{\textwidth}{180mm}&#10;\begin{document}&#10;$&#10;\gamma_j = \left(1 + \vec N_j\cdot \frac{\vec v}{c}\right)&#10;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180mm}&#10;\begin{document}&#10;\begin{eqnarray}&#10;\Gamma &amp;=&amp; &#10;\frac{\gamma_1}{\gamma_2} = &#10;1 + (\vec N_1 - \vec N_2)\cdot\vec\beta + O(\beta^2).&#10;\nonumber \\&#10;&amp;\simeq&amp;&#10;1 + 1.8 \times10^{-7}\left(\frac{\theta}{10&quot;}\right)\left(\frac{v}{370 {\rm km/s}}\right), \nonumber&#10;\end{eqnarray}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433"/>
  <p:tag name="PICTUREFILESIZE" val="219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180mm}&#10;\begin{document}&#10;\begin{eqnarray}&#10;\frac{\Delta x}{v} &amp;=&amp; 2.5 {\rm years} \left(\frac{370 {\rm km/s}}{v}\right)\left(\frac{10&quot;}{\theta}\right)\left(\frac{0.1 {\rm Hz}}{f}\right)&#10;\nonumber \\&#10;\nonumber&#10;\end{eqnarray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470"/>
  <p:tag name="PICTUREFILESIZE" val="12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555.75"/>
  <p:tag name="PICTUREFILESIZE" val="17964"/>
  <p:tag name="TEXPOINT" val="latex"/>
  <p:tag name="SOURCE" val="\documentclass{slides}\pagestyle{empty}&#10;\setlength{\textwidth}{180mm}&#10;\begin{document}&#10;\begin{eqnarray}&#10;I(t,x) &amp;=&amp; \left|\frac{1}{r_1}e^{i\phi_1} + \frac{1}{r_2}e^{i\phi_2}\right|^2&#10; \simeq 2\frac{1}{r^2}(1+\cos(\phi_1-\phi_2)) &#10;\nonumber&#10;\end{eqnarray}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50"/>
  <p:tag name="PICTUREFILESIZE" val="21024"/>
  <p:tag name="TEXPOINT" val="latex"/>
  <p:tag name="SOURCE" val="\documentclass{slides}\pagestyle{empty}&#10;\setlength{\textwidth}{180mm}&#10;\begin{document}&#10;\begin{eqnarray}&#10;\phi_1(t,x) - \phi_2(t,x) &amp;=&amp;  &#10;2\pi \int_{t_r}^{t_r + t_d(t,x)} f(t')dt'.&#10;\nonumber \\&#10;&amp;=&amp; 2\pi f_c t_d(t,x)&#10;\nonumber&#10;\end{eqnarray}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180mm}&#10;\begin{document}&#10;\begin{eqnarray}&#10;I(t,x) \sim \cos\left(2\pi\frac{f_c v \theta}{c}t + const. \right) + const.&#10;\nonumber &#10;\end{eqnarray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414"/>
  <p:tag name="PICTUREFILESIZE" val="101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180mm}&#10;\begin{document}&#10;\begin{eqnarray}&#10;\int I(t,x)\cos(2\pi f_c \Gamma^T t)dt  &amp;\sim&amp; &#10;\int &#10;\cos\left(2\pi\frac{f_c v \theta}{c}t. \right)&#10;\cos(2\pi f_c \Gamma^T t)dt&#10;\nonumber \\&#10;&amp;\sim&amp; {\rm sinc}\left(&#10;\pi f_c \left(\frac{v\theta}{c}-\Gamma^T\right)T_{obs}&#10;\right)&#10;\nonumber &#10;\end{eqnarray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630.875"/>
  <p:tag name="PICTUREFILESIZE" val="250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setlength{\textwidth}{180mm}&#10;\begin{document}&#10;\begin{eqnarray}&#10;\int I(t,x)dt  &amp;\sim&amp; &#10;const. + &#10;\int &#10;\cos\left(2\pi\frac{f_c v \theta}{c}t. \right) dt&#10;\nonumber \\&#10;&amp;\sim&amp; v\,\, independetnt.&#10;\nonumber &#10;\end{eqnarray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440.375"/>
  <p:tag name="PICTUREFILESIZE" val="132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91.125"/>
  <p:tag name="PICTUREFILESIZE" val="8736"/>
  <p:tag name="TEXPOINT" val="latex"/>
  <p:tag name="SOURCE" val="\documentclass{slides}\pagestyle{empty}&#10;\setlength{\textwidth}{180mm}&#10;\begin{document}&#10;$&#10;M_{cz,j} \rightarrow \gamma_j { M}_{cz}, &#10;t_{c,jk} \rightarrow \gamma_k t_{c,j},&#10;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1053</Words>
  <Application>Microsoft Office PowerPoint</Application>
  <PresentationFormat>画面に合わせる (4:3)</PresentationFormat>
  <Paragraphs>215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45</vt:i4>
      </vt:variant>
    </vt:vector>
  </HeadingPairs>
  <TitlesOfParts>
    <vt:vector size="57" baseType="lpstr">
      <vt:lpstr>Arial</vt:lpstr>
      <vt:lpstr>ＭＳ Ｐゴシック</vt:lpstr>
      <vt:lpstr>Arial Rounded MT Bold</vt:lpstr>
      <vt:lpstr>Calibri</vt:lpstr>
      <vt:lpstr>Cambria Math</vt:lpstr>
      <vt:lpstr>Wingdings</vt:lpstr>
      <vt:lpstr>Times New Roman</vt:lpstr>
      <vt:lpstr>COURIER</vt:lpstr>
      <vt:lpstr>SYSTEM</vt:lpstr>
      <vt:lpstr>ＭＳ Ｐ明朝</vt:lpstr>
      <vt:lpstr>Office ​​テーマ</vt:lpstr>
      <vt:lpstr>デザインの設定</vt:lpstr>
      <vt:lpstr>Gravitational lensing  of  gravitational waves </vt:lpstr>
      <vt:lpstr>Contents</vt:lpstr>
      <vt:lpstr>PowerPoint プレゼンテーション</vt:lpstr>
      <vt:lpstr>PowerPoint プレゼンテーション</vt:lpstr>
      <vt:lpstr>Just in case …</vt:lpstr>
      <vt:lpstr>Introduction</vt:lpstr>
      <vt:lpstr>PowerPoint プレゼンテーション</vt:lpstr>
      <vt:lpstr>Motion in a spatial interference pattern</vt:lpstr>
      <vt:lpstr>PowerPoint プレゼンテーション</vt:lpstr>
      <vt:lpstr>Probably no  in Electro Magnetic Astronomy …</vt:lpstr>
      <vt:lpstr>Probably no  in Electro Magnetic Astronomy …</vt:lpstr>
      <vt:lpstr>Probably yes  in Gravitational Wave Astronomy …?</vt:lpstr>
      <vt:lpstr>Probably yes  in Gravitational Wave Astronomy …?</vt:lpstr>
      <vt:lpstr>Cosmological Young’s experiment in GWA possible in reality?</vt:lpstr>
      <vt:lpstr>No (ﾉω･､) in space, but … Yes (♪ d(⌒o⌒)b♪) in a computer</vt:lpstr>
      <vt:lpstr>PowerPoint プレゼンテーション</vt:lpstr>
      <vt:lpstr>Lensed GW from inspiraling binary</vt:lpstr>
      <vt:lpstr>If you like equations (copy from my paper).</vt:lpstr>
      <vt:lpstr>Beam pattern function (II)</vt:lpstr>
      <vt:lpstr>Beam pattern function (I)</vt:lpstr>
      <vt:lpstr>Do you still like equations?</vt:lpstr>
      <vt:lpstr>We would like to determine for the following parameters (in case of no relative motion.)</vt:lpstr>
      <vt:lpstr>Geometrical Optics Approx. (GOA)</vt:lpstr>
      <vt:lpstr>Geometrical Optics Approx. (GOA)</vt:lpstr>
      <vt:lpstr>To extract interference in GOA (no noise).</vt:lpstr>
      <vt:lpstr>Differential SNR</vt:lpstr>
      <vt:lpstr>Transverse velocity</vt:lpstr>
      <vt:lpstr>For those who like equations (if any)…</vt:lpstr>
      <vt:lpstr>SNR as a function of template mismatch in Г</vt:lpstr>
      <vt:lpstr>Differential SNR w or w/o mismatch in Г</vt:lpstr>
      <vt:lpstr>Example parameters (Q0957+561)</vt:lpstr>
      <vt:lpstr>Correlation between θβand time delay</vt:lpstr>
      <vt:lpstr>Along the “ridge”</vt:lpstr>
      <vt:lpstr>PowerPoint プレゼンテーション</vt:lpstr>
      <vt:lpstr>Noises</vt:lpstr>
      <vt:lpstr>Effect of nuisance parameters estimation errors (td = 1.14 years)</vt:lpstr>
      <vt:lpstr>Effect of nuisance parameters estimation errors to Г(td = 1.14 years)</vt:lpstr>
      <vt:lpstr>Effect of nuisance parameters estimation errors to td (td = 1.14 years)</vt:lpstr>
      <vt:lpstr>Effect of nuisance parameters estimation errors (td = 5.1 years)</vt:lpstr>
      <vt:lpstr>PowerPoint プレゼンテーション</vt:lpstr>
      <vt:lpstr>Effect of nuisance parameters estimation errors to td  </vt:lpstr>
      <vt:lpstr>10 different nuisance parameters set, 1000 noise realizations each (td = 1.4 years)</vt:lpstr>
      <vt:lpstr>10 different nuisance parameters,  1000 noise realizations each (td = 5.1 years)</vt:lpstr>
      <vt:lpstr>If you think mass/tc should give Г</vt:lpstr>
      <vt:lpstr>Summary (as of 10:10, June 26, 2012)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DECIGOの連星クリーニングと 連続波探索</dc:title>
  <dc:creator>yousuke</dc:creator>
  <cp:lastModifiedBy>yousuke</cp:lastModifiedBy>
  <cp:revision>1005</cp:revision>
  <cp:lastPrinted>2012-06-26T23:26:21Z</cp:lastPrinted>
  <dcterms:created xsi:type="dcterms:W3CDTF">2010-11-23T07:02:32Z</dcterms:created>
  <dcterms:modified xsi:type="dcterms:W3CDTF">2012-06-26T23:27:55Z</dcterms:modified>
</cp:coreProperties>
</file>